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1039" r:id="rId2"/>
    <p:sldId id="1173" r:id="rId3"/>
    <p:sldId id="1174" r:id="rId4"/>
    <p:sldId id="1175" r:id="rId5"/>
    <p:sldId id="1176" r:id="rId6"/>
    <p:sldId id="1177" r:id="rId7"/>
    <p:sldId id="1178" r:id="rId8"/>
    <p:sldId id="1179" r:id="rId9"/>
    <p:sldId id="1180" r:id="rId10"/>
    <p:sldId id="1190" r:id="rId11"/>
    <p:sldId id="1181" r:id="rId12"/>
    <p:sldId id="1189" r:id="rId13"/>
    <p:sldId id="1191" r:id="rId14"/>
    <p:sldId id="1182" r:id="rId15"/>
    <p:sldId id="1198" r:id="rId16"/>
    <p:sldId id="1196" r:id="rId17"/>
    <p:sldId id="1199" r:id="rId18"/>
    <p:sldId id="1192" r:id="rId19"/>
    <p:sldId id="1197" r:id="rId20"/>
    <p:sldId id="1200" r:id="rId21"/>
    <p:sldId id="1193" r:id="rId22"/>
    <p:sldId id="1201" r:id="rId23"/>
    <p:sldId id="1204" r:id="rId24"/>
    <p:sldId id="1205" r:id="rId25"/>
    <p:sldId id="1206" r:id="rId26"/>
    <p:sldId id="1194" r:id="rId27"/>
    <p:sldId id="1183" r:id="rId28"/>
    <p:sldId id="1195" r:id="rId29"/>
    <p:sldId id="1184" r:id="rId30"/>
    <p:sldId id="1185" r:id="rId31"/>
    <p:sldId id="1187" r:id="rId32"/>
    <p:sldId id="1188" r:id="rId33"/>
    <p:sldId id="1210" r:id="rId34"/>
    <p:sldId id="1212" r:id="rId35"/>
    <p:sldId id="1213" r:id="rId36"/>
    <p:sldId id="1225" r:id="rId37"/>
    <p:sldId id="1214" r:id="rId38"/>
    <p:sldId id="1215" r:id="rId39"/>
    <p:sldId id="1216" r:id="rId40"/>
    <p:sldId id="1217" r:id="rId41"/>
    <p:sldId id="1218" r:id="rId42"/>
    <p:sldId id="1219" r:id="rId43"/>
    <p:sldId id="1220" r:id="rId44"/>
    <p:sldId id="1221" r:id="rId45"/>
    <p:sldId id="1222" r:id="rId46"/>
    <p:sldId id="1223" r:id="rId47"/>
    <p:sldId id="1224" r:id="rId48"/>
    <p:sldId id="1211" r:id="rId49"/>
    <p:sldId id="1208" r:id="rId50"/>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itchFamily="34" charset="0"/>
        <a:ea typeface="+mn-ea"/>
        <a:cs typeface="+mn-cs"/>
      </a:defRPr>
    </a:lvl5pPr>
    <a:lvl6pPr marL="2286000" algn="l" defTabSz="914400" rtl="0" eaLnBrk="1" latinLnBrk="0" hangingPunct="1">
      <a:defRPr sz="1600" b="1" kern="1200">
        <a:solidFill>
          <a:srgbClr val="FF0066"/>
        </a:solidFill>
        <a:latin typeface="Arial" pitchFamily="34" charset="0"/>
        <a:ea typeface="+mn-ea"/>
        <a:cs typeface="+mn-cs"/>
      </a:defRPr>
    </a:lvl6pPr>
    <a:lvl7pPr marL="2743200" algn="l" defTabSz="914400" rtl="0" eaLnBrk="1" latinLnBrk="0" hangingPunct="1">
      <a:defRPr sz="1600" b="1" kern="1200">
        <a:solidFill>
          <a:srgbClr val="FF0066"/>
        </a:solidFill>
        <a:latin typeface="Arial" pitchFamily="34" charset="0"/>
        <a:ea typeface="+mn-ea"/>
        <a:cs typeface="+mn-cs"/>
      </a:defRPr>
    </a:lvl7pPr>
    <a:lvl8pPr marL="3200400" algn="l" defTabSz="914400" rtl="0" eaLnBrk="1" latinLnBrk="0" hangingPunct="1">
      <a:defRPr sz="1600" b="1" kern="1200">
        <a:solidFill>
          <a:srgbClr val="FF0066"/>
        </a:solidFill>
        <a:latin typeface="Arial" pitchFamily="34" charset="0"/>
        <a:ea typeface="+mn-ea"/>
        <a:cs typeface="+mn-cs"/>
      </a:defRPr>
    </a:lvl8pPr>
    <a:lvl9pPr marL="3657600" algn="l" defTabSz="914400" rtl="0" eaLnBrk="1" latinLnBrk="0" hangingPunct="1">
      <a:defRPr sz="1600" b="1" kern="1200">
        <a:solidFill>
          <a:srgbClr val="FF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CC"/>
    <a:srgbClr val="A88000"/>
    <a:srgbClr val="53D2FF"/>
    <a:srgbClr val="EE8800"/>
    <a:srgbClr val="00FF00"/>
    <a:srgbClr val="00CC99"/>
    <a:srgbClr val="143C2B"/>
    <a:srgbClr val="00539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91049" autoAdjust="0"/>
  </p:normalViewPr>
  <p:slideViewPr>
    <p:cSldViewPr>
      <p:cViewPr>
        <p:scale>
          <a:sx n="130" d="100"/>
          <a:sy n="130" d="100"/>
        </p:scale>
        <p:origin x="1242" y="1950"/>
      </p:cViewPr>
      <p:guideLst>
        <p:guide orient="horz" pos="2256"/>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notesViewPr>
    <p:cSldViewPr>
      <p:cViewPr>
        <p:scale>
          <a:sx n="66" d="100"/>
          <a:sy n="66" d="100"/>
        </p:scale>
        <p:origin x="-2634" y="22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7C4B1CD6-53F7-4671-A733-C3A342D041A8}" type="slidenum">
              <a:rPr lang="pt-BR"/>
              <a:pPr>
                <a:defRPr/>
              </a:pPr>
              <a:t>‹nº›</a:t>
            </a:fld>
            <a:endParaRPr lang="pt-BR"/>
          </a:p>
        </p:txBody>
      </p:sp>
    </p:spTree>
    <p:extLst>
      <p:ext uri="{BB962C8B-B14F-4D97-AF65-F5344CB8AC3E}">
        <p14:creationId xmlns:p14="http://schemas.microsoft.com/office/powerpoint/2010/main" val="3568368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6084"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A3B2880E-EC6A-4ED7-8498-4BDFCD845F75}" type="slidenum">
              <a:rPr lang="pt-BR"/>
              <a:pPr>
                <a:defRPr/>
              </a:pPr>
              <a:t>‹nº›</a:t>
            </a:fld>
            <a:endParaRPr lang="pt-BR"/>
          </a:p>
        </p:txBody>
      </p:sp>
    </p:spTree>
    <p:extLst>
      <p:ext uri="{BB962C8B-B14F-4D97-AF65-F5344CB8AC3E}">
        <p14:creationId xmlns:p14="http://schemas.microsoft.com/office/powerpoint/2010/main" val="2552581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Grande</a:t>
            </a:r>
            <a:r>
              <a:rPr lang="pt-BR" baseline="0" dirty="0" smtClean="0"/>
              <a:t> Mancha Vermelha de Júpiter é uma das características mais marcantes da sua atmosfera. Embora a razão da coloração não seja bem entendida, supõe-se que está relacionada a compostos de fósforo que interagem com a luz solar. Trata-se de uma espécie de furacão, assolando a atmosfera do planeta há pelo menos trezentos anos, de quando remonta a primeira observação do fenômeno. Atualmente, a Grande Mancha Vermelha vem diminuindo de tamanho e sofrendo um “desbotamento”.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15</a:t>
            </a:fld>
            <a:endParaRPr lang="pt-BR"/>
          </a:p>
        </p:txBody>
      </p:sp>
    </p:spTree>
    <p:extLst>
      <p:ext uri="{BB962C8B-B14F-4D97-AF65-F5344CB8AC3E}">
        <p14:creationId xmlns:p14="http://schemas.microsoft.com/office/powerpoint/2010/main" val="366736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pPr algn="l"/>
            <a:r>
              <a:rPr lang="pt-BR" dirty="0" smtClean="0"/>
              <a:t>A Grande</a:t>
            </a:r>
            <a:r>
              <a:rPr lang="pt-BR" baseline="0" dirty="0" smtClean="0"/>
              <a:t> Mancha Vermelha de Júpiter é uma das características mais marcantes da sua atmosfera. Embora a razão da coloração não seja bem entendida, supõe-se que está relacionada a </a:t>
            </a:r>
            <a:r>
              <a:rPr lang="pt-BR" sz="1400" baseline="0" dirty="0" smtClean="0"/>
              <a:t>compostos</a:t>
            </a:r>
            <a:r>
              <a:rPr lang="pt-BR" baseline="0" dirty="0" smtClean="0"/>
              <a:t> de fósforo que interagem com a luz solar. Trata-se de uma espécie de furacão, assolando a atmosfera do planeta há pelo menos trezentos anos, de quando remonta a primeira observação do </a:t>
            </a:r>
            <a:r>
              <a:rPr lang="pt-BR" sz="1600" baseline="0" dirty="0" smtClean="0"/>
              <a:t>fenômeno</a:t>
            </a:r>
            <a:r>
              <a:rPr lang="pt-BR" baseline="0" dirty="0" smtClean="0"/>
              <a:t>. Atualmente, a Grande Mancha Vermelha vem diminuindo de tamanho e sofrendo um “desbotamento”.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16</a:t>
            </a:fld>
            <a:endParaRPr lang="pt-BR"/>
          </a:p>
        </p:txBody>
      </p:sp>
    </p:spTree>
    <p:extLst>
      <p:ext uri="{BB962C8B-B14F-4D97-AF65-F5344CB8AC3E}">
        <p14:creationId xmlns:p14="http://schemas.microsoft.com/office/powerpoint/2010/main" val="366736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pPr algn="l"/>
            <a:r>
              <a:rPr lang="pt-BR" dirty="0" smtClean="0"/>
              <a:t>A Grande</a:t>
            </a:r>
            <a:r>
              <a:rPr lang="pt-BR" baseline="0" dirty="0" smtClean="0"/>
              <a:t> Mancha Vermelha de Júpiter é uma das características mais marcantes da sua atmosfera. Embora a razão da coloração não seja bem entendida, supõe-se que está relacionada a </a:t>
            </a:r>
            <a:r>
              <a:rPr lang="pt-BR" sz="1400" baseline="0" dirty="0" smtClean="0"/>
              <a:t>compostos</a:t>
            </a:r>
            <a:r>
              <a:rPr lang="pt-BR" baseline="0" dirty="0" smtClean="0"/>
              <a:t> de fósforo que interagem com a luz solar. Trata-se de uma espécie de furacão, assolando a atmosfera do planeta há pelo menos trezentos anos, de quando remonta a primeira observação do </a:t>
            </a:r>
            <a:r>
              <a:rPr lang="pt-BR" sz="1600" baseline="0" dirty="0" smtClean="0"/>
              <a:t>fenômeno</a:t>
            </a:r>
            <a:r>
              <a:rPr lang="pt-BR" baseline="0" dirty="0" smtClean="0"/>
              <a:t>. Atualmente, a Grande Mancha Vermelha vem diminuindo de tamanho e sofrendo um “desbotamento”.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17</a:t>
            </a:fld>
            <a:endParaRPr lang="pt-BR"/>
          </a:p>
        </p:txBody>
      </p:sp>
    </p:spTree>
    <p:extLst>
      <p:ext uri="{BB962C8B-B14F-4D97-AF65-F5344CB8AC3E}">
        <p14:creationId xmlns:p14="http://schemas.microsoft.com/office/powerpoint/2010/main" val="366736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19</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dirty="0" smtClean="0"/>
              <a:t>Principais características de Júpiter: </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11,86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778 milhões de km (5,2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9h55min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Energia irradiada cerca de duas vezes maior que a recebida</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 Sol</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Densidade média de 1,34 g/cm3, composto basicamente de hidrogênio, hélio, amônia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3</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metano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4</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e compostos semelhantes, além de água.</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A Massa de Júpiter excede de duas vezes e meia a massa</a:t>
            </a: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 dos planetas restantes, e é 318 vezes maior que a massa da Terra.</a:t>
            </a:r>
            <a:endParaRPr lang="pt-BR" sz="1200" dirty="0" smtClean="0"/>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Campo Magnético: originado da camada de H líquido metálico e é cerca de 14 vezes maior que o terrestre.</a:t>
            </a:r>
          </a:p>
          <a:p>
            <a:pPr marL="0" marR="0" lvl="0" indent="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Erroneamente conhecido como gigante gasoso (assim como Saturno) pois a camada gasosa perfaz apenas 1000 quilômetros de seu raio de aproximadamente 70 mil quilômetros. Abaixo dessa profundidade, a pressão torna o hidrogênio molecular líquido, que se torna metálico a 20 mil quilômetros de profundidade, adentrando mais 40 mil quilômetros até encontrar um possível núcleo “rochoso”. Isso faz de Júpiter to detentor do maior “oceano” do Sistema Solar. Como os demais gigantes do Sistema Solar, Júpiter exibe um sistema de faixas escuras, os cinturões, e bandas claras, chamadas zonas. As zonas são entendidas como regiões mais altas e iluminadas diretamente pelo Sol, enquanto que os cinturões são regiões mais baixas. A circulação atmosférica é fortemente influenciada pela rápida rotação do planeta, que “enrola” o sistema ao redor do equador do planeta.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sz="1200"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20</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23</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sz="1200" dirty="0" smtClean="0">
                <a:latin typeface="+mj-lt"/>
              </a:rPr>
              <a:t>Há basicamente três anéis: o anel principal, mais interno</a:t>
            </a:r>
            <a:r>
              <a:rPr lang="pt-BR" sz="1200" baseline="0" dirty="0" smtClean="0">
                <a:latin typeface="+mj-lt"/>
              </a:rPr>
              <a:t> e dois anéis mais externos, os anéis </a:t>
            </a:r>
            <a:r>
              <a:rPr lang="pt-BR" sz="1200" baseline="0" dirty="0" err="1" smtClean="0">
                <a:latin typeface="+mj-lt"/>
              </a:rPr>
              <a:t>gossamer</a:t>
            </a:r>
            <a:r>
              <a:rPr lang="pt-BR" sz="1200" baseline="0" dirty="0" smtClean="0">
                <a:latin typeface="+mj-lt"/>
              </a:rPr>
              <a:t> de </a:t>
            </a:r>
            <a:r>
              <a:rPr lang="pt-BR" sz="1200" baseline="0" dirty="0" err="1" smtClean="0">
                <a:latin typeface="+mj-lt"/>
              </a:rPr>
              <a:t>Amalteia</a:t>
            </a:r>
            <a:r>
              <a:rPr lang="pt-BR" sz="1200" baseline="0" dirty="0" smtClean="0">
                <a:latin typeface="+mj-lt"/>
              </a:rPr>
              <a:t> e de </a:t>
            </a:r>
            <a:r>
              <a:rPr lang="pt-BR" sz="1200" baseline="0" dirty="0" err="1" smtClean="0">
                <a:latin typeface="+mj-lt"/>
              </a:rPr>
              <a:t>Tebe</a:t>
            </a:r>
            <a:r>
              <a:rPr lang="pt-BR" sz="1200" baseline="0" dirty="0" smtClean="0">
                <a:latin typeface="+mj-lt"/>
              </a:rPr>
              <a:t>. A palavra </a:t>
            </a:r>
            <a:r>
              <a:rPr lang="pt-BR" sz="1200" baseline="0" dirty="0" err="1" smtClean="0">
                <a:latin typeface="+mj-lt"/>
              </a:rPr>
              <a:t>gossamer</a:t>
            </a:r>
            <a:r>
              <a:rPr lang="pt-BR" sz="1200" baseline="0" dirty="0" smtClean="0">
                <a:latin typeface="+mj-lt"/>
              </a:rPr>
              <a:t> significa tênue, fino, porém nos textos em português não costuma ser traduzido.</a:t>
            </a:r>
            <a:endParaRPr lang="pt-BR" sz="1200" dirty="0">
              <a:latin typeface="+mj-lt"/>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quatro maiores satélites de Júpiter são chamados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galileanos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em homenagem ao descobridor – Galileu – que os observou em 1610.</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Júpiter nesta figura</a:t>
            </a:r>
            <a:r>
              <a:rPr lang="pt-BR" baseline="0" dirty="0" smtClean="0"/>
              <a:t> está fora de escala, embora os satélites estejam em escala entre si.</a:t>
            </a:r>
          </a:p>
          <a:p>
            <a:r>
              <a:rPr lang="pt-BR" dirty="0" smtClean="0"/>
              <a:t>Características dos</a:t>
            </a:r>
            <a:r>
              <a:rPr lang="pt-BR" baseline="0" dirty="0" smtClean="0"/>
              <a:t> satélites </a:t>
            </a:r>
            <a:r>
              <a:rPr lang="pt-BR" baseline="0" dirty="0" err="1" smtClean="0"/>
              <a:t>galileanos</a:t>
            </a:r>
            <a:r>
              <a:rPr lang="pt-BR"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corpo mais vulcanicamente ativo, marés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da superfície rochosa de amplitude de 100 m. </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Europa:</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oceano abaixo da crosta de gelo,</a:t>
            </a: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estima-se que haja duas vezes mais água que na Terra.</a:t>
            </a:r>
            <a:endPar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maior sat</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élite do Sist. Solar; único satélite conhecido a possuir campo magnético.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Calisto: superfície</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congelada e “velha”, mas com poucas crateras pequenas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Enquanto a estrutura prevista para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Europa e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é</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de camadas, como acontece com os planetas telúricos, Calisto é pensada como uma mistura de gelo e rocha com pouca diferenciação.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Há ressonâncias orbitais nas três luas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galileanas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mais internas. Um período orbital de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corresponde a dois períodos de Europa e quatro de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Períodos: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1,8 dias; Europa: 3,6 dias e </a:t>
            </a:r>
            <a:r>
              <a:rPr lang="pt-BR" sz="1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7,2 dias.</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2</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31</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55000" lnSpcReduction="2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 Os nomes dos satélites listados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neste slide estão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hiperlinkados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para a página da NASA correspondente a cada um deles. </a:t>
            </a:r>
            <a:endPar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 A nomenclatura</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dos satélites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jovianos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confirmados seguem </a:t>
            </a: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regras bem definidas pela IAU (</a:t>
            </a:r>
            <a:r>
              <a:rPr lang="pt-BR" sz="36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International</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Astronomical</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Union</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a:t>
            </a: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São nomes de amantes ou descendentes</a:t>
            </a: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“a”:</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sentido direto</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Terminações</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em “e”: sentido retrógrado</a:t>
            </a: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“o”:</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casos anômalos</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32</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da imagem: http://testedos100dias.com.br/toyotaetios/?</a:t>
            </a:r>
            <a:r>
              <a:rPr lang="pt-BR" dirty="0" err="1" smtClean="0"/>
              <a:t>cat</a:t>
            </a:r>
            <a:r>
              <a:rPr lang="pt-BR" dirty="0" smtClean="0"/>
              <a:t>=20</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37</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A</a:t>
            </a:r>
            <a:r>
              <a:rPr lang="pt-BR" baseline="0" dirty="0" smtClean="0">
                <a:latin typeface="Century Gothic" pitchFamily="34" charset="0"/>
              </a:rPr>
              <a:t> extensão abarcada no céu por essa figura é de cerca de 40°.</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38</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42</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43</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45</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46</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47</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4</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6</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7</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dirty="0" smtClean="0"/>
              <a:t>Principais características de Júpiter: </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11,86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778 milhões de km (5,2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9h55min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Energia irradiada cerca de duas vezes maior que a recebida</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 Sol</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Densidade média de 1,34 g/cm3, composto basicamente de hidrogênio, hélio, amônia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3</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metano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4</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e compostos semelhantes, além de água.</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A Massa de Júpiter excede de duas vezes e meia a massa</a:t>
            </a: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 dos planetas restantes, e é 318 vezes maior que a massa da Terra.</a:t>
            </a:r>
            <a:endParaRPr lang="pt-BR" dirty="0" smtClean="0"/>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Campo Magnético: originado da camada de H líquido metálico e é cerca de 14 vezes maior que o terrestre.</a:t>
            </a:r>
          </a:p>
          <a:p>
            <a:pPr marL="0" marR="0" lvl="0" indent="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Erroneamente conhecido como gigante gasoso (assim como Saturno) pois a camada gasosa perfaz apenas 1000 quilômetros de seu raio de aproximadamente 70 mil quilômetros. Abaixo dessa profundidade, a pressão torna o hidrogênio molecular líquido, que se torna metálico a 20 mil quilômetros de profundidade, adentrando mais 40 mil quilômetros até encontrar um possível núcleo “rochoso”. Isso faz de Júpiter to detentor do maior “oceano” do Sistema Solar. Como os demais gigantes do Sistema Solar, Júpiter exibe um sistema de faixas escuras, os cinturões, e bandas claras, chamadas zonas. As zonas são entendidas como regiões mais altas e iluminadas diretamente pelo Sol, enquanto que os cinturões são regiões mais baixas. A circulação atmosférica é fortemente influenciada pela rápida rotação do planeta, que “enrola” o sistema ao redor do equador do planeta.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11</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dirty="0" smtClean="0"/>
              <a:t>Principais características de Júpiter: </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11,86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778 milhões de km (5,2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9h55min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Energia irradiada cerca de duas vezes maior que a recebida</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 Sol</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Densidade média de 1,34 g/cm3, composto basicamente de hidrogênio, hélio, amônia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3</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metano (NH</a:t>
            </a:r>
            <a:r>
              <a:rPr lang="pt-BR" sz="12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4</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e compostos semelhantes, além de água.</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A Massa de Júpiter excede de duas vezes e meia a massa</a:t>
            </a: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 dos planetas restantes, e é 318 vezes maior que a massa da Terra.</a:t>
            </a:r>
            <a:endParaRPr lang="pt-BR" dirty="0" smtClean="0"/>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Campo Magnético: originado da camada de H líquido metálico e é cerca de 14 vezes maior que o terrestre.</a:t>
            </a:r>
          </a:p>
          <a:p>
            <a:pPr marL="0" marR="0" lvl="0" indent="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rPr>
              <a:t>Erroneamente conhecido como gigante gasoso (assim como Saturno) pois a camada gasosa perfaz apenas 1000 quilômetros de seu raio de aproximadamente 70 mil quilômetros. Abaixo dessa profundidade, a pressão torna o hidrogênio molecular líquido, que se torna metálico a 20 mil quilômetros de profundidade, adentrando mais 40 mil quilômetros até encontrar um possível núcleo “rochoso”. Isso faz de Júpiter to detentor do maior “oceano” do Sistema Solar. Como os demais gigantes do Sistema Solar, Júpiter exibe um sistema de faixas escuras, os cinturões, e bandas claras, chamadas zonas. As zonas são entendidas como regiões mais altas e iluminadas diretamente pelo Sol, enquanto que os cinturões são regiões mais baixas. A circulação atmosférica é fortemente influenciada pela rápida rotação do planeta, que “enrola” o sistema ao redor do equador do planeta.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1200" b="0" kern="0" baseline="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Grande</a:t>
            </a:r>
            <a:r>
              <a:rPr lang="pt-BR" baseline="0" dirty="0" smtClean="0"/>
              <a:t> Mancha Vermelha de Júpiter é uma das características mais marcantes da sua atmosfera. Embora a razão da coloração não seja bem entendida, supõe-se que está relacionada a compostos de fósforo que interagem com a luz solar. Trata-se de uma espécie de furacão, assolando a atmosfera do planeta há pelo menos trezentos anos, de quando remonta a primeira observação do fenômeno. Atualmente, a Grande Mancha Vermelha vem diminuindo de tamanho e sofrendo um “desbotamento”.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14</a:t>
            </a:fld>
            <a:endParaRPr lang="pt-BR"/>
          </a:p>
        </p:txBody>
      </p:sp>
    </p:spTree>
    <p:extLst>
      <p:ext uri="{BB962C8B-B14F-4D97-AF65-F5344CB8AC3E}">
        <p14:creationId xmlns:p14="http://schemas.microsoft.com/office/powerpoint/2010/main" val="36673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97D73F-2765-4B57-AE6B-A82B159AD942}"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67714B-24FB-422F-BF07-D98BD475C50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011FF-2C1D-4EA9-BEC1-9AD83273BD18}"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80C0FF-BF03-478F-9249-8968140DE15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8F493BF-6E20-4A31-A7BF-B45AB4DCEE33}"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8A6B816-6C78-488E-AE2C-6B418D54D2FD}"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0F9819-4C2D-4B67-995C-4B1CCD5A3CA0}"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7EA3358-D533-4DE3-BB7E-0C918E9F7417}"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6A989A7-BFA8-41F9-B30C-7A2DEB9A4CDD}"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E15EF1-8C41-43D4-99BF-3F551ED9A706}"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90AA29B-EE7E-4422-9787-20B6E8AD7A78}"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F06ACD8F-111F-433C-9055-4389A16978C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Fantastic-aurora-legendado.wmv"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olarsystem.nasa.gov/planets/jupiter/sats" TargetMode="External"/></Relationships>
</file>

<file path=ppt/slides/_rels/slide32.xml.rels><?xml version="1.0" encoding="UTF-8" standalone="yes"?>
<Relationships xmlns="http://schemas.openxmlformats.org/package/2006/relationships"><Relationship Id="rId13" Type="http://schemas.openxmlformats.org/officeDocument/2006/relationships/hyperlink" Target="http://solarsystem.nasa.gov/planets/carpo" TargetMode="External"/><Relationship Id="rId18" Type="http://schemas.openxmlformats.org/officeDocument/2006/relationships/hyperlink" Target="http://solarsystem.nasa.gov/planets/erinome" TargetMode="External"/><Relationship Id="rId26" Type="http://schemas.openxmlformats.org/officeDocument/2006/relationships/hyperlink" Target="http://solarsystem.nasa.gov/planets/hegemone" TargetMode="External"/><Relationship Id="rId39" Type="http://schemas.openxmlformats.org/officeDocument/2006/relationships/hyperlink" Target="http://solarsystem.nasa.gov/planets/kore" TargetMode="External"/><Relationship Id="rId21" Type="http://schemas.openxmlformats.org/officeDocument/2006/relationships/hyperlink" Target="http://solarsystem.nasa.gov/planets/euporie" TargetMode="External"/><Relationship Id="rId34" Type="http://schemas.openxmlformats.org/officeDocument/2006/relationships/hyperlink" Target="http://solarsystem.nasa.gov/planets/s2010j1" TargetMode="External"/><Relationship Id="rId42" Type="http://schemas.openxmlformats.org/officeDocument/2006/relationships/hyperlink" Target="http://solarsystem.nasa.gov/planets/megaclite" TargetMode="External"/><Relationship Id="rId47" Type="http://schemas.openxmlformats.org/officeDocument/2006/relationships/hyperlink" Target="http://solarsystem.nasa.gov/planets/pasithee" TargetMode="External"/><Relationship Id="rId50" Type="http://schemas.openxmlformats.org/officeDocument/2006/relationships/hyperlink" Target="http://solarsystem.nasa.gov/planets/sponde" TargetMode="External"/><Relationship Id="rId55" Type="http://schemas.openxmlformats.org/officeDocument/2006/relationships/hyperlink" Target="http://solarsystem.nasa.gov/planets/thyone" TargetMode="External"/><Relationship Id="rId7" Type="http://schemas.openxmlformats.org/officeDocument/2006/relationships/hyperlink" Target="http://solarsystem.nasa.gov/planets/aoede" TargetMode="External"/><Relationship Id="rId12" Type="http://schemas.openxmlformats.org/officeDocument/2006/relationships/hyperlink" Target="http://solarsystem.nasa.gov/planets/carme" TargetMode="External"/><Relationship Id="rId17" Type="http://schemas.openxmlformats.org/officeDocument/2006/relationships/hyperlink" Target="http://solarsystem.nasa.gov/planets/elara" TargetMode="External"/><Relationship Id="rId25" Type="http://schemas.openxmlformats.org/officeDocument/2006/relationships/hyperlink" Target="http://solarsystem.nasa.gov/planets/harpalyke" TargetMode="External"/><Relationship Id="rId33" Type="http://schemas.openxmlformats.org/officeDocument/2006/relationships/hyperlink" Target="http://solarsystem.nasa.gov/planets/isonoe" TargetMode="External"/><Relationship Id="rId38" Type="http://schemas.openxmlformats.org/officeDocument/2006/relationships/hyperlink" Target="http://solarsystem.nasa.gov/planets/kalyke" TargetMode="External"/><Relationship Id="rId46" Type="http://schemas.openxmlformats.org/officeDocument/2006/relationships/hyperlink" Target="http://solarsystem.nasa.gov/planets/pasiphae" TargetMode="External"/><Relationship Id="rId2" Type="http://schemas.openxmlformats.org/officeDocument/2006/relationships/notesSlide" Target="../notesSlides/notesSlide21.xml"/><Relationship Id="rId16" Type="http://schemas.openxmlformats.org/officeDocument/2006/relationships/hyperlink" Target="http://solarsystem.nasa.gov/planets/dia" TargetMode="External"/><Relationship Id="rId20" Type="http://schemas.openxmlformats.org/officeDocument/2006/relationships/hyperlink" Target="http://solarsystem.nasa.gov/planets/euanthe" TargetMode="External"/><Relationship Id="rId29" Type="http://schemas.openxmlformats.org/officeDocument/2006/relationships/hyperlink" Target="http://solarsystem.nasa.gov/planets/herse" TargetMode="External"/><Relationship Id="rId41" Type="http://schemas.openxmlformats.org/officeDocument/2006/relationships/hyperlink" Target="http://solarsystem.nasa.gov/planets/lysithea" TargetMode="External"/><Relationship Id="rId54" Type="http://schemas.openxmlformats.org/officeDocument/2006/relationships/hyperlink" Target="http://solarsystem.nasa.gov/planets/thelxinoe" TargetMode="External"/><Relationship Id="rId1" Type="http://schemas.openxmlformats.org/officeDocument/2006/relationships/slideLayout" Target="../slideLayouts/slideLayout6.xml"/><Relationship Id="rId6" Type="http://schemas.openxmlformats.org/officeDocument/2006/relationships/hyperlink" Target="http://solarsystem.nasa.gov/planets/ananke" TargetMode="External"/><Relationship Id="rId11" Type="http://schemas.openxmlformats.org/officeDocument/2006/relationships/hyperlink" Target="http://solarsystem.nasa.gov/planets/callisto" TargetMode="External"/><Relationship Id="rId24" Type="http://schemas.openxmlformats.org/officeDocument/2006/relationships/hyperlink" Target="http://solarsystem.nasa.gov/planets/ganymede" TargetMode="External"/><Relationship Id="rId32" Type="http://schemas.openxmlformats.org/officeDocument/2006/relationships/hyperlink" Target="http://solarsystem.nasa.gov/planets/iocaste" TargetMode="External"/><Relationship Id="rId37" Type="http://schemas.openxmlformats.org/officeDocument/2006/relationships/hyperlink" Target="http://solarsystem.nasa.gov/planets/kallichore" TargetMode="External"/><Relationship Id="rId40" Type="http://schemas.openxmlformats.org/officeDocument/2006/relationships/hyperlink" Target="http://solarsystem.nasa.gov/planets/leda" TargetMode="External"/><Relationship Id="rId45" Type="http://schemas.openxmlformats.org/officeDocument/2006/relationships/hyperlink" Target="http://solarsystem.nasa.gov/planets/orthosie" TargetMode="External"/><Relationship Id="rId53" Type="http://schemas.openxmlformats.org/officeDocument/2006/relationships/hyperlink" Target="http://solarsystem.nasa.gov/planets/taygete" TargetMode="External"/><Relationship Id="rId5" Type="http://schemas.openxmlformats.org/officeDocument/2006/relationships/hyperlink" Target="http://solarsystem.nasa.gov/planets/amalthea" TargetMode="External"/><Relationship Id="rId15" Type="http://schemas.openxmlformats.org/officeDocument/2006/relationships/hyperlink" Target="http://solarsystem.nasa.gov/planets/cyllene" TargetMode="External"/><Relationship Id="rId23" Type="http://schemas.openxmlformats.org/officeDocument/2006/relationships/hyperlink" Target="http://solarsystem.nasa.gov/planets/eurydome" TargetMode="External"/><Relationship Id="rId28" Type="http://schemas.openxmlformats.org/officeDocument/2006/relationships/hyperlink" Target="http://solarsystem.nasa.gov/planets/hermippe" TargetMode="External"/><Relationship Id="rId36" Type="http://schemas.openxmlformats.org/officeDocument/2006/relationships/hyperlink" Target="http://solarsystem.nasa.gov/planets/kale" TargetMode="External"/><Relationship Id="rId49" Type="http://schemas.openxmlformats.org/officeDocument/2006/relationships/hyperlink" Target="http://solarsystem.nasa.gov/planets/sinope" TargetMode="External"/><Relationship Id="rId10" Type="http://schemas.openxmlformats.org/officeDocument/2006/relationships/hyperlink" Target="http://solarsystem.nasa.gov/planets/callirrhoe" TargetMode="External"/><Relationship Id="rId19" Type="http://schemas.openxmlformats.org/officeDocument/2006/relationships/hyperlink" Target="http://solarsystem.nasa.gov/planets/eukelade" TargetMode="External"/><Relationship Id="rId31" Type="http://schemas.openxmlformats.org/officeDocument/2006/relationships/hyperlink" Target="http://solarsystem.nasa.gov/planets/io" TargetMode="External"/><Relationship Id="rId44" Type="http://schemas.openxmlformats.org/officeDocument/2006/relationships/hyperlink" Target="http://solarsystem.nasa.gov/planets/mneme" TargetMode="External"/><Relationship Id="rId52" Type="http://schemas.openxmlformats.org/officeDocument/2006/relationships/hyperlink" Target="http://solarsystem.nasa.gov/planets/themisto" TargetMode="External"/><Relationship Id="rId4" Type="http://schemas.openxmlformats.org/officeDocument/2006/relationships/hyperlink" Target="http://solarsystem.nasa.gov/planets/aitne" TargetMode="External"/><Relationship Id="rId9" Type="http://schemas.openxmlformats.org/officeDocument/2006/relationships/hyperlink" Target="http://solarsystem.nasa.gov/planets/autonoe" TargetMode="External"/><Relationship Id="rId14" Type="http://schemas.openxmlformats.org/officeDocument/2006/relationships/hyperlink" Target="http://solarsystem.nasa.gov/planets/chaldene" TargetMode="External"/><Relationship Id="rId22" Type="http://schemas.openxmlformats.org/officeDocument/2006/relationships/hyperlink" Target="http://solarsystem.nasa.gov/planets/europa" TargetMode="External"/><Relationship Id="rId27" Type="http://schemas.openxmlformats.org/officeDocument/2006/relationships/hyperlink" Target="http://solarsystem.nasa.gov/planets/helike" TargetMode="External"/><Relationship Id="rId30" Type="http://schemas.openxmlformats.org/officeDocument/2006/relationships/hyperlink" Target="http://solarsystem.nasa.gov/planets/himalia" TargetMode="External"/><Relationship Id="rId35" Type="http://schemas.openxmlformats.org/officeDocument/2006/relationships/hyperlink" Target="http://solarsystem.nasa.gov/planets/s2010j2" TargetMode="External"/><Relationship Id="rId43" Type="http://schemas.openxmlformats.org/officeDocument/2006/relationships/hyperlink" Target="http://solarsystem.nasa.gov/planets/metis" TargetMode="External"/><Relationship Id="rId48" Type="http://schemas.openxmlformats.org/officeDocument/2006/relationships/hyperlink" Target="http://solarsystem.nasa.gov/planets/praxidike" TargetMode="External"/><Relationship Id="rId8" Type="http://schemas.openxmlformats.org/officeDocument/2006/relationships/hyperlink" Target="http://solarsystem.nasa.gov/planets/arche" TargetMode="External"/><Relationship Id="rId51" Type="http://schemas.openxmlformats.org/officeDocument/2006/relationships/hyperlink" Target="http://solarsystem.nasa.gov/planets/thebe" TargetMode="External"/><Relationship Id="rId3" Type="http://schemas.openxmlformats.org/officeDocument/2006/relationships/hyperlink" Target="http://solarsystem.nasa.gov/planets/adraste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testedos100dias.com.br/toyotaetios/?cat=2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retrograde.sw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tamanhos-relativos-Sist-Solar.wm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5212431"/>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5212431"/>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5212431"/>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3528392" y="5085184"/>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6876256" y="5085184"/>
            <a:ext cx="1523820" cy="1296144"/>
          </a:xfrm>
          <a:prstGeom prst="rect">
            <a:avLst/>
          </a:prstGeom>
          <a:noFill/>
          <a:ln w="9525">
            <a:noFill/>
            <a:miter lim="800000"/>
            <a:headEnd/>
            <a:tailEnd/>
          </a:ln>
        </p:spPr>
      </p:pic>
      <p:sp>
        <p:nvSpPr>
          <p:cNvPr id="11" name="Retângulo 10"/>
          <p:cNvSpPr/>
          <p:nvPr/>
        </p:nvSpPr>
        <p:spPr>
          <a:xfrm>
            <a:off x="6277426" y="6325870"/>
            <a:ext cx="2831078"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Subtítulo 3"/>
          <p:cNvSpPr txBox="1">
            <a:spLocks/>
          </p:cNvSpPr>
          <p:nvPr/>
        </p:nvSpPr>
        <p:spPr bwMode="auto">
          <a:xfrm>
            <a:off x="539552" y="2881238"/>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lang="pt-BR" sz="4400" kern="0" dirty="0" smtClean="0">
                <a:solidFill>
                  <a:srgbClr val="FFC000"/>
                </a:solidFill>
                <a:latin typeface="Century Gothic" pitchFamily="34" charset="0"/>
              </a:rPr>
              <a:t>Júpiter: o planeta gigante</a:t>
            </a:r>
            <a:endParaRPr kumimoji="0" lang="pt-BR" sz="44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p:txBody>
      </p:sp>
      <p:sp>
        <p:nvSpPr>
          <p:cNvPr id="13" name="CaixaDeTexto 12"/>
          <p:cNvSpPr txBox="1"/>
          <p:nvPr/>
        </p:nvSpPr>
        <p:spPr>
          <a:xfrm>
            <a:off x="1043608" y="4033366"/>
            <a:ext cx="3456384" cy="1077218"/>
          </a:xfrm>
          <a:prstGeom prst="rect">
            <a:avLst/>
          </a:prstGeom>
          <a:noFill/>
        </p:spPr>
        <p:txBody>
          <a:bodyPr wrap="square" rtlCol="0">
            <a:spAutoFit/>
          </a:bodyPr>
          <a:lstStyle/>
          <a:p>
            <a:pPr algn="l"/>
            <a:r>
              <a:rPr lang="pt-BR" sz="2000" dirty="0" smtClean="0">
                <a:solidFill>
                  <a:srgbClr val="FFC000"/>
                </a:solidFill>
                <a:latin typeface="Century Gothic" pitchFamily="34" charset="0"/>
              </a:rPr>
              <a:t>André Luiz da Silva</a:t>
            </a:r>
          </a:p>
          <a:p>
            <a:pPr algn="l"/>
            <a:r>
              <a:rPr lang="pt-BR" sz="1400" dirty="0" smtClean="0">
                <a:solidFill>
                  <a:srgbClr val="FFC000"/>
                </a:solidFill>
                <a:latin typeface="Century Gothic" pitchFamily="34" charset="0"/>
              </a:rPr>
              <a:t>Observatório  Dietrich </a:t>
            </a:r>
            <a:r>
              <a:rPr lang="pt-BR" sz="1400" dirty="0" err="1" smtClean="0">
                <a:solidFill>
                  <a:srgbClr val="FFC000"/>
                </a:solidFill>
                <a:latin typeface="Century Gothic" pitchFamily="34" charset="0"/>
              </a:rPr>
              <a:t>Schiel</a:t>
            </a:r>
            <a:endParaRPr lang="pt-BR" sz="1400" dirty="0" smtClean="0">
              <a:solidFill>
                <a:srgbClr val="FFC000"/>
              </a:solidFill>
              <a:latin typeface="Century Gothic" pitchFamily="34" charset="0"/>
            </a:endParaRPr>
          </a:p>
          <a:p>
            <a:pPr algn="l"/>
            <a:r>
              <a:rPr lang="pt-BR" sz="1400" dirty="0" smtClean="0">
                <a:solidFill>
                  <a:srgbClr val="FFC000"/>
                </a:solidFill>
                <a:latin typeface="Century Gothic" pitchFamily="34" charset="0"/>
              </a:rPr>
              <a:t>/CDCC/USP</a:t>
            </a:r>
          </a:p>
          <a:p>
            <a:endParaRPr lang="pt-BR" dirty="0">
              <a:solidFill>
                <a:srgbClr val="FFC000"/>
              </a:solidFill>
            </a:endParaRPr>
          </a:p>
        </p:txBody>
      </p:sp>
      <p:sp>
        <p:nvSpPr>
          <p:cNvPr id="1026" name="Text Box 2"/>
          <p:cNvSpPr txBox="1">
            <a:spLocks noChangeArrowheads="1"/>
          </p:cNvSpPr>
          <p:nvPr/>
        </p:nvSpPr>
        <p:spPr bwMode="auto">
          <a:xfrm>
            <a:off x="1835696" y="246609"/>
            <a:ext cx="2397125" cy="446087"/>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pt-BR" altLang="zh-CN" sz="1000" b="1" i="0" u="none" strike="noStrike" cap="none" normalizeH="0" baseline="0" dirty="0" smtClean="0">
                <a:ln>
                  <a:noFill/>
                </a:ln>
                <a:solidFill>
                  <a:schemeClr val="bg1"/>
                </a:solidFill>
                <a:effectLst/>
                <a:latin typeface="Swis721 BT" charset="0"/>
                <a:cs typeface="Arial" pitchFamily="34" charset="0"/>
              </a:rPr>
              <a:t>UNIVERSIDADE ESTADUAL PAULISTA</a:t>
            </a:r>
            <a:endParaRPr kumimoji="0" lang="pt-BR" altLang="zh-CN" sz="1000" b="1" i="0" u="none" strike="noStrike" cap="none" normalizeH="0" baseline="0" dirty="0" smtClean="0">
              <a:ln>
                <a:noFill/>
              </a:ln>
              <a:solidFill>
                <a:schemeClr val="bg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pt-BR" altLang="zh-CN" sz="1000" b="1" i="0" u="none" strike="noStrike" cap="none" normalizeH="0" baseline="0" dirty="0" smtClean="0">
                <a:ln>
                  <a:noFill/>
                </a:ln>
                <a:solidFill>
                  <a:schemeClr val="bg1"/>
                </a:solidFill>
                <a:effectLst/>
                <a:latin typeface="Swis721 BT" charset="0"/>
                <a:cs typeface="Arial" pitchFamily="34" charset="0"/>
              </a:rPr>
              <a:t>“JÚLIO DE MESQUITA FILHO”</a:t>
            </a:r>
            <a:endParaRPr kumimoji="0" lang="pt-BR" altLang="zh-CN" sz="1200" b="1" i="0" u="none" strike="noStrike" cap="none" normalizeH="0" baseline="0" dirty="0" smtClean="0">
              <a:ln>
                <a:noFill/>
              </a:ln>
              <a:solidFill>
                <a:schemeClr val="bg1"/>
              </a:solidFill>
              <a:effectLst/>
              <a:latin typeface="Bookman Old Style"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pt-BR" altLang="zh-CN" sz="900" b="0" i="0" u="none" strike="noStrike" cap="none" normalizeH="0" baseline="0" dirty="0" smtClean="0">
                <a:ln>
                  <a:noFill/>
                </a:ln>
                <a:solidFill>
                  <a:schemeClr val="bg1"/>
                </a:solidFill>
                <a:effectLst/>
                <a:latin typeface="Swis721 BT" charset="0"/>
                <a:cs typeface="Arial" pitchFamily="34" charset="0"/>
              </a:rPr>
              <a:t>Campus de Bauru</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4427984" y="285467"/>
            <a:ext cx="808150" cy="632197"/>
          </a:xfrm>
          <a:prstGeom prst="rect">
            <a:avLst/>
          </a:prstGeom>
          <a:solidFill>
            <a:srgbClr val="FFFFFF">
              <a:alpha val="0"/>
            </a:srgbClr>
          </a:solid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60974" y="269592"/>
            <a:ext cx="1870075" cy="588962"/>
          </a:xfrm>
          <a:prstGeom prst="rect">
            <a:avLst/>
          </a:prstGeom>
          <a:solidFill>
            <a:srgbClr val="FFFFFF">
              <a:alpha val="0"/>
            </a:srgbClr>
          </a:solid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948264" y="260648"/>
            <a:ext cx="698692" cy="720080"/>
          </a:xfrm>
          <a:prstGeom prst="rect">
            <a:avLst/>
          </a:prstGeom>
          <a:solidFill>
            <a:srgbClr val="FFFFFF"/>
          </a:solidFill>
          <a:ln w="9525">
            <a:noFill/>
            <a:miter lim="800000"/>
            <a:headEnd/>
            <a:tailEnd/>
          </a:ln>
        </p:spPr>
      </p:pic>
      <p:sp>
        <p:nvSpPr>
          <p:cNvPr id="14" name="Retângulo 13"/>
          <p:cNvSpPr/>
          <p:nvPr/>
        </p:nvSpPr>
        <p:spPr>
          <a:xfrm>
            <a:off x="5724128" y="1052736"/>
            <a:ext cx="3168352" cy="246221"/>
          </a:xfrm>
          <a:prstGeom prst="rect">
            <a:avLst/>
          </a:prstGeom>
        </p:spPr>
        <p:txBody>
          <a:bodyPr wrap="square">
            <a:spAutoFit/>
          </a:bodyPr>
          <a:lstStyle/>
          <a:p>
            <a:r>
              <a:rPr lang="pt-BR" sz="1000" dirty="0" smtClean="0">
                <a:solidFill>
                  <a:schemeClr val="bg1"/>
                </a:solidFill>
              </a:rPr>
              <a:t>Observatório Didático de Astronomia – UNESP</a:t>
            </a:r>
            <a:endParaRPr lang="en-US" sz="1000" dirty="0">
              <a:solidFill>
                <a:schemeClr val="bg1"/>
              </a:solidFill>
            </a:endParaRPr>
          </a:p>
        </p:txBody>
      </p:sp>
      <p:sp>
        <p:nvSpPr>
          <p:cNvPr id="15" name="Retângulo 14"/>
          <p:cNvSpPr/>
          <p:nvPr/>
        </p:nvSpPr>
        <p:spPr>
          <a:xfrm>
            <a:off x="179512" y="1268760"/>
            <a:ext cx="7326560" cy="276999"/>
          </a:xfrm>
          <a:prstGeom prst="rect">
            <a:avLst/>
          </a:prstGeom>
        </p:spPr>
        <p:txBody>
          <a:bodyPr wrap="square">
            <a:spAutoFit/>
          </a:bodyPr>
          <a:lstStyle/>
          <a:p>
            <a:pPr algn="l"/>
            <a:r>
              <a:rPr lang="pt-BR" sz="1200" dirty="0" smtClean="0">
                <a:solidFill>
                  <a:srgbClr val="CC6600"/>
                </a:solidFill>
              </a:rPr>
              <a:t>Este evento tem o apoio da PROEX edital </a:t>
            </a:r>
            <a:r>
              <a:rPr lang="en-US" sz="1200" dirty="0" smtClean="0">
                <a:solidFill>
                  <a:srgbClr val="CC6600"/>
                </a:solidFill>
              </a:rPr>
              <a:t>n.17/2016</a:t>
            </a:r>
            <a:endParaRPr lang="en-US" sz="1200" dirty="0">
              <a:solidFill>
                <a:srgbClr val="CC66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10</a:t>
            </a:fld>
            <a:endParaRPr lang="pt-B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ue-color image of Jupiter taken by the Cassini spacecraft. The Galilean moon Europa casts a shadow on the planet's cloud tops."/>
          <p:cNvPicPr>
            <a:picLocks noChangeAspect="1" noChangeArrowheads="1"/>
          </p:cNvPicPr>
          <p:nvPr/>
        </p:nvPicPr>
        <p:blipFill>
          <a:blip r:embed="rId3" cstate="print"/>
          <a:srcRect l="21687" r="21687"/>
          <a:stretch>
            <a:fillRect/>
          </a:stretch>
        </p:blipFill>
        <p:spPr bwMode="auto">
          <a:xfrm>
            <a:off x="1979712" y="980728"/>
            <a:ext cx="5544616" cy="4895864"/>
          </a:xfrm>
          <a:prstGeom prst="rect">
            <a:avLst/>
          </a:prstGeom>
          <a:noFill/>
        </p:spPr>
      </p:pic>
      <p:sp>
        <p:nvSpPr>
          <p:cNvPr id="36868" name="Rectangle 3"/>
          <p:cNvSpPr>
            <a:spLocks noChangeArrowheads="1"/>
          </p:cNvSpPr>
          <p:nvPr/>
        </p:nvSpPr>
        <p:spPr bwMode="auto">
          <a:xfrm>
            <a:off x="0" y="6309320"/>
            <a:ext cx="402225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r>
              <a:rPr lang="pt-BR" sz="1200" b="0" dirty="0" err="1" smtClean="0">
                <a:solidFill>
                  <a:srgbClr val="EE8800"/>
                </a:solidFill>
                <a:latin typeface="Century Gothic" pitchFamily="34" charset="0"/>
              </a:rPr>
              <a:t>University</a:t>
            </a:r>
            <a:r>
              <a:rPr lang="pt-BR" sz="1200" b="0" dirty="0" smtClean="0">
                <a:solidFill>
                  <a:srgbClr val="EE8800"/>
                </a:solidFill>
                <a:latin typeface="Century Gothic" pitchFamily="34" charset="0"/>
              </a:rPr>
              <a:t> </a:t>
            </a:r>
            <a:r>
              <a:rPr lang="pt-BR" sz="1200" b="0" dirty="0" err="1" smtClean="0">
                <a:solidFill>
                  <a:srgbClr val="EE8800"/>
                </a:solidFill>
                <a:latin typeface="Century Gothic" pitchFamily="34" charset="0"/>
              </a:rPr>
              <a:t>of</a:t>
            </a:r>
            <a:r>
              <a:rPr lang="pt-BR" sz="1200" b="0" dirty="0" smtClean="0">
                <a:solidFill>
                  <a:srgbClr val="EE8800"/>
                </a:solidFill>
                <a:latin typeface="Century Gothic" pitchFamily="34" charset="0"/>
              </a:rPr>
              <a:t> Arizona</a:t>
            </a:r>
            <a:endParaRPr lang="pt-BR" sz="1200" b="0" dirty="0">
              <a:solidFill>
                <a:srgbClr val="EE8800"/>
              </a:solidFill>
              <a:latin typeface="Century Gothic" pitchFamily="34" charset="0"/>
            </a:endParaRPr>
          </a:p>
        </p:txBody>
      </p:sp>
      <p:sp>
        <p:nvSpPr>
          <p:cNvPr id="6" name="Text Box 9"/>
          <p:cNvSpPr txBox="1">
            <a:spLocks noChangeArrowheads="1"/>
          </p:cNvSpPr>
          <p:nvPr/>
        </p:nvSpPr>
        <p:spPr bwMode="auto">
          <a:xfrm>
            <a:off x="611560" y="2996952"/>
            <a:ext cx="3240360" cy="369332"/>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Sombra  de Europa</a:t>
            </a:r>
            <a:endParaRPr lang="pt-BR" sz="1800" dirty="0">
              <a:solidFill>
                <a:srgbClr val="FFC000"/>
              </a:solidFill>
              <a:latin typeface="Century Gothic" pitchFamily="34" charset="0"/>
            </a:endParaRPr>
          </a:p>
        </p:txBody>
      </p:sp>
      <p:cxnSp>
        <p:nvCxnSpPr>
          <p:cNvPr id="7" name="Conector de seta reta 6"/>
          <p:cNvCxnSpPr/>
          <p:nvPr/>
        </p:nvCxnSpPr>
        <p:spPr bwMode="auto">
          <a:xfrm>
            <a:off x="2339752" y="3501008"/>
            <a:ext cx="1008112" cy="710788"/>
          </a:xfrm>
          <a:prstGeom prst="straightConnector1">
            <a:avLst/>
          </a:prstGeom>
          <a:solidFill>
            <a:schemeClr val="accent1"/>
          </a:solidFill>
          <a:ln w="22225" cap="flat" cmpd="sng" algn="ctr">
            <a:solidFill>
              <a:srgbClr val="FFC000"/>
            </a:solidFill>
            <a:prstDash val="solid"/>
            <a:round/>
            <a:headEnd type="none" w="sm" len="sm"/>
            <a:tailEnd type="arrow" w="lg" len="lg"/>
          </a:ln>
          <a:effectLst/>
        </p:spPr>
      </p:cxn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11</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ChangeArrowheads="1"/>
          </p:cNvSpPr>
          <p:nvPr/>
        </p:nvSpPr>
        <p:spPr bwMode="auto">
          <a:xfrm>
            <a:off x="0" y="6309320"/>
            <a:ext cx="402225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r>
              <a:rPr lang="pt-BR" sz="1200" b="0" dirty="0" err="1" smtClean="0">
                <a:solidFill>
                  <a:srgbClr val="EE8800"/>
                </a:solidFill>
                <a:latin typeface="Century Gothic" pitchFamily="34" charset="0"/>
              </a:rPr>
              <a:t>University</a:t>
            </a:r>
            <a:r>
              <a:rPr lang="pt-BR" sz="1200" b="0" dirty="0" smtClean="0">
                <a:solidFill>
                  <a:srgbClr val="EE8800"/>
                </a:solidFill>
                <a:latin typeface="Century Gothic" pitchFamily="34" charset="0"/>
              </a:rPr>
              <a:t> </a:t>
            </a:r>
            <a:r>
              <a:rPr lang="pt-BR" sz="1200" b="0" dirty="0" err="1" smtClean="0">
                <a:solidFill>
                  <a:srgbClr val="EE8800"/>
                </a:solidFill>
                <a:latin typeface="Century Gothic" pitchFamily="34" charset="0"/>
              </a:rPr>
              <a:t>of</a:t>
            </a:r>
            <a:r>
              <a:rPr lang="pt-BR" sz="1200" b="0" dirty="0" smtClean="0">
                <a:solidFill>
                  <a:srgbClr val="EE8800"/>
                </a:solidFill>
                <a:latin typeface="Century Gothic" pitchFamily="34" charset="0"/>
              </a:rPr>
              <a:t> Arizona</a:t>
            </a:r>
            <a:endParaRPr lang="pt-BR" sz="1200" b="0" dirty="0">
              <a:solidFill>
                <a:srgbClr val="EE88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12</a:t>
            </a:fld>
            <a:endParaRPr lang="pt-BR"/>
          </a:p>
        </p:txBody>
      </p:sp>
      <p:sp>
        <p:nvSpPr>
          <p:cNvPr id="9" name="Subtítulo 2"/>
          <p:cNvSpPr txBox="1">
            <a:spLocks/>
          </p:cNvSpPr>
          <p:nvPr/>
        </p:nvSpPr>
        <p:spPr>
          <a:xfrm>
            <a:off x="2051720" y="1556792"/>
            <a:ext cx="6840760" cy="4608512"/>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1" i="0" u="none" strike="noStrike" kern="0" cap="none" spc="0" normalizeH="0" baseline="0" noProof="0" dirty="0" smtClean="0">
                <a:ln>
                  <a:noFill/>
                </a:ln>
                <a:solidFill>
                  <a:srgbClr val="FFC000"/>
                </a:solidFill>
                <a:effectLst/>
                <a:uLnTx/>
                <a:uFillTx/>
                <a:latin typeface="Century Gothic" pitchFamily="34" charset="0"/>
              </a:rPr>
              <a:t> </a:t>
            </a: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778 milhões</a:t>
            </a:r>
            <a:r>
              <a:rPr kumimoji="0" lang="pt-BR" sz="2800" b="0" i="0" u="none" strike="noStrike" kern="0" cap="none" spc="0" normalizeH="0" noProof="0" dirty="0" smtClean="0">
                <a:ln>
                  <a:noFill/>
                </a:ln>
                <a:solidFill>
                  <a:srgbClr val="FFC000"/>
                </a:solidFill>
                <a:effectLst/>
                <a:uLnTx/>
                <a:uFillTx/>
                <a:latin typeface="Century Gothic" pitchFamily="34" charset="0"/>
              </a:rPr>
              <a:t> de km</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baseline="0" dirty="0" smtClean="0">
                <a:solidFill>
                  <a:srgbClr val="FFC000"/>
                </a:solidFill>
                <a:latin typeface="Century Gothic" pitchFamily="34" charset="0"/>
              </a:rPr>
              <a:t> </a:t>
            </a:r>
            <a:r>
              <a:rPr lang="pt-BR" sz="2800" b="0" kern="0" baseline="0" dirty="0" err="1" smtClean="0">
                <a:solidFill>
                  <a:srgbClr val="FFC000"/>
                </a:solidFill>
                <a:latin typeface="Century Gothic" pitchFamily="34" charset="0"/>
              </a:rPr>
              <a:t>veloc</a:t>
            </a:r>
            <a:r>
              <a:rPr lang="pt-BR" sz="2800" b="0" kern="0" baseline="0" dirty="0" smtClean="0">
                <a:solidFill>
                  <a:srgbClr val="FFC000"/>
                </a:solidFill>
                <a:latin typeface="Century Gothic" pitchFamily="34" charset="0"/>
              </a:rPr>
              <a:t>.</a:t>
            </a:r>
            <a:r>
              <a:rPr lang="pt-BR" sz="2800" b="0" kern="0" dirty="0" smtClean="0">
                <a:solidFill>
                  <a:srgbClr val="FFC000"/>
                </a:solidFill>
                <a:latin typeface="Century Gothic" pitchFamily="34" charset="0"/>
              </a:rPr>
              <a:t> orbital média: 13 km/s</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 translação: 11,86 anos</a:t>
            </a:r>
          </a:p>
          <a:p>
            <a:pPr marL="0" lvl="1" indent="-285750" algn="just">
              <a:spcBef>
                <a:spcPct val="20000"/>
              </a:spcBef>
              <a:buClr>
                <a:srgbClr val="FFC000"/>
              </a:buClr>
              <a:buFont typeface="Wingdings" pitchFamily="2" charset="2"/>
              <a:buChar char="v"/>
            </a:pPr>
            <a:r>
              <a:rPr lang="pt-BR" sz="2800" b="0" kern="0" dirty="0" smtClean="0">
                <a:solidFill>
                  <a:srgbClr val="FFC000"/>
                </a:solidFill>
                <a:latin typeface="Century Gothic" pitchFamily="34" charset="0"/>
              </a:rPr>
              <a:t> </a:t>
            </a:r>
            <a:r>
              <a:rPr lang="pt-BR" sz="2800" b="0" kern="0" dirty="0" err="1" smtClean="0">
                <a:solidFill>
                  <a:srgbClr val="FFC000"/>
                </a:solidFill>
                <a:latin typeface="Century Gothic" pitchFamily="34" charset="0"/>
              </a:rPr>
              <a:t>inclinacão</a:t>
            </a:r>
            <a:r>
              <a:rPr lang="pt-BR" sz="2800" b="0" kern="0" dirty="0" smtClean="0">
                <a:solidFill>
                  <a:srgbClr val="FFC000"/>
                </a:solidFill>
                <a:latin typeface="Century Gothic" pitchFamily="34" charset="0"/>
              </a:rPr>
              <a:t>: 3,1</a:t>
            </a:r>
            <a:r>
              <a:rPr lang="pt-BR" sz="2800" b="0" dirty="0" smtClean="0">
                <a:solidFill>
                  <a:srgbClr val="FFC000"/>
                </a:solidFill>
                <a:latin typeface="Century Gothic" pitchFamily="34" charset="0"/>
              </a:rPr>
              <a:t>°</a:t>
            </a:r>
            <a:endParaRPr lang="pt-BR" sz="2800" b="0" kern="0" dirty="0" smtClean="0">
              <a:solidFill>
                <a:srgbClr val="FFC000"/>
              </a:solidFill>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 diâmetro equatorial: 139.800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massa: 318 m</a:t>
            </a:r>
            <a:r>
              <a:rPr lang="pt-BR" sz="2800" b="0" kern="0" baseline="-25000" dirty="0" smtClean="0">
                <a:solidFill>
                  <a:srgbClr val="FFC000"/>
                </a:solidFill>
                <a:effectLst>
                  <a:outerShdw blurRad="50800" dist="38100" dir="16200000" rotWithShape="0">
                    <a:prstClr val="black">
                      <a:alpha val="84000"/>
                    </a:prstClr>
                  </a:outerShdw>
                </a:effectLst>
                <a:latin typeface="Century Gothic" pitchFamily="34" charset="0"/>
              </a:rPr>
              <a:t>T</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densidade 1,33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rotação: 9h50min*</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err="1" smtClean="0">
                <a:solidFill>
                  <a:srgbClr val="FFC000"/>
                </a:solidFill>
                <a:effectLst>
                  <a:outerShdw blurRad="50800" dist="38100" dir="16200000" rotWithShape="0">
                    <a:prstClr val="black">
                      <a:alpha val="84000"/>
                    </a:prstClr>
                  </a:outerShdw>
                </a:effectLst>
                <a:latin typeface="Century Gothic" pitchFamily="34" charset="0"/>
              </a:rPr>
              <a:t>gravid</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sup.: 2,53g</a:t>
            </a: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pic>
        <p:nvPicPr>
          <p:cNvPr id="2" name="Picture 2" descr="A true-color image of Jupiter taken by the Cassini spacecraft. The Galilean moon Europa casts a shadow on the planet's cloud tops."/>
          <p:cNvPicPr>
            <a:picLocks noChangeAspect="1" noChangeArrowheads="1"/>
          </p:cNvPicPr>
          <p:nvPr/>
        </p:nvPicPr>
        <p:blipFill>
          <a:blip r:embed="rId3" cstate="print"/>
          <a:srcRect l="21687" r="21687"/>
          <a:stretch>
            <a:fillRect/>
          </a:stretch>
        </p:blipFill>
        <p:spPr bwMode="auto">
          <a:xfrm>
            <a:off x="251520" y="332656"/>
            <a:ext cx="1832970" cy="161848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 atmosfera</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13</a:t>
            </a:fld>
            <a:endParaRPr lang="pt-B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DA\Documents\Andre\Palestra-UNESP-08abr17\apresent-auxiliares\pesquisa-imagens\voyager_approach_jupiter.gif"/>
          <p:cNvPicPr>
            <a:picLocks noChangeAspect="1" noChangeArrowheads="1" noCrop="1"/>
          </p:cNvPicPr>
          <p:nvPr/>
        </p:nvPicPr>
        <p:blipFill>
          <a:blip r:embed="rId3" cstate="print"/>
          <a:srcRect/>
          <a:stretch>
            <a:fillRect/>
          </a:stretch>
        </p:blipFill>
        <p:spPr bwMode="auto">
          <a:xfrm>
            <a:off x="1763688" y="400971"/>
            <a:ext cx="5760640" cy="5908349"/>
          </a:xfrm>
          <a:prstGeom prst="rect">
            <a:avLst/>
          </a:prstGeom>
          <a:noFill/>
        </p:spPr>
      </p:pic>
      <p:sp>
        <p:nvSpPr>
          <p:cNvPr id="36866" name="Rectangle 4"/>
          <p:cNvSpPr>
            <a:spLocks noGrp="1" noChangeArrowheads="1"/>
          </p:cNvSpPr>
          <p:nvPr>
            <p:ph type="title"/>
          </p:nvPr>
        </p:nvSpPr>
        <p:spPr>
          <a:xfrm>
            <a:off x="0" y="0"/>
            <a:ext cx="9144000" cy="1143000"/>
          </a:xfrm>
          <a:noFill/>
        </p:spPr>
        <p:txBody>
          <a:bodyPr/>
          <a:lstStyle/>
          <a:p>
            <a:r>
              <a:rPr lang="pt-BR" sz="3600" dirty="0" smtClean="0">
                <a:solidFill>
                  <a:schemeClr val="bg1"/>
                </a:solidFill>
                <a:latin typeface="Century Gothic" pitchFamily="34" charset="0"/>
              </a:rPr>
              <a:t>Bandas: Cinturões e Zonas</a:t>
            </a:r>
          </a:p>
        </p:txBody>
      </p:sp>
      <p:sp>
        <p:nvSpPr>
          <p:cNvPr id="36868" name="Rectangle 3"/>
          <p:cNvSpPr>
            <a:spLocks noChangeArrowheads="1"/>
          </p:cNvSpPr>
          <p:nvPr/>
        </p:nvSpPr>
        <p:spPr bwMode="auto">
          <a:xfrm>
            <a:off x="0" y="6309320"/>
            <a:ext cx="2226892"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pl.nasa.gov/images/jupiter/20141111/jupiter20141111-home.jpg"/>
          <p:cNvPicPr>
            <a:picLocks noChangeAspect="1" noChangeArrowheads="1"/>
          </p:cNvPicPr>
          <p:nvPr/>
        </p:nvPicPr>
        <p:blipFill>
          <a:blip r:embed="rId3" cstate="print"/>
          <a:srcRect/>
          <a:stretch>
            <a:fillRect/>
          </a:stretch>
        </p:blipFill>
        <p:spPr bwMode="auto">
          <a:xfrm>
            <a:off x="19495" y="1052736"/>
            <a:ext cx="9089009" cy="5112568"/>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sz="3600" dirty="0" smtClean="0">
                <a:solidFill>
                  <a:schemeClr val="bg1"/>
                </a:solidFill>
                <a:latin typeface="Century Gothic" pitchFamily="34" charset="0"/>
              </a:rPr>
              <a:t>Grande Mancha Vermelha</a:t>
            </a:r>
          </a:p>
        </p:txBody>
      </p:sp>
      <p:sp>
        <p:nvSpPr>
          <p:cNvPr id="36868" name="Rectangle 3"/>
          <p:cNvSpPr>
            <a:spLocks noChangeArrowheads="1"/>
          </p:cNvSpPr>
          <p:nvPr/>
        </p:nvSpPr>
        <p:spPr bwMode="auto">
          <a:xfrm>
            <a:off x="0" y="6309320"/>
            <a:ext cx="4961615"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r>
              <a:rPr lang="pt-BR" sz="1200" dirty="0" err="1" smtClean="0">
                <a:solidFill>
                  <a:srgbClr val="FFC000"/>
                </a:solidFill>
                <a:latin typeface="Century Gothic" pitchFamily="34" charset="0"/>
              </a:rPr>
              <a:t>JPL-Caltech</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Space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Science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15</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fade">
                                      <p:cBhvr>
                                        <p:cTn id="11"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pl.nasa.gov/images/jupiter/20141111/jupiter20141111-home.jpg"/>
          <p:cNvPicPr>
            <a:picLocks noChangeAspect="1" noChangeArrowheads="1"/>
          </p:cNvPicPr>
          <p:nvPr/>
        </p:nvPicPr>
        <p:blipFill>
          <a:blip r:embed="rId3" cstate="print"/>
          <a:srcRect/>
          <a:stretch>
            <a:fillRect/>
          </a:stretch>
        </p:blipFill>
        <p:spPr bwMode="auto">
          <a:xfrm>
            <a:off x="19495" y="1052736"/>
            <a:ext cx="9089009" cy="5112568"/>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sz="3600" dirty="0" smtClean="0">
                <a:solidFill>
                  <a:schemeClr val="bg1"/>
                </a:solidFill>
                <a:latin typeface="Century Gothic" pitchFamily="34" charset="0"/>
              </a:rPr>
              <a:t>Grande Mancha Vermelha</a:t>
            </a:r>
          </a:p>
        </p:txBody>
      </p:sp>
      <p:sp>
        <p:nvSpPr>
          <p:cNvPr id="36868" name="Rectangle 3"/>
          <p:cNvSpPr>
            <a:spLocks noChangeArrowheads="1"/>
          </p:cNvSpPr>
          <p:nvPr/>
        </p:nvSpPr>
        <p:spPr bwMode="auto">
          <a:xfrm>
            <a:off x="0" y="6309320"/>
            <a:ext cx="4961615"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r>
              <a:rPr lang="pt-BR" sz="1200" dirty="0" err="1" smtClean="0">
                <a:solidFill>
                  <a:srgbClr val="FFC000"/>
                </a:solidFill>
                <a:latin typeface="Century Gothic" pitchFamily="34" charset="0"/>
              </a:rPr>
              <a:t>JPL-Caltech</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Space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Science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16</a:t>
            </a:fld>
            <a:endParaRPr lang="pt-BR"/>
          </a:p>
        </p:txBody>
      </p:sp>
      <p:sp>
        <p:nvSpPr>
          <p:cNvPr id="6" name="Subtítulo 2"/>
          <p:cNvSpPr txBox="1">
            <a:spLocks/>
          </p:cNvSpPr>
          <p:nvPr/>
        </p:nvSpPr>
        <p:spPr>
          <a:xfrm>
            <a:off x="1259632" y="1772816"/>
            <a:ext cx="6336704" cy="2736304"/>
          </a:xfrm>
          <a:prstGeom prst="rect">
            <a:avLst/>
          </a:prstGeom>
        </p:spPr>
        <p:txBody>
          <a:bodyPr>
            <a:noAutofit/>
          </a:bodyPr>
          <a:lstStyle/>
          <a:p>
            <a:pPr marL="0" lvl="1" indent="-285750" algn="just">
              <a:spcBef>
                <a:spcPct val="20000"/>
              </a:spcBef>
              <a:buFont typeface="Wingdings" pitchFamily="2" charset="2"/>
              <a:buChar char="v"/>
            </a:pPr>
            <a:r>
              <a:rPr lang="pt-BR" sz="2800" kern="0" dirty="0" smtClean="0">
                <a:solidFill>
                  <a:schemeClr val="tx1"/>
                </a:solidFill>
                <a:latin typeface="Century Gothic" pitchFamily="34" charset="0"/>
              </a:rPr>
              <a:t> duração: &gt; 300 anos</a:t>
            </a:r>
          </a:p>
          <a:p>
            <a:pPr marL="0" marR="0" lvl="1" indent="-285750" algn="just" defTabSz="914400" rtl="0" eaLnBrk="0" fontAlgn="base" latinLnBrk="0" hangingPunct="0">
              <a:lnSpc>
                <a:spcPct val="100000"/>
              </a:lnSpc>
              <a:spcBef>
                <a:spcPct val="20000"/>
              </a:spcBef>
              <a:spcAft>
                <a:spcPct val="0"/>
              </a:spcAft>
              <a:buSzTx/>
              <a:buFont typeface="Wingdings" pitchFamily="2" charset="2"/>
              <a:buChar char="v"/>
              <a:tabLst/>
              <a:defRPr/>
            </a:pPr>
            <a:r>
              <a:rPr kumimoji="0" lang="pt-BR" sz="2800" i="0" u="none" strike="noStrike" kern="0" cap="none" spc="0" normalizeH="0" noProof="0" dirty="0" smtClean="0">
                <a:ln>
                  <a:noFill/>
                </a:ln>
                <a:solidFill>
                  <a:schemeClr val="tx1"/>
                </a:solidFill>
                <a:effectLst>
                  <a:outerShdw blurRad="50800" dist="38100" dir="16200000" rotWithShape="0">
                    <a:prstClr val="black">
                      <a:alpha val="84000"/>
                    </a:prstClr>
                  </a:outerShdw>
                </a:effectLst>
                <a:uLnTx/>
                <a:uFillTx/>
                <a:latin typeface="Century Gothic" pitchFamily="34" charset="0"/>
              </a:rPr>
              <a:t> </a:t>
            </a:r>
            <a:r>
              <a:rPr kumimoji="0" lang="pt-BR" sz="2800" i="0" u="none" strike="noStrike" kern="0" cap="none" spc="0" normalizeH="0" noProof="0" dirty="0" smtClean="0">
                <a:ln>
                  <a:noFill/>
                </a:ln>
                <a:solidFill>
                  <a:schemeClr val="tx1"/>
                </a:solidFill>
                <a:uLnTx/>
                <a:uFillTx/>
                <a:latin typeface="Century Gothic" pitchFamily="34" charset="0"/>
              </a:rPr>
              <a:t>sentido de giro: </a:t>
            </a:r>
            <a:r>
              <a:rPr kumimoji="0" lang="pt-BR" sz="2800" i="0" u="none" strike="noStrike" kern="0" cap="none" spc="0" normalizeH="0" noProof="0" dirty="0" err="1" smtClean="0">
                <a:ln>
                  <a:noFill/>
                </a:ln>
                <a:solidFill>
                  <a:schemeClr val="tx1"/>
                </a:solidFill>
                <a:uLnTx/>
                <a:uFillTx/>
                <a:latin typeface="Century Gothic" pitchFamily="34" charset="0"/>
              </a:rPr>
              <a:t>anti-hor</a:t>
            </a:r>
            <a:r>
              <a:rPr lang="pt-BR" sz="2800" kern="0" dirty="0" err="1" smtClean="0">
                <a:solidFill>
                  <a:schemeClr val="tx1"/>
                </a:solidFill>
                <a:latin typeface="Century Gothic" pitchFamily="34" charset="0"/>
              </a:rPr>
              <a:t>ário</a:t>
            </a:r>
            <a:endParaRPr lang="pt-BR" sz="2800" kern="0" noProof="0" dirty="0" smtClean="0">
              <a:solidFill>
                <a:schemeClr val="tx1"/>
              </a:solidFill>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SzTx/>
              <a:buFont typeface="Wingdings" pitchFamily="2" charset="2"/>
              <a:buChar char="v"/>
              <a:tabLst/>
              <a:defRPr/>
            </a:pPr>
            <a:r>
              <a:rPr lang="pt-BR" sz="2800" kern="0" dirty="0" smtClean="0">
                <a:solidFill>
                  <a:schemeClr val="tx1"/>
                </a:solidFill>
                <a:latin typeface="Century Gothic" pitchFamily="34" charset="0"/>
              </a:rPr>
              <a:t> período: 6d</a:t>
            </a:r>
          </a:p>
          <a:p>
            <a:pPr marL="0" marR="0" lvl="1" indent="-285750" algn="just" defTabSz="914400" rtl="0" eaLnBrk="0" fontAlgn="base" latinLnBrk="0" hangingPunct="0">
              <a:lnSpc>
                <a:spcPct val="100000"/>
              </a:lnSpc>
              <a:spcBef>
                <a:spcPct val="20000"/>
              </a:spcBef>
              <a:spcAft>
                <a:spcPct val="0"/>
              </a:spcAft>
              <a:buSzTx/>
              <a:buFont typeface="Wingdings" pitchFamily="2" charset="2"/>
              <a:buChar char="v"/>
              <a:tabLst/>
              <a:defRPr/>
            </a:pPr>
            <a:r>
              <a:rPr lang="pt-BR" sz="2800" kern="0" dirty="0" smtClean="0">
                <a:solidFill>
                  <a:schemeClr val="tx1"/>
                </a:solidFill>
                <a:latin typeface="Century Gothic" pitchFamily="34" charset="0"/>
              </a:rPr>
              <a:t> período de circulação ao redor de Júpiter: 9h55min</a:t>
            </a:r>
            <a:endParaRPr lang="pt-BR" sz="2800" kern="0" baseline="-25000" dirty="0" smtClean="0">
              <a:solidFill>
                <a:schemeClr val="tx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1000">
              <a:srgbClr val="FFFFCC"/>
            </a:gs>
            <a:gs pos="0">
              <a:srgbClr val="FFC000">
                <a:alpha val="75000"/>
              </a:srgbClr>
            </a:gs>
            <a:gs pos="50000">
              <a:srgbClr val="FFC000"/>
            </a:gs>
            <a:gs pos="71000">
              <a:srgbClr val="53D2FF"/>
            </a:gs>
            <a:gs pos="96000">
              <a:srgbClr val="CC6600"/>
            </a:gs>
          </a:gsLst>
          <a:lin ang="5400000" scaled="0"/>
        </a:gradFill>
        <a:effectLst/>
      </p:bgPr>
    </p:bg>
    <p:spTree>
      <p:nvGrpSpPr>
        <p:cNvPr id="1" name=""/>
        <p:cNvGrpSpPr/>
        <p:nvPr/>
      </p:nvGrpSpPr>
      <p:grpSpPr>
        <a:xfrm>
          <a:off x="0" y="0"/>
          <a:ext cx="0" cy="0"/>
          <a:chOff x="0" y="0"/>
          <a:chExt cx="0" cy="0"/>
        </a:xfrm>
      </p:grpSpPr>
      <p:sp>
        <p:nvSpPr>
          <p:cNvPr id="31" name="Forma livre 30"/>
          <p:cNvSpPr/>
          <p:nvPr/>
        </p:nvSpPr>
        <p:spPr bwMode="auto">
          <a:xfrm flipH="1">
            <a:off x="62608" y="4509120"/>
            <a:ext cx="30692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83000">
                <a:srgbClr val="0070C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Forma livre 26"/>
          <p:cNvSpPr/>
          <p:nvPr/>
        </p:nvSpPr>
        <p:spPr bwMode="auto">
          <a:xfrm>
            <a:off x="2699792" y="4509120"/>
            <a:ext cx="47170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83000">
                <a:srgbClr val="0070C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Forma livre 27"/>
          <p:cNvSpPr/>
          <p:nvPr/>
        </p:nvSpPr>
        <p:spPr bwMode="auto">
          <a:xfrm>
            <a:off x="4463480" y="4509120"/>
            <a:ext cx="47170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83000">
                <a:srgbClr val="0070C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815407" y="4711060"/>
            <a:ext cx="1791279"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83000">
                <a:srgbClr val="0070C0"/>
              </a:gs>
              <a:gs pos="35000">
                <a:srgbClr val="FFFFCC"/>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6263679" y="4725144"/>
            <a:ext cx="1791279"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83000">
                <a:srgbClr val="0070C0"/>
              </a:gs>
              <a:gs pos="35000">
                <a:srgbClr val="FFFFCC"/>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Forma livre 25"/>
          <p:cNvSpPr/>
          <p:nvPr/>
        </p:nvSpPr>
        <p:spPr bwMode="auto">
          <a:xfrm>
            <a:off x="1763688" y="2060848"/>
            <a:ext cx="4536504"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chemeClr val="tx1">
                  <a:lumMod val="50000"/>
                  <a:lumOff val="50000"/>
                </a:schemeClr>
              </a:gs>
              <a:gs pos="31000">
                <a:schemeClr val="bg1"/>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Forma livre 24"/>
          <p:cNvSpPr/>
          <p:nvPr/>
        </p:nvSpPr>
        <p:spPr bwMode="auto">
          <a:xfrm>
            <a:off x="-180528" y="3284984"/>
            <a:ext cx="56886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rgbClr val="CC660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Forma livre 13"/>
          <p:cNvSpPr/>
          <p:nvPr/>
        </p:nvSpPr>
        <p:spPr bwMode="auto">
          <a:xfrm>
            <a:off x="0" y="4581128"/>
            <a:ext cx="56886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83000">
                <a:srgbClr val="0070C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866" name="Rectangle 4"/>
          <p:cNvSpPr>
            <a:spLocks noGrp="1" noChangeArrowheads="1"/>
          </p:cNvSpPr>
          <p:nvPr>
            <p:ph type="title"/>
          </p:nvPr>
        </p:nvSpPr>
        <p:spPr>
          <a:xfrm>
            <a:off x="0" y="-27384"/>
            <a:ext cx="9144000" cy="764704"/>
          </a:xfrm>
          <a:noFill/>
        </p:spPr>
        <p:txBody>
          <a:bodyPr/>
          <a:lstStyle/>
          <a:p>
            <a:r>
              <a:rPr lang="pt-BR" sz="3600" dirty="0" smtClean="0">
                <a:solidFill>
                  <a:schemeClr val="tx1"/>
                </a:solidFill>
                <a:latin typeface="Century Gothic" pitchFamily="34" charset="0"/>
              </a:rPr>
              <a:t>Camadas de nuvens</a:t>
            </a:r>
          </a:p>
        </p:txBody>
      </p:sp>
      <p:sp>
        <p:nvSpPr>
          <p:cNvPr id="10" name="Forma livre 9"/>
          <p:cNvSpPr/>
          <p:nvPr/>
        </p:nvSpPr>
        <p:spPr bwMode="auto">
          <a:xfrm>
            <a:off x="1763688" y="4581128"/>
            <a:ext cx="56886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83000">
                <a:srgbClr val="0070C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 name="Forma livre 10"/>
          <p:cNvSpPr/>
          <p:nvPr/>
        </p:nvSpPr>
        <p:spPr bwMode="auto">
          <a:xfrm>
            <a:off x="1115615" y="4783068"/>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83000">
                <a:srgbClr val="0070C0"/>
              </a:gs>
              <a:gs pos="35000">
                <a:srgbClr val="FFFFCC"/>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Forma livre 12"/>
          <p:cNvSpPr/>
          <p:nvPr/>
        </p:nvSpPr>
        <p:spPr bwMode="auto">
          <a:xfrm>
            <a:off x="3563887" y="4797152"/>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83000">
                <a:srgbClr val="0070C0"/>
              </a:gs>
              <a:gs pos="35000">
                <a:srgbClr val="FFFFCC"/>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Forma livre 14"/>
          <p:cNvSpPr/>
          <p:nvPr/>
        </p:nvSpPr>
        <p:spPr bwMode="auto">
          <a:xfrm flipH="1">
            <a:off x="0" y="2060848"/>
            <a:ext cx="2627784"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chemeClr val="tx1">
                  <a:lumMod val="50000"/>
                  <a:lumOff val="50000"/>
                </a:schemeClr>
              </a:gs>
              <a:gs pos="31000">
                <a:schemeClr val="bg1"/>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Forma livre 15"/>
          <p:cNvSpPr/>
          <p:nvPr/>
        </p:nvSpPr>
        <p:spPr bwMode="auto">
          <a:xfrm>
            <a:off x="4572000" y="2060848"/>
            <a:ext cx="4536504"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chemeClr val="tx1">
                  <a:lumMod val="50000"/>
                  <a:lumOff val="50000"/>
                </a:schemeClr>
              </a:gs>
              <a:gs pos="31000">
                <a:schemeClr val="bg1"/>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Forma livre 16"/>
          <p:cNvSpPr/>
          <p:nvPr/>
        </p:nvSpPr>
        <p:spPr bwMode="auto">
          <a:xfrm>
            <a:off x="1268015" y="2262788"/>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71000">
                <a:schemeClr val="tx1">
                  <a:lumMod val="50000"/>
                  <a:lumOff val="50000"/>
                </a:schemeClr>
              </a:gs>
              <a:gs pos="31000">
                <a:schemeClr val="bg1"/>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9" name="Forma livre 18"/>
          <p:cNvSpPr/>
          <p:nvPr/>
        </p:nvSpPr>
        <p:spPr bwMode="auto">
          <a:xfrm flipH="1">
            <a:off x="5796136" y="3284984"/>
            <a:ext cx="3347864"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rgbClr val="CC660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Forma livre 19"/>
          <p:cNvSpPr/>
          <p:nvPr/>
        </p:nvSpPr>
        <p:spPr bwMode="auto">
          <a:xfrm flipH="1">
            <a:off x="2448272" y="3284984"/>
            <a:ext cx="449999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rgbClr val="CC6600"/>
              </a:gs>
              <a:gs pos="35000">
                <a:srgbClr val="FFFFCC"/>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Forma livre 20"/>
          <p:cNvSpPr/>
          <p:nvPr/>
        </p:nvSpPr>
        <p:spPr bwMode="auto">
          <a:xfrm>
            <a:off x="1223119" y="3486924"/>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71000">
                <a:srgbClr val="CC6600"/>
              </a:gs>
              <a:gs pos="35000">
                <a:srgbClr val="FFFFCC"/>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Forma livre 21"/>
          <p:cNvSpPr/>
          <p:nvPr/>
        </p:nvSpPr>
        <p:spPr bwMode="auto">
          <a:xfrm>
            <a:off x="3671391" y="3501008"/>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71000">
                <a:srgbClr val="CC6600"/>
              </a:gs>
              <a:gs pos="35000">
                <a:srgbClr val="FFFFCC"/>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Forma livre 22"/>
          <p:cNvSpPr/>
          <p:nvPr/>
        </p:nvSpPr>
        <p:spPr bwMode="auto">
          <a:xfrm>
            <a:off x="3419872" y="2132856"/>
            <a:ext cx="5688632" cy="576064"/>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28092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809952 w 2559447"/>
              <a:gd name="connsiteY6" fmla="*/ 280921 h 749122"/>
              <a:gd name="connsiteX7" fmla="*/ 939544 w 2559447"/>
              <a:gd name="connsiteY7" fmla="*/ 374561 h 749122"/>
              <a:gd name="connsiteX8" fmla="*/ 1101534 w 2559447"/>
              <a:gd name="connsiteY8" fmla="*/ 280921 h 749122"/>
              <a:gd name="connsiteX9" fmla="*/ 1219378 w 2559447"/>
              <a:gd name="connsiteY9" fmla="*/ 66384 h 749122"/>
              <a:gd name="connsiteX10" fmla="*/ 1425515 w 2559447"/>
              <a:gd name="connsiteY10" fmla="*/ 187281 h 749122"/>
              <a:gd name="connsiteX11" fmla="*/ 1581985 w 2559447"/>
              <a:gd name="connsiteY11" fmla="*/ 113680 h 749122"/>
              <a:gd name="connsiteX12" fmla="*/ 1597751 w 2559447"/>
              <a:gd name="connsiteY12" fmla="*/ 160977 h 749122"/>
              <a:gd name="connsiteX13" fmla="*/ 1619903 w 2559447"/>
              <a:gd name="connsiteY13" fmla="*/ 280921 h 749122"/>
              <a:gd name="connsiteX14" fmla="*/ 1717097 w 2559447"/>
              <a:gd name="connsiteY14" fmla="*/ 374561 h 749122"/>
              <a:gd name="connsiteX15" fmla="*/ 1834233 w 2559447"/>
              <a:gd name="connsiteY15" fmla="*/ 239804 h 749122"/>
              <a:gd name="connsiteX16" fmla="*/ 1881530 w 2559447"/>
              <a:gd name="connsiteY16" fmla="*/ 255570 h 749122"/>
              <a:gd name="connsiteX17" fmla="*/ 1913061 w 2559447"/>
              <a:gd name="connsiteY17" fmla="*/ 413225 h 749122"/>
              <a:gd name="connsiteX18" fmla="*/ 2149544 w 2559447"/>
              <a:gd name="connsiteY18" fmla="*/ 428991 h 749122"/>
              <a:gd name="connsiteX19" fmla="*/ 2212606 w 2559447"/>
              <a:gd name="connsiteY19" fmla="*/ 507818 h 749122"/>
              <a:gd name="connsiteX20" fmla="*/ 2244137 w 2559447"/>
              <a:gd name="connsiteY20" fmla="*/ 555115 h 749122"/>
              <a:gd name="connsiteX21" fmla="*/ 2291433 w 2559447"/>
              <a:gd name="connsiteY21" fmla="*/ 570880 h 749122"/>
              <a:gd name="connsiteX22" fmla="*/ 2543682 w 2559447"/>
              <a:gd name="connsiteY22" fmla="*/ 586646 h 749122"/>
              <a:gd name="connsiteX23" fmla="*/ 2559447 w 2559447"/>
              <a:gd name="connsiteY23" fmla="*/ 633942 h 749122"/>
              <a:gd name="connsiteX24" fmla="*/ 2338730 w 2559447"/>
              <a:gd name="connsiteY24" fmla="*/ 665473 h 749122"/>
              <a:gd name="connsiteX25" fmla="*/ 1991888 w 2559447"/>
              <a:gd name="connsiteY25" fmla="*/ 681239 h 749122"/>
              <a:gd name="connsiteX26" fmla="*/ 1534688 w 2559447"/>
              <a:gd name="connsiteY26" fmla="*/ 649708 h 749122"/>
              <a:gd name="connsiteX27" fmla="*/ 1313971 w 2559447"/>
              <a:gd name="connsiteY27" fmla="*/ 665473 h 749122"/>
              <a:gd name="connsiteX28" fmla="*/ 1093254 w 2559447"/>
              <a:gd name="connsiteY28" fmla="*/ 665473 h 749122"/>
              <a:gd name="connsiteX29" fmla="*/ 1030192 w 2559447"/>
              <a:gd name="connsiteY29" fmla="*/ 649708 h 749122"/>
              <a:gd name="connsiteX30" fmla="*/ 935599 w 2559447"/>
              <a:gd name="connsiteY30" fmla="*/ 618177 h 749122"/>
              <a:gd name="connsiteX31" fmla="*/ 793709 w 2559447"/>
              <a:gd name="connsiteY31" fmla="*/ 555115 h 749122"/>
              <a:gd name="connsiteX32" fmla="*/ 746413 w 2559447"/>
              <a:gd name="connsiteY32" fmla="*/ 539349 h 749122"/>
              <a:gd name="connsiteX33" fmla="*/ 699116 w 2559447"/>
              <a:gd name="connsiteY33" fmla="*/ 523584 h 749122"/>
              <a:gd name="connsiteX34" fmla="*/ 494164 w 2559447"/>
              <a:gd name="connsiteY34" fmla="*/ 539349 h 749122"/>
              <a:gd name="connsiteX35" fmla="*/ 257682 w 2559447"/>
              <a:gd name="connsiteY35" fmla="*/ 523584 h 749122"/>
              <a:gd name="connsiteX36" fmla="*/ 210385 w 2559447"/>
              <a:gd name="connsiteY36" fmla="*/ 507818 h 749122"/>
              <a:gd name="connsiteX37" fmla="*/ 68495 w 2559447"/>
              <a:gd name="connsiteY37" fmla="*/ 492053 h 749122"/>
              <a:gd name="connsiteX38" fmla="*/ 115792 w 2559447"/>
              <a:gd name="connsiteY38" fmla="*/ 413225 h 749122"/>
              <a:gd name="connsiteX39" fmla="*/ 131557 w 2559447"/>
              <a:gd name="connsiteY39" fmla="*/ 318632 h 749122"/>
              <a:gd name="connsiteX40" fmla="*/ 131557 w 2559447"/>
              <a:gd name="connsiteY40"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525465" y="301242"/>
                  <a:pt x="809952" y="280921"/>
                </a:cubicBezTo>
                <a:cubicBezTo>
                  <a:pt x="825717" y="270411"/>
                  <a:pt x="920652" y="376014"/>
                  <a:pt x="939544" y="374561"/>
                </a:cubicBezTo>
                <a:cubicBezTo>
                  <a:pt x="1038614" y="366941"/>
                  <a:pt x="1027771" y="256334"/>
                  <a:pt x="1101534" y="280921"/>
                </a:cubicBezTo>
                <a:cubicBezTo>
                  <a:pt x="1112044" y="265156"/>
                  <a:pt x="1205980" y="79782"/>
                  <a:pt x="1219378" y="66384"/>
                </a:cubicBezTo>
                <a:cubicBezTo>
                  <a:pt x="1285762" y="0"/>
                  <a:pt x="1322704" y="177935"/>
                  <a:pt x="1425515" y="187281"/>
                </a:cubicBezTo>
                <a:cubicBezTo>
                  <a:pt x="1538084" y="224804"/>
                  <a:pt x="1507033" y="63713"/>
                  <a:pt x="1581985" y="113680"/>
                </a:cubicBezTo>
                <a:cubicBezTo>
                  <a:pt x="1587240" y="129446"/>
                  <a:pt x="1594778" y="144627"/>
                  <a:pt x="1597751" y="160977"/>
                </a:cubicBezTo>
                <a:cubicBezTo>
                  <a:pt x="1605330" y="202662"/>
                  <a:pt x="1593436" y="247837"/>
                  <a:pt x="1619903" y="280921"/>
                </a:cubicBezTo>
                <a:cubicBezTo>
                  <a:pt x="1721801" y="360073"/>
                  <a:pt x="1698546" y="386929"/>
                  <a:pt x="1717097" y="374561"/>
                </a:cubicBezTo>
                <a:cubicBezTo>
                  <a:pt x="1752819" y="367708"/>
                  <a:pt x="1806828" y="259636"/>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71000">
                <a:schemeClr val="tx1">
                  <a:lumMod val="50000"/>
                  <a:lumOff val="50000"/>
                </a:schemeClr>
              </a:gs>
              <a:gs pos="31000">
                <a:schemeClr val="bg1"/>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Forma livre 23"/>
          <p:cNvSpPr/>
          <p:nvPr/>
        </p:nvSpPr>
        <p:spPr bwMode="auto">
          <a:xfrm>
            <a:off x="5796135" y="2334796"/>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71000">
                <a:schemeClr val="tx1">
                  <a:lumMod val="50000"/>
                  <a:lumOff val="50000"/>
                </a:schemeClr>
              </a:gs>
              <a:gs pos="31000">
                <a:schemeClr val="bg1"/>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Forma livre 17"/>
          <p:cNvSpPr/>
          <p:nvPr/>
        </p:nvSpPr>
        <p:spPr bwMode="auto">
          <a:xfrm>
            <a:off x="3716287" y="2276872"/>
            <a:ext cx="2160241" cy="302116"/>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867103 w 1954924"/>
              <a:gd name="connsiteY13" fmla="*/ 125408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71145 w 1954924"/>
              <a:gd name="connsiteY22" fmla="*/ 204236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 name="connsiteX0" fmla="*/ 0 w 1954924"/>
              <a:gd name="connsiteY0" fmla="*/ 251532 h 416039"/>
              <a:gd name="connsiteX1" fmla="*/ 47297 w 1954924"/>
              <a:gd name="connsiteY1" fmla="*/ 220001 h 416039"/>
              <a:gd name="connsiteX2" fmla="*/ 157655 w 1954924"/>
              <a:gd name="connsiteY2" fmla="*/ 235767 h 416039"/>
              <a:gd name="connsiteX3" fmla="*/ 220717 w 1954924"/>
              <a:gd name="connsiteY3" fmla="*/ 141174 h 416039"/>
              <a:gd name="connsiteX4" fmla="*/ 268014 w 1954924"/>
              <a:gd name="connsiteY4" fmla="*/ 109643 h 416039"/>
              <a:gd name="connsiteX5" fmla="*/ 394138 w 1954924"/>
              <a:gd name="connsiteY5" fmla="*/ 125408 h 416039"/>
              <a:gd name="connsiteX6" fmla="*/ 457200 w 1954924"/>
              <a:gd name="connsiteY6" fmla="*/ 172705 h 416039"/>
              <a:gd name="connsiteX7" fmla="*/ 504497 w 1954924"/>
              <a:gd name="connsiteY7" fmla="*/ 188470 h 416039"/>
              <a:gd name="connsiteX8" fmla="*/ 536028 w 1954924"/>
              <a:gd name="connsiteY8" fmla="*/ 235767 h 416039"/>
              <a:gd name="connsiteX9" fmla="*/ 614855 w 1954924"/>
              <a:gd name="connsiteY9" fmla="*/ 220001 h 416039"/>
              <a:gd name="connsiteX10" fmla="*/ 725214 w 1954924"/>
              <a:gd name="connsiteY10" fmla="*/ 220001 h 416039"/>
              <a:gd name="connsiteX11" fmla="*/ 772510 w 1954924"/>
              <a:gd name="connsiteY11" fmla="*/ 172705 h 416039"/>
              <a:gd name="connsiteX12" fmla="*/ 819807 w 1954924"/>
              <a:gd name="connsiteY12" fmla="*/ 156939 h 416039"/>
              <a:gd name="connsiteX13" fmla="*/ 907146 w 1954924"/>
              <a:gd name="connsiteY13" fmla="*/ 168930 h 416039"/>
              <a:gd name="connsiteX14" fmla="*/ 993228 w 1954924"/>
              <a:gd name="connsiteY14" fmla="*/ 141174 h 416039"/>
              <a:gd name="connsiteX15" fmla="*/ 1056290 w 1954924"/>
              <a:gd name="connsiteY15" fmla="*/ 46580 h 416039"/>
              <a:gd name="connsiteX16" fmla="*/ 1103586 w 1954924"/>
              <a:gd name="connsiteY16" fmla="*/ 15049 h 416039"/>
              <a:gd name="connsiteX17" fmla="*/ 1198729 w 1954924"/>
              <a:gd name="connsiteY17" fmla="*/ 15049 h 416039"/>
              <a:gd name="connsiteX18" fmla="*/ 1308538 w 1954924"/>
              <a:gd name="connsiteY18" fmla="*/ 156939 h 416039"/>
              <a:gd name="connsiteX19" fmla="*/ 1418897 w 1954924"/>
              <a:gd name="connsiteY19" fmla="*/ 172705 h 416039"/>
              <a:gd name="connsiteX20" fmla="*/ 1434662 w 1954924"/>
              <a:gd name="connsiteY20" fmla="*/ 220001 h 416039"/>
              <a:gd name="connsiteX21" fmla="*/ 1529255 w 1954924"/>
              <a:gd name="connsiteY21" fmla="*/ 188470 h 416039"/>
              <a:gd name="connsiteX22" fmla="*/ 1619903 w 1954924"/>
              <a:gd name="connsiteY22" fmla="*/ 245870 h 416039"/>
              <a:gd name="connsiteX23" fmla="*/ 1734207 w 1954924"/>
              <a:gd name="connsiteY23" fmla="*/ 346125 h 416039"/>
              <a:gd name="connsiteX24" fmla="*/ 1781503 w 1954924"/>
              <a:gd name="connsiteY24" fmla="*/ 361891 h 416039"/>
              <a:gd name="connsiteX25" fmla="*/ 1813034 w 1954924"/>
              <a:gd name="connsiteY25" fmla="*/ 409187 h 416039"/>
              <a:gd name="connsiteX26" fmla="*/ 1876097 w 1954924"/>
              <a:gd name="connsiteY26" fmla="*/ 393422 h 416039"/>
              <a:gd name="connsiteX27" fmla="*/ 1954924 w 1954924"/>
              <a:gd name="connsiteY27" fmla="*/ 377656 h 4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16039">
                <a:moveTo>
                  <a:pt x="0" y="251532"/>
                </a:moveTo>
                <a:cubicBezTo>
                  <a:pt x="15766" y="241022"/>
                  <a:pt x="28443" y="221886"/>
                  <a:pt x="47297" y="220001"/>
                </a:cubicBezTo>
                <a:cubicBezTo>
                  <a:pt x="84272" y="216304"/>
                  <a:pt x="123826" y="251144"/>
                  <a:pt x="157655" y="235767"/>
                </a:cubicBezTo>
                <a:cubicBezTo>
                  <a:pt x="192154" y="220086"/>
                  <a:pt x="189186" y="162195"/>
                  <a:pt x="220717" y="141174"/>
                </a:cubicBezTo>
                <a:lnTo>
                  <a:pt x="268014" y="109643"/>
                </a:lnTo>
                <a:cubicBezTo>
                  <a:pt x="310055" y="114898"/>
                  <a:pt x="357101" y="104832"/>
                  <a:pt x="394138" y="125408"/>
                </a:cubicBezTo>
                <a:cubicBezTo>
                  <a:pt x="490645" y="179023"/>
                  <a:pt x="330512" y="214933"/>
                  <a:pt x="457200" y="172705"/>
                </a:cubicBezTo>
                <a:cubicBezTo>
                  <a:pt x="472966" y="177960"/>
                  <a:pt x="491520" y="178089"/>
                  <a:pt x="504497" y="188470"/>
                </a:cubicBezTo>
                <a:cubicBezTo>
                  <a:pt x="519293" y="200307"/>
                  <a:pt x="517809" y="230562"/>
                  <a:pt x="536028" y="235767"/>
                </a:cubicBezTo>
                <a:cubicBezTo>
                  <a:pt x="561793" y="243128"/>
                  <a:pt x="588579" y="225256"/>
                  <a:pt x="614855" y="220001"/>
                </a:cubicBezTo>
                <a:cubicBezTo>
                  <a:pt x="661870" y="231755"/>
                  <a:pt x="682034" y="248787"/>
                  <a:pt x="725214" y="220001"/>
                </a:cubicBezTo>
                <a:cubicBezTo>
                  <a:pt x="743765" y="207634"/>
                  <a:pt x="753959" y="185072"/>
                  <a:pt x="772510" y="172705"/>
                </a:cubicBezTo>
                <a:cubicBezTo>
                  <a:pt x="786337" y="163487"/>
                  <a:pt x="804943" y="164371"/>
                  <a:pt x="819807" y="156939"/>
                </a:cubicBezTo>
                <a:cubicBezTo>
                  <a:pt x="836754" y="148465"/>
                  <a:pt x="891381" y="179440"/>
                  <a:pt x="907146" y="168930"/>
                </a:cubicBezTo>
                <a:cubicBezTo>
                  <a:pt x="949188" y="174185"/>
                  <a:pt x="951543" y="148753"/>
                  <a:pt x="993228" y="141174"/>
                </a:cubicBezTo>
                <a:cubicBezTo>
                  <a:pt x="1057195" y="129544"/>
                  <a:pt x="1029806" y="79685"/>
                  <a:pt x="1056290" y="46580"/>
                </a:cubicBezTo>
                <a:cubicBezTo>
                  <a:pt x="1068126" y="31784"/>
                  <a:pt x="1087821" y="25559"/>
                  <a:pt x="1103586" y="15049"/>
                </a:cubicBezTo>
                <a:cubicBezTo>
                  <a:pt x="1150883" y="20304"/>
                  <a:pt x="1153583" y="0"/>
                  <a:pt x="1198729" y="15049"/>
                </a:cubicBezTo>
                <a:cubicBezTo>
                  <a:pt x="1329889" y="58769"/>
                  <a:pt x="1210379" y="83319"/>
                  <a:pt x="1308538" y="156939"/>
                </a:cubicBezTo>
                <a:cubicBezTo>
                  <a:pt x="1338266" y="179235"/>
                  <a:pt x="1382111" y="167450"/>
                  <a:pt x="1418897" y="172705"/>
                </a:cubicBezTo>
                <a:cubicBezTo>
                  <a:pt x="1424152" y="188470"/>
                  <a:pt x="1418211" y="217651"/>
                  <a:pt x="1434662" y="220001"/>
                </a:cubicBezTo>
                <a:cubicBezTo>
                  <a:pt x="1467565" y="224701"/>
                  <a:pt x="1529255" y="188470"/>
                  <a:pt x="1529255" y="188470"/>
                </a:cubicBezTo>
                <a:cubicBezTo>
                  <a:pt x="1576552" y="193725"/>
                  <a:pt x="1574757" y="230821"/>
                  <a:pt x="1619903" y="245870"/>
                </a:cubicBezTo>
                <a:cubicBezTo>
                  <a:pt x="1697566" y="271758"/>
                  <a:pt x="1703645" y="292641"/>
                  <a:pt x="1734207" y="346125"/>
                </a:cubicBezTo>
                <a:cubicBezTo>
                  <a:pt x="1742452" y="360554"/>
                  <a:pt x="1765738" y="356636"/>
                  <a:pt x="1781503" y="361891"/>
                </a:cubicBezTo>
                <a:cubicBezTo>
                  <a:pt x="1792013" y="377656"/>
                  <a:pt x="1795059" y="403195"/>
                  <a:pt x="1813034" y="409187"/>
                </a:cubicBezTo>
                <a:cubicBezTo>
                  <a:pt x="1833590" y="416039"/>
                  <a:pt x="1855263" y="399375"/>
                  <a:pt x="1876097" y="393422"/>
                </a:cubicBezTo>
                <a:cubicBezTo>
                  <a:pt x="1942912" y="374332"/>
                  <a:pt x="1900736" y="377656"/>
                  <a:pt x="1954924" y="377656"/>
                </a:cubicBezTo>
              </a:path>
            </a:pathLst>
          </a:custGeom>
          <a:gradFill>
            <a:gsLst>
              <a:gs pos="71000">
                <a:schemeClr val="tx1">
                  <a:lumMod val="50000"/>
                  <a:lumOff val="50000"/>
                </a:schemeClr>
              </a:gs>
              <a:gs pos="31000">
                <a:schemeClr val="bg1"/>
              </a:gs>
            </a:gsLst>
            <a:lin ang="5400000" scaled="0"/>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33" name="Conector de seta reta 32"/>
          <p:cNvCxnSpPr/>
          <p:nvPr/>
        </p:nvCxnSpPr>
        <p:spPr bwMode="auto">
          <a:xfrm flipV="1">
            <a:off x="8388424" y="836712"/>
            <a:ext cx="0" cy="5688632"/>
          </a:xfrm>
          <a:prstGeom prst="straightConnector1">
            <a:avLst/>
          </a:prstGeom>
          <a:solidFill>
            <a:schemeClr val="accent1"/>
          </a:solidFill>
          <a:ln w="38100" cap="flat" cmpd="sng" algn="ctr">
            <a:solidFill>
              <a:schemeClr val="tx1"/>
            </a:solidFill>
            <a:prstDash val="solid"/>
            <a:round/>
            <a:headEnd type="none" w="sm" len="sm"/>
            <a:tailEnd type="arrow"/>
          </a:ln>
          <a:effectLst/>
        </p:spPr>
      </p:cxnSp>
      <p:cxnSp>
        <p:nvCxnSpPr>
          <p:cNvPr id="35" name="Conector reto 34"/>
          <p:cNvCxnSpPr/>
          <p:nvPr/>
        </p:nvCxnSpPr>
        <p:spPr bwMode="auto">
          <a:xfrm>
            <a:off x="8172400" y="1268760"/>
            <a:ext cx="432048"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6" name="Conector reto 35"/>
          <p:cNvCxnSpPr/>
          <p:nvPr/>
        </p:nvCxnSpPr>
        <p:spPr bwMode="auto">
          <a:xfrm>
            <a:off x="8172400" y="3212976"/>
            <a:ext cx="432048"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7" name="Conector reto 36"/>
          <p:cNvCxnSpPr/>
          <p:nvPr/>
        </p:nvCxnSpPr>
        <p:spPr bwMode="auto">
          <a:xfrm>
            <a:off x="8172400" y="5157192"/>
            <a:ext cx="432048"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39" name="CaixaDeTexto 38"/>
          <p:cNvSpPr txBox="1"/>
          <p:nvPr/>
        </p:nvSpPr>
        <p:spPr>
          <a:xfrm>
            <a:off x="7164288" y="1033572"/>
            <a:ext cx="1368152" cy="523220"/>
          </a:xfrm>
          <a:prstGeom prst="rect">
            <a:avLst/>
          </a:prstGeom>
          <a:noFill/>
        </p:spPr>
        <p:txBody>
          <a:bodyPr wrap="square" rtlCol="0">
            <a:spAutoFit/>
          </a:bodyPr>
          <a:lstStyle/>
          <a:p>
            <a:r>
              <a:rPr lang="pt-BR" sz="2800" dirty="0" smtClean="0">
                <a:solidFill>
                  <a:schemeClr val="tx1"/>
                </a:solidFill>
                <a:latin typeface="Century Gothic" pitchFamily="34" charset="0"/>
              </a:rPr>
              <a:t>0</a:t>
            </a:r>
            <a:endParaRPr lang="en-US" sz="2800" dirty="0">
              <a:solidFill>
                <a:schemeClr val="tx1"/>
              </a:solidFill>
              <a:latin typeface="Century Gothic" pitchFamily="34" charset="0"/>
            </a:endParaRPr>
          </a:p>
        </p:txBody>
      </p:sp>
      <p:sp>
        <p:nvSpPr>
          <p:cNvPr id="40" name="CaixaDeTexto 39"/>
          <p:cNvSpPr txBox="1"/>
          <p:nvPr/>
        </p:nvSpPr>
        <p:spPr>
          <a:xfrm>
            <a:off x="7092280" y="2977788"/>
            <a:ext cx="1368152" cy="523220"/>
          </a:xfrm>
          <a:prstGeom prst="rect">
            <a:avLst/>
          </a:prstGeom>
          <a:noFill/>
        </p:spPr>
        <p:txBody>
          <a:bodyPr wrap="square" rtlCol="0">
            <a:spAutoFit/>
          </a:bodyPr>
          <a:lstStyle/>
          <a:p>
            <a:r>
              <a:rPr lang="pt-BR" sz="2800" dirty="0" smtClean="0">
                <a:solidFill>
                  <a:schemeClr val="tx1"/>
                </a:solidFill>
                <a:latin typeface="Century Gothic" pitchFamily="34" charset="0"/>
              </a:rPr>
              <a:t>-50</a:t>
            </a:r>
            <a:endParaRPr lang="en-US" sz="2800" dirty="0">
              <a:solidFill>
                <a:schemeClr val="tx1"/>
              </a:solidFill>
              <a:latin typeface="Century Gothic" pitchFamily="34" charset="0"/>
            </a:endParaRPr>
          </a:p>
        </p:txBody>
      </p:sp>
      <p:sp>
        <p:nvSpPr>
          <p:cNvPr id="41" name="CaixaDeTexto 40"/>
          <p:cNvSpPr txBox="1"/>
          <p:nvPr/>
        </p:nvSpPr>
        <p:spPr>
          <a:xfrm>
            <a:off x="6948264" y="4922004"/>
            <a:ext cx="1368152" cy="523220"/>
          </a:xfrm>
          <a:prstGeom prst="rect">
            <a:avLst/>
          </a:prstGeom>
          <a:noFill/>
        </p:spPr>
        <p:txBody>
          <a:bodyPr wrap="square" rtlCol="0">
            <a:spAutoFit/>
          </a:bodyPr>
          <a:lstStyle/>
          <a:p>
            <a:r>
              <a:rPr lang="pt-BR" sz="2800" dirty="0" smtClean="0">
                <a:solidFill>
                  <a:schemeClr val="tx1"/>
                </a:solidFill>
                <a:latin typeface="Century Gothic" pitchFamily="34" charset="0"/>
              </a:rPr>
              <a:t>-100</a:t>
            </a:r>
            <a:endParaRPr lang="en-US" sz="2800" dirty="0">
              <a:solidFill>
                <a:schemeClr val="tx1"/>
              </a:solidFill>
              <a:latin typeface="Century Gothic" pitchFamily="34" charset="0"/>
            </a:endParaRPr>
          </a:p>
        </p:txBody>
      </p:sp>
      <p:sp>
        <p:nvSpPr>
          <p:cNvPr id="42" name="CaixaDeTexto 41"/>
          <p:cNvSpPr txBox="1"/>
          <p:nvPr/>
        </p:nvSpPr>
        <p:spPr>
          <a:xfrm>
            <a:off x="1187624" y="3645024"/>
            <a:ext cx="6912768" cy="523220"/>
          </a:xfrm>
          <a:prstGeom prst="rect">
            <a:avLst/>
          </a:prstGeom>
          <a:noFill/>
        </p:spPr>
        <p:txBody>
          <a:bodyPr wrap="square" rtlCol="0">
            <a:spAutoFit/>
          </a:bodyPr>
          <a:lstStyle/>
          <a:p>
            <a:r>
              <a:rPr lang="pt-BR" sz="2800" dirty="0" smtClean="0">
                <a:solidFill>
                  <a:schemeClr val="tx1"/>
                </a:solidFill>
                <a:latin typeface="Century Gothic" pitchFamily="34" charset="0"/>
              </a:rPr>
              <a:t>hidrossulfeto de amônio: (NH</a:t>
            </a:r>
            <a:r>
              <a:rPr lang="pt-BR" sz="2800" baseline="-25000" dirty="0" smtClean="0">
                <a:solidFill>
                  <a:schemeClr val="tx1"/>
                </a:solidFill>
                <a:latin typeface="Century Gothic" pitchFamily="34" charset="0"/>
              </a:rPr>
              <a:t>4</a:t>
            </a:r>
            <a:r>
              <a:rPr lang="pt-BR" sz="2800" dirty="0" smtClean="0">
                <a:solidFill>
                  <a:schemeClr val="tx1"/>
                </a:solidFill>
                <a:latin typeface="Century Gothic" pitchFamily="34" charset="0"/>
              </a:rPr>
              <a:t>)SH</a:t>
            </a:r>
            <a:endParaRPr lang="en-US" sz="2800" dirty="0">
              <a:solidFill>
                <a:schemeClr val="tx1"/>
              </a:solidFill>
              <a:latin typeface="Century Gothic" pitchFamily="34" charset="0"/>
            </a:endParaRPr>
          </a:p>
        </p:txBody>
      </p:sp>
      <p:sp>
        <p:nvSpPr>
          <p:cNvPr id="43" name="CaixaDeTexto 42"/>
          <p:cNvSpPr txBox="1"/>
          <p:nvPr/>
        </p:nvSpPr>
        <p:spPr>
          <a:xfrm>
            <a:off x="1907704" y="4994012"/>
            <a:ext cx="4320480" cy="523220"/>
          </a:xfrm>
          <a:prstGeom prst="rect">
            <a:avLst/>
          </a:prstGeom>
          <a:noFill/>
        </p:spPr>
        <p:txBody>
          <a:bodyPr wrap="square" rtlCol="0">
            <a:spAutoFit/>
          </a:bodyPr>
          <a:lstStyle/>
          <a:p>
            <a:r>
              <a:rPr lang="pt-BR" sz="2800" dirty="0" smtClean="0">
                <a:solidFill>
                  <a:schemeClr val="tx1"/>
                </a:solidFill>
                <a:latin typeface="Century Gothic" pitchFamily="34" charset="0"/>
              </a:rPr>
              <a:t>Água: H</a:t>
            </a:r>
            <a:r>
              <a:rPr lang="pt-BR" sz="2800" baseline="-25000" dirty="0" smtClean="0">
                <a:solidFill>
                  <a:schemeClr val="tx1"/>
                </a:solidFill>
                <a:latin typeface="Century Gothic" pitchFamily="34" charset="0"/>
              </a:rPr>
              <a:t>2</a:t>
            </a:r>
            <a:r>
              <a:rPr lang="pt-BR" sz="2800" dirty="0" smtClean="0">
                <a:solidFill>
                  <a:schemeClr val="tx1"/>
                </a:solidFill>
                <a:latin typeface="Century Gothic" pitchFamily="34" charset="0"/>
              </a:rPr>
              <a:t>O</a:t>
            </a:r>
            <a:endParaRPr lang="en-US" sz="2800" dirty="0">
              <a:solidFill>
                <a:schemeClr val="tx1"/>
              </a:solidFill>
              <a:latin typeface="Century Gothic" pitchFamily="34" charset="0"/>
            </a:endParaRPr>
          </a:p>
        </p:txBody>
      </p:sp>
      <p:sp>
        <p:nvSpPr>
          <p:cNvPr id="44" name="CaixaDeTexto 43"/>
          <p:cNvSpPr txBox="1"/>
          <p:nvPr/>
        </p:nvSpPr>
        <p:spPr>
          <a:xfrm>
            <a:off x="1043608" y="2420888"/>
            <a:ext cx="6912768" cy="523220"/>
          </a:xfrm>
          <a:prstGeom prst="rect">
            <a:avLst/>
          </a:prstGeom>
          <a:noFill/>
        </p:spPr>
        <p:txBody>
          <a:bodyPr wrap="square" rtlCol="0">
            <a:spAutoFit/>
          </a:bodyPr>
          <a:lstStyle/>
          <a:p>
            <a:r>
              <a:rPr lang="pt-BR" sz="2800" dirty="0" smtClean="0">
                <a:solidFill>
                  <a:schemeClr val="tx1"/>
                </a:solidFill>
                <a:latin typeface="Century Gothic" pitchFamily="34" charset="0"/>
              </a:rPr>
              <a:t>Amônia: NH</a:t>
            </a:r>
            <a:r>
              <a:rPr lang="pt-BR" sz="2800" baseline="-25000" dirty="0" smtClean="0">
                <a:solidFill>
                  <a:schemeClr val="tx1"/>
                </a:solidFill>
                <a:latin typeface="Century Gothic" pitchFamily="34" charset="0"/>
              </a:rPr>
              <a:t>3</a:t>
            </a:r>
            <a:endParaRPr lang="en-US" sz="2800" dirty="0">
              <a:solidFill>
                <a:schemeClr val="tx1"/>
              </a:solidFill>
              <a:latin typeface="Century Gothic" pitchFamily="34" charset="0"/>
            </a:endParaRPr>
          </a:p>
        </p:txBody>
      </p:sp>
      <p:cxnSp>
        <p:nvCxnSpPr>
          <p:cNvPr id="47" name="Conector de seta reta 46"/>
          <p:cNvCxnSpPr/>
          <p:nvPr/>
        </p:nvCxnSpPr>
        <p:spPr bwMode="auto">
          <a:xfrm>
            <a:off x="0" y="6309320"/>
            <a:ext cx="9107488" cy="0"/>
          </a:xfrm>
          <a:prstGeom prst="straightConnector1">
            <a:avLst/>
          </a:prstGeom>
          <a:solidFill>
            <a:schemeClr val="accent1"/>
          </a:solidFill>
          <a:ln w="38100" cap="flat" cmpd="sng" algn="ctr">
            <a:solidFill>
              <a:schemeClr val="tx1"/>
            </a:solidFill>
            <a:prstDash val="solid"/>
            <a:round/>
            <a:headEnd type="none" w="sm" len="sm"/>
            <a:tailEnd type="arrow"/>
          </a:ln>
          <a:effectLst/>
        </p:spPr>
      </p:cxnSp>
      <p:cxnSp>
        <p:nvCxnSpPr>
          <p:cNvPr id="56" name="Conector reto 55"/>
          <p:cNvCxnSpPr/>
          <p:nvPr/>
        </p:nvCxnSpPr>
        <p:spPr bwMode="auto">
          <a:xfrm>
            <a:off x="323528" y="6093296"/>
            <a:ext cx="0" cy="216024"/>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7" name="Conector reto 56"/>
          <p:cNvCxnSpPr/>
          <p:nvPr/>
        </p:nvCxnSpPr>
        <p:spPr bwMode="auto">
          <a:xfrm>
            <a:off x="2123728" y="6093296"/>
            <a:ext cx="0" cy="216024"/>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8" name="Conector reto 57"/>
          <p:cNvCxnSpPr/>
          <p:nvPr/>
        </p:nvCxnSpPr>
        <p:spPr bwMode="auto">
          <a:xfrm>
            <a:off x="3995936" y="6093296"/>
            <a:ext cx="0" cy="216024"/>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9" name="Conector reto 58"/>
          <p:cNvCxnSpPr/>
          <p:nvPr/>
        </p:nvCxnSpPr>
        <p:spPr bwMode="auto">
          <a:xfrm>
            <a:off x="5796136" y="6093296"/>
            <a:ext cx="0" cy="216024"/>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60" name="Conector reto 59"/>
          <p:cNvCxnSpPr/>
          <p:nvPr/>
        </p:nvCxnSpPr>
        <p:spPr bwMode="auto">
          <a:xfrm>
            <a:off x="7596335" y="6093296"/>
            <a:ext cx="1" cy="216024"/>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68" name="CaixaDeTexto 67"/>
          <p:cNvSpPr txBox="1"/>
          <p:nvPr/>
        </p:nvSpPr>
        <p:spPr>
          <a:xfrm>
            <a:off x="6444208" y="6457890"/>
            <a:ext cx="2736304" cy="400110"/>
          </a:xfrm>
          <a:prstGeom prst="rect">
            <a:avLst/>
          </a:prstGeom>
          <a:noFill/>
        </p:spPr>
        <p:txBody>
          <a:bodyPr wrap="square" rtlCol="0">
            <a:spAutoFit/>
          </a:bodyPr>
          <a:lstStyle/>
          <a:p>
            <a:r>
              <a:rPr lang="pt-BR" sz="2000" dirty="0" smtClean="0">
                <a:solidFill>
                  <a:schemeClr val="tx1"/>
                </a:solidFill>
                <a:latin typeface="Century Gothic" pitchFamily="34" charset="0"/>
              </a:rPr>
              <a:t>Temperatura, °C</a:t>
            </a:r>
            <a:endParaRPr lang="en-US" sz="2000" dirty="0">
              <a:solidFill>
                <a:schemeClr val="tx1"/>
              </a:solidFill>
              <a:latin typeface="Century Gothic" pitchFamily="34" charset="0"/>
            </a:endParaRPr>
          </a:p>
        </p:txBody>
      </p:sp>
      <p:sp>
        <p:nvSpPr>
          <p:cNvPr id="69" name="CaixaDeTexto 68"/>
          <p:cNvSpPr txBox="1"/>
          <p:nvPr/>
        </p:nvSpPr>
        <p:spPr>
          <a:xfrm rot="5400000">
            <a:off x="7468289" y="1500753"/>
            <a:ext cx="2592288" cy="400110"/>
          </a:xfrm>
          <a:prstGeom prst="rect">
            <a:avLst/>
          </a:prstGeom>
          <a:noFill/>
        </p:spPr>
        <p:txBody>
          <a:bodyPr wrap="square" rtlCol="0">
            <a:spAutoFit/>
          </a:bodyPr>
          <a:lstStyle/>
          <a:p>
            <a:r>
              <a:rPr lang="pt-BR" sz="2000" dirty="0" smtClean="0">
                <a:solidFill>
                  <a:schemeClr val="tx1"/>
                </a:solidFill>
                <a:latin typeface="Century Gothic" pitchFamily="34" charset="0"/>
              </a:rPr>
              <a:t>Altura, km</a:t>
            </a:r>
            <a:endParaRPr lang="en-US" sz="2000" dirty="0">
              <a:solidFill>
                <a:schemeClr val="tx1"/>
              </a:solidFill>
              <a:latin typeface="Century Gothic" pitchFamily="34" charset="0"/>
            </a:endParaRPr>
          </a:p>
        </p:txBody>
      </p:sp>
      <p:sp>
        <p:nvSpPr>
          <p:cNvPr id="48" name="CaixaDeTexto 47"/>
          <p:cNvSpPr txBox="1"/>
          <p:nvPr/>
        </p:nvSpPr>
        <p:spPr>
          <a:xfrm>
            <a:off x="5364088" y="1556792"/>
            <a:ext cx="2439888" cy="523220"/>
          </a:xfrm>
          <a:prstGeom prst="rect">
            <a:avLst/>
          </a:prstGeom>
          <a:noFill/>
        </p:spPr>
        <p:txBody>
          <a:bodyPr wrap="square" rtlCol="0">
            <a:spAutoFit/>
          </a:bodyPr>
          <a:lstStyle/>
          <a:p>
            <a:r>
              <a:rPr lang="pt-BR" sz="2800" dirty="0" smtClean="0">
                <a:solidFill>
                  <a:schemeClr val="tx1"/>
                </a:solidFill>
                <a:latin typeface="Century Gothic" pitchFamily="34" charset="0"/>
              </a:rPr>
              <a:t>troposfera</a:t>
            </a:r>
            <a:endParaRPr lang="en-US" sz="2800" dirty="0">
              <a:solidFill>
                <a:schemeClr val="tx1"/>
              </a:solidFill>
              <a:latin typeface="Century Gothic" pitchFamily="34" charset="0"/>
            </a:endParaRPr>
          </a:p>
        </p:txBody>
      </p:sp>
      <p:sp>
        <p:nvSpPr>
          <p:cNvPr id="49" name="CaixaDeTexto 48"/>
          <p:cNvSpPr txBox="1"/>
          <p:nvPr/>
        </p:nvSpPr>
        <p:spPr>
          <a:xfrm>
            <a:off x="5652120" y="764704"/>
            <a:ext cx="2439888" cy="523220"/>
          </a:xfrm>
          <a:prstGeom prst="rect">
            <a:avLst/>
          </a:prstGeom>
          <a:noFill/>
        </p:spPr>
        <p:txBody>
          <a:bodyPr wrap="square" rtlCol="0">
            <a:spAutoFit/>
          </a:bodyPr>
          <a:lstStyle/>
          <a:p>
            <a:r>
              <a:rPr lang="pt-BR" sz="2800" dirty="0" smtClean="0">
                <a:solidFill>
                  <a:schemeClr val="tx1"/>
                </a:solidFill>
                <a:latin typeface="Century Gothic" pitchFamily="34" charset="0"/>
              </a:rPr>
              <a:t>Névoa</a:t>
            </a:r>
            <a:endParaRPr lang="en-US" sz="2800" dirty="0">
              <a:solidFill>
                <a:schemeClr val="tx1"/>
              </a:solidFill>
              <a:latin typeface="Century Gothic" pitchFamily="34" charset="0"/>
            </a:endParaRPr>
          </a:p>
        </p:txBody>
      </p:sp>
      <p:sp>
        <p:nvSpPr>
          <p:cNvPr id="46" name="Forma livre 45"/>
          <p:cNvSpPr/>
          <p:nvPr/>
        </p:nvSpPr>
        <p:spPr bwMode="auto">
          <a:xfrm>
            <a:off x="1924050" y="895350"/>
            <a:ext cx="5067300" cy="5829300"/>
          </a:xfrm>
          <a:custGeom>
            <a:avLst/>
            <a:gdLst>
              <a:gd name="connsiteX0" fmla="*/ 1085850 w 5295900"/>
              <a:gd name="connsiteY0" fmla="*/ 0 h 7791450"/>
              <a:gd name="connsiteX1" fmla="*/ 533400 w 5295900"/>
              <a:gd name="connsiteY1" fmla="*/ 838200 h 7791450"/>
              <a:gd name="connsiteX2" fmla="*/ 114300 w 5295900"/>
              <a:gd name="connsiteY2" fmla="*/ 1695450 h 7791450"/>
              <a:gd name="connsiteX3" fmla="*/ 19050 w 5295900"/>
              <a:gd name="connsiteY3" fmla="*/ 2190750 h 7791450"/>
              <a:gd name="connsiteX4" fmla="*/ 228600 w 5295900"/>
              <a:gd name="connsiteY4" fmla="*/ 2838450 h 7791450"/>
              <a:gd name="connsiteX5" fmla="*/ 971550 w 5295900"/>
              <a:gd name="connsiteY5" fmla="*/ 3638550 h 7791450"/>
              <a:gd name="connsiteX6" fmla="*/ 1524000 w 5295900"/>
              <a:gd name="connsiteY6" fmla="*/ 4133850 h 7791450"/>
              <a:gd name="connsiteX7" fmla="*/ 2019300 w 5295900"/>
              <a:gd name="connsiteY7" fmla="*/ 4648200 h 7791450"/>
              <a:gd name="connsiteX8" fmla="*/ 2609850 w 5295900"/>
              <a:gd name="connsiteY8" fmla="*/ 5162550 h 7791450"/>
              <a:gd name="connsiteX9" fmla="*/ 3657600 w 5295900"/>
              <a:gd name="connsiteY9" fmla="*/ 6229350 h 7791450"/>
              <a:gd name="connsiteX10" fmla="*/ 4267200 w 5295900"/>
              <a:gd name="connsiteY10" fmla="*/ 6781800 h 7791450"/>
              <a:gd name="connsiteX11" fmla="*/ 5067300 w 5295900"/>
              <a:gd name="connsiteY11" fmla="*/ 7524750 h 7791450"/>
              <a:gd name="connsiteX12" fmla="*/ 5295900 w 5295900"/>
              <a:gd name="connsiteY12" fmla="*/ 7791450 h 7791450"/>
              <a:gd name="connsiteX13" fmla="*/ 5295900 w 5295900"/>
              <a:gd name="connsiteY13" fmla="*/ 7791450 h 7791450"/>
              <a:gd name="connsiteX0" fmla="*/ 533400 w 5295900"/>
              <a:gd name="connsiteY0" fmla="*/ 0 h 6953250"/>
              <a:gd name="connsiteX1" fmla="*/ 114300 w 5295900"/>
              <a:gd name="connsiteY1" fmla="*/ 857250 h 6953250"/>
              <a:gd name="connsiteX2" fmla="*/ 19050 w 5295900"/>
              <a:gd name="connsiteY2" fmla="*/ 1352550 h 6953250"/>
              <a:gd name="connsiteX3" fmla="*/ 228600 w 5295900"/>
              <a:gd name="connsiteY3" fmla="*/ 2000250 h 6953250"/>
              <a:gd name="connsiteX4" fmla="*/ 971550 w 5295900"/>
              <a:gd name="connsiteY4" fmla="*/ 2800350 h 6953250"/>
              <a:gd name="connsiteX5" fmla="*/ 1524000 w 5295900"/>
              <a:gd name="connsiteY5" fmla="*/ 3295650 h 6953250"/>
              <a:gd name="connsiteX6" fmla="*/ 2019300 w 5295900"/>
              <a:gd name="connsiteY6" fmla="*/ 3810000 h 6953250"/>
              <a:gd name="connsiteX7" fmla="*/ 2609850 w 5295900"/>
              <a:gd name="connsiteY7" fmla="*/ 4324350 h 6953250"/>
              <a:gd name="connsiteX8" fmla="*/ 3657600 w 5295900"/>
              <a:gd name="connsiteY8" fmla="*/ 5391150 h 6953250"/>
              <a:gd name="connsiteX9" fmla="*/ 4267200 w 5295900"/>
              <a:gd name="connsiteY9" fmla="*/ 5943600 h 6953250"/>
              <a:gd name="connsiteX10" fmla="*/ 5067300 w 5295900"/>
              <a:gd name="connsiteY10" fmla="*/ 6686550 h 6953250"/>
              <a:gd name="connsiteX11" fmla="*/ 5295900 w 5295900"/>
              <a:gd name="connsiteY11" fmla="*/ 6953250 h 6953250"/>
              <a:gd name="connsiteX12" fmla="*/ 5295900 w 5295900"/>
              <a:gd name="connsiteY12" fmla="*/ 6953250 h 6953250"/>
              <a:gd name="connsiteX0" fmla="*/ 533400 w 5295900"/>
              <a:gd name="connsiteY0" fmla="*/ 0 h 6953250"/>
              <a:gd name="connsiteX1" fmla="*/ 114300 w 5295900"/>
              <a:gd name="connsiteY1" fmla="*/ 857250 h 6953250"/>
              <a:gd name="connsiteX2" fmla="*/ 19050 w 5295900"/>
              <a:gd name="connsiteY2" fmla="*/ 1352550 h 6953250"/>
              <a:gd name="connsiteX3" fmla="*/ 228600 w 5295900"/>
              <a:gd name="connsiteY3" fmla="*/ 2000250 h 6953250"/>
              <a:gd name="connsiteX4" fmla="*/ 971550 w 5295900"/>
              <a:gd name="connsiteY4" fmla="*/ 2800350 h 6953250"/>
              <a:gd name="connsiteX5" fmla="*/ 1524000 w 5295900"/>
              <a:gd name="connsiteY5" fmla="*/ 3295650 h 6953250"/>
              <a:gd name="connsiteX6" fmla="*/ 2019300 w 5295900"/>
              <a:gd name="connsiteY6" fmla="*/ 3810000 h 6953250"/>
              <a:gd name="connsiteX7" fmla="*/ 2609850 w 5295900"/>
              <a:gd name="connsiteY7" fmla="*/ 4324350 h 6953250"/>
              <a:gd name="connsiteX8" fmla="*/ 3657600 w 5295900"/>
              <a:gd name="connsiteY8" fmla="*/ 5391150 h 6953250"/>
              <a:gd name="connsiteX9" fmla="*/ 4267200 w 5295900"/>
              <a:gd name="connsiteY9" fmla="*/ 5943600 h 6953250"/>
              <a:gd name="connsiteX10" fmla="*/ 5067300 w 5295900"/>
              <a:gd name="connsiteY10" fmla="*/ 6686550 h 6953250"/>
              <a:gd name="connsiteX11" fmla="*/ 5295900 w 5295900"/>
              <a:gd name="connsiteY11" fmla="*/ 6953250 h 6953250"/>
              <a:gd name="connsiteX0" fmla="*/ 533400 w 5067300"/>
              <a:gd name="connsiteY0" fmla="*/ 0 h 6686550"/>
              <a:gd name="connsiteX1" fmla="*/ 114300 w 5067300"/>
              <a:gd name="connsiteY1" fmla="*/ 857250 h 6686550"/>
              <a:gd name="connsiteX2" fmla="*/ 19050 w 5067300"/>
              <a:gd name="connsiteY2" fmla="*/ 1352550 h 6686550"/>
              <a:gd name="connsiteX3" fmla="*/ 228600 w 5067300"/>
              <a:gd name="connsiteY3" fmla="*/ 2000250 h 6686550"/>
              <a:gd name="connsiteX4" fmla="*/ 971550 w 5067300"/>
              <a:gd name="connsiteY4" fmla="*/ 2800350 h 6686550"/>
              <a:gd name="connsiteX5" fmla="*/ 1524000 w 5067300"/>
              <a:gd name="connsiteY5" fmla="*/ 3295650 h 6686550"/>
              <a:gd name="connsiteX6" fmla="*/ 2019300 w 5067300"/>
              <a:gd name="connsiteY6" fmla="*/ 3810000 h 6686550"/>
              <a:gd name="connsiteX7" fmla="*/ 2609850 w 5067300"/>
              <a:gd name="connsiteY7" fmla="*/ 4324350 h 6686550"/>
              <a:gd name="connsiteX8" fmla="*/ 3657600 w 5067300"/>
              <a:gd name="connsiteY8" fmla="*/ 5391150 h 6686550"/>
              <a:gd name="connsiteX9" fmla="*/ 4267200 w 5067300"/>
              <a:gd name="connsiteY9" fmla="*/ 5943600 h 6686550"/>
              <a:gd name="connsiteX10" fmla="*/ 5067300 w 5067300"/>
              <a:gd name="connsiteY10" fmla="*/ 6686550 h 6686550"/>
              <a:gd name="connsiteX0" fmla="*/ 114300 w 5067300"/>
              <a:gd name="connsiteY0" fmla="*/ 0 h 5829300"/>
              <a:gd name="connsiteX1" fmla="*/ 19050 w 5067300"/>
              <a:gd name="connsiteY1" fmla="*/ 495300 h 5829300"/>
              <a:gd name="connsiteX2" fmla="*/ 228600 w 5067300"/>
              <a:gd name="connsiteY2" fmla="*/ 1143000 h 5829300"/>
              <a:gd name="connsiteX3" fmla="*/ 971550 w 5067300"/>
              <a:gd name="connsiteY3" fmla="*/ 1943100 h 5829300"/>
              <a:gd name="connsiteX4" fmla="*/ 1524000 w 5067300"/>
              <a:gd name="connsiteY4" fmla="*/ 2438400 h 5829300"/>
              <a:gd name="connsiteX5" fmla="*/ 2019300 w 5067300"/>
              <a:gd name="connsiteY5" fmla="*/ 2952750 h 5829300"/>
              <a:gd name="connsiteX6" fmla="*/ 2609850 w 5067300"/>
              <a:gd name="connsiteY6" fmla="*/ 3467100 h 5829300"/>
              <a:gd name="connsiteX7" fmla="*/ 3657600 w 5067300"/>
              <a:gd name="connsiteY7" fmla="*/ 4533900 h 5829300"/>
              <a:gd name="connsiteX8" fmla="*/ 4267200 w 5067300"/>
              <a:gd name="connsiteY8" fmla="*/ 5086350 h 5829300"/>
              <a:gd name="connsiteX9" fmla="*/ 5067300 w 5067300"/>
              <a:gd name="connsiteY9" fmla="*/ 5829300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7300" h="5829300">
                <a:moveTo>
                  <a:pt x="114300" y="0"/>
                </a:moveTo>
                <a:cubicBezTo>
                  <a:pt x="28575" y="225425"/>
                  <a:pt x="0" y="304800"/>
                  <a:pt x="19050" y="495300"/>
                </a:cubicBezTo>
                <a:cubicBezTo>
                  <a:pt x="38100" y="685800"/>
                  <a:pt x="69850" y="901700"/>
                  <a:pt x="228600" y="1143000"/>
                </a:cubicBezTo>
                <a:cubicBezTo>
                  <a:pt x="387350" y="1384300"/>
                  <a:pt x="755650" y="1727200"/>
                  <a:pt x="971550" y="1943100"/>
                </a:cubicBezTo>
                <a:cubicBezTo>
                  <a:pt x="1187450" y="2159000"/>
                  <a:pt x="1349375" y="2270125"/>
                  <a:pt x="1524000" y="2438400"/>
                </a:cubicBezTo>
                <a:cubicBezTo>
                  <a:pt x="1698625" y="2606675"/>
                  <a:pt x="1838325" y="2781300"/>
                  <a:pt x="2019300" y="2952750"/>
                </a:cubicBezTo>
                <a:cubicBezTo>
                  <a:pt x="2200275" y="3124200"/>
                  <a:pt x="2336800" y="3203575"/>
                  <a:pt x="2609850" y="3467100"/>
                </a:cubicBezTo>
                <a:cubicBezTo>
                  <a:pt x="2882900" y="3730625"/>
                  <a:pt x="3381375" y="4264025"/>
                  <a:pt x="3657600" y="4533900"/>
                </a:cubicBezTo>
                <a:cubicBezTo>
                  <a:pt x="3933825" y="4803775"/>
                  <a:pt x="4267200" y="5086350"/>
                  <a:pt x="4267200" y="5086350"/>
                </a:cubicBezTo>
                <a:cubicBezTo>
                  <a:pt x="4502150" y="5302250"/>
                  <a:pt x="4895850" y="5661025"/>
                  <a:pt x="5067300" y="5829300"/>
                </a:cubicBezTo>
              </a:path>
            </a:pathLst>
          </a:custGeom>
          <a:noFill/>
          <a:ln w="952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66"/>
              </a:solidFill>
              <a:effectLst/>
              <a:latin typeface="Arial" charset="0"/>
            </a:endParaRPr>
          </a:p>
        </p:txBody>
      </p:sp>
      <p:sp>
        <p:nvSpPr>
          <p:cNvPr id="45" name="Retângulo 44"/>
          <p:cNvSpPr/>
          <p:nvPr/>
        </p:nvSpPr>
        <p:spPr>
          <a:xfrm rot="10800000" flipV="1">
            <a:off x="0" y="908720"/>
            <a:ext cx="4788024" cy="400110"/>
          </a:xfrm>
          <a:prstGeom prst="rect">
            <a:avLst/>
          </a:prstGeom>
        </p:spPr>
        <p:txBody>
          <a:bodyPr wrap="square">
            <a:spAutoFit/>
          </a:bodyPr>
          <a:lstStyle/>
          <a:p>
            <a:pPr algn="l">
              <a:spcBef>
                <a:spcPct val="30000"/>
              </a:spcBef>
              <a:defRPr/>
            </a:pPr>
            <a:r>
              <a:rPr lang="pt-BR" sz="1000" dirty="0" smtClean="0">
                <a:solidFill>
                  <a:schemeClr val="tx1">
                    <a:lumMod val="50000"/>
                    <a:lumOff val="50000"/>
                  </a:schemeClr>
                </a:solidFill>
                <a:latin typeface="Century Gothic" pitchFamily="34" charset="0"/>
              </a:rPr>
              <a:t>Crédito da Imagem: André Luiz da Silva/CDA/CDCC/USP  baseado em figura de </a:t>
            </a:r>
            <a:r>
              <a:rPr lang="pt-BR" sz="1000" dirty="0" err="1" smtClean="0">
                <a:solidFill>
                  <a:schemeClr val="tx1">
                    <a:lumMod val="50000"/>
                    <a:lumOff val="50000"/>
                  </a:schemeClr>
                </a:solidFill>
                <a:latin typeface="Century Gothic" pitchFamily="34" charset="0"/>
              </a:rPr>
              <a:t>Chaisson</a:t>
            </a:r>
            <a:r>
              <a:rPr lang="pt-BR" sz="1000" dirty="0" smtClean="0">
                <a:solidFill>
                  <a:schemeClr val="tx1">
                    <a:lumMod val="50000"/>
                    <a:lumOff val="50000"/>
                  </a:schemeClr>
                </a:solidFill>
                <a:latin typeface="Century Gothic" pitchFamily="34" charset="0"/>
              </a:rPr>
              <a:t> e </a:t>
            </a:r>
            <a:r>
              <a:rPr lang="pt-BR" sz="1000" dirty="0" err="1" smtClean="0">
                <a:solidFill>
                  <a:schemeClr val="tx1">
                    <a:lumMod val="50000"/>
                    <a:lumOff val="50000"/>
                  </a:schemeClr>
                </a:solidFill>
                <a:latin typeface="Century Gothic" pitchFamily="34" charset="0"/>
              </a:rPr>
              <a:t>McMillan</a:t>
            </a:r>
            <a:r>
              <a:rPr lang="pt-BR" sz="1000" dirty="0" smtClean="0">
                <a:solidFill>
                  <a:schemeClr val="tx1">
                    <a:lumMod val="50000"/>
                    <a:lumOff val="50000"/>
                  </a:schemeClr>
                </a:solidFill>
                <a:latin typeface="Century Gothic" pitchFamily="34" charset="0"/>
              </a:rPr>
              <a:t> – </a:t>
            </a:r>
            <a:r>
              <a:rPr lang="pt-BR" sz="1000" dirty="0" err="1" smtClean="0">
                <a:solidFill>
                  <a:schemeClr val="tx1">
                    <a:lumMod val="50000"/>
                    <a:lumOff val="50000"/>
                  </a:schemeClr>
                </a:solidFill>
                <a:latin typeface="Century Gothic" pitchFamily="34" charset="0"/>
              </a:rPr>
              <a:t>Astronomy</a:t>
            </a:r>
            <a:r>
              <a:rPr lang="pt-BR" sz="1000" dirty="0" smtClean="0">
                <a:solidFill>
                  <a:schemeClr val="tx1">
                    <a:lumMod val="50000"/>
                    <a:lumOff val="50000"/>
                  </a:schemeClr>
                </a:solidFill>
                <a:latin typeface="Century Gothic" pitchFamily="34" charset="0"/>
              </a:rPr>
              <a:t> </a:t>
            </a:r>
            <a:r>
              <a:rPr lang="pt-BR" sz="1000" dirty="0" err="1" smtClean="0">
                <a:solidFill>
                  <a:schemeClr val="tx1">
                    <a:lumMod val="50000"/>
                    <a:lumOff val="50000"/>
                  </a:schemeClr>
                </a:solidFill>
                <a:latin typeface="Century Gothic" pitchFamily="34" charset="0"/>
              </a:rPr>
              <a:t>Today</a:t>
            </a:r>
            <a:endParaRPr lang="pt-BR" sz="1000" dirty="0" smtClean="0">
              <a:solidFill>
                <a:schemeClr val="tx1">
                  <a:lumMod val="50000"/>
                  <a:lumOff val="50000"/>
                </a:schemeClr>
              </a:solidFill>
              <a:latin typeface="Century Gothic" pitchFamily="34" charset="0"/>
            </a:endParaRPr>
          </a:p>
        </p:txBody>
      </p:sp>
      <p:sp>
        <p:nvSpPr>
          <p:cNvPr id="53" name="CaixaDeTexto 52"/>
          <p:cNvSpPr txBox="1"/>
          <p:nvPr/>
        </p:nvSpPr>
        <p:spPr>
          <a:xfrm>
            <a:off x="-396552" y="5589240"/>
            <a:ext cx="8856984" cy="523220"/>
          </a:xfrm>
          <a:prstGeom prst="rect">
            <a:avLst/>
          </a:prstGeom>
          <a:noFill/>
        </p:spPr>
        <p:txBody>
          <a:bodyPr wrap="square" rtlCol="0">
            <a:spAutoFit/>
          </a:bodyPr>
          <a:lstStyle/>
          <a:p>
            <a:pPr algn="l"/>
            <a:r>
              <a:rPr lang="pt-BR" sz="2800" dirty="0" smtClean="0">
                <a:solidFill>
                  <a:schemeClr val="tx1"/>
                </a:solidFill>
                <a:latin typeface="Century Gothic" pitchFamily="34" charset="0"/>
              </a:rPr>
              <a:t>   -273          -173            -73              27             127              </a:t>
            </a:r>
            <a:endParaRPr lang="en-US" sz="2800" dirty="0">
              <a:solidFill>
                <a:schemeClr val="tx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20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20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2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0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0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2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0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0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0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0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0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2000"/>
                                        <p:tgtEl>
                                          <p:spTgt spid="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20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20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20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00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2000"/>
                                        <p:tgtEl>
                                          <p:spTgt spid="1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2000"/>
                                        <p:tgtEl>
                                          <p:spTgt spid="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2000"/>
                                        <p:tgtEl>
                                          <p:spTgt spid="13"/>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2000"/>
                                        <p:tgtEl>
                                          <p:spTgt spid="4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2000"/>
                                        <p:tgtEl>
                                          <p:spTgt spid="4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20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left)">
                                      <p:cBhvr>
                                        <p:cTn id="119" dur="2000"/>
                                        <p:tgtEl>
                                          <p:spTgt spid="4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20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2000"/>
                                        <p:tgtEl>
                                          <p:spTgt spid="56"/>
                                        </p:tgtEl>
                                      </p:cBhvr>
                                    </p:animEffect>
                                  </p:childTnLst>
                                </p:cTn>
                              </p:par>
                              <p:par>
                                <p:cTn id="128" presetID="10" presetClass="entr" presetSubtype="0" fill="hold" nodeType="with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2000"/>
                                        <p:tgtEl>
                                          <p:spTgt spid="57"/>
                                        </p:tgtEl>
                                      </p:cBhvr>
                                    </p:animEffect>
                                  </p:childTnLst>
                                </p:cTn>
                              </p:par>
                              <p:par>
                                <p:cTn id="131" presetID="10" presetClass="entr" presetSubtype="0" fill="hold"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2000"/>
                                        <p:tgtEl>
                                          <p:spTgt spid="58"/>
                                        </p:tgtEl>
                                      </p:cBhvr>
                                    </p:animEffect>
                                  </p:childTnLst>
                                </p:cTn>
                              </p:par>
                              <p:par>
                                <p:cTn id="134" presetID="10" presetClass="entr" presetSubtype="0" fill="hold" nodeType="with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2000"/>
                                        <p:tgtEl>
                                          <p:spTgt spid="59"/>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2000"/>
                                        <p:tgtEl>
                                          <p:spTgt spid="6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fade">
                                      <p:cBhvr>
                                        <p:cTn id="142" dur="2000"/>
                                        <p:tgtEl>
                                          <p:spTgt spid="68"/>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wipe(left)">
                                      <p:cBhvr>
                                        <p:cTn id="147" dur="2000"/>
                                        <p:tgtEl>
                                          <p:spTgt spid="46"/>
                                        </p:tgtEl>
                                      </p:cBhvr>
                                    </p:animEffect>
                                  </p:childTnLst>
                                </p:cTn>
                              </p:par>
                            </p:childTnLst>
                          </p:cTn>
                        </p:par>
                        <p:par>
                          <p:cTn id="148" fill="hold">
                            <p:stCondLst>
                              <p:cond delay="2000"/>
                            </p:stCondLst>
                            <p:childTnLst>
                              <p:par>
                                <p:cTn id="149" presetID="10" presetClass="entr" presetSubtype="0" fill="hold" grpId="0" nodeType="after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8" grpId="0" animBg="1"/>
      <p:bldP spid="29" grpId="0" animBg="1"/>
      <p:bldP spid="30" grpId="0" animBg="1"/>
      <p:bldP spid="26" grpId="0" animBg="1"/>
      <p:bldP spid="25" grpId="0" animBg="1"/>
      <p:bldP spid="14" grpId="0" animBg="1"/>
      <p:bldP spid="10" grpId="0" animBg="1"/>
      <p:bldP spid="11" grpId="0" animBg="1"/>
      <p:bldP spid="13" grpId="0" animBg="1"/>
      <p:bldP spid="15" grpId="0" animBg="1"/>
      <p:bldP spid="16" grpId="0" animBg="1"/>
      <p:bldP spid="17" grpId="0" animBg="1"/>
      <p:bldP spid="19" grpId="0" animBg="1"/>
      <p:bldP spid="20" grpId="0" animBg="1"/>
      <p:bldP spid="21" grpId="0" animBg="1"/>
      <p:bldP spid="22" grpId="0" animBg="1"/>
      <p:bldP spid="23" grpId="0" animBg="1"/>
      <p:bldP spid="24" grpId="0" animBg="1"/>
      <p:bldP spid="18" grpId="0" animBg="1"/>
      <p:bldP spid="39" grpId="0"/>
      <p:bldP spid="40" grpId="0"/>
      <p:bldP spid="41" grpId="0"/>
      <p:bldP spid="41" grpId="1"/>
      <p:bldP spid="42" grpId="0"/>
      <p:bldP spid="43" grpId="0"/>
      <p:bldP spid="44" grpId="0"/>
      <p:bldP spid="68" grpId="0"/>
      <p:bldP spid="69" grpId="0"/>
      <p:bldP spid="46" grpId="0" animBg="1"/>
      <p:bldP spid="45"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 estrutura</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18</a:t>
            </a:fld>
            <a:endParaRPr lang="pt-B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A\Documents\Andre\Palestra-UNESP-08abr17\apresent-auxiliares\pesquisa-imagens\estrutura-Jupiter.jpg"/>
          <p:cNvPicPr>
            <a:picLocks noChangeAspect="1" noChangeArrowheads="1"/>
          </p:cNvPicPr>
          <p:nvPr/>
        </p:nvPicPr>
        <p:blipFill>
          <a:blip r:embed="rId3" cstate="print"/>
          <a:srcRect/>
          <a:stretch>
            <a:fillRect/>
          </a:stretch>
        </p:blipFill>
        <p:spPr bwMode="auto">
          <a:xfrm>
            <a:off x="467544" y="1052736"/>
            <a:ext cx="5112568" cy="5112568"/>
          </a:xfrm>
          <a:prstGeom prst="rect">
            <a:avLst/>
          </a:prstGeom>
          <a:noFill/>
        </p:spPr>
      </p:pic>
      <p:sp>
        <p:nvSpPr>
          <p:cNvPr id="7" name="Subtítulo 2"/>
          <p:cNvSpPr txBox="1">
            <a:spLocks/>
          </p:cNvSpPr>
          <p:nvPr/>
        </p:nvSpPr>
        <p:spPr bwMode="auto">
          <a:xfrm>
            <a:off x="0" y="197768"/>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Estrutura de Júpiter</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47" name="Texto Explicativo 1 (Sem Bordas) 46"/>
          <p:cNvSpPr/>
          <p:nvPr/>
        </p:nvSpPr>
        <p:spPr bwMode="auto">
          <a:xfrm>
            <a:off x="5220072" y="1124744"/>
            <a:ext cx="3744416" cy="792088"/>
          </a:xfrm>
          <a:prstGeom prst="callout1">
            <a:avLst>
              <a:gd name="adj1" fmla="val 50769"/>
              <a:gd name="adj2" fmla="val -1629"/>
              <a:gd name="adj3" fmla="val 26666"/>
              <a:gd name="adj4" fmla="val -41179"/>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CC6600"/>
                </a:solidFill>
                <a:latin typeface="Century Gothic" pitchFamily="34" charset="0"/>
              </a:rPr>
              <a:t>atmosfera: centenas de km</a:t>
            </a:r>
            <a:endParaRPr kumimoji="0" lang="pt-BR" sz="2800" b="1" i="0" u="none" strike="noStrike" cap="none" normalizeH="0" baseline="0" dirty="0" smtClean="0">
              <a:ln>
                <a:noFill/>
              </a:ln>
              <a:solidFill>
                <a:srgbClr val="CC6600"/>
              </a:solidFill>
              <a:effectLst/>
              <a:latin typeface="Century Gothic" pitchFamily="34" charset="0"/>
            </a:endParaRPr>
          </a:p>
        </p:txBody>
      </p:sp>
      <p:sp>
        <p:nvSpPr>
          <p:cNvPr id="48" name="Texto Explicativo 1 (Sem Bordas) 47"/>
          <p:cNvSpPr/>
          <p:nvPr/>
        </p:nvSpPr>
        <p:spPr bwMode="auto">
          <a:xfrm>
            <a:off x="5220072" y="2420888"/>
            <a:ext cx="3672408" cy="576064"/>
          </a:xfrm>
          <a:prstGeom prst="callout1">
            <a:avLst>
              <a:gd name="adj1" fmla="val 46687"/>
              <a:gd name="adj2" fmla="val -944"/>
              <a:gd name="adj3" fmla="val -102783"/>
              <a:gd name="adj4" fmla="val -4126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A88000"/>
                </a:solidFill>
                <a:latin typeface="Century Gothic" pitchFamily="34" charset="0"/>
              </a:rPr>
              <a:t>H</a:t>
            </a:r>
            <a:r>
              <a:rPr lang="pt-BR" sz="2800" baseline="-25000" dirty="0" smtClean="0">
                <a:solidFill>
                  <a:srgbClr val="A88000"/>
                </a:solidFill>
                <a:latin typeface="Century Gothic" pitchFamily="34" charset="0"/>
              </a:rPr>
              <a:t>2</a:t>
            </a:r>
            <a:r>
              <a:rPr lang="pt-BR" sz="2800" dirty="0" smtClean="0">
                <a:solidFill>
                  <a:srgbClr val="A88000"/>
                </a:solidFill>
                <a:latin typeface="Century Gothic" pitchFamily="34" charset="0"/>
              </a:rPr>
              <a:t>: até 20 mil km</a:t>
            </a:r>
            <a:endParaRPr kumimoji="0" lang="pt-BR" sz="2800" b="1" i="0" u="none" strike="noStrike" cap="none" normalizeH="0" baseline="0" dirty="0" smtClean="0">
              <a:ln>
                <a:noFill/>
              </a:ln>
              <a:solidFill>
                <a:srgbClr val="A88000"/>
              </a:solidFill>
              <a:effectLst/>
              <a:latin typeface="Century Gothic" pitchFamily="34" charset="0"/>
            </a:endParaRPr>
          </a:p>
        </p:txBody>
      </p:sp>
      <p:sp>
        <p:nvSpPr>
          <p:cNvPr id="49" name="Texto Explicativo 1 (Sem Bordas) 48"/>
          <p:cNvSpPr/>
          <p:nvPr/>
        </p:nvSpPr>
        <p:spPr bwMode="auto">
          <a:xfrm>
            <a:off x="5292080" y="3429000"/>
            <a:ext cx="3312368" cy="504056"/>
          </a:xfrm>
          <a:prstGeom prst="callout1">
            <a:avLst>
              <a:gd name="adj1" fmla="val 46986"/>
              <a:gd name="adj2" fmla="val -952"/>
              <a:gd name="adj3" fmla="val 30020"/>
              <a:gd name="adj4" fmla="val -2847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C000"/>
                </a:solidFill>
                <a:latin typeface="Century Gothic" pitchFamily="34" charset="0"/>
              </a:rPr>
              <a:t>H metálico: entre 20 e 60 mil km</a:t>
            </a:r>
            <a:endParaRPr kumimoji="0" lang="pt-BR" sz="2800" b="1" i="0" u="none" strike="noStrike" cap="none" normalizeH="0" baseline="0" dirty="0" smtClean="0">
              <a:ln>
                <a:noFill/>
              </a:ln>
              <a:solidFill>
                <a:srgbClr val="FFC000"/>
              </a:solidFill>
              <a:effectLst/>
              <a:latin typeface="Century Gothic" pitchFamily="34" charset="0"/>
            </a:endParaRPr>
          </a:p>
        </p:txBody>
      </p:sp>
      <p:sp>
        <p:nvSpPr>
          <p:cNvPr id="51" name="Texto Explicativo 1 (Sem Bordas) 50"/>
          <p:cNvSpPr/>
          <p:nvPr/>
        </p:nvSpPr>
        <p:spPr bwMode="auto">
          <a:xfrm>
            <a:off x="5220072" y="5085184"/>
            <a:ext cx="3456384" cy="504056"/>
          </a:xfrm>
          <a:prstGeom prst="callout1">
            <a:avLst>
              <a:gd name="adj1" fmla="val 51603"/>
              <a:gd name="adj2" fmla="val -2080"/>
              <a:gd name="adj3" fmla="val -301892"/>
              <a:gd name="adj4" fmla="val -64525"/>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3300"/>
                </a:solidFill>
                <a:latin typeface="Century Gothic" pitchFamily="34" charset="0"/>
              </a:rPr>
              <a:t>núcleo “rochoso”: </a:t>
            </a:r>
          </a:p>
          <a:p>
            <a:pPr marL="0" marR="0" indent="0" algn="l"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3300"/>
                </a:solidFill>
                <a:effectLst/>
                <a:latin typeface="Century Gothic" pitchFamily="34" charset="0"/>
              </a:rPr>
              <a:t>entre 60 e 70 mil km</a:t>
            </a:r>
          </a:p>
        </p:txBody>
      </p:sp>
      <p:sp>
        <p:nvSpPr>
          <p:cNvPr id="41" name="Retângulo 40"/>
          <p:cNvSpPr/>
          <p:nvPr/>
        </p:nvSpPr>
        <p:spPr>
          <a:xfrm>
            <a:off x="35496" y="6536377"/>
            <a:ext cx="4464496" cy="276999"/>
          </a:xfrm>
          <a:prstGeom prst="rect">
            <a:avLst/>
          </a:prstGeom>
        </p:spPr>
        <p:txBody>
          <a:bodyPr wrap="square">
            <a:spAutoFit/>
          </a:bodyPr>
          <a:lstStyle/>
          <a:p>
            <a:pPr algn="just"/>
            <a:r>
              <a:rPr lang="pt-BR" sz="1200" dirty="0" smtClean="0">
                <a:solidFill>
                  <a:srgbClr val="EE8800"/>
                </a:solidFill>
                <a:latin typeface="Century Gothic" pitchFamily="34" charset="0"/>
              </a:rPr>
              <a:t>Crédito da Imagem: http://solareclipse.org.ru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000"/>
                                        <p:tgtEl>
                                          <p:spTgt spid="5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9" descr="C:\Users\ANDRE\Documents\1-OBSERVATÓRIO\1-ATIVIDADES\4-Minicursos\minicursos-2015\1-minicurso-IA-prim-sem-2015\solar-system-798881-1440x904.jpg"/>
          <p:cNvPicPr>
            <a:picLocks noChangeAspect="1" noChangeArrowheads="1"/>
          </p:cNvPicPr>
          <p:nvPr/>
        </p:nvPicPr>
        <p:blipFill>
          <a:blip r:embed="rId3" cstate="print"/>
          <a:srcRect/>
          <a:stretch>
            <a:fillRect/>
          </a:stretch>
        </p:blipFill>
        <p:spPr bwMode="auto">
          <a:xfrm>
            <a:off x="35496" y="1099453"/>
            <a:ext cx="9108504" cy="5718116"/>
          </a:xfrm>
          <a:prstGeom prst="rect">
            <a:avLst/>
          </a:prstGeom>
          <a:noFill/>
        </p:spPr>
      </p:pic>
      <p:sp>
        <p:nvSpPr>
          <p:cNvPr id="11267" name="Rectangle 2"/>
          <p:cNvSpPr>
            <a:spLocks noGrp="1" noChangeArrowheads="1"/>
          </p:cNvSpPr>
          <p:nvPr>
            <p:ph type="title"/>
          </p:nvPr>
        </p:nvSpPr>
        <p:spPr>
          <a:xfrm>
            <a:off x="179512" y="0"/>
            <a:ext cx="8964488" cy="1143000"/>
          </a:xfrm>
        </p:spPr>
        <p:txBody>
          <a:bodyPr/>
          <a:lstStyle/>
          <a:p>
            <a:r>
              <a:rPr lang="pt-BR" dirty="0" smtClean="0">
                <a:solidFill>
                  <a:schemeClr val="bg1"/>
                </a:solidFill>
                <a:latin typeface="Century Gothic" pitchFamily="34" charset="0"/>
              </a:rPr>
              <a:t>Sistema Solar (próximo ao Sol)</a:t>
            </a:r>
          </a:p>
        </p:txBody>
      </p:sp>
      <p:sp>
        <p:nvSpPr>
          <p:cNvPr id="38916" name="AutoShape 4"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18" name="AutoShape 6"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20" name="AutoShape 8"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Text Box 141"/>
          <p:cNvSpPr txBox="1">
            <a:spLocks noChangeArrowheads="1"/>
          </p:cNvSpPr>
          <p:nvPr/>
        </p:nvSpPr>
        <p:spPr bwMode="auto">
          <a:xfrm>
            <a:off x="0" y="6542335"/>
            <a:ext cx="9144000"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http://wall4all.me</a:t>
            </a:r>
            <a:endParaRPr lang="pt-BR" sz="1200" dirty="0">
              <a:solidFill>
                <a:srgbClr val="FFC000"/>
              </a:solidFill>
              <a:latin typeface="Century Gothic" pitchFamily="34" charset="0"/>
            </a:endParaRPr>
          </a:p>
        </p:txBody>
      </p:sp>
      <p:sp>
        <p:nvSpPr>
          <p:cNvPr id="9" name="Text Box 28"/>
          <p:cNvSpPr txBox="1">
            <a:spLocks noChangeArrowheads="1"/>
          </p:cNvSpPr>
          <p:nvPr/>
        </p:nvSpPr>
        <p:spPr bwMode="auto">
          <a:xfrm>
            <a:off x="5436096" y="141277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1" name="Espaço Reservado para Número de Slide 10"/>
          <p:cNvSpPr>
            <a:spLocks noGrp="1"/>
          </p:cNvSpPr>
          <p:nvPr>
            <p:ph type="sldNum" sz="quarter" idx="12"/>
          </p:nvPr>
        </p:nvSpPr>
        <p:spPr/>
        <p:txBody>
          <a:bodyPr/>
          <a:lstStyle/>
          <a:p>
            <a:pPr>
              <a:defRPr/>
            </a:pPr>
            <a:fld id="{98A6B816-6C78-488E-AE2C-6B418D54D2FD}" type="slidenum">
              <a:rPr lang="pt-BR" smtClean="0"/>
              <a:pPr>
                <a:defRPr/>
              </a:pPr>
              <a:t>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DA\Documents\Andre\Palestra-UNESP-08abr17\apresent-auxiliares\pesquisa-imagens\estrutura-Jupiter.jpg"/>
          <p:cNvPicPr>
            <a:picLocks noChangeAspect="1" noChangeArrowheads="1"/>
          </p:cNvPicPr>
          <p:nvPr/>
        </p:nvPicPr>
        <p:blipFill>
          <a:blip r:embed="rId3" cstate="print"/>
          <a:srcRect/>
          <a:stretch>
            <a:fillRect/>
          </a:stretch>
        </p:blipFill>
        <p:spPr bwMode="auto">
          <a:xfrm>
            <a:off x="251520" y="332656"/>
            <a:ext cx="2304256" cy="2304256"/>
          </a:xfrm>
          <a:prstGeom prst="rect">
            <a:avLst/>
          </a:prstGeom>
          <a:noFill/>
        </p:spPr>
      </p:pic>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20</a:t>
            </a:fld>
            <a:endParaRPr lang="pt-BR"/>
          </a:p>
        </p:txBody>
      </p:sp>
      <p:sp>
        <p:nvSpPr>
          <p:cNvPr id="9" name="Subtítulo 2"/>
          <p:cNvSpPr txBox="1">
            <a:spLocks/>
          </p:cNvSpPr>
          <p:nvPr/>
        </p:nvSpPr>
        <p:spPr>
          <a:xfrm>
            <a:off x="2547563" y="1772816"/>
            <a:ext cx="6336704" cy="4464496"/>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1" i="0" u="none" strike="noStrike" kern="0" cap="none" spc="0" normalizeH="0" baseline="0" noProof="0" dirty="0" smtClean="0">
                <a:ln>
                  <a:noFill/>
                </a:ln>
                <a:solidFill>
                  <a:srgbClr val="FFC000"/>
                </a:solidFill>
                <a:effectLst/>
                <a:uLnTx/>
                <a:uFillTx/>
                <a:latin typeface="Century Gothic" pitchFamily="34" charset="0"/>
              </a:rPr>
              <a:t> </a:t>
            </a:r>
            <a:r>
              <a:rPr kumimoji="0" lang="pt-BR" sz="2800" b="0" i="0" u="none" strike="noStrike" kern="0" cap="none" spc="0" normalizeH="0" baseline="0" noProof="0" dirty="0" smtClean="0">
                <a:ln>
                  <a:noFill/>
                </a:ln>
                <a:solidFill>
                  <a:srgbClr val="FFC000"/>
                </a:solidFill>
                <a:effectLst/>
                <a:uLnTx/>
                <a:uFillTx/>
                <a:latin typeface="Century Gothic" pitchFamily="34" charset="0"/>
              </a:rPr>
              <a:t>gigante líquido (não gasoso!)</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kern="0" dirty="0">
                <a:solidFill>
                  <a:srgbClr val="FFC000"/>
                </a:solidFill>
                <a:latin typeface="Century Gothic" pitchFamily="34" charset="0"/>
              </a:rPr>
              <a:t> </a:t>
            </a:r>
            <a:r>
              <a:rPr kumimoji="0" lang="pt-BR" sz="2800" b="0" i="0" u="none" strike="noStrike" kern="0" cap="none" spc="0" normalizeH="0" baseline="0" noProof="0" dirty="0" smtClean="0">
                <a:ln>
                  <a:noFill/>
                </a:ln>
                <a:solidFill>
                  <a:srgbClr val="FFC000"/>
                </a:solidFill>
                <a:effectLst/>
                <a:uLnTx/>
                <a:uFillTx/>
                <a:latin typeface="Century Gothic" pitchFamily="34" charset="0"/>
              </a:rPr>
              <a:t>emite cerca de 2x mais do que recebe do Sol:</a:t>
            </a:r>
          </a:p>
          <a:p>
            <a:pPr marL="628650" lvl="2" indent="-457200" algn="just">
              <a:spcBef>
                <a:spcPct val="20000"/>
              </a:spcBef>
              <a:buClr>
                <a:srgbClr val="FFC000"/>
              </a:buClr>
              <a:buFont typeface="Arial" pitchFamily="34" charset="0"/>
              <a:buChar char="•"/>
              <a:defRPr/>
            </a:pPr>
            <a:r>
              <a:rPr lang="pt-BR" sz="2800" b="0" kern="0" dirty="0">
                <a:solidFill>
                  <a:srgbClr val="FFC000"/>
                </a:solidFill>
                <a:latin typeface="Century Gothic" pitchFamily="34" charset="0"/>
              </a:rPr>
              <a:t>t</a:t>
            </a:r>
            <a:r>
              <a:rPr lang="pt-BR" sz="2800" b="0" kern="0" dirty="0" smtClean="0">
                <a:solidFill>
                  <a:srgbClr val="FFC000"/>
                </a:solidFill>
                <a:latin typeface="Century Gothic" pitchFamily="34" charset="0"/>
              </a:rPr>
              <a:t>emperatura esperada : -168°C</a:t>
            </a:r>
          </a:p>
          <a:p>
            <a:pPr marL="628650" lvl="2" indent="-457200" algn="just">
              <a:spcBef>
                <a:spcPct val="20000"/>
              </a:spcBef>
              <a:buClr>
                <a:srgbClr val="FFC000"/>
              </a:buClr>
              <a:buFont typeface="Arial" pitchFamily="34" charset="0"/>
              <a:buChar char="•"/>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temperatura observada: -148°C</a:t>
            </a:r>
            <a:endParaRPr lang="pt-BR" sz="2800" b="0" kern="0" dirty="0">
              <a:solidFill>
                <a:srgbClr val="FFC000"/>
              </a:solidFill>
              <a:effectLst>
                <a:outerShdw blurRad="50800" dist="38100" dir="16200000" rotWithShape="0">
                  <a:prstClr val="black">
                    <a:alpha val="84000"/>
                  </a:prstClr>
                </a:outerShdw>
              </a:effectLst>
              <a:latin typeface="Century Gothic" pitchFamily="34" charset="0"/>
            </a:endParaRPr>
          </a:p>
          <a:p>
            <a:pPr marL="457200" lvl="2" indent="-285750" algn="just">
              <a:spcBef>
                <a:spcPct val="20000"/>
              </a:spcBef>
              <a:buClr>
                <a:srgbClr val="FFC000"/>
              </a:buClr>
              <a:buFont typeface="Arial" pitchFamily="34" charset="0"/>
              <a:buChar char="•"/>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motivo: conversão de energia gravitacional em calor</a:t>
            </a:r>
          </a:p>
          <a:p>
            <a:pPr marL="628650" lvl="2" indent="-457200" algn="just">
              <a:spcBef>
                <a:spcPct val="20000"/>
              </a:spcBef>
              <a:buClr>
                <a:srgbClr val="FFC000"/>
              </a:buClr>
              <a:buFont typeface="Arial" pitchFamily="34" charset="0"/>
              <a:buChar char="•"/>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durante a sua formação: 100x mais brilhante que a Lua Cheia.</a:t>
            </a:r>
          </a:p>
          <a:p>
            <a:pPr indent="-742950" algn="just">
              <a:spcBef>
                <a:spcPct val="20000"/>
              </a:spcBef>
              <a:buClr>
                <a:srgbClr val="FFC000"/>
              </a:buClr>
              <a:buFont typeface="Arial" pitchFamily="34" charset="0"/>
              <a:buChar char="•"/>
              <a:defRPr/>
            </a:pPr>
            <a:endParaRPr lang="pt-BR" sz="2800" b="0" kern="0" dirty="0" smtClean="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noFill/>
        </p:spPr>
        <p:txBody>
          <a:bodyPr/>
          <a:lstStyle/>
          <a:p>
            <a:r>
              <a:rPr lang="pt-BR" dirty="0" smtClean="0">
                <a:solidFill>
                  <a:schemeClr val="bg1"/>
                </a:solidFill>
                <a:latin typeface="Century Gothic" pitchFamily="34" charset="0"/>
              </a:rPr>
              <a:t>O interior de Júpiter</a:t>
            </a:r>
          </a:p>
        </p:txBody>
      </p:sp>
      <p:sp>
        <p:nvSpPr>
          <p:cNvPr id="10" name="Retângulo 9"/>
          <p:cNvSpPr/>
          <p:nvPr/>
        </p:nvSpPr>
        <p:spPr>
          <a:xfrm>
            <a:off x="35496" y="6536377"/>
            <a:ext cx="4464496" cy="276999"/>
          </a:xfrm>
          <a:prstGeom prst="rect">
            <a:avLst/>
          </a:prstGeom>
        </p:spPr>
        <p:txBody>
          <a:bodyPr wrap="square">
            <a:spAutoFit/>
          </a:bodyPr>
          <a:lstStyle/>
          <a:p>
            <a:pPr algn="just"/>
            <a:r>
              <a:rPr lang="pt-BR" sz="1200" dirty="0" smtClean="0">
                <a:solidFill>
                  <a:srgbClr val="EE8800"/>
                </a:solidFill>
                <a:latin typeface="Century Gothic" pitchFamily="34" charset="0"/>
              </a:rPr>
              <a:t>Crédito da Imagem: http://solareclipse.org.ru</a:t>
            </a:r>
          </a:p>
        </p:txBody>
      </p:sp>
    </p:spTree>
    <p:extLst>
      <p:ext uri="{BB962C8B-B14F-4D97-AF65-F5344CB8AC3E}">
        <p14:creationId xmlns:p14="http://schemas.microsoft.com/office/powerpoint/2010/main" val="2325465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 magnetosfera</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21</a:t>
            </a:fld>
            <a:endParaRPr lang="pt-B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onector reto 60"/>
          <p:cNvCxnSpPr/>
          <p:nvPr/>
        </p:nvCxnSpPr>
        <p:spPr bwMode="auto">
          <a:xfrm flipV="1">
            <a:off x="4644008" y="1693599"/>
            <a:ext cx="216024" cy="4896544"/>
          </a:xfrm>
          <a:prstGeom prst="line">
            <a:avLst/>
          </a:prstGeom>
          <a:solidFill>
            <a:schemeClr val="accent1"/>
          </a:solidFill>
          <a:ln w="107950" cap="flat" cmpd="sng" algn="ctr">
            <a:solidFill>
              <a:srgbClr val="66FF33"/>
            </a:solidFill>
            <a:prstDash val="solid"/>
            <a:round/>
            <a:headEnd type="none" w="sm" len="sm"/>
            <a:tailEnd type="arrow" w="sm" len="sm"/>
          </a:ln>
          <a:effectLst/>
        </p:spPr>
      </p:cxnSp>
      <p:cxnSp>
        <p:nvCxnSpPr>
          <p:cNvPr id="28" name="Conector reto 27"/>
          <p:cNvCxnSpPr/>
          <p:nvPr/>
        </p:nvCxnSpPr>
        <p:spPr bwMode="auto">
          <a:xfrm flipH="1" flipV="1">
            <a:off x="4211960" y="1765607"/>
            <a:ext cx="792088" cy="4752528"/>
          </a:xfrm>
          <a:prstGeom prst="line">
            <a:avLst/>
          </a:prstGeom>
          <a:solidFill>
            <a:schemeClr val="accent1"/>
          </a:solidFill>
          <a:ln w="107950" cap="flat" cmpd="sng" algn="ctr">
            <a:solidFill>
              <a:srgbClr val="FF0000"/>
            </a:solidFill>
            <a:prstDash val="solid"/>
            <a:round/>
            <a:headEnd type="none" w="sm" len="sm"/>
            <a:tailEnd type="arrow" w="sm" len="sm"/>
          </a:ln>
          <a:effectLst/>
        </p:spPr>
      </p:cxnSp>
      <p:grpSp>
        <p:nvGrpSpPr>
          <p:cNvPr id="13" name="Grupo 12"/>
          <p:cNvGrpSpPr>
            <a:grpSpLocks noChangeAspect="1"/>
          </p:cNvGrpSpPr>
          <p:nvPr/>
        </p:nvGrpSpPr>
        <p:grpSpPr>
          <a:xfrm>
            <a:off x="2915816" y="2424566"/>
            <a:ext cx="3714944" cy="3660337"/>
            <a:chOff x="1619672" y="971790"/>
            <a:chExt cx="5991841" cy="5903769"/>
          </a:xfrm>
        </p:grpSpPr>
        <p:sp>
          <p:nvSpPr>
            <p:cNvPr id="34" name="Elipse 33"/>
            <p:cNvSpPr>
              <a:spLocks noChangeAspect="1"/>
            </p:cNvSpPr>
            <p:nvPr/>
          </p:nvSpPr>
          <p:spPr bwMode="auto">
            <a:xfrm>
              <a:off x="1619672" y="971790"/>
              <a:ext cx="5991841" cy="5903769"/>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4" name="Grupo 13"/>
            <p:cNvGrpSpPr/>
            <p:nvPr/>
          </p:nvGrpSpPr>
          <p:grpSpPr>
            <a:xfrm>
              <a:off x="2706358" y="2176734"/>
              <a:ext cx="3609011" cy="3630183"/>
              <a:chOff x="2706358" y="2176734"/>
              <a:chExt cx="3609011" cy="3630183"/>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Corda 36"/>
              <p:cNvSpPr/>
              <p:nvPr/>
            </p:nvSpPr>
            <p:spPr bwMode="auto">
              <a:xfrm rot="10800000" flipH="1">
                <a:off x="2706358" y="2188917"/>
                <a:ext cx="3600000" cy="3618000"/>
              </a:xfrm>
              <a:prstGeom prst="chord">
                <a:avLst>
                  <a:gd name="adj1" fmla="val 5409229"/>
                  <a:gd name="adj2" fmla="val 16201961"/>
                </a:avLst>
              </a:prstGeom>
              <a:solidFill>
                <a:schemeClr val="tx1">
                  <a:alpha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6000" b="0" i="0" u="none" strike="noStrike" cap="none" normalizeH="0" baseline="0" smtClean="0">
                  <a:ln>
                    <a:noFill/>
                  </a:ln>
                  <a:solidFill>
                    <a:srgbClr val="FF0066"/>
                  </a:solidFill>
                  <a:effectLst/>
                  <a:latin typeface="Helvetica 55 Roman" pitchFamily="34" charset="0"/>
                </a:endParaRPr>
              </a:p>
            </p:txBody>
          </p:sp>
        </p:grpSp>
      </p:grpSp>
      <p:sp>
        <p:nvSpPr>
          <p:cNvPr id="7" name="Subtítulo 2"/>
          <p:cNvSpPr txBox="1">
            <a:spLocks/>
          </p:cNvSpPr>
          <p:nvPr/>
        </p:nvSpPr>
        <p:spPr bwMode="auto">
          <a:xfrm>
            <a:off x="1" y="332656"/>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Recordando: magnetismo terrestre</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Retângulo 10"/>
          <p:cNvSpPr/>
          <p:nvPr/>
        </p:nvSpPr>
        <p:spPr>
          <a:xfrm>
            <a:off x="6843369" y="5301208"/>
            <a:ext cx="2300631" cy="338554"/>
          </a:xfrm>
          <a:prstGeom prst="rect">
            <a:avLst/>
          </a:prstGeom>
        </p:spPr>
        <p:txBody>
          <a:bodyPr wrap="none">
            <a:spAutoFit/>
          </a:bodyPr>
          <a:lstStyle/>
          <a:p>
            <a:r>
              <a:rPr lang="pt-BR" dirty="0" smtClean="0">
                <a:solidFill>
                  <a:srgbClr val="00B0F0"/>
                </a:solidFill>
                <a:latin typeface="Century Gothic" pitchFamily="34" charset="0"/>
              </a:rPr>
              <a:t>Figura fora de escala</a:t>
            </a:r>
            <a:endParaRPr lang="pt-BR" dirty="0">
              <a:solidFill>
                <a:srgbClr val="00B0F0"/>
              </a:solidFill>
              <a:latin typeface="Century Gothic" pitchFamily="34" charset="0"/>
            </a:endParaRPr>
          </a:p>
        </p:txBody>
      </p:sp>
      <p:cxnSp>
        <p:nvCxnSpPr>
          <p:cNvPr id="54" name="Conector reto 53"/>
          <p:cNvCxnSpPr/>
          <p:nvPr/>
        </p:nvCxnSpPr>
        <p:spPr bwMode="auto">
          <a:xfrm flipH="1" flipV="1">
            <a:off x="4211960" y="1765607"/>
            <a:ext cx="288032" cy="1728192"/>
          </a:xfrm>
          <a:prstGeom prst="line">
            <a:avLst/>
          </a:prstGeom>
          <a:solidFill>
            <a:schemeClr val="accent1"/>
          </a:solidFill>
          <a:ln w="107950" cap="flat" cmpd="sng" algn="ctr">
            <a:solidFill>
              <a:srgbClr val="FF0000"/>
            </a:solidFill>
            <a:prstDash val="solid"/>
            <a:round/>
            <a:headEnd type="none" w="sm" len="sm"/>
            <a:tailEnd type="arrow" w="sm" len="sm"/>
          </a:ln>
          <a:effectLst/>
        </p:spPr>
      </p:cxnSp>
      <p:cxnSp>
        <p:nvCxnSpPr>
          <p:cNvPr id="67" name="Conector reto 66"/>
          <p:cNvCxnSpPr/>
          <p:nvPr/>
        </p:nvCxnSpPr>
        <p:spPr bwMode="auto">
          <a:xfrm rot="-60000">
            <a:off x="4134605" y="1216278"/>
            <a:ext cx="72008" cy="576064"/>
          </a:xfrm>
          <a:prstGeom prst="line">
            <a:avLst/>
          </a:prstGeom>
          <a:solidFill>
            <a:schemeClr val="accent1"/>
          </a:solidFill>
          <a:ln w="41275" cap="flat" cmpd="sng" algn="ctr">
            <a:solidFill>
              <a:srgbClr val="FF0000"/>
            </a:solidFill>
            <a:prstDash val="sysDot"/>
            <a:round/>
            <a:headEnd type="none" w="sm" len="sm"/>
            <a:tailEnd type="none" w="sm" len="sm"/>
          </a:ln>
          <a:effectLst/>
        </p:spPr>
      </p:cxnSp>
      <p:cxnSp>
        <p:nvCxnSpPr>
          <p:cNvPr id="68" name="Conector reto 67"/>
          <p:cNvCxnSpPr/>
          <p:nvPr/>
        </p:nvCxnSpPr>
        <p:spPr bwMode="auto">
          <a:xfrm flipV="1">
            <a:off x="4788024" y="1693599"/>
            <a:ext cx="72008" cy="1656184"/>
          </a:xfrm>
          <a:prstGeom prst="line">
            <a:avLst/>
          </a:prstGeom>
          <a:solidFill>
            <a:schemeClr val="accent1"/>
          </a:solidFill>
          <a:ln w="107950" cap="flat" cmpd="sng" algn="ctr">
            <a:solidFill>
              <a:srgbClr val="66FF33"/>
            </a:solidFill>
            <a:prstDash val="solid"/>
            <a:round/>
            <a:headEnd type="none" w="sm" len="sm"/>
            <a:tailEnd type="arrow" w="sm" len="sm"/>
          </a:ln>
          <a:effectLst/>
        </p:spPr>
      </p:cxnSp>
      <p:cxnSp>
        <p:nvCxnSpPr>
          <p:cNvPr id="78" name="Conector reto 77"/>
          <p:cNvCxnSpPr/>
          <p:nvPr/>
        </p:nvCxnSpPr>
        <p:spPr bwMode="auto">
          <a:xfrm rot="480000">
            <a:off x="4825127" y="1134161"/>
            <a:ext cx="72008" cy="576064"/>
          </a:xfrm>
          <a:prstGeom prst="line">
            <a:avLst/>
          </a:prstGeom>
          <a:solidFill>
            <a:schemeClr val="accent1"/>
          </a:solidFill>
          <a:ln w="41275" cap="flat" cmpd="sng" algn="ctr">
            <a:solidFill>
              <a:srgbClr val="66FF33"/>
            </a:solidFill>
            <a:prstDash val="sysDot"/>
            <a:round/>
            <a:headEnd type="none" w="sm" len="sm"/>
            <a:tailEnd type="none" w="sm" len="sm"/>
          </a:ln>
          <a:effectLst/>
        </p:spPr>
      </p:cxnSp>
      <p:sp>
        <p:nvSpPr>
          <p:cNvPr id="79" name="Arco 78"/>
          <p:cNvSpPr/>
          <p:nvPr/>
        </p:nvSpPr>
        <p:spPr bwMode="auto">
          <a:xfrm rot="254108">
            <a:off x="3949432" y="1338719"/>
            <a:ext cx="1228344" cy="870829"/>
          </a:xfrm>
          <a:prstGeom prst="arc">
            <a:avLst>
              <a:gd name="adj1" fmla="val 12907607"/>
              <a:gd name="adj2" fmla="val 18392029"/>
            </a:avLst>
          </a:pr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0" name="CaixaDeTexto 79"/>
          <p:cNvSpPr txBox="1"/>
          <p:nvPr/>
        </p:nvSpPr>
        <p:spPr>
          <a:xfrm>
            <a:off x="4139952" y="1393612"/>
            <a:ext cx="792088" cy="523220"/>
          </a:xfrm>
          <a:prstGeom prst="rect">
            <a:avLst/>
          </a:prstGeom>
          <a:noFill/>
          <a:ln>
            <a:noFill/>
          </a:ln>
        </p:spPr>
        <p:txBody>
          <a:bodyPr wrap="square" rtlCol="0">
            <a:spAutoFit/>
          </a:bodyPr>
          <a:lstStyle/>
          <a:p>
            <a:r>
              <a:rPr lang="pt-BR" sz="2800" dirty="0" smtClean="0">
                <a:solidFill>
                  <a:schemeClr val="bg1"/>
                </a:solidFill>
                <a:latin typeface="Century Gothic" pitchFamily="34" charset="0"/>
              </a:rPr>
              <a:t>12°</a:t>
            </a:r>
            <a:endParaRPr lang="pt-BR" sz="2800" dirty="0">
              <a:solidFill>
                <a:schemeClr val="bg1"/>
              </a:solidFill>
              <a:latin typeface="Century Gothic" pitchFamily="34" charset="0"/>
            </a:endParaRPr>
          </a:p>
        </p:txBody>
      </p:sp>
      <p:sp>
        <p:nvSpPr>
          <p:cNvPr id="82" name="CaixaDeTexto 81"/>
          <p:cNvSpPr txBox="1"/>
          <p:nvPr/>
        </p:nvSpPr>
        <p:spPr>
          <a:xfrm>
            <a:off x="899592" y="1693599"/>
            <a:ext cx="3375992" cy="523220"/>
          </a:xfrm>
          <a:prstGeom prst="rect">
            <a:avLst/>
          </a:prstGeom>
          <a:noFill/>
        </p:spPr>
        <p:txBody>
          <a:bodyPr wrap="square" rtlCol="0">
            <a:spAutoFit/>
          </a:bodyPr>
          <a:lstStyle/>
          <a:p>
            <a:r>
              <a:rPr lang="pt-BR" sz="2800" dirty="0" smtClean="0">
                <a:solidFill>
                  <a:srgbClr val="FF0000"/>
                </a:solidFill>
                <a:latin typeface="Century Gothic" pitchFamily="34" charset="0"/>
              </a:rPr>
              <a:t>Eixo magnético </a:t>
            </a:r>
            <a:endParaRPr lang="pt-BR" sz="2800" dirty="0">
              <a:solidFill>
                <a:srgbClr val="FF0000"/>
              </a:solidFill>
              <a:latin typeface="Century Gothic" pitchFamily="34" charset="0"/>
            </a:endParaRPr>
          </a:p>
        </p:txBody>
      </p:sp>
      <p:grpSp>
        <p:nvGrpSpPr>
          <p:cNvPr id="112" name="Grupo 111"/>
          <p:cNvGrpSpPr/>
          <p:nvPr/>
        </p:nvGrpSpPr>
        <p:grpSpPr>
          <a:xfrm>
            <a:off x="720543" y="1537618"/>
            <a:ext cx="7737934" cy="5927744"/>
            <a:chOff x="720543" y="1537618"/>
            <a:chExt cx="7737934" cy="5927744"/>
          </a:xfrm>
        </p:grpSpPr>
        <p:grpSp>
          <p:nvGrpSpPr>
            <p:cNvPr id="111" name="Grupo 110"/>
            <p:cNvGrpSpPr/>
            <p:nvPr/>
          </p:nvGrpSpPr>
          <p:grpSpPr>
            <a:xfrm>
              <a:off x="720543" y="1537618"/>
              <a:ext cx="7737934" cy="5927744"/>
              <a:chOff x="720543" y="1537618"/>
              <a:chExt cx="7737934" cy="5927744"/>
            </a:xfrm>
          </p:grpSpPr>
          <p:sp>
            <p:nvSpPr>
              <p:cNvPr id="22" name="Arco 21"/>
              <p:cNvSpPr/>
              <p:nvPr/>
            </p:nvSpPr>
            <p:spPr bwMode="auto">
              <a:xfrm rot="20853249" flipH="1">
                <a:off x="2181876" y="3551745"/>
                <a:ext cx="2376689" cy="2135237"/>
              </a:xfrm>
              <a:prstGeom prst="arc">
                <a:avLst>
                  <a:gd name="adj1" fmla="val 13783334"/>
                  <a:gd name="adj2" fmla="val 7723732"/>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10" name="Grupo 109"/>
              <p:cNvGrpSpPr/>
              <p:nvPr/>
            </p:nvGrpSpPr>
            <p:grpSpPr>
              <a:xfrm>
                <a:off x="720543" y="1537618"/>
                <a:ext cx="7737934" cy="5927744"/>
                <a:chOff x="720543" y="1537618"/>
                <a:chExt cx="7737934" cy="5927744"/>
              </a:xfrm>
            </p:grpSpPr>
            <p:sp>
              <p:nvSpPr>
                <p:cNvPr id="16" name="Arco 15"/>
                <p:cNvSpPr/>
                <p:nvPr/>
              </p:nvSpPr>
              <p:spPr bwMode="auto">
                <a:xfrm rot="20853249">
                  <a:off x="4537299" y="2677663"/>
                  <a:ext cx="3064946" cy="2952302"/>
                </a:xfrm>
                <a:prstGeom prst="arc">
                  <a:avLst>
                    <a:gd name="adj1" fmla="val 13517888"/>
                    <a:gd name="adj2" fmla="val 8436217"/>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p:nvPr/>
              </p:nvSpPr>
              <p:spPr bwMode="auto">
                <a:xfrm rot="20853249">
                  <a:off x="4619605" y="3120312"/>
                  <a:ext cx="2269572" cy="2132272"/>
                </a:xfrm>
                <a:prstGeom prst="arc">
                  <a:avLst>
                    <a:gd name="adj1" fmla="val 14535776"/>
                    <a:gd name="adj2" fmla="val 7351369"/>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p:nvPr/>
              </p:nvSpPr>
              <p:spPr bwMode="auto">
                <a:xfrm rot="20853249">
                  <a:off x="5058006" y="3487374"/>
                  <a:ext cx="1255116" cy="1437354"/>
                </a:xfrm>
                <a:prstGeom prst="arc">
                  <a:avLst>
                    <a:gd name="adj1" fmla="val 14972322"/>
                    <a:gd name="adj2" fmla="val 6325298"/>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9" name="Arco 18"/>
                <p:cNvSpPr/>
                <p:nvPr/>
              </p:nvSpPr>
              <p:spPr bwMode="auto">
                <a:xfrm rot="20853249">
                  <a:off x="4504666" y="1634280"/>
                  <a:ext cx="3953811" cy="5152150"/>
                </a:xfrm>
                <a:prstGeom prst="arc">
                  <a:avLst>
                    <a:gd name="adj1" fmla="val 12847918"/>
                    <a:gd name="adj2" fmla="val 18968466"/>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Arco 19"/>
                <p:cNvSpPr/>
                <p:nvPr/>
              </p:nvSpPr>
              <p:spPr bwMode="auto">
                <a:xfrm rot="8579651">
                  <a:off x="4317292" y="1537618"/>
                  <a:ext cx="3953811" cy="4783666"/>
                </a:xfrm>
                <a:prstGeom prst="arc">
                  <a:avLst>
                    <a:gd name="adj1" fmla="val 16133542"/>
                    <a:gd name="adj2" fmla="val 20976521"/>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Arco 20"/>
                <p:cNvSpPr/>
                <p:nvPr/>
              </p:nvSpPr>
              <p:spPr bwMode="auto">
                <a:xfrm rot="20853249" flipH="1">
                  <a:off x="1441120" y="3124655"/>
                  <a:ext cx="3205859" cy="2994929"/>
                </a:xfrm>
                <a:prstGeom prst="arc">
                  <a:avLst>
                    <a:gd name="adj1" fmla="val 12956016"/>
                    <a:gd name="adj2" fmla="val 8293197"/>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Arco 22"/>
                <p:cNvSpPr/>
                <p:nvPr/>
              </p:nvSpPr>
              <p:spPr bwMode="auto">
                <a:xfrm rot="20853249" flipH="1">
                  <a:off x="2974956" y="3835655"/>
                  <a:ext cx="1331586" cy="1502760"/>
                </a:xfrm>
                <a:prstGeom prst="arc">
                  <a:avLst>
                    <a:gd name="adj1" fmla="val 14448165"/>
                    <a:gd name="adj2" fmla="val 6648083"/>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p:nvPr/>
              </p:nvSpPr>
              <p:spPr bwMode="auto">
                <a:xfrm rot="20853249" flipH="1">
                  <a:off x="1027216" y="2301447"/>
                  <a:ext cx="3913560" cy="5163915"/>
                </a:xfrm>
                <a:prstGeom prst="arc">
                  <a:avLst>
                    <a:gd name="adj1" fmla="val 12677352"/>
                    <a:gd name="adj2" fmla="val 17428756"/>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Arco 25"/>
                <p:cNvSpPr/>
                <p:nvPr/>
              </p:nvSpPr>
              <p:spPr bwMode="auto">
                <a:xfrm rot="11385425" flipH="1">
                  <a:off x="720543" y="2430483"/>
                  <a:ext cx="3913560" cy="4699901"/>
                </a:xfrm>
                <a:prstGeom prst="arc">
                  <a:avLst>
                    <a:gd name="adj1" fmla="val 18833093"/>
                    <a:gd name="adj2" fmla="val 21063670"/>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cxnSp>
          <p:nvCxnSpPr>
            <p:cNvPr id="95" name="Conector de seta reta 94"/>
            <p:cNvCxnSpPr/>
            <p:nvPr/>
          </p:nvCxnSpPr>
          <p:spPr bwMode="auto">
            <a:xfrm rot="-1800000">
              <a:off x="2843808" y="309207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7" name="Conector de seta reta 96"/>
            <p:cNvCxnSpPr/>
            <p:nvPr/>
          </p:nvCxnSpPr>
          <p:spPr bwMode="auto">
            <a:xfrm rot="-2460000">
              <a:off x="2996208" y="3564214"/>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8" name="Conector de seta reta 97"/>
            <p:cNvCxnSpPr/>
            <p:nvPr/>
          </p:nvCxnSpPr>
          <p:spPr bwMode="auto">
            <a:xfrm rot="-1440000">
              <a:off x="2708147" y="2292068"/>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9" name="Conector de seta reta 98"/>
            <p:cNvCxnSpPr/>
            <p:nvPr/>
          </p:nvCxnSpPr>
          <p:spPr bwMode="auto">
            <a:xfrm rot="-5940000">
              <a:off x="2947350" y="4254685"/>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0" name="Conector de seta reta 99"/>
            <p:cNvCxnSpPr/>
            <p:nvPr/>
          </p:nvCxnSpPr>
          <p:spPr bwMode="auto">
            <a:xfrm rot="5340000">
              <a:off x="4311878" y="576685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1" name="Conector de seta reta 100"/>
            <p:cNvCxnSpPr/>
            <p:nvPr/>
          </p:nvCxnSpPr>
          <p:spPr bwMode="auto">
            <a:xfrm rot="9000000">
              <a:off x="5804491" y="2650519"/>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2" name="Conector de seta reta 101"/>
            <p:cNvCxnSpPr/>
            <p:nvPr/>
          </p:nvCxnSpPr>
          <p:spPr bwMode="auto">
            <a:xfrm rot="9600000">
              <a:off x="5859674" y="3089798"/>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3" name="Conector de seta reta 102"/>
            <p:cNvCxnSpPr/>
            <p:nvPr/>
          </p:nvCxnSpPr>
          <p:spPr bwMode="auto">
            <a:xfrm rot="9360000">
              <a:off x="6226859" y="162594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4" name="Conector de seta reta 103"/>
            <p:cNvCxnSpPr/>
            <p:nvPr/>
          </p:nvCxnSpPr>
          <p:spPr bwMode="auto">
            <a:xfrm rot="14820000">
              <a:off x="6239220" y="4129657"/>
              <a:ext cx="144016" cy="43925"/>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5" name="Conector de seta reta 104"/>
            <p:cNvCxnSpPr/>
            <p:nvPr/>
          </p:nvCxnSpPr>
          <p:spPr bwMode="auto">
            <a:xfrm rot="-1440000">
              <a:off x="6452627" y="6137616"/>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grpSp>
      <p:sp>
        <p:nvSpPr>
          <p:cNvPr id="85" name="CaixaDeTexto 84"/>
          <p:cNvSpPr txBox="1"/>
          <p:nvPr/>
        </p:nvSpPr>
        <p:spPr>
          <a:xfrm>
            <a:off x="467544" y="3709823"/>
            <a:ext cx="2808312" cy="954107"/>
          </a:xfrm>
          <a:prstGeom prst="rect">
            <a:avLst/>
          </a:prstGeom>
          <a:noFill/>
        </p:spPr>
        <p:txBody>
          <a:bodyPr wrap="square" rtlCol="0">
            <a:spAutoFit/>
          </a:bodyPr>
          <a:lstStyle/>
          <a:p>
            <a:r>
              <a:rPr lang="pt-BR" sz="2800" dirty="0" smtClean="0">
                <a:solidFill>
                  <a:schemeClr val="bg1"/>
                </a:solidFill>
                <a:latin typeface="Century Gothic" pitchFamily="34" charset="0"/>
              </a:rPr>
              <a:t>Polo Norte </a:t>
            </a:r>
          </a:p>
          <a:p>
            <a:r>
              <a:rPr lang="pt-BR" sz="2800" dirty="0" smtClean="0">
                <a:solidFill>
                  <a:schemeClr val="bg1"/>
                </a:solidFill>
                <a:latin typeface="Century Gothic" pitchFamily="34" charset="0"/>
              </a:rPr>
              <a:t>Magnético</a:t>
            </a:r>
            <a:endParaRPr lang="pt-BR" sz="2800" dirty="0">
              <a:solidFill>
                <a:schemeClr val="bg1"/>
              </a:solidFill>
              <a:latin typeface="Century Gothic" pitchFamily="34" charset="0"/>
            </a:endParaRPr>
          </a:p>
        </p:txBody>
      </p:sp>
      <p:sp>
        <p:nvSpPr>
          <p:cNvPr id="87" name="CaixaDeTexto 86"/>
          <p:cNvSpPr txBox="1"/>
          <p:nvPr/>
        </p:nvSpPr>
        <p:spPr>
          <a:xfrm>
            <a:off x="5724128" y="3133759"/>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Polo Norte </a:t>
            </a:r>
          </a:p>
          <a:p>
            <a:r>
              <a:rPr lang="pt-BR" sz="2800" dirty="0" smtClean="0">
                <a:solidFill>
                  <a:schemeClr val="bg1"/>
                </a:solidFill>
                <a:latin typeface="Century Gothic" pitchFamily="34" charset="0"/>
              </a:rPr>
              <a:t>Geográfico</a:t>
            </a:r>
            <a:endParaRPr lang="pt-BR" sz="2800" dirty="0">
              <a:solidFill>
                <a:schemeClr val="bg1"/>
              </a:solidFill>
              <a:latin typeface="Century Gothic" pitchFamily="34" charset="0"/>
            </a:endParaRPr>
          </a:p>
        </p:txBody>
      </p:sp>
      <p:cxnSp>
        <p:nvCxnSpPr>
          <p:cNvPr id="89" name="Conector de seta reta 88"/>
          <p:cNvCxnSpPr/>
          <p:nvPr/>
        </p:nvCxnSpPr>
        <p:spPr bwMode="auto">
          <a:xfrm flipH="1" flipV="1">
            <a:off x="4932040" y="3349783"/>
            <a:ext cx="1152128" cy="144016"/>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91" name="Conector de seta reta 90"/>
          <p:cNvCxnSpPr/>
          <p:nvPr/>
        </p:nvCxnSpPr>
        <p:spPr bwMode="auto">
          <a:xfrm flipV="1">
            <a:off x="2784539" y="3510733"/>
            <a:ext cx="1584176" cy="720080"/>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81" name="CaixaDeTexto 80"/>
          <p:cNvSpPr txBox="1"/>
          <p:nvPr/>
        </p:nvSpPr>
        <p:spPr>
          <a:xfrm>
            <a:off x="4796408" y="1674435"/>
            <a:ext cx="3375992" cy="523220"/>
          </a:xfrm>
          <a:prstGeom prst="rect">
            <a:avLst/>
          </a:prstGeom>
          <a:noFill/>
        </p:spPr>
        <p:txBody>
          <a:bodyPr wrap="square" rtlCol="0">
            <a:spAutoFit/>
          </a:bodyPr>
          <a:lstStyle/>
          <a:p>
            <a:r>
              <a:rPr lang="pt-BR" sz="2800" dirty="0" smtClean="0">
                <a:solidFill>
                  <a:srgbClr val="66FF33"/>
                </a:solidFill>
                <a:latin typeface="Century Gothic" pitchFamily="34" charset="0"/>
              </a:rPr>
              <a:t>Eixo de rotação </a:t>
            </a:r>
            <a:endParaRPr lang="pt-BR" sz="2800" dirty="0">
              <a:solidFill>
                <a:srgbClr val="66FF33"/>
              </a:solidFill>
              <a:latin typeface="Century Gothic" pitchFamily="34" charset="0"/>
            </a:endParaRPr>
          </a:p>
        </p:txBody>
      </p:sp>
      <p:sp>
        <p:nvSpPr>
          <p:cNvPr id="84" name="Elipse 83"/>
          <p:cNvSpPr>
            <a:spLocks noChangeAspect="1"/>
          </p:cNvSpPr>
          <p:nvPr/>
        </p:nvSpPr>
        <p:spPr bwMode="auto">
          <a:xfrm>
            <a:off x="4521483" y="3075610"/>
            <a:ext cx="539857" cy="539857"/>
          </a:xfrm>
          <a:prstGeom prst="ellipse">
            <a:avLst/>
          </a:prstGeom>
          <a:gradFill>
            <a:gsLst>
              <a:gs pos="14000">
                <a:schemeClr val="bg1"/>
              </a:gs>
              <a:gs pos="28000">
                <a:srgbClr val="66FF33">
                  <a:alpha val="79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6" name="Elipse 85"/>
          <p:cNvSpPr>
            <a:spLocks noChangeAspect="1"/>
          </p:cNvSpPr>
          <p:nvPr/>
        </p:nvSpPr>
        <p:spPr bwMode="auto">
          <a:xfrm>
            <a:off x="4226497" y="3215008"/>
            <a:ext cx="539857" cy="539857"/>
          </a:xfrm>
          <a:prstGeom prst="ellipse">
            <a:avLst/>
          </a:prstGeom>
          <a:gradFill>
            <a:gsLst>
              <a:gs pos="14000">
                <a:schemeClr val="bg1"/>
              </a:gs>
              <a:gs pos="28000">
                <a:srgbClr val="FF0000">
                  <a:alpha val="82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Retângulo 51"/>
          <p:cNvSpPr/>
          <p:nvPr/>
        </p:nvSpPr>
        <p:spPr>
          <a:xfrm>
            <a:off x="0" y="6525344"/>
            <a:ext cx="9144000" cy="246221"/>
          </a:xfrm>
          <a:prstGeom prst="rect">
            <a:avLst/>
          </a:prstGeom>
        </p:spPr>
        <p:txBody>
          <a:bodyPr wrap="square">
            <a:spAutoFit/>
          </a:bodyPr>
          <a:lstStyle/>
          <a:p>
            <a:pPr algn="just"/>
            <a:r>
              <a:rPr lang="pt-BR" sz="1000" dirty="0" smtClean="0">
                <a:solidFill>
                  <a:srgbClr val="5DD5FF"/>
                </a:solidFill>
                <a:latin typeface="Century Gothic" pitchFamily="34" charset="0"/>
              </a:rPr>
              <a:t>Crédito da Imagem: André Luiz da Silva CDA/CDCC/USP baseada em figura de “O Céu que nos Envolve” </a:t>
            </a:r>
            <a:r>
              <a:rPr lang="pt-BR" sz="1000" dirty="0" err="1" smtClean="0">
                <a:solidFill>
                  <a:srgbClr val="5DD5FF"/>
                </a:solidFill>
                <a:latin typeface="Century Gothic" pitchFamily="34" charset="0"/>
              </a:rPr>
              <a:t>Enos</a:t>
            </a:r>
            <a:r>
              <a:rPr lang="pt-BR" sz="1000" dirty="0" smtClean="0">
                <a:solidFill>
                  <a:srgbClr val="5DD5FF"/>
                </a:solidFill>
                <a:latin typeface="Century Gothic" pitchFamily="34" charset="0"/>
              </a:rPr>
              <a:t> </a:t>
            </a:r>
            <a:r>
              <a:rPr lang="pt-BR" sz="1000" dirty="0" err="1" smtClean="0">
                <a:solidFill>
                  <a:srgbClr val="5DD5FF"/>
                </a:solidFill>
                <a:latin typeface="Century Gothic" pitchFamily="34" charset="0"/>
              </a:rPr>
              <a:t>Picazzio</a:t>
            </a:r>
            <a:r>
              <a:rPr lang="pt-BR" sz="1000" dirty="0" smtClean="0">
                <a:solidFill>
                  <a:srgbClr val="5DD5FF"/>
                </a:solidFill>
                <a:latin typeface="Century Gothic" pitchFamily="34" charset="0"/>
              </a:rPr>
              <a:t> (Editor e Coordenador). </a:t>
            </a:r>
          </a:p>
        </p:txBody>
      </p:sp>
    </p:spTree>
    <p:extLst>
      <p:ext uri="{BB962C8B-B14F-4D97-AF65-F5344CB8AC3E}">
        <p14:creationId xmlns:p14="http://schemas.microsoft.com/office/powerpoint/2010/main" val="2287777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down)">
                                      <p:cBhvr>
                                        <p:cTn id="7" dur="3000"/>
                                        <p:tgtEl>
                                          <p:spTgt spid="11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0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2000"/>
                                        <p:tgtEl>
                                          <p:spTgt spid="82"/>
                                        </p:tgtEl>
                                      </p:cBhvr>
                                    </p:animEffect>
                                  </p:childTnLst>
                                </p:cTn>
                              </p:par>
                              <p:par>
                                <p:cTn id="15" presetID="10"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20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2000"/>
                                        <p:tgtEl>
                                          <p:spTgt spid="78"/>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00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20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20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20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20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20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0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20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2000"/>
                                        <p:tgtEl>
                                          <p:spTgt spid="84"/>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20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2000"/>
                                        <p:tgtEl>
                                          <p:spTgt spid="87"/>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2" grpId="0"/>
      <p:bldP spid="85" grpId="0"/>
      <p:bldP spid="87" grpId="0"/>
      <p:bldP spid="81" grpId="0"/>
      <p:bldP spid="84" grpId="0" animBg="1"/>
      <p:bldP spid="86" grpId="0" animBg="1"/>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i.esa.int/science-e-media/img/c5/solarwind-interaction-magnetosphere410.jpg"/>
          <p:cNvPicPr>
            <a:picLocks noChangeAspect="1" noChangeArrowheads="1"/>
          </p:cNvPicPr>
          <p:nvPr/>
        </p:nvPicPr>
        <p:blipFill>
          <a:blip r:embed="rId3" cstate="print">
            <a:lum contrast="8000"/>
          </a:blip>
          <a:srcRect/>
          <a:stretch>
            <a:fillRect/>
          </a:stretch>
        </p:blipFill>
        <p:spPr bwMode="auto">
          <a:xfrm>
            <a:off x="0" y="167268"/>
            <a:ext cx="9144000" cy="6690732"/>
          </a:xfrm>
          <a:prstGeom prst="rect">
            <a:avLst/>
          </a:prstGeom>
          <a:noFill/>
        </p:spPr>
      </p:pic>
      <p:sp>
        <p:nvSpPr>
          <p:cNvPr id="5" name="Subtítulo 2"/>
          <p:cNvSpPr txBox="1">
            <a:spLocks/>
          </p:cNvSpPr>
          <p:nvPr/>
        </p:nvSpPr>
        <p:spPr bwMode="auto">
          <a:xfrm>
            <a:off x="180529" y="116632"/>
            <a:ext cx="8279903"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Magnetosfera terrestre</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4" name="Retângulo 3"/>
          <p:cNvSpPr/>
          <p:nvPr/>
        </p:nvSpPr>
        <p:spPr>
          <a:xfrm>
            <a:off x="6588224" y="5589240"/>
            <a:ext cx="2300631" cy="338554"/>
          </a:xfrm>
          <a:prstGeom prst="rect">
            <a:avLst/>
          </a:prstGeom>
        </p:spPr>
        <p:txBody>
          <a:bodyPr wrap="none">
            <a:spAutoFit/>
          </a:bodyPr>
          <a:lstStyle/>
          <a:p>
            <a:r>
              <a:rPr lang="pt-BR" dirty="0" smtClean="0">
                <a:solidFill>
                  <a:srgbClr val="00B0F0"/>
                </a:solidFill>
                <a:latin typeface="Century Gothic" pitchFamily="34" charset="0"/>
              </a:rPr>
              <a:t>Figura fora de escala</a:t>
            </a:r>
            <a:endParaRPr lang="pt-BR" dirty="0">
              <a:solidFill>
                <a:srgbClr val="00B0F0"/>
              </a:solidFill>
              <a:latin typeface="Century Gothic" pitchFamily="34" charset="0"/>
            </a:endParaRPr>
          </a:p>
        </p:txBody>
      </p:sp>
      <p:sp>
        <p:nvSpPr>
          <p:cNvPr id="7" name="Retângulo 6"/>
          <p:cNvSpPr/>
          <p:nvPr/>
        </p:nvSpPr>
        <p:spPr>
          <a:xfrm>
            <a:off x="1260648" y="6525345"/>
            <a:ext cx="7883352" cy="288032"/>
          </a:xfrm>
          <a:prstGeom prst="rect">
            <a:avLst/>
          </a:prstGeom>
        </p:spPr>
        <p:txBody>
          <a:bodyPr wrap="square">
            <a:spAutoFit/>
          </a:bodyPr>
          <a:lstStyle/>
          <a:p>
            <a:pPr algn="l">
              <a:spcBef>
                <a:spcPct val="30000"/>
              </a:spcBef>
              <a:defRPr/>
            </a:pPr>
            <a:r>
              <a:rPr lang="pt-BR" sz="1200" dirty="0" smtClean="0">
                <a:solidFill>
                  <a:srgbClr val="5DD5FF"/>
                </a:solidFill>
                <a:latin typeface="Century Gothic" pitchFamily="34" charset="0"/>
              </a:rPr>
              <a:t>Fonte da imagem: http://sci.esa.int/cluster/45253-solar-wind-impact-on-the-earth-s-magnetosphere/</a:t>
            </a:r>
            <a:endParaRPr lang="pt-BR" sz="1200" dirty="0">
              <a:solidFill>
                <a:srgbClr val="5DD5FF"/>
              </a:solidFill>
              <a:latin typeface="Century Gothic" pitchFamily="34" charset="0"/>
            </a:endParaRPr>
          </a:p>
        </p:txBody>
      </p:sp>
    </p:spTree>
    <p:extLst>
      <p:ext uri="{BB962C8B-B14F-4D97-AF65-F5344CB8AC3E}">
        <p14:creationId xmlns:p14="http://schemas.microsoft.com/office/powerpoint/2010/main" val="298349669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489653" y="764704"/>
            <a:ext cx="7772400" cy="1143000"/>
          </a:xfrm>
        </p:spPr>
        <p:txBody>
          <a:bodyPr/>
          <a:lstStyle/>
          <a:p>
            <a:r>
              <a:rPr lang="pt-BR" dirty="0" smtClean="0">
                <a:solidFill>
                  <a:schemeClr val="bg1"/>
                </a:solidFill>
                <a:latin typeface="Century Gothic" pitchFamily="34" charset="0"/>
              </a:rPr>
              <a:t>As auroras polares</a:t>
            </a:r>
          </a:p>
        </p:txBody>
      </p:sp>
      <p:sp>
        <p:nvSpPr>
          <p:cNvPr id="5" name="Retângulo 4"/>
          <p:cNvSpPr/>
          <p:nvPr/>
        </p:nvSpPr>
        <p:spPr>
          <a:xfrm>
            <a:off x="0" y="6536377"/>
            <a:ext cx="9144000" cy="276999"/>
          </a:xfrm>
          <a:prstGeom prst="rect">
            <a:avLst/>
          </a:prstGeom>
        </p:spPr>
        <p:txBody>
          <a:bodyPr wrap="square">
            <a:spAutoFit/>
          </a:bodyPr>
          <a:lstStyle/>
          <a:p>
            <a:pPr algn="l">
              <a:spcBef>
                <a:spcPct val="30000"/>
              </a:spcBef>
              <a:defRPr/>
            </a:pPr>
            <a:r>
              <a:rPr lang="pt-BR" sz="1200" dirty="0" smtClean="0">
                <a:solidFill>
                  <a:srgbClr val="FFC000"/>
                </a:solidFill>
                <a:latin typeface="Century Gothic" pitchFamily="34" charset="0"/>
              </a:rPr>
              <a:t>Crédito: Universidade de Oslo. Legendas: André Luiz da Silva e Jorge </a:t>
            </a:r>
            <a:r>
              <a:rPr lang="pt-BR" sz="1200" dirty="0" err="1" smtClean="0">
                <a:solidFill>
                  <a:srgbClr val="FFC000"/>
                </a:solidFill>
                <a:latin typeface="Century Gothic" pitchFamily="34" charset="0"/>
              </a:rPr>
              <a:t>Hönel</a:t>
            </a:r>
            <a:r>
              <a:rPr lang="pt-BR" sz="1200" dirty="0" smtClean="0">
                <a:solidFill>
                  <a:srgbClr val="FFC000"/>
                </a:solidFill>
                <a:latin typeface="Century Gothic" pitchFamily="34" charset="0"/>
              </a:rPr>
              <a:t> CDA/CDCC/USP </a:t>
            </a:r>
            <a:endParaRPr lang="pt-BR" sz="1200" dirty="0">
              <a:solidFill>
                <a:srgbClr val="FFC000"/>
              </a:solidFill>
              <a:latin typeface="Century Gothic" pitchFamily="34" charset="0"/>
            </a:endParaRPr>
          </a:p>
        </p:txBody>
      </p:sp>
      <p:pic>
        <p:nvPicPr>
          <p:cNvPr id="2050"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348880"/>
            <a:ext cx="2632043" cy="2550700"/>
          </a:xfrm>
          <a:prstGeom prst="rect">
            <a:avLst/>
          </a:prstGeom>
          <a:noFill/>
          <a:ln w="254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1447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2/2d/Jupiter_magnetosphere_schematic.jpg"/>
          <p:cNvPicPr>
            <a:picLocks noChangeAspect="1" noChangeArrowheads="1"/>
          </p:cNvPicPr>
          <p:nvPr/>
        </p:nvPicPr>
        <p:blipFill>
          <a:blip r:embed="rId2" cstate="print"/>
          <a:srcRect/>
          <a:stretch>
            <a:fillRect/>
          </a:stretch>
        </p:blipFill>
        <p:spPr bwMode="auto">
          <a:xfrm>
            <a:off x="0" y="-27384"/>
            <a:ext cx="9144000" cy="6858001"/>
          </a:xfrm>
          <a:prstGeom prst="rect">
            <a:avLst/>
          </a:prstGeom>
          <a:noFill/>
        </p:spPr>
      </p:pic>
      <p:sp>
        <p:nvSpPr>
          <p:cNvPr id="14338" name="Título 3"/>
          <p:cNvSpPr>
            <a:spLocks noGrp="1"/>
          </p:cNvSpPr>
          <p:nvPr>
            <p:ph type="title"/>
          </p:nvPr>
        </p:nvSpPr>
        <p:spPr>
          <a:xfrm>
            <a:off x="695478" y="49188"/>
            <a:ext cx="7772400" cy="859532"/>
          </a:xfrm>
        </p:spPr>
        <p:txBody>
          <a:bodyPr/>
          <a:lstStyle/>
          <a:p>
            <a:r>
              <a:rPr lang="pt-BR" dirty="0" err="1" smtClean="0">
                <a:solidFill>
                  <a:schemeClr val="bg1"/>
                </a:solidFill>
                <a:latin typeface="Century Gothic" pitchFamily="34" charset="0"/>
              </a:rPr>
              <a:t>Magnestosfera</a:t>
            </a:r>
            <a:r>
              <a:rPr lang="pt-BR" dirty="0" smtClean="0">
                <a:solidFill>
                  <a:schemeClr val="bg1"/>
                </a:solidFill>
                <a:latin typeface="Century Gothic" pitchFamily="34" charset="0"/>
              </a:rPr>
              <a:t> de Júpiter</a:t>
            </a:r>
          </a:p>
        </p:txBody>
      </p:sp>
      <p:sp>
        <p:nvSpPr>
          <p:cNvPr id="5" name="Retângulo 4"/>
          <p:cNvSpPr/>
          <p:nvPr/>
        </p:nvSpPr>
        <p:spPr>
          <a:xfrm>
            <a:off x="0" y="6536377"/>
            <a:ext cx="9144000" cy="276999"/>
          </a:xfrm>
          <a:prstGeom prst="rect">
            <a:avLst/>
          </a:prstGeom>
        </p:spPr>
        <p:txBody>
          <a:bodyPr wrap="square">
            <a:spAutoFit/>
          </a:bodyPr>
          <a:lstStyle/>
          <a:p>
            <a:pPr algn="l">
              <a:spcBef>
                <a:spcPct val="30000"/>
              </a:spcBef>
              <a:defRPr/>
            </a:pPr>
            <a:r>
              <a:rPr lang="pt-BR" sz="1200" dirty="0" smtClean="0">
                <a:solidFill>
                  <a:srgbClr val="FFC000"/>
                </a:solidFill>
                <a:latin typeface="Century Gothic" pitchFamily="34" charset="0"/>
              </a:rPr>
              <a:t>Crédito: </a:t>
            </a:r>
            <a:r>
              <a:rPr lang="pt-BR" sz="1200" dirty="0" err="1" smtClean="0">
                <a:solidFill>
                  <a:srgbClr val="FFC000"/>
                </a:solidFill>
                <a:latin typeface="Century Gothic" pitchFamily="34" charset="0"/>
              </a:rPr>
              <a:t>Wikipedia</a:t>
            </a:r>
            <a:r>
              <a:rPr lang="pt-BR" sz="1200" dirty="0" smtClean="0">
                <a:solidFill>
                  <a:srgbClr val="FFC000"/>
                </a:solidFill>
                <a:latin typeface="Century Gothic" pitchFamily="34" charset="0"/>
              </a:rPr>
              <a:t>/John Spencer	</a:t>
            </a:r>
            <a:endParaRPr lang="pt-BR" sz="1200" dirty="0">
              <a:solidFill>
                <a:srgbClr val="FFC000"/>
              </a:solidFill>
              <a:latin typeface="Century Gothic" pitchFamily="34" charset="0"/>
            </a:endParaRPr>
          </a:p>
        </p:txBody>
      </p:sp>
      <p:sp>
        <p:nvSpPr>
          <p:cNvPr id="6" name="CaixaDeTexto 5"/>
          <p:cNvSpPr txBox="1"/>
          <p:nvPr/>
        </p:nvSpPr>
        <p:spPr>
          <a:xfrm>
            <a:off x="5148064" y="2492896"/>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tubo de plasma de </a:t>
            </a:r>
            <a:r>
              <a:rPr lang="pt-BR" sz="2800" dirty="0" err="1" smtClean="0">
                <a:solidFill>
                  <a:schemeClr val="bg1"/>
                </a:solidFill>
                <a:latin typeface="Century Gothic" pitchFamily="34" charset="0"/>
              </a:rPr>
              <a:t>Io</a:t>
            </a:r>
            <a:endParaRPr lang="pt-BR" sz="2800" dirty="0">
              <a:solidFill>
                <a:schemeClr val="bg1"/>
              </a:solidFill>
              <a:latin typeface="Century Gothic" pitchFamily="34" charset="0"/>
            </a:endParaRPr>
          </a:p>
        </p:txBody>
      </p:sp>
      <p:cxnSp>
        <p:nvCxnSpPr>
          <p:cNvPr id="7" name="Conector de seta reta 6"/>
          <p:cNvCxnSpPr/>
          <p:nvPr/>
        </p:nvCxnSpPr>
        <p:spPr bwMode="auto">
          <a:xfrm flipH="1">
            <a:off x="4139952" y="2852936"/>
            <a:ext cx="1368152" cy="0"/>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8" name="CaixaDeTexto 7"/>
          <p:cNvSpPr txBox="1"/>
          <p:nvPr/>
        </p:nvSpPr>
        <p:spPr>
          <a:xfrm>
            <a:off x="1115616" y="5211197"/>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toro de plasma de </a:t>
            </a:r>
            <a:r>
              <a:rPr lang="pt-BR" sz="2800" dirty="0" err="1" smtClean="0">
                <a:solidFill>
                  <a:schemeClr val="bg1"/>
                </a:solidFill>
                <a:latin typeface="Century Gothic" pitchFamily="34" charset="0"/>
              </a:rPr>
              <a:t>Io</a:t>
            </a:r>
            <a:endParaRPr lang="pt-BR" sz="2800" dirty="0">
              <a:solidFill>
                <a:schemeClr val="bg1"/>
              </a:solidFill>
              <a:latin typeface="Century Gothic" pitchFamily="34" charset="0"/>
            </a:endParaRPr>
          </a:p>
        </p:txBody>
      </p:sp>
      <p:cxnSp>
        <p:nvCxnSpPr>
          <p:cNvPr id="9" name="Conector de seta reta 8"/>
          <p:cNvCxnSpPr/>
          <p:nvPr/>
        </p:nvCxnSpPr>
        <p:spPr bwMode="auto">
          <a:xfrm flipH="1" flipV="1">
            <a:off x="1547664" y="3501008"/>
            <a:ext cx="720080" cy="1656184"/>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11" name="CaixaDeTexto 10"/>
          <p:cNvSpPr txBox="1"/>
          <p:nvPr/>
        </p:nvSpPr>
        <p:spPr>
          <a:xfrm>
            <a:off x="6156176" y="1196752"/>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linhas de campo</a:t>
            </a:r>
            <a:endParaRPr lang="pt-BR" sz="2800" dirty="0">
              <a:solidFill>
                <a:schemeClr val="bg1"/>
              </a:solidFill>
              <a:latin typeface="Century Gothic" pitchFamily="34" charset="0"/>
            </a:endParaRPr>
          </a:p>
        </p:txBody>
      </p:sp>
      <p:cxnSp>
        <p:nvCxnSpPr>
          <p:cNvPr id="12" name="Conector de seta reta 11"/>
          <p:cNvCxnSpPr/>
          <p:nvPr/>
        </p:nvCxnSpPr>
        <p:spPr bwMode="auto">
          <a:xfrm flipH="1">
            <a:off x="6084168" y="1772816"/>
            <a:ext cx="432048" cy="504056"/>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18" name="Conector de seta reta 17"/>
          <p:cNvCxnSpPr/>
          <p:nvPr/>
        </p:nvCxnSpPr>
        <p:spPr bwMode="auto">
          <a:xfrm flipH="1">
            <a:off x="5292080" y="1645920"/>
            <a:ext cx="1213223" cy="91440"/>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23" name="Conector de seta reta 22"/>
          <p:cNvCxnSpPr/>
          <p:nvPr/>
        </p:nvCxnSpPr>
        <p:spPr bwMode="auto">
          <a:xfrm flipH="1" flipV="1">
            <a:off x="5004048" y="1052736"/>
            <a:ext cx="1512168" cy="432048"/>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33" name="CaixaDeTexto 32"/>
          <p:cNvSpPr txBox="1"/>
          <p:nvPr/>
        </p:nvSpPr>
        <p:spPr>
          <a:xfrm>
            <a:off x="5300464" y="4275093"/>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nuvem de sódio neutro</a:t>
            </a:r>
            <a:endParaRPr lang="pt-BR" sz="2800" dirty="0">
              <a:solidFill>
                <a:schemeClr val="bg1"/>
              </a:solidFill>
              <a:latin typeface="Century Gothic" pitchFamily="34" charset="0"/>
            </a:endParaRPr>
          </a:p>
        </p:txBody>
      </p:sp>
      <p:cxnSp>
        <p:nvCxnSpPr>
          <p:cNvPr id="34" name="Conector de seta reta 33"/>
          <p:cNvCxnSpPr/>
          <p:nvPr/>
        </p:nvCxnSpPr>
        <p:spPr bwMode="auto">
          <a:xfrm flipH="1" flipV="1">
            <a:off x="4860032" y="3501009"/>
            <a:ext cx="864096" cy="936103"/>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Tree>
    <p:extLst>
      <p:ext uri="{BB962C8B-B14F-4D97-AF65-F5344CB8AC3E}">
        <p14:creationId xmlns:p14="http://schemas.microsoft.com/office/powerpoint/2010/main" val="224943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 anéis</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26</a:t>
            </a:fld>
            <a:endParaRPr lang="pt-B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sa.gov/centers/goddard/images/content/384929main_galileo_ringsbig_PIA01627_full.jpg"/>
          <p:cNvPicPr>
            <a:picLocks noChangeAspect="1" noChangeArrowheads="1"/>
          </p:cNvPicPr>
          <p:nvPr/>
        </p:nvPicPr>
        <p:blipFill>
          <a:blip r:embed="rId3" cstate="print"/>
          <a:srcRect b="11417"/>
          <a:stretch>
            <a:fillRect/>
          </a:stretch>
        </p:blipFill>
        <p:spPr bwMode="auto">
          <a:xfrm>
            <a:off x="107504" y="756084"/>
            <a:ext cx="9036496" cy="6003573"/>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sz="3600" dirty="0" smtClean="0">
                <a:solidFill>
                  <a:schemeClr val="bg1"/>
                </a:solidFill>
                <a:latin typeface="Century Gothic" pitchFamily="34" charset="0"/>
              </a:rPr>
              <a:t>Júpiter: anéis </a:t>
            </a:r>
          </a:p>
        </p:txBody>
      </p:sp>
      <p:sp>
        <p:nvSpPr>
          <p:cNvPr id="36868" name="Rectangle 3"/>
          <p:cNvSpPr>
            <a:spLocks noChangeArrowheads="1"/>
          </p:cNvSpPr>
          <p:nvPr/>
        </p:nvSpPr>
        <p:spPr bwMode="auto">
          <a:xfrm>
            <a:off x="0" y="6309320"/>
            <a:ext cx="2226892"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27</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 satélites</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28</a:t>
            </a:fld>
            <a:endParaRPr lang="pt-B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satélites</a:t>
            </a:r>
            <a:r>
              <a:rPr kumimoji="0" lang="pt-BR" sz="4000" b="1" i="0" u="none" strike="noStrike" kern="0" cap="none" spc="0" normalizeH="0" noProof="0" dirty="0" smtClean="0">
                <a:ln>
                  <a:noFill/>
                </a:ln>
                <a:solidFill>
                  <a:schemeClr val="bg1"/>
                </a:solidFill>
                <a:effectLst/>
                <a:uLnTx/>
                <a:uFillTx/>
                <a:latin typeface="Century Gothic" pitchFamily="34" charset="0"/>
                <a:ea typeface="+mj-ea"/>
                <a:cs typeface="+mj-cs"/>
              </a:rPr>
              <a:t> </a:t>
            </a:r>
            <a:r>
              <a:rPr kumimoji="0" lang="pt-BR" sz="4000" b="1" i="0" u="none" strike="noStrike" kern="0" cap="none" spc="0" normalizeH="0" noProof="0" dirty="0" err="1" smtClean="0">
                <a:ln>
                  <a:noFill/>
                </a:ln>
                <a:solidFill>
                  <a:schemeClr val="bg1"/>
                </a:solidFill>
                <a:effectLst/>
                <a:uLnTx/>
                <a:uFillTx/>
                <a:latin typeface="Century Gothic" pitchFamily="34" charset="0"/>
                <a:ea typeface="+mj-ea"/>
                <a:cs typeface="+mj-cs"/>
              </a:rPr>
              <a:t>galileanos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24744"/>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Io</a:t>
            </a:r>
            <a:endPar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Europa</a:t>
            </a:r>
          </a:p>
          <a:p>
            <a:pPr marL="800100" lvl="1" indent="-342900" algn="just">
              <a:spcBef>
                <a:spcPct val="20000"/>
              </a:spcBef>
              <a:buClr>
                <a:srgbClr val="FFC000"/>
              </a:buClr>
              <a:buFont typeface="Courier New" pitchFamily="49" charset="0"/>
              <a:buChar char="o"/>
            </a:pPr>
            <a:r>
              <a:rPr kumimoji="0" lang="pt-BR" sz="3200" b="0" i="0" u="none" strike="noStrike" kern="0" cap="none" spc="0" normalizeH="0" baseline="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Ganimedes</a:t>
            </a:r>
            <a:endParaRPr kumimoji="0" lang="pt-BR" sz="32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Calisto</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pic>
        <p:nvPicPr>
          <p:cNvPr id="23554" name="Picture 2" descr="http://www.dailycognition.com/content/image/16/galileo1.jpg"/>
          <p:cNvPicPr>
            <a:picLocks noChangeAspect="1" noChangeArrowheads="1"/>
          </p:cNvPicPr>
          <p:nvPr/>
        </p:nvPicPr>
        <p:blipFill>
          <a:blip r:embed="rId4" cstate="print"/>
          <a:srcRect/>
          <a:stretch>
            <a:fillRect/>
          </a:stretch>
        </p:blipFill>
        <p:spPr bwMode="auto">
          <a:xfrm>
            <a:off x="3923928" y="3717032"/>
            <a:ext cx="4509107" cy="2322190"/>
          </a:xfrm>
          <a:prstGeom prst="rect">
            <a:avLst/>
          </a:prstGeom>
          <a:noFill/>
        </p:spPr>
      </p:pic>
      <p:sp>
        <p:nvSpPr>
          <p:cNvPr id="10" name="Retângulo 9"/>
          <p:cNvSpPr/>
          <p:nvPr/>
        </p:nvSpPr>
        <p:spPr>
          <a:xfrm>
            <a:off x="0" y="6453336"/>
            <a:ext cx="9144000" cy="461665"/>
          </a:xfrm>
          <a:prstGeom prst="rect">
            <a:avLst/>
          </a:prstGeom>
        </p:spPr>
        <p:txBody>
          <a:bodyPr wrap="square">
            <a:spAutoFit/>
          </a:bodyPr>
          <a:lstStyle/>
          <a:p>
            <a:r>
              <a:rPr lang="pt-BR" sz="1200" b="0" dirty="0" smtClean="0">
                <a:solidFill>
                  <a:srgbClr val="FFC000"/>
                </a:solidFill>
                <a:latin typeface="Century Gothic" pitchFamily="34" charset="0"/>
              </a:rPr>
              <a:t>Fonte da imagem: http://www.dailycognition.com/index.</a:t>
            </a:r>
            <a:r>
              <a:rPr lang="pt-BR" sz="1200" b="0" dirty="0" err="1" smtClean="0">
                <a:solidFill>
                  <a:srgbClr val="FFC000"/>
                </a:solidFill>
                <a:latin typeface="Century Gothic" pitchFamily="34" charset="0"/>
              </a:rPr>
              <a:t>php</a:t>
            </a:r>
            <a:r>
              <a:rPr lang="pt-BR" sz="1200" b="0" dirty="0" smtClean="0">
                <a:solidFill>
                  <a:srgbClr val="FFC000"/>
                </a:solidFill>
                <a:latin typeface="Century Gothic" pitchFamily="34" charset="0"/>
              </a:rPr>
              <a:t>/2009/05/09/5-</a:t>
            </a:r>
            <a:r>
              <a:rPr lang="pt-BR" sz="1200" b="0" dirty="0" err="1" smtClean="0">
                <a:solidFill>
                  <a:srgbClr val="FFC000"/>
                </a:solidFill>
                <a:latin typeface="Century Gothic" pitchFamily="34" charset="0"/>
              </a:rPr>
              <a:t>famous-inventors-who-stole-others-big</a:t>
            </a:r>
            <a:r>
              <a:rPr lang="pt-BR" sz="1200" b="0" dirty="0" smtClean="0">
                <a:solidFill>
                  <a:srgbClr val="FFC000"/>
                </a:solidFill>
                <a:latin typeface="Century Gothic" pitchFamily="34" charset="0"/>
              </a:rPr>
              <a:t>-idea.html</a:t>
            </a:r>
            <a:endParaRPr lang="pt-BR" sz="1200" b="0" dirty="0">
              <a:solidFill>
                <a:srgbClr val="FFC0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29</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554"/>
                                        </p:tgtEl>
                                        <p:attrNameLst>
                                          <p:attrName>style.visibility</p:attrName>
                                        </p:attrNameLst>
                                      </p:cBhvr>
                                      <p:to>
                                        <p:strVal val="visible"/>
                                      </p:to>
                                    </p:set>
                                    <p:animEffect transition="in" filter="fade">
                                      <p:cBhvr>
                                        <p:cTn id="26" dur="2000"/>
                                        <p:tgtEl>
                                          <p:spTgt spid="23554"/>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scovermagazine.com/%7E/media/import/images/5/8/0/outer-illus"/>
          <p:cNvPicPr>
            <a:picLocks noChangeAspect="1" noChangeArrowheads="1"/>
          </p:cNvPicPr>
          <p:nvPr/>
        </p:nvPicPr>
        <p:blipFill>
          <a:blip r:embed="rId3" cstate="print"/>
          <a:srcRect/>
          <a:stretch>
            <a:fillRect/>
          </a:stretch>
        </p:blipFill>
        <p:spPr bwMode="auto">
          <a:xfrm>
            <a:off x="0" y="802640"/>
            <a:ext cx="9144000" cy="6055360"/>
          </a:xfrm>
          <a:prstGeom prst="rect">
            <a:avLst/>
          </a:prstGeom>
          <a:noFill/>
        </p:spPr>
      </p:pic>
      <p:sp>
        <p:nvSpPr>
          <p:cNvPr id="2" name="Título 1"/>
          <p:cNvSpPr>
            <a:spLocks noGrp="1"/>
          </p:cNvSpPr>
          <p:nvPr>
            <p:ph type="title"/>
          </p:nvPr>
        </p:nvSpPr>
        <p:spPr>
          <a:xfrm>
            <a:off x="685800" y="116632"/>
            <a:ext cx="7772400" cy="1143000"/>
          </a:xfrm>
        </p:spPr>
        <p:txBody>
          <a:bodyPr/>
          <a:lstStyle/>
          <a:p>
            <a:r>
              <a:rPr lang="pt-BR" dirty="0" smtClean="0">
                <a:solidFill>
                  <a:schemeClr val="bg1"/>
                </a:solidFill>
                <a:latin typeface="Century Gothic" pitchFamily="34" charset="0"/>
              </a:rPr>
              <a:t>Estrutura do Sistema Solar</a:t>
            </a:r>
            <a:endParaRPr lang="pt-BR" dirty="0">
              <a:solidFill>
                <a:schemeClr val="bg1"/>
              </a:solidFill>
              <a:latin typeface="Century Gothic" pitchFamily="34" charset="0"/>
            </a:endParaRPr>
          </a:p>
        </p:txBody>
      </p:sp>
      <p:sp>
        <p:nvSpPr>
          <p:cNvPr id="10" name="Text Box 28"/>
          <p:cNvSpPr txBox="1">
            <a:spLocks noChangeArrowheads="1"/>
          </p:cNvSpPr>
          <p:nvPr/>
        </p:nvSpPr>
        <p:spPr bwMode="auto">
          <a:xfrm>
            <a:off x="539552" y="3501008"/>
            <a:ext cx="2071688" cy="707886"/>
          </a:xfrm>
          <a:prstGeom prst="rect">
            <a:avLst/>
          </a:prstGeom>
          <a:noFill/>
          <a:ln w="12700">
            <a:noFill/>
            <a:miter lim="800000"/>
            <a:headEnd type="none" w="sm" len="sm"/>
            <a:tailEnd/>
          </a:ln>
        </p:spPr>
        <p:txBody>
          <a:bodyPr>
            <a:spAutoFit/>
          </a:bodyPr>
          <a:lstStyle/>
          <a:p>
            <a:r>
              <a:rPr lang="pt-BR" sz="2000" b="0" dirty="0">
                <a:solidFill>
                  <a:schemeClr val="bg1"/>
                </a:solidFill>
                <a:latin typeface="Century Gothic" pitchFamily="34" charset="0"/>
              </a:rPr>
              <a:t>Cinturão de </a:t>
            </a:r>
            <a:r>
              <a:rPr lang="pt-BR" sz="2000" b="0" dirty="0" smtClean="0">
                <a:solidFill>
                  <a:schemeClr val="bg1"/>
                </a:solidFill>
                <a:latin typeface="Century Gothic" pitchFamily="34" charset="0"/>
              </a:rPr>
              <a:t>asteroides</a:t>
            </a:r>
            <a:endParaRPr lang="pt-BR" sz="2000" b="0" dirty="0">
              <a:solidFill>
                <a:schemeClr val="bg1"/>
              </a:solidFill>
              <a:latin typeface="Century Gothic" pitchFamily="34" charset="0"/>
            </a:endParaRPr>
          </a:p>
        </p:txBody>
      </p:sp>
      <p:sp>
        <p:nvSpPr>
          <p:cNvPr id="11" name="Text Box 29"/>
          <p:cNvSpPr txBox="1">
            <a:spLocks noChangeArrowheads="1"/>
          </p:cNvSpPr>
          <p:nvPr/>
        </p:nvSpPr>
        <p:spPr bwMode="auto">
          <a:xfrm>
            <a:off x="5796136" y="3789040"/>
            <a:ext cx="2432248" cy="707886"/>
          </a:xfrm>
          <a:prstGeom prst="rect">
            <a:avLst/>
          </a:prstGeom>
          <a:noFill/>
          <a:ln w="12700">
            <a:noFill/>
            <a:miter lim="800000"/>
            <a:headEnd type="none" w="sm" len="sm"/>
            <a:tailEnd/>
          </a:ln>
        </p:spPr>
        <p:txBody>
          <a:bodyPr wrap="square">
            <a:spAutoFit/>
          </a:bodyPr>
          <a:lstStyle/>
          <a:p>
            <a:r>
              <a:rPr lang="pt-BR" sz="2000" b="0" dirty="0">
                <a:solidFill>
                  <a:schemeClr val="bg1"/>
                </a:solidFill>
                <a:latin typeface="Century Gothic" pitchFamily="34" charset="0"/>
              </a:rPr>
              <a:t>Cinturão de </a:t>
            </a:r>
            <a:r>
              <a:rPr lang="pt-BR" sz="2000" b="0" dirty="0" err="1" smtClean="0">
                <a:solidFill>
                  <a:schemeClr val="bg1"/>
                </a:solidFill>
                <a:latin typeface="Century Gothic" pitchFamily="34" charset="0"/>
              </a:rPr>
              <a:t>Edgeworth-Kuiper</a:t>
            </a:r>
            <a:endParaRPr lang="pt-BR" sz="2000" b="0" dirty="0">
              <a:solidFill>
                <a:schemeClr val="bg1"/>
              </a:solidFill>
              <a:latin typeface="Century Gothic" pitchFamily="34" charset="0"/>
            </a:endParaRPr>
          </a:p>
        </p:txBody>
      </p:sp>
      <p:sp>
        <p:nvSpPr>
          <p:cNvPr id="12" name="Text Box 28"/>
          <p:cNvSpPr txBox="1">
            <a:spLocks noChangeArrowheads="1"/>
          </p:cNvSpPr>
          <p:nvPr/>
        </p:nvSpPr>
        <p:spPr bwMode="auto">
          <a:xfrm>
            <a:off x="6732240" y="5795972"/>
            <a:ext cx="1979712" cy="707886"/>
          </a:xfrm>
          <a:prstGeom prst="rect">
            <a:avLst/>
          </a:prstGeom>
          <a:noFill/>
          <a:ln w="12700">
            <a:noFill/>
            <a:miter lim="800000"/>
            <a:headEnd type="none" w="sm" len="sm"/>
            <a:tailEnd/>
          </a:ln>
        </p:spPr>
        <p:txBody>
          <a:bodyPr wrap="square">
            <a:spAutoFit/>
          </a:bodyPr>
          <a:lstStyle/>
          <a:p>
            <a:r>
              <a:rPr lang="pt-BR" sz="2000" b="0" dirty="0">
                <a:solidFill>
                  <a:schemeClr val="bg1"/>
                </a:solidFill>
                <a:latin typeface="Century Gothic" pitchFamily="34" charset="0"/>
              </a:rPr>
              <a:t>Nuvem de </a:t>
            </a:r>
            <a:r>
              <a:rPr lang="pt-BR" sz="2000" b="0" dirty="0" err="1">
                <a:solidFill>
                  <a:schemeClr val="bg1"/>
                </a:solidFill>
                <a:latin typeface="Century Gothic" pitchFamily="34" charset="0"/>
              </a:rPr>
              <a:t>Oort</a:t>
            </a:r>
            <a:endParaRPr lang="pt-BR" sz="2000" b="0" dirty="0">
              <a:solidFill>
                <a:schemeClr val="bg1"/>
              </a:solidFill>
              <a:latin typeface="Century Gothic" pitchFamily="34" charset="0"/>
            </a:endParaRPr>
          </a:p>
        </p:txBody>
      </p:sp>
      <p:cxnSp>
        <p:nvCxnSpPr>
          <p:cNvPr id="13" name="Conector de seta reta 33"/>
          <p:cNvCxnSpPr>
            <a:cxnSpLocks noChangeShapeType="1"/>
          </p:cNvCxnSpPr>
          <p:nvPr/>
        </p:nvCxnSpPr>
        <p:spPr bwMode="auto">
          <a:xfrm flipH="1" flipV="1">
            <a:off x="5220072" y="3645024"/>
            <a:ext cx="936104" cy="288032"/>
          </a:xfrm>
          <a:prstGeom prst="straightConnector1">
            <a:avLst/>
          </a:prstGeom>
          <a:noFill/>
          <a:ln w="25400" algn="ctr">
            <a:solidFill>
              <a:schemeClr val="bg1"/>
            </a:solidFill>
            <a:round/>
            <a:headEnd type="none" w="sm" len="sm"/>
            <a:tailEnd type="arrow" w="med" len="med"/>
          </a:ln>
        </p:spPr>
      </p:cxnSp>
      <p:cxnSp>
        <p:nvCxnSpPr>
          <p:cNvPr id="14" name="Conector de seta reta 34"/>
          <p:cNvCxnSpPr>
            <a:cxnSpLocks noChangeShapeType="1"/>
          </p:cNvCxnSpPr>
          <p:nvPr/>
        </p:nvCxnSpPr>
        <p:spPr bwMode="auto">
          <a:xfrm flipH="1">
            <a:off x="1403648" y="4215383"/>
            <a:ext cx="64593" cy="941809"/>
          </a:xfrm>
          <a:prstGeom prst="straightConnector1">
            <a:avLst/>
          </a:prstGeom>
          <a:noFill/>
          <a:ln w="25400" algn="ctr">
            <a:solidFill>
              <a:schemeClr val="bg1"/>
            </a:solidFill>
            <a:round/>
            <a:headEnd type="none" w="sm" len="sm"/>
            <a:tailEnd type="arrow" w="med" len="med"/>
          </a:ln>
        </p:spPr>
      </p:cxnSp>
      <p:sp>
        <p:nvSpPr>
          <p:cNvPr id="19" name="Text Box 28"/>
          <p:cNvSpPr txBox="1">
            <a:spLocks noChangeArrowheads="1"/>
          </p:cNvSpPr>
          <p:nvPr/>
        </p:nvSpPr>
        <p:spPr bwMode="auto">
          <a:xfrm>
            <a:off x="432048" y="1303600"/>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NO: entre 30 mil e 100 mil UA</a:t>
            </a:r>
            <a:endParaRPr lang="pt-BR" sz="2800" b="0" dirty="0">
              <a:solidFill>
                <a:srgbClr val="FFC000"/>
              </a:solidFill>
              <a:latin typeface="Century Gothic" pitchFamily="34" charset="0"/>
            </a:endParaRPr>
          </a:p>
        </p:txBody>
      </p:sp>
      <p:sp>
        <p:nvSpPr>
          <p:cNvPr id="15" name="Text Box 141"/>
          <p:cNvSpPr txBox="1">
            <a:spLocks noChangeArrowheads="1"/>
          </p:cNvSpPr>
          <p:nvPr/>
        </p:nvSpPr>
        <p:spPr bwMode="auto">
          <a:xfrm>
            <a:off x="0" y="6542335"/>
            <a:ext cx="9144000"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http://discovermagazine.com/2004/nov/cover#.UjtJr3-O74w</a:t>
            </a:r>
            <a:endParaRPr lang="pt-BR" sz="1200" dirty="0">
              <a:solidFill>
                <a:srgbClr val="FFC000"/>
              </a:solidFill>
              <a:latin typeface="Century Gothic" pitchFamily="34" charset="0"/>
            </a:endParaRPr>
          </a:p>
        </p:txBody>
      </p:sp>
      <p:sp>
        <p:nvSpPr>
          <p:cNvPr id="16" name="Text Box 28"/>
          <p:cNvSpPr txBox="1">
            <a:spLocks noChangeArrowheads="1"/>
          </p:cNvSpPr>
          <p:nvPr/>
        </p:nvSpPr>
        <p:spPr bwMode="auto">
          <a:xfrm>
            <a:off x="467544" y="2564904"/>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CA: entre 2 e 3,5 UA</a:t>
            </a:r>
          </a:p>
        </p:txBody>
      </p:sp>
      <p:sp>
        <p:nvSpPr>
          <p:cNvPr id="17" name="Text Box 28"/>
          <p:cNvSpPr txBox="1">
            <a:spLocks noChangeArrowheads="1"/>
          </p:cNvSpPr>
          <p:nvPr/>
        </p:nvSpPr>
        <p:spPr bwMode="auto">
          <a:xfrm>
            <a:off x="432048" y="1916832"/>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CE-K: entre 30 e 55 UA</a:t>
            </a:r>
          </a:p>
        </p:txBody>
      </p:sp>
      <p:sp>
        <p:nvSpPr>
          <p:cNvPr id="18" name="Espaço Reservado para Número de Slide 17"/>
          <p:cNvSpPr>
            <a:spLocks noGrp="1"/>
          </p:cNvSpPr>
          <p:nvPr>
            <p:ph type="sldNum" sz="quarter" idx="12"/>
          </p:nvPr>
        </p:nvSpPr>
        <p:spPr/>
        <p:txBody>
          <a:bodyPr/>
          <a:lstStyle/>
          <a:p>
            <a:pPr>
              <a:defRPr/>
            </a:pPr>
            <a:fld id="{37EA3358-D533-4DE3-BB7E-0C918E9F7417}" type="slidenum">
              <a:rPr lang="pt-BR" smtClean="0"/>
              <a:pPr>
                <a:defRPr/>
              </a:pPr>
              <a:t>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2000"/>
                                        <p:tgtEl>
                                          <p:spTgt spid="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2000"/>
                                        <p:tgtEl>
                                          <p:spTgt spid="19">
                                            <p:txEl>
                                              <p:pRg st="0" end="0"/>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build="allAtOnce"/>
      <p:bldP spid="15" grpId="0"/>
      <p:bldP spid="16" grpId="0" build="allAtOnce"/>
      <p:bldP spid="1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ilean Family Portrait (click to enlarge)"/>
          <p:cNvPicPr>
            <a:picLocks noChangeAspect="1" noChangeArrowheads="1"/>
          </p:cNvPicPr>
          <p:nvPr/>
        </p:nvPicPr>
        <p:blipFill>
          <a:blip r:embed="rId3" cstate="print">
            <a:lum bright="-7000" contrast="37000"/>
          </a:blip>
          <a:srcRect/>
          <a:stretch>
            <a:fillRect/>
          </a:stretch>
        </p:blipFill>
        <p:spPr bwMode="auto">
          <a:xfrm>
            <a:off x="0" y="-27384"/>
            <a:ext cx="9143999" cy="6458261"/>
          </a:xfrm>
          <a:prstGeom prst="rect">
            <a:avLst/>
          </a:prstGeom>
          <a:noFill/>
        </p:spPr>
      </p:pic>
      <p:sp>
        <p:nvSpPr>
          <p:cNvPr id="18434" name="Rectangle 2"/>
          <p:cNvSpPr>
            <a:spLocks noGrp="1" noChangeArrowheads="1"/>
          </p:cNvSpPr>
          <p:nvPr>
            <p:ph type="title"/>
          </p:nvPr>
        </p:nvSpPr>
        <p:spPr>
          <a:xfrm>
            <a:off x="0" y="91480"/>
            <a:ext cx="9144000" cy="457200"/>
          </a:xfrm>
        </p:spPr>
        <p:txBody>
          <a:bodyPr/>
          <a:lstStyle/>
          <a:p>
            <a:pPr>
              <a:buClr>
                <a:srgbClr val="C00000"/>
              </a:buClr>
            </a:pPr>
            <a:r>
              <a:rPr lang="pt-BR" sz="4000" dirty="0" smtClean="0">
                <a:solidFill>
                  <a:schemeClr val="bg1"/>
                </a:solidFill>
                <a:latin typeface="Century Gothic" pitchFamily="34" charset="0"/>
              </a:rPr>
              <a:t>Satélites </a:t>
            </a:r>
            <a:r>
              <a:rPr lang="pt-BR" sz="4000" dirty="0" err="1" smtClean="0">
                <a:solidFill>
                  <a:schemeClr val="bg1"/>
                </a:solidFill>
                <a:latin typeface="Century Gothic" pitchFamily="34" charset="0"/>
              </a:rPr>
              <a:t>galileanos</a:t>
            </a:r>
            <a:endParaRPr lang="pt-BR" sz="4000" dirty="0" smtClean="0">
              <a:solidFill>
                <a:schemeClr val="bg1"/>
              </a:solidFill>
              <a:latin typeface="Century Gothic" pitchFamily="34" charset="0"/>
            </a:endParaRPr>
          </a:p>
        </p:txBody>
      </p:sp>
      <p:sp>
        <p:nvSpPr>
          <p:cNvPr id="5" name="Text Box 9"/>
          <p:cNvSpPr txBox="1">
            <a:spLocks noChangeArrowheads="1"/>
          </p:cNvSpPr>
          <p:nvPr/>
        </p:nvSpPr>
        <p:spPr bwMode="auto">
          <a:xfrm>
            <a:off x="6231022" y="908721"/>
            <a:ext cx="158133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err="1" smtClean="0">
                <a:solidFill>
                  <a:srgbClr val="FFC000"/>
                </a:solidFill>
                <a:latin typeface="Century Gothic" pitchFamily="34" charset="0"/>
              </a:rPr>
              <a:t>Io</a:t>
            </a:r>
            <a:endParaRPr lang="pt-BR" sz="3200" b="0" dirty="0">
              <a:solidFill>
                <a:srgbClr val="FFC000"/>
              </a:solidFill>
              <a:latin typeface="Century Gothic" pitchFamily="34" charset="0"/>
            </a:endParaRPr>
          </a:p>
        </p:txBody>
      </p:sp>
      <p:sp>
        <p:nvSpPr>
          <p:cNvPr id="6" name="Text Box 9"/>
          <p:cNvSpPr txBox="1">
            <a:spLocks noChangeArrowheads="1"/>
          </p:cNvSpPr>
          <p:nvPr/>
        </p:nvSpPr>
        <p:spPr bwMode="auto">
          <a:xfrm>
            <a:off x="4502831" y="2276872"/>
            <a:ext cx="194137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smtClean="0">
                <a:solidFill>
                  <a:srgbClr val="FFC000"/>
                </a:solidFill>
                <a:latin typeface="Century Gothic" pitchFamily="34" charset="0"/>
              </a:rPr>
              <a:t>Europa</a:t>
            </a:r>
            <a:endParaRPr lang="pt-BR" sz="3200" b="0" dirty="0">
              <a:solidFill>
                <a:srgbClr val="FFC000"/>
              </a:solidFill>
              <a:latin typeface="Century Gothic" pitchFamily="34" charset="0"/>
            </a:endParaRPr>
          </a:p>
        </p:txBody>
      </p:sp>
      <p:sp>
        <p:nvSpPr>
          <p:cNvPr id="7" name="Text Box 9"/>
          <p:cNvSpPr txBox="1">
            <a:spLocks noChangeArrowheads="1"/>
          </p:cNvSpPr>
          <p:nvPr/>
        </p:nvSpPr>
        <p:spPr bwMode="auto">
          <a:xfrm>
            <a:off x="5652120" y="5013176"/>
            <a:ext cx="3240360"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err="1" smtClean="0">
                <a:solidFill>
                  <a:srgbClr val="FFC000"/>
                </a:solidFill>
                <a:latin typeface="Century Gothic" pitchFamily="34" charset="0"/>
              </a:rPr>
              <a:t>Ganimedes</a:t>
            </a:r>
            <a:endParaRPr lang="pt-BR" sz="3200" b="0" dirty="0">
              <a:solidFill>
                <a:srgbClr val="FFC000"/>
              </a:solidFill>
              <a:latin typeface="Century Gothic" pitchFamily="34" charset="0"/>
            </a:endParaRPr>
          </a:p>
        </p:txBody>
      </p:sp>
      <p:sp>
        <p:nvSpPr>
          <p:cNvPr id="8" name="Text Box 9"/>
          <p:cNvSpPr txBox="1">
            <a:spLocks noChangeArrowheads="1"/>
          </p:cNvSpPr>
          <p:nvPr/>
        </p:nvSpPr>
        <p:spPr bwMode="auto">
          <a:xfrm>
            <a:off x="3779912" y="5601434"/>
            <a:ext cx="194137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smtClean="0">
                <a:solidFill>
                  <a:srgbClr val="FFC000"/>
                </a:solidFill>
                <a:latin typeface="Century Gothic" pitchFamily="34" charset="0"/>
              </a:rPr>
              <a:t>Calisto</a:t>
            </a:r>
            <a:endParaRPr lang="pt-BR" sz="3200" b="0" dirty="0">
              <a:solidFill>
                <a:srgbClr val="FFC000"/>
              </a:solidFill>
              <a:latin typeface="Century Gothic" pitchFamily="34" charset="0"/>
            </a:endParaRPr>
          </a:p>
        </p:txBody>
      </p:sp>
      <p:sp>
        <p:nvSpPr>
          <p:cNvPr id="9"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a:t>
            </a:r>
            <a:endParaRPr lang="pt-BR" sz="1200" b="0" dirty="0">
              <a:solidFill>
                <a:srgbClr val="FFC000"/>
              </a:solidFill>
              <a:latin typeface="Century Gothic" pitchFamily="34" charset="0"/>
            </a:endParaRPr>
          </a:p>
        </p:txBody>
      </p:sp>
      <p:sp>
        <p:nvSpPr>
          <p:cNvPr id="10" name="Espaço Reservado para Número de Slide 9"/>
          <p:cNvSpPr>
            <a:spLocks noGrp="1"/>
          </p:cNvSpPr>
          <p:nvPr>
            <p:ph type="sldNum" sz="quarter" idx="12"/>
          </p:nvPr>
        </p:nvSpPr>
        <p:spPr/>
        <p:txBody>
          <a:bodyPr/>
          <a:lstStyle/>
          <a:p>
            <a:pPr>
              <a:defRPr/>
            </a:pPr>
            <a:fld id="{37EA3358-D533-4DE3-BB7E-0C918E9F7417}" type="slidenum">
              <a:rPr lang="pt-BR" smtClean="0"/>
              <a:pPr>
                <a:defRPr/>
              </a:pPr>
              <a:t>30</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err="1" smtClean="0">
                <a:solidFill>
                  <a:schemeClr val="bg1"/>
                </a:solidFill>
                <a:latin typeface="Century Gothic" pitchFamily="34" charset="0"/>
                <a:ea typeface="+mj-ea"/>
                <a:cs typeface="+mj-cs"/>
              </a:rPr>
              <a:t>galileanos</a:t>
            </a:r>
            <a:r>
              <a:rPr lang="pt-BR" sz="4000" kern="0" dirty="0" smtClean="0">
                <a:solidFill>
                  <a:schemeClr val="bg1"/>
                </a:solidFill>
                <a:latin typeface="Century Gothic" pitchFamily="34" charset="0"/>
                <a:ea typeface="+mj-ea"/>
                <a:cs typeface="+mj-cs"/>
              </a:rPr>
              <a:t> e </a:t>
            </a:r>
          </a:p>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demais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satélites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628800"/>
            <a:ext cx="8280920" cy="4752528"/>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(março/2017): 67 satélites     (14 deles provisórios)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NASA</a:t>
            </a:r>
          </a:p>
          <a:p>
            <a:pPr lvl="0" algn="just">
              <a:spcBef>
                <a:spcPct val="20000"/>
              </a:spcBef>
              <a:buClr>
                <a:srgbClr val="FFC000"/>
              </a:buClr>
            </a:pP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http://solarsystem.nasa.gov/planets/jupiter/sats</a:t>
            </a: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31</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1124744"/>
            <a:ext cx="8711952" cy="5262979"/>
          </a:xfrm>
          <a:prstGeom prst="rect">
            <a:avLst/>
          </a:prstGeom>
        </p:spPr>
        <p:txBody>
          <a:bodyPr wrap="square" numCol="4">
            <a:spAutoFit/>
          </a:bodyPr>
          <a:lstStyle/>
          <a:p>
            <a:pPr algn="l"/>
            <a:r>
              <a:rPr lang="pt-BR" sz="2200" b="0" dirty="0" smtClean="0">
                <a:solidFill>
                  <a:srgbClr val="FFC000"/>
                </a:solidFill>
                <a:latin typeface="Century Gothic" pitchFamily="34" charset="0"/>
              </a:rPr>
              <a:t>1.</a:t>
            </a:r>
            <a:r>
              <a:rPr lang="pt-BR" sz="2200" b="0" dirty="0" err="1" smtClean="0">
                <a:solidFill>
                  <a:srgbClr val="FFC000"/>
                </a:solidFill>
                <a:latin typeface="Century Gothic" pitchFamily="34" charset="0"/>
                <a:hlinkClick r:id="rId3"/>
              </a:rPr>
              <a:t>Adrastea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a:t>
            </a:r>
            <a:r>
              <a:rPr lang="pt-BR" sz="2200" b="0" dirty="0" err="1" smtClean="0">
                <a:solidFill>
                  <a:srgbClr val="FFC000"/>
                </a:solidFill>
                <a:latin typeface="Century Gothic" pitchFamily="34" charset="0"/>
                <a:hlinkClick r:id="rId4"/>
              </a:rPr>
              <a:t>Aitne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a:t>
            </a:r>
            <a:r>
              <a:rPr lang="pt-BR" sz="2200" b="0" dirty="0" err="1" smtClean="0">
                <a:solidFill>
                  <a:srgbClr val="FFC000"/>
                </a:solidFill>
                <a:latin typeface="Century Gothic" pitchFamily="34" charset="0"/>
                <a:hlinkClick r:id="rId5"/>
              </a:rPr>
              <a:t>Amalthea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a:t>
            </a:r>
            <a:r>
              <a:rPr lang="pt-BR" sz="2200" b="0" dirty="0" err="1" smtClean="0">
                <a:solidFill>
                  <a:srgbClr val="FFC000"/>
                </a:solidFill>
                <a:latin typeface="Century Gothic" pitchFamily="34" charset="0"/>
                <a:hlinkClick r:id="rId6"/>
              </a:rPr>
              <a:t>Ananke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a:t>
            </a:r>
            <a:r>
              <a:rPr lang="pt-BR" sz="2200" b="0" dirty="0" err="1" smtClean="0">
                <a:solidFill>
                  <a:srgbClr val="FFC000"/>
                </a:solidFill>
                <a:latin typeface="Century Gothic" pitchFamily="34" charset="0"/>
                <a:hlinkClick r:id="rId7"/>
              </a:rPr>
              <a:t>Aoede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6.</a:t>
            </a:r>
            <a:r>
              <a:rPr lang="pt-BR" sz="2200" b="0" dirty="0" err="1" smtClean="0">
                <a:solidFill>
                  <a:srgbClr val="FFC000"/>
                </a:solidFill>
                <a:latin typeface="Century Gothic" pitchFamily="34" charset="0"/>
                <a:hlinkClick r:id="rId8"/>
              </a:rPr>
              <a:t>Arche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7.</a:t>
            </a:r>
            <a:r>
              <a:rPr lang="pt-BR" sz="2200" b="0" dirty="0" err="1" smtClean="0">
                <a:solidFill>
                  <a:srgbClr val="FFC000"/>
                </a:solidFill>
                <a:latin typeface="Century Gothic" pitchFamily="34" charset="0"/>
                <a:hlinkClick r:id="rId9"/>
              </a:rPr>
              <a:t>Autonoe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8.</a:t>
            </a:r>
            <a:r>
              <a:rPr lang="pt-BR" sz="2200" b="0" dirty="0" err="1" smtClean="0">
                <a:solidFill>
                  <a:srgbClr val="FFC000"/>
                </a:solidFill>
                <a:latin typeface="Century Gothic" pitchFamily="34" charset="0"/>
                <a:hlinkClick r:id="rId10"/>
              </a:rPr>
              <a:t>Callirrhoe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9.</a:t>
            </a:r>
            <a:r>
              <a:rPr lang="pt-BR" sz="2200" b="0" dirty="0" err="1" smtClean="0">
                <a:solidFill>
                  <a:srgbClr val="FFC000"/>
                </a:solidFill>
                <a:latin typeface="Century Gothic" pitchFamily="34" charset="0"/>
                <a:hlinkClick r:id="rId11"/>
              </a:rPr>
              <a:t>Callisto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10.</a:t>
            </a:r>
            <a:r>
              <a:rPr lang="pt-BR" sz="2200" b="0" dirty="0" err="1" smtClean="0">
                <a:solidFill>
                  <a:srgbClr val="FFC000"/>
                </a:solidFill>
                <a:latin typeface="Century Gothic" pitchFamily="34" charset="0"/>
                <a:hlinkClick r:id="rId12"/>
              </a:rPr>
              <a:t>Carme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11.</a:t>
            </a:r>
            <a:r>
              <a:rPr lang="pt-BR" sz="2200" b="0" dirty="0" smtClean="0">
                <a:solidFill>
                  <a:srgbClr val="FFC000"/>
                </a:solidFill>
                <a:latin typeface="Century Gothic" pitchFamily="34" charset="0"/>
                <a:hlinkClick r:id="rId13"/>
              </a:rPr>
              <a:t>Carpo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12.</a:t>
            </a:r>
            <a:r>
              <a:rPr lang="pt-BR" sz="2200" b="0" dirty="0" err="1" smtClean="0">
                <a:solidFill>
                  <a:srgbClr val="FFC000"/>
                </a:solidFill>
                <a:latin typeface="Century Gothic" pitchFamily="34" charset="0"/>
                <a:hlinkClick r:id="rId14"/>
              </a:rPr>
              <a:t>Chaldene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13.</a:t>
            </a:r>
            <a:r>
              <a:rPr lang="pt-BR" sz="2200" b="0" dirty="0" err="1" smtClean="0">
                <a:solidFill>
                  <a:srgbClr val="FFC000"/>
                </a:solidFill>
                <a:latin typeface="Century Gothic" pitchFamily="34" charset="0"/>
                <a:hlinkClick r:id="rId15"/>
              </a:rPr>
              <a:t>Cyllene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14.</a:t>
            </a:r>
            <a:r>
              <a:rPr lang="pt-BR" sz="2200" b="0" dirty="0" smtClean="0">
                <a:solidFill>
                  <a:srgbClr val="FFC000"/>
                </a:solidFill>
                <a:latin typeface="Century Gothic" pitchFamily="34" charset="0"/>
                <a:hlinkClick r:id="rId16"/>
              </a:rPr>
              <a:t>Dia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15.</a:t>
            </a:r>
            <a:r>
              <a:rPr lang="pt-BR" sz="2200" b="0" dirty="0" smtClean="0">
                <a:solidFill>
                  <a:srgbClr val="FFC000"/>
                </a:solidFill>
                <a:latin typeface="Century Gothic" pitchFamily="34" charset="0"/>
                <a:hlinkClick r:id="rId17"/>
              </a:rPr>
              <a:t>Elara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16.</a:t>
            </a:r>
            <a:r>
              <a:rPr lang="pt-BR" sz="2200" b="0" dirty="0" err="1" smtClean="0">
                <a:solidFill>
                  <a:srgbClr val="FFC000"/>
                </a:solidFill>
                <a:latin typeface="Century Gothic" pitchFamily="34" charset="0"/>
                <a:hlinkClick r:id="rId18"/>
              </a:rPr>
              <a:t>Erinome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17.</a:t>
            </a:r>
            <a:r>
              <a:rPr lang="pt-BR" sz="2200" b="0" dirty="0" err="1" smtClean="0">
                <a:solidFill>
                  <a:srgbClr val="FFC000"/>
                </a:solidFill>
                <a:latin typeface="Century Gothic" pitchFamily="34" charset="0"/>
                <a:hlinkClick r:id="rId19"/>
              </a:rPr>
              <a:t>Eukelade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18.</a:t>
            </a:r>
            <a:r>
              <a:rPr lang="pt-BR" sz="2200" b="0" dirty="0" err="1" smtClean="0">
                <a:solidFill>
                  <a:srgbClr val="FFC000"/>
                </a:solidFill>
                <a:latin typeface="Century Gothic" pitchFamily="34" charset="0"/>
                <a:hlinkClick r:id="rId20"/>
              </a:rPr>
              <a:t>Euanthe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19.</a:t>
            </a:r>
            <a:r>
              <a:rPr lang="pt-BR" sz="2200" b="0" dirty="0" err="1" smtClean="0">
                <a:solidFill>
                  <a:srgbClr val="FFC000"/>
                </a:solidFill>
                <a:latin typeface="Century Gothic" pitchFamily="34" charset="0"/>
                <a:hlinkClick r:id="rId21"/>
              </a:rPr>
              <a:t>Euporie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20.</a:t>
            </a:r>
            <a:r>
              <a:rPr lang="pt-BR" sz="2200" b="0" dirty="0" smtClean="0">
                <a:solidFill>
                  <a:srgbClr val="FFC000"/>
                </a:solidFill>
                <a:latin typeface="Century Gothic" pitchFamily="34" charset="0"/>
                <a:hlinkClick r:id="rId22"/>
              </a:rPr>
              <a:t>Europa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21.</a:t>
            </a:r>
            <a:r>
              <a:rPr lang="pt-BR" sz="2200" b="0" dirty="0" err="1" smtClean="0">
                <a:solidFill>
                  <a:srgbClr val="FFC000"/>
                </a:solidFill>
                <a:latin typeface="Century Gothic" pitchFamily="34" charset="0"/>
                <a:hlinkClick r:id="rId23"/>
              </a:rPr>
              <a:t>Eurydome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22.</a:t>
            </a:r>
            <a:r>
              <a:rPr lang="pt-BR" sz="2200" b="0" dirty="0" err="1" smtClean="0">
                <a:solidFill>
                  <a:srgbClr val="FFC000"/>
                </a:solidFill>
                <a:latin typeface="Century Gothic" pitchFamily="34" charset="0"/>
                <a:hlinkClick r:id="rId24"/>
              </a:rPr>
              <a:t>Ganymede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23.</a:t>
            </a:r>
            <a:r>
              <a:rPr lang="pt-BR" sz="2200" b="0" dirty="0" err="1" smtClean="0">
                <a:solidFill>
                  <a:srgbClr val="FFC000"/>
                </a:solidFill>
                <a:latin typeface="Century Gothic" pitchFamily="34" charset="0"/>
                <a:hlinkClick r:id="rId25"/>
              </a:rPr>
              <a:t>Harpalyke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24.</a:t>
            </a:r>
            <a:r>
              <a:rPr lang="pt-BR" sz="2200" b="0" dirty="0" err="1" smtClean="0">
                <a:solidFill>
                  <a:srgbClr val="FFC000"/>
                </a:solidFill>
                <a:latin typeface="Century Gothic" pitchFamily="34" charset="0"/>
                <a:hlinkClick r:id="rId26"/>
              </a:rPr>
              <a:t>Hegemone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25.</a:t>
            </a:r>
            <a:r>
              <a:rPr lang="pt-BR" sz="2200" b="0" dirty="0" err="1" smtClean="0">
                <a:solidFill>
                  <a:srgbClr val="FFC000"/>
                </a:solidFill>
                <a:latin typeface="Century Gothic" pitchFamily="34" charset="0"/>
                <a:hlinkClick r:id="rId27"/>
              </a:rPr>
              <a:t>Helike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26.</a:t>
            </a:r>
            <a:r>
              <a:rPr lang="pt-BR" sz="2200" b="0" dirty="0" err="1" smtClean="0">
                <a:solidFill>
                  <a:srgbClr val="FFC000"/>
                </a:solidFill>
                <a:latin typeface="Century Gothic" pitchFamily="34" charset="0"/>
                <a:hlinkClick r:id="rId28"/>
              </a:rPr>
              <a:t>Hermippe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27.</a:t>
            </a:r>
            <a:r>
              <a:rPr lang="pt-BR" sz="2200" b="0" dirty="0" err="1" smtClean="0">
                <a:solidFill>
                  <a:srgbClr val="FFC000"/>
                </a:solidFill>
                <a:latin typeface="Century Gothic" pitchFamily="34" charset="0"/>
                <a:hlinkClick r:id="rId29"/>
              </a:rPr>
              <a:t>Herse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28.</a:t>
            </a:r>
            <a:r>
              <a:rPr lang="pt-BR" sz="2200" b="0" dirty="0" err="1" smtClean="0">
                <a:solidFill>
                  <a:srgbClr val="FFC000"/>
                </a:solidFill>
                <a:latin typeface="Century Gothic" pitchFamily="34" charset="0"/>
                <a:hlinkClick r:id="rId30"/>
              </a:rPr>
              <a:t>Himalia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29.</a:t>
            </a:r>
            <a:r>
              <a:rPr lang="pt-BR" sz="2200" b="0" dirty="0" err="1" smtClean="0">
                <a:solidFill>
                  <a:srgbClr val="FFC000"/>
                </a:solidFill>
                <a:latin typeface="Century Gothic" pitchFamily="34" charset="0"/>
                <a:hlinkClick r:id="rId31"/>
              </a:rPr>
              <a:t>Io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30.</a:t>
            </a:r>
            <a:r>
              <a:rPr lang="pt-BR" sz="2200" b="0" dirty="0" err="1" smtClean="0">
                <a:solidFill>
                  <a:srgbClr val="FFC000"/>
                </a:solidFill>
                <a:latin typeface="Century Gothic" pitchFamily="34" charset="0"/>
                <a:hlinkClick r:id="rId32"/>
              </a:rPr>
              <a:t>Iocaste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31.</a:t>
            </a:r>
            <a:r>
              <a:rPr lang="pt-BR" sz="2200" b="0" dirty="0" err="1" smtClean="0">
                <a:solidFill>
                  <a:srgbClr val="FFC000"/>
                </a:solidFill>
                <a:latin typeface="Century Gothic" pitchFamily="34" charset="0"/>
                <a:hlinkClick r:id="rId33"/>
              </a:rPr>
              <a:t>Isonoe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32.</a:t>
            </a:r>
            <a:r>
              <a:rPr lang="pt-BR" sz="2200" b="0" dirty="0" err="1" smtClean="0">
                <a:solidFill>
                  <a:srgbClr val="FFC000"/>
                </a:solidFill>
                <a:latin typeface="Century Gothic" pitchFamily="34" charset="0"/>
                <a:hlinkClick r:id="rId34"/>
              </a:rPr>
              <a:t>Jupiter</a:t>
            </a:r>
            <a:r>
              <a:rPr lang="pt-BR" sz="2200" b="0" dirty="0" smtClean="0">
                <a:solidFill>
                  <a:srgbClr val="FFC000"/>
                </a:solidFill>
                <a:latin typeface="Century Gothic" pitchFamily="34" charset="0"/>
                <a:hlinkClick r:id="rId34"/>
              </a:rPr>
              <a:t> LI</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33.</a:t>
            </a:r>
            <a:r>
              <a:rPr lang="pt-BR" sz="2200" b="0" dirty="0" err="1" smtClean="0">
                <a:solidFill>
                  <a:srgbClr val="FFC000"/>
                </a:solidFill>
                <a:latin typeface="Century Gothic" pitchFamily="34" charset="0"/>
                <a:hlinkClick r:id="rId35"/>
              </a:rPr>
              <a:t>Jupiter</a:t>
            </a:r>
            <a:r>
              <a:rPr lang="pt-BR" sz="2200" b="0" dirty="0" smtClean="0">
                <a:solidFill>
                  <a:srgbClr val="FFC000"/>
                </a:solidFill>
                <a:latin typeface="Century Gothic" pitchFamily="34" charset="0"/>
                <a:hlinkClick r:id="rId35"/>
              </a:rPr>
              <a:t> LII</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34.</a:t>
            </a:r>
            <a:r>
              <a:rPr lang="pt-BR" sz="2200" b="0" dirty="0" err="1" smtClean="0">
                <a:solidFill>
                  <a:srgbClr val="FFC000"/>
                </a:solidFill>
                <a:latin typeface="Century Gothic" pitchFamily="34" charset="0"/>
                <a:hlinkClick r:id="rId36"/>
              </a:rPr>
              <a:t>Kale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35.</a:t>
            </a:r>
            <a:r>
              <a:rPr lang="pt-BR" sz="2200" b="0" dirty="0" err="1" smtClean="0">
                <a:solidFill>
                  <a:srgbClr val="FFC000"/>
                </a:solidFill>
                <a:latin typeface="Century Gothic" pitchFamily="34" charset="0"/>
                <a:hlinkClick r:id="rId37"/>
              </a:rPr>
              <a:t>Kallichore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36.</a:t>
            </a:r>
            <a:r>
              <a:rPr lang="pt-BR" sz="2200" b="0" dirty="0" err="1" smtClean="0">
                <a:solidFill>
                  <a:srgbClr val="FFC000"/>
                </a:solidFill>
                <a:latin typeface="Century Gothic" pitchFamily="34" charset="0"/>
                <a:hlinkClick r:id="rId38"/>
              </a:rPr>
              <a:t>Kalyke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37.</a:t>
            </a:r>
            <a:r>
              <a:rPr lang="pt-BR" sz="2200" b="0" dirty="0" err="1" smtClean="0">
                <a:solidFill>
                  <a:srgbClr val="FFC000"/>
                </a:solidFill>
                <a:latin typeface="Century Gothic" pitchFamily="34" charset="0"/>
                <a:hlinkClick r:id="rId39"/>
              </a:rPr>
              <a:t>Kore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38.</a:t>
            </a:r>
            <a:r>
              <a:rPr lang="pt-BR" sz="2200" b="0" dirty="0" smtClean="0">
                <a:solidFill>
                  <a:srgbClr val="FFC000"/>
                </a:solidFill>
                <a:latin typeface="Century Gothic" pitchFamily="34" charset="0"/>
                <a:hlinkClick r:id="rId40"/>
              </a:rPr>
              <a:t>Leda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39.</a:t>
            </a:r>
            <a:r>
              <a:rPr lang="pt-BR" sz="2200" b="0" dirty="0" err="1" smtClean="0">
                <a:solidFill>
                  <a:srgbClr val="FFC000"/>
                </a:solidFill>
                <a:latin typeface="Century Gothic" pitchFamily="34" charset="0"/>
                <a:hlinkClick r:id="rId41"/>
              </a:rPr>
              <a:t>Lysithea</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40.</a:t>
            </a:r>
            <a:r>
              <a:rPr lang="pt-BR" sz="2200" b="0" dirty="0" err="1" smtClean="0">
                <a:solidFill>
                  <a:srgbClr val="FFC000"/>
                </a:solidFill>
                <a:latin typeface="Century Gothic" pitchFamily="34" charset="0"/>
                <a:hlinkClick r:id="rId42"/>
              </a:rPr>
              <a:t>Megaclite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41.</a:t>
            </a:r>
            <a:r>
              <a:rPr lang="pt-BR" sz="2200" b="0" dirty="0" err="1" smtClean="0">
                <a:solidFill>
                  <a:srgbClr val="FFC000"/>
                </a:solidFill>
                <a:latin typeface="Century Gothic" pitchFamily="34" charset="0"/>
                <a:hlinkClick r:id="rId43"/>
              </a:rPr>
              <a:t>Metis</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42.</a:t>
            </a:r>
            <a:r>
              <a:rPr lang="pt-BR" sz="2200" b="0" dirty="0" err="1" smtClean="0">
                <a:solidFill>
                  <a:srgbClr val="FFC000"/>
                </a:solidFill>
                <a:latin typeface="Century Gothic" pitchFamily="34" charset="0"/>
                <a:hlinkClick r:id="rId44"/>
              </a:rPr>
              <a:t>Mneme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43.</a:t>
            </a:r>
            <a:r>
              <a:rPr lang="pt-BR" sz="2200" b="0" dirty="0" err="1" smtClean="0">
                <a:solidFill>
                  <a:srgbClr val="FFC000"/>
                </a:solidFill>
                <a:latin typeface="Century Gothic" pitchFamily="34" charset="0"/>
                <a:hlinkClick r:id="rId45"/>
              </a:rPr>
              <a:t>Orthosie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44.</a:t>
            </a:r>
            <a:r>
              <a:rPr lang="pt-BR" sz="2200" b="0" dirty="0" err="1" smtClean="0">
                <a:solidFill>
                  <a:srgbClr val="FFC000"/>
                </a:solidFill>
                <a:latin typeface="Century Gothic" pitchFamily="34" charset="0"/>
                <a:hlinkClick r:id="rId46"/>
              </a:rPr>
              <a:t>Pasiphae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45.</a:t>
            </a:r>
            <a:r>
              <a:rPr lang="pt-BR" sz="2200" b="0" dirty="0" err="1" smtClean="0">
                <a:solidFill>
                  <a:srgbClr val="FFC000"/>
                </a:solidFill>
                <a:latin typeface="Century Gothic" pitchFamily="34" charset="0"/>
                <a:hlinkClick r:id="rId47"/>
              </a:rPr>
              <a:t>Pasithee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46.</a:t>
            </a:r>
            <a:r>
              <a:rPr lang="pt-BR" sz="2200" b="0" dirty="0" err="1" smtClean="0">
                <a:solidFill>
                  <a:srgbClr val="FFC000"/>
                </a:solidFill>
                <a:latin typeface="Century Gothic" pitchFamily="34" charset="0"/>
                <a:hlinkClick r:id="rId48"/>
              </a:rPr>
              <a:t>Praxidike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47.</a:t>
            </a:r>
            <a:r>
              <a:rPr lang="pt-BR" sz="2200" b="0" dirty="0" err="1" smtClean="0">
                <a:solidFill>
                  <a:srgbClr val="FFC000"/>
                </a:solidFill>
                <a:latin typeface="Century Gothic" pitchFamily="34" charset="0"/>
                <a:hlinkClick r:id="rId49"/>
              </a:rPr>
              <a:t>Sinope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48.</a:t>
            </a:r>
            <a:r>
              <a:rPr lang="pt-BR" sz="2200" b="0" dirty="0" err="1" smtClean="0">
                <a:solidFill>
                  <a:srgbClr val="FFC000"/>
                </a:solidFill>
                <a:latin typeface="Century Gothic" pitchFamily="34" charset="0"/>
                <a:hlinkClick r:id="rId50"/>
              </a:rPr>
              <a:t>Sponde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49.</a:t>
            </a:r>
            <a:r>
              <a:rPr lang="pt-BR" sz="2200" b="0" dirty="0" err="1" smtClean="0">
                <a:solidFill>
                  <a:srgbClr val="FFC000"/>
                </a:solidFill>
                <a:latin typeface="Century Gothic" pitchFamily="34" charset="0"/>
                <a:hlinkClick r:id="rId51"/>
              </a:rPr>
              <a:t>Thebe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50.</a:t>
            </a:r>
            <a:r>
              <a:rPr lang="pt-BR" sz="2200" b="0" dirty="0" err="1" smtClean="0">
                <a:solidFill>
                  <a:srgbClr val="FFC000"/>
                </a:solidFill>
                <a:latin typeface="Century Gothic" pitchFamily="34" charset="0"/>
                <a:hlinkClick r:id="rId52"/>
              </a:rPr>
              <a:t>Themisto</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51.</a:t>
            </a:r>
            <a:r>
              <a:rPr lang="pt-BR" sz="2200" b="0" dirty="0" err="1" smtClean="0">
                <a:solidFill>
                  <a:srgbClr val="FFC000"/>
                </a:solidFill>
                <a:latin typeface="Century Gothic" pitchFamily="34" charset="0"/>
                <a:hlinkClick r:id="rId53"/>
              </a:rPr>
              <a:t>Taygete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52.</a:t>
            </a:r>
            <a:r>
              <a:rPr lang="pt-BR" sz="2200" b="0" dirty="0" err="1" smtClean="0">
                <a:solidFill>
                  <a:srgbClr val="FFC000"/>
                </a:solidFill>
                <a:latin typeface="Century Gothic" pitchFamily="34" charset="0"/>
                <a:hlinkClick r:id="rId54"/>
              </a:rPr>
              <a:t>Thelxinoe</a:t>
            </a:r>
            <a:r>
              <a:rPr lang="pt-BR" sz="2200" b="0" dirty="0" smtClean="0">
                <a:solidFill>
                  <a:srgbClr val="FFC000"/>
                </a:solidFill>
                <a:latin typeface="Century Gothic" pitchFamily="34" charset="0"/>
              </a:rPr>
              <a:t> </a:t>
            </a:r>
          </a:p>
          <a:p>
            <a:pPr algn="l"/>
            <a:r>
              <a:rPr lang="pt-BR" sz="2200" b="0" dirty="0" smtClean="0">
                <a:solidFill>
                  <a:srgbClr val="FFC000"/>
                </a:solidFill>
                <a:latin typeface="Century Gothic" pitchFamily="34" charset="0"/>
              </a:rPr>
              <a:t>53.</a:t>
            </a:r>
            <a:r>
              <a:rPr lang="pt-BR" sz="2200" b="0" dirty="0" err="1" smtClean="0">
                <a:solidFill>
                  <a:srgbClr val="FFC000"/>
                </a:solidFill>
                <a:latin typeface="Century Gothic" pitchFamily="34" charset="0"/>
                <a:hlinkClick r:id="rId55"/>
              </a:rPr>
              <a:t>Thyone</a:t>
            </a:r>
            <a:r>
              <a:rPr lang="pt-BR" sz="2200" b="0" dirty="0" smtClean="0">
                <a:solidFill>
                  <a:srgbClr val="FFC000"/>
                </a:solidFill>
                <a:latin typeface="Century Gothic" pitchFamily="34" charset="0"/>
              </a:rPr>
              <a:t> </a:t>
            </a:r>
          </a:p>
          <a:p>
            <a:pPr algn="l"/>
            <a:endParaRPr lang="pt-BR" sz="2200" b="0" dirty="0" smtClean="0">
              <a:solidFill>
                <a:srgbClr val="FFC000"/>
              </a:solidFill>
              <a:latin typeface="Century Gothic" pitchFamily="34" charset="0"/>
            </a:endParaRPr>
          </a:p>
        </p:txBody>
      </p:sp>
      <p:sp>
        <p:nvSpPr>
          <p:cNvPr id="4"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 confirmados</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32</a:t>
            </a:fld>
            <a:endParaRPr lang="pt-B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Júpiter: observação</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33</a:t>
            </a:fld>
            <a:endParaRPr lang="pt-B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3"/>
          <p:cNvSpPr>
            <a:spLocks noGrp="1"/>
          </p:cNvSpPr>
          <p:nvPr>
            <p:ph type="title"/>
          </p:nvPr>
        </p:nvSpPr>
        <p:spPr>
          <a:xfrm>
            <a:off x="0" y="1988840"/>
            <a:ext cx="9144000" cy="1143000"/>
          </a:xfrm>
        </p:spPr>
        <p:txBody>
          <a:bodyPr/>
          <a:lstStyle/>
          <a:p>
            <a:pPr>
              <a:lnSpc>
                <a:spcPct val="150000"/>
              </a:lnSpc>
            </a:pPr>
            <a:r>
              <a:rPr lang="pt-BR" b="0" dirty="0" smtClean="0">
                <a:solidFill>
                  <a:srgbClr val="ADADEB"/>
                </a:solidFill>
              </a:rPr>
              <a:t/>
            </a:r>
            <a:br>
              <a:rPr lang="pt-BR" b="0" dirty="0" smtClean="0">
                <a:solidFill>
                  <a:srgbClr val="ADADEB"/>
                </a:solidFill>
              </a:rPr>
            </a:br>
            <a:r>
              <a:rPr lang="pt-BR" b="0" dirty="0" smtClean="0">
                <a:solidFill>
                  <a:srgbClr val="FFC000"/>
                </a:solidFill>
                <a:latin typeface="Century Gothic" pitchFamily="34" charset="0"/>
              </a:rPr>
              <a:t>Como identificar </a:t>
            </a:r>
            <a:br>
              <a:rPr lang="pt-BR" b="0" dirty="0" smtClean="0">
                <a:solidFill>
                  <a:srgbClr val="FFC000"/>
                </a:solidFill>
                <a:latin typeface="Century Gothic" pitchFamily="34" charset="0"/>
              </a:rPr>
            </a:br>
            <a:r>
              <a:rPr lang="pt-BR" b="0" dirty="0" smtClean="0">
                <a:solidFill>
                  <a:srgbClr val="FFC000"/>
                </a:solidFill>
                <a:latin typeface="Century Gothic" pitchFamily="34" charset="0"/>
              </a:rPr>
              <a:t>Júpiter no céu?</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1124744"/>
            <a:ext cx="8280920" cy="4464496"/>
          </a:xfrm>
        </p:spPr>
        <p:txBody>
          <a:bodyPr>
            <a:normAutofit/>
          </a:bodyPr>
          <a:lstStyle/>
          <a:p>
            <a:pPr algn="just">
              <a:buClr>
                <a:srgbClr val="FFC000"/>
              </a:buClr>
              <a:buFont typeface="Courier New" pitchFamily="49" charset="0"/>
              <a:buChar char="o"/>
            </a:pPr>
            <a:r>
              <a:rPr lang="pt-BR" dirty="0" smtClean="0">
                <a:solidFill>
                  <a:schemeClr val="accent2">
                    <a:lumMod val="60000"/>
                    <a:lumOff val="40000"/>
                  </a:schemeClr>
                </a:solidFill>
                <a:effectLst>
                  <a:outerShdw blurRad="50800" dist="38100" dir="13500000" algn="br" rotWithShape="0">
                    <a:schemeClr val="tx1">
                      <a:alpha val="62000"/>
                    </a:schemeClr>
                  </a:outerShdw>
                </a:effectLst>
                <a:latin typeface="Century Gothic" pitchFamily="34" charset="0"/>
              </a:rPr>
              <a:t> </a:t>
            </a:r>
            <a:r>
              <a:rPr lang="pt-BR" sz="3600" b="0" dirty="0" smtClean="0">
                <a:solidFill>
                  <a:srgbClr val="FFC000"/>
                </a:solidFill>
                <a:latin typeface="Century Gothic" pitchFamily="34" charset="0"/>
              </a:rPr>
              <a:t>(praticamente) não cintila</a:t>
            </a:r>
          </a:p>
          <a:p>
            <a:pPr algn="just">
              <a:buClr>
                <a:schemeClr val="accent2">
                  <a:lumMod val="75000"/>
                </a:schemeClr>
              </a:buClr>
              <a:buFont typeface="Courier New" pitchFamily="49" charset="0"/>
              <a:buChar char="o"/>
            </a:pPr>
            <a:endParaRPr lang="pt-BR" sz="3600" b="0" dirty="0" smtClean="0">
              <a:solidFill>
                <a:srgbClr val="FFC000"/>
              </a:solidFill>
              <a:latin typeface="Century Gothic" pitchFamily="34" charset="0"/>
            </a:endParaRPr>
          </a:p>
          <a:p>
            <a:pPr algn="just">
              <a:buClr>
                <a:srgbClr val="FFC000"/>
              </a:buClr>
              <a:buFont typeface="Courier New" pitchFamily="49" charset="0"/>
              <a:buChar char="o"/>
            </a:pPr>
            <a:r>
              <a:rPr lang="pt-BR" sz="3600" b="0" dirty="0" smtClean="0">
                <a:solidFill>
                  <a:srgbClr val="FFC000"/>
                </a:solidFill>
                <a:latin typeface="Century Gothic" pitchFamily="34" charset="0"/>
              </a:rPr>
              <a:t> brilho aparente maior que o das estrelas</a:t>
            </a:r>
          </a:p>
          <a:p>
            <a:pPr algn="just">
              <a:buClr>
                <a:srgbClr val="FFC000"/>
              </a:buClr>
            </a:pPr>
            <a:endParaRPr lang="pt-BR" sz="3600" b="0" dirty="0" smtClean="0">
              <a:solidFill>
                <a:srgbClr val="FFC000"/>
              </a:solidFill>
              <a:latin typeface="Century Gothic" pitchFamily="34" charset="0"/>
            </a:endParaRPr>
          </a:p>
          <a:p>
            <a:pPr algn="just">
              <a:buClr>
                <a:srgbClr val="FFC000"/>
              </a:buClr>
              <a:buFont typeface="Courier New" pitchFamily="49" charset="0"/>
              <a:buChar char="o"/>
            </a:pPr>
            <a:r>
              <a:rPr lang="pt-BR" sz="3600" b="0" dirty="0" smtClean="0">
                <a:solidFill>
                  <a:srgbClr val="FFC000"/>
                </a:solidFill>
                <a:latin typeface="Century Gothic" pitchFamily="34" charset="0"/>
              </a:rPr>
              <a:t> se desloca pelo Zodíaco</a:t>
            </a:r>
          </a:p>
          <a:p>
            <a:pPr algn="l">
              <a:buClr>
                <a:schemeClr val="accent2">
                  <a:lumMod val="75000"/>
                </a:schemeClr>
              </a:buClr>
              <a:buFont typeface="Courier New" pitchFamily="49" charset="0"/>
              <a:buChar char="o"/>
            </a:pPr>
            <a:endParaRPr lang="pt-BR" dirty="0">
              <a:solidFill>
                <a:schemeClr val="accent2">
                  <a:lumMod val="75000"/>
                </a:schemeClr>
              </a:solidFill>
              <a:effectLst>
                <a:outerShdw blurRad="50800" dist="38100" dir="13500000" algn="br" rotWithShape="0">
                  <a:schemeClr val="tx1">
                    <a:alpha val="62000"/>
                  </a:schemeClr>
                </a:outerShdw>
              </a:effectLst>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3"/>
          <p:cNvSpPr>
            <a:spLocks noGrp="1"/>
          </p:cNvSpPr>
          <p:nvPr>
            <p:ph type="title"/>
          </p:nvPr>
        </p:nvSpPr>
        <p:spPr>
          <a:xfrm>
            <a:off x="0" y="1988840"/>
            <a:ext cx="9144000" cy="1143000"/>
          </a:xfrm>
        </p:spPr>
        <p:txBody>
          <a:bodyPr/>
          <a:lstStyle/>
          <a:p>
            <a:pPr>
              <a:lnSpc>
                <a:spcPct val="150000"/>
              </a:lnSpc>
            </a:pPr>
            <a:r>
              <a:rPr lang="pt-BR" b="0" dirty="0" smtClean="0">
                <a:solidFill>
                  <a:srgbClr val="ADADEB"/>
                </a:solidFill>
              </a:rPr>
              <a:t/>
            </a:r>
            <a:br>
              <a:rPr lang="pt-BR" b="0" dirty="0" smtClean="0">
                <a:solidFill>
                  <a:srgbClr val="ADADEB"/>
                </a:solidFill>
              </a:rPr>
            </a:br>
            <a:r>
              <a:rPr lang="pt-BR" b="0" dirty="0" smtClean="0">
                <a:solidFill>
                  <a:srgbClr val="FFC000"/>
                </a:solidFill>
                <a:latin typeface="Century Gothic" pitchFamily="34" charset="0"/>
              </a:rPr>
              <a:t>Movimento dos </a:t>
            </a:r>
            <a:br>
              <a:rPr lang="pt-BR" b="0" dirty="0" smtClean="0">
                <a:solidFill>
                  <a:srgbClr val="FFC000"/>
                </a:solidFill>
                <a:latin typeface="Century Gothic" pitchFamily="34" charset="0"/>
              </a:rPr>
            </a:br>
            <a:r>
              <a:rPr lang="pt-BR" b="0" dirty="0" smtClean="0">
                <a:solidFill>
                  <a:srgbClr val="FFC000"/>
                </a:solidFill>
                <a:latin typeface="Century Gothic" pitchFamily="34" charset="0"/>
              </a:rPr>
              <a:t>planetas pelo céu </a:t>
            </a:r>
            <a:br>
              <a:rPr lang="pt-BR" b="0" dirty="0" smtClean="0">
                <a:solidFill>
                  <a:srgbClr val="FFC000"/>
                </a:solidFill>
                <a:latin typeface="Century Gothic" pitchFamily="34" charset="0"/>
              </a:rPr>
            </a:br>
            <a:r>
              <a:rPr lang="pt-BR" b="0" dirty="0" smtClean="0">
                <a:solidFill>
                  <a:srgbClr val="FFC000"/>
                </a:solidFill>
                <a:latin typeface="Century Gothic" pitchFamily="34" charset="0"/>
              </a:rPr>
              <a:t>ou</a:t>
            </a:r>
            <a:br>
              <a:rPr lang="pt-BR" b="0" dirty="0" smtClean="0">
                <a:solidFill>
                  <a:srgbClr val="FFC000"/>
                </a:solidFill>
                <a:latin typeface="Century Gothic" pitchFamily="34" charset="0"/>
              </a:rPr>
            </a:br>
            <a:r>
              <a:rPr lang="pt-BR" b="0" dirty="0" smtClean="0">
                <a:solidFill>
                  <a:srgbClr val="FFC000"/>
                </a:solidFill>
                <a:latin typeface="Century Gothic" pitchFamily="34" charset="0"/>
              </a:rPr>
              <a:t>Que sentido há nisso?</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4067944" y="1196752"/>
            <a:ext cx="5076056" cy="4016474"/>
          </a:xfrm>
          <a:noFill/>
          <a:ln>
            <a:noFill/>
          </a:ln>
        </p:spPr>
        <p:txBody>
          <a:bodyPr>
            <a:normAutofit fontScale="92500" lnSpcReduction="20000"/>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Sentido direto:</a:t>
            </a:r>
          </a:p>
          <a:p>
            <a:pPr lvl="1" algn="l">
              <a:buClr>
                <a:srgbClr val="FFC000"/>
              </a:buClr>
              <a:buFont typeface="Arial" pitchFamily="34" charset="0"/>
              <a:buChar char="•"/>
              <a:defRPr/>
            </a:pPr>
            <a:r>
              <a:rPr lang="pt-BR" dirty="0" smtClean="0">
                <a:solidFill>
                  <a:srgbClr val="FFC000"/>
                </a:solidFill>
                <a:latin typeface="Century Gothic" pitchFamily="34" charset="0"/>
              </a:rPr>
              <a:t>de oeste para leste (sentido contrário ao do movimento diário aparente</a:t>
            </a:r>
            <a:r>
              <a:rPr lang="pt-BR" b="0" dirty="0" smtClean="0">
                <a:solidFill>
                  <a:srgbClr val="FFC000"/>
                </a:solidFill>
                <a:latin typeface="Century Gothic" pitchFamily="34" charset="0"/>
              </a:rPr>
              <a:t>)</a:t>
            </a:r>
          </a:p>
          <a:p>
            <a:pPr lvl="1" algn="l">
              <a:buClr>
                <a:srgbClr val="00FF00"/>
              </a:buClr>
              <a:buFont typeface="Courier New" pitchFamily="49" charset="0"/>
              <a:buChar char="o"/>
              <a:defRPr/>
            </a:pPr>
            <a:endParaRPr lang="pt-BR" b="0" dirty="0" smtClean="0">
              <a:solidFill>
                <a:schemeClr val="accent6">
                  <a:lumMod val="20000"/>
                  <a:lumOff val="80000"/>
                </a:schemeClr>
              </a:solidFill>
              <a:latin typeface="Century Gothic" pitchFamily="34" charset="0"/>
            </a:endParaRPr>
          </a:p>
          <a:p>
            <a:pPr algn="l">
              <a:buClr>
                <a:srgbClr val="FF00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FF0000"/>
                </a:solidFill>
                <a:latin typeface="Century Gothic" pitchFamily="34" charset="0"/>
              </a:rPr>
              <a:t>Sentido retrógrado:</a:t>
            </a:r>
          </a:p>
          <a:p>
            <a:pPr lvl="1" algn="l">
              <a:buClr>
                <a:srgbClr val="FFC000"/>
              </a:buClr>
              <a:buFont typeface="Arial" pitchFamily="34" charset="0"/>
              <a:buChar char="•"/>
              <a:defRPr/>
            </a:pPr>
            <a:r>
              <a:rPr lang="pt-BR" dirty="0" smtClean="0">
                <a:solidFill>
                  <a:srgbClr val="FFC000"/>
                </a:solidFill>
                <a:latin typeface="Century Gothic" pitchFamily="34" charset="0"/>
              </a:rPr>
              <a:t>de leste para oeste (o mesmo sentido do movimento diário aparente</a:t>
            </a:r>
            <a:r>
              <a:rPr lang="pt-BR" b="0" dirty="0" smtClean="0">
                <a:solidFill>
                  <a:srgbClr val="FFC000"/>
                </a:solidFill>
                <a:latin typeface="Century Gothic" pitchFamily="34" charset="0"/>
              </a:rPr>
              <a:t>)</a:t>
            </a:r>
          </a:p>
        </p:txBody>
      </p:sp>
      <p:pic>
        <p:nvPicPr>
          <p:cNvPr id="63490" name="Picture 2" descr="http://testedos100dias.com.br/toyotaetios/wp-content/uploads/2013/04/MCAM1996.jpg"/>
          <p:cNvPicPr>
            <a:picLocks noChangeAspect="1" noChangeArrowheads="1"/>
          </p:cNvPicPr>
          <p:nvPr/>
        </p:nvPicPr>
        <p:blipFill>
          <a:blip r:embed="rId3" cstate="print"/>
          <a:srcRect l="31748" r="20409"/>
          <a:stretch>
            <a:fillRect/>
          </a:stretch>
        </p:blipFill>
        <p:spPr bwMode="auto">
          <a:xfrm>
            <a:off x="323528" y="707308"/>
            <a:ext cx="3672408" cy="4897368"/>
          </a:xfrm>
          <a:prstGeom prst="rect">
            <a:avLst/>
          </a:prstGeom>
          <a:noFill/>
        </p:spPr>
      </p:pic>
      <p:sp>
        <p:nvSpPr>
          <p:cNvPr id="8" name="Elipse 7"/>
          <p:cNvSpPr/>
          <p:nvPr/>
        </p:nvSpPr>
        <p:spPr bwMode="auto">
          <a:xfrm>
            <a:off x="1863773" y="1411768"/>
            <a:ext cx="288032" cy="288032"/>
          </a:xfrm>
          <a:prstGeom prst="ellipse">
            <a:avLst/>
          </a:prstGeom>
          <a:noFill/>
          <a:ln w="476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 name="Elipse 8"/>
          <p:cNvSpPr/>
          <p:nvPr/>
        </p:nvSpPr>
        <p:spPr bwMode="auto">
          <a:xfrm>
            <a:off x="2059742" y="1720264"/>
            <a:ext cx="288032" cy="288032"/>
          </a:xfrm>
          <a:prstGeom prst="ellipse">
            <a:avLst/>
          </a:prstGeom>
          <a:noFill/>
          <a:ln w="476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Elipse 9"/>
          <p:cNvSpPr/>
          <p:nvPr/>
        </p:nvSpPr>
        <p:spPr bwMode="auto">
          <a:xfrm>
            <a:off x="2059742" y="1321312"/>
            <a:ext cx="288032" cy="288032"/>
          </a:xfrm>
          <a:prstGeom prst="ellipse">
            <a:avLst/>
          </a:prstGeom>
          <a:noFill/>
          <a:ln w="476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2268541" y="1629360"/>
            <a:ext cx="288032" cy="288032"/>
          </a:xfrm>
          <a:prstGeom prst="ellipse">
            <a:avLst/>
          </a:prstGeom>
          <a:noFill/>
          <a:ln w="476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2" name="Elipse 11"/>
          <p:cNvSpPr/>
          <p:nvPr/>
        </p:nvSpPr>
        <p:spPr bwMode="auto">
          <a:xfrm>
            <a:off x="2275766" y="1268760"/>
            <a:ext cx="288032" cy="288032"/>
          </a:xfrm>
          <a:prstGeom prst="ellipse">
            <a:avLst/>
          </a:prstGeom>
          <a:noFill/>
          <a:ln w="476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Elipse 12"/>
          <p:cNvSpPr/>
          <p:nvPr/>
        </p:nvSpPr>
        <p:spPr bwMode="auto">
          <a:xfrm>
            <a:off x="2483768" y="1575649"/>
            <a:ext cx="288032" cy="288032"/>
          </a:xfrm>
          <a:prstGeom prst="ellipse">
            <a:avLst/>
          </a:prstGeom>
          <a:noFill/>
          <a:ln w="476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Retângulo 13"/>
          <p:cNvSpPr/>
          <p:nvPr/>
        </p:nvSpPr>
        <p:spPr>
          <a:xfrm>
            <a:off x="-12754" y="6433591"/>
            <a:ext cx="6317755" cy="523220"/>
          </a:xfrm>
          <a:prstGeom prst="rect">
            <a:avLst/>
          </a:prstGeom>
        </p:spPr>
        <p:txBody>
          <a:bodyPr wrap="none">
            <a:spAutoFit/>
          </a:bodyPr>
          <a:lstStyle/>
          <a:p>
            <a:pPr fontAlgn="ctr"/>
            <a:r>
              <a:rPr lang="pt-BR" sz="1400" b="0" dirty="0" smtClean="0">
                <a:solidFill>
                  <a:srgbClr val="FFC000"/>
                </a:solidFill>
                <a:latin typeface="Century Gothic" pitchFamily="34" charset="0"/>
              </a:rPr>
              <a:t>Fonte da imagem: </a:t>
            </a:r>
            <a:r>
              <a:rPr lang="pt-BR" sz="1400" b="0" dirty="0" smtClean="0">
                <a:solidFill>
                  <a:srgbClr val="FFC000"/>
                </a:solidFill>
                <a:latin typeface="Century Gothic" pitchFamily="34" charset="0"/>
                <a:hlinkClick r:id="rId4"/>
              </a:rPr>
              <a:t>http://testedos100dias.com.br/toyotaetios/?</a:t>
            </a:r>
            <a:r>
              <a:rPr lang="pt-BR" sz="1400" b="0" dirty="0" err="1" smtClean="0">
                <a:solidFill>
                  <a:srgbClr val="FFC000"/>
                </a:solidFill>
                <a:latin typeface="Century Gothic" pitchFamily="34" charset="0"/>
                <a:hlinkClick r:id="rId4"/>
              </a:rPr>
              <a:t>cat</a:t>
            </a:r>
            <a:r>
              <a:rPr lang="pt-BR" sz="1400" b="0" dirty="0" smtClean="0">
                <a:solidFill>
                  <a:srgbClr val="FFC000"/>
                </a:solidFill>
                <a:latin typeface="Century Gothic" pitchFamily="34" charset="0"/>
                <a:hlinkClick r:id="rId4"/>
              </a:rPr>
              <a:t>=20</a:t>
            </a:r>
            <a:endParaRPr lang="pt-BR" sz="1400" b="0" dirty="0" smtClean="0">
              <a:solidFill>
                <a:srgbClr val="FFC000"/>
              </a:solidFill>
              <a:latin typeface="Century Gothic" pitchFamily="34" charset="0"/>
            </a:endParaRPr>
          </a:p>
          <a:p>
            <a:pPr fontAlgn="ctr"/>
            <a:endParaRPr lang="en-US" sz="1400" b="0" dirty="0" smtClean="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xit" presetSubtype="0" fill="hold" grpId="1" nodeType="withEffect">
                                  <p:stCondLst>
                                    <p:cond delay="0"/>
                                  </p:stCondLst>
                                  <p:childTnLst>
                                    <p:animEffect transition="out" filter="fade">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11"/>
                                        </p:tgtEl>
                                      </p:cBhvr>
                                    </p:animEffect>
                                    <p:set>
                                      <p:cBhvr>
                                        <p:cTn id="41" dur="1" fill="hold">
                                          <p:stCondLst>
                                            <p:cond delay="1999"/>
                                          </p:stCondLst>
                                        </p:cTn>
                                        <p:tgtEl>
                                          <p:spTgt spid="1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2"/>
                                        </p:tgtEl>
                                      </p:cBhvr>
                                    </p:animEffect>
                                    <p:set>
                                      <p:cBhvr>
                                        <p:cTn id="50" dur="1" fill="hold">
                                          <p:stCondLst>
                                            <p:cond delay="19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2000"/>
                                        <p:tgtEl>
                                          <p:spTgt spid="3">
                                            <p:txEl>
                                              <p:pRg st="4" end="4"/>
                                            </p:txEl>
                                          </p:spTgt>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NDRE\Documents\OBSERVATÓRIO\Eventos_no_Observatório\Semana Marciana\imagens\retrogrademars2010_tezel_annotated_big.jpg"/>
          <p:cNvPicPr>
            <a:picLocks noChangeAspect="1" noChangeArrowheads="1"/>
          </p:cNvPicPr>
          <p:nvPr/>
        </p:nvPicPr>
        <p:blipFill>
          <a:blip r:embed="rId3" cstate="print">
            <a:lum contrast="40000"/>
          </a:blip>
          <a:srcRect/>
          <a:stretch>
            <a:fillRect/>
          </a:stretch>
        </p:blipFill>
        <p:spPr bwMode="auto">
          <a:xfrm>
            <a:off x="107504" y="940816"/>
            <a:ext cx="8875776" cy="5917184"/>
          </a:xfrm>
          <a:prstGeom prst="rect">
            <a:avLst/>
          </a:prstGeom>
          <a:noFill/>
        </p:spPr>
      </p:pic>
      <p:sp>
        <p:nvSpPr>
          <p:cNvPr id="5" name="Título 3"/>
          <p:cNvSpPr>
            <a:spLocks noGrp="1"/>
          </p:cNvSpPr>
          <p:nvPr>
            <p:ph type="title"/>
          </p:nvPr>
        </p:nvSpPr>
        <p:spPr>
          <a:xfrm>
            <a:off x="0" y="44624"/>
            <a:ext cx="9144000" cy="864096"/>
          </a:xfrm>
        </p:spPr>
        <p:txBody>
          <a:bodyPr>
            <a:normAutofit/>
          </a:bodyPr>
          <a:lstStyle/>
          <a:p>
            <a:r>
              <a:rPr lang="pt-BR" sz="3200" dirty="0" smtClean="0">
                <a:solidFill>
                  <a:schemeClr val="bg1"/>
                </a:solidFill>
                <a:latin typeface="Century Gothic" pitchFamily="34" charset="0"/>
              </a:rPr>
              <a:t>Exemplo: Marte na oposição de 2009/2010</a:t>
            </a:r>
            <a:endParaRPr lang="pt-BR" sz="3200" dirty="0">
              <a:solidFill>
                <a:schemeClr val="bg1"/>
              </a:solidFill>
              <a:latin typeface="Century Gothic" pitchFamily="34" charset="0"/>
            </a:endParaRPr>
          </a:p>
        </p:txBody>
      </p:sp>
      <p:cxnSp>
        <p:nvCxnSpPr>
          <p:cNvPr id="8" name="Conector de seta reta 7"/>
          <p:cNvCxnSpPr>
            <a:cxnSpLocks noChangeAspect="1"/>
          </p:cNvCxnSpPr>
          <p:nvPr/>
        </p:nvCxnSpPr>
        <p:spPr>
          <a:xfrm flipH="1">
            <a:off x="8100392" y="3861048"/>
            <a:ext cx="410444" cy="82089"/>
          </a:xfrm>
          <a:prstGeom prst="straightConnector1">
            <a:avLst/>
          </a:prstGeom>
          <a:ln w="508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cxnSpLocks noChangeAspect="1"/>
          </p:cNvCxnSpPr>
          <p:nvPr/>
        </p:nvCxnSpPr>
        <p:spPr>
          <a:xfrm flipH="1">
            <a:off x="6516216" y="3645024"/>
            <a:ext cx="432047" cy="86411"/>
          </a:xfrm>
          <a:prstGeom prst="straightConnector1">
            <a:avLst/>
          </a:prstGeom>
          <a:ln w="508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a:cxnSpLocks noChangeAspect="1"/>
          </p:cNvCxnSpPr>
          <p:nvPr/>
        </p:nvCxnSpPr>
        <p:spPr>
          <a:xfrm flipH="1">
            <a:off x="2771800" y="4653136"/>
            <a:ext cx="410444" cy="82089"/>
          </a:xfrm>
          <a:prstGeom prst="straightConnector1">
            <a:avLst/>
          </a:prstGeom>
          <a:ln w="508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5" name="Seta para a esquerda 4"/>
          <p:cNvSpPr>
            <a:spLocks noChangeArrowheads="1"/>
          </p:cNvSpPr>
          <p:nvPr/>
        </p:nvSpPr>
        <p:spPr bwMode="auto">
          <a:xfrm>
            <a:off x="263501" y="1556792"/>
            <a:ext cx="2508299" cy="1214438"/>
          </a:xfrm>
          <a:prstGeom prst="leftArrow">
            <a:avLst>
              <a:gd name="adj1" fmla="val 69642"/>
              <a:gd name="adj2" fmla="val 50001"/>
            </a:avLst>
          </a:prstGeom>
          <a:noFill/>
          <a:ln w="25400" algn="ctr">
            <a:solidFill>
              <a:schemeClr val="accent2">
                <a:lumMod val="40000"/>
                <a:lumOff val="60000"/>
              </a:schemeClr>
            </a:solidFill>
            <a:round/>
            <a:headEnd type="none" w="sm" len="sm"/>
            <a:tailEnd type="none" w="sm" len="sm"/>
          </a:ln>
        </p:spPr>
        <p:txBody>
          <a:bodyPr/>
          <a:lstStyle/>
          <a:p>
            <a:endParaRPr lang="pt-BR">
              <a:solidFill>
                <a:srgbClr val="FFC000"/>
              </a:solidFill>
              <a:latin typeface="Century Gothic" pitchFamily="34" charset="0"/>
            </a:endParaRPr>
          </a:p>
        </p:txBody>
      </p:sp>
      <p:sp>
        <p:nvSpPr>
          <p:cNvPr id="46" name="Seta para a esquerda 5"/>
          <p:cNvSpPr>
            <a:spLocks noChangeArrowheads="1"/>
          </p:cNvSpPr>
          <p:nvPr/>
        </p:nvSpPr>
        <p:spPr bwMode="auto">
          <a:xfrm rot="10800000">
            <a:off x="6156176" y="4734271"/>
            <a:ext cx="2520280" cy="1143000"/>
          </a:xfrm>
          <a:prstGeom prst="leftArrow">
            <a:avLst>
              <a:gd name="adj1" fmla="val 69478"/>
              <a:gd name="adj2" fmla="val 50003"/>
            </a:avLst>
          </a:prstGeom>
          <a:noFill/>
          <a:ln w="25400" algn="ctr">
            <a:solidFill>
              <a:schemeClr val="accent2">
                <a:lumMod val="40000"/>
                <a:lumOff val="60000"/>
              </a:schemeClr>
            </a:solidFill>
            <a:round/>
            <a:headEnd type="none" w="sm" len="sm"/>
            <a:tailEnd type="none" w="sm" len="sm"/>
          </a:ln>
        </p:spPr>
        <p:txBody>
          <a:bodyPr/>
          <a:lstStyle/>
          <a:p>
            <a:endParaRPr lang="pt-BR">
              <a:solidFill>
                <a:srgbClr val="FFC000"/>
              </a:solidFill>
              <a:latin typeface="Century Gothic" pitchFamily="34" charset="0"/>
            </a:endParaRPr>
          </a:p>
        </p:txBody>
      </p:sp>
      <p:sp>
        <p:nvSpPr>
          <p:cNvPr id="47" name="Text Box 141"/>
          <p:cNvSpPr txBox="1">
            <a:spLocks noChangeArrowheads="1"/>
          </p:cNvSpPr>
          <p:nvPr/>
        </p:nvSpPr>
        <p:spPr bwMode="auto">
          <a:xfrm>
            <a:off x="6228184" y="4941168"/>
            <a:ext cx="1944216" cy="707886"/>
          </a:xfrm>
          <a:prstGeom prst="rect">
            <a:avLst/>
          </a:prstGeom>
          <a:noFill/>
          <a:ln w="9525">
            <a:noFill/>
            <a:miter lim="800000"/>
            <a:headEnd/>
            <a:tailEnd/>
          </a:ln>
        </p:spPr>
        <p:txBody>
          <a:bodyPr wrap="square">
            <a:spAutoFit/>
          </a:bodyPr>
          <a:lstStyle/>
          <a:p>
            <a:pPr algn="l">
              <a:defRPr/>
            </a:pPr>
            <a:r>
              <a:rPr lang="pt-BR" sz="2000" dirty="0" smtClean="0">
                <a:solidFill>
                  <a:srgbClr val="FFC000"/>
                </a:solidFill>
                <a:latin typeface="Century Gothic" pitchFamily="34" charset="0"/>
              </a:rPr>
              <a:t>Lado Oeste</a:t>
            </a:r>
          </a:p>
          <a:p>
            <a:pPr algn="l">
              <a:defRPr/>
            </a:pPr>
            <a:r>
              <a:rPr lang="pt-BR" sz="2000" dirty="0" smtClean="0">
                <a:solidFill>
                  <a:srgbClr val="FFC000"/>
                </a:solidFill>
                <a:latin typeface="Century Gothic" pitchFamily="34" charset="0"/>
              </a:rPr>
              <a:t>(Sol poente)</a:t>
            </a:r>
            <a:endParaRPr lang="pt-BR" sz="2000" dirty="0">
              <a:solidFill>
                <a:srgbClr val="FFC000"/>
              </a:solidFill>
              <a:latin typeface="Century Gothic" pitchFamily="34" charset="0"/>
            </a:endParaRPr>
          </a:p>
        </p:txBody>
      </p:sp>
      <p:sp>
        <p:nvSpPr>
          <p:cNvPr id="49" name="Text Box 141"/>
          <p:cNvSpPr txBox="1">
            <a:spLocks noChangeArrowheads="1"/>
          </p:cNvSpPr>
          <p:nvPr/>
        </p:nvSpPr>
        <p:spPr bwMode="auto">
          <a:xfrm>
            <a:off x="827584" y="1772816"/>
            <a:ext cx="2088232" cy="707886"/>
          </a:xfrm>
          <a:prstGeom prst="rect">
            <a:avLst/>
          </a:prstGeom>
          <a:noFill/>
          <a:ln w="9525">
            <a:noFill/>
            <a:miter lim="800000"/>
            <a:headEnd/>
            <a:tailEnd/>
          </a:ln>
        </p:spPr>
        <p:txBody>
          <a:bodyPr wrap="square">
            <a:spAutoFit/>
          </a:bodyPr>
          <a:lstStyle/>
          <a:p>
            <a:pPr algn="l">
              <a:defRPr/>
            </a:pPr>
            <a:r>
              <a:rPr lang="pt-BR" sz="2000" dirty="0" smtClean="0">
                <a:solidFill>
                  <a:srgbClr val="FFC000"/>
                </a:solidFill>
                <a:latin typeface="Century Gothic" pitchFamily="34" charset="0"/>
              </a:rPr>
              <a:t>Lado Leste</a:t>
            </a:r>
          </a:p>
          <a:p>
            <a:pPr algn="l">
              <a:defRPr/>
            </a:pPr>
            <a:r>
              <a:rPr lang="pt-BR" sz="2000" dirty="0" smtClean="0">
                <a:solidFill>
                  <a:srgbClr val="FFC000"/>
                </a:solidFill>
                <a:latin typeface="Century Gothic" pitchFamily="34" charset="0"/>
              </a:rPr>
              <a:t>(Sol nascente)</a:t>
            </a:r>
            <a:endParaRPr lang="pt-BR" sz="2000" dirty="0">
              <a:solidFill>
                <a:srgbClr val="FFC000"/>
              </a:solidFill>
              <a:latin typeface="Century Gothic" pitchFamily="34" charset="0"/>
            </a:endParaRPr>
          </a:p>
        </p:txBody>
      </p:sp>
      <p:sp>
        <p:nvSpPr>
          <p:cNvPr id="12" name="Text Box 141"/>
          <p:cNvSpPr txBox="1">
            <a:spLocks noChangeArrowheads="1"/>
          </p:cNvSpPr>
          <p:nvPr/>
        </p:nvSpPr>
        <p:spPr bwMode="auto">
          <a:xfrm>
            <a:off x="35496" y="6581001"/>
            <a:ext cx="4824536" cy="461665"/>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Tunç</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Tezel</a:t>
            </a:r>
            <a:endParaRPr lang="pt-BR" sz="1200" dirty="0" smtClean="0">
              <a:solidFill>
                <a:srgbClr val="FFC000"/>
              </a:solidFill>
              <a:latin typeface="Century Gothic" pitchFamily="34" charset="0"/>
            </a:endParaRPr>
          </a:p>
          <a:p>
            <a:pPr algn="l">
              <a:defRPr/>
            </a:pPr>
            <a:endParaRPr lang="pt-BR" sz="1200" dirty="0">
              <a:solidFill>
                <a:srgbClr val="FFC000"/>
              </a:solidFill>
              <a:latin typeface="Century Gothic" pitchFamily="34" charset="0"/>
            </a:endParaRPr>
          </a:p>
        </p:txBody>
      </p:sp>
      <p:sp>
        <p:nvSpPr>
          <p:cNvPr id="13" name="CaixaDeTexto 12"/>
          <p:cNvSpPr txBox="1"/>
          <p:nvPr/>
        </p:nvSpPr>
        <p:spPr>
          <a:xfrm>
            <a:off x="1691680" y="3789040"/>
            <a:ext cx="1944216" cy="338554"/>
          </a:xfrm>
          <a:prstGeom prst="rect">
            <a:avLst/>
          </a:prstGeom>
          <a:noFill/>
        </p:spPr>
        <p:txBody>
          <a:bodyPr wrap="square" rtlCol="0">
            <a:spAutoFit/>
          </a:bodyPr>
          <a:lstStyle/>
          <a:p>
            <a:r>
              <a:rPr lang="pt-BR" dirty="0" smtClean="0">
                <a:solidFill>
                  <a:schemeClr val="bg1"/>
                </a:solidFill>
                <a:latin typeface="Century Gothic" pitchFamily="34" charset="0"/>
              </a:rPr>
              <a:t>22 dez 09</a:t>
            </a:r>
            <a:endParaRPr lang="pt-BR" dirty="0">
              <a:solidFill>
                <a:schemeClr val="bg1"/>
              </a:solidFill>
              <a:latin typeface="Century Gothic" pitchFamily="34" charset="0"/>
            </a:endParaRPr>
          </a:p>
        </p:txBody>
      </p:sp>
      <p:cxnSp>
        <p:nvCxnSpPr>
          <p:cNvPr id="15" name="Conector de seta reta 14"/>
          <p:cNvCxnSpPr>
            <a:stCxn id="13" idx="2"/>
          </p:cNvCxnSpPr>
          <p:nvPr/>
        </p:nvCxnSpPr>
        <p:spPr bwMode="auto">
          <a:xfrm>
            <a:off x="2663788" y="4127594"/>
            <a:ext cx="108012" cy="597550"/>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16" name="CaixaDeTexto 15"/>
          <p:cNvSpPr txBox="1"/>
          <p:nvPr/>
        </p:nvSpPr>
        <p:spPr>
          <a:xfrm>
            <a:off x="5868144" y="2708920"/>
            <a:ext cx="1944216" cy="338554"/>
          </a:xfrm>
          <a:prstGeom prst="rect">
            <a:avLst/>
          </a:prstGeom>
          <a:noFill/>
        </p:spPr>
        <p:txBody>
          <a:bodyPr wrap="square" rtlCol="0">
            <a:spAutoFit/>
          </a:bodyPr>
          <a:lstStyle/>
          <a:p>
            <a:r>
              <a:rPr lang="pt-BR" dirty="0" smtClean="0">
                <a:solidFill>
                  <a:schemeClr val="bg1"/>
                </a:solidFill>
                <a:latin typeface="Century Gothic" pitchFamily="34" charset="0"/>
              </a:rPr>
              <a:t>07 mar 10</a:t>
            </a:r>
            <a:endParaRPr lang="pt-BR" dirty="0">
              <a:solidFill>
                <a:schemeClr val="bg1"/>
              </a:solidFill>
              <a:latin typeface="Century Gothic" pitchFamily="34" charset="0"/>
            </a:endParaRPr>
          </a:p>
        </p:txBody>
      </p:sp>
      <p:cxnSp>
        <p:nvCxnSpPr>
          <p:cNvPr id="17" name="Conector de seta reta 16"/>
          <p:cNvCxnSpPr>
            <a:stCxn id="16" idx="2"/>
          </p:cNvCxnSpPr>
          <p:nvPr/>
        </p:nvCxnSpPr>
        <p:spPr bwMode="auto">
          <a:xfrm>
            <a:off x="6840252" y="3047474"/>
            <a:ext cx="108012" cy="597550"/>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18" name="CaixaDeTexto 17"/>
          <p:cNvSpPr txBox="1"/>
          <p:nvPr/>
        </p:nvSpPr>
        <p:spPr>
          <a:xfrm>
            <a:off x="7236296" y="1916832"/>
            <a:ext cx="1944216" cy="338554"/>
          </a:xfrm>
          <a:prstGeom prst="rect">
            <a:avLst/>
          </a:prstGeom>
          <a:noFill/>
        </p:spPr>
        <p:txBody>
          <a:bodyPr wrap="square" rtlCol="0">
            <a:spAutoFit/>
          </a:bodyPr>
          <a:lstStyle/>
          <a:p>
            <a:r>
              <a:rPr lang="pt-BR" dirty="0" smtClean="0">
                <a:solidFill>
                  <a:schemeClr val="bg1"/>
                </a:solidFill>
                <a:latin typeface="Century Gothic" pitchFamily="34" charset="0"/>
              </a:rPr>
              <a:t>02 out 09</a:t>
            </a:r>
            <a:endParaRPr lang="pt-BR" dirty="0">
              <a:solidFill>
                <a:schemeClr val="bg1"/>
              </a:solidFill>
              <a:latin typeface="Century Gothic" pitchFamily="34" charset="0"/>
            </a:endParaRPr>
          </a:p>
        </p:txBody>
      </p:sp>
      <p:cxnSp>
        <p:nvCxnSpPr>
          <p:cNvPr id="20" name="Conector de seta reta 19"/>
          <p:cNvCxnSpPr>
            <a:stCxn id="18" idx="2"/>
          </p:cNvCxnSpPr>
          <p:nvPr/>
        </p:nvCxnSpPr>
        <p:spPr bwMode="auto">
          <a:xfrm>
            <a:off x="8208404" y="2255386"/>
            <a:ext cx="684076" cy="1461646"/>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22" name="CaixaDeTexto 21"/>
          <p:cNvSpPr txBox="1"/>
          <p:nvPr/>
        </p:nvSpPr>
        <p:spPr>
          <a:xfrm>
            <a:off x="179512" y="2852936"/>
            <a:ext cx="1764704" cy="338554"/>
          </a:xfrm>
          <a:prstGeom prst="rect">
            <a:avLst/>
          </a:prstGeom>
          <a:noFill/>
        </p:spPr>
        <p:txBody>
          <a:bodyPr wrap="square" rtlCol="0">
            <a:spAutoFit/>
          </a:bodyPr>
          <a:lstStyle/>
          <a:p>
            <a:r>
              <a:rPr lang="pt-BR" dirty="0" smtClean="0">
                <a:solidFill>
                  <a:schemeClr val="bg1"/>
                </a:solidFill>
                <a:latin typeface="Century Gothic" pitchFamily="34" charset="0"/>
              </a:rPr>
              <a:t>05 jun 10</a:t>
            </a:r>
            <a:endParaRPr lang="pt-BR" dirty="0">
              <a:solidFill>
                <a:schemeClr val="bg1"/>
              </a:solidFill>
              <a:latin typeface="Century Gothic" pitchFamily="34" charset="0"/>
            </a:endParaRPr>
          </a:p>
        </p:txBody>
      </p:sp>
      <p:cxnSp>
        <p:nvCxnSpPr>
          <p:cNvPr id="23" name="Conector de seta reta 22"/>
          <p:cNvCxnSpPr>
            <a:stCxn id="22" idx="2"/>
          </p:cNvCxnSpPr>
          <p:nvPr/>
        </p:nvCxnSpPr>
        <p:spPr bwMode="auto">
          <a:xfrm flipH="1">
            <a:off x="755576" y="3191490"/>
            <a:ext cx="306288" cy="2469758"/>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par>
                          <p:cTn id="14" fill="hold">
                            <p:stCondLst>
                              <p:cond delay="2000"/>
                            </p:stCondLst>
                            <p:childTnLst>
                              <p:par>
                                <p:cTn id="15" presetID="0" presetClass="path" presetSubtype="0" repeatCount="indefinite" accel="50000" decel="50000" fill="hold" nodeType="afterEffect">
                                  <p:stCondLst>
                                    <p:cond delay="0"/>
                                  </p:stCondLst>
                                  <p:childTnLst>
                                    <p:animMotion origin="layout" path="M 0.02778 -0.0088 C -0.05642 0.01597 -0.14062 0.04097 -0.21111 0.05972 C -0.2816 0.07847 -0.34045 0.0919 -0.39514 0.10324 C -0.44983 0.11458 -0.50608 0.12292 -0.53958 0.12732 C -0.57309 0.13171 -0.58489 0.12986 -0.59583 0.12917 C -0.60677 0.12847 -0.60625 0.12593 -0.60555 0.12361 " pathEditMode="relative" ptsTypes="aaaaaA">
                                      <p:cBhvr>
                                        <p:cTn id="16" dur="2000" fill="hold"/>
                                        <p:tgtEl>
                                          <p:spTgt spid="8"/>
                                        </p:tgtEl>
                                        <p:attrNameLst>
                                          <p:attrName>ppt_x</p:attrName>
                                          <p:attrName>ppt_y</p:attrName>
                                        </p:attrNameLst>
                                      </p:cBhvr>
                                    </p:animMotion>
                                  </p:childTnLst>
                                </p:cTn>
                              </p:par>
                            </p:childTnLst>
                          </p:cTn>
                        </p:par>
                        <p:par>
                          <p:cTn id="17" fill="hold">
                            <p:stCondLst>
                              <p:cond delay="4000"/>
                            </p:stCondLst>
                            <p:childTnLst>
                              <p:par>
                                <p:cTn id="18" presetID="1" presetClass="exit" presetSubtype="0" fill="hold" nodeType="after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0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6000"/>
                            </p:stCondLst>
                            <p:childTnLst>
                              <p:par>
                                <p:cTn id="31" presetID="0" presetClass="path" presetSubtype="0" repeatCount="indefinite" accel="50000" decel="50000" fill="hold" nodeType="afterEffect">
                                  <p:stCondLst>
                                    <p:cond delay="0"/>
                                  </p:stCondLst>
                                  <p:childTnLst>
                                    <p:animMotion origin="layout" path="M -3.61111E-6 3.7037E-6 C -0.00173 -0.00324 -0.00329 -0.00649 0.01111 -0.01574 C 0.02552 -0.025 0.03889 -0.03565 0.08611 -0.05556 C 0.13334 -0.07547 0.23334 -0.1169 0.29514 -0.13519 C 0.35695 -0.15348 0.40695 -0.15926 0.45695 -0.16482 " pathEditMode="relative" rAng="0" ptsTypes="aaaaA">
                                      <p:cBhvr>
                                        <p:cTn id="32" dur="2000" fill="hold"/>
                                        <p:tgtEl>
                                          <p:spTgt spid="41"/>
                                        </p:tgtEl>
                                        <p:attrNameLst>
                                          <p:attrName>ppt_x</p:attrName>
                                          <p:attrName>ppt_y</p:attrName>
                                        </p:attrNameLst>
                                      </p:cBhvr>
                                      <p:rCtr x="22700" y="-8200"/>
                                    </p:animMotion>
                                  </p:childTnLst>
                                </p:cTn>
                              </p:par>
                            </p:childTnLst>
                          </p:cTn>
                        </p:par>
                        <p:par>
                          <p:cTn id="33" fill="hold">
                            <p:stCondLst>
                              <p:cond delay="8000"/>
                            </p:stCondLst>
                            <p:childTnLst>
                              <p:par>
                                <p:cTn id="34" presetID="1" presetClass="exit" presetSubtype="0" fill="hold" nodeType="afterEffect">
                                  <p:stCondLst>
                                    <p:cond delay="0"/>
                                  </p:stCondLst>
                                  <p:childTnLst>
                                    <p:set>
                                      <p:cBhvr>
                                        <p:cTn id="35" dur="1" fill="hold">
                                          <p:stCondLst>
                                            <p:cond delay="0"/>
                                          </p:stCondLst>
                                        </p:cTn>
                                        <p:tgtEl>
                                          <p:spTgt spid="4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000"/>
                                        <p:tgtEl>
                                          <p:spTgt spid="17"/>
                                        </p:tgtEl>
                                      </p:cBhvr>
                                    </p:animEffect>
                                  </p:childTnLst>
                                </p:cTn>
                              </p:par>
                            </p:childTnLst>
                          </p:cTn>
                        </p:par>
                        <p:par>
                          <p:cTn id="42" fill="hold">
                            <p:stCondLst>
                              <p:cond delay="100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childTnLst>
                          </p:cTn>
                        </p:par>
                        <p:par>
                          <p:cTn id="46" fill="hold">
                            <p:stCondLst>
                              <p:cond delay="12000"/>
                            </p:stCondLst>
                            <p:childTnLst>
                              <p:par>
                                <p:cTn id="47" presetID="0" presetClass="path" presetSubtype="0" accel="50000" decel="50000" fill="hold" nodeType="afterEffect">
                                  <p:stCondLst>
                                    <p:cond delay="0"/>
                                  </p:stCondLst>
                                  <p:childTnLst>
                                    <p:animMotion origin="layout" path="M 0.04619 -0.01806 C 0.05035 -0.01852 0.05469 -0.01875 0.04202 -0.00972 C 0.02935 -0.0007 0.03976 0.00347 -0.02951 0.03565 C -0.09878 0.06782 -0.2618 0.13796 -0.37326 0.18287 C -0.48472 0.22778 -0.64426 0.28472 -0.69826 0.30509 " pathEditMode="relative" ptsTypes="aaaaA">
                                      <p:cBhvr>
                                        <p:cTn id="48" dur="2000" fill="hold"/>
                                        <p:tgtEl>
                                          <p:spTgt spid="19"/>
                                        </p:tgtEl>
                                        <p:attrNameLst>
                                          <p:attrName>ppt_x</p:attrName>
                                          <p:attrName>ppt_y</p:attrName>
                                        </p:attrNameLst>
                                      </p:cBhvr>
                                    </p:animMotion>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childTnLst>
                                </p:cTn>
                              </p:par>
                            </p:childTnLst>
                          </p:cTn>
                        </p:par>
                        <p:par>
                          <p:cTn id="55" fill="hold">
                            <p:stCondLst>
                              <p:cond delay="14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8"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title"/>
          </p:nvPr>
        </p:nvSpPr>
        <p:spPr>
          <a:xfrm>
            <a:off x="714375" y="836712"/>
            <a:ext cx="7772400" cy="1143000"/>
          </a:xfrm>
        </p:spPr>
        <p:txBody>
          <a:bodyPr>
            <a:normAutofit fontScale="90000"/>
          </a:bodyPr>
          <a:lstStyle/>
          <a:p>
            <a:r>
              <a:rPr lang="pt-BR" dirty="0" smtClean="0">
                <a:solidFill>
                  <a:schemeClr val="bg1"/>
                </a:solidFill>
                <a:latin typeface="Century Gothic" pitchFamily="34" charset="0"/>
              </a:rPr>
              <a:t>Movimento retrógrado de um planeta e laçada</a:t>
            </a:r>
          </a:p>
        </p:txBody>
      </p:sp>
      <p:sp>
        <p:nvSpPr>
          <p:cNvPr id="4" name="Text Box 141"/>
          <p:cNvSpPr txBox="1">
            <a:spLocks noChangeArrowheads="1"/>
          </p:cNvSpPr>
          <p:nvPr/>
        </p:nvSpPr>
        <p:spPr bwMode="auto">
          <a:xfrm>
            <a:off x="0" y="6580188"/>
            <a:ext cx="3500438" cy="277812"/>
          </a:xfrm>
          <a:prstGeom prst="rect">
            <a:avLst/>
          </a:prstGeom>
          <a:noFill/>
          <a:ln w="9525">
            <a:noFill/>
            <a:miter lim="800000"/>
            <a:headEnd/>
            <a:tailEnd/>
          </a:ln>
        </p:spPr>
        <p:txBody>
          <a:bodyPr>
            <a:spAutoFit/>
          </a:bodyPr>
          <a:lstStyle/>
          <a:p>
            <a:pPr algn="l">
              <a:defRPr/>
            </a:pPr>
            <a:r>
              <a:rPr lang="pt-BR" sz="1200" dirty="0">
                <a:solidFill>
                  <a:srgbClr val="FFC000"/>
                </a:solidFill>
                <a:latin typeface="Century Gothic" pitchFamily="34" charset="0"/>
              </a:rPr>
              <a:t>Crédito: http://astro.unl.edu</a:t>
            </a:r>
          </a:p>
        </p:txBody>
      </p:sp>
      <p:pic>
        <p:nvPicPr>
          <p:cNvPr id="1026" name="Picture 2">
            <a:hlinkClick r:id="rId2" action="ppaction://hlinkfile"/>
          </p:cNvPr>
          <p:cNvPicPr>
            <a:picLocks noChangeAspect="1" noChangeArrowheads="1"/>
          </p:cNvPicPr>
          <p:nvPr/>
        </p:nvPicPr>
        <p:blipFill>
          <a:blip r:embed="rId3" cstate="print"/>
          <a:srcRect l="1552" b="1559"/>
          <a:stretch>
            <a:fillRect/>
          </a:stretch>
        </p:blipFill>
        <p:spPr bwMode="auto">
          <a:xfrm>
            <a:off x="3275856" y="2852936"/>
            <a:ext cx="2530539" cy="2520000"/>
          </a:xfrm>
          <a:prstGeom prst="rect">
            <a:avLst/>
          </a:prstGeom>
          <a:noFill/>
          <a:ln w="31750">
            <a:solidFill>
              <a:srgbClr val="FFC000"/>
            </a:solid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4.bp.blogspot.com/-eLNSua-DtfY/Ujhe1xJDmjI/AAAAAAAAON0/hnkiHe0AGWk/s1600/sistema+solar.jpg"/>
          <p:cNvPicPr>
            <a:picLocks noChangeAspect="1" noChangeArrowheads="1"/>
          </p:cNvPicPr>
          <p:nvPr/>
        </p:nvPicPr>
        <p:blipFill>
          <a:blip r:embed="rId3" cstate="print"/>
          <a:srcRect r="13631"/>
          <a:stretch>
            <a:fillRect/>
          </a:stretch>
        </p:blipFill>
        <p:spPr bwMode="auto">
          <a:xfrm>
            <a:off x="0" y="1376154"/>
            <a:ext cx="9110779" cy="5481846"/>
          </a:xfrm>
          <a:prstGeom prst="rect">
            <a:avLst/>
          </a:prstGeom>
          <a:noFill/>
        </p:spPr>
      </p:pic>
      <p:sp>
        <p:nvSpPr>
          <p:cNvPr id="7" name="Elipse 6"/>
          <p:cNvSpPr/>
          <p:nvPr/>
        </p:nvSpPr>
        <p:spPr bwMode="auto">
          <a:xfrm>
            <a:off x="1083425" y="5867747"/>
            <a:ext cx="360000" cy="36004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8" name="Elipse 7"/>
          <p:cNvSpPr/>
          <p:nvPr/>
        </p:nvSpPr>
        <p:spPr bwMode="auto">
          <a:xfrm>
            <a:off x="2051720" y="5382741"/>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9" name="Elipse 8"/>
          <p:cNvSpPr/>
          <p:nvPr/>
        </p:nvSpPr>
        <p:spPr bwMode="auto">
          <a:xfrm>
            <a:off x="2872383" y="5047084"/>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0" name="Elipse 9"/>
          <p:cNvSpPr/>
          <p:nvPr/>
        </p:nvSpPr>
        <p:spPr bwMode="auto">
          <a:xfrm>
            <a:off x="4054477" y="333710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4355976" y="242088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2" name="Elipse 11"/>
          <p:cNvSpPr/>
          <p:nvPr/>
        </p:nvSpPr>
        <p:spPr bwMode="auto">
          <a:xfrm>
            <a:off x="4517901" y="1844824"/>
            <a:ext cx="927720" cy="93610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3" name="Elipse 12"/>
          <p:cNvSpPr/>
          <p:nvPr/>
        </p:nvSpPr>
        <p:spPr bwMode="auto">
          <a:xfrm>
            <a:off x="4307718" y="1305143"/>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6" name="Elipse 15"/>
          <p:cNvSpPr/>
          <p:nvPr/>
        </p:nvSpPr>
        <p:spPr bwMode="auto">
          <a:xfrm>
            <a:off x="3566996" y="4744827"/>
            <a:ext cx="576064" cy="57606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18" name="Text Box 28"/>
          <p:cNvSpPr txBox="1">
            <a:spLocks noChangeArrowheads="1"/>
          </p:cNvSpPr>
          <p:nvPr/>
        </p:nvSpPr>
        <p:spPr bwMode="auto">
          <a:xfrm>
            <a:off x="6084168" y="105273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9" name="Rectangle 3"/>
          <p:cNvSpPr>
            <a:spLocks noChangeArrowheads="1"/>
          </p:cNvSpPr>
          <p:nvPr/>
        </p:nvSpPr>
        <p:spPr bwMode="auto">
          <a:xfrm>
            <a:off x="6966801" y="6581001"/>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20" name="Espaço Reservado para Número de Slide 19"/>
          <p:cNvSpPr>
            <a:spLocks noGrp="1"/>
          </p:cNvSpPr>
          <p:nvPr>
            <p:ph type="sldNum" sz="quarter" idx="12"/>
          </p:nvPr>
        </p:nvSpPr>
        <p:spPr/>
        <p:txBody>
          <a:bodyPr/>
          <a:lstStyle/>
          <a:p>
            <a:pPr>
              <a:defRPr/>
            </a:pPr>
            <a:fld id="{98A6B816-6C78-488E-AE2C-6B418D54D2FD}" type="slidenum">
              <a:rPr lang="pt-BR" smtClean="0"/>
              <a:pPr>
                <a:defRPr/>
              </a:pPr>
              <a:t>4</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1000"/>
                                        <p:tgtEl>
                                          <p:spTgt spid="15">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1000"/>
                                        <p:tgtEl>
                                          <p:spTgt spid="15">
                                            <p:txEl>
                                              <p:pRg st="2" end="2"/>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1000"/>
                                        <p:tgtEl>
                                          <p:spTgt spid="15">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1000"/>
                                        <p:tgtEl>
                                          <p:spTgt spid="14">
                                            <p:txEl>
                                              <p:pRg st="0" end="0"/>
                                            </p:txEl>
                                          </p:spTgt>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1000"/>
                                        <p:tgtEl>
                                          <p:spTgt spid="14">
                                            <p:txEl>
                                              <p:pRg st="1" end="1"/>
                                            </p:txEl>
                                          </p:spTgt>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fade">
                                      <p:cBhvr>
                                        <p:cTn id="52" dur="1000"/>
                                        <p:tgtEl>
                                          <p:spTgt spid="14">
                                            <p:txEl>
                                              <p:pRg st="2" end="2"/>
                                            </p:txEl>
                                          </p:spTgt>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fade">
                                      <p:cBhvr>
                                        <p:cTn id="59"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3"/>
          <p:cNvSpPr>
            <a:spLocks noGrp="1"/>
          </p:cNvSpPr>
          <p:nvPr>
            <p:ph type="title"/>
          </p:nvPr>
        </p:nvSpPr>
        <p:spPr>
          <a:xfrm>
            <a:off x="0" y="2069976"/>
            <a:ext cx="9144000" cy="1143000"/>
          </a:xfrm>
        </p:spPr>
        <p:txBody>
          <a:bodyPr/>
          <a:lstStyle/>
          <a:p>
            <a:pPr>
              <a:lnSpc>
                <a:spcPct val="150000"/>
              </a:lnSpc>
            </a:pPr>
            <a:r>
              <a:rPr lang="pt-BR" b="0" dirty="0" smtClean="0">
                <a:solidFill>
                  <a:srgbClr val="ADADEB"/>
                </a:solidFill>
              </a:rPr>
              <a:t/>
            </a:r>
            <a:br>
              <a:rPr lang="pt-BR" b="0" dirty="0" smtClean="0">
                <a:solidFill>
                  <a:srgbClr val="ADADEB"/>
                </a:solidFill>
              </a:rPr>
            </a:br>
            <a:r>
              <a:rPr lang="pt-BR" sz="4000" b="0" dirty="0" smtClean="0">
                <a:solidFill>
                  <a:srgbClr val="FFC000"/>
                </a:solidFill>
                <a:latin typeface="Century Gothic" pitchFamily="34" charset="0"/>
              </a:rPr>
              <a:t>Configurações </a:t>
            </a:r>
            <a:br>
              <a:rPr lang="pt-BR" sz="4000" b="0" dirty="0" smtClean="0">
                <a:solidFill>
                  <a:srgbClr val="FFC000"/>
                </a:solidFill>
                <a:latin typeface="Century Gothic" pitchFamily="34" charset="0"/>
              </a:rPr>
            </a:br>
            <a:r>
              <a:rPr lang="pt-BR" sz="4000" b="0" dirty="0" smtClean="0">
                <a:solidFill>
                  <a:srgbClr val="FFC000"/>
                </a:solidFill>
                <a:latin typeface="Century Gothic" pitchFamily="34" charset="0"/>
              </a:rPr>
              <a:t>planetárias </a:t>
            </a:r>
            <a:br>
              <a:rPr lang="pt-BR" sz="4000" b="0" dirty="0" smtClean="0">
                <a:solidFill>
                  <a:srgbClr val="FFC000"/>
                </a:solidFill>
                <a:latin typeface="Century Gothic" pitchFamily="34" charset="0"/>
              </a:rPr>
            </a:br>
            <a:r>
              <a:rPr lang="pt-BR" sz="4000" b="0" dirty="0" smtClean="0">
                <a:solidFill>
                  <a:srgbClr val="FFC000"/>
                </a:solidFill>
                <a:latin typeface="Century Gothic" pitchFamily="34" charset="0"/>
              </a:rPr>
              <a:t>ou </a:t>
            </a:r>
            <a:br>
              <a:rPr lang="pt-BR" sz="4000" b="0" dirty="0" smtClean="0">
                <a:solidFill>
                  <a:srgbClr val="FFC000"/>
                </a:solidFill>
                <a:latin typeface="Century Gothic" pitchFamily="34" charset="0"/>
              </a:rPr>
            </a:br>
            <a:r>
              <a:rPr lang="pt-BR" sz="4000" b="0" dirty="0" smtClean="0">
                <a:solidFill>
                  <a:srgbClr val="FFC000"/>
                </a:solidFill>
                <a:latin typeface="Century Gothic" pitchFamily="34" charset="0"/>
              </a:rPr>
              <a:t>Por que não basta esperar um ano para ver o Júpiter de novo?</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692696"/>
            <a:ext cx="8424936" cy="5328592"/>
          </a:xfrm>
          <a:ln>
            <a:noFill/>
          </a:ln>
        </p:spPr>
        <p:txBody>
          <a:bodyPr>
            <a:normAutofit/>
          </a:bodyPr>
          <a:lstStyle/>
          <a:p>
            <a:pPr algn="just">
              <a:lnSpc>
                <a:spcPct val="120000"/>
              </a:lnSpc>
            </a:pPr>
            <a:r>
              <a:rPr lang="pt-BR" b="0" dirty="0" smtClean="0">
                <a:solidFill>
                  <a:srgbClr val="FFC000"/>
                </a:solidFill>
                <a:latin typeface="Century Gothic" pitchFamily="34" charset="0"/>
              </a:rPr>
              <a:t>São posições especiais do sistema </a:t>
            </a:r>
            <a:r>
              <a:rPr lang="pt-BR" dirty="0" smtClean="0">
                <a:solidFill>
                  <a:srgbClr val="FFFF00"/>
                </a:solidFill>
                <a:latin typeface="Century Gothic" pitchFamily="34" charset="0"/>
              </a:rPr>
              <a:t>Sol</a:t>
            </a:r>
            <a:r>
              <a:rPr lang="pt-BR" b="0" dirty="0" smtClean="0">
                <a:solidFill>
                  <a:srgbClr val="FFC000"/>
                </a:solidFill>
                <a:latin typeface="Century Gothic" pitchFamily="34" charset="0"/>
              </a:rPr>
              <a:t>,</a:t>
            </a:r>
            <a:r>
              <a:rPr lang="pt-BR" b="0" dirty="0" smtClean="0">
                <a:solidFill>
                  <a:schemeClr val="accent2">
                    <a:lumMod val="40000"/>
                    <a:lumOff val="60000"/>
                  </a:schemeClr>
                </a:solidFill>
                <a:latin typeface="Century Gothic" pitchFamily="34" charset="0"/>
              </a:rPr>
              <a:t> </a:t>
            </a:r>
            <a:r>
              <a:rPr lang="pt-BR" dirty="0" smtClean="0">
                <a:solidFill>
                  <a:srgbClr val="53D2FF"/>
                </a:solidFill>
                <a:latin typeface="Century Gothic" pitchFamily="34" charset="0"/>
              </a:rPr>
              <a:t>Terra</a:t>
            </a:r>
            <a:r>
              <a:rPr lang="pt-BR" b="0" dirty="0" smtClean="0">
                <a:solidFill>
                  <a:schemeClr val="accent2">
                    <a:lumMod val="40000"/>
                    <a:lumOff val="60000"/>
                  </a:schemeClr>
                </a:solidFill>
                <a:latin typeface="Century Gothic" pitchFamily="34" charset="0"/>
              </a:rPr>
              <a:t> </a:t>
            </a:r>
            <a:r>
              <a:rPr lang="pt-BR" b="0" dirty="0" smtClean="0">
                <a:solidFill>
                  <a:srgbClr val="FFC000"/>
                </a:solidFill>
                <a:latin typeface="Century Gothic" pitchFamily="34" charset="0"/>
              </a:rPr>
              <a:t>e</a:t>
            </a:r>
            <a:r>
              <a:rPr lang="pt-BR" b="0" dirty="0" smtClean="0">
                <a:solidFill>
                  <a:schemeClr val="accent2">
                    <a:lumMod val="40000"/>
                    <a:lumOff val="60000"/>
                  </a:schemeClr>
                </a:solidFill>
                <a:latin typeface="Century Gothic" pitchFamily="34" charset="0"/>
              </a:rPr>
              <a:t> </a:t>
            </a:r>
            <a:r>
              <a:rPr lang="pt-BR" dirty="0" smtClean="0">
                <a:solidFill>
                  <a:srgbClr val="00FF00"/>
                </a:solidFill>
                <a:latin typeface="Century Gothic" pitchFamily="34" charset="0"/>
              </a:rPr>
              <a:t>planeta</a:t>
            </a:r>
            <a:r>
              <a:rPr lang="pt-BR" b="0" dirty="0" smtClean="0">
                <a:solidFill>
                  <a:srgbClr val="FFC000"/>
                </a:solidFill>
                <a:latin typeface="Century Gothic" pitchFamily="34" charset="0"/>
              </a:rPr>
              <a:t>;</a:t>
            </a:r>
            <a:r>
              <a:rPr lang="pt-BR" b="0" dirty="0" smtClean="0">
                <a:solidFill>
                  <a:srgbClr val="00FF00"/>
                </a:solidFill>
                <a:latin typeface="Century Gothic" pitchFamily="34" charset="0"/>
              </a:rPr>
              <a:t> </a:t>
            </a:r>
            <a:r>
              <a:rPr lang="pt-BR" b="0" dirty="0" smtClean="0">
                <a:solidFill>
                  <a:srgbClr val="FFC000"/>
                </a:solidFill>
                <a:latin typeface="Century Gothic" pitchFamily="34" charset="0"/>
              </a:rPr>
              <a:t>os planetas podem ser:</a:t>
            </a:r>
          </a:p>
          <a:p>
            <a:pPr algn="just">
              <a:lnSpc>
                <a:spcPct val="120000"/>
              </a:lnSpc>
            </a:pPr>
            <a:endParaRPr lang="pt-BR" b="0" dirty="0" smtClean="0">
              <a:solidFill>
                <a:srgbClr val="FFC000"/>
              </a:solidFill>
              <a:latin typeface="Century Gothic" pitchFamily="34" charset="0"/>
            </a:endParaRPr>
          </a:p>
          <a:p>
            <a:pPr marL="1887538" lvl="1" indent="-273050" algn="just">
              <a:lnSpc>
                <a:spcPct val="120000"/>
              </a:lnSpc>
            </a:pPr>
            <a:r>
              <a:rPr lang="pt-BR" b="0" dirty="0" smtClean="0">
                <a:solidFill>
                  <a:srgbClr val="FFC000"/>
                </a:solidFill>
                <a:latin typeface="Century Gothic" pitchFamily="34" charset="0"/>
              </a:rPr>
              <a:t>  </a:t>
            </a:r>
            <a:r>
              <a:rPr lang="pt-BR" dirty="0" smtClean="0">
                <a:solidFill>
                  <a:srgbClr val="FFC000"/>
                </a:solidFill>
                <a:latin typeface="Century Gothic" pitchFamily="34" charset="0"/>
              </a:rPr>
              <a:t>Inferiores</a:t>
            </a:r>
            <a:r>
              <a:rPr lang="pt-BR" b="0" dirty="0" smtClean="0">
                <a:solidFill>
                  <a:srgbClr val="FFC000"/>
                </a:solidFill>
                <a:latin typeface="Century Gothic" pitchFamily="34" charset="0"/>
              </a:rPr>
              <a:t> (órbitas internas à da Terra)</a:t>
            </a:r>
          </a:p>
          <a:p>
            <a:pPr marL="1887538" lvl="1" indent="-273050" algn="just">
              <a:lnSpc>
                <a:spcPct val="120000"/>
              </a:lnSpc>
            </a:pPr>
            <a:endParaRPr lang="pt-BR" b="0" dirty="0" smtClean="0">
              <a:solidFill>
                <a:schemeClr val="accent2">
                  <a:lumMod val="40000"/>
                  <a:lumOff val="60000"/>
                </a:schemeClr>
              </a:solidFill>
              <a:latin typeface="Century Gothic" pitchFamily="34" charset="0"/>
            </a:endParaRPr>
          </a:p>
          <a:p>
            <a:pPr marL="1887538" lvl="1" indent="-273050" algn="just">
              <a:lnSpc>
                <a:spcPct val="120000"/>
              </a:lnSpc>
            </a:pPr>
            <a:endParaRPr lang="pt-BR" b="0" dirty="0" smtClean="0">
              <a:solidFill>
                <a:schemeClr val="accent2">
                  <a:lumMod val="40000"/>
                  <a:lumOff val="60000"/>
                </a:schemeClr>
              </a:solidFill>
              <a:latin typeface="Century Gothic" pitchFamily="34" charset="0"/>
            </a:endParaRPr>
          </a:p>
          <a:p>
            <a:pPr marL="1887538" lvl="1" indent="-273050" algn="just">
              <a:lnSpc>
                <a:spcPct val="120000"/>
              </a:lnSpc>
            </a:pPr>
            <a:r>
              <a:rPr lang="pt-BR" b="0" dirty="0" smtClean="0">
                <a:solidFill>
                  <a:schemeClr val="accent2">
                    <a:lumMod val="40000"/>
                    <a:lumOff val="60000"/>
                  </a:schemeClr>
                </a:solidFill>
                <a:latin typeface="Century Gothic" pitchFamily="34" charset="0"/>
              </a:rPr>
              <a:t>  </a:t>
            </a:r>
            <a:r>
              <a:rPr lang="pt-BR" dirty="0" smtClean="0">
                <a:solidFill>
                  <a:srgbClr val="FFC000"/>
                </a:solidFill>
                <a:effectLst>
                  <a:outerShdw blurRad="50800" dist="38100" dir="16200000" rotWithShape="0">
                    <a:prstClr val="black">
                      <a:alpha val="84000"/>
                    </a:prstClr>
                  </a:outerShdw>
                </a:effectLst>
                <a:latin typeface="Century Gothic" pitchFamily="34" charset="0"/>
              </a:rPr>
              <a:t>Superiores</a:t>
            </a:r>
            <a:r>
              <a:rPr lang="pt-BR" b="0" dirty="0" smtClean="0">
                <a:solidFill>
                  <a:srgbClr val="FFC000"/>
                </a:solidFill>
                <a:effectLst>
                  <a:outerShdw blurRad="50800" dist="38100" dir="16200000" rotWithShape="0">
                    <a:prstClr val="black">
                      <a:alpha val="84000"/>
                    </a:prstClr>
                  </a:outerShdw>
                </a:effectLst>
                <a:latin typeface="Century Gothic" pitchFamily="34" charset="0"/>
              </a:rPr>
              <a:t> (órbitas externas à da Terra)</a:t>
            </a:r>
            <a:endParaRPr lang="pt-BR" b="0" dirty="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22" name="Elipse 21"/>
          <p:cNvSpPr>
            <a:spLocks/>
          </p:cNvSpPr>
          <p:nvPr/>
        </p:nvSpPr>
        <p:spPr>
          <a:xfrm>
            <a:off x="395696" y="2276872"/>
            <a:ext cx="1440000" cy="14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p:cNvSpPr>
            <a:spLocks/>
          </p:cNvSpPr>
          <p:nvPr/>
        </p:nvSpPr>
        <p:spPr>
          <a:xfrm>
            <a:off x="719664" y="2564905"/>
            <a:ext cx="828000" cy="82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1043608" y="285293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a:spLocks noChangeAspect="1"/>
          </p:cNvSpPr>
          <p:nvPr/>
        </p:nvSpPr>
        <p:spPr>
          <a:xfrm>
            <a:off x="1448292" y="2839255"/>
            <a:ext cx="157698" cy="15769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a:spLocks noChangeAspect="1"/>
          </p:cNvSpPr>
          <p:nvPr/>
        </p:nvSpPr>
        <p:spPr>
          <a:xfrm>
            <a:off x="1750006" y="2852937"/>
            <a:ext cx="157698" cy="1576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lipse 26"/>
          <p:cNvSpPr>
            <a:spLocks noChangeAspect="1"/>
          </p:cNvSpPr>
          <p:nvPr/>
        </p:nvSpPr>
        <p:spPr>
          <a:xfrm>
            <a:off x="395536" y="4221088"/>
            <a:ext cx="1440000" cy="14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lipse 27"/>
          <p:cNvSpPr>
            <a:spLocks noChangeAspect="1"/>
          </p:cNvSpPr>
          <p:nvPr/>
        </p:nvSpPr>
        <p:spPr>
          <a:xfrm>
            <a:off x="719664" y="4509121"/>
            <a:ext cx="828000" cy="82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p:cNvSpPr>
            <a:spLocks noChangeAspect="1"/>
          </p:cNvSpPr>
          <p:nvPr/>
        </p:nvSpPr>
        <p:spPr>
          <a:xfrm>
            <a:off x="1043608" y="4797153"/>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Elipse 29"/>
          <p:cNvSpPr>
            <a:spLocks noChangeAspect="1"/>
          </p:cNvSpPr>
          <p:nvPr/>
        </p:nvSpPr>
        <p:spPr>
          <a:xfrm>
            <a:off x="1461814" y="4783471"/>
            <a:ext cx="157698" cy="1576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p:cNvSpPr>
            <a:spLocks noChangeAspect="1"/>
          </p:cNvSpPr>
          <p:nvPr/>
        </p:nvSpPr>
        <p:spPr>
          <a:xfrm>
            <a:off x="1763528" y="4797153"/>
            <a:ext cx="157698" cy="15769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a:spLocks noChangeAspect="1"/>
          </p:cNvSpPr>
          <p:nvPr/>
        </p:nvSpPr>
        <p:spPr>
          <a:xfrm>
            <a:off x="971600" y="2780928"/>
            <a:ext cx="360040" cy="360040"/>
          </a:xfrm>
          <a:prstGeom prst="ellipse">
            <a:avLst/>
          </a:prstGeom>
          <a:gradFill flip="none" rotWithShape="1">
            <a:gsLst>
              <a:gs pos="16000">
                <a:srgbClr val="FFFF00"/>
              </a:gs>
              <a:gs pos="100000">
                <a:schemeClr val="tx1">
                  <a:alpha val="1600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a:spLocks noChangeAspect="1"/>
          </p:cNvSpPr>
          <p:nvPr/>
        </p:nvSpPr>
        <p:spPr>
          <a:xfrm>
            <a:off x="971600" y="4724984"/>
            <a:ext cx="360040" cy="360040"/>
          </a:xfrm>
          <a:prstGeom prst="ellipse">
            <a:avLst/>
          </a:prstGeom>
          <a:gradFill flip="none" rotWithShape="1">
            <a:gsLst>
              <a:gs pos="16000">
                <a:srgbClr val="FFFF00"/>
              </a:gs>
              <a:gs pos="100000">
                <a:schemeClr val="tx1">
                  <a:alpha val="1600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ext Box 141"/>
          <p:cNvSpPr txBox="1">
            <a:spLocks noChangeArrowheads="1"/>
          </p:cNvSpPr>
          <p:nvPr/>
        </p:nvSpPr>
        <p:spPr bwMode="auto">
          <a:xfrm>
            <a:off x="35496" y="6453336"/>
            <a:ext cx="4824536"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 presetClass="path" presetSubtype="0" repeatCount="indefinite" fill="hold" grpId="0" nodeType="withEffect">
                                  <p:stCondLst>
                                    <p:cond delay="0"/>
                                  </p:stCondLst>
                                  <p:childTnLst>
                                    <p:animMotion origin="layout" path="M 0.00382 -0.0007 C 0.0073 0.03333 -0.01111 0.06643 -0.03698 0.07037 C -0.06267 0.07523 -0.08593 0.05162 -0.08958 0.01736 C -0.09323 -0.01597 -0.07604 -0.04653 -0.05 -0.05162 C -0.02465 -0.05648 0.00018 -0.03472 0.00382 -0.0007 Z " pathEditMode="relative" rAng="4912194" ptsTypes="fffff">
                                      <p:cBhvr>
                                        <p:cTn id="33" dur="3000" spd="-100000" fill="hold"/>
                                        <p:tgtEl>
                                          <p:spTgt spid="25"/>
                                        </p:tgtEl>
                                        <p:attrNameLst>
                                          <p:attrName>ppt_x</p:attrName>
                                          <p:attrName>ppt_y</p:attrName>
                                        </p:attrNameLst>
                                      </p:cBhvr>
                                      <p:rCtr x="-4700" y="1000"/>
                                    </p:animMotion>
                                  </p:childTnLst>
                                </p:cTn>
                              </p:par>
                              <p:par>
                                <p:cTn id="34" presetID="1" presetClass="path" presetSubtype="0" repeatCount="indefinite" fill="hold" grpId="0" nodeType="withEffect">
                                  <p:stCondLst>
                                    <p:cond delay="0"/>
                                  </p:stCondLst>
                                  <p:childTnLst>
                                    <p:animMotion origin="layout" path="M 0.00174 -0.00949 C 0.00903 0.0507 -0.02344 0.11134 -0.06736 0.11551 C -0.11059 0.125 -0.15017 0.08287 -0.1566 0.02315 C -0.1625 -0.03565 -0.13437 -0.08935 -0.09045 -0.09791 C -0.04809 -0.10602 -0.00538 -0.06759 0.00174 -0.00949 Z " pathEditMode="relative" rAng="0" ptsTypes="fffff">
                                      <p:cBhvr>
                                        <p:cTn id="35" dur="5000" spd="-100000" fill="hold"/>
                                        <p:tgtEl>
                                          <p:spTgt spid="26"/>
                                        </p:tgtEl>
                                        <p:attrNameLst>
                                          <p:attrName>ppt_x</p:attrName>
                                          <p:attrName>ppt_y</p:attrName>
                                        </p:attrNameLst>
                                      </p:cBhvr>
                                      <p:rCtr x="-7800" y="19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000"/>
                                        <p:tgtEl>
                                          <p:spTgt spid="29"/>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20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000"/>
                                        <p:tgtEl>
                                          <p:spTgt spid="15"/>
                                        </p:tgtEl>
                                      </p:cBhvr>
                                    </p:animEffect>
                                  </p:childTnLst>
                                </p:cTn>
                              </p:par>
                              <p:par>
                                <p:cTn id="60" presetID="1" presetClass="path" presetSubtype="0" repeatCount="indefinite" fill="hold" grpId="0" nodeType="withEffect">
                                  <p:stCondLst>
                                    <p:cond delay="0"/>
                                  </p:stCondLst>
                                  <p:childTnLst>
                                    <p:animMotion origin="layout" path="M 0.00226 -0.00139 C 0.00573 0.03264 -0.01267 0.06574 -0.03854 0.06967 C -0.06423 0.07453 -0.0875 0.05092 -0.09114 0.01666 C -0.09479 -0.01667 -0.0776 -0.04723 -0.05156 -0.05232 C -0.02621 -0.05718 -0.00139 -0.03542 0.00226 -0.00139 Z " pathEditMode="relative" rAng="4912194" ptsTypes="fffff">
                                      <p:cBhvr>
                                        <p:cTn id="61" dur="5000" spd="-100000" fill="hold"/>
                                        <p:tgtEl>
                                          <p:spTgt spid="30"/>
                                        </p:tgtEl>
                                        <p:attrNameLst>
                                          <p:attrName>ppt_x</p:attrName>
                                          <p:attrName>ppt_y</p:attrName>
                                        </p:attrNameLst>
                                      </p:cBhvr>
                                      <p:rCtr x="-4700" y="1000"/>
                                    </p:animMotion>
                                  </p:childTnLst>
                                </p:cTn>
                              </p:par>
                              <p:par>
                                <p:cTn id="62" presetID="1" presetClass="path" presetSubtype="0" repeatCount="indefinite" fill="hold" grpId="0" nodeType="withEffect">
                                  <p:stCondLst>
                                    <p:cond delay="0"/>
                                  </p:stCondLst>
                                  <p:childTnLst>
                                    <p:animMotion origin="layout" path="M 0.00017 -0.00741 C 0.00746 0.05278 -0.025 0.11342 -0.06892 0.11759 C -0.11215 0.12708 -0.15174 0.08495 -0.15816 0.02523 C -0.16406 -0.03357 -0.13594 -0.08727 -0.09201 -0.09583 C -0.04965 -0.10394 -0.00695 -0.06551 0.00017 -0.00741 Z " pathEditMode="relative" rAng="0" ptsTypes="fffff">
                                      <p:cBhvr>
                                        <p:cTn id="63" dur="10000" spd="-100000" fill="hold"/>
                                        <p:tgtEl>
                                          <p:spTgt spid="31"/>
                                        </p:tgtEl>
                                        <p:attrNameLst>
                                          <p:attrName>ppt_x</p:attrName>
                                          <p:attrName>ppt_y</p:attrName>
                                        </p:attrNameLst>
                                      </p:cBhvr>
                                      <p:rCtr x="-7800" y="1900"/>
                                    </p:animMotion>
                                  </p:childTnLst>
                                </p:cTn>
                              </p:par>
                            </p:childTnLst>
                          </p:cTn>
                        </p:par>
                        <p:par>
                          <p:cTn id="64" fill="hold">
                            <p:stCondLst>
                              <p:cond delay="120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5" grpId="1" animBg="1"/>
      <p:bldP spid="26" grpId="0" animBg="1"/>
      <p:bldP spid="26" grpId="1" animBg="1"/>
      <p:bldP spid="27" grpId="0" animBg="1"/>
      <p:bldP spid="28" grpId="0" animBg="1"/>
      <p:bldP spid="29" grpId="0" animBg="1"/>
      <p:bldP spid="30" grpId="0" animBg="1"/>
      <p:bldP spid="30" grpId="1" animBg="1"/>
      <p:bldP spid="31" grpId="0" animBg="1"/>
      <p:bldP spid="31" grpId="1" animBg="1"/>
      <p:bldP spid="14" grpId="0" animBg="1"/>
      <p:bldP spid="15"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7384"/>
            <a:ext cx="9144000" cy="1470025"/>
          </a:xfrm>
        </p:spPr>
        <p:txBody>
          <a:bodyPr>
            <a:normAutofit/>
          </a:bodyPr>
          <a:lstStyle/>
          <a:p>
            <a:r>
              <a:rPr lang="pt-BR" dirty="0" smtClean="0">
                <a:solidFill>
                  <a:schemeClr val="bg1"/>
                </a:solidFill>
                <a:latin typeface="Century Gothic" pitchFamily="34" charset="0"/>
              </a:rPr>
              <a:t>Há várias configurações planetárias:</a:t>
            </a:r>
            <a:endParaRPr lang="pt-BR" dirty="0">
              <a:solidFill>
                <a:schemeClr val="bg1"/>
              </a:solidFill>
              <a:latin typeface="Century Gothic" pitchFamily="34" charset="0"/>
            </a:endParaRPr>
          </a:p>
        </p:txBody>
      </p:sp>
      <p:sp>
        <p:nvSpPr>
          <p:cNvPr id="3" name="Subtítulo 2"/>
          <p:cNvSpPr>
            <a:spLocks noGrp="1"/>
          </p:cNvSpPr>
          <p:nvPr>
            <p:ph type="subTitle" idx="1"/>
          </p:nvPr>
        </p:nvSpPr>
        <p:spPr>
          <a:xfrm>
            <a:off x="251520" y="1484784"/>
            <a:ext cx="8496944" cy="4608512"/>
          </a:xfrm>
        </p:spPr>
        <p:txBody>
          <a:bodyPr>
            <a:noAutofit/>
          </a:bodyPr>
          <a:lstStyle/>
          <a:p>
            <a:pPr marL="0" lvl="1" algn="just">
              <a:buClr>
                <a:srgbClr val="FFC000"/>
              </a:buClr>
              <a:buFont typeface="Wingdings" pitchFamily="2" charset="2"/>
              <a:buChar char="v"/>
            </a:pPr>
            <a:r>
              <a:rPr lang="pt-BR" sz="3600" dirty="0" smtClean="0">
                <a:solidFill>
                  <a:srgbClr val="FFC000"/>
                </a:solidFill>
                <a:latin typeface="Century Gothic" pitchFamily="34" charset="0"/>
              </a:rPr>
              <a:t> </a:t>
            </a:r>
            <a:r>
              <a:rPr lang="pt-BR" sz="3600" b="0" dirty="0" smtClean="0">
                <a:solidFill>
                  <a:srgbClr val="FFC000"/>
                </a:solidFill>
                <a:latin typeface="Century Gothic" pitchFamily="34" charset="0"/>
              </a:rPr>
              <a:t>C</a:t>
            </a:r>
            <a:r>
              <a:rPr lang="pt-BR" sz="3600" b="0" dirty="0" smtClean="0">
                <a:solidFill>
                  <a:srgbClr val="FFC000"/>
                </a:solidFill>
                <a:effectLst>
                  <a:outerShdw blurRad="50800" dist="38100" dir="16200000" rotWithShape="0">
                    <a:prstClr val="black">
                      <a:alpha val="84000"/>
                    </a:prstClr>
                  </a:outerShdw>
                </a:effectLst>
                <a:latin typeface="Century Gothic" pitchFamily="34" charset="0"/>
              </a:rPr>
              <a:t>onjunções (planetas inferiores e superiores)</a:t>
            </a:r>
          </a:p>
          <a:p>
            <a:pPr marL="0" lvl="1" algn="just">
              <a:buClr>
                <a:srgbClr val="FFC000"/>
              </a:buClr>
              <a:buFont typeface="Wingdings" pitchFamily="2" charset="2"/>
              <a:buChar char="v"/>
            </a:pPr>
            <a:endParaRPr lang="pt-BR" sz="1800" b="0" dirty="0" smtClean="0">
              <a:solidFill>
                <a:srgbClr val="FFC000"/>
              </a:solidFill>
              <a:effectLst>
                <a:outerShdw blurRad="50800" dist="38100" dir="16200000" rotWithShape="0">
                  <a:prstClr val="black">
                    <a:alpha val="84000"/>
                  </a:prstClr>
                </a:outerShdw>
              </a:effectLst>
              <a:latin typeface="Century Gothic" pitchFamily="34" charset="0"/>
            </a:endParaRPr>
          </a:p>
          <a:p>
            <a:pPr marL="0" lvl="1" algn="just">
              <a:lnSpc>
                <a:spcPct val="120000"/>
              </a:lnSpc>
              <a:buClr>
                <a:srgbClr val="FFC000"/>
              </a:buClr>
              <a:buFont typeface="Wingdings" pitchFamily="2" charset="2"/>
              <a:buChar char="v"/>
            </a:pPr>
            <a:r>
              <a:rPr lang="pt-BR" sz="3600" b="0" dirty="0" smtClean="0">
                <a:solidFill>
                  <a:srgbClr val="FFC000"/>
                </a:solidFill>
                <a:effectLst>
                  <a:outerShdw blurRad="50800" dist="38100" dir="16200000" rotWithShape="0">
                    <a:prstClr val="black">
                      <a:alpha val="84000"/>
                    </a:prstClr>
                  </a:outerShdw>
                </a:effectLst>
                <a:latin typeface="Century Gothic" pitchFamily="34" charset="0"/>
              </a:rPr>
              <a:t> Máximas elongações (planetas inferiores)</a:t>
            </a:r>
          </a:p>
          <a:p>
            <a:pPr marL="0" lvl="1" algn="just">
              <a:lnSpc>
                <a:spcPct val="120000"/>
              </a:lnSpc>
              <a:buClr>
                <a:srgbClr val="FFC000"/>
              </a:buClr>
            </a:pPr>
            <a:endParaRPr lang="pt-BR" sz="800" b="0" dirty="0" smtClean="0">
              <a:solidFill>
                <a:srgbClr val="FFC000"/>
              </a:solidFill>
              <a:effectLst>
                <a:outerShdw blurRad="50800" dist="38100" dir="16200000" rotWithShape="0">
                  <a:prstClr val="black">
                    <a:alpha val="84000"/>
                  </a:prstClr>
                </a:outerShdw>
              </a:effectLst>
              <a:latin typeface="Century Gothic" pitchFamily="34" charset="0"/>
            </a:endParaRPr>
          </a:p>
          <a:p>
            <a:pPr marL="0" lvl="1" algn="just">
              <a:lnSpc>
                <a:spcPct val="120000"/>
              </a:lnSpc>
              <a:buClr>
                <a:srgbClr val="FFC000"/>
              </a:buClr>
              <a:buFont typeface="Wingdings" pitchFamily="2" charset="2"/>
              <a:buChar char="v"/>
            </a:pPr>
            <a:r>
              <a:rPr lang="pt-BR" sz="3600" b="0" dirty="0" smtClean="0">
                <a:solidFill>
                  <a:srgbClr val="FFC000"/>
                </a:solidFill>
                <a:effectLst>
                  <a:outerShdw blurRad="50800" dist="38100" dir="16200000" rotWithShape="0">
                    <a:prstClr val="black">
                      <a:alpha val="84000"/>
                    </a:prstClr>
                  </a:outerShdw>
                </a:effectLst>
                <a:latin typeface="Century Gothic" pitchFamily="34" charset="0"/>
              </a:rPr>
              <a:t> Quadraturas (planetas superiores)</a:t>
            </a:r>
          </a:p>
          <a:p>
            <a:pPr marL="0" lvl="1" algn="just">
              <a:lnSpc>
                <a:spcPct val="120000"/>
              </a:lnSpc>
              <a:buClr>
                <a:srgbClr val="FFC000"/>
              </a:buClr>
            </a:pPr>
            <a:endParaRPr lang="pt-BR" sz="1800" b="0" dirty="0" smtClean="0">
              <a:solidFill>
                <a:srgbClr val="FFC000"/>
              </a:solidFill>
              <a:effectLst>
                <a:outerShdw blurRad="50800" dist="38100" dir="16200000" rotWithShape="0">
                  <a:prstClr val="black">
                    <a:alpha val="84000"/>
                  </a:prstClr>
                </a:outerShdw>
              </a:effectLst>
              <a:latin typeface="Century Gothic" pitchFamily="34" charset="0"/>
            </a:endParaRPr>
          </a:p>
          <a:p>
            <a:pPr marL="0" lvl="1" algn="just">
              <a:lnSpc>
                <a:spcPct val="120000"/>
              </a:lnSpc>
              <a:buClr>
                <a:srgbClr val="FFC000"/>
              </a:buClr>
              <a:buFont typeface="Wingdings" pitchFamily="2" charset="2"/>
              <a:buChar char="v"/>
            </a:pPr>
            <a:r>
              <a:rPr lang="pt-BR" sz="3600" b="0" dirty="0" smtClean="0">
                <a:solidFill>
                  <a:srgbClr val="FFC000"/>
                </a:solidFill>
                <a:effectLst>
                  <a:outerShdw blurRad="50800" dist="38100" dir="16200000" rotWithShape="0">
                    <a:prstClr val="black">
                      <a:alpha val="84000"/>
                    </a:prstClr>
                  </a:outerShdw>
                </a:effectLst>
                <a:latin typeface="Century Gothic" pitchFamily="34" charset="0"/>
              </a:rPr>
              <a:t> Oposições (planetas superiores)</a:t>
            </a:r>
          </a:p>
          <a:p>
            <a:pPr marL="0" lvl="1" algn="just">
              <a:lnSpc>
                <a:spcPct val="120000"/>
              </a:lnSpc>
            </a:pPr>
            <a:endParaRPr lang="pt-BR" sz="3600" dirty="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7384"/>
            <a:ext cx="9144000" cy="1470025"/>
          </a:xfrm>
        </p:spPr>
        <p:txBody>
          <a:bodyPr>
            <a:normAutofit/>
          </a:bodyPr>
          <a:lstStyle/>
          <a:p>
            <a:r>
              <a:rPr lang="pt-BR" dirty="0" smtClean="0">
                <a:solidFill>
                  <a:schemeClr val="bg1"/>
                </a:solidFill>
                <a:latin typeface="Century Gothic" pitchFamily="34" charset="0"/>
              </a:rPr>
              <a:t>Nesta palestra:</a:t>
            </a:r>
            <a:endParaRPr lang="pt-BR" dirty="0">
              <a:solidFill>
                <a:schemeClr val="bg1"/>
              </a:solidFill>
              <a:latin typeface="Century Gothic" pitchFamily="34" charset="0"/>
            </a:endParaRPr>
          </a:p>
        </p:txBody>
      </p:sp>
      <p:sp>
        <p:nvSpPr>
          <p:cNvPr id="5" name="Subtítulo 2"/>
          <p:cNvSpPr txBox="1">
            <a:spLocks/>
          </p:cNvSpPr>
          <p:nvPr/>
        </p:nvSpPr>
        <p:spPr bwMode="auto">
          <a:xfrm>
            <a:off x="251520" y="2038268"/>
            <a:ext cx="8496944" cy="46085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p>
            <a:pPr marL="0" marR="0" lvl="1" indent="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36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endParaRPr>
          </a:p>
          <a:p>
            <a:pPr marL="0" marR="0" lvl="1" indent="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18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endParaRPr>
          </a:p>
          <a:p>
            <a:pPr marL="0" marR="0" lvl="1" indent="0" algn="just" defTabSz="914400" rtl="0" eaLnBrk="0" fontAlgn="base" latinLnBrk="0" hangingPunct="0">
              <a:lnSpc>
                <a:spcPct val="120000"/>
              </a:lnSpc>
              <a:spcBef>
                <a:spcPct val="20000"/>
              </a:spcBef>
              <a:spcAft>
                <a:spcPct val="0"/>
              </a:spcAft>
              <a:buClr>
                <a:schemeClr val="tx1"/>
              </a:buClr>
              <a:buSzTx/>
              <a:buFont typeface="Wingdings" pitchFamily="2" charset="2"/>
              <a:buChar char="v"/>
              <a:tabLst/>
              <a:defRPr/>
            </a:pPr>
            <a:r>
              <a:rPr kumimoji="0" lang="pt-BR" sz="36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 </a:t>
            </a:r>
            <a:r>
              <a:rPr kumimoji="0" lang="pt-BR" sz="3600" b="0" i="0" u="none" strike="noStrike" kern="0" cap="none" spc="0" normalizeH="0" baseline="0" noProof="0" dirty="0" smtClean="0">
                <a:ln>
                  <a:noFill/>
                </a:ln>
                <a:solidFill>
                  <a:schemeClr val="tx1"/>
                </a:solidFill>
                <a:effectLst>
                  <a:outerShdw blurRad="50800" dist="38100" dir="16200000" rotWithShape="0">
                    <a:prstClr val="black">
                      <a:alpha val="84000"/>
                    </a:prstClr>
                  </a:outerShdw>
                </a:effectLst>
                <a:uLnTx/>
                <a:uFillTx/>
                <a:latin typeface="Century Gothic" pitchFamily="34" charset="0"/>
              </a:rPr>
              <a:t>Máximas elongações (planetas inferiores)</a:t>
            </a:r>
          </a:p>
          <a:p>
            <a:pPr marL="0" marR="0" lvl="1" indent="0" algn="just" defTabSz="914400" rtl="0" eaLnBrk="0" fontAlgn="base" latinLnBrk="0" hangingPunct="0">
              <a:lnSpc>
                <a:spcPct val="120000"/>
              </a:lnSpc>
              <a:spcBef>
                <a:spcPct val="20000"/>
              </a:spcBef>
              <a:spcAft>
                <a:spcPct val="0"/>
              </a:spcAft>
              <a:buClr>
                <a:srgbClr val="FFC000"/>
              </a:buClr>
              <a:buSzTx/>
              <a:buFont typeface="Wingdings" pitchFamily="2" charset="2"/>
              <a:buNone/>
              <a:tabLst/>
              <a:defRPr/>
            </a:pPr>
            <a:endParaRPr kumimoji="0" lang="pt-BR" sz="8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endParaRPr>
          </a:p>
          <a:p>
            <a:pPr marL="0" marR="0" lvl="1" indent="0" algn="just" defTabSz="914400" rtl="0" eaLnBrk="0" fontAlgn="base" latinLnBrk="0" hangingPunct="0">
              <a:lnSpc>
                <a:spcPct val="120000"/>
              </a:lnSpc>
              <a:spcBef>
                <a:spcPct val="20000"/>
              </a:spcBef>
              <a:spcAft>
                <a:spcPct val="0"/>
              </a:spcAft>
              <a:buClr>
                <a:srgbClr val="FFC000"/>
              </a:buClr>
              <a:buSzTx/>
              <a:buFont typeface="Wingdings" pitchFamily="2" charset="2"/>
              <a:buChar char="v"/>
              <a:tabLst/>
              <a:defRPr/>
            </a:pPr>
            <a:endParaRPr kumimoji="0" lang="pt-BR" sz="36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endParaRPr>
          </a:p>
          <a:p>
            <a:pPr marL="0" marR="0" lvl="1" indent="0" algn="just" defTabSz="914400" rtl="0" eaLnBrk="0" fontAlgn="base" latinLnBrk="0" hangingPunct="0">
              <a:lnSpc>
                <a:spcPct val="120000"/>
              </a:lnSpc>
              <a:spcBef>
                <a:spcPct val="20000"/>
              </a:spcBef>
              <a:spcAft>
                <a:spcPct val="0"/>
              </a:spcAft>
              <a:buClr>
                <a:srgbClr val="FFC000"/>
              </a:buClr>
              <a:buSzTx/>
              <a:buFont typeface="Wingdings" pitchFamily="2" charset="2"/>
              <a:buNone/>
              <a:tabLst/>
              <a:defRPr/>
            </a:pPr>
            <a:endParaRPr kumimoji="0" lang="pt-BR" sz="18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endParaRPr>
          </a:p>
          <a:p>
            <a:pPr marL="0" marR="0" lvl="1" indent="0" algn="just" defTabSz="914400" rtl="0" eaLnBrk="0" fontAlgn="base" latinLnBrk="0" hangingPunct="0">
              <a:lnSpc>
                <a:spcPct val="120000"/>
              </a:lnSpc>
              <a:spcBef>
                <a:spcPct val="20000"/>
              </a:spcBef>
              <a:spcAft>
                <a:spcPct val="0"/>
              </a:spcAft>
              <a:buClr>
                <a:srgbClr val="FFC000"/>
              </a:buClr>
              <a:buSzTx/>
              <a:buFont typeface="Wingdings" pitchFamily="2" charset="2"/>
              <a:buChar char="v"/>
              <a:tabLst/>
              <a:defRPr/>
            </a:pPr>
            <a:r>
              <a:rPr kumimoji="0" lang="pt-BR" sz="3600" b="0" i="0" u="none" strike="noStrike" kern="0" cap="none" spc="0" normalizeH="0" baseline="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 Oposições (planetas superiores)</a:t>
            </a:r>
          </a:p>
          <a:p>
            <a:pPr marL="0" marR="0" lvl="1" indent="0" algn="just" defTabSz="914400" rtl="0" eaLnBrk="0" fontAlgn="base" latinLnBrk="0" hangingPunct="0">
              <a:lnSpc>
                <a:spcPct val="120000"/>
              </a:lnSpc>
              <a:spcBef>
                <a:spcPct val="20000"/>
              </a:spcBef>
              <a:spcAft>
                <a:spcPct val="0"/>
              </a:spcAft>
              <a:buClr>
                <a:srgbClr val="FF0066"/>
              </a:buClr>
              <a:buSzTx/>
              <a:buFont typeface="Wingdings" pitchFamily="2" charset="2"/>
              <a:buNone/>
              <a:tabLst/>
              <a:defRPr/>
            </a:pPr>
            <a:endParaRPr kumimoji="0" lang="pt-BR" sz="3600" b="1" i="0" u="none" strike="noStrike" kern="0" cap="none" spc="0" normalizeH="0" baseline="0" noProof="0" dirty="0">
              <a:ln>
                <a:noFill/>
              </a:ln>
              <a:solidFill>
                <a:schemeClr val="accent2">
                  <a:lumMod val="40000"/>
                  <a:lumOff val="60000"/>
                </a:schemeClr>
              </a:solidFill>
              <a:effectLst>
                <a:outerShdw blurRad="50800" dist="38100" dir="16200000" rotWithShape="0">
                  <a:prstClr val="black">
                    <a:alpha val="84000"/>
                  </a:prstClr>
                </a:outerShdw>
              </a:effectLst>
              <a:uLnTx/>
              <a:uFillTx/>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a:spLocks noGrp="1"/>
          </p:cNvSpPr>
          <p:nvPr>
            <p:ph type="ctrTitle"/>
          </p:nvPr>
        </p:nvSpPr>
        <p:spPr>
          <a:xfrm>
            <a:off x="0" y="188640"/>
            <a:ext cx="9144000" cy="1470025"/>
          </a:xfrm>
        </p:spPr>
        <p:txBody>
          <a:bodyPr>
            <a:normAutofit fontScale="90000"/>
          </a:bodyPr>
          <a:lstStyle/>
          <a:p>
            <a:r>
              <a:rPr lang="pt-BR" b="0" dirty="0" smtClean="0">
                <a:solidFill>
                  <a:srgbClr val="FFC000"/>
                </a:solidFill>
                <a:latin typeface="Century Gothic" pitchFamily="34" charset="0"/>
              </a:rPr>
              <a:t>Elongação: </a:t>
            </a:r>
            <a:br>
              <a:rPr lang="pt-BR" b="0" dirty="0" smtClean="0">
                <a:solidFill>
                  <a:srgbClr val="FFC000"/>
                </a:solidFill>
                <a:latin typeface="Century Gothic" pitchFamily="34" charset="0"/>
              </a:rPr>
            </a:br>
            <a:r>
              <a:rPr lang="pt-BR" sz="3600" b="0" dirty="0" smtClean="0">
                <a:solidFill>
                  <a:srgbClr val="FFC000"/>
                </a:solidFill>
                <a:latin typeface="Century Gothic" pitchFamily="34" charset="0"/>
              </a:rPr>
              <a:t>ângulo entre o Sol e o planeta, </a:t>
            </a:r>
            <a:br>
              <a:rPr lang="pt-BR" sz="3600" b="0" dirty="0" smtClean="0">
                <a:solidFill>
                  <a:srgbClr val="FFC000"/>
                </a:solidFill>
                <a:latin typeface="Century Gothic" pitchFamily="34" charset="0"/>
              </a:rPr>
            </a:br>
            <a:r>
              <a:rPr lang="pt-BR" sz="3600" b="0" dirty="0" smtClean="0">
                <a:solidFill>
                  <a:srgbClr val="FFC000"/>
                </a:solidFill>
                <a:latin typeface="Century Gothic" pitchFamily="34" charset="0"/>
              </a:rPr>
              <a:t>com vértice na Terra/observador</a:t>
            </a:r>
            <a:endParaRPr lang="pt-BR" sz="3600" b="0" dirty="0">
              <a:solidFill>
                <a:srgbClr val="FFC000"/>
              </a:solidFill>
              <a:latin typeface="Century Gothic" pitchFamily="34" charset="0"/>
            </a:endParaRPr>
          </a:p>
        </p:txBody>
      </p:sp>
      <p:sp>
        <p:nvSpPr>
          <p:cNvPr id="4" name="Text Box 141"/>
          <p:cNvSpPr txBox="1">
            <a:spLocks noChangeArrowheads="1"/>
          </p:cNvSpPr>
          <p:nvPr/>
        </p:nvSpPr>
        <p:spPr bwMode="auto">
          <a:xfrm>
            <a:off x="0" y="6580188"/>
            <a:ext cx="3500438" cy="277812"/>
          </a:xfrm>
          <a:prstGeom prst="rect">
            <a:avLst/>
          </a:prstGeom>
          <a:noFill/>
          <a:ln w="9525">
            <a:noFill/>
            <a:miter lim="800000"/>
            <a:headEnd/>
            <a:tailEnd/>
          </a:ln>
        </p:spPr>
        <p:txBody>
          <a:bodyPr>
            <a:spAutoFit/>
          </a:bodyPr>
          <a:lstStyle/>
          <a:p>
            <a:pPr algn="l">
              <a:defRPr/>
            </a:pPr>
            <a:r>
              <a:rPr lang="pt-BR" sz="1200" dirty="0" smtClean="0">
                <a:solidFill>
                  <a:srgbClr val="FFC000"/>
                </a:solidFill>
                <a:latin typeface="Century Gothic" pitchFamily="34" charset="0"/>
              </a:rPr>
              <a:t>Crédito da imagem: </a:t>
            </a:r>
            <a:r>
              <a:rPr lang="pt-BR" sz="1200" dirty="0">
                <a:solidFill>
                  <a:srgbClr val="FFC000"/>
                </a:solidFill>
                <a:latin typeface="Century Gothic" pitchFamily="34" charset="0"/>
              </a:rPr>
              <a:t>http://astro.unl.edu</a:t>
            </a:r>
          </a:p>
        </p:txBody>
      </p:sp>
      <p:pic>
        <p:nvPicPr>
          <p:cNvPr id="1026" name="Picture 2" descr="C:\Users\ANDRE\Documents\OBSERVATÓRIO\Eventos_no_Observatório\Semana Marciana\SA_oposição_Marte\textos_semana_marciana\Textos_Univ_Nebraska\Elongations_arquivos\elongation.jpg"/>
          <p:cNvPicPr>
            <a:picLocks noChangeAspect="1" noChangeArrowheads="1"/>
          </p:cNvPicPr>
          <p:nvPr/>
        </p:nvPicPr>
        <p:blipFill>
          <a:blip r:embed="rId2" cstate="print"/>
          <a:srcRect/>
          <a:stretch>
            <a:fillRect/>
          </a:stretch>
        </p:blipFill>
        <p:spPr bwMode="auto">
          <a:xfrm>
            <a:off x="971600" y="1916832"/>
            <a:ext cx="7171997" cy="4482498"/>
          </a:xfrm>
          <a:prstGeom prst="rect">
            <a:avLst/>
          </a:prstGeom>
          <a:noFill/>
        </p:spPr>
      </p:pic>
      <p:cxnSp>
        <p:nvCxnSpPr>
          <p:cNvPr id="6" name="Conector de seta reta 5"/>
          <p:cNvCxnSpPr/>
          <p:nvPr/>
        </p:nvCxnSpPr>
        <p:spPr bwMode="auto">
          <a:xfrm flipH="1" flipV="1">
            <a:off x="1804199" y="2636912"/>
            <a:ext cx="761857" cy="2619071"/>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7" name="Arco 6"/>
          <p:cNvSpPr/>
          <p:nvPr/>
        </p:nvSpPr>
        <p:spPr bwMode="auto">
          <a:xfrm rot="20578165">
            <a:off x="2045738" y="4777810"/>
            <a:ext cx="1586514" cy="1625929"/>
          </a:xfrm>
          <a:prstGeom prst="arc">
            <a:avLst>
              <a:gd name="adj1" fmla="val 16200000"/>
              <a:gd name="adj2" fmla="val 300437"/>
            </a:avLst>
          </a:prstGeom>
          <a:noFill/>
          <a:ln w="635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0" name="Conector de seta reta 9"/>
          <p:cNvCxnSpPr/>
          <p:nvPr/>
        </p:nvCxnSpPr>
        <p:spPr bwMode="auto">
          <a:xfrm flipV="1">
            <a:off x="3203848" y="5170484"/>
            <a:ext cx="2920402" cy="418756"/>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to 11"/>
          <p:cNvCxnSpPr/>
          <p:nvPr/>
        </p:nvCxnSpPr>
        <p:spPr>
          <a:xfrm flipV="1">
            <a:off x="4716016" y="2924944"/>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ctrTitle"/>
          </p:nvPr>
        </p:nvSpPr>
        <p:spPr>
          <a:xfrm>
            <a:off x="323528" y="188640"/>
            <a:ext cx="8424936" cy="1470025"/>
          </a:xfrm>
        </p:spPr>
        <p:txBody>
          <a:bodyPr>
            <a:normAutofit/>
          </a:bodyPr>
          <a:lstStyle/>
          <a:p>
            <a:r>
              <a:rPr lang="pt-BR" dirty="0" smtClean="0">
                <a:solidFill>
                  <a:schemeClr val="bg1"/>
                </a:solidFill>
                <a:latin typeface="Century Gothic" pitchFamily="34" charset="0"/>
              </a:rPr>
              <a:t>Oposição </a:t>
            </a:r>
            <a:br>
              <a:rPr lang="pt-BR" dirty="0" smtClean="0">
                <a:solidFill>
                  <a:schemeClr val="bg1"/>
                </a:solidFill>
                <a:latin typeface="Century Gothic" pitchFamily="34" charset="0"/>
              </a:rPr>
            </a:br>
            <a:r>
              <a:rPr lang="pt-BR" sz="3200" dirty="0" smtClean="0">
                <a:solidFill>
                  <a:schemeClr val="bg1"/>
                </a:solidFill>
                <a:latin typeface="Century Gothic" pitchFamily="34" charset="0"/>
              </a:rPr>
              <a:t>(planetas superiores)</a:t>
            </a:r>
            <a:endParaRPr lang="pt-BR" sz="3200" dirty="0">
              <a:solidFill>
                <a:schemeClr val="bg1"/>
              </a:solidFill>
              <a:latin typeface="Century Gothic" pitchFamily="34" charset="0"/>
            </a:endParaRPr>
          </a:p>
        </p:txBody>
      </p:sp>
      <p:sp>
        <p:nvSpPr>
          <p:cNvPr id="5" name="Elipse 4"/>
          <p:cNvSpPr>
            <a:spLocks noChangeAspect="1"/>
          </p:cNvSpPr>
          <p:nvPr/>
        </p:nvSpPr>
        <p:spPr>
          <a:xfrm>
            <a:off x="2339752" y="1844824"/>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a:spLocks noChangeAspect="1"/>
          </p:cNvSpPr>
          <p:nvPr/>
        </p:nvSpPr>
        <p:spPr>
          <a:xfrm>
            <a:off x="3380169" y="2838633"/>
            <a:ext cx="2691299" cy="2691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a:spLocks noChangeAspect="1"/>
          </p:cNvSpPr>
          <p:nvPr/>
        </p:nvSpPr>
        <p:spPr>
          <a:xfrm>
            <a:off x="5576344" y="3190809"/>
            <a:ext cx="512575" cy="5125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a:spLocks noChangeAspect="1"/>
          </p:cNvSpPr>
          <p:nvPr/>
        </p:nvSpPr>
        <p:spPr>
          <a:xfrm rot="8065015">
            <a:off x="6401384" y="2679736"/>
            <a:ext cx="512575" cy="512575"/>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3984378" y="3411810"/>
            <a:ext cx="1447733" cy="1433283"/>
            <a:chOff x="4230514" y="2138607"/>
            <a:chExt cx="4721895" cy="4674769"/>
          </a:xfrm>
        </p:grpSpPr>
        <p:sp>
          <p:nvSpPr>
            <p:cNvPr id="13" name="Elipse 12"/>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1" name="Retângulo 8"/>
          <p:cNvSpPr>
            <a:spLocks noChangeArrowheads="1"/>
          </p:cNvSpPr>
          <p:nvPr/>
        </p:nvSpPr>
        <p:spPr bwMode="auto">
          <a:xfrm>
            <a:off x="4283968" y="4644425"/>
            <a:ext cx="936104" cy="584775"/>
          </a:xfrm>
          <a:prstGeom prst="rect">
            <a:avLst/>
          </a:prstGeom>
          <a:noFill/>
          <a:ln w="9525">
            <a:noFill/>
            <a:miter lim="800000"/>
            <a:headEnd/>
            <a:tailEnd/>
          </a:ln>
        </p:spPr>
        <p:txBody>
          <a:bodyPr wrap="square">
            <a:spAutoFit/>
          </a:bodyPr>
          <a:lstStyle/>
          <a:p>
            <a:r>
              <a:rPr lang="pt-BR" sz="3200" dirty="0" smtClean="0">
                <a:solidFill>
                  <a:srgbClr val="FFC000"/>
                </a:solidFill>
                <a:latin typeface="Century Gothic" pitchFamily="34" charset="0"/>
              </a:rPr>
              <a:t>Sol</a:t>
            </a:r>
            <a:endParaRPr lang="pt-BR" sz="3200" dirty="0">
              <a:solidFill>
                <a:srgbClr val="FFC000"/>
              </a:solidFill>
              <a:latin typeface="Century Gothic" pitchFamily="34" charset="0"/>
            </a:endParaRPr>
          </a:p>
        </p:txBody>
      </p:sp>
      <p:sp>
        <p:nvSpPr>
          <p:cNvPr id="15" name="Retângulo 8"/>
          <p:cNvSpPr>
            <a:spLocks noChangeArrowheads="1"/>
          </p:cNvSpPr>
          <p:nvPr/>
        </p:nvSpPr>
        <p:spPr bwMode="auto">
          <a:xfrm>
            <a:off x="5652120" y="3636313"/>
            <a:ext cx="1296144" cy="584775"/>
          </a:xfrm>
          <a:prstGeom prst="rect">
            <a:avLst/>
          </a:prstGeom>
          <a:noFill/>
          <a:ln w="9525">
            <a:noFill/>
            <a:miter lim="800000"/>
            <a:headEnd/>
            <a:tailEnd/>
          </a:ln>
        </p:spPr>
        <p:txBody>
          <a:bodyPr wrap="square">
            <a:spAutoFit/>
          </a:bodyPr>
          <a:lstStyle/>
          <a:p>
            <a:r>
              <a:rPr lang="pt-BR" sz="3200" dirty="0" smtClean="0">
                <a:solidFill>
                  <a:srgbClr val="00B0F0"/>
                </a:solidFill>
                <a:latin typeface="Century Gothic" pitchFamily="34" charset="0"/>
              </a:rPr>
              <a:t>Terra</a:t>
            </a:r>
            <a:endParaRPr lang="pt-BR" sz="3200" dirty="0">
              <a:solidFill>
                <a:srgbClr val="00B0F0"/>
              </a:solidFill>
              <a:latin typeface="Century Gothic" pitchFamily="34" charset="0"/>
            </a:endParaRPr>
          </a:p>
        </p:txBody>
      </p:sp>
      <p:sp>
        <p:nvSpPr>
          <p:cNvPr id="16" name="Retângulo 8"/>
          <p:cNvSpPr>
            <a:spLocks noChangeArrowheads="1"/>
          </p:cNvSpPr>
          <p:nvPr/>
        </p:nvSpPr>
        <p:spPr bwMode="auto">
          <a:xfrm>
            <a:off x="6876256" y="2628201"/>
            <a:ext cx="1872208" cy="584775"/>
          </a:xfrm>
          <a:prstGeom prst="rect">
            <a:avLst/>
          </a:prstGeom>
          <a:noFill/>
          <a:ln w="9525">
            <a:noFill/>
            <a:miter lim="800000"/>
            <a:headEnd/>
            <a:tailEnd/>
          </a:ln>
        </p:spPr>
        <p:txBody>
          <a:bodyPr wrap="square">
            <a:spAutoFit/>
          </a:bodyPr>
          <a:lstStyle/>
          <a:p>
            <a:r>
              <a:rPr lang="pt-BR" sz="3200" dirty="0" smtClean="0">
                <a:solidFill>
                  <a:srgbClr val="00FF00"/>
                </a:solidFill>
                <a:latin typeface="Century Gothic" pitchFamily="34" charset="0"/>
              </a:rPr>
              <a:t>Planeta</a:t>
            </a:r>
            <a:endParaRPr lang="pt-BR" sz="3200" dirty="0">
              <a:solidFill>
                <a:srgbClr val="00FF00"/>
              </a:solidFill>
              <a:latin typeface="Century Gothic" pitchFamily="34" charset="0"/>
            </a:endParaRPr>
          </a:p>
        </p:txBody>
      </p:sp>
      <p:cxnSp>
        <p:nvCxnSpPr>
          <p:cNvPr id="17" name="Conector de seta reta 16"/>
          <p:cNvCxnSpPr/>
          <p:nvPr/>
        </p:nvCxnSpPr>
        <p:spPr bwMode="auto">
          <a:xfrm flipH="1">
            <a:off x="4703478" y="3472092"/>
            <a:ext cx="1099838" cy="677807"/>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18" name="Arco 17"/>
          <p:cNvSpPr/>
          <p:nvPr/>
        </p:nvSpPr>
        <p:spPr bwMode="auto">
          <a:xfrm rot="19720724">
            <a:off x="5361197" y="2942397"/>
            <a:ext cx="901247" cy="929762"/>
          </a:xfrm>
          <a:prstGeom prst="arc">
            <a:avLst>
              <a:gd name="adj1" fmla="val 11005257"/>
              <a:gd name="adj2" fmla="val 21433180"/>
            </a:avLst>
          </a:prstGeom>
          <a:noFill/>
          <a:ln w="635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9" name="Conector de seta reta 18"/>
          <p:cNvCxnSpPr/>
          <p:nvPr/>
        </p:nvCxnSpPr>
        <p:spPr bwMode="auto">
          <a:xfrm flipV="1">
            <a:off x="5868144" y="2906257"/>
            <a:ext cx="858771" cy="522743"/>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28" name="Retângulo 8"/>
          <p:cNvSpPr>
            <a:spLocks noChangeArrowheads="1"/>
          </p:cNvSpPr>
          <p:nvPr/>
        </p:nvSpPr>
        <p:spPr bwMode="auto">
          <a:xfrm>
            <a:off x="1763688" y="2196153"/>
            <a:ext cx="3816424" cy="584775"/>
          </a:xfrm>
          <a:prstGeom prst="rect">
            <a:avLst/>
          </a:prstGeom>
          <a:noFill/>
          <a:ln w="9525">
            <a:noFill/>
            <a:miter lim="800000"/>
            <a:headEnd/>
            <a:tailEnd/>
          </a:ln>
        </p:spPr>
        <p:txBody>
          <a:bodyPr wrap="square">
            <a:spAutoFit/>
          </a:bodyPr>
          <a:lstStyle/>
          <a:p>
            <a:r>
              <a:rPr lang="pt-BR" sz="3200" dirty="0" smtClean="0">
                <a:solidFill>
                  <a:srgbClr val="FFFF00"/>
                </a:solidFill>
                <a:latin typeface="Century Gothic" pitchFamily="34" charset="0"/>
              </a:rPr>
              <a:t>Elongação = 180°</a:t>
            </a:r>
            <a:endParaRPr lang="pt-BR" sz="3200" dirty="0">
              <a:solidFill>
                <a:srgbClr val="FFFF00"/>
              </a:solidFill>
              <a:latin typeface="Century Gothic" pitchFamily="34" charset="0"/>
            </a:endParaRPr>
          </a:p>
        </p:txBody>
      </p:sp>
      <p:sp>
        <p:nvSpPr>
          <p:cNvPr id="20" name="Triângulo isósceles 19"/>
          <p:cNvSpPr/>
          <p:nvPr/>
        </p:nvSpPr>
        <p:spPr bwMode="auto">
          <a:xfrm rot="10457348">
            <a:off x="2257412" y="4221088"/>
            <a:ext cx="216024" cy="432048"/>
          </a:xfrm>
          <a:prstGeom prst="triangle">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riângulo isósceles 20"/>
          <p:cNvSpPr/>
          <p:nvPr/>
        </p:nvSpPr>
        <p:spPr bwMode="auto">
          <a:xfrm rot="10486454">
            <a:off x="3324785" y="4142949"/>
            <a:ext cx="154538" cy="356400"/>
          </a:xfrm>
          <a:prstGeom prst="triangl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10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000"/>
                                        <p:tgtEl>
                                          <p:spTgt spid="1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8" grpId="0" animBg="1"/>
      <p:bldP spid="28"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4624"/>
            <a:ext cx="7772400" cy="1470025"/>
          </a:xfrm>
        </p:spPr>
        <p:txBody>
          <a:bodyPr>
            <a:normAutofit/>
          </a:bodyPr>
          <a:lstStyle/>
          <a:p>
            <a:r>
              <a:rPr lang="pt-BR" dirty="0" smtClean="0">
                <a:solidFill>
                  <a:schemeClr val="bg1"/>
                </a:solidFill>
                <a:latin typeface="Century Gothic" pitchFamily="34" charset="0"/>
              </a:rPr>
              <a:t>Período </a:t>
            </a:r>
            <a:r>
              <a:rPr lang="pt-BR" dirty="0" err="1" smtClean="0">
                <a:solidFill>
                  <a:schemeClr val="bg1"/>
                </a:solidFill>
                <a:latin typeface="Century Gothic" pitchFamily="34" charset="0"/>
              </a:rPr>
              <a:t>sinódico</a:t>
            </a:r>
            <a:endParaRPr lang="pt-BR" dirty="0">
              <a:solidFill>
                <a:schemeClr val="bg1"/>
              </a:solidFill>
              <a:latin typeface="Century Gothic" pitchFamily="34" charset="0"/>
            </a:endParaRPr>
          </a:p>
        </p:txBody>
      </p:sp>
      <p:sp>
        <p:nvSpPr>
          <p:cNvPr id="22" name="Text Box 8"/>
          <p:cNvSpPr txBox="1">
            <a:spLocks noChangeArrowheads="1"/>
          </p:cNvSpPr>
          <p:nvPr/>
        </p:nvSpPr>
        <p:spPr bwMode="auto">
          <a:xfrm>
            <a:off x="251520" y="5301208"/>
            <a:ext cx="2664296" cy="523220"/>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2800" dirty="0" smtClean="0">
                <a:solidFill>
                  <a:srgbClr val="53D2FF"/>
                </a:solidFill>
                <a:latin typeface="Century Gothic" pitchFamily="34" charset="0"/>
              </a:rPr>
              <a:t>P</a:t>
            </a:r>
            <a:r>
              <a:rPr lang="pt-BR" sz="2800" baseline="-25000" dirty="0" smtClean="0">
                <a:solidFill>
                  <a:srgbClr val="53D2FF"/>
                </a:solidFill>
                <a:latin typeface="Century Gothic" pitchFamily="34" charset="0"/>
              </a:rPr>
              <a:t>1</a:t>
            </a:r>
            <a:r>
              <a:rPr lang="pt-BR" sz="2800" dirty="0" smtClean="0">
                <a:solidFill>
                  <a:srgbClr val="53D2FF"/>
                </a:solidFill>
                <a:latin typeface="Century Gothic" pitchFamily="34" charset="0"/>
              </a:rPr>
              <a:t>= 1 ano</a:t>
            </a:r>
            <a:endParaRPr lang="pt-BR" sz="2800" baseline="-25000" dirty="0">
              <a:solidFill>
                <a:srgbClr val="53D2FF"/>
              </a:solidFill>
              <a:latin typeface="Century Gothic" pitchFamily="34" charset="0"/>
            </a:endParaRPr>
          </a:p>
        </p:txBody>
      </p:sp>
      <p:sp>
        <p:nvSpPr>
          <p:cNvPr id="33" name="Text Box 8"/>
          <p:cNvSpPr txBox="1">
            <a:spLocks noChangeArrowheads="1"/>
          </p:cNvSpPr>
          <p:nvPr/>
        </p:nvSpPr>
        <p:spPr bwMode="auto">
          <a:xfrm>
            <a:off x="323528" y="5858108"/>
            <a:ext cx="2664296" cy="523220"/>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2800" dirty="0" smtClean="0">
                <a:solidFill>
                  <a:srgbClr val="00FF00"/>
                </a:solidFill>
                <a:latin typeface="Century Gothic" pitchFamily="34" charset="0"/>
              </a:rPr>
              <a:t>P</a:t>
            </a:r>
            <a:r>
              <a:rPr lang="pt-BR" sz="2800" baseline="-25000" dirty="0" smtClean="0">
                <a:solidFill>
                  <a:srgbClr val="00FF00"/>
                </a:solidFill>
                <a:latin typeface="Century Gothic" pitchFamily="34" charset="0"/>
              </a:rPr>
              <a:t>2</a:t>
            </a:r>
            <a:r>
              <a:rPr lang="pt-BR" sz="2800" dirty="0" smtClean="0">
                <a:solidFill>
                  <a:srgbClr val="00FF00"/>
                </a:solidFill>
                <a:latin typeface="Century Gothic" pitchFamily="34" charset="0"/>
              </a:rPr>
              <a:t>= 3 anos</a:t>
            </a:r>
            <a:endParaRPr lang="pt-BR" sz="2800" baseline="-25000" dirty="0">
              <a:solidFill>
                <a:srgbClr val="00FF00"/>
              </a:solidFill>
              <a:latin typeface="Century Gothic" pitchFamily="34" charset="0"/>
            </a:endParaRPr>
          </a:p>
        </p:txBody>
      </p:sp>
      <p:sp>
        <p:nvSpPr>
          <p:cNvPr id="16"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cxnSp>
        <p:nvCxnSpPr>
          <p:cNvPr id="17" name="Conector reto 16"/>
          <p:cNvCxnSpPr/>
          <p:nvPr/>
        </p:nvCxnSpPr>
        <p:spPr>
          <a:xfrm flipV="1">
            <a:off x="2678584" y="4208388"/>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V="1">
            <a:off x="4716016" y="2924944"/>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Elipse 18"/>
          <p:cNvSpPr>
            <a:spLocks noChangeAspect="1"/>
          </p:cNvSpPr>
          <p:nvPr/>
        </p:nvSpPr>
        <p:spPr>
          <a:xfrm>
            <a:off x="2339752" y="1844824"/>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p:cNvSpPr>
            <a:spLocks noChangeAspect="1"/>
          </p:cNvSpPr>
          <p:nvPr/>
        </p:nvSpPr>
        <p:spPr>
          <a:xfrm>
            <a:off x="3392869" y="2825933"/>
            <a:ext cx="2691299" cy="2691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p:cNvSpPr>
            <a:spLocks noChangeAspect="1"/>
          </p:cNvSpPr>
          <p:nvPr/>
        </p:nvSpPr>
        <p:spPr>
          <a:xfrm>
            <a:off x="5595656" y="3194729"/>
            <a:ext cx="512575" cy="512575"/>
          </a:xfrm>
          <a:prstGeom prst="ellipse">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p:cNvSpPr>
            <a:spLocks noChangeAspect="1"/>
          </p:cNvSpPr>
          <p:nvPr/>
        </p:nvSpPr>
        <p:spPr>
          <a:xfrm rot="8065015">
            <a:off x="6372200" y="2708920"/>
            <a:ext cx="512575" cy="512575"/>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4008128" y="3423685"/>
            <a:ext cx="1447733" cy="1433283"/>
            <a:chOff x="4230514" y="2138607"/>
            <a:chExt cx="4721895" cy="4674769"/>
          </a:xfrm>
        </p:grpSpPr>
        <p:sp>
          <p:nvSpPr>
            <p:cNvPr id="25" name="Elipse 24"/>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path" presetSubtype="0" repeatCount="indefinite" fill="hold" grpId="0" nodeType="clickEffect">
                                  <p:stCondLst>
                                    <p:cond delay="0"/>
                                  </p:stCondLst>
                                  <p:childTnLst>
                                    <p:animMotion origin="layout" path="M -0.00555 -0.00949 C 0.04132 0.07708 0.02622 0.20116 -0.03889 0.26435 C -0.10365 0.32639 -0.19323 0.30579 -0.24132 0.21759 C -0.28733 0.1331 -0.27361 0.01435 -0.20885 -0.04977 C -0.14462 -0.11204 -0.0533 -0.09769 -0.00555 -0.00949 Z " pathEditMode="relative" rAng="3245165" ptsTypes="fffff">
                                      <p:cBhvr>
                                        <p:cTn id="20" dur="5000" spd="-100000" fill="hold"/>
                                        <p:tgtEl>
                                          <p:spTgt spid="21"/>
                                        </p:tgtEl>
                                        <p:attrNameLst>
                                          <p:attrName>ppt_x</p:attrName>
                                          <p:attrName>ppt_y</p:attrName>
                                        </p:attrNameLst>
                                      </p:cBhvr>
                                      <p:rCtr x="-11700" y="11500"/>
                                    </p:animMotion>
                                  </p:childTnLst>
                                </p:cTn>
                              </p:par>
                              <p:par>
                                <p:cTn id="21" presetID="1" presetClass="path" presetSubtype="0" repeatCount="indefinite" fill="hold" grpId="0" nodeType="withEffect">
                                  <p:stCondLst>
                                    <p:cond delay="0"/>
                                  </p:stCondLst>
                                  <p:childTnLst>
                                    <p:animMotion origin="layout" path="M -0.00052 -0.00764 C 0.07622 0.15393 0.03785 0.37986 -0.08698 0.46759 C -0.20434 0.56481 -0.35764 0.51296 -0.43212 0.35093 C -0.50382 0.19167 -0.47135 -0.00926 -0.35434 -0.10579 C -0.2368 -0.20232 -0.07621 -0.16134 -0.00052 -0.00764 Z " pathEditMode="relative" rAng="-1392445" ptsTypes="fffff">
                                      <p:cBhvr>
                                        <p:cTn id="22" dur="15000" spd="-100000" fill="hold"/>
                                        <p:tgtEl>
                                          <p:spTgt spid="23"/>
                                        </p:tgtEl>
                                        <p:attrNameLst>
                                          <p:attrName>ppt_x</p:attrName>
                                          <p:attrName>ppt_y</p:attrName>
                                        </p:attrNameLst>
                                      </p:cBhvr>
                                      <p:rCtr x="-21200" y="18400"/>
                                    </p:animMotion>
                                  </p:childTnLst>
                                </p:cTn>
                              </p:par>
                              <p:par>
                                <p:cTn id="23" presetID="10" presetClass="entr" presetSubtype="0" fill="hold" nodeType="withEffect">
                                  <p:stCondLst>
                                    <p:cond delay="6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P spid="16" grpId="0"/>
      <p:bldP spid="21"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1196752"/>
            <a:ext cx="7772400" cy="4906888"/>
          </a:xfrm>
        </p:spPr>
        <p:txBody>
          <a:bodyPr/>
          <a:lstStyle/>
          <a:p>
            <a:pPr>
              <a:buClr>
                <a:srgbClr val="FFC000"/>
              </a:buClr>
              <a:buFont typeface="Courier New" pitchFamily="49" charset="0"/>
              <a:buChar char="o"/>
            </a:pPr>
            <a:r>
              <a:rPr lang="pt-BR" b="0" dirty="0" smtClean="0">
                <a:solidFill>
                  <a:srgbClr val="FFC000"/>
                </a:solidFill>
                <a:latin typeface="Century Gothic" pitchFamily="34" charset="0"/>
              </a:rPr>
              <a:t>Tem a ver com o período orbital dos dois planetas</a:t>
            </a:r>
          </a:p>
          <a:p>
            <a:pPr>
              <a:buClr>
                <a:srgbClr val="FFC000"/>
              </a:buClr>
              <a:buFont typeface="Courier New" pitchFamily="49" charset="0"/>
              <a:buChar char="o"/>
            </a:pPr>
            <a:endParaRPr lang="pt-BR" b="0" dirty="0" smtClean="0">
              <a:solidFill>
                <a:srgbClr val="FFC000"/>
              </a:solidFill>
              <a:latin typeface="Century Gothic" pitchFamily="34" charset="0"/>
            </a:endParaRPr>
          </a:p>
          <a:p>
            <a:pPr>
              <a:buClr>
                <a:srgbClr val="FFC000"/>
              </a:buClr>
              <a:buFont typeface="Courier New" pitchFamily="49" charset="0"/>
              <a:buChar char="o"/>
            </a:pPr>
            <a:r>
              <a:rPr lang="pt-BR" b="0" dirty="0" smtClean="0">
                <a:solidFill>
                  <a:srgbClr val="FFC000"/>
                </a:solidFill>
                <a:latin typeface="Century Gothic" pitchFamily="34" charset="0"/>
              </a:rPr>
              <a:t>Expressa como:</a:t>
            </a:r>
          </a:p>
          <a:p>
            <a:pPr>
              <a:buClr>
                <a:srgbClr val="FFC000"/>
              </a:buClr>
              <a:buFont typeface="Courier New" pitchFamily="49" charset="0"/>
              <a:buChar char="o"/>
            </a:pPr>
            <a:endParaRPr lang="pt-BR" dirty="0" smtClean="0">
              <a:solidFill>
                <a:srgbClr val="FFC000"/>
              </a:solidFill>
              <a:latin typeface="Century Gothic" pitchFamily="34" charset="0"/>
            </a:endParaRPr>
          </a:p>
          <a:p>
            <a:pPr>
              <a:buClr>
                <a:srgbClr val="FFC000"/>
              </a:buClr>
              <a:buFont typeface="Courier New" pitchFamily="49" charset="0"/>
              <a:buChar char="o"/>
            </a:pPr>
            <a:endParaRPr lang="pt-BR" dirty="0" smtClean="0">
              <a:solidFill>
                <a:srgbClr val="FFC000"/>
              </a:solidFill>
              <a:latin typeface="Century Gothic" pitchFamily="34" charset="0"/>
            </a:endParaRPr>
          </a:p>
          <a:p>
            <a:pPr>
              <a:buClr>
                <a:srgbClr val="FFC000"/>
              </a:buClr>
              <a:buFont typeface="Courier New" pitchFamily="49" charset="0"/>
              <a:buChar char="o"/>
            </a:pPr>
            <a:endParaRPr lang="pt-BR" dirty="0" smtClean="0">
              <a:solidFill>
                <a:srgbClr val="FFC000"/>
              </a:solidFill>
              <a:latin typeface="Century Gothic" pitchFamily="34" charset="0"/>
            </a:endParaRPr>
          </a:p>
          <a:p>
            <a:pPr>
              <a:buClr>
                <a:srgbClr val="FFC000"/>
              </a:buClr>
              <a:buFont typeface="Courier New" pitchFamily="49" charset="0"/>
              <a:buChar char="o"/>
            </a:pPr>
            <a:endParaRPr lang="pt-BR" dirty="0" smtClean="0">
              <a:solidFill>
                <a:srgbClr val="FFC000"/>
              </a:solidFill>
              <a:latin typeface="Century Gothic" pitchFamily="34" charset="0"/>
            </a:endParaRPr>
          </a:p>
          <a:p>
            <a:pPr>
              <a:buClr>
                <a:srgbClr val="FFC000"/>
              </a:buClr>
              <a:buFont typeface="Courier New" pitchFamily="49" charset="0"/>
              <a:buChar char="o"/>
            </a:pPr>
            <a:r>
              <a:rPr lang="pt-BR" sz="2000" b="0" dirty="0" smtClean="0">
                <a:solidFill>
                  <a:srgbClr val="FFC000"/>
                </a:solidFill>
                <a:latin typeface="Century Gothic" pitchFamily="34" charset="0"/>
              </a:rPr>
              <a:t>Período </a:t>
            </a:r>
            <a:r>
              <a:rPr lang="pt-BR" sz="2000" b="0" dirty="0" err="1" smtClean="0">
                <a:solidFill>
                  <a:srgbClr val="FFC000"/>
                </a:solidFill>
                <a:latin typeface="Century Gothic" pitchFamily="34" charset="0"/>
              </a:rPr>
              <a:t>sinódico</a:t>
            </a:r>
            <a:r>
              <a:rPr lang="pt-BR" sz="2000" b="0" dirty="0" smtClean="0">
                <a:solidFill>
                  <a:srgbClr val="FFC000"/>
                </a:solidFill>
                <a:latin typeface="Century Gothic" pitchFamily="34" charset="0"/>
              </a:rPr>
              <a:t> de Júpiter: 398,9 dias (1 ano e 34 dias)</a:t>
            </a:r>
          </a:p>
        </p:txBody>
      </p:sp>
      <p:grpSp>
        <p:nvGrpSpPr>
          <p:cNvPr id="2" name="Grupo 18"/>
          <p:cNvGrpSpPr/>
          <p:nvPr/>
        </p:nvGrpSpPr>
        <p:grpSpPr>
          <a:xfrm>
            <a:off x="1187624" y="3861048"/>
            <a:ext cx="6984776" cy="1510427"/>
            <a:chOff x="1403648" y="4005064"/>
            <a:chExt cx="6984776" cy="1510427"/>
          </a:xfrm>
        </p:grpSpPr>
        <p:grpSp>
          <p:nvGrpSpPr>
            <p:cNvPr id="4" name="Grupo 17"/>
            <p:cNvGrpSpPr/>
            <p:nvPr/>
          </p:nvGrpSpPr>
          <p:grpSpPr>
            <a:xfrm>
              <a:off x="1403648" y="4005064"/>
              <a:ext cx="3144984" cy="1510427"/>
              <a:chOff x="1403648" y="4005064"/>
              <a:chExt cx="3144984" cy="1510427"/>
            </a:xfrm>
          </p:grpSpPr>
          <p:sp>
            <p:nvSpPr>
              <p:cNvPr id="5" name="Text Box 6"/>
              <p:cNvSpPr txBox="1">
                <a:spLocks noChangeArrowheads="1"/>
              </p:cNvSpPr>
              <p:nvPr/>
            </p:nvSpPr>
            <p:spPr bwMode="auto">
              <a:xfrm>
                <a:off x="1475656" y="4005064"/>
                <a:ext cx="581438"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smtClean="0">
                    <a:solidFill>
                      <a:srgbClr val="FFC000"/>
                    </a:solidFill>
                    <a:latin typeface="Century Gothic" pitchFamily="34" charset="0"/>
                  </a:rPr>
                  <a:t>1</a:t>
                </a:r>
                <a:endParaRPr lang="pt-BR" sz="3600" baseline="30000" dirty="0">
                  <a:solidFill>
                    <a:srgbClr val="FFC000"/>
                  </a:solidFill>
                  <a:latin typeface="Century Gothic" pitchFamily="34" charset="0"/>
                </a:endParaRPr>
              </a:p>
            </p:txBody>
          </p:sp>
          <p:sp>
            <p:nvSpPr>
              <p:cNvPr id="6" name="Text Box 8"/>
              <p:cNvSpPr txBox="1">
                <a:spLocks noChangeArrowheads="1"/>
              </p:cNvSpPr>
              <p:nvPr/>
            </p:nvSpPr>
            <p:spPr bwMode="auto">
              <a:xfrm>
                <a:off x="1403648" y="4869160"/>
                <a:ext cx="720080"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smtClean="0">
                    <a:solidFill>
                      <a:srgbClr val="FFC000"/>
                    </a:solidFill>
                    <a:latin typeface="Century Gothic" pitchFamily="34" charset="0"/>
                  </a:rPr>
                  <a:t>S</a:t>
                </a:r>
                <a:endParaRPr lang="pt-BR" sz="3600" baseline="30000" dirty="0">
                  <a:solidFill>
                    <a:srgbClr val="FFC000"/>
                  </a:solidFill>
                  <a:latin typeface="Century Gothic" pitchFamily="34" charset="0"/>
                </a:endParaRPr>
              </a:p>
            </p:txBody>
          </p:sp>
          <p:sp>
            <p:nvSpPr>
              <p:cNvPr id="7" name="Text Box 6"/>
              <p:cNvSpPr txBox="1">
                <a:spLocks noChangeArrowheads="1"/>
              </p:cNvSpPr>
              <p:nvPr/>
            </p:nvSpPr>
            <p:spPr bwMode="auto">
              <a:xfrm>
                <a:off x="2349744" y="4005064"/>
                <a:ext cx="998120"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smtClean="0">
                    <a:solidFill>
                      <a:srgbClr val="FFC000"/>
                    </a:solidFill>
                    <a:latin typeface="Century Gothic" pitchFamily="34" charset="0"/>
                  </a:rPr>
                  <a:t>1</a:t>
                </a:r>
                <a:endParaRPr lang="pt-BR" sz="3600" baseline="30000" dirty="0">
                  <a:solidFill>
                    <a:srgbClr val="FFC000"/>
                  </a:solidFill>
                  <a:latin typeface="Century Gothic" pitchFamily="34" charset="0"/>
                </a:endParaRPr>
              </a:p>
            </p:txBody>
          </p:sp>
          <p:sp>
            <p:nvSpPr>
              <p:cNvPr id="8" name="Text Box 8"/>
              <p:cNvSpPr txBox="1">
                <a:spLocks noChangeArrowheads="1"/>
              </p:cNvSpPr>
              <p:nvPr/>
            </p:nvSpPr>
            <p:spPr bwMode="auto">
              <a:xfrm>
                <a:off x="2349745" y="4841790"/>
                <a:ext cx="998119"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smtClean="0">
                    <a:solidFill>
                      <a:srgbClr val="53D2FF"/>
                    </a:solidFill>
                    <a:latin typeface="Century Gothic" pitchFamily="34" charset="0"/>
                  </a:rPr>
                  <a:t>P</a:t>
                </a:r>
                <a:r>
                  <a:rPr lang="pt-BR" sz="3600" baseline="-25000" dirty="0" smtClean="0">
                    <a:solidFill>
                      <a:srgbClr val="53D2FF"/>
                    </a:solidFill>
                    <a:latin typeface="Century Gothic" pitchFamily="34" charset="0"/>
                  </a:rPr>
                  <a:t>1</a:t>
                </a:r>
                <a:endParaRPr lang="pt-BR" sz="3600" baseline="-25000" dirty="0">
                  <a:solidFill>
                    <a:srgbClr val="53D2FF"/>
                  </a:solidFill>
                  <a:latin typeface="Century Gothic" pitchFamily="34" charset="0"/>
                </a:endParaRPr>
              </a:p>
            </p:txBody>
          </p:sp>
          <p:cxnSp>
            <p:nvCxnSpPr>
              <p:cNvPr id="9" name="Conector reto 8"/>
              <p:cNvCxnSpPr/>
              <p:nvPr/>
            </p:nvCxnSpPr>
            <p:spPr bwMode="auto">
              <a:xfrm>
                <a:off x="1547664" y="4789601"/>
                <a:ext cx="360040" cy="0"/>
              </a:xfrm>
              <a:prstGeom prst="line">
                <a:avLst/>
              </a:prstGeom>
              <a:solidFill>
                <a:schemeClr val="accent1"/>
              </a:solidFill>
              <a:ln w="38100" cap="flat" cmpd="sng" algn="ctr">
                <a:solidFill>
                  <a:srgbClr val="FFC000"/>
                </a:solidFill>
                <a:prstDash val="solid"/>
                <a:round/>
                <a:headEnd type="none" w="sm" len="sm"/>
                <a:tailEnd type="none" w="sm" len="sm"/>
              </a:ln>
              <a:effectLst/>
            </p:spPr>
          </p:cxnSp>
          <p:sp>
            <p:nvSpPr>
              <p:cNvPr id="10" name="Text Box 9"/>
              <p:cNvSpPr txBox="1">
                <a:spLocks noChangeArrowheads="1"/>
              </p:cNvSpPr>
              <p:nvPr/>
            </p:nvSpPr>
            <p:spPr bwMode="auto">
              <a:xfrm>
                <a:off x="1924104" y="4473026"/>
                <a:ext cx="546759"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a:solidFill>
                      <a:srgbClr val="FFC000"/>
                    </a:solidFill>
                    <a:latin typeface="Century Gothic" pitchFamily="34" charset="0"/>
                  </a:rPr>
                  <a:t>=</a:t>
                </a:r>
              </a:p>
            </p:txBody>
          </p:sp>
          <p:cxnSp>
            <p:nvCxnSpPr>
              <p:cNvPr id="11" name="Conector reto 10"/>
              <p:cNvCxnSpPr/>
              <p:nvPr/>
            </p:nvCxnSpPr>
            <p:spPr bwMode="auto">
              <a:xfrm>
                <a:off x="2682433" y="4785298"/>
                <a:ext cx="360040" cy="0"/>
              </a:xfrm>
              <a:prstGeom prst="line">
                <a:avLst/>
              </a:prstGeom>
              <a:solidFill>
                <a:schemeClr val="accent1"/>
              </a:solidFill>
              <a:ln w="38100" cap="flat" cmpd="sng" algn="ctr">
                <a:solidFill>
                  <a:srgbClr val="FFC000"/>
                </a:solidFill>
                <a:prstDash val="solid"/>
                <a:round/>
                <a:headEnd type="none" w="sm" len="sm"/>
                <a:tailEnd type="none" w="sm" len="sm"/>
              </a:ln>
              <a:effectLst/>
            </p:spPr>
          </p:cxnSp>
          <p:sp>
            <p:nvSpPr>
              <p:cNvPr id="12" name="Text Box 6"/>
              <p:cNvSpPr txBox="1">
                <a:spLocks noChangeArrowheads="1"/>
              </p:cNvSpPr>
              <p:nvPr/>
            </p:nvSpPr>
            <p:spPr bwMode="auto">
              <a:xfrm>
                <a:off x="3491880" y="4005064"/>
                <a:ext cx="998120"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smtClean="0">
                    <a:solidFill>
                      <a:srgbClr val="FFC000"/>
                    </a:solidFill>
                    <a:latin typeface="Century Gothic" pitchFamily="34" charset="0"/>
                  </a:rPr>
                  <a:t>1</a:t>
                </a:r>
                <a:endParaRPr lang="pt-BR" sz="3600" baseline="30000" dirty="0">
                  <a:solidFill>
                    <a:srgbClr val="FFC000"/>
                  </a:solidFill>
                  <a:latin typeface="Century Gothic" pitchFamily="34" charset="0"/>
                </a:endParaRPr>
              </a:p>
            </p:txBody>
          </p:sp>
          <p:sp>
            <p:nvSpPr>
              <p:cNvPr id="13" name="Text Box 8"/>
              <p:cNvSpPr txBox="1">
                <a:spLocks noChangeArrowheads="1"/>
              </p:cNvSpPr>
              <p:nvPr/>
            </p:nvSpPr>
            <p:spPr bwMode="auto">
              <a:xfrm>
                <a:off x="3550513" y="4841717"/>
                <a:ext cx="998119" cy="646331"/>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pt-BR" sz="3600" dirty="0" smtClean="0">
                    <a:solidFill>
                      <a:srgbClr val="00FF00"/>
                    </a:solidFill>
                    <a:latin typeface="Century Gothic" pitchFamily="34" charset="0"/>
                  </a:rPr>
                  <a:t>P</a:t>
                </a:r>
                <a:r>
                  <a:rPr lang="pt-BR" sz="3600" baseline="-25000" dirty="0" smtClean="0">
                    <a:solidFill>
                      <a:srgbClr val="00FF00"/>
                    </a:solidFill>
                    <a:latin typeface="Century Gothic" pitchFamily="34" charset="0"/>
                  </a:rPr>
                  <a:t>2</a:t>
                </a:r>
                <a:endParaRPr lang="pt-BR" sz="3600" baseline="-25000" dirty="0">
                  <a:solidFill>
                    <a:srgbClr val="00FF00"/>
                  </a:solidFill>
                  <a:latin typeface="Century Gothic" pitchFamily="34" charset="0"/>
                </a:endParaRPr>
              </a:p>
            </p:txBody>
          </p:sp>
          <p:cxnSp>
            <p:nvCxnSpPr>
              <p:cNvPr id="14" name="Conector reto 13"/>
              <p:cNvCxnSpPr/>
              <p:nvPr/>
            </p:nvCxnSpPr>
            <p:spPr bwMode="auto">
              <a:xfrm>
                <a:off x="3851920" y="4785225"/>
                <a:ext cx="360040" cy="0"/>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15" name="Conector reto 14"/>
              <p:cNvCxnSpPr/>
              <p:nvPr/>
            </p:nvCxnSpPr>
            <p:spPr bwMode="auto">
              <a:xfrm>
                <a:off x="3256400" y="4797152"/>
                <a:ext cx="216024" cy="0"/>
              </a:xfrm>
              <a:prstGeom prst="line">
                <a:avLst/>
              </a:prstGeom>
              <a:solidFill>
                <a:schemeClr val="accent1"/>
              </a:solidFill>
              <a:ln w="38100" cap="flat" cmpd="sng" algn="ctr">
                <a:solidFill>
                  <a:srgbClr val="FFC000"/>
                </a:solidFill>
                <a:prstDash val="solid"/>
                <a:round/>
                <a:headEnd type="none" w="sm" len="sm"/>
                <a:tailEnd type="none" w="sm" len="sm"/>
              </a:ln>
              <a:effectLst/>
            </p:spPr>
          </p:cxnSp>
        </p:grpSp>
        <p:sp>
          <p:nvSpPr>
            <p:cNvPr id="17" name="Text Box 8"/>
            <p:cNvSpPr txBox="1">
              <a:spLocks noChangeArrowheads="1"/>
            </p:cNvSpPr>
            <p:nvPr/>
          </p:nvSpPr>
          <p:spPr bwMode="auto">
            <a:xfrm>
              <a:off x="4499992" y="4350003"/>
              <a:ext cx="3888432" cy="646331"/>
            </a:xfrm>
            <a:prstGeom prst="rect">
              <a:avLst/>
            </a:prstGeom>
            <a:noFill/>
            <a:ln w="12700">
              <a:noFill/>
              <a:miter lim="800000"/>
              <a:headEnd type="none" w="sm" len="sm"/>
              <a:tailEnd type="none" w="sm" len="sm"/>
            </a:ln>
            <a:effectLst/>
          </p:spPr>
          <p:txBody>
            <a:bodyPr wrap="square">
              <a:spAutoFit/>
            </a:bodyPr>
            <a:lstStyle/>
            <a:p>
              <a:pPr algn="l">
                <a:spcBef>
                  <a:spcPct val="50000"/>
                </a:spcBef>
                <a:defRPr/>
              </a:pPr>
              <a:r>
                <a:rPr lang="pt-BR" sz="3600" dirty="0" smtClean="0">
                  <a:solidFill>
                    <a:srgbClr val="FFC000"/>
                  </a:solidFill>
                  <a:latin typeface="Century Gothic" pitchFamily="34" charset="0"/>
                </a:rPr>
                <a:t>, com </a:t>
              </a:r>
              <a:r>
                <a:rPr lang="pt-BR" sz="3600" dirty="0" smtClean="0">
                  <a:solidFill>
                    <a:srgbClr val="53D2FF"/>
                  </a:solidFill>
                  <a:latin typeface="Century Gothic" pitchFamily="34" charset="0"/>
                </a:rPr>
                <a:t>P</a:t>
              </a:r>
              <a:r>
                <a:rPr lang="pt-BR" sz="3600" baseline="-25000" dirty="0" smtClean="0">
                  <a:solidFill>
                    <a:srgbClr val="53D2FF"/>
                  </a:solidFill>
                  <a:latin typeface="Century Gothic" pitchFamily="34" charset="0"/>
                </a:rPr>
                <a:t>1</a:t>
              </a:r>
              <a:r>
                <a:rPr lang="pt-BR" sz="3600" baseline="-25000" dirty="0" smtClean="0">
                  <a:solidFill>
                    <a:srgbClr val="FFC000"/>
                  </a:solidFill>
                  <a:latin typeface="Century Gothic" pitchFamily="34" charset="0"/>
                </a:rPr>
                <a:t>  </a:t>
              </a:r>
              <a:r>
                <a:rPr lang="pt-BR" sz="3600" dirty="0" smtClean="0">
                  <a:solidFill>
                    <a:srgbClr val="FFC000"/>
                  </a:solidFill>
                  <a:latin typeface="Century Gothic" pitchFamily="34" charset="0"/>
                </a:rPr>
                <a:t>&lt;</a:t>
              </a:r>
              <a:r>
                <a:rPr lang="pt-BR" sz="3600" baseline="-25000" dirty="0" smtClean="0">
                  <a:solidFill>
                    <a:srgbClr val="FFC000"/>
                  </a:solidFill>
                  <a:latin typeface="Century Gothic" pitchFamily="34" charset="0"/>
                </a:rPr>
                <a:t>  </a:t>
              </a:r>
              <a:r>
                <a:rPr lang="pt-BR" sz="3600" dirty="0" smtClean="0">
                  <a:solidFill>
                    <a:srgbClr val="00FF00"/>
                  </a:solidFill>
                  <a:latin typeface="Century Gothic" pitchFamily="34" charset="0"/>
                </a:rPr>
                <a:t>P</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 </a:t>
              </a:r>
              <a:r>
                <a:rPr lang="pt-BR" sz="3600" dirty="0" smtClean="0">
                  <a:solidFill>
                    <a:srgbClr val="FF0000"/>
                  </a:solidFill>
                  <a:latin typeface="Century Gothic" pitchFamily="34" charset="0"/>
                </a:rPr>
                <a:t> </a:t>
              </a:r>
              <a:endParaRPr lang="pt-BR" sz="3600" baseline="-25000" dirty="0">
                <a:solidFill>
                  <a:srgbClr val="FF0000"/>
                </a:solidFill>
                <a:latin typeface="Century Gothic" pitchFamily="34" charset="0"/>
              </a:endParaRPr>
            </a:p>
          </p:txBody>
        </p:sp>
      </p:grpSp>
      <p:sp>
        <p:nvSpPr>
          <p:cNvPr id="32" name="Elipse 31"/>
          <p:cNvSpPr>
            <a:spLocks/>
          </p:cNvSpPr>
          <p:nvPr/>
        </p:nvSpPr>
        <p:spPr>
          <a:xfrm>
            <a:off x="5652280" y="2204864"/>
            <a:ext cx="1440160" cy="14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lipse 32"/>
          <p:cNvSpPr>
            <a:spLocks/>
          </p:cNvSpPr>
          <p:nvPr/>
        </p:nvSpPr>
        <p:spPr>
          <a:xfrm>
            <a:off x="5976248" y="2492897"/>
            <a:ext cx="828000" cy="82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p:cNvSpPr/>
          <p:nvPr/>
        </p:nvSpPr>
        <p:spPr>
          <a:xfrm>
            <a:off x="6300192" y="2780928"/>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Elipse 34"/>
          <p:cNvSpPr>
            <a:spLocks noChangeAspect="1"/>
          </p:cNvSpPr>
          <p:nvPr/>
        </p:nvSpPr>
        <p:spPr>
          <a:xfrm>
            <a:off x="6715001" y="2783573"/>
            <a:ext cx="157698" cy="157698"/>
          </a:xfrm>
          <a:prstGeom prst="ellipse">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p:cNvSpPr>
            <a:spLocks noChangeAspect="1"/>
          </p:cNvSpPr>
          <p:nvPr/>
        </p:nvSpPr>
        <p:spPr>
          <a:xfrm rot="5400000">
            <a:off x="7006590" y="2780929"/>
            <a:ext cx="157698" cy="15769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Elipse 36"/>
          <p:cNvSpPr>
            <a:spLocks noChangeAspect="1"/>
          </p:cNvSpPr>
          <p:nvPr/>
        </p:nvSpPr>
        <p:spPr>
          <a:xfrm>
            <a:off x="6228184" y="2708920"/>
            <a:ext cx="360040" cy="360040"/>
          </a:xfrm>
          <a:prstGeom prst="ellipse">
            <a:avLst/>
          </a:prstGeom>
          <a:gradFill flip="none" rotWithShape="1">
            <a:gsLst>
              <a:gs pos="16000">
                <a:srgbClr val="FFFF00"/>
              </a:gs>
              <a:gs pos="100000">
                <a:schemeClr val="tx1">
                  <a:alpha val="1600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ítulo 1"/>
          <p:cNvSpPr txBox="1">
            <a:spLocks/>
          </p:cNvSpPr>
          <p:nvPr/>
        </p:nvSpPr>
        <p:spPr bwMode="auto">
          <a:xfrm>
            <a:off x="685800" y="44624"/>
            <a:ext cx="7772400" cy="14700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smtClean="0">
                <a:ln>
                  <a:noFill/>
                </a:ln>
                <a:solidFill>
                  <a:schemeClr val="bg1"/>
                </a:solidFill>
                <a:effectLst/>
                <a:uLnTx/>
                <a:uFillTx/>
                <a:latin typeface="Century Gothic" pitchFamily="34" charset="0"/>
                <a:ea typeface="+mj-ea"/>
                <a:cs typeface="+mj-cs"/>
              </a:rPr>
              <a:t>Período sinódico</a:t>
            </a:r>
            <a:endParaRPr kumimoji="0" lang="pt-BR" sz="4400" b="1" i="0" u="none" strike="noStrike" kern="0" cap="none" spc="0" normalizeH="0" baseline="0" noProof="0" dirty="0">
              <a:ln>
                <a:noFill/>
              </a:ln>
              <a:solidFill>
                <a:schemeClr val="bg1"/>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20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0"/>
                                        <p:tgtEl>
                                          <p:spTgt spid="35"/>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0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000"/>
                                        <p:tgtEl>
                                          <p:spTgt spid="37"/>
                                        </p:tgtEl>
                                      </p:cBhvr>
                                    </p:animEffect>
                                  </p:childTnLst>
                                </p:cTn>
                              </p:par>
                            </p:childTnLst>
                          </p:cTn>
                        </p:par>
                        <p:par>
                          <p:cTn id="28" fill="hold">
                            <p:stCondLst>
                              <p:cond delay="2000"/>
                            </p:stCondLst>
                            <p:childTnLst>
                              <p:par>
                                <p:cTn id="29" presetID="1" presetClass="path" presetSubtype="0" repeatCount="indefinite" fill="hold" grpId="0" nodeType="afterEffect">
                                  <p:stCondLst>
                                    <p:cond delay="0"/>
                                  </p:stCondLst>
                                  <p:childTnLst>
                                    <p:animMotion origin="layout" path="M 0.00087 -0.00023 C 0.00434 0.03356 -0.01163 0.06157 -0.03698 0.06713 C -0.06267 0.07199 -0.08229 0.05301 -0.08854 0.01759 C -0.09236 -0.01597 -0.07621 -0.04815 -0.05 -0.05324 C -0.02483 -0.0581 -0.00278 -0.03403 0.00087 -0.00023 Z " pathEditMode="relative" rAng="0" ptsTypes="fffff">
                                      <p:cBhvr>
                                        <p:cTn id="30" dur="10000" spd="-100000" fill="hold"/>
                                        <p:tgtEl>
                                          <p:spTgt spid="35"/>
                                        </p:tgtEl>
                                        <p:attrNameLst>
                                          <p:attrName>ppt_x</p:attrName>
                                          <p:attrName>ppt_y</p:attrName>
                                        </p:attrNameLst>
                                      </p:cBhvr>
                                      <p:rCtr x="-4500" y="700"/>
                                    </p:animMotion>
                                  </p:childTnLst>
                                </p:cTn>
                              </p:par>
                              <p:par>
                                <p:cTn id="31" presetID="1" presetClass="path" presetSubtype="0" repeatCount="indefinite" fill="hold" grpId="0" nodeType="withEffect">
                                  <p:stCondLst>
                                    <p:cond delay="0"/>
                                  </p:stCondLst>
                                  <p:childTnLst>
                                    <p:animMotion origin="layout" path="M 0.00086 -0.00093 C 0.00694 0.05648 -0.03264 0.11343 -0.07431 0.11319 C -0.11789 0.11481 -0.15434 0.07523 -0.15695 0.0162 C -0.15695 -0.04051 -0.129 -0.08912 -0.08681 -0.09491 C -0.04601 -0.10046 -0.0033 -0.0581 0.00086 -0.00093 Z " pathEditMode="relative" rAng="0" ptsTypes="fffff">
                                      <p:cBhvr>
                                        <p:cTn id="32" dur="20000" spd="-100000" fill="hold"/>
                                        <p:tgtEl>
                                          <p:spTgt spid="36"/>
                                        </p:tgtEl>
                                        <p:attrNameLst>
                                          <p:attrName>ppt_x</p:attrName>
                                          <p:attrName>ppt_y</p:attrName>
                                        </p:attrNameLst>
                                      </p:cBhvr>
                                      <p:rCtr x="-7600" y="80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2000"/>
                                        <p:tgtEl>
                                          <p:spTgt spid="3">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5" grpId="1" animBg="1"/>
      <p:bldP spid="36" grpId="0" animBg="1"/>
      <p:bldP spid="36" grpId="1" animBg="1"/>
      <p:bldP spid="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10857"/>
          <a:stretch>
            <a:fillRect/>
          </a:stretch>
        </p:blipFill>
        <p:spPr bwMode="auto">
          <a:xfrm>
            <a:off x="827584" y="908720"/>
            <a:ext cx="7416824" cy="5727327"/>
          </a:xfrm>
          <a:prstGeom prst="rect">
            <a:avLst/>
          </a:prstGeom>
          <a:noFill/>
          <a:ln w="9525">
            <a:noFill/>
            <a:miter lim="800000"/>
            <a:headEnd/>
            <a:tailEnd/>
          </a:ln>
        </p:spPr>
      </p:pic>
      <p:sp>
        <p:nvSpPr>
          <p:cNvPr id="5" name="Título 1"/>
          <p:cNvSpPr txBox="1">
            <a:spLocks/>
          </p:cNvSpPr>
          <p:nvPr/>
        </p:nvSpPr>
        <p:spPr bwMode="auto">
          <a:xfrm>
            <a:off x="683568" y="18864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4400" kern="0" dirty="0" smtClean="0">
                <a:solidFill>
                  <a:schemeClr val="bg1"/>
                </a:solidFill>
                <a:latin typeface="Century Gothic" pitchFamily="34" charset="0"/>
                <a:ea typeface="+mj-ea"/>
                <a:cs typeface="+mj-cs"/>
              </a:rPr>
              <a:t>Júpiter e os </a:t>
            </a:r>
            <a:r>
              <a:rPr lang="pt-BR" sz="4400" kern="0" dirty="0" err="1" smtClean="0">
                <a:solidFill>
                  <a:schemeClr val="bg1"/>
                </a:solidFill>
                <a:latin typeface="Century Gothic" pitchFamily="34" charset="0"/>
                <a:ea typeface="+mj-ea"/>
                <a:cs typeface="+mj-cs"/>
              </a:rPr>
              <a:t>galileanos</a:t>
            </a:r>
            <a:r>
              <a:rPr lang="pt-BR" sz="4400" kern="0" dirty="0" smtClean="0">
                <a:solidFill>
                  <a:schemeClr val="bg1"/>
                </a:solidFill>
                <a:latin typeface="Century Gothic" pitchFamily="34" charset="0"/>
                <a:ea typeface="+mj-ea"/>
                <a:cs typeface="+mj-cs"/>
              </a:rPr>
              <a:t>: 08/04/2017 – 21h00</a:t>
            </a:r>
            <a:endPar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4" name="Retângulo 3"/>
          <p:cNvSpPr/>
          <p:nvPr/>
        </p:nvSpPr>
        <p:spPr>
          <a:xfrm>
            <a:off x="-22440" y="6519446"/>
            <a:ext cx="4150495" cy="338554"/>
          </a:xfrm>
          <a:prstGeom prst="rect">
            <a:avLst/>
          </a:prstGeom>
        </p:spPr>
        <p:txBody>
          <a:bodyPr wrap="none">
            <a:spAutoFit/>
          </a:bodyPr>
          <a:lstStyle/>
          <a:p>
            <a:r>
              <a:rPr lang="pt-BR" dirty="0" smtClean="0">
                <a:solidFill>
                  <a:srgbClr val="FFC000"/>
                </a:solidFill>
                <a:latin typeface="Century Gothic" pitchFamily="34" charset="0"/>
              </a:rPr>
              <a:t>Crédito da imagem: www.stellarium.org</a:t>
            </a:r>
            <a:endParaRPr lang="pt-BR" dirty="0">
              <a:solidFill>
                <a:srgbClr val="FFC000"/>
              </a:solidFill>
            </a:endParaRPr>
          </a:p>
        </p:txBody>
      </p:sp>
      <p:sp>
        <p:nvSpPr>
          <p:cNvPr id="8" name="Seta para a esquerda e para cima 7"/>
          <p:cNvSpPr/>
          <p:nvPr/>
        </p:nvSpPr>
        <p:spPr bwMode="auto">
          <a:xfrm rot="18551394">
            <a:off x="1451355" y="4196788"/>
            <a:ext cx="1296144" cy="1296144"/>
          </a:xfrm>
          <a:prstGeom prst="leftUpArrow">
            <a:avLst>
              <a:gd name="adj1" fmla="val 14302"/>
              <a:gd name="adj2" fmla="val 25000"/>
              <a:gd name="adj3" fmla="val 25000"/>
            </a:avLst>
          </a:prstGeom>
          <a:noFill/>
          <a:ln w="254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66"/>
              </a:solidFill>
              <a:effectLst/>
              <a:latin typeface="Arial" charset="0"/>
            </a:endParaRPr>
          </a:p>
        </p:txBody>
      </p:sp>
      <p:sp>
        <p:nvSpPr>
          <p:cNvPr id="9" name="CaixaDeTexto 8"/>
          <p:cNvSpPr txBox="1"/>
          <p:nvPr/>
        </p:nvSpPr>
        <p:spPr>
          <a:xfrm>
            <a:off x="1475656" y="5517232"/>
            <a:ext cx="504056" cy="646331"/>
          </a:xfrm>
          <a:prstGeom prst="rect">
            <a:avLst/>
          </a:prstGeom>
          <a:noFill/>
        </p:spPr>
        <p:txBody>
          <a:bodyPr wrap="square" rtlCol="0">
            <a:spAutoFit/>
          </a:bodyPr>
          <a:lstStyle/>
          <a:p>
            <a:r>
              <a:rPr lang="pt-BR" sz="3600" b="0" dirty="0" smtClean="0">
                <a:solidFill>
                  <a:srgbClr val="FFC000"/>
                </a:solidFill>
                <a:latin typeface="Century Gothic" pitchFamily="34" charset="0"/>
              </a:rPr>
              <a:t>N</a:t>
            </a:r>
            <a:endParaRPr lang="en-US" sz="3600" b="0" dirty="0">
              <a:solidFill>
                <a:srgbClr val="FFC000"/>
              </a:solidFill>
              <a:latin typeface="Century Gothic" pitchFamily="34" charset="0"/>
            </a:endParaRPr>
          </a:p>
        </p:txBody>
      </p:sp>
      <p:sp>
        <p:nvSpPr>
          <p:cNvPr id="10" name="CaixaDeTexto 9"/>
          <p:cNvSpPr txBox="1"/>
          <p:nvPr/>
        </p:nvSpPr>
        <p:spPr>
          <a:xfrm>
            <a:off x="1331640" y="3645024"/>
            <a:ext cx="504056" cy="646331"/>
          </a:xfrm>
          <a:prstGeom prst="rect">
            <a:avLst/>
          </a:prstGeom>
          <a:noFill/>
        </p:spPr>
        <p:txBody>
          <a:bodyPr wrap="square" rtlCol="0">
            <a:spAutoFit/>
          </a:bodyPr>
          <a:lstStyle/>
          <a:p>
            <a:r>
              <a:rPr lang="pt-BR" sz="3600" b="0" dirty="0" smtClean="0">
                <a:solidFill>
                  <a:srgbClr val="FFC000"/>
                </a:solidFill>
                <a:latin typeface="Century Gothic" pitchFamily="34" charset="0"/>
              </a:rPr>
              <a:t>W</a:t>
            </a:r>
            <a:endParaRPr lang="en-US" sz="3600" b="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5/5b/Stellarium_icon.png"/>
          <p:cNvPicPr>
            <a:picLocks noChangeAspect="1" noChangeArrowheads="1"/>
          </p:cNvPicPr>
          <p:nvPr/>
        </p:nvPicPr>
        <p:blipFill>
          <a:blip r:embed="rId2" cstate="print"/>
          <a:srcRect/>
          <a:stretch>
            <a:fillRect/>
          </a:stretch>
        </p:blipFill>
        <p:spPr bwMode="auto">
          <a:xfrm>
            <a:off x="3563888" y="3284984"/>
            <a:ext cx="2144291" cy="2144292"/>
          </a:xfrm>
          <a:prstGeom prst="rect">
            <a:avLst/>
          </a:prstGeom>
          <a:noFill/>
        </p:spPr>
      </p:pic>
      <p:sp>
        <p:nvSpPr>
          <p:cNvPr id="5" name="Título 1"/>
          <p:cNvSpPr txBox="1">
            <a:spLocks/>
          </p:cNvSpPr>
          <p:nvPr/>
        </p:nvSpPr>
        <p:spPr bwMode="auto">
          <a:xfrm>
            <a:off x="683568" y="1052736"/>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rPr>
              <a:t>Encontrando Júpiter no céu</a:t>
            </a:r>
            <a:r>
              <a:rPr kumimoji="0" lang="pt-BR" sz="4400" b="1" i="0" u="none" strike="noStrike" kern="0" cap="none" spc="0" normalizeH="0" noProof="0" dirty="0" smtClean="0">
                <a:ln>
                  <a:noFill/>
                </a:ln>
                <a:solidFill>
                  <a:schemeClr val="bg1"/>
                </a:solidFill>
                <a:effectLst/>
                <a:uLnTx/>
                <a:uFillTx/>
                <a:latin typeface="Century Gothic" pitchFamily="34" charset="0"/>
                <a:ea typeface="+mj-ea"/>
                <a:cs typeface="+mj-cs"/>
              </a:rPr>
              <a:t> com o </a:t>
            </a:r>
            <a:r>
              <a:rPr kumimoji="0" lang="pt-BR" sz="4400" b="1" i="0" u="none" strike="noStrike" kern="0" cap="none" spc="0" normalizeH="0" noProof="0" dirty="0" err="1" smtClean="0">
                <a:ln>
                  <a:noFill/>
                </a:ln>
                <a:solidFill>
                  <a:schemeClr val="bg1"/>
                </a:solidFill>
                <a:effectLst/>
                <a:uLnTx/>
                <a:uFillTx/>
                <a:latin typeface="Century Gothic" pitchFamily="34" charset="0"/>
                <a:ea typeface="+mj-ea"/>
                <a:cs typeface="+mj-cs"/>
              </a:rPr>
              <a:t>Stellarium</a:t>
            </a:r>
            <a:endPar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4" name="Retângulo 3"/>
          <p:cNvSpPr/>
          <p:nvPr/>
        </p:nvSpPr>
        <p:spPr>
          <a:xfrm>
            <a:off x="-22440" y="6519446"/>
            <a:ext cx="4150495" cy="338554"/>
          </a:xfrm>
          <a:prstGeom prst="rect">
            <a:avLst/>
          </a:prstGeom>
        </p:spPr>
        <p:txBody>
          <a:bodyPr wrap="none">
            <a:spAutoFit/>
          </a:bodyPr>
          <a:lstStyle/>
          <a:p>
            <a:r>
              <a:rPr lang="pt-BR" dirty="0" smtClean="0">
                <a:solidFill>
                  <a:srgbClr val="FFC000"/>
                </a:solidFill>
                <a:latin typeface="Century Gothic" pitchFamily="34" charset="0"/>
              </a:rPr>
              <a:t>Crédito da imagem: www.stellarium.org</a:t>
            </a:r>
            <a:endParaRPr lang="pt-BR" dirty="0">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696554" y="1124744"/>
            <a:ext cx="5573962" cy="769441"/>
          </a:xfrm>
          <a:prstGeom prst="rect">
            <a:avLst/>
          </a:prstGeom>
        </p:spPr>
        <p:txBody>
          <a:bodyPr wrap="none">
            <a:spAutoFit/>
          </a:bodyPr>
          <a:lstStyle/>
          <a:p>
            <a:r>
              <a:rPr lang="pt-BR" sz="4400" dirty="0" smtClean="0">
                <a:solidFill>
                  <a:schemeClr val="bg1"/>
                </a:solidFill>
                <a:latin typeface="Century Gothic" pitchFamily="34" charset="0"/>
              </a:rPr>
              <a:t>Tamanhos relativos </a:t>
            </a:r>
          </a:p>
        </p:txBody>
      </p:sp>
      <p:pic>
        <p:nvPicPr>
          <p:cNvPr id="2050" name="Picture 2">
            <a:hlinkClick r:id="rId2" action="ppaction://hlinkfile"/>
          </p:cNvPr>
          <p:cNvPicPr>
            <a:picLocks noChangeAspect="1" noChangeArrowheads="1"/>
          </p:cNvPicPr>
          <p:nvPr/>
        </p:nvPicPr>
        <p:blipFill>
          <a:blip r:embed="rId3" cstate="print"/>
          <a:srcRect l="3524" b="3524"/>
          <a:stretch>
            <a:fillRect/>
          </a:stretch>
        </p:blipFill>
        <p:spPr bwMode="auto">
          <a:xfrm>
            <a:off x="3347864" y="2636912"/>
            <a:ext cx="2483602" cy="2483602"/>
          </a:xfrm>
          <a:prstGeom prst="rect">
            <a:avLst/>
          </a:prstGeom>
          <a:noFill/>
          <a:ln w="3175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5</a:t>
            </a:fld>
            <a:endParaRPr lang="pt-B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
        <p:nvSpPr>
          <p:cNvPr id="9" name="Espaço Reservado para Número de Slide 8"/>
          <p:cNvSpPr>
            <a:spLocks noGrp="1"/>
          </p:cNvSpPr>
          <p:nvPr>
            <p:ph type="sldNum" sz="quarter" idx="12"/>
          </p:nvPr>
        </p:nvSpPr>
        <p:spPr/>
        <p:txBody>
          <a:bodyPr/>
          <a:lstStyle/>
          <a:p>
            <a:pPr>
              <a:defRPr/>
            </a:pPr>
            <a:fld id="{98A6B816-6C78-488E-AE2C-6B418D54D2FD}" type="slidenum">
              <a:rPr lang="pt-BR" smtClean="0"/>
              <a:pPr>
                <a:defRPr/>
              </a:pPr>
              <a:t>6</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15">
                                            <p:txEl>
                                              <p:pRg st="0" end="0"/>
                                            </p:txEl>
                                          </p:spTgt>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33302  E" pathEditMode="relative" ptsTypes="">
                                      <p:cBhvr>
                                        <p:cTn id="8" dur="2000" fill="hold"/>
                                        <p:tgtEl>
                                          <p:spTgt spid="15">
                                            <p:txEl>
                                              <p:pRg st="1" end="1"/>
                                            </p:txEl>
                                          </p:spTgt>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33302  E" pathEditMode="relative" ptsTypes="">
                                      <p:cBhvr>
                                        <p:cTn id="10" dur="2000" fill="hold"/>
                                        <p:tgtEl>
                                          <p:spTgt spid="15">
                                            <p:txEl>
                                              <p:pRg st="2" end="2"/>
                                            </p:txEl>
                                          </p:spTgt>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33302  E" pathEditMode="relative" ptsTypes="">
                                      <p:cBhvr>
                                        <p:cTn id="12" dur="2000" fill="hold"/>
                                        <p:tgtEl>
                                          <p:spTgt spid="15">
                                            <p:txEl>
                                              <p:pRg st="3" end="3"/>
                                            </p:txEl>
                                          </p:spTgt>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8.33333E-7 0.11101 L 8.33333E-7 -0.22202 " pathEditMode="relative" rAng="0" ptsTypes="AA">
                                      <p:cBhvr>
                                        <p:cTn id="14" dur="2000" fill="hold"/>
                                        <p:tgtEl>
                                          <p:spTgt spid="14">
                                            <p:txEl>
                                              <p:pRg st="0" end="0"/>
                                            </p:txEl>
                                          </p:spTgt>
                                        </p:tgtEl>
                                        <p:attrNameLst>
                                          <p:attrName>ppt_x</p:attrName>
                                          <p:attrName>ppt_y</p:attrName>
                                        </p:attrNameLst>
                                      </p:cBhvr>
                                      <p:rCtr x="0" y="-167"/>
                                    </p:animMotion>
                                  </p:childTnLst>
                                </p:cTn>
                              </p:par>
                              <p:par>
                                <p:cTn id="15" presetID="64" presetClass="path" presetSubtype="0" accel="50000" decel="50000" fill="hold" grpId="0" nodeType="withEffect">
                                  <p:stCondLst>
                                    <p:cond delay="0"/>
                                  </p:stCondLst>
                                  <p:childTnLst>
                                    <p:animMotion origin="layout" path="M 5.55556E-7 0.11101 L 5.55556E-7 -0.22201 " pathEditMode="relative" rAng="0" ptsTypes="AA">
                                      <p:cBhvr>
                                        <p:cTn id="16" dur="2000" fill="hold"/>
                                        <p:tgtEl>
                                          <p:spTgt spid="14">
                                            <p:txEl>
                                              <p:pRg st="1" end="1"/>
                                            </p:txEl>
                                          </p:spTgt>
                                        </p:tgtEl>
                                        <p:attrNameLst>
                                          <p:attrName>ppt_x</p:attrName>
                                          <p:attrName>ppt_y</p:attrName>
                                        </p:attrNameLst>
                                      </p:cBhvr>
                                      <p:rCtr x="0" y="-167"/>
                                    </p:animMotion>
                                  </p:childTnLst>
                                </p:cTn>
                              </p:par>
                              <p:par>
                                <p:cTn id="17" presetID="64" presetClass="path" presetSubtype="0" accel="50000" decel="50000" fill="hold" grpId="0" nodeType="withEffect">
                                  <p:stCondLst>
                                    <p:cond delay="0"/>
                                  </p:stCondLst>
                                  <p:childTnLst>
                                    <p:animMotion origin="layout" path="M -4.44444E-6 0.11101 L -4.44444E-6 -0.22202 " pathEditMode="relative" rAng="0" ptsTypes="AA">
                                      <p:cBhvr>
                                        <p:cTn id="18" dur="2000" fill="hold"/>
                                        <p:tgtEl>
                                          <p:spTgt spid="14">
                                            <p:txEl>
                                              <p:pRg st="2" end="2"/>
                                            </p:txEl>
                                          </p:spTgt>
                                        </p:tgtEl>
                                        <p:attrNameLst>
                                          <p:attrName>ppt_x</p:attrName>
                                          <p:attrName>ppt_y</p:attrName>
                                        </p:attrNameLst>
                                      </p:cBhvr>
                                      <p:rCtr x="0" y="-167"/>
                                    </p:animMotion>
                                  </p:childTnLst>
                                </p:cTn>
                              </p:par>
                              <p:par>
                                <p:cTn id="19" presetID="64" presetClass="path" presetSubtype="0" accel="50000" decel="50000" fill="hold" grpId="0" nodeType="withEffect">
                                  <p:stCondLst>
                                    <p:cond delay="0"/>
                                  </p:stCondLst>
                                  <p:childTnLst>
                                    <p:animMotion origin="layout" path="M 1.11111E-6 0.11101 L 1.11111E-6 -0.22202 " pathEditMode="relative" rAng="0" ptsTypes="AA">
                                      <p:cBhvr>
                                        <p:cTn id="20" dur="2000" fill="hold"/>
                                        <p:tgtEl>
                                          <p:spTgt spid="14">
                                            <p:txEl>
                                              <p:pRg st="3" end="3"/>
                                            </p:txEl>
                                          </p:spTgt>
                                        </p:tgtEl>
                                        <p:attrNameLst>
                                          <p:attrName>ppt_x</p:attrName>
                                          <p:attrName>ppt_y</p:attrName>
                                        </p:attrNameLst>
                                      </p:cBhvr>
                                      <p:rCtr x="0" y="-167"/>
                                    </p:animMotion>
                                  </p:childTnLst>
                                </p:cTn>
                              </p:par>
                              <p:par>
                                <p:cTn id="21" presetID="35" presetClass="path" presetSubtype="0" accel="50000" decel="50000" fill="hold" grpId="0" nodeType="withEffect">
                                  <p:stCondLst>
                                    <p:cond delay="0"/>
                                  </p:stCondLst>
                                  <p:childTnLst>
                                    <p:animMotion origin="layout" path="M 2.77778E-6 3.75578E-6 L -0.2224 -0.00324 " pathEditMode="relative" rAng="0" ptsTypes="AA">
                                      <p:cBhvr>
                                        <p:cTn id="22" dur="2000" fill="hold"/>
                                        <p:tgtEl>
                                          <p:spTgt spid="17"/>
                                        </p:tgtEl>
                                        <p:attrNameLst>
                                          <p:attrName>ppt_x</p:attrName>
                                          <p:attrName>ppt_y</p:attrName>
                                        </p:attrNameLst>
                                      </p:cBhvr>
                                      <p:rCtr x="-111" y="-2"/>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7" grpId="0" animBg="1"/>
      <p:bldP spid="20" grpId="0" animBg="1"/>
      <p:bldP spid="21"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aixaDeTexto 13"/>
          <p:cNvSpPr txBox="1"/>
          <p:nvPr/>
        </p:nvSpPr>
        <p:spPr>
          <a:xfrm>
            <a:off x="6300192" y="2473621"/>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2446583"/>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
        <p:nvSpPr>
          <p:cNvPr id="10" name="Rectangle 4"/>
          <p:cNvSpPr txBox="1">
            <a:spLocks noChangeArrowheads="1"/>
          </p:cNvSpPr>
          <p:nvPr/>
        </p:nvSpPr>
        <p:spPr bwMode="auto">
          <a:xfrm>
            <a:off x="1728192" y="0"/>
            <a:ext cx="5364088" cy="1143000"/>
          </a:xfrm>
          <a:prstGeom prst="rect">
            <a:avLst/>
          </a:prstGeom>
          <a:solidFill>
            <a:schemeClr val="tx1"/>
          </a:solid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smtClean="0">
                <a:ln>
                  <a:noFill/>
                </a:ln>
                <a:solidFill>
                  <a:schemeClr val="bg1"/>
                </a:solidFill>
                <a:effectLst/>
                <a:uLnTx/>
                <a:uFillTx/>
                <a:latin typeface="Century Gothic" pitchFamily="34" charset="0"/>
                <a:ea typeface="+mj-ea"/>
                <a:cs typeface="+mj-cs"/>
              </a:rPr>
              <a:t>Os oito planetas</a:t>
            </a: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9" name="Espaço Reservado para Número de Slide 8"/>
          <p:cNvSpPr>
            <a:spLocks noGrp="1"/>
          </p:cNvSpPr>
          <p:nvPr>
            <p:ph type="sldNum" sz="quarter" idx="12"/>
          </p:nvPr>
        </p:nvSpPr>
        <p:spPr/>
        <p:txBody>
          <a:bodyPr/>
          <a:lstStyle/>
          <a:p>
            <a:pPr>
              <a:defRPr/>
            </a:pPr>
            <a:fld id="{98A6B816-6C78-488E-AE2C-6B418D54D2FD}" type="slidenum">
              <a:rPr lang="pt-BR" smtClean="0"/>
              <a:pPr>
                <a:defRPr/>
              </a:pPr>
              <a:t>7</a:t>
            </a:fld>
            <a:endParaRPr lang="pt-B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Planetas </a:t>
            </a:r>
            <a:r>
              <a:rPr lang="pt-BR" dirty="0" err="1" smtClean="0">
                <a:solidFill>
                  <a:srgbClr val="FFC000"/>
                </a:solidFill>
                <a:latin typeface="Century Gothic" pitchFamily="34" charset="0"/>
              </a:rPr>
              <a:t>Jovianos</a:t>
            </a:r>
            <a:endParaRPr lang="pt-BR" dirty="0" smtClean="0">
              <a:solidFill>
                <a:srgbClr val="FFC000"/>
              </a:solidFill>
              <a:latin typeface="Century Gothic" pitchFamily="34" charset="0"/>
            </a:endParaRP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8</a:t>
            </a:fld>
            <a:endParaRPr lang="pt-B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a:t>
            </a:r>
            <a:r>
              <a:rPr lang="pt-BR" dirty="0" err="1" smtClean="0">
                <a:solidFill>
                  <a:schemeClr val="bg1"/>
                </a:solidFill>
                <a:latin typeface="Century Gothic" pitchFamily="34" charset="0"/>
              </a:rPr>
              <a:t>jovianos</a:t>
            </a:r>
            <a:endParaRPr lang="pt-BR" dirty="0" smtClean="0">
              <a:solidFill>
                <a:schemeClr val="bg1"/>
              </a:solidFill>
              <a:latin typeface="Century Gothic" pitchFamily="34" charset="0"/>
            </a:endParaRP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26" name="Picture 2" descr="http://planetfacts.org/wp-content/uploads/2011/03/Jovian-planet.jpg"/>
          <p:cNvPicPr>
            <a:picLocks noChangeAspect="1" noChangeArrowheads="1"/>
          </p:cNvPicPr>
          <p:nvPr/>
        </p:nvPicPr>
        <p:blipFill>
          <a:blip r:embed="rId2" cstate="print"/>
          <a:srcRect/>
          <a:stretch>
            <a:fillRect/>
          </a:stretch>
        </p:blipFill>
        <p:spPr bwMode="auto">
          <a:xfrm>
            <a:off x="220507" y="1628800"/>
            <a:ext cx="8815989" cy="3837806"/>
          </a:xfrm>
          <a:prstGeom prst="rect">
            <a:avLst/>
          </a:prstGeom>
          <a:noFill/>
        </p:spPr>
      </p:pic>
      <p:sp>
        <p:nvSpPr>
          <p:cNvPr id="6" name="Text Box 9"/>
          <p:cNvSpPr txBox="1">
            <a:spLocks noChangeArrowheads="1"/>
          </p:cNvSpPr>
          <p:nvPr/>
        </p:nvSpPr>
        <p:spPr bwMode="auto">
          <a:xfrm>
            <a:off x="1259632" y="1556792"/>
            <a:ext cx="187220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Júpiter</a:t>
            </a:r>
            <a:endParaRPr lang="pt-BR" sz="3600" b="0" dirty="0">
              <a:solidFill>
                <a:srgbClr val="FFC000"/>
              </a:solidFill>
              <a:latin typeface="Century Gothic" pitchFamily="34" charset="0"/>
            </a:endParaRPr>
          </a:p>
        </p:txBody>
      </p:sp>
      <p:cxnSp>
        <p:nvCxnSpPr>
          <p:cNvPr id="7" name="Conector de seta reta 6"/>
          <p:cNvCxnSpPr>
            <a:stCxn id="6" idx="2"/>
          </p:cNvCxnSpPr>
          <p:nvPr/>
        </p:nvCxnSpPr>
        <p:spPr bwMode="auto">
          <a:xfrm flipH="1">
            <a:off x="1979712" y="2203123"/>
            <a:ext cx="216024" cy="1297885"/>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8" name="Text Box 9"/>
          <p:cNvSpPr txBox="1">
            <a:spLocks noChangeArrowheads="1"/>
          </p:cNvSpPr>
          <p:nvPr/>
        </p:nvSpPr>
        <p:spPr bwMode="auto">
          <a:xfrm>
            <a:off x="3779912" y="5085184"/>
            <a:ext cx="20882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Saturno</a:t>
            </a:r>
            <a:endParaRPr lang="pt-BR" sz="3600" b="0" dirty="0">
              <a:solidFill>
                <a:srgbClr val="FFC000"/>
              </a:solidFill>
              <a:latin typeface="Century Gothic" pitchFamily="34" charset="0"/>
            </a:endParaRPr>
          </a:p>
        </p:txBody>
      </p:sp>
      <p:cxnSp>
        <p:nvCxnSpPr>
          <p:cNvPr id="9" name="Conector de seta reta 8"/>
          <p:cNvCxnSpPr>
            <a:stCxn id="8" idx="0"/>
          </p:cNvCxnSpPr>
          <p:nvPr/>
        </p:nvCxnSpPr>
        <p:spPr bwMode="auto">
          <a:xfrm flipH="1" flipV="1">
            <a:off x="4788024" y="3501008"/>
            <a:ext cx="36004"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0" name="Text Box 9"/>
          <p:cNvSpPr txBox="1">
            <a:spLocks noChangeArrowheads="1"/>
          </p:cNvSpPr>
          <p:nvPr/>
        </p:nvSpPr>
        <p:spPr bwMode="auto">
          <a:xfrm>
            <a:off x="6044059" y="14847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Urano</a:t>
            </a:r>
            <a:endParaRPr lang="pt-BR" sz="3600" b="0" dirty="0">
              <a:solidFill>
                <a:srgbClr val="FFC000"/>
              </a:solidFill>
              <a:latin typeface="Century Gothic" pitchFamily="34" charset="0"/>
            </a:endParaRPr>
          </a:p>
        </p:txBody>
      </p:sp>
      <p:cxnSp>
        <p:nvCxnSpPr>
          <p:cNvPr id="11" name="Conector de seta reta 10"/>
          <p:cNvCxnSpPr>
            <a:stCxn id="10" idx="2"/>
          </p:cNvCxnSpPr>
          <p:nvPr/>
        </p:nvCxnSpPr>
        <p:spPr bwMode="auto">
          <a:xfrm flipH="1">
            <a:off x="6755929" y="2131115"/>
            <a:ext cx="80218" cy="1360601"/>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2" name="Text Box 9"/>
          <p:cNvSpPr txBox="1">
            <a:spLocks noChangeArrowheads="1"/>
          </p:cNvSpPr>
          <p:nvPr/>
        </p:nvSpPr>
        <p:spPr bwMode="auto">
          <a:xfrm>
            <a:off x="6876256" y="5157192"/>
            <a:ext cx="201622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Netuno</a:t>
            </a:r>
            <a:endParaRPr lang="pt-BR" sz="3600" b="0" dirty="0">
              <a:solidFill>
                <a:srgbClr val="FFC000"/>
              </a:solidFill>
              <a:latin typeface="Century Gothic" pitchFamily="34" charset="0"/>
            </a:endParaRPr>
          </a:p>
        </p:txBody>
      </p:sp>
      <p:cxnSp>
        <p:nvCxnSpPr>
          <p:cNvPr id="13" name="Conector de seta reta 12"/>
          <p:cNvCxnSpPr>
            <a:stCxn id="12" idx="0"/>
          </p:cNvCxnSpPr>
          <p:nvPr/>
        </p:nvCxnSpPr>
        <p:spPr bwMode="auto">
          <a:xfrm flipV="1">
            <a:off x="7884368" y="3573016"/>
            <a:ext cx="154649"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4" name="Espaço Reservado para Número de Slide 13"/>
          <p:cNvSpPr>
            <a:spLocks noGrp="1"/>
          </p:cNvSpPr>
          <p:nvPr>
            <p:ph type="sldNum" sz="quarter" idx="12"/>
          </p:nvPr>
        </p:nvSpPr>
        <p:spPr/>
        <p:txBody>
          <a:bodyPr/>
          <a:lstStyle/>
          <a:p>
            <a:pPr>
              <a:defRPr/>
            </a:pPr>
            <a:fld id="{37EA3358-D533-4DE3-BB7E-0C918E9F7417}" type="slidenum">
              <a:rPr lang="pt-BR" smtClean="0"/>
              <a:pPr>
                <a:defRPr/>
              </a:pPr>
              <a:t>9</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9039</TotalTime>
  <Words>2518</Words>
  <Application>Microsoft Office PowerPoint</Application>
  <PresentationFormat>Apresentação na tela (4:3)</PresentationFormat>
  <Paragraphs>414</Paragraphs>
  <Slides>49</Slides>
  <Notes>28</Notes>
  <HiddenSlides>1</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Blank Presentation</vt:lpstr>
      <vt:lpstr>Apresentação do PowerPoint</vt:lpstr>
      <vt:lpstr>Sistema Solar (próximo ao Sol)</vt:lpstr>
      <vt:lpstr>Estrutura do Sistema Solar</vt:lpstr>
      <vt:lpstr>Os oito planetas</vt:lpstr>
      <vt:lpstr>Apresentação do PowerPoint</vt:lpstr>
      <vt:lpstr>Os oito planetas</vt:lpstr>
      <vt:lpstr>Apresentação do PowerPoint</vt:lpstr>
      <vt:lpstr>Planetas Jovianos</vt:lpstr>
      <vt:lpstr>Planetas jovianos</vt:lpstr>
      <vt:lpstr>Júpiter</vt:lpstr>
      <vt:lpstr>Apresentação do PowerPoint</vt:lpstr>
      <vt:lpstr>Em números</vt:lpstr>
      <vt:lpstr>Júpiter: atmosfera</vt:lpstr>
      <vt:lpstr>Bandas: Cinturões e Zonas</vt:lpstr>
      <vt:lpstr>Grande Mancha Vermelha</vt:lpstr>
      <vt:lpstr>Grande Mancha Vermelha</vt:lpstr>
      <vt:lpstr>Camadas de nuvens</vt:lpstr>
      <vt:lpstr>Júpiter: estrutura</vt:lpstr>
      <vt:lpstr>Apresentação do PowerPoint</vt:lpstr>
      <vt:lpstr>O interior de Júpiter</vt:lpstr>
      <vt:lpstr>Júpiter: magnetosfera</vt:lpstr>
      <vt:lpstr>Apresentação do PowerPoint</vt:lpstr>
      <vt:lpstr>Apresentação do PowerPoint</vt:lpstr>
      <vt:lpstr>As auroras polares</vt:lpstr>
      <vt:lpstr>Magnestosfera de Júpiter</vt:lpstr>
      <vt:lpstr>Júpiter: anéis</vt:lpstr>
      <vt:lpstr>Júpiter: anéis </vt:lpstr>
      <vt:lpstr>Júpiter: satélites</vt:lpstr>
      <vt:lpstr>Apresentação do PowerPoint</vt:lpstr>
      <vt:lpstr>Satélites galileanos</vt:lpstr>
      <vt:lpstr>Apresentação do PowerPoint</vt:lpstr>
      <vt:lpstr>Apresentação do PowerPoint</vt:lpstr>
      <vt:lpstr>Júpiter: observação</vt:lpstr>
      <vt:lpstr> Como identificar  Júpiter no céu?</vt:lpstr>
      <vt:lpstr>Apresentação do PowerPoint</vt:lpstr>
      <vt:lpstr> Movimento dos  planetas pelo céu  ou Que sentido há nisso?</vt:lpstr>
      <vt:lpstr>Apresentação do PowerPoint</vt:lpstr>
      <vt:lpstr>Exemplo: Marte na oposição de 2009/2010</vt:lpstr>
      <vt:lpstr>Movimento retrógrado de um planeta e laçada</vt:lpstr>
      <vt:lpstr> Configurações  planetárias  ou  Por que não basta esperar um ano para ver o Júpiter de novo?</vt:lpstr>
      <vt:lpstr>Apresentação do PowerPoint</vt:lpstr>
      <vt:lpstr>Há várias configurações planetárias:</vt:lpstr>
      <vt:lpstr>Nesta palestra:</vt:lpstr>
      <vt:lpstr>Elongação:  ângulo entre o Sol e o planeta,  com vértice na Terra/observador</vt:lpstr>
      <vt:lpstr>Oposição  (planetas superiores)</vt:lpstr>
      <vt:lpstr>Período sinódico</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585</cp:revision>
  <cp:lastPrinted>2000-05-01T12:23:36Z</cp:lastPrinted>
  <dcterms:created xsi:type="dcterms:W3CDTF">1995-06-17T23:31:02Z</dcterms:created>
  <dcterms:modified xsi:type="dcterms:W3CDTF">2017-04-08T20:45:10Z</dcterms:modified>
</cp:coreProperties>
</file>