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24" r:id="rId2"/>
    <p:sldId id="1146" r:id="rId3"/>
    <p:sldId id="1147" r:id="rId4"/>
    <p:sldId id="1166" r:id="rId5"/>
    <p:sldId id="1167" r:id="rId6"/>
    <p:sldId id="1173" r:id="rId7"/>
    <p:sldId id="1174" r:id="rId8"/>
    <p:sldId id="1175" r:id="rId9"/>
    <p:sldId id="1176" r:id="rId10"/>
    <p:sldId id="1177" r:id="rId11"/>
    <p:sldId id="1189" r:id="rId12"/>
    <p:sldId id="1308" r:id="rId13"/>
    <p:sldId id="1229" r:id="rId14"/>
    <p:sldId id="1239" r:id="rId15"/>
    <p:sldId id="1244" r:id="rId16"/>
    <p:sldId id="1250" r:id="rId17"/>
    <p:sldId id="1309" r:id="rId18"/>
    <p:sldId id="1253" r:id="rId19"/>
    <p:sldId id="1283" r:id="rId20"/>
    <p:sldId id="1285" r:id="rId21"/>
    <p:sldId id="1287" r:id="rId22"/>
    <p:sldId id="1290" r:id="rId23"/>
    <p:sldId id="1297" r:id="rId24"/>
    <p:sldId id="1302" r:id="rId25"/>
    <p:sldId id="1303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88FF"/>
    <a:srgbClr val="FDE65D"/>
    <a:srgbClr val="69D8FF"/>
    <a:srgbClr val="CCECFF"/>
    <a:srgbClr val="EA8D04"/>
    <a:srgbClr val="FF8989"/>
    <a:srgbClr val="C3D9FD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80969" autoAdjust="0"/>
  </p:normalViewPr>
  <p:slideViewPr>
    <p:cSldViewPr>
      <p:cViewPr>
        <p:scale>
          <a:sx n="50" d="100"/>
          <a:sy n="50" d="100"/>
        </p:scale>
        <p:origin x="-1746" y="-10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Hubble</a:t>
            </a:r>
            <a:br>
              <a:rPr lang="pt-BR" dirty="0" smtClean="0"/>
            </a:br>
            <a:r>
              <a:rPr lang="pt-BR" dirty="0" smtClean="0"/>
              <a:t>+LBT Data </a:t>
            </a:r>
            <a:r>
              <a:rPr lang="pt-BR" dirty="0" err="1" smtClean="0"/>
              <a:t>Data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image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created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Hubble data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proposal</a:t>
            </a:r>
            <a:r>
              <a:rPr lang="pt-BR" dirty="0" smtClean="0"/>
              <a:t> 12309: C. R. </a:t>
            </a:r>
            <a:r>
              <a:rPr lang="pt-BR" dirty="0" err="1" smtClean="0"/>
              <a:t>O'Dell</a:t>
            </a:r>
            <a:r>
              <a:rPr lang="pt-BR" dirty="0" smtClean="0"/>
              <a:t> (</a:t>
            </a:r>
            <a:r>
              <a:rPr lang="pt-BR" dirty="0" err="1" smtClean="0"/>
              <a:t>Vanderbilt</a:t>
            </a:r>
            <a:r>
              <a:rPr lang="pt-BR" dirty="0" smtClean="0"/>
              <a:t> </a:t>
            </a:r>
            <a:r>
              <a:rPr lang="pt-BR" dirty="0" err="1" smtClean="0"/>
              <a:t>University</a:t>
            </a:r>
            <a:r>
              <a:rPr lang="pt-BR" dirty="0" smtClean="0"/>
              <a:t>), G. </a:t>
            </a:r>
            <a:r>
              <a:rPr lang="pt-BR" dirty="0" err="1" smtClean="0"/>
              <a:t>Ferland</a:t>
            </a:r>
            <a:r>
              <a:rPr lang="pt-BR" dirty="0" smtClean="0"/>
              <a:t> (</a:t>
            </a:r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Kentucky), </a:t>
            </a:r>
            <a:r>
              <a:rPr lang="pt-BR" dirty="0" err="1" smtClean="0"/>
              <a:t>and</a:t>
            </a:r>
            <a:r>
              <a:rPr lang="pt-BR" dirty="0" smtClean="0"/>
              <a:t> W. </a:t>
            </a:r>
            <a:r>
              <a:rPr lang="pt-BR" dirty="0" err="1" smtClean="0"/>
              <a:t>Henney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M. </a:t>
            </a:r>
            <a:r>
              <a:rPr lang="pt-BR" dirty="0" err="1" smtClean="0"/>
              <a:t>Peimbert</a:t>
            </a:r>
            <a:r>
              <a:rPr lang="pt-BR" dirty="0" smtClean="0"/>
              <a:t> (UNAM). </a:t>
            </a:r>
            <a:r>
              <a:rPr lang="pt-BR" dirty="0" err="1" smtClean="0"/>
              <a:t>Instrument</a:t>
            </a:r>
            <a:r>
              <a:rPr lang="pt-BR" dirty="0" smtClean="0"/>
              <a:t>: Hubble: WFC3; </a:t>
            </a:r>
            <a:r>
              <a:rPr lang="pt-BR" dirty="0" err="1" smtClean="0"/>
              <a:t>Large</a:t>
            </a:r>
            <a:r>
              <a:rPr lang="pt-BR" dirty="0" smtClean="0"/>
              <a:t> Binocular Telescope </a:t>
            </a:r>
            <a:r>
              <a:rPr lang="pt-BR" dirty="0" err="1" smtClean="0"/>
              <a:t>Filters</a:t>
            </a:r>
            <a:r>
              <a:rPr lang="pt-BR" dirty="0" smtClean="0"/>
              <a:t>: F469N (He II), F502N ([O III]), </a:t>
            </a:r>
            <a:r>
              <a:rPr lang="pt-BR" dirty="0" err="1" smtClean="0"/>
              <a:t>and</a:t>
            </a:r>
            <a:r>
              <a:rPr lang="pt-BR" dirty="0" smtClean="0"/>
              <a:t> F658N ([N II]); LBT H2, 2.1 </a:t>
            </a:r>
            <a:r>
              <a:rPr lang="pt-BR" dirty="0" err="1" smtClean="0"/>
              <a:t>microns</a:t>
            </a:r>
            <a:r>
              <a:rPr lang="pt-BR" dirty="0" smtClean="0"/>
              <a:t> </a:t>
            </a:r>
            <a:r>
              <a:rPr lang="pt-BR" dirty="0" err="1" smtClean="0"/>
              <a:t>Exposure</a:t>
            </a:r>
            <a:r>
              <a:rPr lang="pt-BR" dirty="0" smtClean="0"/>
              <a:t> Date(s): HST: </a:t>
            </a:r>
            <a:r>
              <a:rPr lang="pt-BR" dirty="0" err="1" smtClean="0"/>
              <a:t>September</a:t>
            </a:r>
            <a:r>
              <a:rPr lang="pt-BR" dirty="0" smtClean="0"/>
              <a:t> 19, 2011; LBT: </a:t>
            </a:r>
            <a:r>
              <a:rPr lang="pt-BR" dirty="0" err="1" smtClean="0"/>
              <a:t>June</a:t>
            </a:r>
            <a:r>
              <a:rPr lang="pt-BR" dirty="0" smtClean="0"/>
              <a:t> 6, 2010 </a:t>
            </a:r>
            <a:r>
              <a:rPr lang="pt-BR" dirty="0" err="1" smtClean="0"/>
              <a:t>Credit</a:t>
            </a:r>
            <a:r>
              <a:rPr lang="pt-BR" dirty="0" smtClean="0"/>
              <a:t>: NASA, ESA, </a:t>
            </a:r>
            <a:r>
              <a:rPr lang="pt-BR" dirty="0" err="1" smtClean="0"/>
              <a:t>and</a:t>
            </a:r>
            <a:r>
              <a:rPr lang="pt-BR" dirty="0" smtClean="0"/>
              <a:t> C. R. </a:t>
            </a:r>
            <a:r>
              <a:rPr lang="pt-BR" dirty="0" err="1" smtClean="0"/>
              <a:t>O'Dell</a:t>
            </a:r>
            <a:r>
              <a:rPr lang="pt-BR" dirty="0" smtClean="0"/>
              <a:t> (</a:t>
            </a:r>
            <a:r>
              <a:rPr lang="pt-BR" dirty="0" err="1" smtClean="0"/>
              <a:t>Vanderbilt</a:t>
            </a:r>
            <a:r>
              <a:rPr lang="pt-BR" dirty="0" smtClean="0"/>
              <a:t> </a:t>
            </a:r>
            <a:r>
              <a:rPr lang="pt-BR" dirty="0" err="1" smtClean="0"/>
              <a:t>University</a:t>
            </a:r>
            <a:r>
              <a:rPr lang="pt-BR" dirty="0" smtClean="0"/>
              <a:t>) Release Date: </a:t>
            </a:r>
            <a:r>
              <a:rPr lang="pt-BR" dirty="0" err="1" smtClean="0"/>
              <a:t>May</a:t>
            </a:r>
            <a:r>
              <a:rPr lang="pt-BR" dirty="0" smtClean="0"/>
              <a:t> 23, 2013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estrela no limite de baixa massa, ou 0,08 massas solares passa mais de 5 trilhões de anos na SP!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baseline="0" dirty="0" smtClean="0"/>
              <a:t>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Black%20Hole%20Binary%20Star%20System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devinin.blogspo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5517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563888" y="188640"/>
            <a:ext cx="2016224" cy="2272095"/>
            <a:chOff x="3707904" y="-144463"/>
            <a:chExt cx="2016224" cy="2272095"/>
          </a:xfrm>
        </p:grpSpPr>
        <p:sp>
          <p:nvSpPr>
            <p:cNvPr id="17" name="AutoShape 9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8" name="AutoShape 11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9" name="AutoShape 13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pic>
          <p:nvPicPr>
            <p:cNvPr id="20" name="Picture 2" descr="C:\Users\ANDRE\Documents\1-OBSERVATÓRIO\1-ATIVIDADES\4-Minicursos\minicursos-2015\1-minicurso-IA-prim-sem-2015\divulgacao\figura-para-facebook-e-site-IA.png"/>
            <p:cNvPicPr>
              <a:picLocks noChangeAspect="1" noChangeArrowheads="1"/>
            </p:cNvPicPr>
            <p:nvPr/>
          </p:nvPicPr>
          <p:blipFill>
            <a:blip r:embed="rId5" cstate="print"/>
            <a:srcRect t="26787" b="12500"/>
            <a:stretch>
              <a:fillRect/>
            </a:stretch>
          </p:blipFill>
          <p:spPr bwMode="auto">
            <a:xfrm>
              <a:off x="3707904" y="548688"/>
              <a:ext cx="2016224" cy="1224128"/>
            </a:xfrm>
            <a:prstGeom prst="rect">
              <a:avLst/>
            </a:prstGeom>
            <a:noFill/>
          </p:spPr>
        </p:pic>
        <p:sp>
          <p:nvSpPr>
            <p:cNvPr id="21" name="Retângulo 20"/>
            <p:cNvSpPr/>
            <p:nvPr/>
          </p:nvSpPr>
          <p:spPr>
            <a:xfrm>
              <a:off x="3948638" y="188640"/>
              <a:ext cx="15841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dirty="0" smtClean="0">
                  <a:solidFill>
                    <a:srgbClr val="00FF00"/>
                  </a:solidFill>
                  <a:latin typeface="Century Gothic" pitchFamily="34" charset="0"/>
                </a:rPr>
                <a:t>Projeto Rondon</a:t>
              </a: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r>
                <a:rPr lang="pt-BR" sz="1200" dirty="0" smtClean="0">
                  <a:solidFill>
                    <a:srgbClr val="00FF00"/>
                  </a:solidFill>
                  <a:latin typeface="Century Gothic" pitchFamily="34" charset="0"/>
                </a:rPr>
                <a:t>Astronomia Básica</a:t>
              </a:r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2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4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FFFFC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>
          <a:xfrm>
            <a:off x="809492" y="370940"/>
            <a:ext cx="1476000" cy="1476000"/>
            <a:chOff x="243580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31"/>
          <p:cNvGrpSpPr/>
          <p:nvPr/>
        </p:nvGrpSpPr>
        <p:grpSpPr>
          <a:xfrm>
            <a:off x="1295752" y="4257208"/>
            <a:ext cx="1044000" cy="1044000"/>
            <a:chOff x="2442606" y="2528328"/>
            <a:chExt cx="1044000" cy="104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0,08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2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Corpos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gasosos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no interior dos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quais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ocorrem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ou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ocorreram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reações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de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fusão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nuclear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sustentáveis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995936" y="2785142"/>
            <a:ext cx="1377206" cy="1406296"/>
            <a:chOff x="3190476" y="1107179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7179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3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82249" y="1437754"/>
              <a:ext cx="1104387" cy="1088645"/>
            </a:xfrm>
            <a:prstGeom prst="ellipse">
              <a:avLst/>
            </a:prstGeom>
            <a:gradFill>
              <a:gsLst>
                <a:gs pos="9000">
                  <a:srgbClr val="CCECFF"/>
                </a:gs>
                <a:gs pos="93000">
                  <a:schemeClr val="tx1">
                    <a:alpha val="0"/>
                  </a:schemeClr>
                </a:gs>
                <a:gs pos="91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35000">
                <a:srgbClr val="FFFF00"/>
              </a:gs>
              <a:gs pos="4000">
                <a:schemeClr val="bg1"/>
              </a:gs>
              <a:gs pos="38000">
                <a:srgbClr val="FFC000"/>
              </a:gs>
              <a:gs pos="87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96136" y="6407090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078610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535488" y="287442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051720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AB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3635896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2987825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979713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339752" y="4833248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80"/>
          <p:cNvGrpSpPr/>
          <p:nvPr/>
        </p:nvGrpSpPr>
        <p:grpSpPr>
          <a:xfrm>
            <a:off x="5292080" y="3429000"/>
            <a:ext cx="3816424" cy="3528392"/>
            <a:chOff x="5004048" y="3429000"/>
            <a:chExt cx="3816424" cy="352839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5004048" y="3717032"/>
              <a:ext cx="3240360" cy="324036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50000">
                  <a:srgbClr val="FF0000"/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6149410" y="3429000"/>
              <a:ext cx="2671062" cy="267106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ipse 75"/>
            <p:cNvSpPr/>
            <p:nvPr/>
          </p:nvSpPr>
          <p:spPr bwMode="auto">
            <a:xfrm flipV="1">
              <a:off x="6444208" y="5373216"/>
              <a:ext cx="1872208" cy="216023"/>
            </a:xfrm>
            <a:prstGeom prst="ellipse">
              <a:avLst/>
            </a:prstGeom>
            <a:gradFill>
              <a:gsLst>
                <a:gs pos="89000">
                  <a:srgbClr val="FFFF00">
                    <a:alpha val="50000"/>
                  </a:srgbClr>
                </a:gs>
                <a:gs pos="28000">
                  <a:srgbClr val="EA8D04">
                    <a:alpha val="50000"/>
                  </a:srgbClr>
                </a:gs>
                <a:gs pos="48000">
                  <a:srgbClr val="FFC000">
                    <a:alpha val="50000"/>
                  </a:srgbClr>
                </a:gs>
              </a:gsLst>
              <a:lin ang="10200000" scaled="0"/>
            </a:gradFill>
            <a:ln w="28575" cap="flat" cmpd="sng" algn="ctr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6793447" y="4725144"/>
              <a:ext cx="1522969" cy="1522969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CaixaDeTexto 220"/>
            <p:cNvSpPr txBox="1"/>
            <p:nvPr/>
          </p:nvSpPr>
          <p:spPr>
            <a:xfrm>
              <a:off x="6300192" y="5940569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GV/RH/RAG</a:t>
              </a:r>
              <a:endParaRPr 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29208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87000">
                  <a:schemeClr val="tx1">
                    <a:alpha val="0"/>
                  </a:schemeClr>
                </a:gs>
                <a:gs pos="4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98000"/>
                            </a:srgbClr>
                          </a:gs>
                          <a:gs pos="92000">
                            <a:srgbClr val="EE8800">
                              <a:alpha val="17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1800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69D8FF">
                    <a:lumMod val="5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471812" y="1329878"/>
              <a:ext cx="1234996" cy="12173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93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195736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23528" y="56612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EN ou BN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6189"/>
            <a:ext cx="9144000" cy="72008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Tempo de vida na SP</a:t>
            </a: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108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Mike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Inglis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Observer’s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Guide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Stellar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Evolution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, com adaptações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052" name="AutoShape 4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6" name="AutoShape 8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229436"/>
              </p:ext>
            </p:extLst>
          </p:nvPr>
        </p:nvGraphicFramePr>
        <p:xfrm>
          <a:off x="323528" y="1052736"/>
          <a:ext cx="8496947" cy="511256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6224"/>
                <a:gridCol w="2160241"/>
                <a:gridCol w="2160241"/>
                <a:gridCol w="2160241"/>
              </a:tblGrid>
              <a:tr h="1092019">
                <a:tc>
                  <a:txBody>
                    <a:bodyPr/>
                    <a:lstStyle/>
                    <a:p>
                      <a:pPr algn="ctr"/>
                      <a:endParaRPr lang="pt-BR" sz="2000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Massa (</a:t>
                      </a:r>
                      <a:r>
                        <a:rPr lang="pt-BR" sz="240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</a:t>
                      </a:r>
                      <a:r>
                        <a:rPr lang="pt-BR" sz="2400" baseline="-25000" dirty="0" err="1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ʘ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pt-BR" sz="2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Classe Espectral</a:t>
                      </a:r>
                      <a:endParaRPr lang="pt-BR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Luminosidade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</a:t>
                      </a:r>
                      <a:r>
                        <a:rPr lang="pt-BR" sz="200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</a:t>
                      </a:r>
                      <a:r>
                        <a:rPr lang="pt-BR" sz="2000" baseline="-25000" dirty="0" err="1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ʘ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pt-BR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Tempo SP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(anos)</a:t>
                      </a:r>
                      <a:endParaRPr lang="pt-BR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5000"/>
                      </a:srgbClr>
                    </a:solidFill>
                  </a:tcPr>
                </a:tc>
              </a:tr>
              <a:tr h="1005137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137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137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137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23528" y="23808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25</a:t>
            </a:r>
            <a:endParaRPr lang="pt-BR" sz="36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2367521"/>
            <a:ext cx="1872208" cy="4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80.000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233523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6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04248" y="2316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 M</a:t>
            </a:r>
            <a:endParaRPr lang="pt-BR" sz="36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33247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44008" y="334461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60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83768" y="33289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F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804248" y="331654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3 G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4368919"/>
            <a:ext cx="2016224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1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44008" y="436510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83768" y="43328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660232" y="43328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10 G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5536" y="53409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0,5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644008" y="53732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0,03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483768" y="535507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844004" y="53250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56 G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7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  <p:extLst>
      <p:ext uri="{BB962C8B-B14F-4D97-AF65-F5344CB8AC3E}">
        <p14:creationId xmlns="" xmlns:p14="http://schemas.microsoft.com/office/powerpoint/2010/main" val="3499552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5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983490" y="5851525"/>
            <a:ext cx="39215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0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  <p:bldP spid="9234" grpId="0" animBg="1"/>
      <p:bldP spid="9234" grpId="1" animBg="1"/>
      <p:bldP spid="7185" grpId="0"/>
      <p:bldP spid="3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grpSp>
        <p:nvGrpSpPr>
          <p:cNvPr id="3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4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5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6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7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8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85" name="Lua 84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" name="Lua 86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2" name="Lua 81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3" name="Lua 82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9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0" name="Lua 79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" name="Lua 87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" name="Nuvem 65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91000"/>
                            </a:srgbClr>
                          </a:gs>
                          <a:gs pos="92000">
                            <a:srgbClr val="EE8800">
                              <a:alpha val="11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59" name="Nuvem 58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1800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0" name="Nuvem 59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7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8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4" name="Lua 8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0" name="Lua 89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1" name="Lua 90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98" name="Triângulo isósceles 97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1" name="Triângulo isósceles 100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Triângulo isósceles 101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40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41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42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47" name="Triângulo isósceles 46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48" name="Triângulo isósceles 47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49" name="Triângulo isósceles 48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0" name="Triângulo isósceles 49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51" name="Triângulo isósceles 50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53" name="Triângulo isósceles 52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4" name="Triângulo isósceles 53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5" name="Triângulo isósceles 54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6" name="Triângulo isósceles 55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58" name="Triângulo isósceles 5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62" name="Triângulo isósceles 61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3" name="Triângulo isósceles 62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4" name="Triângulo isósceles 63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5" name="Triângulo isósceles 64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67" name="Triângulo isósceles 66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69" name="Triângulo isósceles 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Triângulo isósceles 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1" name="Triângulo isósceles 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Triângulo isósceles 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73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75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1" name="Triângulo isósceles 80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06" name="Triângulo isósceles 10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08" name="Triângulo isósceles 10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24" name="Triângulo isósceles 12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Triângulo isósceles 12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26" name="Triângulo isósceles 12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28" name="Triângulo isósceles 12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Triângulo isósceles 1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0" name="Triângulo isósceles 1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32" name="Triângulo isósceles 13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4" name="Triângulo isósceles 133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7" name="Triângulo isósceles 13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Triângulo isósceles 13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46" name="Triângulo isósceles 145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8" name="Triângulo isósceles 147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50" name="Triângulo isósceles 149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Triângulo isósceles 153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8" name="Triângulo isósceles 15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Triângulo isósceles 15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60" name="Triângulo isósceles 15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62" name="Triângulo isósceles 16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Triângulo isósceles 162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64" name="Triângulo isósceles 16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302" name="Triângulo isósceles 30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303" name="Triângulo isósceles 30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306" name="Triângulo isósceles 305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310" name="Triângulo isósceles 309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311" name="Triângulo isósceles 310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309" name="Triângulo isósceles 308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312" name="Triângulo isósceles 311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15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316" name="Triângulo isósceles 315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Triângulo isósceles 316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320" name="Triângulo isósceles 319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Triângulo isósceles 320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Triângulo isósceles 321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324" name="Triângulo isósceles 323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5" name="Triângulo isósceles 324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Grupo 326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328" name="Triângulo isósceles 32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Triângulo isósceles 32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33" name="Triângulo isósceles 332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336" name="Triângulo isósceles 335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Triângulo isósceles 336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Triângulo isósceles 337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136" name="Conector reto 135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149" name="Conector reto 148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155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499699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Retângulo 151"/>
          <p:cNvSpPr>
            <a:spLocks noChangeAspect="1"/>
          </p:cNvSpPr>
          <p:nvPr/>
        </p:nvSpPr>
        <p:spPr bwMode="auto">
          <a:xfrm>
            <a:off x="5534547" y="2522483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22000"/>
                </a:srgbClr>
              </a:gs>
              <a:gs pos="40000">
                <a:srgbClr val="3788FF"/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Retângulo 155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Raio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Schwrzschild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Horizonte dos eventos</a:t>
            </a:r>
          </a:p>
        </p:txBody>
      </p:sp>
      <p:sp>
        <p:nvSpPr>
          <p:cNvPr id="4" name="Subtítulo 4"/>
          <p:cNvSpPr txBox="1">
            <a:spLocks/>
          </p:cNvSpPr>
          <p:nvPr/>
        </p:nvSpPr>
        <p:spPr>
          <a:xfrm>
            <a:off x="107504" y="2276872"/>
            <a:ext cx="8892480" cy="4248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nas proximidades do HE fenômenos “estranhos”:</a:t>
            </a:r>
          </a:p>
          <a:p>
            <a:pPr marL="1200150" lvl="2" indent="-285750" algn="l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marés intensas</a:t>
            </a:r>
          </a:p>
          <a:p>
            <a:pPr marL="1200150" lvl="2" indent="-285750" algn="l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pt-BR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redshift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gravitacional</a:t>
            </a:r>
          </a:p>
          <a:p>
            <a:pPr marL="1200150" lvl="2" indent="-285750" algn="l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dilatação do tempo</a:t>
            </a:r>
            <a:endParaRPr kumimoji="0" lang="pt-BR" sz="3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Tx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 Mark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486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detectar um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negro?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7845" b="3379"/>
          <a:stretch>
            <a:fillRect/>
          </a:stretch>
        </p:blipFill>
        <p:spPr bwMode="auto">
          <a:xfrm>
            <a:off x="3491880" y="2636912"/>
            <a:ext cx="2516146" cy="252212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8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381328"/>
            <a:ext cx="460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4"/>
          <p:cNvGrpSpPr/>
          <p:nvPr/>
        </p:nvGrpSpPr>
        <p:grpSpPr>
          <a:xfrm>
            <a:off x="2058539" y="3789040"/>
            <a:ext cx="1476000" cy="1476000"/>
            <a:chOff x="2451306" y="2552526"/>
            <a:chExt cx="1476000" cy="1476000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2451306" y="2552526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E8800">
                    <a:lumMod val="88000"/>
                    <a:lumOff val="1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2736888" y="2852936"/>
              <a:ext cx="864000" cy="86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grpSp>
        <p:nvGrpSpPr>
          <p:cNvPr id="4" name="Grupo 2"/>
          <p:cNvGrpSpPr/>
          <p:nvPr/>
        </p:nvGrpSpPr>
        <p:grpSpPr>
          <a:xfrm>
            <a:off x="2317619" y="-6868143"/>
            <a:ext cx="13680000" cy="13680000"/>
            <a:chOff x="2317619" y="-6868143"/>
            <a:chExt cx="13680000" cy="13680000"/>
          </a:xfrm>
        </p:grpSpPr>
        <p:sp>
          <p:nvSpPr>
            <p:cNvPr id="26" name="Arco 25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" name="Arco 1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6175" y="3585210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Antares: 500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ʘ</a:t>
            </a:r>
          </a:p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(2,3 UA)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grpSp>
        <p:nvGrpSpPr>
          <p:cNvPr id="5" name="Grupo 31"/>
          <p:cNvGrpSpPr/>
          <p:nvPr/>
        </p:nvGrpSpPr>
        <p:grpSpPr>
          <a:xfrm>
            <a:off x="4139952" y="5630989"/>
            <a:ext cx="396000" cy="396000"/>
            <a:chOff x="2615118" y="2724499"/>
            <a:chExt cx="396000" cy="396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615118" y="2724499"/>
              <a:ext cx="396000" cy="396000"/>
            </a:xfrm>
            <a:prstGeom prst="ellipse">
              <a:avLst/>
            </a:prstGeom>
            <a:gradFill>
              <a:gsLst>
                <a:gs pos="11000">
                  <a:srgbClr val="69D8FF">
                    <a:alpha val="0"/>
                  </a:srgbClr>
                </a:gs>
                <a:gs pos="25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6888" y="2852936"/>
              <a:ext cx="144000" cy="144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2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tângulo 7"/>
          <p:cNvSpPr>
            <a:spLocks noChangeAspect="1"/>
          </p:cNvSpPr>
          <p:nvPr/>
        </p:nvSpPr>
        <p:spPr bwMode="auto">
          <a:xfrm>
            <a:off x="8221669" y="6165304"/>
            <a:ext cx="238763" cy="180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7596336" y="5919021"/>
            <a:ext cx="432048" cy="23115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8322499" y="6232061"/>
            <a:ext cx="36000" cy="36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068960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Deneb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100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509737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Aldebaran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40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929565" y="589611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Spica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A: 7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508103" y="5376118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Sol: próximo slide...</a:t>
            </a:r>
          </a:p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3174" y="404704"/>
            <a:ext cx="2880000" cy="2880000"/>
            <a:chOff x="213174" y="404704"/>
            <a:chExt cx="2880000" cy="28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213174" y="404704"/>
              <a:ext cx="2880000" cy="2880000"/>
            </a:xfrm>
            <a:prstGeom prst="ellipse">
              <a:avLst/>
            </a:prstGeom>
            <a:gradFill>
              <a:gsLst>
                <a:gs pos="7000">
                  <a:schemeClr val="bg1">
                    <a:lumMod val="83000"/>
                    <a:lumOff val="17000"/>
                    <a:alpha val="0"/>
                  </a:schemeClr>
                </a:gs>
                <a:gs pos="68000">
                  <a:srgbClr val="0066FF">
                    <a:lumMod val="38000"/>
                    <a:lumOff val="6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564531" y="773669"/>
              <a:ext cx="2160000" cy="2160000"/>
            </a:xfrm>
            <a:prstGeom prst="ellipse">
              <a:avLst/>
            </a:prstGeom>
            <a:gradFill>
              <a:gsLst>
                <a:gs pos="3000">
                  <a:schemeClr val="bg1">
                    <a:lumMod val="83000"/>
                    <a:lumOff val="17000"/>
                  </a:schemeClr>
                </a:gs>
                <a:gs pos="94000">
                  <a:srgbClr val="0066FF">
                    <a:lumMod val="19000"/>
                    <a:lumOff val="81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03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11" grpId="0" animBg="1"/>
      <p:bldP spid="23" grpId="0"/>
      <p:bldP spid="2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215608" y="4406853"/>
            <a:ext cx="271855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Sol: 1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51"/>
          <p:cNvGrpSpPr/>
          <p:nvPr/>
        </p:nvGrpSpPr>
        <p:grpSpPr>
          <a:xfrm>
            <a:off x="3582474" y="2680299"/>
            <a:ext cx="360000" cy="360000"/>
            <a:chOff x="2435808" y="2521530"/>
            <a:chExt cx="1476000" cy="1476000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54"/>
          <p:cNvGrpSpPr>
            <a:grpSpLocks noChangeAspect="1"/>
          </p:cNvGrpSpPr>
          <p:nvPr/>
        </p:nvGrpSpPr>
        <p:grpSpPr>
          <a:xfrm>
            <a:off x="5360818" y="3413760"/>
            <a:ext cx="95155" cy="85772"/>
            <a:chOff x="7236296" y="1412776"/>
            <a:chExt cx="339845" cy="306328"/>
          </a:xfrm>
        </p:grpSpPr>
        <p:grpSp>
          <p:nvGrpSpPr>
            <p:cNvPr id="4" name="Grupo 55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Corda 56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Retângulo 66"/>
          <p:cNvSpPr>
            <a:spLocks noChangeAspect="1"/>
          </p:cNvSpPr>
          <p:nvPr/>
        </p:nvSpPr>
        <p:spPr bwMode="auto">
          <a:xfrm>
            <a:off x="3329597" y="2581441"/>
            <a:ext cx="2435627" cy="183618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67"/>
          <p:cNvGrpSpPr/>
          <p:nvPr/>
        </p:nvGrpSpPr>
        <p:grpSpPr>
          <a:xfrm>
            <a:off x="3662367" y="3792663"/>
            <a:ext cx="295601" cy="307090"/>
            <a:chOff x="2442606" y="2528328"/>
            <a:chExt cx="1044000" cy="1044000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o 18"/>
          <p:cNvGrpSpPr>
            <a:grpSpLocks noChangeAspect="1"/>
          </p:cNvGrpSpPr>
          <p:nvPr/>
        </p:nvGrpSpPr>
        <p:grpSpPr>
          <a:xfrm>
            <a:off x="3851920" y="2780928"/>
            <a:ext cx="1414469" cy="1414469"/>
            <a:chOff x="2454172" y="2587564"/>
            <a:chExt cx="1476000" cy="1476000"/>
          </a:xfrm>
        </p:grpSpPr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19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6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10688</TotalTime>
  <Words>834</Words>
  <Application>Microsoft Office PowerPoint</Application>
  <PresentationFormat>Apresentação na tela (4:3)</PresentationFormat>
  <Paragraphs>258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O ano-luz</vt:lpstr>
      <vt:lpstr>Slide 3</vt:lpstr>
      <vt:lpstr>As cores das estrelas</vt:lpstr>
      <vt:lpstr>As cores e as temperaturas</vt:lpstr>
      <vt:lpstr>Slide 6</vt:lpstr>
      <vt:lpstr>Vídeo: tamanhos estelares</vt:lpstr>
      <vt:lpstr>Slide 8</vt:lpstr>
      <vt:lpstr>Slide 9</vt:lpstr>
      <vt:lpstr>Slide 10</vt:lpstr>
      <vt:lpstr>Estrelas:</vt:lpstr>
      <vt:lpstr>Slide 12</vt:lpstr>
      <vt:lpstr>A gigante vermelha Sol</vt:lpstr>
      <vt:lpstr>Slide 14</vt:lpstr>
      <vt:lpstr>Tamanho de uma anã branca</vt:lpstr>
      <vt:lpstr>Densidade de  uma anã branca</vt:lpstr>
      <vt:lpstr>Slide 17</vt:lpstr>
      <vt:lpstr>Tempo de vida na SP</vt:lpstr>
      <vt:lpstr>Nebulosa do Caranguejo – M1</vt:lpstr>
      <vt:lpstr>nucleossíntese e a origem dos elementos químicos</vt:lpstr>
      <vt:lpstr>Slide 21</vt:lpstr>
      <vt:lpstr>Densidade de estrela de nêutrons</vt:lpstr>
      <vt:lpstr>Buraco Negro</vt:lpstr>
      <vt:lpstr>Raio de Schwrzschild e  Horizonte dos eventos</vt:lpstr>
      <vt:lpstr>Como detectar um  buraco negro?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714</cp:revision>
  <cp:lastPrinted>2000-05-01T12:23:36Z</cp:lastPrinted>
  <dcterms:created xsi:type="dcterms:W3CDTF">1995-06-17T23:31:02Z</dcterms:created>
  <dcterms:modified xsi:type="dcterms:W3CDTF">2016-07-05T15:12:23Z</dcterms:modified>
</cp:coreProperties>
</file>