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961" r:id="rId3"/>
    <p:sldId id="986" r:id="rId5"/>
    <p:sldId id="1002" r:id="rId6"/>
    <p:sldId id="984" r:id="rId7"/>
    <p:sldId id="1080" r:id="rId8"/>
    <p:sldId id="992" r:id="rId9"/>
    <p:sldId id="976" r:id="rId10"/>
    <p:sldId id="997" r:id="rId11"/>
    <p:sldId id="987" r:id="rId12"/>
    <p:sldId id="993" r:id="rId13"/>
    <p:sldId id="1000" r:id="rId14"/>
    <p:sldId id="994" r:id="rId15"/>
    <p:sldId id="989" r:id="rId16"/>
    <p:sldId id="991" r:id="rId17"/>
    <p:sldId id="996" r:id="rId18"/>
    <p:sldId id="980" r:id="rId19"/>
    <p:sldId id="1019" r:id="rId20"/>
    <p:sldId id="1003" r:id="rId21"/>
    <p:sldId id="1020" r:id="rId22"/>
    <p:sldId id="1009" r:id="rId23"/>
    <p:sldId id="1010" r:id="rId24"/>
    <p:sldId id="1011" r:id="rId25"/>
    <p:sldId id="1021" r:id="rId26"/>
    <p:sldId id="1012" r:id="rId27"/>
    <p:sldId id="1013" r:id="rId28"/>
    <p:sldId id="1015" r:id="rId29"/>
    <p:sldId id="1016" r:id="rId30"/>
    <p:sldId id="1017" r:id="rId31"/>
    <p:sldId id="1018" r:id="rId32"/>
    <p:sldId id="1156" r:id="rId33"/>
    <p:sldId id="1157" r:id="rId34"/>
    <p:sldId id="1158" r:id="rId35"/>
    <p:sldId id="1159" r:id="rId36"/>
    <p:sldId id="1160" r:id="rId37"/>
    <p:sldId id="1161" r:id="rId38"/>
    <p:sldId id="1162" r:id="rId39"/>
    <p:sldId id="1163" r:id="rId40"/>
    <p:sldId id="1166" r:id="rId41"/>
    <p:sldId id="1167" r:id="rId42"/>
    <p:sldId id="1168" r:id="rId43"/>
    <p:sldId id="1169" r:id="rId44"/>
    <p:sldId id="1170" r:id="rId45"/>
    <p:sldId id="1171" r:id="rId4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60"/>
    <a:srgbClr val="101B48"/>
    <a:srgbClr val="15235F"/>
    <a:srgbClr val="0066FF"/>
    <a:srgbClr val="00CC99"/>
    <a:srgbClr val="143C2B"/>
    <a:srgbClr val="005392"/>
    <a:srgbClr val="FFFFCC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7148" autoAdjust="0"/>
  </p:normalViewPr>
  <p:slideViewPr>
    <p:cSldViewPr>
      <p:cViewPr>
        <p:scale>
          <a:sx n="50" d="100"/>
          <a:sy n="50" d="100"/>
        </p:scale>
        <p:origin x="-1182" y="186"/>
      </p:cViewPr>
      <p:guideLst>
        <p:guide orient="horz" pos="229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8" d="100"/>
          <a:sy n="148" d="100"/>
        </p:scale>
        <p:origin x="168" y="2856"/>
      </p:cViewPr>
      <p:guideLst>
        <p:guide orient="horz" pos="2138"/>
        <p:guide pos="28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7.com/astrophy/maks/250f146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das imagens: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Júpiter: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http://scienceblogs.com/universe/files/2012/12/Jupiter-moons.jpg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Saturno: http://www.skyandtelescope.com/wp-content/uploads/2016-03-08_56df18a71235a_Saturno.jpg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Marte: http://astronomer.wpengine.netdna-cdn.com/wp-content/uploads/2012/02/Mars_Peach.jpg</a:t>
            </a:r>
            <a:endParaRPr lang="pt-BR" dirty="0" smtClean="0"/>
          </a:p>
          <a:p>
            <a:pPr eaLnBrk="1" hangingPunct="1">
              <a:spcBef>
                <a:spcPct val="0"/>
              </a:spcBef>
            </a:pPr>
            <a:r>
              <a:rPr lang="pt-BR" dirty="0" smtClean="0"/>
              <a:t>Vênus: http://www.skyandtelescope.com/astronomy-news/observing-news/see-venuss-thin-crescent/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Moon crater Plato. Image through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-Physics 10 inch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Mak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telescope by Roland Christen.</a:t>
            </a: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A</a:t>
            </a:r>
            <a:r>
              <a:rPr lang="pt-BR" baseline="0" dirty="0" smtClean="0">
                <a:latin typeface="Century Gothic" panose="020B0502020202020204" pitchFamily="34" charset="0"/>
              </a:rPr>
              <a:t> extensão abarcada no céu por essa figura é de cerca de 40°.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hyperlink" Target="http://wwwdevinin.blogspo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hyperlink" Target="gabarito-astrolabio.pdf" TargetMode="External"/><Relationship Id="rId1" Type="http://schemas.openxmlformats.org/officeDocument/2006/relationships/hyperlink" Target="instrucoes-astrolabio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company7.com/library/begin.html" TargetMode="External"/><Relationship Id="rId1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hyperlink" Target="retrograde.sw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stellarium.org/" TargetMode="External"/><Relationship Id="rId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/>
          <a:lstStyle/>
          <a:p>
            <a:r>
              <a:rPr lang="pt-BR" sz="4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Módulo1: </a:t>
            </a:r>
            <a:endParaRPr lang="pt-BR" sz="48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4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Observação do Céu</a:t>
            </a:r>
            <a:endParaRPr lang="pt-BR" sz="48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169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604259" y="1285310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443345" y="-363855"/>
            <a:ext cx="2353945" cy="2726654"/>
            <a:chOff x="3707904" y="-144463"/>
            <a:chExt cx="2016224" cy="2360500"/>
          </a:xfrm>
        </p:grpSpPr>
        <p:sp>
          <p:nvSpPr>
            <p:cNvPr id="14" name="AutoShape 9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p>
              <a:endParaRPr lang="pt-BR"/>
            </a:p>
          </p:txBody>
        </p:sp>
        <p:sp>
          <p:nvSpPr>
            <p:cNvPr id="17" name="AutoShape 11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p>
              <a:endParaRPr lang="pt-BR"/>
            </a:p>
          </p:txBody>
        </p:sp>
        <p:sp>
          <p:nvSpPr>
            <p:cNvPr id="18" name="AutoShape 13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p>
              <a:endParaRPr lang="pt-BR"/>
            </a:p>
          </p:txBody>
        </p:sp>
        <p:pic>
          <p:nvPicPr>
            <p:cNvPr id="19" name="Picture 2" descr="C:\Users\ANDRE\Documents\1-OBSERVATÓRIO\1-ATIVIDADES\4-Minicursos\minicursos-2015\1-minicurso-IA-prim-sem-2015\divulgacao\figura-para-facebook-e-site-IA.png"/>
            <p:cNvPicPr>
              <a:picLocks noChangeAspect="1" noChangeArrowheads="1"/>
            </p:cNvPicPr>
            <p:nvPr/>
          </p:nvPicPr>
          <p:blipFill>
            <a:blip r:embed="rId3" cstate="print"/>
            <a:srcRect t="26787" b="12500"/>
            <a:stretch>
              <a:fillRect/>
            </a:stretch>
          </p:blipFill>
          <p:spPr bwMode="auto">
            <a:xfrm>
              <a:off x="3707904" y="548688"/>
              <a:ext cx="2016224" cy="1224128"/>
            </a:xfrm>
            <a:prstGeom prst="rect">
              <a:avLst/>
            </a:prstGeom>
            <a:noFill/>
          </p:spPr>
        </p:pic>
        <p:sp>
          <p:nvSpPr>
            <p:cNvPr id="20" name="Retângulo 19"/>
            <p:cNvSpPr/>
            <p:nvPr/>
          </p:nvSpPr>
          <p:spPr>
            <a:xfrm>
              <a:off x="3948638" y="288691"/>
              <a:ext cx="1584176" cy="192734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pt-BR" sz="1400" b="1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Projeto Rondon</a:t>
              </a:r>
              <a:endParaRPr lang="pt-BR" sz="1400" b="1" dirty="0" smtClean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400" b="1" dirty="0" smtClean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t-BR" sz="1400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treinamento básico-2017</a:t>
              </a:r>
              <a:endParaRPr lang="pt-BR" sz="1400" b="1" dirty="0" smtClean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com as linhas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com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figura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  <a:endParaRPr lang="pt-BR" sz="400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Como o céu funciona</a:t>
            </a:r>
            <a:endParaRPr lang="pt-BR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Constelações</a:t>
            </a:r>
            <a:endParaRPr lang="pt-BR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Astrolábio caseiro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Fonte da imagem: http://cse.ssl.berkeley.edu/AtHomeAstronomy/activity_07.html</a:t>
            </a:r>
            <a:endParaRPr lang="pt-BR" sz="1200" dirty="0" smtClean="0">
              <a:solidFill>
                <a:srgbClr val="37CBFF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Astrolábio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9752" y="1412776"/>
            <a:ext cx="4824536" cy="4840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Astrolábio caseiro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hlinkClick r:id="rId1" action="ppaction://hlinkfile"/>
              </a:rPr>
              <a:t>Instruções (em inglês)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683568" y="3294112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hlinkClick r:id="rId2" action="ppaction://hlinkfile"/>
              </a:rPr>
              <a:t>gabarito para impressão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Esfera Celeste: pontos e círculos especiais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35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3315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7222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83000">
                <a:schemeClr val="accent6">
                  <a:alpha val="1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bldLvl="0" animBg="1"/>
      <p:bldP spid="1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3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" name="Grupo 35"/>
              <p:cNvGrpSpPr/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anose="020B0502020202020204" pitchFamily="34" charset="0"/>
                    </a:rPr>
                    <a:t>L</a:t>
                  </a:r>
                  <a:endPara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anose="020B0502020202020204" pitchFamily="34" charset="0"/>
                    </a:rPr>
                    <a:t>S</a:t>
                  </a:r>
                  <a:endParaRPr lang="pt-BR" sz="4000">
                    <a:solidFill>
                      <a:srgbClr val="FF33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anose="020B0502020202020204" pitchFamily="34" charset="0"/>
                    </a:rPr>
                    <a:t>O</a:t>
                  </a:r>
                  <a:endPara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5" name="Arc 4"/>
                <p:cNvSpPr/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anose="020B0502020202020204" pitchFamily="34" charset="0"/>
                    </a:rPr>
                    <a:t>N</a:t>
                  </a:r>
                  <a:endPara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64" name="Arc 3"/>
              <p:cNvSpPr/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5" name="Arc 5"/>
              <p:cNvSpPr/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5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/>
              <a:lstStyle/>
              <a:p>
                <a:pPr defTabSz="913765"/>
                <a:endParaRPr lang="pt-BR" dirty="0" smtClean="0">
                  <a:latin typeface="Helvetica 55 Roman" panose="000B0500000000000000" pitchFamily="34" charset="0"/>
                </a:endParaRPr>
              </a:p>
            </p:txBody>
          </p:sp>
          <p:grpSp>
            <p:nvGrpSpPr>
              <p:cNvPr id="6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anose="020B0502020202020204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chemeClr val="accent6">
                    <a:alpha val="26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2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  <a:endParaRPr lang="el-GR" sz="4000" b="0" i="1" dirty="0" smtClean="0">
              <a:solidFill>
                <a:srgbClr val="00FF00"/>
              </a:solidFill>
              <a:latin typeface="+mj-lt"/>
              <a:cs typeface="+mj-lt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4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Movimento anual!</a:t>
            </a: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  <a:endParaRPr lang="pt-BR" sz="1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  <a:endParaRPr lang="pt-BR"/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4744"/>
            <a:ext cx="917182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quê observar</a:t>
            </a:r>
            <a:endParaRPr lang="pt-BR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Lua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photos.com.br/wp-content/uploads/2014/12/fotos-da-lua-jefferson-allan-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1196752"/>
            <a:ext cx="7620000" cy="5076826"/>
          </a:xfrm>
          <a:prstGeom prst="rect">
            <a:avLst/>
          </a:prstGeom>
          <a:noFill/>
        </p:spPr>
      </p:pic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6024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Lua ao telescópio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b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http://photos.com.br/wp-content/uploads/2014/12/fotos-da-lua-jefferson-allan-9.jpg</a:t>
            </a:r>
            <a:endParaRPr lang="pt-BR" sz="1200" b="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5"/>
          <a:stretch>
            <a:fillRect/>
          </a:stretch>
        </p:blipFill>
        <p:spPr bwMode="auto">
          <a:xfrm>
            <a:off x="-36512" y="-3321"/>
            <a:ext cx="9216000" cy="68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6024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Lua ao telescópio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536377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Crédito da imagem: Roland </a:t>
            </a:r>
            <a:r>
              <a:rPr lang="pt-BR" sz="1200" b="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Christen,disponível</a:t>
            </a:r>
            <a:r>
              <a:rPr lang="pt-BR" sz="1200" b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em </a:t>
            </a:r>
            <a:r>
              <a:rPr lang="pt-BR" sz="1200" b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hlinkClick r:id="rId2"/>
              </a:rPr>
              <a:t>http://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hlinkClick r:id="rId2"/>
              </a:rPr>
              <a:t>www.company7.com/library/begin.html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 eaLnBrk="1" hangingPunct="1"/>
            <a:endParaRPr lang="pt-BR" sz="1200" b="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3175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 e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29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5964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Century Gothic" panose="020B0502020202020204" pitchFamily="34" charset="0"/>
              </a:rPr>
              <a:t>Lua</a:t>
            </a:r>
            <a:endParaRPr lang="pt-BR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Century Gothic" panose="020B0502020202020204" pitchFamily="34" charset="0"/>
              </a:rPr>
              <a:t>Nova</a:t>
            </a:r>
            <a:endParaRPr lang="pt-BR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3402006" y="285728"/>
            <a:ext cx="2249489" cy="1924050"/>
            <a:chOff x="2239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/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Crescente</a:t>
              </a:r>
              <a:endParaRPr lang="pt-BR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/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95" name="Arc 24"/>
              <p:cNvSpPr/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26"/>
          <p:cNvGrpSpPr/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/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91" name="Arc 29"/>
              <p:cNvSpPr/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83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/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</a:t>
              </a:r>
              <a:endParaRPr lang="pt-BR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Cheia</a:t>
              </a:r>
              <a:endParaRPr lang="pt-BR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29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 bwMode="auto">
          <a:xfrm>
            <a:off x="3800469" y="4638681"/>
            <a:ext cx="1339851" cy="2076450"/>
            <a:chOff x="2397" y="2976"/>
            <a:chExt cx="844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/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397" y="2976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Quarto </a:t>
              </a:r>
              <a:endParaRPr lang="pt-BR" dirty="0" smtClean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2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68"/>
          <p:cNvGrpSpPr/>
          <p:nvPr/>
        </p:nvGrpSpPr>
        <p:grpSpPr bwMode="auto">
          <a:xfrm>
            <a:off x="1285851" y="4293096"/>
            <a:ext cx="381000" cy="762000"/>
            <a:chOff x="624" y="2688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03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80"/>
          <p:cNvGrpSpPr/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26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99"/>
          <p:cNvGrpSpPr/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/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36" name="Arc 102"/>
              <p:cNvSpPr/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51520" y="44624"/>
            <a:ext cx="201622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Fases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453336"/>
            <a:ext cx="54360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Prof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. Roberto 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, com  adaptações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99"/>
          <p:cNvGrpSpPr/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/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Arc 102"/>
              <p:cNvSpPr/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/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Arc 29"/>
              <p:cNvSpPr/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303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21"/>
          <p:cNvGrpSpPr/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/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Arc 24"/>
              <p:cNvSpPr/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10"/>
          <p:cNvGrpSpPr/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0486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4" y="3000374"/>
            <a:ext cx="5000625" cy="1652761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crescentes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minguantes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Planetas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1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planetário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Exemplo: Marte na oposição de 2009/2010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Lado Oeste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(Sol poente)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Lado Leste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(Sol nascente)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retrógrado de um planeta e laçada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Crédito: http://astro.unl.edu</a:t>
            </a:r>
            <a:endParaRPr lang="pt-BR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hlinkClick r:id="rId1" tooltip="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bldLvl="0" animBg="1"/>
      <p:bldP spid="28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bldLvl="0" animBg="1"/>
      <p:bldP spid="27" grpId="1" bldLvl="0" animBg="1"/>
      <p:bldP spid="27" grpId="2" bldLvl="0" animBg="1"/>
      <p:bldP spid="8" grpId="0" bldLvl="0" animBg="1"/>
      <p:bldP spid="41" grpId="0"/>
      <p:bldP spid="42" grpId="0"/>
      <p:bldP spid="42" grpId="1"/>
      <p:bldP spid="26" grpId="0" bldLvl="0" animBg="1"/>
      <p:bldP spid="26" grpId="1" bldLvl="0" animBg="1"/>
      <p:bldP spid="50" grpId="0" bldLvl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1" cstate="print"/>
          <a:srcRect l="11621" t="3937" r="21305" b="6890"/>
          <a:stretch>
            <a:fillRect/>
          </a:stretch>
        </p:blipFill>
        <p:spPr bwMode="auto">
          <a:xfrm>
            <a:off x="25891" y="11315"/>
            <a:ext cx="9087823" cy="67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>
            <a:off x="3386295" y="2532185"/>
            <a:ext cx="249637" cy="4060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V="1">
            <a:off x="3336910" y="2569854"/>
            <a:ext cx="238351" cy="1993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das imagens: vide comentários deste slide.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46" y="-2738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Planetas ao telescópio</a:t>
            </a: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http://scienceblogs.com/universe/files/2012/12/Jupiter-mo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2" name="Picture 4" descr="http://scienceblogs.com/universe/files/2012/12/Jupiter-moons.jpg"/>
          <p:cNvPicPr>
            <a:picLocks noChangeAspect="1" noChangeArrowheads="1"/>
          </p:cNvPicPr>
          <p:nvPr/>
        </p:nvPicPr>
        <p:blipFill>
          <a:blip r:embed="rId1" cstate="print"/>
          <a:srcRect l="9609" t="26767" r="7047" b="26767"/>
          <a:stretch>
            <a:fillRect/>
          </a:stretch>
        </p:blipFill>
        <p:spPr bwMode="auto">
          <a:xfrm>
            <a:off x="323528" y="1124744"/>
            <a:ext cx="8419050" cy="280831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2054" name="Picture 6" descr="http://www.skyandtelescope.com/wp-content/uploads/2016-03-08_56df18a71235a_Satu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748" y="2708920"/>
            <a:ext cx="3277716" cy="2458288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2058" name="Picture 10" descr="http://astronomer.wpengine.netdna-cdn.com/wp-content/uploads/2012/02/Mars_P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74749"/>
            <a:ext cx="720080" cy="56256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pic>
        <p:nvPicPr>
          <p:cNvPr id="2060" name="Picture 12" descr="Venus on May 31, 2012"/>
          <p:cNvPicPr>
            <a:picLocks noChangeAspect="1" noChangeArrowheads="1"/>
          </p:cNvPicPr>
          <p:nvPr/>
        </p:nvPicPr>
        <p:blipFill>
          <a:blip r:embed="rId4" cstate="print">
            <a:lum bright="-12000" contrast="45000"/>
          </a:blip>
          <a:srcRect/>
          <a:stretch>
            <a:fillRect/>
          </a:stretch>
        </p:blipFill>
        <p:spPr bwMode="auto">
          <a:xfrm>
            <a:off x="1979712" y="3942135"/>
            <a:ext cx="2160240" cy="164710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323528" y="11247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Júpiter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08104" y="27089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Saturno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79712" y="49411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Vênus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9411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Marte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Objetos de Céu Profundo (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Deep-Sky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Objects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DA\Documents\Andre\1-MINICURSO-OC-23dez16\M42-M43-De-Laet.png"/>
          <p:cNvPicPr>
            <a:picLocks noChangeAspect="1" noChangeArrowheads="1"/>
          </p:cNvPicPr>
          <p:nvPr/>
        </p:nvPicPr>
        <p:blipFill>
          <a:blip r:embed="rId1" cstate="print">
            <a:lum contrast="10000"/>
          </a:blip>
          <a:srcRect l="34641" t="27713" r="34641" b="27083"/>
          <a:stretch>
            <a:fillRect/>
          </a:stretch>
        </p:blipFill>
        <p:spPr bwMode="auto">
          <a:xfrm>
            <a:off x="5088612" y="2060848"/>
            <a:ext cx="2896503" cy="4262440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kern="0" noProof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Observação visual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6512" y="6536377"/>
            <a:ext cx="9196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das imagens: à esquerda: Joel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Tonyan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/Sky &amp; Telescope; à direita: De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Laet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, Rony.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The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casual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sky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observer`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guide</a:t>
            </a:r>
            <a:endParaRPr lang="pt-BR" sz="1200" dirty="0">
              <a:solidFill>
                <a:srgbClr val="00B0F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7624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expectativa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20072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realidade</a:t>
            </a:r>
            <a:endParaRPr lang="en-US" sz="36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CDA\Documents\Andre\1-MINICURSO-OC-23dez16\orion-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952" y="1989320"/>
            <a:ext cx="2880000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63888" y="227687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</a:t>
            </a:r>
            <a:r>
              <a:rPr lang="pt-BR" sz="44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2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ponto cardeal Sul e o 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3881</Words>
  <Application>WPS Presentation</Application>
  <PresentationFormat>Apresentação na tela (4:3)</PresentationFormat>
  <Paragraphs>383</Paragraphs>
  <Slides>43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Century Gothic</vt:lpstr>
      <vt:lpstr>Helvetica 55 Roman</vt:lpstr>
      <vt:lpstr>Microsoft YaHei</vt:lpstr>
      <vt:lpstr>Blank Presentation</vt:lpstr>
      <vt:lpstr>PowerPoint 演示文稿</vt:lpstr>
      <vt:lpstr> Constelações</vt:lpstr>
      <vt:lpstr> o Cruzeiro do Sul</vt:lpstr>
      <vt:lpstr>A constelação do  Cruzeiro do Sul</vt:lpstr>
      <vt:lpstr>Reconhecimento do  Cruzeiro do Sul</vt:lpstr>
      <vt:lpstr>O ponto cardeal Sul e o Cruzeiro do Sul</vt:lpstr>
      <vt:lpstr>Cruzeiro do Sul e o Ponto Cardeal Sul</vt:lpstr>
      <vt:lpstr>As Três Marias</vt:lpstr>
      <vt:lpstr>A constelação de Órion</vt:lpstr>
      <vt:lpstr>Constelação de Órion com as linhas</vt:lpstr>
      <vt:lpstr>PowerPoint 演示文稿</vt:lpstr>
      <vt:lpstr>Constelação de Órion  com a figura</vt:lpstr>
      <vt:lpstr>PowerPoint 演示文稿</vt:lpstr>
      <vt:lpstr>A Constelação de Órion e o ponto cardeal leste</vt:lpstr>
      <vt:lpstr>Ursa Menor e Ursa Maior</vt:lpstr>
      <vt:lpstr>Polaris e o Ponto Cardeal Norte</vt:lpstr>
      <vt:lpstr>Como o céu funciona</vt:lpstr>
      <vt:lpstr>O horizonte e os pontos cardeais</vt:lpstr>
      <vt:lpstr>Medidas angulares</vt:lpstr>
      <vt:lpstr>Medidas angulares aproximadas no céu</vt:lpstr>
      <vt:lpstr>Astrolábio caseiro</vt:lpstr>
      <vt:lpstr>Astrolábio caseiro</vt:lpstr>
      <vt:lpstr>Esfera Celeste: pontos e círculos especiais</vt:lpstr>
      <vt:lpstr>O Zênite e o Nadir</vt:lpstr>
      <vt:lpstr>O Meridiano</vt:lpstr>
      <vt:lpstr>Os Polos e Equador Celestes</vt:lpstr>
      <vt:lpstr>A Eclíptica</vt:lpstr>
      <vt:lpstr>Trajetória diária dos astros</vt:lpstr>
      <vt:lpstr>Trajetória diária dos astros</vt:lpstr>
      <vt:lpstr>O quê observar</vt:lpstr>
      <vt:lpstr>A Lua</vt:lpstr>
      <vt:lpstr>A Lua ao telescópio</vt:lpstr>
      <vt:lpstr>A Lua ao telescópio</vt:lpstr>
      <vt:lpstr>PowerPoint 演示文稿</vt:lpstr>
      <vt:lpstr>Planetas</vt:lpstr>
      <vt:lpstr>Movimento planetário Exemplo: Marte na oposição de 2009/2010</vt:lpstr>
      <vt:lpstr>Movimento retrógrado de um planeta e laçada</vt:lpstr>
      <vt:lpstr>Oposição  (planetas superiores)</vt:lpstr>
      <vt:lpstr>Máximas elongações (planetas inferiores)</vt:lpstr>
      <vt:lpstr>Planetas ao telescópio</vt:lpstr>
      <vt:lpstr>Objetos de Céu Profundo (Deep-Sky Objects)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Jorge</cp:lastModifiedBy>
  <cp:revision>513</cp:revision>
  <cp:lastPrinted>2000-05-01T12:23:00Z</cp:lastPrinted>
  <dcterms:created xsi:type="dcterms:W3CDTF">1995-06-17T23:31:00Z</dcterms:created>
  <dcterms:modified xsi:type="dcterms:W3CDTF">2017-06-01T21:30:38Z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