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0"/>
  </p:handoutMasterIdLst>
  <p:sldIdLst>
    <p:sldId id="961" r:id="rId3"/>
    <p:sldId id="1023" r:id="rId5"/>
    <p:sldId id="1084" r:id="rId6"/>
    <p:sldId id="1025" r:id="rId7"/>
    <p:sldId id="1085" r:id="rId8"/>
    <p:sldId id="1027" r:id="rId9"/>
    <p:sldId id="1083" r:id="rId10"/>
    <p:sldId id="1087" r:id="rId11"/>
    <p:sldId id="1086" r:id="rId12"/>
    <p:sldId id="1059" r:id="rId13"/>
    <p:sldId id="1028" r:id="rId14"/>
    <p:sldId id="1029" r:id="rId15"/>
    <p:sldId id="1030" r:id="rId16"/>
    <p:sldId id="1035" r:id="rId17"/>
    <p:sldId id="1036" r:id="rId18"/>
    <p:sldId id="1037" r:id="rId19"/>
    <p:sldId id="1040" r:id="rId20"/>
    <p:sldId id="1041" r:id="rId21"/>
    <p:sldId id="1042" r:id="rId22"/>
    <p:sldId id="1043" r:id="rId23"/>
    <p:sldId id="1051" r:id="rId24"/>
    <p:sldId id="1052" r:id="rId25"/>
    <p:sldId id="1053" r:id="rId26"/>
    <p:sldId id="1060" r:id="rId27"/>
    <p:sldId id="1054" r:id="rId28"/>
    <p:sldId id="1055" r:id="rId29"/>
    <p:sldId id="1056" r:id="rId30"/>
    <p:sldId id="1057" r:id="rId31"/>
    <p:sldId id="1071" r:id="rId32"/>
    <p:sldId id="1072" r:id="rId33"/>
    <p:sldId id="1174" r:id="rId34"/>
    <p:sldId id="1153" r:id="rId35"/>
    <p:sldId id="1179" r:id="rId36"/>
    <p:sldId id="1154" r:id="rId37"/>
    <p:sldId id="1155" r:id="rId38"/>
    <p:sldId id="1172" r:id="rId39"/>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panose="020B0604020202020204" pitchFamily="34" charset="0"/>
        <a:ea typeface="+mn-ea"/>
        <a:cs typeface="+mn-cs"/>
      </a:defRPr>
    </a:lvl1pPr>
    <a:lvl2pPr marL="457200" algn="ctr" rtl="0" eaLnBrk="0" fontAlgn="base" hangingPunct="0">
      <a:spcBef>
        <a:spcPct val="0"/>
      </a:spcBef>
      <a:spcAft>
        <a:spcPct val="0"/>
      </a:spcAft>
      <a:defRPr sz="1600" b="1" kern="1200">
        <a:solidFill>
          <a:srgbClr val="FF0066"/>
        </a:solidFill>
        <a:latin typeface="Arial" panose="020B0604020202020204" pitchFamily="34" charset="0"/>
        <a:ea typeface="+mn-ea"/>
        <a:cs typeface="+mn-cs"/>
      </a:defRPr>
    </a:lvl2pPr>
    <a:lvl3pPr marL="914400" algn="ctr" rtl="0" eaLnBrk="0" fontAlgn="base" hangingPunct="0">
      <a:spcBef>
        <a:spcPct val="0"/>
      </a:spcBef>
      <a:spcAft>
        <a:spcPct val="0"/>
      </a:spcAft>
      <a:defRPr sz="1600" b="1" kern="1200">
        <a:solidFill>
          <a:srgbClr val="FF0066"/>
        </a:solidFill>
        <a:latin typeface="Arial" panose="020B0604020202020204" pitchFamily="34" charset="0"/>
        <a:ea typeface="+mn-ea"/>
        <a:cs typeface="+mn-cs"/>
      </a:defRPr>
    </a:lvl3pPr>
    <a:lvl4pPr marL="1371600" algn="ctr" rtl="0" eaLnBrk="0" fontAlgn="base" hangingPunct="0">
      <a:spcBef>
        <a:spcPct val="0"/>
      </a:spcBef>
      <a:spcAft>
        <a:spcPct val="0"/>
      </a:spcAft>
      <a:defRPr sz="1600" b="1" kern="1200">
        <a:solidFill>
          <a:srgbClr val="FF0066"/>
        </a:solidFill>
        <a:latin typeface="Arial" panose="020B0604020202020204" pitchFamily="34" charset="0"/>
        <a:ea typeface="+mn-ea"/>
        <a:cs typeface="+mn-cs"/>
      </a:defRPr>
    </a:lvl4pPr>
    <a:lvl5pPr marL="1828800" algn="ctr" rtl="0" eaLnBrk="0" fontAlgn="base" hangingPunct="0">
      <a:spcBef>
        <a:spcPct val="0"/>
      </a:spcBef>
      <a:spcAft>
        <a:spcPct val="0"/>
      </a:spcAft>
      <a:defRPr sz="1600" b="1" kern="1200">
        <a:solidFill>
          <a:srgbClr val="FF0066"/>
        </a:solidFill>
        <a:latin typeface="Arial" panose="020B0604020202020204" pitchFamily="34" charset="0"/>
        <a:ea typeface="+mn-ea"/>
        <a:cs typeface="+mn-cs"/>
      </a:defRPr>
    </a:lvl5pPr>
    <a:lvl6pPr marL="2286000" algn="l" defTabSz="914400" rtl="0" eaLnBrk="1" latinLnBrk="0" hangingPunct="1">
      <a:defRPr sz="1600" b="1" kern="1200">
        <a:solidFill>
          <a:srgbClr val="FF0066"/>
        </a:solidFill>
        <a:latin typeface="Arial" panose="020B0604020202020204" pitchFamily="34" charset="0"/>
        <a:ea typeface="+mn-ea"/>
        <a:cs typeface="+mn-cs"/>
      </a:defRPr>
    </a:lvl6pPr>
    <a:lvl7pPr marL="2743200" algn="l" defTabSz="914400" rtl="0" eaLnBrk="1" latinLnBrk="0" hangingPunct="1">
      <a:defRPr sz="1600" b="1" kern="1200">
        <a:solidFill>
          <a:srgbClr val="FF0066"/>
        </a:solidFill>
        <a:latin typeface="Arial" panose="020B0604020202020204" pitchFamily="34" charset="0"/>
        <a:ea typeface="+mn-ea"/>
        <a:cs typeface="+mn-cs"/>
      </a:defRPr>
    </a:lvl7pPr>
    <a:lvl8pPr marL="3200400" algn="l" defTabSz="914400" rtl="0" eaLnBrk="1" latinLnBrk="0" hangingPunct="1">
      <a:defRPr sz="1600" b="1" kern="1200">
        <a:solidFill>
          <a:srgbClr val="FF0066"/>
        </a:solidFill>
        <a:latin typeface="Arial" panose="020B0604020202020204" pitchFamily="34" charset="0"/>
        <a:ea typeface="+mn-ea"/>
        <a:cs typeface="+mn-cs"/>
      </a:defRPr>
    </a:lvl8pPr>
    <a:lvl9pPr marL="3657600" algn="l" defTabSz="914400" rtl="0" eaLnBrk="1" latinLnBrk="0" hangingPunct="1">
      <a:defRPr sz="1600" b="1" kern="1200">
        <a:solidFill>
          <a:srgbClr val="FF0066"/>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1D60"/>
    <a:srgbClr val="101B48"/>
    <a:srgbClr val="15235F"/>
    <a:srgbClr val="0066FF"/>
    <a:srgbClr val="00CC99"/>
    <a:srgbClr val="143C2B"/>
    <a:srgbClr val="005392"/>
    <a:srgbClr val="FFFFCC"/>
    <a:srgbClr val="00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7148" autoAdjust="0"/>
  </p:normalViewPr>
  <p:slideViewPr>
    <p:cSldViewPr>
      <p:cViewPr>
        <p:scale>
          <a:sx n="50" d="100"/>
          <a:sy n="50" d="100"/>
        </p:scale>
        <p:origin x="-1182" y="186"/>
      </p:cViewPr>
      <p:guideLst>
        <p:guide orient="horz" pos="2290"/>
        <p:guide pos="2880"/>
      </p:guideLst>
    </p:cSldViewPr>
  </p:slideViewPr>
  <p:outlineViewPr>
    <p:cViewPr>
      <p:scale>
        <a:sx n="33" d="100"/>
        <a:sy n="33" d="100"/>
      </p:scale>
      <p:origin x="0" y="0"/>
    </p:cViewPr>
  </p:outlineViewPr>
  <p:notesTextViewPr>
    <p:cViewPr>
      <p:scale>
        <a:sx n="20" d="100"/>
        <a:sy n="20" d="100"/>
      </p:scale>
      <p:origin x="0" y="0"/>
    </p:cViewPr>
  </p:notesTextViewPr>
  <p:sorterViewPr>
    <p:cViewPr>
      <p:scale>
        <a:sx n="66" d="100"/>
        <a:sy n="66" d="100"/>
      </p:scale>
      <p:origin x="0" y="0"/>
    </p:cViewPr>
  </p:sorterViewPr>
  <p:notesViewPr>
    <p:cSldViewPr>
      <p:cViewPr>
        <p:scale>
          <a:sx n="148" d="100"/>
          <a:sy n="148" d="100"/>
        </p:scale>
        <p:origin x="168" y="2856"/>
      </p:cViewPr>
      <p:guideLst>
        <p:guide orient="horz" pos="2138"/>
        <p:guide pos="287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ln>
          <a:effectLst/>
        </p:spPr>
        <p:txBody>
          <a:bodyPr vert="horz" wrap="square" lIns="19050" tIns="0" rIns="19050" bIns="0" numCol="1" anchor="t" anchorCtr="0" compatLnSpc="1"/>
          <a:lstStyle>
            <a:lvl1pPr algn="l">
              <a:defRPr sz="1000" b="0" i="1">
                <a:solidFill>
                  <a:schemeClr val="tx1"/>
                </a:solidFill>
                <a:latin typeface="Times New Roman" panose="02020603050405020304"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ln>
          <a:effectLst/>
        </p:spPr>
        <p:txBody>
          <a:bodyPr vert="horz" wrap="square" lIns="19050" tIns="0" rIns="19050" bIns="0" numCol="1" anchor="t" anchorCtr="0" compatLnSpc="1"/>
          <a:lstStyle>
            <a:lvl1pPr algn="r">
              <a:defRPr sz="1000" b="0" i="1">
                <a:solidFill>
                  <a:schemeClr val="tx1"/>
                </a:solidFill>
                <a:latin typeface="Times New Roman" panose="02020603050405020304"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ln>
          <a:effectLst/>
        </p:spPr>
        <p:txBody>
          <a:bodyPr vert="horz" wrap="square" lIns="19050" tIns="0" rIns="19050" bIns="0" numCol="1" anchor="b" anchorCtr="0" compatLnSpc="1"/>
          <a:lstStyle>
            <a:lvl1pPr algn="l">
              <a:defRPr sz="1000" b="0" i="1">
                <a:solidFill>
                  <a:schemeClr val="tx1"/>
                </a:solidFill>
                <a:latin typeface="Times New Roman" panose="02020603050405020304"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ln>
          <a:effectLst/>
        </p:spPr>
        <p:txBody>
          <a:bodyPr vert="horz" wrap="square" lIns="19050" tIns="0" rIns="19050" bIns="0" numCol="1" anchor="b" anchorCtr="0" compatLnSpc="1"/>
          <a:lstStyle>
            <a:lvl1pPr algn="r">
              <a:defRPr sz="1000" b="0" i="1">
                <a:solidFill>
                  <a:schemeClr val="tx1"/>
                </a:solidFill>
                <a:latin typeface="Times New Roman" panose="02020603050405020304" pitchFamily="18" charset="0"/>
              </a:defRPr>
            </a:lvl1pPr>
          </a:lstStyle>
          <a:p>
            <a:pPr>
              <a:defRPr/>
            </a:pPr>
            <a:fld id="{CFA652CD-3B31-4DA3-A018-E4E32F35A5AB}" type="slidenum">
              <a:rPr lang="pt-BR"/>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ln>
          <a:effectLst/>
        </p:spPr>
        <p:txBody>
          <a:bodyPr vert="horz" wrap="square" lIns="19050" tIns="0" rIns="19050" bIns="0" numCol="1" anchor="t" anchorCtr="0" compatLnSpc="1"/>
          <a:lstStyle>
            <a:lvl1pPr algn="l">
              <a:defRPr sz="1000" b="0" i="1">
                <a:solidFill>
                  <a:schemeClr val="tx1"/>
                </a:solidFill>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ln>
          <a:effectLst/>
        </p:spPr>
        <p:txBody>
          <a:bodyPr vert="horz" wrap="square" lIns="19050" tIns="0" rIns="19050" bIns="0" numCol="1" anchor="t" anchorCtr="0" compatLnSpc="1"/>
          <a:lstStyle>
            <a:lvl1pPr algn="r">
              <a:defRPr sz="1000" b="0" i="1">
                <a:solidFill>
                  <a:schemeClr val="tx1"/>
                </a:solidFill>
              </a:defRPr>
            </a:lvl1pPr>
          </a:lstStyle>
          <a:p>
            <a:pPr>
              <a:defRPr/>
            </a:pPr>
            <a:endParaRPr lang="pt-BR"/>
          </a:p>
        </p:txBody>
      </p:sp>
      <p:sp>
        <p:nvSpPr>
          <p:cNvPr id="31748"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ln>
          <a:effectLst/>
        </p:spPr>
        <p:txBody>
          <a:bodyPr vert="horz" wrap="square" lIns="92075" tIns="46038" rIns="92075" bIns="46038" numCol="1" anchor="t" anchorCtr="0" compatLnSpc="1"/>
          <a:lstStyle/>
          <a:p>
            <a:pPr lvl="0"/>
            <a:r>
              <a:rPr lang="pt-BR" noProof="0" smtClean="0"/>
              <a:t>Clique para editar os estilos do texto mestre</a:t>
            </a:r>
            <a:endParaRPr lang="pt-BR" noProof="0" smtClean="0"/>
          </a:p>
          <a:p>
            <a:pPr lvl="1"/>
            <a:r>
              <a:rPr lang="pt-BR" noProof="0" smtClean="0"/>
              <a:t>Segundo nível</a:t>
            </a:r>
            <a:endParaRPr lang="pt-BR" noProof="0" smtClean="0"/>
          </a:p>
          <a:p>
            <a:pPr lvl="2"/>
            <a:r>
              <a:rPr lang="pt-BR" noProof="0" smtClean="0"/>
              <a:t>Terceiro nível</a:t>
            </a:r>
            <a:endParaRPr lang="pt-BR" noProof="0" smtClean="0"/>
          </a:p>
          <a:p>
            <a:pPr lvl="3"/>
            <a:r>
              <a:rPr lang="pt-BR" noProof="0" smtClean="0"/>
              <a:t>Quarto nível</a:t>
            </a:r>
            <a:endParaRPr lang="pt-BR" noProof="0" smtClean="0"/>
          </a:p>
          <a:p>
            <a:pPr lvl="4"/>
            <a:r>
              <a:rPr lang="pt-BR" noProof="0" smtClean="0"/>
              <a:t>Quinto nível</a:t>
            </a:r>
            <a:endParaRPr lang="pt-BR" noProof="0" smtClean="0"/>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ln>
          <a:effectLst/>
        </p:spPr>
        <p:txBody>
          <a:bodyPr vert="horz" wrap="square" lIns="19050" tIns="0" rIns="19050" bIns="0" numCol="1" anchor="b" anchorCtr="0" compatLnSpc="1"/>
          <a:lstStyle>
            <a:lvl1pPr algn="l">
              <a:defRPr sz="1000" b="0" i="1">
                <a:solidFill>
                  <a:schemeClr val="tx1"/>
                </a:solidFill>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ln>
          <a:effectLst/>
        </p:spPr>
        <p:txBody>
          <a:bodyPr vert="horz" wrap="square" lIns="19050" tIns="0" rIns="19050" bIns="0" numCol="1" anchor="b" anchorCtr="0" compatLnSpc="1"/>
          <a:lstStyle>
            <a:lvl1pPr algn="r">
              <a:defRPr sz="1000" b="0" i="1">
                <a:solidFill>
                  <a:schemeClr val="tx1"/>
                </a:solidFill>
              </a:defRPr>
            </a:lvl1pPr>
          </a:lstStyle>
          <a:p>
            <a:pPr>
              <a:defRPr/>
            </a:pPr>
            <a:fld id="{44C27E86-A91C-48BC-BC6F-3157D93EDA57}" type="slidenum">
              <a:rPr lang="pt-BR"/>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7E9EFDE-3931-4916-A185-632897AC7FC4}" type="slidenum">
              <a:rPr lang="pt-BR" smtClean="0"/>
            </a:fld>
            <a:endParaRPr lang="pt-BR" smtClean="0"/>
          </a:p>
        </p:txBody>
      </p:sp>
      <p:sp>
        <p:nvSpPr>
          <p:cNvPr id="32771"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ln>
        </p:spPr>
        <p:txBody>
          <a:bodyPr wrap="none" anchor="ctr"/>
          <a:lstStyle/>
          <a:p>
            <a:endParaRPr lang="pt-BR"/>
          </a:p>
        </p:txBody>
      </p:sp>
      <p:sp>
        <p:nvSpPr>
          <p:cNvPr id="32772" name="Rectangle 3"/>
          <p:cNvSpPr>
            <a:spLocks noGrp="1" noChangeArrowheads="1"/>
          </p:cNvSpPr>
          <p:nvPr>
            <p:ph type="body"/>
          </p:nvPr>
        </p:nvSpPr>
        <p:spPr>
          <a:xfrm>
            <a:off x="1062038" y="4132263"/>
            <a:ext cx="4735512" cy="3333750"/>
          </a:xfrm>
          <a:noFill/>
        </p:spPr>
        <p:txBody>
          <a:bodyPr wrap="none" anchor="ctr"/>
          <a:lstStyle/>
          <a:p>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Mapeamento esquemático</a:t>
            </a:r>
            <a:r>
              <a:rPr lang="pt-BR" baseline="0" dirty="0" smtClean="0"/>
              <a:t> da retina do olho direito. O círculo central amarelo corresponde à fóvea, que é a área de maior concentração de cones, as células que são sensíveis às cores mas que precisam de mais luz. Já o anel azul-escuro ao redor da fóvea corresponde à região onde são encontrados os bastonetes, que não são sensíveis às cores, porém podem trabalhar com pouca luz, sendo ótimas para perceber objetos de fraco brilho, uma vez que estejam adaptadas ao escuro. A região oval à esquerda da fóvea é a região que o observador deve colocar o objeto, de forma a otimizar a chamada visão periférica (</a:t>
            </a:r>
            <a:r>
              <a:rPr lang="pt-BR" baseline="0" dirty="0" err="1" smtClean="0"/>
              <a:t>averted</a:t>
            </a:r>
            <a:r>
              <a:rPr lang="pt-BR" baseline="0" dirty="0" smtClean="0"/>
              <a:t> </a:t>
            </a:r>
            <a:r>
              <a:rPr lang="pt-BR" baseline="0" dirty="0" err="1" smtClean="0"/>
              <a:t>vision</a:t>
            </a:r>
            <a:r>
              <a:rPr lang="pt-BR" baseline="0" dirty="0" smtClean="0"/>
              <a:t>). O pequeno círculo branco corresponde à posição do ponto cego, localização da saída do nervo ótico, desprovida de células de captação da luz e portanto um ponto a ser evitado. O ponto cego dista cerca de 18 graus do centro da fóvea.</a:t>
            </a:r>
            <a:endParaRPr lang="en-US"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p:txBody>
          <a:bodyPr/>
          <a:lstStyle>
            <a:lvl1pPr>
              <a:defRPr/>
            </a:lvl1pPr>
          </a:lstStyle>
          <a:p>
            <a:pPr>
              <a:defRPr/>
            </a:pPr>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vl1pPr>
          </a:lstStyle>
          <a:p>
            <a:pPr>
              <a:defRPr/>
            </a:pPr>
            <a:fld id="{AB343F6D-B3BC-43C7-9F61-0D3E4270499C}" type="slidenum">
              <a:rPr lang="pt-BR"/>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hasCustomPrompt="1"/>
          </p:nvPr>
        </p:nvSpPr>
        <p:spPr/>
        <p:txBody>
          <a:bodyPr vert="eaVert"/>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Rectangle 4"/>
          <p:cNvSpPr>
            <a:spLocks noGrp="1" noChangeArrowheads="1"/>
          </p:cNvSpPr>
          <p:nvPr>
            <p:ph type="dt" sz="half" idx="10"/>
          </p:nvPr>
        </p:nvSpPr>
        <p:spPr/>
        <p:txBody>
          <a:bodyPr/>
          <a:lstStyle>
            <a:lvl1pPr>
              <a:defRPr/>
            </a:lvl1pPr>
          </a:lstStyle>
          <a:p>
            <a:pPr>
              <a:defRPr/>
            </a:pPr>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vl1pPr>
          </a:lstStyle>
          <a:p>
            <a:pPr>
              <a:defRPr/>
            </a:pPr>
            <a:fld id="{CE955AC8-A920-4769-B1A2-5912854039D9}" type="slidenum">
              <a:rPr lang="pt-BR"/>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hasCustomPrompt="1"/>
          </p:nvPr>
        </p:nvSpPr>
        <p:spPr>
          <a:xfrm>
            <a:off x="685800" y="609600"/>
            <a:ext cx="5676900" cy="5486400"/>
          </a:xfrm>
        </p:spPr>
        <p:txBody>
          <a:bodyPr vert="eaVert"/>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Rectangle 4"/>
          <p:cNvSpPr>
            <a:spLocks noGrp="1" noChangeArrowheads="1"/>
          </p:cNvSpPr>
          <p:nvPr>
            <p:ph type="dt" sz="half" idx="10"/>
          </p:nvPr>
        </p:nvSpPr>
        <p:spPr/>
        <p:txBody>
          <a:bodyPr/>
          <a:lstStyle>
            <a:lvl1pPr>
              <a:defRPr/>
            </a:lvl1pPr>
          </a:lstStyle>
          <a:p>
            <a:pPr>
              <a:defRPr/>
            </a:pPr>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vl1pPr>
          </a:lstStyle>
          <a:p>
            <a:pPr>
              <a:defRPr/>
            </a:pPr>
            <a:fld id="{00F7A315-CC19-44C3-8593-18B8EBEC57DD}" type="slidenum">
              <a:rPr lang="pt-BR"/>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Espaço Reservado para Conteúdo 2"/>
          <p:cNvSpPr>
            <a:spLocks noGrp="1"/>
          </p:cNvSpPr>
          <p:nvPr>
            <p:ph idx="1" hasCustomPrompt="1"/>
          </p:nvPr>
        </p:nvSpPr>
        <p:spPr/>
        <p:txBody>
          <a:body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Rectangle 4"/>
          <p:cNvSpPr>
            <a:spLocks noGrp="1" noChangeArrowheads="1"/>
          </p:cNvSpPr>
          <p:nvPr>
            <p:ph type="dt" sz="half" idx="10"/>
          </p:nvPr>
        </p:nvSpPr>
        <p:spPr/>
        <p:txBody>
          <a:bodyPr/>
          <a:lstStyle>
            <a:lvl1pPr>
              <a:defRPr/>
            </a:lvl1pPr>
          </a:lstStyle>
          <a:p>
            <a:pPr>
              <a:defRPr/>
            </a:pPr>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vl1pPr>
          </a:lstStyle>
          <a:p>
            <a:pPr>
              <a:defRPr/>
            </a:pPr>
            <a:fld id="{AB7B8734-B6FD-4E2E-86CF-4B48DF8D7031}" type="slidenum">
              <a:rPr lang="pt-BR"/>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endParaRPr lang="pt-BR" smtClean="0"/>
          </a:p>
        </p:txBody>
      </p:sp>
      <p:sp>
        <p:nvSpPr>
          <p:cNvPr id="4" name="Rectangle 4"/>
          <p:cNvSpPr>
            <a:spLocks noGrp="1" noChangeArrowheads="1"/>
          </p:cNvSpPr>
          <p:nvPr>
            <p:ph type="dt" sz="half" idx="10"/>
          </p:nvPr>
        </p:nvSpPr>
        <p:spPr/>
        <p:txBody>
          <a:bodyPr/>
          <a:lstStyle>
            <a:lvl1pPr>
              <a:defRPr/>
            </a:lvl1pPr>
          </a:lstStyle>
          <a:p>
            <a:pPr>
              <a:defRPr/>
            </a:pPr>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vl1pPr>
          </a:lstStyle>
          <a:p>
            <a:pPr>
              <a:defRPr/>
            </a:pPr>
            <a:fld id="{BF331C9D-6521-4E9E-9867-0D56DF9C17A7}" type="slidenum">
              <a:rPr lang="pt-BR"/>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hasCustomPrompt="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Espaço Reservado para Conteúdo 3"/>
          <p:cNvSpPr>
            <a:spLocks noGrp="1"/>
          </p:cNvSpPr>
          <p:nvPr>
            <p:ph sz="half" idx="2" hasCustomPrompt="1"/>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5" name="Rectangle 4"/>
          <p:cNvSpPr>
            <a:spLocks noGrp="1" noChangeArrowheads="1"/>
          </p:cNvSpPr>
          <p:nvPr>
            <p:ph type="dt" sz="half" idx="10"/>
          </p:nvPr>
        </p:nvSpPr>
        <p:spPr/>
        <p:txBody>
          <a:bodyPr/>
          <a:lstStyle>
            <a:lvl1pPr>
              <a:defRPr/>
            </a:lvl1pPr>
          </a:lstStyle>
          <a:p>
            <a:pPr>
              <a:defRPr/>
            </a:pPr>
            <a:endParaRPr lang="pt-BR"/>
          </a:p>
        </p:txBody>
      </p:sp>
      <p:sp>
        <p:nvSpPr>
          <p:cNvPr id="6" name="Rectangle 5"/>
          <p:cNvSpPr>
            <a:spLocks noGrp="1" noChangeArrowheads="1"/>
          </p:cNvSpPr>
          <p:nvPr>
            <p:ph type="ftr" sz="quarter" idx="11"/>
          </p:nvPr>
        </p:nvSpPr>
        <p:spPr/>
        <p:txBody>
          <a:bodyPr/>
          <a:lstStyle>
            <a:lvl1pPr>
              <a:defRPr/>
            </a:lvl1pPr>
          </a:lstStyle>
          <a:p>
            <a:pPr>
              <a:defRPr/>
            </a:pPr>
            <a:endParaRPr lang="pt-BR"/>
          </a:p>
        </p:txBody>
      </p:sp>
      <p:sp>
        <p:nvSpPr>
          <p:cNvPr id="7" name="Rectangle 6"/>
          <p:cNvSpPr>
            <a:spLocks noGrp="1" noChangeArrowheads="1"/>
          </p:cNvSpPr>
          <p:nvPr>
            <p:ph type="sldNum" sz="quarter" idx="12"/>
          </p:nvPr>
        </p:nvSpPr>
        <p:spPr/>
        <p:txBody>
          <a:bodyPr/>
          <a:lstStyle>
            <a:lvl1pPr>
              <a:defRPr/>
            </a:lvl1pPr>
          </a:lstStyle>
          <a:p>
            <a:pPr>
              <a:defRPr/>
            </a:pPr>
            <a:fld id="{0492774E-4E5F-42E4-9C2D-D1ED87FE5F01}" type="slidenum">
              <a:rPr lang="pt-BR"/>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endParaRPr lang="pt-BR" smtClean="0"/>
          </a:p>
        </p:txBody>
      </p:sp>
      <p:sp>
        <p:nvSpPr>
          <p:cNvPr id="4" name="Espaço Reservado para Conteúdo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5" name="Espaço Reservado para Texto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endParaRPr lang="pt-BR" smtClean="0"/>
          </a:p>
        </p:txBody>
      </p:sp>
      <p:sp>
        <p:nvSpPr>
          <p:cNvPr id="6" name="Espaço Reservado para Conteúdo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7" name="Rectangle 4"/>
          <p:cNvSpPr>
            <a:spLocks noGrp="1" noChangeArrowheads="1"/>
          </p:cNvSpPr>
          <p:nvPr>
            <p:ph type="dt" sz="half" idx="10"/>
          </p:nvPr>
        </p:nvSpPr>
        <p:spPr/>
        <p:txBody>
          <a:bodyPr/>
          <a:lstStyle>
            <a:lvl1pPr>
              <a:defRPr/>
            </a:lvl1pPr>
          </a:lstStyle>
          <a:p>
            <a:pPr>
              <a:defRPr/>
            </a:pPr>
            <a:endParaRPr lang="pt-BR"/>
          </a:p>
        </p:txBody>
      </p:sp>
      <p:sp>
        <p:nvSpPr>
          <p:cNvPr id="8" name="Rectangle 5"/>
          <p:cNvSpPr>
            <a:spLocks noGrp="1" noChangeArrowheads="1"/>
          </p:cNvSpPr>
          <p:nvPr>
            <p:ph type="ftr" sz="quarter" idx="11"/>
          </p:nvPr>
        </p:nvSpPr>
        <p:spPr/>
        <p:txBody>
          <a:bodyPr/>
          <a:lstStyle>
            <a:lvl1pPr>
              <a:defRPr/>
            </a:lvl1pPr>
          </a:lstStyle>
          <a:p>
            <a:pPr>
              <a:defRPr/>
            </a:pPr>
            <a:endParaRPr lang="pt-BR"/>
          </a:p>
        </p:txBody>
      </p:sp>
      <p:sp>
        <p:nvSpPr>
          <p:cNvPr id="9" name="Rectangle 6"/>
          <p:cNvSpPr>
            <a:spLocks noGrp="1" noChangeArrowheads="1"/>
          </p:cNvSpPr>
          <p:nvPr>
            <p:ph type="sldNum" sz="quarter" idx="12"/>
          </p:nvPr>
        </p:nvSpPr>
        <p:spPr/>
        <p:txBody>
          <a:bodyPr/>
          <a:lstStyle>
            <a:lvl1pPr>
              <a:defRPr/>
            </a:lvl1pPr>
          </a:lstStyle>
          <a:p>
            <a:pPr>
              <a:defRPr/>
            </a:pPr>
            <a:fld id="{F9347BA4-A96F-4A96-AB57-9474F2437135}" type="slidenum">
              <a:rPr lang="pt-BR"/>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p:txBody>
          <a:bodyPr/>
          <a:lstStyle>
            <a:lvl1pPr>
              <a:defRPr/>
            </a:lvl1pPr>
          </a:lstStyle>
          <a:p>
            <a:pPr>
              <a:defRPr/>
            </a:pPr>
            <a:endParaRPr lang="pt-BR"/>
          </a:p>
        </p:txBody>
      </p:sp>
      <p:sp>
        <p:nvSpPr>
          <p:cNvPr id="4" name="Rectangle 5"/>
          <p:cNvSpPr>
            <a:spLocks noGrp="1" noChangeArrowheads="1"/>
          </p:cNvSpPr>
          <p:nvPr>
            <p:ph type="ftr" sz="quarter" idx="11"/>
          </p:nvPr>
        </p:nvSpPr>
        <p:spPr/>
        <p:txBody>
          <a:bodyPr/>
          <a:lstStyle>
            <a:lvl1pPr>
              <a:defRPr/>
            </a:lvl1pPr>
          </a:lstStyle>
          <a:p>
            <a:pPr>
              <a:defRPr/>
            </a:pPr>
            <a:endParaRPr lang="pt-BR"/>
          </a:p>
        </p:txBody>
      </p:sp>
      <p:sp>
        <p:nvSpPr>
          <p:cNvPr id="5" name="Rectangle 6"/>
          <p:cNvSpPr>
            <a:spLocks noGrp="1" noChangeArrowheads="1"/>
          </p:cNvSpPr>
          <p:nvPr>
            <p:ph type="sldNum" sz="quarter" idx="12"/>
          </p:nvPr>
        </p:nvSpPr>
        <p:spPr/>
        <p:txBody>
          <a:bodyPr/>
          <a:lstStyle>
            <a:lvl1pPr>
              <a:defRPr/>
            </a:lvl1pPr>
          </a:lstStyle>
          <a:p>
            <a:pPr>
              <a:defRPr/>
            </a:pPr>
            <a:fld id="{BCA8D6FD-40CF-4EB0-807D-3CD31BDC69B4}" type="slidenum">
              <a:rPr lang="pt-BR"/>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pt-BR"/>
          </a:p>
        </p:txBody>
      </p:sp>
      <p:sp>
        <p:nvSpPr>
          <p:cNvPr id="3" name="Rectangle 5"/>
          <p:cNvSpPr>
            <a:spLocks noGrp="1" noChangeArrowheads="1"/>
          </p:cNvSpPr>
          <p:nvPr>
            <p:ph type="ftr" sz="quarter" idx="11"/>
          </p:nvPr>
        </p:nvSpPr>
        <p:spPr/>
        <p:txBody>
          <a:bodyPr/>
          <a:lstStyle>
            <a:lvl1pPr>
              <a:defRPr/>
            </a:lvl1pPr>
          </a:lstStyle>
          <a:p>
            <a:pPr>
              <a:defRPr/>
            </a:pPr>
            <a:endParaRPr lang="pt-BR"/>
          </a:p>
        </p:txBody>
      </p:sp>
      <p:sp>
        <p:nvSpPr>
          <p:cNvPr id="4" name="Rectangle 6"/>
          <p:cNvSpPr>
            <a:spLocks noGrp="1" noChangeArrowheads="1"/>
          </p:cNvSpPr>
          <p:nvPr>
            <p:ph type="sldNum" sz="quarter" idx="12"/>
          </p:nvPr>
        </p:nvSpPr>
        <p:spPr/>
        <p:txBody>
          <a:bodyPr/>
          <a:lstStyle>
            <a:lvl1pPr>
              <a:defRPr/>
            </a:lvl1pPr>
          </a:lstStyle>
          <a:p>
            <a:pPr>
              <a:defRPr/>
            </a:pPr>
            <a:fld id="{AFBE96D3-7929-4008-98A5-E4F536520FE9}" type="slidenum">
              <a:rPr lang="pt-BR"/>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Espaço Reservado para Texto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endParaRPr lang="pt-BR" smtClean="0"/>
          </a:p>
        </p:txBody>
      </p:sp>
      <p:sp>
        <p:nvSpPr>
          <p:cNvPr id="5" name="Rectangle 4"/>
          <p:cNvSpPr>
            <a:spLocks noGrp="1" noChangeArrowheads="1"/>
          </p:cNvSpPr>
          <p:nvPr>
            <p:ph type="dt" sz="half" idx="10"/>
          </p:nvPr>
        </p:nvSpPr>
        <p:spPr/>
        <p:txBody>
          <a:bodyPr/>
          <a:lstStyle>
            <a:lvl1pPr>
              <a:defRPr/>
            </a:lvl1pPr>
          </a:lstStyle>
          <a:p>
            <a:pPr>
              <a:defRPr/>
            </a:pPr>
            <a:endParaRPr lang="pt-BR"/>
          </a:p>
        </p:txBody>
      </p:sp>
      <p:sp>
        <p:nvSpPr>
          <p:cNvPr id="6" name="Rectangle 5"/>
          <p:cNvSpPr>
            <a:spLocks noGrp="1" noChangeArrowheads="1"/>
          </p:cNvSpPr>
          <p:nvPr>
            <p:ph type="ftr" sz="quarter" idx="11"/>
          </p:nvPr>
        </p:nvSpPr>
        <p:spPr/>
        <p:txBody>
          <a:bodyPr/>
          <a:lstStyle>
            <a:lvl1pPr>
              <a:defRPr/>
            </a:lvl1pPr>
          </a:lstStyle>
          <a:p>
            <a:pPr>
              <a:defRPr/>
            </a:pPr>
            <a:endParaRPr lang="pt-BR"/>
          </a:p>
        </p:txBody>
      </p:sp>
      <p:sp>
        <p:nvSpPr>
          <p:cNvPr id="7" name="Rectangle 6"/>
          <p:cNvSpPr>
            <a:spLocks noGrp="1" noChangeArrowheads="1"/>
          </p:cNvSpPr>
          <p:nvPr>
            <p:ph type="sldNum" sz="quarter" idx="12"/>
          </p:nvPr>
        </p:nvSpPr>
        <p:spPr/>
        <p:txBody>
          <a:bodyPr/>
          <a:lstStyle>
            <a:lvl1pPr>
              <a:defRPr/>
            </a:lvl1pPr>
          </a:lstStyle>
          <a:p>
            <a:pPr>
              <a:defRPr/>
            </a:pPr>
            <a:fld id="{B511A674-F612-46AE-A196-8603CB9EACBD}" type="slidenum">
              <a:rPr lang="pt-BR"/>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endParaRPr lang="pt-BR" smtClean="0"/>
          </a:p>
        </p:txBody>
      </p:sp>
      <p:sp>
        <p:nvSpPr>
          <p:cNvPr id="5" name="Rectangle 4"/>
          <p:cNvSpPr>
            <a:spLocks noGrp="1" noChangeArrowheads="1"/>
          </p:cNvSpPr>
          <p:nvPr>
            <p:ph type="dt" sz="half" idx="10"/>
          </p:nvPr>
        </p:nvSpPr>
        <p:spPr/>
        <p:txBody>
          <a:bodyPr/>
          <a:lstStyle>
            <a:lvl1pPr>
              <a:defRPr/>
            </a:lvl1pPr>
          </a:lstStyle>
          <a:p>
            <a:pPr>
              <a:defRPr/>
            </a:pPr>
            <a:endParaRPr lang="pt-BR"/>
          </a:p>
        </p:txBody>
      </p:sp>
      <p:sp>
        <p:nvSpPr>
          <p:cNvPr id="6" name="Rectangle 5"/>
          <p:cNvSpPr>
            <a:spLocks noGrp="1" noChangeArrowheads="1"/>
          </p:cNvSpPr>
          <p:nvPr>
            <p:ph type="ftr" sz="quarter" idx="11"/>
          </p:nvPr>
        </p:nvSpPr>
        <p:spPr/>
        <p:txBody>
          <a:bodyPr/>
          <a:lstStyle>
            <a:lvl1pPr>
              <a:defRPr/>
            </a:lvl1pPr>
          </a:lstStyle>
          <a:p>
            <a:pPr>
              <a:defRPr/>
            </a:pPr>
            <a:endParaRPr lang="pt-BR"/>
          </a:p>
        </p:txBody>
      </p:sp>
      <p:sp>
        <p:nvSpPr>
          <p:cNvPr id="7" name="Rectangle 6"/>
          <p:cNvSpPr>
            <a:spLocks noGrp="1" noChangeArrowheads="1"/>
          </p:cNvSpPr>
          <p:nvPr>
            <p:ph type="sldNum" sz="quarter" idx="12"/>
          </p:nvPr>
        </p:nvSpPr>
        <p:spPr/>
        <p:txBody>
          <a:bodyPr/>
          <a:lstStyle>
            <a:lvl1pPr>
              <a:defRPr/>
            </a:lvl1pPr>
          </a:lstStyle>
          <a:p>
            <a:pPr>
              <a:defRPr/>
            </a:pPr>
            <a:fld id="{FEF229ED-2D68-4DDB-BE4F-5D3D651D7D66}" type="slidenum">
              <a:rPr lang="pt-BR"/>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ln>
        </p:spPr>
        <p:txBody>
          <a:bodyPr vert="horz" wrap="square" lIns="92075" tIns="46038" rIns="92075" bIns="46038" numCol="1" anchor="ctr" anchorCtr="0" compatLnSpc="1"/>
          <a:lstStyle/>
          <a:p>
            <a:pPr lvl="0"/>
            <a:r>
              <a:rPr lang="pt-BR" smtClean="0"/>
              <a:t>Click to edit Master title style</a:t>
            </a:r>
            <a:endParaRPr lang="pt-BR" smtClean="0"/>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ln>
        </p:spPr>
        <p:txBody>
          <a:bodyPr vert="horz" wrap="square" lIns="92075" tIns="46038" rIns="92075" bIns="46038" numCol="1" anchor="t" anchorCtr="0" compatLnSpc="1"/>
          <a:lstStyle/>
          <a:p>
            <a:pPr lvl="0"/>
            <a:r>
              <a:rPr lang="pt-BR" smtClean="0"/>
              <a:t>Click to edit Master text styles</a:t>
            </a:r>
            <a:endParaRPr lang="pt-BR" smtClean="0"/>
          </a:p>
          <a:p>
            <a:pPr lvl="1"/>
            <a:r>
              <a:rPr lang="pt-BR" smtClean="0"/>
              <a:t>Second level</a:t>
            </a:r>
            <a:endParaRPr lang="pt-BR" smtClean="0"/>
          </a:p>
          <a:p>
            <a:pPr lvl="2"/>
            <a:r>
              <a:rPr lang="pt-BR" smtClean="0"/>
              <a:t>Third level</a:t>
            </a:r>
            <a:endParaRPr lang="pt-BR" smtClean="0"/>
          </a:p>
          <a:p>
            <a:pPr lvl="3"/>
            <a:r>
              <a:rPr lang="pt-BR" smtClean="0"/>
              <a:t>Fourth level</a:t>
            </a:r>
            <a:endParaRPr lang="pt-BR" smtClean="0"/>
          </a:p>
          <a:p>
            <a:pPr lvl="4"/>
            <a:r>
              <a:rPr lang="pt-BR" smtClean="0"/>
              <a:t>Fifth level</a:t>
            </a:r>
            <a:endParaRPr lang="pt-BR"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none" lIns="92075" tIns="46038" rIns="92075" bIns="46038" numCol="1" anchor="ctr" anchorCtr="0" compatLnSpc="1"/>
          <a:lstStyle>
            <a:lvl1pPr algn="l">
              <a:defRPr sz="1400" b="0">
                <a:solidFill>
                  <a:schemeClr val="tx1"/>
                </a:solidFill>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none" lIns="92075" tIns="46038" rIns="92075" bIns="46038" numCol="1" anchor="ctr" anchorCtr="0" compatLnSpc="1"/>
          <a:lstStyle>
            <a:lvl1pPr>
              <a:defRPr sz="1400" b="0">
                <a:solidFill>
                  <a:schemeClr val="tx1"/>
                </a:solidFill>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none" lIns="92075" tIns="46038" rIns="92075" bIns="46038" numCol="1" anchor="ctr" anchorCtr="0" compatLnSpc="1"/>
          <a:lstStyle>
            <a:lvl1pPr algn="r">
              <a:defRPr sz="1400" b="0">
                <a:solidFill>
                  <a:schemeClr val="tx1"/>
                </a:solidFill>
              </a:defRPr>
            </a:lvl1pPr>
          </a:lstStyle>
          <a:p>
            <a:pPr>
              <a:defRPr/>
            </a:pPr>
            <a:fld id="{36C6CC0E-1808-46ED-B6CB-D709E7537B07}" type="slidenum">
              <a:rPr lang="pt-BR"/>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panose="020B0604020202020204" pitchFamily="34" charset="0"/>
        </a:defRPr>
      </a:lvl2pPr>
      <a:lvl3pPr algn="ctr" rtl="0" eaLnBrk="0" fontAlgn="base" hangingPunct="0">
        <a:spcBef>
          <a:spcPct val="0"/>
        </a:spcBef>
        <a:spcAft>
          <a:spcPct val="0"/>
        </a:spcAft>
        <a:defRPr sz="4400" b="1">
          <a:solidFill>
            <a:schemeClr val="tx2"/>
          </a:solidFill>
          <a:latin typeface="Arial" panose="020B0604020202020204" pitchFamily="34" charset="0"/>
        </a:defRPr>
      </a:lvl3pPr>
      <a:lvl4pPr algn="ctr" rtl="0" eaLnBrk="0" fontAlgn="base" hangingPunct="0">
        <a:spcBef>
          <a:spcPct val="0"/>
        </a:spcBef>
        <a:spcAft>
          <a:spcPct val="0"/>
        </a:spcAft>
        <a:defRPr sz="4400" b="1">
          <a:solidFill>
            <a:schemeClr val="tx2"/>
          </a:solidFill>
          <a:latin typeface="Arial" panose="020B0604020202020204" pitchFamily="34" charset="0"/>
        </a:defRPr>
      </a:lvl4pPr>
      <a:lvl5pPr algn="ctr" rtl="0" eaLnBrk="0" fontAlgn="base" hangingPunct="0">
        <a:spcBef>
          <a:spcPct val="0"/>
        </a:spcBef>
        <a:spcAft>
          <a:spcPct val="0"/>
        </a:spcAft>
        <a:defRPr sz="4400" b="1">
          <a:solidFill>
            <a:schemeClr val="tx2"/>
          </a:solidFill>
          <a:latin typeface="Arial" panose="020B0604020202020204" pitchFamily="34" charset="0"/>
        </a:defRPr>
      </a:lvl5pPr>
      <a:lvl6pPr marL="457200" algn="ctr" rtl="0" eaLnBrk="0" fontAlgn="base" hangingPunct="0">
        <a:spcBef>
          <a:spcPct val="0"/>
        </a:spcBef>
        <a:spcAft>
          <a:spcPct val="0"/>
        </a:spcAft>
        <a:defRPr sz="4400" b="1">
          <a:solidFill>
            <a:schemeClr val="tx2"/>
          </a:solidFill>
          <a:latin typeface="Arial" panose="020B0604020202020204" pitchFamily="34" charset="0"/>
        </a:defRPr>
      </a:lvl6pPr>
      <a:lvl7pPr marL="914400" algn="ctr" rtl="0" eaLnBrk="0" fontAlgn="base" hangingPunct="0">
        <a:spcBef>
          <a:spcPct val="0"/>
        </a:spcBef>
        <a:spcAft>
          <a:spcPct val="0"/>
        </a:spcAft>
        <a:defRPr sz="4400" b="1">
          <a:solidFill>
            <a:schemeClr val="tx2"/>
          </a:solidFill>
          <a:latin typeface="Arial" panose="020B0604020202020204" pitchFamily="34" charset="0"/>
        </a:defRPr>
      </a:lvl7pPr>
      <a:lvl8pPr marL="1371600" algn="ctr" rtl="0" eaLnBrk="0" fontAlgn="base" hangingPunct="0">
        <a:spcBef>
          <a:spcPct val="0"/>
        </a:spcBef>
        <a:spcAft>
          <a:spcPct val="0"/>
        </a:spcAft>
        <a:defRPr sz="4400" b="1">
          <a:solidFill>
            <a:schemeClr val="tx2"/>
          </a:solidFill>
          <a:latin typeface="Arial" panose="020B0604020202020204" pitchFamily="34" charset="0"/>
        </a:defRPr>
      </a:lvl8pPr>
      <a:lvl9pPr marL="1828800" algn="ctr" rtl="0" eaLnBrk="0" fontAlgn="base" hangingPunct="0">
        <a:spcBef>
          <a:spcPct val="0"/>
        </a:spcBef>
        <a:spcAft>
          <a:spcPct val="0"/>
        </a:spcAft>
        <a:defRPr sz="44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FF0066"/>
        </a:buClr>
        <a:buFont typeface="Wingdings" panose="05000000000000000000"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anose="05000000000000000000"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anose="05000000000000000000"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8.png"/><Relationship Id="rId1"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0.GIF"/></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1.GIF"/></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hyperlink" Target="livros-links-OC.pdf" TargetMode="External"/><Relationship Id="rId2" Type="http://schemas.openxmlformats.org/officeDocument/2006/relationships/hyperlink" Target="aula-1-teclas-de-atalho-Stellarium.pdf" TargetMode="External"/><Relationship Id="rId1" Type="http://schemas.openxmlformats.org/officeDocument/2006/relationships/hyperlink" Target="aula-1-Links-com-material-de-estudo.pdf"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ítulo 3"/>
          <p:cNvSpPr>
            <a:spLocks noGrp="1"/>
          </p:cNvSpPr>
          <p:nvPr>
            <p:ph type="subTitle" idx="1"/>
          </p:nvPr>
        </p:nvSpPr>
        <p:spPr>
          <a:xfrm>
            <a:off x="0" y="2206635"/>
            <a:ext cx="9144000" cy="1752600"/>
          </a:xfrm>
        </p:spPr>
        <p:txBody>
          <a:bodyPr/>
          <a:lstStyle/>
          <a:p>
            <a:r>
              <a:rPr lang="pt-BR" sz="4800" b="0" dirty="0" smtClean="0">
                <a:solidFill>
                  <a:srgbClr val="00B0F0"/>
                </a:solidFill>
                <a:latin typeface="Century Gothic" panose="020B0502020202020204" pitchFamily="34" charset="0"/>
              </a:rPr>
              <a:t>Módulo2: </a:t>
            </a:r>
            <a:endParaRPr lang="pt-BR" sz="4800" b="0" dirty="0" smtClean="0">
              <a:solidFill>
                <a:srgbClr val="00B0F0"/>
              </a:solidFill>
              <a:latin typeface="Century Gothic" panose="020B0502020202020204" pitchFamily="34" charset="0"/>
            </a:endParaRPr>
          </a:p>
          <a:p>
            <a:r>
              <a:rPr lang="pt-BR" sz="4800" b="0" dirty="0" smtClean="0">
                <a:solidFill>
                  <a:srgbClr val="00B0F0"/>
                </a:solidFill>
                <a:latin typeface="Century Gothic" panose="020B0502020202020204" pitchFamily="34" charset="0"/>
              </a:rPr>
              <a:t>Instrumentos </a:t>
            </a:r>
            <a:endParaRPr lang="pt-BR" sz="4800" b="0" dirty="0" smtClean="0">
              <a:solidFill>
                <a:srgbClr val="00B0F0"/>
              </a:solidFill>
              <a:latin typeface="Century Gothic" panose="020B0502020202020204" pitchFamily="34" charset="0"/>
            </a:endParaRPr>
          </a:p>
          <a:p>
            <a:r>
              <a:rPr lang="pt-BR" sz="4800" b="0" dirty="0" smtClean="0">
                <a:solidFill>
                  <a:srgbClr val="00B0F0"/>
                </a:solidFill>
                <a:latin typeface="Century Gothic" panose="020B0502020202020204" pitchFamily="34" charset="0"/>
              </a:rPr>
              <a:t>de Observação</a:t>
            </a:r>
            <a:endParaRPr lang="pt-BR" sz="4800" b="0" dirty="0" smtClean="0">
              <a:solidFill>
                <a:srgbClr val="00B0F0"/>
              </a:solidFill>
              <a:latin typeface="Century Gothic" panose="020B0502020202020204" pitchFamily="34" charset="0"/>
            </a:endParaRPr>
          </a:p>
        </p:txBody>
      </p:sp>
      <p:sp>
        <p:nvSpPr>
          <p:cNvPr id="3076"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ln>
        </p:spPr>
        <p:txBody>
          <a:bodyPr/>
          <a:lstStyle/>
          <a:p>
            <a:endParaRPr lang="pt-BR"/>
          </a:p>
        </p:txBody>
      </p:sp>
      <p:sp>
        <p:nvSpPr>
          <p:cNvPr id="3077"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ln>
        </p:spPr>
        <p:txBody>
          <a:bodyPr/>
          <a:lstStyle/>
          <a:p>
            <a:endParaRPr lang="pt-BR"/>
          </a:p>
        </p:txBody>
      </p:sp>
      <p:sp>
        <p:nvSpPr>
          <p:cNvPr id="3078"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ln>
        </p:spPr>
        <p:txBody>
          <a:bodyPr/>
          <a:lstStyle/>
          <a:p>
            <a:endParaRPr lang="pt-BR"/>
          </a:p>
        </p:txBody>
      </p:sp>
      <p:pic>
        <p:nvPicPr>
          <p:cNvPr id="9" name="Picture 2"/>
          <p:cNvPicPr>
            <a:picLocks noChangeAspect="1" noChangeArrowheads="1"/>
          </p:cNvPicPr>
          <p:nvPr/>
        </p:nvPicPr>
        <p:blipFill>
          <a:blip r:embed="rId1" cstate="print"/>
          <a:srcRect/>
          <a:stretch>
            <a:fillRect/>
          </a:stretch>
        </p:blipFill>
        <p:spPr bwMode="auto">
          <a:xfrm>
            <a:off x="144016" y="66528"/>
            <a:ext cx="2699792" cy="1448280"/>
          </a:xfrm>
          <a:prstGeom prst="rect">
            <a:avLst/>
          </a:prstGeom>
          <a:noFill/>
          <a:ln w="9525">
            <a:noFill/>
            <a:miter lim="800000"/>
            <a:headEnd/>
            <a:tailEnd/>
          </a:ln>
        </p:spPr>
      </p:pic>
      <p:pic>
        <p:nvPicPr>
          <p:cNvPr id="10" name="Picture 13"/>
          <p:cNvPicPr>
            <a:picLocks noChangeAspect="1" noChangeArrowheads="1"/>
          </p:cNvPicPr>
          <p:nvPr/>
        </p:nvPicPr>
        <p:blipFill>
          <a:blip r:embed="rId2" cstate="print"/>
          <a:srcRect/>
          <a:stretch>
            <a:fillRect/>
          </a:stretch>
        </p:blipFill>
        <p:spPr bwMode="auto">
          <a:xfrm>
            <a:off x="3923169" y="116632"/>
            <a:ext cx="1523820" cy="1296144"/>
          </a:xfrm>
          <a:prstGeom prst="rect">
            <a:avLst/>
          </a:prstGeom>
          <a:noFill/>
          <a:ln w="9525">
            <a:noFill/>
            <a:miter lim="800000"/>
            <a:headEnd/>
            <a:tailEnd/>
          </a:ln>
        </p:spPr>
      </p:pic>
      <p:sp>
        <p:nvSpPr>
          <p:cNvPr id="11" name="Retângulo 10"/>
          <p:cNvSpPr/>
          <p:nvPr/>
        </p:nvSpPr>
        <p:spPr>
          <a:xfrm>
            <a:off x="2604259" y="1285310"/>
            <a:ext cx="4055214" cy="415498"/>
          </a:xfrm>
          <a:prstGeom prst="rect">
            <a:avLst/>
          </a:prstGeom>
        </p:spPr>
        <p:txBody>
          <a:bodyPr wrap="square">
            <a:spAutoFit/>
          </a:bodyPr>
          <a:lstStyle/>
          <a:p>
            <a:pPr algn="ctr"/>
            <a:r>
              <a:rPr lang="pt-BR" sz="1050" b="1" dirty="0" smtClean="0">
                <a:solidFill>
                  <a:schemeClr val="bg1"/>
                </a:solidFill>
                <a:latin typeface="Century Gothic" panose="020B0502020202020204" pitchFamily="34" charset="0"/>
              </a:rPr>
              <a:t>Centro de Divulgação da Astronomia</a:t>
            </a:r>
            <a:endParaRPr lang="pt-BR" sz="1050" b="1" dirty="0" smtClean="0">
              <a:solidFill>
                <a:schemeClr val="bg1"/>
              </a:solidFill>
              <a:latin typeface="Century Gothic" panose="020B0502020202020204" pitchFamily="34" charset="0"/>
            </a:endParaRPr>
          </a:p>
          <a:p>
            <a:pPr algn="ctr"/>
            <a:r>
              <a:rPr lang="pt-BR" sz="1050" b="1" dirty="0" smtClean="0">
                <a:solidFill>
                  <a:schemeClr val="bg1"/>
                </a:solidFill>
                <a:latin typeface="Century Gothic" panose="020B0502020202020204" pitchFamily="34" charset="0"/>
              </a:rPr>
              <a:t>Observatório Dietrich </a:t>
            </a:r>
            <a:r>
              <a:rPr lang="pt-BR" sz="1050" b="1" dirty="0" err="1" smtClean="0">
                <a:solidFill>
                  <a:schemeClr val="bg1"/>
                </a:solidFill>
                <a:latin typeface="Century Gothic" panose="020B0502020202020204" pitchFamily="34" charset="0"/>
              </a:rPr>
              <a:t>Schiel</a:t>
            </a:r>
            <a:endParaRPr lang="pt-BR" sz="1050" b="1" dirty="0" smtClean="0">
              <a:solidFill>
                <a:schemeClr val="bg1"/>
              </a:solidFill>
              <a:latin typeface="Century Gothic" panose="020B0502020202020204" pitchFamily="34" charset="0"/>
            </a:endParaRPr>
          </a:p>
        </p:txBody>
      </p:sp>
      <p:sp>
        <p:nvSpPr>
          <p:cNvPr id="12" name="CaixaDeTexto 11"/>
          <p:cNvSpPr txBox="1"/>
          <p:nvPr/>
        </p:nvSpPr>
        <p:spPr>
          <a:xfrm>
            <a:off x="5652120" y="5212357"/>
            <a:ext cx="3456384" cy="1077218"/>
          </a:xfrm>
          <a:prstGeom prst="rect">
            <a:avLst/>
          </a:prstGeom>
          <a:noFill/>
        </p:spPr>
        <p:txBody>
          <a:bodyPr wrap="square" rtlCol="0">
            <a:spAutoFit/>
          </a:bodyPr>
          <a:lstStyle/>
          <a:p>
            <a:pPr algn="l"/>
            <a:r>
              <a:rPr lang="pt-BR" sz="2000" dirty="0" smtClean="0">
                <a:solidFill>
                  <a:srgbClr val="00B0F0"/>
                </a:solidFill>
                <a:latin typeface="Century Gothic" panose="020B0502020202020204" pitchFamily="34" charset="0"/>
              </a:rPr>
              <a:t>André Luiz da Silva</a:t>
            </a:r>
            <a:endParaRPr lang="pt-BR" sz="2000" dirty="0" smtClean="0">
              <a:solidFill>
                <a:srgbClr val="00B0F0"/>
              </a:solidFill>
              <a:latin typeface="Century Gothic" panose="020B0502020202020204" pitchFamily="34" charset="0"/>
            </a:endParaRPr>
          </a:p>
          <a:p>
            <a:pPr algn="l"/>
            <a:r>
              <a:rPr lang="pt-BR" sz="1400" dirty="0" smtClean="0">
                <a:solidFill>
                  <a:srgbClr val="00B0F0"/>
                </a:solidFill>
                <a:latin typeface="Century Gothic" panose="020B0502020202020204" pitchFamily="34" charset="0"/>
              </a:rPr>
              <a:t>Observatório  Dietrich </a:t>
            </a:r>
            <a:r>
              <a:rPr lang="pt-BR" sz="1400" dirty="0" err="1" smtClean="0">
                <a:solidFill>
                  <a:srgbClr val="00B0F0"/>
                </a:solidFill>
                <a:latin typeface="Century Gothic" panose="020B0502020202020204" pitchFamily="34" charset="0"/>
              </a:rPr>
              <a:t>Schiel</a:t>
            </a:r>
            <a:endParaRPr lang="pt-BR" sz="1400" dirty="0" smtClean="0">
              <a:solidFill>
                <a:srgbClr val="00B0F0"/>
              </a:solidFill>
              <a:latin typeface="Century Gothic" panose="020B0502020202020204" pitchFamily="34" charset="0"/>
            </a:endParaRPr>
          </a:p>
          <a:p>
            <a:pPr algn="l"/>
            <a:r>
              <a:rPr lang="pt-BR" sz="1400" dirty="0" smtClean="0">
                <a:solidFill>
                  <a:srgbClr val="00B0F0"/>
                </a:solidFill>
                <a:latin typeface="Century Gothic" panose="020B0502020202020204" pitchFamily="34" charset="0"/>
              </a:rPr>
              <a:t>/CDCC/USP</a:t>
            </a:r>
            <a:endParaRPr lang="pt-BR" sz="1400" dirty="0" smtClean="0">
              <a:solidFill>
                <a:srgbClr val="00B0F0"/>
              </a:solidFill>
              <a:latin typeface="Century Gothic" panose="020B0502020202020204" pitchFamily="34" charset="0"/>
            </a:endParaRPr>
          </a:p>
          <a:p>
            <a:endParaRPr lang="pt-BR" dirty="0">
              <a:solidFill>
                <a:schemeClr val="accent1"/>
              </a:solidFill>
            </a:endParaRPr>
          </a:p>
        </p:txBody>
      </p:sp>
      <p:grpSp>
        <p:nvGrpSpPr>
          <p:cNvPr id="13" name="Grupo 12"/>
          <p:cNvGrpSpPr/>
          <p:nvPr/>
        </p:nvGrpSpPr>
        <p:grpSpPr>
          <a:xfrm>
            <a:off x="6443345" y="-363855"/>
            <a:ext cx="2353945" cy="2726654"/>
            <a:chOff x="3707904" y="-144463"/>
            <a:chExt cx="2016224" cy="2360500"/>
          </a:xfrm>
        </p:grpSpPr>
        <p:sp>
          <p:nvSpPr>
            <p:cNvPr id="14"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ln>
          </p:spPr>
          <p:txBody>
            <a:bodyPr/>
            <a:p>
              <a:endParaRPr lang="pt-BR"/>
            </a:p>
          </p:txBody>
        </p:sp>
        <p:sp>
          <p:nvSpPr>
            <p:cNvPr id="17"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ln>
          </p:spPr>
          <p:txBody>
            <a:bodyPr/>
            <a:p>
              <a:endParaRPr lang="pt-BR"/>
            </a:p>
          </p:txBody>
        </p:sp>
        <p:sp>
          <p:nvSpPr>
            <p:cNvPr id="18"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ln>
          </p:spPr>
          <p:txBody>
            <a:bodyPr/>
            <a:p>
              <a:endParaRPr lang="pt-BR"/>
            </a:p>
          </p:txBody>
        </p:sp>
        <p:pic>
          <p:nvPicPr>
            <p:cNvPr id="19" name="Picture 2" descr="C:\Users\ANDRE\Documents\1-OBSERVATÓRIO\1-ATIVIDADES\4-Minicursos\minicursos-2015\1-minicurso-IA-prim-sem-2015\divulgacao\figura-para-facebook-e-site-IA.png"/>
            <p:cNvPicPr>
              <a:picLocks noChangeAspect="1" noChangeArrowheads="1"/>
            </p:cNvPicPr>
            <p:nvPr/>
          </p:nvPicPr>
          <p:blipFill>
            <a:blip r:embed="rId3" cstate="print"/>
            <a:srcRect t="26787" b="12500"/>
            <a:stretch>
              <a:fillRect/>
            </a:stretch>
          </p:blipFill>
          <p:spPr bwMode="auto">
            <a:xfrm>
              <a:off x="3707904" y="548688"/>
              <a:ext cx="2016224" cy="1224128"/>
            </a:xfrm>
            <a:prstGeom prst="rect">
              <a:avLst/>
            </a:prstGeom>
            <a:noFill/>
          </p:spPr>
        </p:pic>
        <p:sp>
          <p:nvSpPr>
            <p:cNvPr id="20" name="Retângulo 19"/>
            <p:cNvSpPr/>
            <p:nvPr/>
          </p:nvSpPr>
          <p:spPr>
            <a:xfrm>
              <a:off x="3948638" y="288691"/>
              <a:ext cx="1584176" cy="1927346"/>
            </a:xfrm>
            <a:prstGeom prst="rect">
              <a:avLst/>
            </a:prstGeom>
          </p:spPr>
          <p:txBody>
            <a:bodyPr wrap="square">
              <a:spAutoFit/>
            </a:bodyPr>
            <a:p>
              <a:pPr algn="ctr"/>
              <a:r>
                <a:rPr lang="pt-BR" sz="1400" b="1" dirty="0" smtClean="0">
                  <a:solidFill>
                    <a:srgbClr val="00B0F0"/>
                  </a:solidFill>
                  <a:latin typeface="Century Gothic" panose="020B0502020202020204" pitchFamily="34" charset="0"/>
                </a:rPr>
                <a:t>Projeto Rondon</a:t>
              </a:r>
              <a:endParaRPr lang="pt-BR" sz="1400" b="1" dirty="0" smtClean="0">
                <a:solidFill>
                  <a:srgbClr val="00B0F0"/>
                </a:solidFill>
                <a:latin typeface="Century Gothic" panose="020B0502020202020204" pitchFamily="34" charset="0"/>
              </a:endParaRPr>
            </a:p>
            <a:p>
              <a:pPr algn="ctr"/>
              <a:endParaRPr lang="pt-BR" sz="1400" b="1" dirty="0" smtClean="0">
                <a:solidFill>
                  <a:srgbClr val="00B0F0"/>
                </a:solidFill>
                <a:latin typeface="Century Gothic" panose="020B0502020202020204" pitchFamily="34" charset="0"/>
              </a:endParaRPr>
            </a:p>
            <a:p>
              <a:pPr algn="ctr"/>
              <a:endParaRPr lang="pt-BR" sz="1200" dirty="0" smtClean="0">
                <a:solidFill>
                  <a:srgbClr val="00FF00"/>
                </a:solidFill>
                <a:latin typeface="Century Gothic" panose="020B0502020202020204" pitchFamily="34" charset="0"/>
              </a:endParaRPr>
            </a:p>
            <a:p>
              <a:pPr algn="ctr"/>
              <a:endParaRPr lang="pt-BR" sz="1200" b="1" dirty="0" smtClean="0">
                <a:solidFill>
                  <a:srgbClr val="00FF00"/>
                </a:solidFill>
                <a:latin typeface="Century Gothic" panose="020B0502020202020204" pitchFamily="34" charset="0"/>
              </a:endParaRPr>
            </a:p>
            <a:p>
              <a:pPr algn="ctr"/>
              <a:endParaRPr lang="pt-BR" sz="1200" dirty="0" smtClean="0">
                <a:solidFill>
                  <a:srgbClr val="00FF00"/>
                </a:solidFill>
                <a:latin typeface="Century Gothic" panose="020B0502020202020204" pitchFamily="34" charset="0"/>
              </a:endParaRPr>
            </a:p>
            <a:p>
              <a:pPr algn="ctr"/>
              <a:endParaRPr lang="pt-BR" sz="1200" b="1" dirty="0" smtClean="0">
                <a:solidFill>
                  <a:srgbClr val="00FF00"/>
                </a:solidFill>
                <a:latin typeface="Century Gothic" panose="020B0502020202020204" pitchFamily="34" charset="0"/>
              </a:endParaRPr>
            </a:p>
            <a:p>
              <a:pPr algn="ctr"/>
              <a:endParaRPr lang="pt-BR" sz="1200" b="1" dirty="0" smtClean="0">
                <a:solidFill>
                  <a:srgbClr val="00FF00"/>
                </a:solidFill>
                <a:latin typeface="Century Gothic" panose="020B0502020202020204" pitchFamily="34" charset="0"/>
              </a:endParaRPr>
            </a:p>
            <a:p>
              <a:pPr algn="ctr"/>
              <a:endParaRPr lang="pt-BR" sz="1200" dirty="0" smtClean="0">
                <a:solidFill>
                  <a:srgbClr val="00FF00"/>
                </a:solidFill>
                <a:latin typeface="Century Gothic" panose="020B0502020202020204" pitchFamily="34" charset="0"/>
              </a:endParaRPr>
            </a:p>
            <a:p>
              <a:pPr algn="ctr"/>
              <a:endParaRPr lang="pt-BR" sz="1200" b="1" dirty="0" smtClean="0">
                <a:solidFill>
                  <a:srgbClr val="00FF00"/>
                </a:solidFill>
                <a:latin typeface="Century Gothic" panose="020B0502020202020204" pitchFamily="34" charset="0"/>
              </a:endParaRPr>
            </a:p>
            <a:p>
              <a:pPr algn="ctr"/>
              <a:r>
                <a:rPr lang="pt-BR" sz="1400" dirty="0" smtClean="0">
                  <a:solidFill>
                    <a:srgbClr val="00B0F0"/>
                  </a:solidFill>
                  <a:latin typeface="Century Gothic" panose="020B0502020202020204" pitchFamily="34" charset="0"/>
                </a:rPr>
                <a:t>treinamento básico-2017</a:t>
              </a:r>
              <a:endParaRPr lang="pt-BR" sz="1400" b="1" dirty="0" smtClean="0">
                <a:solidFill>
                  <a:srgbClr val="00B0F0"/>
                </a:solidFill>
                <a:latin typeface="Century Gothic" panose="020B0502020202020204" pitchFamily="34" charset="0"/>
              </a:endParaRPr>
            </a:p>
          </p:txBody>
        </p:sp>
      </p:gr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1560" y="2636912"/>
            <a:ext cx="7772400" cy="1143000"/>
          </a:xfrm>
        </p:spPr>
        <p:txBody>
          <a:bodyPr/>
          <a:lstStyle/>
          <a:p>
            <a:pPr>
              <a:lnSpc>
                <a:spcPct val="150000"/>
              </a:lnSpc>
              <a:defRPr/>
            </a:pPr>
            <a:r>
              <a:rPr lang="pt-BR" dirty="0" smtClean="0">
                <a:solidFill>
                  <a:schemeClr val="bg1"/>
                </a:solidFill>
                <a:latin typeface="Century Gothic" panose="020B0502020202020204" pitchFamily="34" charset="0"/>
              </a:rPr>
              <a:t>Telescópios</a:t>
            </a:r>
            <a:endParaRPr lang="pt-BR" dirty="0" smtClean="0">
              <a:solidFill>
                <a:schemeClr val="bg1"/>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3"/>
          <p:cNvSpPr>
            <a:spLocks noGrp="1"/>
          </p:cNvSpPr>
          <p:nvPr>
            <p:ph type="ctrTitle"/>
          </p:nvPr>
        </p:nvSpPr>
        <p:spPr>
          <a:xfrm>
            <a:off x="642938" y="285750"/>
            <a:ext cx="7772400" cy="1470025"/>
          </a:xfrm>
        </p:spPr>
        <p:txBody>
          <a:bodyPr/>
          <a:lstStyle/>
          <a:p>
            <a:r>
              <a:rPr lang="pt-BR" dirty="0" smtClean="0">
                <a:solidFill>
                  <a:schemeClr val="bg1"/>
                </a:solidFill>
                <a:latin typeface="Century Gothic" panose="020B0502020202020204" pitchFamily="34" charset="0"/>
              </a:rPr>
              <a:t>Os telescópios podem ser:</a:t>
            </a:r>
            <a:endParaRPr lang="pt-BR" dirty="0" smtClean="0">
              <a:solidFill>
                <a:schemeClr val="bg1"/>
              </a:solidFill>
              <a:latin typeface="Century Gothic" panose="020B0502020202020204" pitchFamily="34" charset="0"/>
            </a:endParaRPr>
          </a:p>
        </p:txBody>
      </p:sp>
      <p:sp>
        <p:nvSpPr>
          <p:cNvPr id="3" name="Subtítulo 2"/>
          <p:cNvSpPr>
            <a:spLocks noGrp="1"/>
          </p:cNvSpPr>
          <p:nvPr>
            <p:ph type="subTitle" idx="1"/>
          </p:nvPr>
        </p:nvSpPr>
        <p:spPr>
          <a:xfrm>
            <a:off x="500063" y="2714624"/>
            <a:ext cx="8072437" cy="2946623"/>
          </a:xfrm>
        </p:spPr>
        <p:txBody>
          <a:bodyPr/>
          <a:lstStyle/>
          <a:p>
            <a:pPr algn="l">
              <a:buClr>
                <a:srgbClr val="00B0F0"/>
              </a:buClr>
              <a:buFont typeface="Wingdings" panose="05000000000000000000" pitchFamily="2" charset="2"/>
              <a:buChar char="v"/>
              <a:defRPr/>
            </a:pPr>
            <a:r>
              <a:rPr lang="pt-BR" dirty="0" smtClean="0">
                <a:solidFill>
                  <a:srgbClr val="00B0F0"/>
                </a:solidFill>
                <a:latin typeface="Century Gothic" panose="020B0502020202020204" pitchFamily="34" charset="0"/>
              </a:rPr>
              <a:t> refratores</a:t>
            </a:r>
            <a:endParaRPr lang="pt-BR" dirty="0" smtClean="0">
              <a:solidFill>
                <a:srgbClr val="00B0F0"/>
              </a:solidFill>
              <a:latin typeface="Century Gothic" panose="020B0502020202020204" pitchFamily="34" charset="0"/>
            </a:endParaRPr>
          </a:p>
          <a:p>
            <a:pPr algn="l">
              <a:buClr>
                <a:srgbClr val="00B0F0"/>
              </a:buClr>
              <a:buFont typeface="Wingdings" panose="05000000000000000000" pitchFamily="2" charset="2"/>
              <a:buChar char="v"/>
              <a:defRPr/>
            </a:pPr>
            <a:endParaRPr lang="pt-BR" dirty="0" smtClean="0">
              <a:solidFill>
                <a:srgbClr val="00B0F0"/>
              </a:solidFill>
              <a:latin typeface="Century Gothic" panose="020B0502020202020204" pitchFamily="34" charset="0"/>
            </a:endParaRPr>
          </a:p>
          <a:p>
            <a:pPr algn="l">
              <a:buClr>
                <a:srgbClr val="00B0F0"/>
              </a:buClr>
              <a:buFont typeface="Wingdings" panose="05000000000000000000" pitchFamily="2" charset="2"/>
              <a:buChar char="v"/>
              <a:defRPr/>
            </a:pPr>
            <a:r>
              <a:rPr lang="pt-BR" dirty="0" smtClean="0">
                <a:solidFill>
                  <a:srgbClr val="00B0F0"/>
                </a:solidFill>
                <a:latin typeface="Century Gothic" panose="020B0502020202020204" pitchFamily="34" charset="0"/>
              </a:rPr>
              <a:t> refletores</a:t>
            </a:r>
            <a:endParaRPr lang="pt-BR" dirty="0" smtClean="0">
              <a:solidFill>
                <a:srgbClr val="00B0F0"/>
              </a:solidFill>
              <a:latin typeface="Century Gothic" panose="020B0502020202020204" pitchFamily="34" charset="0"/>
            </a:endParaRPr>
          </a:p>
          <a:p>
            <a:pPr algn="l">
              <a:buClr>
                <a:srgbClr val="00B0F0"/>
              </a:buClr>
              <a:buFont typeface="Wingdings" panose="05000000000000000000" pitchFamily="2" charset="2"/>
              <a:buChar char="v"/>
              <a:defRPr/>
            </a:pPr>
            <a:endParaRPr lang="pt-BR" dirty="0" smtClean="0">
              <a:solidFill>
                <a:srgbClr val="00B0F0"/>
              </a:solidFill>
              <a:latin typeface="Century Gothic" panose="020B0502020202020204" pitchFamily="34" charset="0"/>
            </a:endParaRPr>
          </a:p>
          <a:p>
            <a:pPr algn="l">
              <a:buClr>
                <a:srgbClr val="00B0F0"/>
              </a:buClr>
              <a:buFont typeface="Wingdings" panose="05000000000000000000" pitchFamily="2" charset="2"/>
              <a:buChar char="v"/>
              <a:defRPr/>
            </a:pPr>
            <a:r>
              <a:rPr lang="pt-BR" dirty="0" smtClean="0">
                <a:solidFill>
                  <a:srgbClr val="00B0F0"/>
                </a:solidFill>
                <a:latin typeface="Century Gothic" panose="020B0502020202020204" pitchFamily="34" charset="0"/>
              </a:rPr>
              <a:t> </a:t>
            </a:r>
            <a:r>
              <a:rPr lang="pt-BR" dirty="0" err="1" smtClean="0">
                <a:solidFill>
                  <a:srgbClr val="00B0F0"/>
                </a:solidFill>
                <a:latin typeface="Century Gothic" panose="020B0502020202020204" pitchFamily="34" charset="0"/>
              </a:rPr>
              <a:t>catadióptricos</a:t>
            </a:r>
            <a:endParaRPr lang="pt-BR" dirty="0">
              <a:solidFill>
                <a:srgbClr val="00B0F0"/>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3"/>
          <p:cNvSpPr>
            <a:spLocks noGrp="1"/>
          </p:cNvSpPr>
          <p:nvPr>
            <p:ph type="title"/>
          </p:nvPr>
        </p:nvSpPr>
        <p:spPr>
          <a:xfrm>
            <a:off x="714375" y="2714625"/>
            <a:ext cx="7772400" cy="1143000"/>
          </a:xfrm>
        </p:spPr>
        <p:txBody>
          <a:bodyPr/>
          <a:lstStyle/>
          <a:p>
            <a:pPr>
              <a:lnSpc>
                <a:spcPct val="150000"/>
              </a:lnSpc>
            </a:pPr>
            <a:r>
              <a:rPr lang="pt-BR" dirty="0" smtClean="0">
                <a:solidFill>
                  <a:schemeClr val="bg1"/>
                </a:solidFill>
                <a:latin typeface="Century Gothic" panose="020B0502020202020204" pitchFamily="34" charset="0"/>
              </a:rPr>
              <a:t>Refratores </a:t>
            </a:r>
            <a:br>
              <a:rPr lang="pt-BR" dirty="0" smtClean="0">
                <a:solidFill>
                  <a:schemeClr val="bg1"/>
                </a:solidFill>
                <a:latin typeface="Century Gothic" panose="020B0502020202020204" pitchFamily="34" charset="0"/>
              </a:rPr>
            </a:br>
            <a:r>
              <a:rPr lang="pt-BR" dirty="0" smtClean="0">
                <a:solidFill>
                  <a:schemeClr val="bg1"/>
                </a:solidFill>
                <a:latin typeface="Century Gothic" panose="020B0502020202020204" pitchFamily="34" charset="0"/>
              </a:rPr>
              <a:t>(lunetas)</a:t>
            </a:r>
            <a:endParaRPr lang="pt-BR" dirty="0" smtClean="0">
              <a:solidFill>
                <a:schemeClr val="bg1"/>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13314" name="Picture 3" descr="C:\Documents and Settings\andre silva\Meus documentos\CONCURSO_CDCC\apresentações\Imagens\telescópios\funcionamento refrator.jpg"/>
          <p:cNvPicPr>
            <a:picLocks noChangeAspect="1" noChangeArrowheads="1"/>
          </p:cNvPicPr>
          <p:nvPr/>
        </p:nvPicPr>
        <p:blipFill>
          <a:blip r:embed="rId1" cstate="print"/>
          <a:srcRect/>
          <a:stretch>
            <a:fillRect/>
          </a:stretch>
        </p:blipFill>
        <p:spPr bwMode="auto">
          <a:xfrm>
            <a:off x="0" y="656581"/>
            <a:ext cx="9144000" cy="6170612"/>
          </a:xfrm>
          <a:prstGeom prst="rect">
            <a:avLst/>
          </a:prstGeom>
          <a:noFill/>
          <a:ln w="9525">
            <a:noFill/>
            <a:miter lim="800000"/>
            <a:headEnd/>
            <a:tailEnd/>
          </a:ln>
        </p:spPr>
      </p:pic>
      <p:sp>
        <p:nvSpPr>
          <p:cNvPr id="13315" name="Título 3"/>
          <p:cNvSpPr>
            <a:spLocks noGrp="1"/>
          </p:cNvSpPr>
          <p:nvPr>
            <p:ph type="ctrTitle"/>
          </p:nvPr>
        </p:nvSpPr>
        <p:spPr>
          <a:xfrm>
            <a:off x="642938" y="-129257"/>
            <a:ext cx="7772400" cy="1470025"/>
          </a:xfrm>
        </p:spPr>
        <p:txBody>
          <a:bodyPr/>
          <a:lstStyle/>
          <a:p>
            <a:r>
              <a:rPr lang="pt-BR" dirty="0" smtClean="0">
                <a:solidFill>
                  <a:schemeClr val="bg1"/>
                </a:solidFill>
                <a:latin typeface="Century Gothic" panose="020B0502020202020204" pitchFamily="34" charset="0"/>
              </a:rPr>
              <a:t>Como funciona um refrator</a:t>
            </a:r>
            <a:endParaRPr lang="pt-BR" dirty="0" smtClean="0">
              <a:solidFill>
                <a:schemeClr val="bg1"/>
              </a:solidFill>
              <a:latin typeface="Century Gothic" panose="020B0502020202020204" pitchFamily="34" charset="0"/>
            </a:endParaRPr>
          </a:p>
        </p:txBody>
      </p:sp>
      <p:sp>
        <p:nvSpPr>
          <p:cNvPr id="6" name="CaixaDeTexto 5"/>
          <p:cNvSpPr txBox="1"/>
          <p:nvPr/>
        </p:nvSpPr>
        <p:spPr>
          <a:xfrm>
            <a:off x="0" y="6550968"/>
            <a:ext cx="6000750" cy="276225"/>
          </a:xfrm>
          <a:prstGeom prst="rect">
            <a:avLst/>
          </a:prstGeom>
          <a:noFill/>
        </p:spPr>
        <p:txBody>
          <a:bodyPr>
            <a:spAutoFit/>
          </a:bodyPr>
          <a:lstStyle/>
          <a:p>
            <a:pPr algn="l">
              <a:defRPr/>
            </a:pPr>
            <a:r>
              <a:rPr lang="pt-BR" sz="1200" dirty="0">
                <a:solidFill>
                  <a:srgbClr val="00B0F0"/>
                </a:solidFill>
                <a:latin typeface="Century Gothic" panose="020B0502020202020204" pitchFamily="34" charset="0"/>
              </a:rPr>
              <a:t>Crédito da imagem: http://www.geocities.ws/saladefisica7</a:t>
            </a:r>
            <a:endParaRPr lang="pt-BR" sz="1200" dirty="0">
              <a:solidFill>
                <a:srgbClr val="00B0F0"/>
              </a:solidFill>
              <a:latin typeface="Century Gothic" panose="020B0502020202020204" pitchFamily="34" charset="0"/>
            </a:endParaRPr>
          </a:p>
        </p:txBody>
      </p:sp>
      <p:grpSp>
        <p:nvGrpSpPr>
          <p:cNvPr id="2" name="Grupo 41"/>
          <p:cNvGrpSpPr/>
          <p:nvPr/>
        </p:nvGrpSpPr>
        <p:grpSpPr bwMode="auto">
          <a:xfrm>
            <a:off x="214313" y="2826693"/>
            <a:ext cx="8929687" cy="2357438"/>
            <a:chOff x="214283" y="2571744"/>
            <a:chExt cx="9644129" cy="2643206"/>
          </a:xfrm>
        </p:grpSpPr>
        <p:cxnSp>
          <p:nvCxnSpPr>
            <p:cNvPr id="13322" name="Conector de seta reta 11"/>
            <p:cNvCxnSpPr>
              <a:cxnSpLocks noChangeShapeType="1"/>
            </p:cNvCxnSpPr>
            <p:nvPr/>
          </p:nvCxnSpPr>
          <p:spPr bwMode="auto">
            <a:xfrm rot="10800000" flipV="1">
              <a:off x="8392534" y="2571744"/>
              <a:ext cx="1465878" cy="560680"/>
            </a:xfrm>
            <a:prstGeom prst="straightConnector1">
              <a:avLst/>
            </a:prstGeom>
            <a:noFill/>
            <a:ln w="44450" algn="ctr">
              <a:solidFill>
                <a:schemeClr val="bg1"/>
              </a:solidFill>
              <a:prstDash val="dash"/>
              <a:round/>
              <a:headEnd type="none" w="sm" len="sm"/>
              <a:tailEnd type="arrow" w="med" len="med"/>
            </a:ln>
          </p:spPr>
        </p:cxnSp>
        <p:cxnSp>
          <p:nvCxnSpPr>
            <p:cNvPr id="13323" name="Conector de seta reta 16"/>
            <p:cNvCxnSpPr>
              <a:cxnSpLocks noChangeShapeType="1"/>
            </p:cNvCxnSpPr>
            <p:nvPr/>
          </p:nvCxnSpPr>
          <p:spPr bwMode="auto">
            <a:xfrm rot="10800000" flipV="1">
              <a:off x="642910" y="3132424"/>
              <a:ext cx="7749624" cy="1939650"/>
            </a:xfrm>
            <a:prstGeom prst="straightConnector1">
              <a:avLst/>
            </a:prstGeom>
            <a:noFill/>
            <a:ln w="44450" algn="ctr">
              <a:solidFill>
                <a:schemeClr val="bg1"/>
              </a:solidFill>
              <a:prstDash val="dash"/>
              <a:round/>
              <a:headEnd type="none" w="sm" len="sm"/>
              <a:tailEnd type="arrow" w="med" len="med"/>
            </a:ln>
          </p:spPr>
        </p:cxnSp>
        <p:cxnSp>
          <p:nvCxnSpPr>
            <p:cNvPr id="13324" name="Conector de seta reta 18"/>
            <p:cNvCxnSpPr>
              <a:cxnSpLocks noChangeShapeType="1"/>
            </p:cNvCxnSpPr>
            <p:nvPr/>
          </p:nvCxnSpPr>
          <p:spPr bwMode="auto">
            <a:xfrm rot="10800000" flipV="1">
              <a:off x="214283" y="5072074"/>
              <a:ext cx="428639" cy="142876"/>
            </a:xfrm>
            <a:prstGeom prst="straightConnector1">
              <a:avLst/>
            </a:prstGeom>
            <a:noFill/>
            <a:ln w="44450" algn="ctr">
              <a:solidFill>
                <a:schemeClr val="bg1"/>
              </a:solidFill>
              <a:prstDash val="dash"/>
              <a:round/>
              <a:headEnd type="none" w="sm" len="sm"/>
              <a:tailEnd type="arrow" w="med" len="med"/>
            </a:ln>
          </p:spPr>
        </p:cxnSp>
      </p:grpSp>
      <p:grpSp>
        <p:nvGrpSpPr>
          <p:cNvPr id="3" name="Grupo 40"/>
          <p:cNvGrpSpPr/>
          <p:nvPr/>
        </p:nvGrpSpPr>
        <p:grpSpPr bwMode="auto">
          <a:xfrm>
            <a:off x="285750" y="1112193"/>
            <a:ext cx="8858250" cy="4357688"/>
            <a:chOff x="285720" y="1142984"/>
            <a:chExt cx="8858280" cy="4357718"/>
          </a:xfrm>
        </p:grpSpPr>
        <p:cxnSp>
          <p:nvCxnSpPr>
            <p:cNvPr id="13319" name="Conector de seta reta 8"/>
            <p:cNvCxnSpPr>
              <a:cxnSpLocks noChangeShapeType="1"/>
            </p:cNvCxnSpPr>
            <p:nvPr/>
          </p:nvCxnSpPr>
          <p:spPr bwMode="auto">
            <a:xfrm rot="10800000" flipV="1">
              <a:off x="7286644" y="1142984"/>
              <a:ext cx="1857356" cy="714380"/>
            </a:xfrm>
            <a:prstGeom prst="straightConnector1">
              <a:avLst/>
            </a:prstGeom>
            <a:noFill/>
            <a:ln w="44450" algn="ctr">
              <a:solidFill>
                <a:schemeClr val="bg1"/>
              </a:solidFill>
              <a:prstDash val="dash"/>
              <a:round/>
              <a:headEnd type="none" w="sm" len="sm"/>
              <a:tailEnd type="arrow" w="med" len="med"/>
            </a:ln>
          </p:spPr>
        </p:cxnSp>
        <p:cxnSp>
          <p:nvCxnSpPr>
            <p:cNvPr id="13320" name="Conector de seta reta 13"/>
            <p:cNvCxnSpPr>
              <a:cxnSpLocks noChangeShapeType="1"/>
            </p:cNvCxnSpPr>
            <p:nvPr/>
          </p:nvCxnSpPr>
          <p:spPr bwMode="auto">
            <a:xfrm rot="10800000" flipV="1">
              <a:off x="714348" y="1857364"/>
              <a:ext cx="6572296" cy="3500462"/>
            </a:xfrm>
            <a:prstGeom prst="straightConnector1">
              <a:avLst/>
            </a:prstGeom>
            <a:noFill/>
            <a:ln w="44450" algn="ctr">
              <a:solidFill>
                <a:schemeClr val="bg1"/>
              </a:solidFill>
              <a:prstDash val="dash"/>
              <a:round/>
              <a:headEnd type="none" w="sm" len="sm"/>
              <a:tailEnd type="arrow" w="med" len="med"/>
            </a:ln>
          </p:spPr>
        </p:cxnSp>
        <p:cxnSp>
          <p:nvCxnSpPr>
            <p:cNvPr id="13321" name="Conector de seta reta 19"/>
            <p:cNvCxnSpPr>
              <a:cxnSpLocks noChangeShapeType="1"/>
            </p:cNvCxnSpPr>
            <p:nvPr/>
          </p:nvCxnSpPr>
          <p:spPr bwMode="auto">
            <a:xfrm rot="10800000" flipV="1">
              <a:off x="285720" y="5357826"/>
              <a:ext cx="428630" cy="142876"/>
            </a:xfrm>
            <a:prstGeom prst="straightConnector1">
              <a:avLst/>
            </a:prstGeom>
            <a:noFill/>
            <a:ln w="44450" algn="ctr">
              <a:solidFill>
                <a:schemeClr val="bg1"/>
              </a:solidFill>
              <a:prstDash val="dash"/>
              <a:round/>
              <a:headEnd type="none" w="sm" len="sm"/>
              <a:tailEnd type="arrow" w="med" len="med"/>
            </a:ln>
          </p:spPr>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indefinite"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cTn>
                              </p:par>
                              <p:par>
                                <p:cTn id="8" presetID="22" presetClass="entr" presetSubtype="1" repeatCount="indefinite"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3"/>
          <p:cNvSpPr>
            <a:spLocks noGrp="1"/>
          </p:cNvSpPr>
          <p:nvPr>
            <p:ph type="title"/>
          </p:nvPr>
        </p:nvSpPr>
        <p:spPr>
          <a:xfrm>
            <a:off x="714375" y="2714625"/>
            <a:ext cx="7772400" cy="1143000"/>
          </a:xfrm>
        </p:spPr>
        <p:txBody>
          <a:bodyPr/>
          <a:lstStyle/>
          <a:p>
            <a:pPr>
              <a:lnSpc>
                <a:spcPct val="150000"/>
              </a:lnSpc>
            </a:pPr>
            <a:r>
              <a:rPr lang="pt-BR" dirty="0" smtClean="0">
                <a:solidFill>
                  <a:schemeClr val="bg1"/>
                </a:solidFill>
                <a:latin typeface="Century Gothic" panose="020B0502020202020204" pitchFamily="34" charset="0"/>
              </a:rPr>
              <a:t>Refletores</a:t>
            </a:r>
            <a:endParaRPr lang="pt-BR" dirty="0" smtClean="0">
              <a:solidFill>
                <a:schemeClr val="bg1"/>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19458" name="Picture 4" descr="C:\Documents and Settings\andre silva\Meus documentos\CONCURSO_CDCC\apresentações\Imagens\telescópios\funcionamento refletor.jpg"/>
          <p:cNvPicPr>
            <a:picLocks noChangeAspect="1" noChangeArrowheads="1"/>
          </p:cNvPicPr>
          <p:nvPr/>
        </p:nvPicPr>
        <p:blipFill>
          <a:blip r:embed="rId1" cstate="print"/>
          <a:srcRect/>
          <a:stretch>
            <a:fillRect/>
          </a:stretch>
        </p:blipFill>
        <p:spPr bwMode="auto">
          <a:xfrm>
            <a:off x="7938" y="1428750"/>
            <a:ext cx="9136062" cy="5429250"/>
          </a:xfrm>
          <a:prstGeom prst="rect">
            <a:avLst/>
          </a:prstGeom>
          <a:noFill/>
          <a:ln w="9525">
            <a:noFill/>
            <a:miter lim="800000"/>
            <a:headEnd/>
            <a:tailEnd/>
          </a:ln>
        </p:spPr>
      </p:pic>
      <p:sp>
        <p:nvSpPr>
          <p:cNvPr id="19459" name="Título 3"/>
          <p:cNvSpPr>
            <a:spLocks noGrp="1"/>
          </p:cNvSpPr>
          <p:nvPr>
            <p:ph type="ctrTitle"/>
          </p:nvPr>
        </p:nvSpPr>
        <p:spPr>
          <a:xfrm>
            <a:off x="642938" y="71438"/>
            <a:ext cx="7772400" cy="1470025"/>
          </a:xfrm>
        </p:spPr>
        <p:txBody>
          <a:bodyPr/>
          <a:lstStyle/>
          <a:p>
            <a:r>
              <a:rPr lang="pt-BR" dirty="0" smtClean="0">
                <a:solidFill>
                  <a:schemeClr val="bg1"/>
                </a:solidFill>
                <a:latin typeface="Century Gothic" panose="020B0502020202020204" pitchFamily="34" charset="0"/>
              </a:rPr>
              <a:t>Como funciona um refletor</a:t>
            </a:r>
            <a:endParaRPr lang="pt-BR" dirty="0" smtClean="0">
              <a:solidFill>
                <a:schemeClr val="bg1"/>
              </a:solidFill>
              <a:latin typeface="Century Gothic" panose="020B0502020202020204" pitchFamily="34" charset="0"/>
            </a:endParaRP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anose="020B0502020202020204" pitchFamily="34" charset="0"/>
              </a:rPr>
              <a:t>Crédito da imagem: http://www.geocities.ws/saladefisica7</a:t>
            </a:r>
            <a:endParaRPr lang="pt-BR" sz="1200" dirty="0">
              <a:solidFill>
                <a:schemeClr val="accent5">
                  <a:lumMod val="50000"/>
                </a:schemeClr>
              </a:solidFill>
              <a:latin typeface="Century Gothic" panose="020B0502020202020204" pitchFamily="34" charset="0"/>
            </a:endParaRPr>
          </a:p>
        </p:txBody>
      </p:sp>
      <p:cxnSp>
        <p:nvCxnSpPr>
          <p:cNvPr id="8" name="Conector de seta reta 7"/>
          <p:cNvCxnSpPr>
            <a:cxnSpLocks noChangeShapeType="1"/>
          </p:cNvCxnSpPr>
          <p:nvPr/>
        </p:nvCxnSpPr>
        <p:spPr bwMode="auto">
          <a:xfrm rot="10800000" flipV="1">
            <a:off x="1214438" y="3643313"/>
            <a:ext cx="7929562" cy="2428875"/>
          </a:xfrm>
          <a:prstGeom prst="straightConnector1">
            <a:avLst/>
          </a:prstGeom>
          <a:noFill/>
          <a:ln w="57150" algn="ctr">
            <a:solidFill>
              <a:schemeClr val="bg1"/>
            </a:solidFill>
            <a:prstDash val="dash"/>
            <a:round/>
            <a:headEnd type="none" w="sm" len="sm"/>
            <a:tailEnd type="arrow" w="med" len="med"/>
          </a:ln>
        </p:spPr>
      </p:cxnSp>
      <p:cxnSp>
        <p:nvCxnSpPr>
          <p:cNvPr id="9" name="Conector de seta reta 8"/>
          <p:cNvCxnSpPr>
            <a:cxnSpLocks noChangeShapeType="1"/>
          </p:cNvCxnSpPr>
          <p:nvPr/>
        </p:nvCxnSpPr>
        <p:spPr bwMode="auto">
          <a:xfrm flipV="1">
            <a:off x="1214438" y="4214813"/>
            <a:ext cx="4000500" cy="1857375"/>
          </a:xfrm>
          <a:prstGeom prst="straightConnector1">
            <a:avLst/>
          </a:prstGeom>
          <a:noFill/>
          <a:ln w="57150" algn="ctr">
            <a:solidFill>
              <a:schemeClr val="bg1"/>
            </a:solidFill>
            <a:prstDash val="dash"/>
            <a:round/>
            <a:headEnd type="none" w="sm" len="sm"/>
            <a:tailEnd type="arrow" w="med" len="med"/>
          </a:ln>
        </p:spPr>
      </p:cxnSp>
      <p:cxnSp>
        <p:nvCxnSpPr>
          <p:cNvPr id="10" name="Conector de seta reta 9"/>
          <p:cNvCxnSpPr>
            <a:cxnSpLocks noChangeShapeType="1"/>
          </p:cNvCxnSpPr>
          <p:nvPr/>
        </p:nvCxnSpPr>
        <p:spPr bwMode="auto">
          <a:xfrm rot="10800000" flipV="1">
            <a:off x="357188" y="4286250"/>
            <a:ext cx="4786312" cy="1214438"/>
          </a:xfrm>
          <a:prstGeom prst="straightConnector1">
            <a:avLst/>
          </a:prstGeom>
          <a:noFill/>
          <a:ln w="57150" algn="ctr">
            <a:solidFill>
              <a:schemeClr val="bg1"/>
            </a:solidFill>
            <a:prstDash val="dash"/>
            <a:round/>
            <a:headEnd type="none" w="sm" len="sm"/>
            <a:tailEnd type="arrow" w="med" len="med"/>
          </a:ln>
        </p:spPr>
      </p:cxnSp>
      <p:cxnSp>
        <p:nvCxnSpPr>
          <p:cNvPr id="12" name="Conector de seta reta 11"/>
          <p:cNvCxnSpPr>
            <a:cxnSpLocks noChangeShapeType="1"/>
          </p:cNvCxnSpPr>
          <p:nvPr/>
        </p:nvCxnSpPr>
        <p:spPr bwMode="auto">
          <a:xfrm rot="10800000" flipV="1">
            <a:off x="857250" y="2071688"/>
            <a:ext cx="8286750" cy="2500312"/>
          </a:xfrm>
          <a:prstGeom prst="straightConnector1">
            <a:avLst/>
          </a:prstGeom>
          <a:noFill/>
          <a:ln w="57150" algn="ctr">
            <a:solidFill>
              <a:schemeClr val="bg1"/>
            </a:solidFill>
            <a:prstDash val="dash"/>
            <a:round/>
            <a:headEnd type="none" w="sm" len="sm"/>
            <a:tailEnd type="arrow" w="med" len="med"/>
          </a:ln>
        </p:spPr>
      </p:cxnSp>
      <p:cxnSp>
        <p:nvCxnSpPr>
          <p:cNvPr id="13" name="Conector de seta reta 12"/>
          <p:cNvCxnSpPr>
            <a:cxnSpLocks noChangeShapeType="1"/>
          </p:cNvCxnSpPr>
          <p:nvPr/>
        </p:nvCxnSpPr>
        <p:spPr bwMode="auto">
          <a:xfrm flipV="1">
            <a:off x="857250" y="3929063"/>
            <a:ext cx="4214813" cy="642937"/>
          </a:xfrm>
          <a:prstGeom prst="straightConnector1">
            <a:avLst/>
          </a:prstGeom>
          <a:noFill/>
          <a:ln w="57150" algn="ctr">
            <a:solidFill>
              <a:schemeClr val="bg1"/>
            </a:solidFill>
            <a:prstDash val="dash"/>
            <a:round/>
            <a:headEnd type="none" w="sm" len="sm"/>
            <a:tailEnd type="arrow" w="med" len="med"/>
          </a:ln>
        </p:spPr>
      </p:cxnSp>
      <p:cxnSp>
        <p:nvCxnSpPr>
          <p:cNvPr id="14" name="Conector de seta reta 13"/>
          <p:cNvCxnSpPr>
            <a:cxnSpLocks noChangeShapeType="1"/>
          </p:cNvCxnSpPr>
          <p:nvPr/>
        </p:nvCxnSpPr>
        <p:spPr bwMode="auto">
          <a:xfrm rot="10800000" flipV="1">
            <a:off x="357188" y="3929063"/>
            <a:ext cx="4643437" cy="1571625"/>
          </a:xfrm>
          <a:prstGeom prst="straightConnector1">
            <a:avLst/>
          </a:prstGeom>
          <a:noFill/>
          <a:ln w="57150" algn="ctr">
            <a:solidFill>
              <a:schemeClr val="bg1"/>
            </a:solidFill>
            <a:prstDash val="dash"/>
            <a:round/>
            <a:headEnd type="none" w="sm" len="sm"/>
            <a:tailEnd type="arrow" w="med" len="med"/>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30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3000"/>
                                        <p:tgtEl>
                                          <p:spTgt spid="8"/>
                                        </p:tgtEl>
                                      </p:cBhvr>
                                    </p:animEffect>
                                  </p:childTnLst>
                                </p:cTn>
                              </p:par>
                            </p:childTnLst>
                          </p:cTn>
                        </p:par>
                        <p:par>
                          <p:cTn id="11" fill="hold">
                            <p:stCondLst>
                              <p:cond delay="3000"/>
                            </p:stCondLst>
                            <p:childTnLst>
                              <p:par>
                                <p:cTn id="12" presetID="22" presetClass="entr" presetSubtype="4"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3000"/>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3000"/>
                                        <p:tgtEl>
                                          <p:spTgt spid="9"/>
                                        </p:tgtEl>
                                      </p:cBhvr>
                                    </p:animEffect>
                                  </p:childTnLst>
                                </p:cTn>
                              </p:par>
                            </p:childTnLst>
                          </p:cTn>
                        </p:par>
                        <p:par>
                          <p:cTn id="18" fill="hold">
                            <p:stCondLst>
                              <p:cond delay="60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0"/>
                                        <p:tgtEl>
                                          <p:spTgt spid="14"/>
                                        </p:tgtEl>
                                      </p:cBhvr>
                                    </p:animEffect>
                                  </p:childTnLst>
                                </p:cTn>
                              </p:par>
                              <p:par>
                                <p:cTn id="22" presetID="22" presetClass="entr" presetSubtype="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ítulo 3"/>
          <p:cNvSpPr>
            <a:spLocks noGrp="1"/>
          </p:cNvSpPr>
          <p:nvPr>
            <p:ph type="ctrTitle"/>
          </p:nvPr>
        </p:nvSpPr>
        <p:spPr>
          <a:xfrm>
            <a:off x="642938" y="285750"/>
            <a:ext cx="7772400" cy="1470025"/>
          </a:xfrm>
        </p:spPr>
        <p:txBody>
          <a:bodyPr/>
          <a:lstStyle/>
          <a:p>
            <a:r>
              <a:rPr lang="pt-BR" dirty="0" smtClean="0">
                <a:solidFill>
                  <a:schemeClr val="accent6">
                    <a:lumMod val="75000"/>
                  </a:schemeClr>
                </a:solidFill>
                <a:latin typeface="Century Gothic" panose="020B0502020202020204" pitchFamily="34" charset="0"/>
              </a:rPr>
              <a:t>Newtoniano</a:t>
            </a:r>
            <a:endParaRPr lang="pt-BR" dirty="0" smtClean="0">
              <a:solidFill>
                <a:schemeClr val="accent6">
                  <a:lumMod val="75000"/>
                </a:schemeClr>
              </a:solidFill>
              <a:latin typeface="Century Gothic" panose="020B0502020202020204" pitchFamily="34" charset="0"/>
            </a:endParaRPr>
          </a:p>
        </p:txBody>
      </p:sp>
      <p:pic>
        <p:nvPicPr>
          <p:cNvPr id="20483" name="Picture 2" descr="C:\Documents and Settings\andre silva\Meus documentos\CONCURSO_CDCC\apresentações\Imagens\telescópios\Newtonian telescope.png"/>
          <p:cNvPicPr>
            <a:picLocks noChangeAspect="1" noChangeArrowheads="1"/>
          </p:cNvPicPr>
          <p:nvPr/>
        </p:nvPicPr>
        <p:blipFill>
          <a:blip r:embed="rId1" cstate="print">
            <a:lum bright="8000"/>
          </a:blip>
          <a:srcRect t="16553" b="2759"/>
          <a:stretch>
            <a:fillRect/>
          </a:stretch>
        </p:blipFill>
        <p:spPr bwMode="auto">
          <a:xfrm>
            <a:off x="0" y="1556792"/>
            <a:ext cx="9144000" cy="3426481"/>
          </a:xfrm>
          <a:prstGeom prst="rect">
            <a:avLst/>
          </a:prstGeom>
          <a:noFill/>
          <a:ln>
            <a:noFill/>
          </a:ln>
        </p:spPr>
      </p:pic>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6">
                    <a:lumMod val="75000"/>
                  </a:schemeClr>
                </a:solidFill>
                <a:latin typeface="Century Gothic" panose="020B0502020202020204" pitchFamily="34" charset="0"/>
              </a:rPr>
              <a:t>Crédito da imagem: http://en.wikipedia.org</a:t>
            </a:r>
            <a:endParaRPr lang="pt-BR" sz="1200" dirty="0">
              <a:solidFill>
                <a:schemeClr val="accent6">
                  <a:lumMod val="75000"/>
                </a:schemeClr>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ítulo 3"/>
          <p:cNvSpPr>
            <a:spLocks noGrp="1"/>
          </p:cNvSpPr>
          <p:nvPr>
            <p:ph type="ctrTitle"/>
          </p:nvPr>
        </p:nvSpPr>
        <p:spPr>
          <a:xfrm>
            <a:off x="571500" y="214313"/>
            <a:ext cx="7772400" cy="1470025"/>
          </a:xfrm>
        </p:spPr>
        <p:txBody>
          <a:bodyPr/>
          <a:lstStyle/>
          <a:p>
            <a:r>
              <a:rPr lang="pt-BR" dirty="0" err="1" smtClean="0">
                <a:solidFill>
                  <a:schemeClr val="accent6">
                    <a:lumMod val="75000"/>
                  </a:schemeClr>
                </a:solidFill>
                <a:latin typeface="Century Gothic" panose="020B0502020202020204" pitchFamily="34" charset="0"/>
              </a:rPr>
              <a:t>Cassegrain</a:t>
            </a:r>
            <a:endParaRPr lang="pt-BR" dirty="0" smtClean="0">
              <a:solidFill>
                <a:schemeClr val="accent6">
                  <a:lumMod val="75000"/>
                </a:schemeClr>
              </a:solidFill>
              <a:latin typeface="Century Gothic" panose="020B0502020202020204" pitchFamily="34" charset="0"/>
            </a:endParaRPr>
          </a:p>
        </p:txBody>
      </p:sp>
      <p:pic>
        <p:nvPicPr>
          <p:cNvPr id="23555" name="Picture 2" descr="C:\Documents and Settings\andre silva\Meus documentos\CONCURSO_CDCC\apresentações\Imagens\telescópios\Cassegrain telescope.png"/>
          <p:cNvPicPr>
            <a:picLocks noChangeAspect="1" noChangeArrowheads="1"/>
          </p:cNvPicPr>
          <p:nvPr/>
        </p:nvPicPr>
        <p:blipFill>
          <a:blip r:embed="rId1" cstate="print">
            <a:lum bright="4000"/>
          </a:blip>
          <a:srcRect l="8976"/>
          <a:stretch>
            <a:fillRect/>
          </a:stretch>
        </p:blipFill>
        <p:spPr bwMode="auto">
          <a:xfrm>
            <a:off x="52795" y="1143000"/>
            <a:ext cx="9666972" cy="5310188"/>
          </a:xfrm>
          <a:prstGeom prst="rect">
            <a:avLst/>
          </a:prstGeom>
          <a:noFill/>
          <a:ln w="9525">
            <a:noFill/>
            <a:miter lim="800000"/>
            <a:headEnd/>
            <a:tailEnd/>
          </a:ln>
        </p:spPr>
      </p:pic>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6">
                    <a:lumMod val="75000"/>
                  </a:schemeClr>
                </a:solidFill>
                <a:latin typeface="Century Gothic" panose="020B0502020202020204" pitchFamily="34" charset="0"/>
              </a:rPr>
              <a:t>Crédito da imagem: http://en.wikipedia.org</a:t>
            </a:r>
            <a:endParaRPr lang="pt-BR" sz="1200" dirty="0">
              <a:solidFill>
                <a:schemeClr val="accent6">
                  <a:lumMod val="75000"/>
                </a:schemeClr>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3"/>
          <p:cNvSpPr>
            <a:spLocks noGrp="1"/>
          </p:cNvSpPr>
          <p:nvPr>
            <p:ph type="title"/>
          </p:nvPr>
        </p:nvSpPr>
        <p:spPr>
          <a:xfrm>
            <a:off x="714375" y="2714625"/>
            <a:ext cx="7772400" cy="1143000"/>
          </a:xfrm>
        </p:spPr>
        <p:txBody>
          <a:bodyPr/>
          <a:lstStyle/>
          <a:p>
            <a:pPr>
              <a:lnSpc>
                <a:spcPct val="150000"/>
              </a:lnSpc>
            </a:pPr>
            <a:r>
              <a:rPr lang="pt-BR" dirty="0" err="1" smtClean="0">
                <a:solidFill>
                  <a:schemeClr val="bg1"/>
                </a:solidFill>
                <a:latin typeface="Century Gothic" panose="020B0502020202020204" pitchFamily="34" charset="0"/>
              </a:rPr>
              <a:t>Catadióptricos</a:t>
            </a:r>
            <a:endParaRPr lang="pt-BR" dirty="0" smtClean="0">
              <a:solidFill>
                <a:schemeClr val="bg1"/>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ítulo 3"/>
          <p:cNvSpPr>
            <a:spLocks noGrp="1"/>
          </p:cNvSpPr>
          <p:nvPr>
            <p:ph type="ctrTitle"/>
          </p:nvPr>
        </p:nvSpPr>
        <p:spPr>
          <a:xfrm>
            <a:off x="642938" y="285750"/>
            <a:ext cx="7772400" cy="1470025"/>
          </a:xfrm>
        </p:spPr>
        <p:txBody>
          <a:bodyPr/>
          <a:lstStyle/>
          <a:p>
            <a:r>
              <a:rPr lang="pt-BR" dirty="0" smtClean="0">
                <a:solidFill>
                  <a:schemeClr val="accent6">
                    <a:lumMod val="75000"/>
                  </a:schemeClr>
                </a:solidFill>
                <a:latin typeface="Century Gothic" panose="020B0502020202020204" pitchFamily="34" charset="0"/>
              </a:rPr>
              <a:t>Schmidt</a:t>
            </a:r>
            <a:endParaRPr lang="pt-BR" dirty="0" smtClean="0">
              <a:solidFill>
                <a:schemeClr val="accent6">
                  <a:lumMod val="75000"/>
                </a:schemeClr>
              </a:solidFill>
              <a:latin typeface="Century Gothic" panose="020B0502020202020204" pitchFamily="34" charset="0"/>
            </a:endParaRPr>
          </a:p>
        </p:txBody>
      </p:sp>
      <p:pic>
        <p:nvPicPr>
          <p:cNvPr id="25603" name="Picture 2" descr="C:\Documents and Settings\andre silva\Meus documentos\CONCURSO_CDCC\apresentações\Imagens\telescópios\Schimidt telescope.png"/>
          <p:cNvPicPr>
            <a:picLocks noChangeAspect="1" noChangeArrowheads="1"/>
          </p:cNvPicPr>
          <p:nvPr/>
        </p:nvPicPr>
        <p:blipFill>
          <a:blip r:embed="rId1" cstate="print">
            <a:lum bright="2000"/>
          </a:blip>
          <a:srcRect l="6614" t="16063" r="7087"/>
          <a:stretch>
            <a:fillRect/>
          </a:stretch>
        </p:blipFill>
        <p:spPr bwMode="auto">
          <a:xfrm>
            <a:off x="29452" y="1702571"/>
            <a:ext cx="9082940" cy="4417242"/>
          </a:xfrm>
          <a:prstGeom prst="rect">
            <a:avLst/>
          </a:prstGeom>
          <a:noFill/>
          <a:ln w="9525">
            <a:noFill/>
            <a:miter lim="800000"/>
            <a:headEnd/>
            <a:tailEnd/>
          </a:ln>
        </p:spPr>
      </p:pic>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6">
                    <a:lumMod val="75000"/>
                  </a:schemeClr>
                </a:solidFill>
                <a:latin typeface="Century Gothic" panose="020B0502020202020204" pitchFamily="34" charset="0"/>
              </a:rPr>
              <a:t>Crédito da imagem: http://en.wikipedia.org</a:t>
            </a:r>
            <a:endParaRPr lang="pt-BR" sz="1200" dirty="0">
              <a:solidFill>
                <a:schemeClr val="accent6">
                  <a:lumMod val="75000"/>
                </a:schemeClr>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1560" y="2636912"/>
            <a:ext cx="7772400" cy="1143000"/>
          </a:xfrm>
        </p:spPr>
        <p:txBody>
          <a:bodyPr/>
          <a:lstStyle/>
          <a:p>
            <a:pPr>
              <a:defRPr/>
            </a:pPr>
            <a:r>
              <a:rPr lang="pt-BR" dirty="0" smtClean="0">
                <a:solidFill>
                  <a:schemeClr val="bg1"/>
                </a:solidFill>
                <a:latin typeface="Century Gothic" panose="020B0502020202020204" pitchFamily="34" charset="0"/>
              </a:rPr>
              <a:t>O olho humano</a:t>
            </a:r>
            <a:endParaRPr lang="pt-BR" dirty="0" smtClean="0">
              <a:solidFill>
                <a:schemeClr val="bg1"/>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ítulo 3"/>
          <p:cNvSpPr>
            <a:spLocks noGrp="1"/>
          </p:cNvSpPr>
          <p:nvPr>
            <p:ph type="ctrTitle"/>
          </p:nvPr>
        </p:nvSpPr>
        <p:spPr>
          <a:xfrm>
            <a:off x="642938" y="44624"/>
            <a:ext cx="7772400" cy="1470025"/>
          </a:xfrm>
        </p:spPr>
        <p:txBody>
          <a:bodyPr/>
          <a:lstStyle/>
          <a:p>
            <a:r>
              <a:rPr lang="pt-BR" dirty="0" err="1" smtClean="0">
                <a:solidFill>
                  <a:schemeClr val="accent6">
                    <a:lumMod val="75000"/>
                  </a:schemeClr>
                </a:solidFill>
                <a:latin typeface="Century Gothic" panose="020B0502020202020204" pitchFamily="34" charset="0"/>
              </a:rPr>
              <a:t>Maksutov</a:t>
            </a:r>
            <a:endParaRPr lang="pt-BR" dirty="0" smtClean="0">
              <a:solidFill>
                <a:schemeClr val="accent6">
                  <a:lumMod val="75000"/>
                </a:schemeClr>
              </a:solidFill>
              <a:latin typeface="Century Gothic" panose="020B0502020202020204" pitchFamily="34" charset="0"/>
            </a:endParaRP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accent6">
                    <a:lumMod val="75000"/>
                  </a:schemeClr>
                </a:solidFill>
                <a:latin typeface="Century Gothic" panose="020B0502020202020204" pitchFamily="34" charset="0"/>
              </a:rPr>
              <a:t>Crédito da imagem: http://en.wikipedia.org</a:t>
            </a:r>
            <a:endParaRPr lang="pt-BR" sz="1200" dirty="0">
              <a:solidFill>
                <a:schemeClr val="accent6">
                  <a:lumMod val="75000"/>
                </a:schemeClr>
              </a:solidFill>
              <a:latin typeface="Century Gothic" panose="020B0502020202020204" pitchFamily="34" charset="0"/>
            </a:endParaRPr>
          </a:p>
        </p:txBody>
      </p:sp>
      <p:pic>
        <p:nvPicPr>
          <p:cNvPr id="26629" name="Picture 2" descr="C:\Documents and Settings\andre silva\Meus documentos\CONCURSO_CDCC\apresentações\Imagens\telescópios\Maksutov-Telescope.png"/>
          <p:cNvPicPr>
            <a:picLocks noChangeAspect="1" noChangeArrowheads="1"/>
          </p:cNvPicPr>
          <p:nvPr/>
        </p:nvPicPr>
        <p:blipFill>
          <a:blip r:embed="rId1" cstate="print">
            <a:lum bright="7000"/>
          </a:blip>
          <a:srcRect l="1697" t="19843" r="2121" b="4724"/>
          <a:stretch>
            <a:fillRect/>
          </a:stretch>
        </p:blipFill>
        <p:spPr bwMode="auto">
          <a:xfrm>
            <a:off x="155177" y="2448129"/>
            <a:ext cx="8794881" cy="309678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55576" y="2852936"/>
            <a:ext cx="7772400" cy="1143000"/>
          </a:xfrm>
        </p:spPr>
        <p:txBody>
          <a:bodyPr/>
          <a:lstStyle/>
          <a:p>
            <a:pPr>
              <a:defRPr/>
            </a:pPr>
            <a:r>
              <a:rPr lang="pt-BR" dirty="0" smtClean="0">
                <a:solidFill>
                  <a:schemeClr val="bg1"/>
                </a:solidFill>
                <a:latin typeface="Century Gothic" panose="020B0502020202020204" pitchFamily="34" charset="0"/>
              </a:rPr>
              <a:t>Características</a:t>
            </a:r>
            <a:endParaRPr lang="pt-BR" dirty="0" smtClean="0">
              <a:solidFill>
                <a:schemeClr val="bg1"/>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3"/>
          <p:cNvSpPr>
            <a:spLocks noGrp="1"/>
          </p:cNvSpPr>
          <p:nvPr>
            <p:ph type="ctrTitle"/>
          </p:nvPr>
        </p:nvSpPr>
        <p:spPr>
          <a:xfrm>
            <a:off x="142875" y="530225"/>
            <a:ext cx="8858250" cy="1470025"/>
          </a:xfrm>
        </p:spPr>
        <p:txBody>
          <a:bodyPr/>
          <a:lstStyle/>
          <a:p>
            <a:r>
              <a:rPr lang="pt-BR" smtClean="0">
                <a:solidFill>
                  <a:schemeClr val="bg1"/>
                </a:solidFill>
                <a:latin typeface="Century Gothic" panose="020B0502020202020204" pitchFamily="34" charset="0"/>
              </a:rPr>
              <a:t>Grandezas importantes relacionadas com telescópios:</a:t>
            </a:r>
            <a:endParaRPr lang="pt-BR" smtClean="0">
              <a:solidFill>
                <a:schemeClr val="bg1"/>
              </a:solidFill>
              <a:latin typeface="Century Gothic" panose="020B0502020202020204" pitchFamily="34" charset="0"/>
            </a:endParaRPr>
          </a:p>
        </p:txBody>
      </p:sp>
      <p:sp>
        <p:nvSpPr>
          <p:cNvPr id="3" name="Subtítulo 2"/>
          <p:cNvSpPr>
            <a:spLocks noGrp="1"/>
          </p:cNvSpPr>
          <p:nvPr>
            <p:ph type="subTitle" idx="1"/>
          </p:nvPr>
        </p:nvSpPr>
        <p:spPr>
          <a:xfrm>
            <a:off x="2123728" y="2780928"/>
            <a:ext cx="4143375" cy="3000375"/>
          </a:xfrm>
        </p:spPr>
        <p:txBody>
          <a:bodyPr/>
          <a:lstStyle/>
          <a:p>
            <a:pPr algn="l">
              <a:buClr>
                <a:srgbClr val="00B0F0"/>
              </a:buClr>
              <a:buFont typeface="Wingdings" panose="05000000000000000000" pitchFamily="2" charset="2"/>
              <a:buChar char="v"/>
              <a:defRPr/>
            </a:pPr>
            <a:r>
              <a:rPr lang="pt-BR" dirty="0" smtClean="0">
                <a:solidFill>
                  <a:srgbClr val="00B0F0"/>
                </a:solidFill>
                <a:latin typeface="Century Gothic" panose="020B0502020202020204" pitchFamily="34" charset="0"/>
              </a:rPr>
              <a:t> distância focal</a:t>
            </a:r>
            <a:endParaRPr lang="pt-BR" dirty="0" smtClean="0">
              <a:solidFill>
                <a:srgbClr val="00B0F0"/>
              </a:solidFill>
              <a:latin typeface="Century Gothic" panose="020B0502020202020204" pitchFamily="34" charset="0"/>
            </a:endParaRPr>
          </a:p>
          <a:p>
            <a:pPr algn="l">
              <a:buClr>
                <a:srgbClr val="00B0F0"/>
              </a:buClr>
              <a:buFont typeface="Wingdings" panose="05000000000000000000" pitchFamily="2" charset="2"/>
              <a:buChar char="v"/>
              <a:defRPr/>
            </a:pPr>
            <a:r>
              <a:rPr lang="pt-BR" dirty="0" smtClean="0">
                <a:solidFill>
                  <a:srgbClr val="00B0F0"/>
                </a:solidFill>
                <a:latin typeface="Century Gothic" panose="020B0502020202020204" pitchFamily="34" charset="0"/>
              </a:rPr>
              <a:t> aumento</a:t>
            </a:r>
            <a:endParaRPr lang="pt-BR" dirty="0" smtClean="0">
              <a:solidFill>
                <a:srgbClr val="00B0F0"/>
              </a:solidFill>
              <a:latin typeface="Century Gothic" panose="020B0502020202020204" pitchFamily="34" charset="0"/>
            </a:endParaRPr>
          </a:p>
          <a:p>
            <a:pPr algn="l">
              <a:buClr>
                <a:srgbClr val="00B0F0"/>
              </a:buClr>
              <a:buFont typeface="Wingdings" panose="05000000000000000000" pitchFamily="2" charset="2"/>
              <a:buChar char="v"/>
              <a:defRPr/>
            </a:pPr>
            <a:r>
              <a:rPr lang="pt-BR" dirty="0" smtClean="0">
                <a:solidFill>
                  <a:srgbClr val="00B0F0"/>
                </a:solidFill>
                <a:latin typeface="Century Gothic" panose="020B0502020202020204" pitchFamily="34" charset="0"/>
              </a:rPr>
              <a:t> poder separador</a:t>
            </a:r>
            <a:endParaRPr lang="pt-BR" dirty="0" smtClean="0">
              <a:solidFill>
                <a:srgbClr val="00B0F0"/>
              </a:solidFill>
              <a:latin typeface="Century Gothic" panose="020B0502020202020204" pitchFamily="34" charset="0"/>
            </a:endParaRPr>
          </a:p>
          <a:p>
            <a:pPr algn="l">
              <a:buClr>
                <a:srgbClr val="00B0F0"/>
              </a:buClr>
              <a:buFont typeface="Wingdings" panose="05000000000000000000" pitchFamily="2" charset="2"/>
              <a:buChar char="v"/>
              <a:defRPr/>
            </a:pPr>
            <a:r>
              <a:rPr lang="pt-BR" dirty="0" smtClean="0">
                <a:solidFill>
                  <a:srgbClr val="00B0F0"/>
                </a:solidFill>
                <a:latin typeface="Century Gothic" panose="020B0502020202020204" pitchFamily="34" charset="0"/>
              </a:rPr>
              <a:t> magnitude limite</a:t>
            </a:r>
            <a:endParaRPr lang="pt-BR" dirty="0" smtClean="0">
              <a:solidFill>
                <a:srgbClr val="00B0F0"/>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ítulo 3"/>
          <p:cNvSpPr>
            <a:spLocks noGrp="1"/>
          </p:cNvSpPr>
          <p:nvPr>
            <p:ph type="title"/>
          </p:nvPr>
        </p:nvSpPr>
        <p:spPr>
          <a:xfrm>
            <a:off x="642938" y="44624"/>
            <a:ext cx="7772400" cy="1143000"/>
          </a:xfrm>
        </p:spPr>
        <p:txBody>
          <a:bodyPr/>
          <a:lstStyle/>
          <a:p>
            <a:r>
              <a:rPr lang="pt-BR" dirty="0" smtClean="0">
                <a:solidFill>
                  <a:schemeClr val="bg1"/>
                </a:solidFill>
                <a:latin typeface="Century Gothic" panose="020B0502020202020204" pitchFamily="34" charset="0"/>
              </a:rPr>
              <a:t>distância focal</a:t>
            </a:r>
            <a:endParaRPr lang="pt-BR" dirty="0" smtClean="0">
              <a:solidFill>
                <a:schemeClr val="bg1"/>
              </a:solidFill>
              <a:latin typeface="Century Gothic" panose="020B0502020202020204" pitchFamily="34" charset="0"/>
            </a:endParaRPr>
          </a:p>
        </p:txBody>
      </p:sp>
      <p:sp>
        <p:nvSpPr>
          <p:cNvPr id="23" name="Retângulo 22"/>
          <p:cNvSpPr/>
          <p:nvPr/>
        </p:nvSpPr>
        <p:spPr>
          <a:xfrm>
            <a:off x="-21306" y="6519446"/>
            <a:ext cx="4809330" cy="276999"/>
          </a:xfrm>
          <a:prstGeom prst="rect">
            <a:avLst/>
          </a:prstGeom>
        </p:spPr>
        <p:txBody>
          <a:bodyPr wrap="none">
            <a:spAutoFit/>
          </a:bodyPr>
          <a:lstStyle/>
          <a:p>
            <a:r>
              <a:rPr lang="en-US" sz="1200" dirty="0" err="1" smtClean="0">
                <a:solidFill>
                  <a:srgbClr val="00B0F0"/>
                </a:solidFill>
                <a:latin typeface="Century Gothic" panose="020B0502020202020204" pitchFamily="34" charset="0"/>
              </a:rPr>
              <a:t>Fonte</a:t>
            </a:r>
            <a:r>
              <a:rPr lang="en-US" sz="1200" dirty="0" smtClean="0">
                <a:solidFill>
                  <a:srgbClr val="00B0F0"/>
                </a:solidFill>
                <a:latin typeface="Century Gothic" panose="020B0502020202020204" pitchFamily="34" charset="0"/>
              </a:rPr>
              <a:t> </a:t>
            </a:r>
            <a:r>
              <a:rPr lang="en-US" sz="1200" dirty="0" err="1" smtClean="0">
                <a:solidFill>
                  <a:srgbClr val="00B0F0"/>
                </a:solidFill>
                <a:latin typeface="Century Gothic" panose="020B0502020202020204" pitchFamily="34" charset="0"/>
              </a:rPr>
              <a:t>da</a:t>
            </a:r>
            <a:r>
              <a:rPr lang="en-US" sz="1200" dirty="0" smtClean="0">
                <a:solidFill>
                  <a:srgbClr val="00B0F0"/>
                </a:solidFill>
                <a:latin typeface="Century Gothic" panose="020B0502020202020204" pitchFamily="34" charset="0"/>
              </a:rPr>
              <a:t> </a:t>
            </a:r>
            <a:r>
              <a:rPr lang="en-US" sz="1200" dirty="0" err="1" smtClean="0">
                <a:solidFill>
                  <a:srgbClr val="00B0F0"/>
                </a:solidFill>
                <a:latin typeface="Century Gothic" panose="020B0502020202020204" pitchFamily="34" charset="0"/>
              </a:rPr>
              <a:t>imagem</a:t>
            </a:r>
            <a:r>
              <a:rPr lang="en-US" sz="1200" dirty="0" smtClean="0">
                <a:solidFill>
                  <a:srgbClr val="00B0F0"/>
                </a:solidFill>
                <a:latin typeface="Century Gothic" panose="020B0502020202020204" pitchFamily="34" charset="0"/>
              </a:rPr>
              <a:t>: http://matematicasecreta.blogspot.com.br</a:t>
            </a:r>
            <a:endParaRPr lang="en-US" sz="1200" dirty="0">
              <a:solidFill>
                <a:srgbClr val="00B0F0"/>
              </a:solidFill>
              <a:latin typeface="Century Gothic" panose="020B0502020202020204" pitchFamily="34" charset="0"/>
            </a:endParaRPr>
          </a:p>
        </p:txBody>
      </p:sp>
      <p:pic>
        <p:nvPicPr>
          <p:cNvPr id="37890" name="Picture 2" descr="http://2.bp.blogspot.com/-yYd6hX_nGcg/VcJ9vuSW91I/AAAAAAAAAFg/uc7469ofsIM/s1600/11234967_856009714475155_3602237095322949257_n.jpg"/>
          <p:cNvPicPr>
            <a:picLocks noChangeAspect="1" noChangeArrowheads="1"/>
          </p:cNvPicPr>
          <p:nvPr/>
        </p:nvPicPr>
        <p:blipFill>
          <a:blip r:embed="rId1" cstate="print"/>
          <a:srcRect/>
          <a:stretch>
            <a:fillRect/>
          </a:stretch>
        </p:blipFill>
        <p:spPr bwMode="auto">
          <a:xfrm>
            <a:off x="1619672" y="1268760"/>
            <a:ext cx="6048672" cy="4532964"/>
          </a:xfrm>
          <a:prstGeom prst="rect">
            <a:avLst/>
          </a:prstGeom>
          <a:noFill/>
        </p:spPr>
      </p:pic>
      <p:sp>
        <p:nvSpPr>
          <p:cNvPr id="25" name="Símbolo de 'Não' 24"/>
          <p:cNvSpPr>
            <a:spLocks noChangeAspect="1"/>
          </p:cNvSpPr>
          <p:nvPr/>
        </p:nvSpPr>
        <p:spPr bwMode="auto">
          <a:xfrm>
            <a:off x="2195736" y="1196752"/>
            <a:ext cx="4680000" cy="4680000"/>
          </a:xfrm>
          <a:prstGeom prst="noSmoking">
            <a:avLst>
              <a:gd name="adj" fmla="val 4531"/>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Tx/>
              <a:buNone/>
            </a:pPr>
            <a:endParaRPr kumimoji="0" lang="en-US" sz="1600" b="1" i="0" u="none" strike="noStrike" cap="none" normalizeH="0" baseline="0" smtClean="0">
              <a:ln>
                <a:noFill/>
              </a:ln>
              <a:solidFill>
                <a:srgbClr val="FF0066"/>
              </a:solidFill>
              <a:effectLst/>
              <a:latin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20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0"/>
                                        <p:tgtEl>
                                          <p:spTgt spid="25"/>
                                        </p:tgtEl>
                                      </p:cBhvr>
                                    </p:animEffec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ângulo 31"/>
          <p:cNvSpPr/>
          <p:nvPr/>
        </p:nvSpPr>
        <p:spPr bwMode="auto">
          <a:xfrm>
            <a:off x="5000625" y="2500313"/>
            <a:ext cx="3643313" cy="3714750"/>
          </a:xfrm>
          <a:prstGeom prst="rect">
            <a:avLst/>
          </a:prstGeom>
          <a:solidFill>
            <a:schemeClr val="bg2">
              <a:lumMod val="75000"/>
              <a:alpha val="13000"/>
            </a:schemeClr>
          </a:solidFill>
          <a:ln w="12700" cap="flat" cmpd="sng" algn="ctr">
            <a:solidFill>
              <a:srgbClr val="00B0F0"/>
            </a:solidFill>
            <a:prstDash val="solid"/>
            <a:round/>
            <a:headEnd type="none" w="sm" len="sm"/>
            <a:tailEnd type="none" w="sm" len="sm"/>
          </a:ln>
          <a:effectLst/>
        </p:spPr>
        <p:txBody>
          <a:bodyPr/>
          <a:lstStyle/>
          <a:p>
            <a:pPr>
              <a:defRPr/>
            </a:pPr>
            <a:endParaRPr lang="pt-BR">
              <a:latin typeface="Century Gothic" panose="020B0502020202020204" pitchFamily="34" charset="0"/>
            </a:endParaRPr>
          </a:p>
        </p:txBody>
      </p:sp>
      <p:sp>
        <p:nvSpPr>
          <p:cNvPr id="36867" name="Título 3"/>
          <p:cNvSpPr>
            <a:spLocks noGrp="1"/>
          </p:cNvSpPr>
          <p:nvPr>
            <p:ph type="title"/>
          </p:nvPr>
        </p:nvSpPr>
        <p:spPr>
          <a:xfrm>
            <a:off x="642938" y="428625"/>
            <a:ext cx="7772400" cy="1143000"/>
          </a:xfrm>
        </p:spPr>
        <p:txBody>
          <a:bodyPr/>
          <a:lstStyle/>
          <a:p>
            <a:r>
              <a:rPr lang="pt-BR" smtClean="0">
                <a:solidFill>
                  <a:schemeClr val="bg1"/>
                </a:solidFill>
                <a:latin typeface="Century Gothic" panose="020B0502020202020204" pitchFamily="34" charset="0"/>
              </a:rPr>
              <a:t>distância focal, F</a:t>
            </a:r>
            <a:endParaRPr lang="pt-BR" smtClean="0">
              <a:solidFill>
                <a:schemeClr val="bg1"/>
              </a:solidFill>
              <a:latin typeface="Century Gothic" panose="020B0502020202020204" pitchFamily="34" charset="0"/>
            </a:endParaRPr>
          </a:p>
        </p:txBody>
      </p:sp>
      <p:sp>
        <p:nvSpPr>
          <p:cNvPr id="5" name="Subtítulo 2"/>
          <p:cNvSpPr txBox="1"/>
          <p:nvPr/>
        </p:nvSpPr>
        <p:spPr>
          <a:xfrm>
            <a:off x="428625" y="2500313"/>
            <a:ext cx="4286250" cy="3714750"/>
          </a:xfrm>
          <a:prstGeom prst="rect">
            <a:avLst/>
          </a:prstGeom>
          <a:ln>
            <a:solidFill>
              <a:srgbClr val="00B0F0"/>
            </a:solidFill>
          </a:ln>
        </p:spPr>
        <p:txBody>
          <a:bodyPr/>
          <a:lstStyle/>
          <a:p>
            <a:pPr marL="82550" indent="-82550" algn="just">
              <a:spcBef>
                <a:spcPct val="20000"/>
              </a:spcBef>
              <a:buClr>
                <a:schemeClr val="accent6">
                  <a:lumMod val="60000"/>
                  <a:lumOff val="40000"/>
                </a:schemeClr>
              </a:buClr>
              <a:defRPr/>
            </a:pPr>
            <a:r>
              <a:rPr lang="pt-BR" sz="3200" b="0" kern="0" dirty="0">
                <a:solidFill>
                  <a:schemeClr val="accent6">
                    <a:lumMod val="20000"/>
                    <a:lumOff val="80000"/>
                  </a:schemeClr>
                </a:solidFill>
                <a:latin typeface="Century Gothic" panose="020B0502020202020204" pitchFamily="34" charset="0"/>
              </a:rPr>
              <a:t> </a:t>
            </a:r>
            <a:r>
              <a:rPr lang="pt-BR" sz="3400" b="0" kern="0" dirty="0" smtClean="0">
                <a:solidFill>
                  <a:srgbClr val="00B0F0"/>
                </a:solidFill>
                <a:latin typeface="Century Gothic" panose="020B0502020202020204" pitchFamily="34" charset="0"/>
              </a:rPr>
              <a:t>Distância </a:t>
            </a:r>
            <a:r>
              <a:rPr lang="pt-BR" sz="3400" b="0" kern="0" dirty="0">
                <a:solidFill>
                  <a:srgbClr val="00B0F0"/>
                </a:solidFill>
                <a:latin typeface="Century Gothic" panose="020B0502020202020204" pitchFamily="34" charset="0"/>
              </a:rPr>
              <a:t>da </a:t>
            </a:r>
            <a:r>
              <a:rPr lang="pt-BR" sz="3400" kern="0" dirty="0">
                <a:solidFill>
                  <a:schemeClr val="bg1">
                    <a:lumMod val="50000"/>
                  </a:schemeClr>
                </a:solidFill>
                <a:latin typeface="Century Gothic" panose="020B0502020202020204" pitchFamily="34" charset="0"/>
              </a:rPr>
              <a:t>lente</a:t>
            </a:r>
            <a:r>
              <a:rPr lang="pt-BR" sz="3400" b="0" kern="0" dirty="0">
                <a:solidFill>
                  <a:schemeClr val="bg1">
                    <a:lumMod val="50000"/>
                  </a:schemeClr>
                </a:solidFill>
                <a:latin typeface="Century Gothic" panose="020B0502020202020204" pitchFamily="34" charset="0"/>
              </a:rPr>
              <a:t> (ou espelho)</a:t>
            </a:r>
            <a:r>
              <a:rPr lang="pt-BR" sz="3400" kern="0" dirty="0">
                <a:solidFill>
                  <a:schemeClr val="accent6">
                    <a:lumMod val="20000"/>
                    <a:lumOff val="80000"/>
                  </a:schemeClr>
                </a:solidFill>
                <a:latin typeface="Century Gothic" panose="020B0502020202020204" pitchFamily="34" charset="0"/>
              </a:rPr>
              <a:t> </a:t>
            </a:r>
            <a:r>
              <a:rPr lang="pt-BR" sz="3400" b="0" kern="0" dirty="0">
                <a:solidFill>
                  <a:srgbClr val="00B0F0"/>
                </a:solidFill>
                <a:latin typeface="Century Gothic" panose="020B0502020202020204" pitchFamily="34" charset="0"/>
              </a:rPr>
              <a:t>até o </a:t>
            </a:r>
            <a:r>
              <a:rPr lang="pt-BR" sz="3400" kern="0" dirty="0">
                <a:solidFill>
                  <a:srgbClr val="00B0F0"/>
                </a:solidFill>
                <a:latin typeface="Century Gothic" panose="020B0502020202020204" pitchFamily="34" charset="0"/>
              </a:rPr>
              <a:t>foco</a:t>
            </a:r>
            <a:r>
              <a:rPr lang="pt-BR" sz="3400" b="0" kern="0" dirty="0">
                <a:solidFill>
                  <a:srgbClr val="00B0F0"/>
                </a:solidFill>
                <a:latin typeface="Century Gothic" panose="020B0502020202020204" pitchFamily="34" charset="0"/>
              </a:rPr>
              <a:t> (ponto onde os</a:t>
            </a:r>
            <a:r>
              <a:rPr lang="pt-BR" sz="3400" b="0" kern="0" dirty="0">
                <a:solidFill>
                  <a:schemeClr val="accent6">
                    <a:lumMod val="20000"/>
                    <a:lumOff val="80000"/>
                  </a:schemeClr>
                </a:solidFill>
                <a:latin typeface="Century Gothic" panose="020B0502020202020204" pitchFamily="34" charset="0"/>
              </a:rPr>
              <a:t> </a:t>
            </a:r>
            <a:r>
              <a:rPr lang="pt-BR" sz="3400" kern="0" dirty="0">
                <a:solidFill>
                  <a:srgbClr val="FFFF00"/>
                </a:solidFill>
                <a:latin typeface="Century Gothic" panose="020B0502020202020204" pitchFamily="34" charset="0"/>
              </a:rPr>
              <a:t>raios paralelos</a:t>
            </a:r>
            <a:r>
              <a:rPr lang="pt-BR" sz="3400" b="0" kern="0" dirty="0">
                <a:solidFill>
                  <a:srgbClr val="FFFF00"/>
                </a:solidFill>
                <a:latin typeface="Century Gothic" panose="020B0502020202020204" pitchFamily="34" charset="0"/>
              </a:rPr>
              <a:t> </a:t>
            </a:r>
            <a:r>
              <a:rPr lang="pt-BR" sz="3400" b="0" kern="0" dirty="0">
                <a:solidFill>
                  <a:srgbClr val="00B0F0"/>
                </a:solidFill>
                <a:latin typeface="Century Gothic" panose="020B0502020202020204" pitchFamily="34" charset="0"/>
              </a:rPr>
              <a:t>ao</a:t>
            </a:r>
            <a:r>
              <a:rPr lang="pt-BR" sz="3400" b="0" kern="0" dirty="0">
                <a:solidFill>
                  <a:schemeClr val="accent6">
                    <a:lumMod val="20000"/>
                    <a:lumOff val="80000"/>
                  </a:schemeClr>
                </a:solidFill>
                <a:latin typeface="Century Gothic" panose="020B0502020202020204" pitchFamily="34" charset="0"/>
              </a:rPr>
              <a:t> </a:t>
            </a:r>
            <a:r>
              <a:rPr lang="pt-BR" sz="3400" kern="0" dirty="0">
                <a:solidFill>
                  <a:srgbClr val="FF0000"/>
                </a:solidFill>
                <a:latin typeface="Century Gothic" panose="020B0502020202020204" pitchFamily="34" charset="0"/>
              </a:rPr>
              <a:t>eixo óptico</a:t>
            </a:r>
            <a:r>
              <a:rPr lang="pt-BR" sz="3400" b="0" kern="0" dirty="0">
                <a:solidFill>
                  <a:srgbClr val="FF0000"/>
                </a:solidFill>
                <a:latin typeface="Century Gothic" panose="020B0502020202020204" pitchFamily="34" charset="0"/>
              </a:rPr>
              <a:t> </a:t>
            </a:r>
            <a:r>
              <a:rPr lang="pt-BR" sz="3400" b="0" kern="0" dirty="0">
                <a:solidFill>
                  <a:srgbClr val="00B0F0"/>
                </a:solidFill>
                <a:latin typeface="Century Gothic" panose="020B0502020202020204" pitchFamily="34" charset="0"/>
              </a:rPr>
              <a:t>convergem)</a:t>
            </a:r>
            <a:endParaRPr lang="pt-BR" sz="3400" b="0" kern="0" dirty="0">
              <a:solidFill>
                <a:srgbClr val="00B0F0"/>
              </a:solidFill>
              <a:latin typeface="Century Gothic" panose="020B0502020202020204" pitchFamily="34" charset="0"/>
            </a:endParaRPr>
          </a:p>
        </p:txBody>
      </p:sp>
      <p:grpSp>
        <p:nvGrpSpPr>
          <p:cNvPr id="2" name="Grupo 27"/>
          <p:cNvGrpSpPr/>
          <p:nvPr/>
        </p:nvGrpSpPr>
        <p:grpSpPr>
          <a:xfrm>
            <a:off x="5064422" y="2643182"/>
            <a:ext cx="3436668" cy="2428892"/>
            <a:chOff x="1025083" y="1428736"/>
            <a:chExt cx="5832917" cy="5276864"/>
          </a:xfrm>
          <a:solidFill>
            <a:schemeClr val="accent3">
              <a:lumMod val="50000"/>
            </a:schemeClr>
          </a:solidFill>
        </p:grpSpPr>
        <p:grpSp>
          <p:nvGrpSpPr>
            <p:cNvPr id="3" name="Group 367"/>
            <p:cNvGrpSpPr/>
            <p:nvPr/>
          </p:nvGrpSpPr>
          <p:grpSpPr bwMode="auto">
            <a:xfrm>
              <a:off x="4214810" y="1428736"/>
              <a:ext cx="1503365" cy="5276864"/>
              <a:chOff x="2112" y="768"/>
              <a:chExt cx="1438" cy="3264"/>
            </a:xfrm>
            <a:grpFill/>
          </p:grpSpPr>
          <p:sp>
            <p:nvSpPr>
              <p:cNvPr id="19" name="Freeform 365" descr="Malha"/>
              <p:cNvSpPr/>
              <p:nvPr/>
            </p:nvSpPr>
            <p:spPr bwMode="auto">
              <a:xfrm>
                <a:off x="2112" y="768"/>
                <a:ext cx="720" cy="3264"/>
              </a:xfrm>
              <a:custGeom>
                <a:avLst/>
                <a:gdLst>
                  <a:gd name="T0" fmla="*/ 720 w 720"/>
                  <a:gd name="T1" fmla="*/ 0 h 3264"/>
                  <a:gd name="T2" fmla="*/ 0 w 720"/>
                  <a:gd name="T3" fmla="*/ 1632 h 3264"/>
                  <a:gd name="T4" fmla="*/ 720 w 720"/>
                  <a:gd name="T5" fmla="*/ 3264 h 3264"/>
                  <a:gd name="T6" fmla="*/ 0 60000 65536"/>
                  <a:gd name="T7" fmla="*/ 0 60000 65536"/>
                  <a:gd name="T8" fmla="*/ 0 60000 65536"/>
                  <a:gd name="T9" fmla="*/ 0 w 720"/>
                  <a:gd name="T10" fmla="*/ 0 h 3264"/>
                  <a:gd name="T11" fmla="*/ 720 w 720"/>
                  <a:gd name="T12" fmla="*/ 3264 h 3264"/>
                </a:gdLst>
                <a:ahLst/>
                <a:cxnLst>
                  <a:cxn ang="T6">
                    <a:pos x="T0" y="T1"/>
                  </a:cxn>
                  <a:cxn ang="T7">
                    <a:pos x="T2" y="T3"/>
                  </a:cxn>
                  <a:cxn ang="T8">
                    <a:pos x="T4" y="T5"/>
                  </a:cxn>
                </a:cxnLst>
                <a:rect l="T9" t="T10" r="T11" b="T12"/>
                <a:pathLst>
                  <a:path w="720" h="3264">
                    <a:moveTo>
                      <a:pt x="720" y="0"/>
                    </a:moveTo>
                    <a:cubicBezTo>
                      <a:pt x="360" y="544"/>
                      <a:pt x="0" y="1088"/>
                      <a:pt x="0" y="1632"/>
                    </a:cubicBezTo>
                    <a:cubicBezTo>
                      <a:pt x="0" y="2176"/>
                      <a:pt x="360" y="2720"/>
                      <a:pt x="720" y="3264"/>
                    </a:cubicBezTo>
                  </a:path>
                </a:pathLst>
              </a:custGeom>
              <a:solidFill>
                <a:schemeClr val="accent3">
                  <a:lumMod val="50000"/>
                  <a:alpha val="48000"/>
                </a:schemeClr>
              </a:solidFill>
              <a:ln w="25400">
                <a:solidFill>
                  <a:schemeClr val="bg2"/>
                </a:solidFill>
                <a:round/>
                <a:headEnd type="none" w="sm" len="sm"/>
                <a:tailEnd type="none" w="sm" len="sm"/>
              </a:ln>
            </p:spPr>
            <p:txBody>
              <a:bodyPr/>
              <a:lstStyle/>
              <a:p>
                <a:pPr>
                  <a:defRPr/>
                </a:pPr>
                <a:endParaRPr lang="pt-BR">
                  <a:latin typeface="Century Gothic" panose="020B0502020202020204" pitchFamily="34" charset="0"/>
                </a:endParaRPr>
              </a:p>
            </p:txBody>
          </p:sp>
          <p:sp>
            <p:nvSpPr>
              <p:cNvPr id="20" name="Freeform 366" descr="Malha"/>
              <p:cNvSpPr/>
              <p:nvPr/>
            </p:nvSpPr>
            <p:spPr bwMode="auto">
              <a:xfrm flipH="1">
                <a:off x="2830" y="768"/>
                <a:ext cx="720" cy="3264"/>
              </a:xfrm>
              <a:custGeom>
                <a:avLst/>
                <a:gdLst>
                  <a:gd name="T0" fmla="*/ 720 w 720"/>
                  <a:gd name="T1" fmla="*/ 0 h 3264"/>
                  <a:gd name="T2" fmla="*/ 0 w 720"/>
                  <a:gd name="T3" fmla="*/ 1632 h 3264"/>
                  <a:gd name="T4" fmla="*/ 720 w 720"/>
                  <a:gd name="T5" fmla="*/ 3264 h 3264"/>
                  <a:gd name="T6" fmla="*/ 0 60000 65536"/>
                  <a:gd name="T7" fmla="*/ 0 60000 65536"/>
                  <a:gd name="T8" fmla="*/ 0 60000 65536"/>
                  <a:gd name="T9" fmla="*/ 0 w 720"/>
                  <a:gd name="T10" fmla="*/ 0 h 3264"/>
                  <a:gd name="T11" fmla="*/ 720 w 720"/>
                  <a:gd name="T12" fmla="*/ 3264 h 3264"/>
                </a:gdLst>
                <a:ahLst/>
                <a:cxnLst>
                  <a:cxn ang="T6">
                    <a:pos x="T0" y="T1"/>
                  </a:cxn>
                  <a:cxn ang="T7">
                    <a:pos x="T2" y="T3"/>
                  </a:cxn>
                  <a:cxn ang="T8">
                    <a:pos x="T4" y="T5"/>
                  </a:cxn>
                </a:cxnLst>
                <a:rect l="T9" t="T10" r="T11" b="T12"/>
                <a:pathLst>
                  <a:path w="720" h="3264">
                    <a:moveTo>
                      <a:pt x="720" y="0"/>
                    </a:moveTo>
                    <a:cubicBezTo>
                      <a:pt x="360" y="544"/>
                      <a:pt x="0" y="1088"/>
                      <a:pt x="0" y="1632"/>
                    </a:cubicBezTo>
                    <a:cubicBezTo>
                      <a:pt x="0" y="2176"/>
                      <a:pt x="360" y="2720"/>
                      <a:pt x="720" y="3264"/>
                    </a:cubicBezTo>
                  </a:path>
                </a:pathLst>
              </a:custGeom>
              <a:solidFill>
                <a:schemeClr val="accent3">
                  <a:lumMod val="50000"/>
                  <a:alpha val="48000"/>
                </a:schemeClr>
              </a:solidFill>
              <a:ln w="25400">
                <a:solidFill>
                  <a:schemeClr val="bg2"/>
                </a:solidFill>
                <a:round/>
                <a:headEnd type="none" w="sm" len="sm"/>
                <a:tailEnd type="none" w="sm" len="sm"/>
              </a:ln>
            </p:spPr>
            <p:txBody>
              <a:bodyPr/>
              <a:lstStyle/>
              <a:p>
                <a:pPr>
                  <a:defRPr/>
                </a:pPr>
                <a:endParaRPr lang="pt-BR">
                  <a:latin typeface="Century Gothic" panose="020B0502020202020204" pitchFamily="34" charset="0"/>
                </a:endParaRPr>
              </a:p>
            </p:txBody>
          </p:sp>
        </p:grpSp>
        <p:sp>
          <p:nvSpPr>
            <p:cNvPr id="21" name="Freeform 368"/>
            <p:cNvSpPr/>
            <p:nvPr/>
          </p:nvSpPr>
          <p:spPr bwMode="auto">
            <a:xfrm>
              <a:off x="1025083" y="3166313"/>
              <a:ext cx="5832917" cy="1008812"/>
            </a:xfrm>
            <a:custGeom>
              <a:avLst/>
              <a:gdLst>
                <a:gd name="T0" fmla="*/ 0 w 3360"/>
                <a:gd name="T1" fmla="*/ 0 h 624"/>
                <a:gd name="T2" fmla="*/ 1872 w 3360"/>
                <a:gd name="T3" fmla="*/ 0 h 624"/>
                <a:gd name="T4" fmla="*/ 2592 w 3360"/>
                <a:gd name="T5" fmla="*/ 193 h 624"/>
                <a:gd name="T6" fmla="*/ 3360 w 3360"/>
                <a:gd name="T7" fmla="*/ 624 h 624"/>
                <a:gd name="T8" fmla="*/ 0 60000 65536"/>
                <a:gd name="T9" fmla="*/ 0 60000 65536"/>
                <a:gd name="T10" fmla="*/ 0 60000 65536"/>
                <a:gd name="T11" fmla="*/ 0 60000 65536"/>
                <a:gd name="T12" fmla="*/ 0 w 3360"/>
                <a:gd name="T13" fmla="*/ 0 h 624"/>
                <a:gd name="T14" fmla="*/ 3360 w 3360"/>
                <a:gd name="T15" fmla="*/ 624 h 624"/>
              </a:gdLst>
              <a:ahLst/>
              <a:cxnLst>
                <a:cxn ang="T8">
                  <a:pos x="T0" y="T1"/>
                </a:cxn>
                <a:cxn ang="T9">
                  <a:pos x="T2" y="T3"/>
                </a:cxn>
                <a:cxn ang="T10">
                  <a:pos x="T4" y="T5"/>
                </a:cxn>
                <a:cxn ang="T11">
                  <a:pos x="T6" y="T7"/>
                </a:cxn>
              </a:cxnLst>
              <a:rect l="T12" t="T13" r="T14" b="T15"/>
              <a:pathLst>
                <a:path w="3360" h="624">
                  <a:moveTo>
                    <a:pt x="0" y="0"/>
                  </a:moveTo>
                  <a:lnTo>
                    <a:pt x="1872" y="0"/>
                  </a:lnTo>
                  <a:lnTo>
                    <a:pt x="2592" y="193"/>
                  </a:lnTo>
                  <a:lnTo>
                    <a:pt x="3360" y="624"/>
                  </a:lnTo>
                </a:path>
              </a:pathLst>
            </a:custGeom>
            <a:noFill/>
            <a:ln w="47625">
              <a:solidFill>
                <a:srgbClr val="FFFF00"/>
              </a:solidFill>
              <a:round/>
              <a:headEnd type="none" w="sm" len="sm"/>
              <a:tailEnd type="none" w="sm" len="sm"/>
            </a:ln>
          </p:spPr>
          <p:txBody>
            <a:bodyPr/>
            <a:lstStyle/>
            <a:p>
              <a:pPr>
                <a:defRPr/>
              </a:pPr>
              <a:endParaRPr lang="pt-BR">
                <a:latin typeface="Century Gothic" panose="020B0502020202020204" pitchFamily="34" charset="0"/>
              </a:endParaRPr>
            </a:p>
          </p:txBody>
        </p:sp>
        <p:sp>
          <p:nvSpPr>
            <p:cNvPr id="22" name="Freeform 369"/>
            <p:cNvSpPr/>
            <p:nvPr/>
          </p:nvSpPr>
          <p:spPr bwMode="auto">
            <a:xfrm flipV="1">
              <a:off x="1025083" y="4128338"/>
              <a:ext cx="5832917" cy="1008812"/>
            </a:xfrm>
            <a:custGeom>
              <a:avLst/>
              <a:gdLst>
                <a:gd name="T0" fmla="*/ 0 w 3360"/>
                <a:gd name="T1" fmla="*/ 0 h 624"/>
                <a:gd name="T2" fmla="*/ 1872 w 3360"/>
                <a:gd name="T3" fmla="*/ 0 h 624"/>
                <a:gd name="T4" fmla="*/ 2592 w 3360"/>
                <a:gd name="T5" fmla="*/ 193 h 624"/>
                <a:gd name="T6" fmla="*/ 3360 w 3360"/>
                <a:gd name="T7" fmla="*/ 624 h 624"/>
                <a:gd name="T8" fmla="*/ 0 60000 65536"/>
                <a:gd name="T9" fmla="*/ 0 60000 65536"/>
                <a:gd name="T10" fmla="*/ 0 60000 65536"/>
                <a:gd name="T11" fmla="*/ 0 60000 65536"/>
                <a:gd name="T12" fmla="*/ 0 w 3360"/>
                <a:gd name="T13" fmla="*/ 0 h 624"/>
                <a:gd name="T14" fmla="*/ 3360 w 3360"/>
                <a:gd name="T15" fmla="*/ 624 h 624"/>
              </a:gdLst>
              <a:ahLst/>
              <a:cxnLst>
                <a:cxn ang="T8">
                  <a:pos x="T0" y="T1"/>
                </a:cxn>
                <a:cxn ang="T9">
                  <a:pos x="T2" y="T3"/>
                </a:cxn>
                <a:cxn ang="T10">
                  <a:pos x="T4" y="T5"/>
                </a:cxn>
                <a:cxn ang="T11">
                  <a:pos x="T6" y="T7"/>
                </a:cxn>
              </a:cxnLst>
              <a:rect l="T12" t="T13" r="T14" b="T15"/>
              <a:pathLst>
                <a:path w="3360" h="624">
                  <a:moveTo>
                    <a:pt x="0" y="0"/>
                  </a:moveTo>
                  <a:lnTo>
                    <a:pt x="1872" y="0"/>
                  </a:lnTo>
                  <a:lnTo>
                    <a:pt x="2592" y="193"/>
                  </a:lnTo>
                  <a:lnTo>
                    <a:pt x="3360" y="624"/>
                  </a:lnTo>
                </a:path>
              </a:pathLst>
            </a:custGeom>
            <a:noFill/>
            <a:ln w="50800">
              <a:solidFill>
                <a:srgbClr val="FFFF00"/>
              </a:solidFill>
              <a:round/>
              <a:headEnd type="none" w="sm" len="sm"/>
              <a:tailEnd type="none" w="sm" len="sm"/>
            </a:ln>
          </p:spPr>
          <p:txBody>
            <a:bodyPr/>
            <a:lstStyle/>
            <a:p>
              <a:pPr>
                <a:defRPr/>
              </a:pPr>
              <a:endParaRPr lang="pt-BR">
                <a:latin typeface="Century Gothic" panose="020B0502020202020204" pitchFamily="34" charset="0"/>
              </a:endParaRPr>
            </a:p>
          </p:txBody>
        </p:sp>
      </p:grpSp>
      <p:cxnSp>
        <p:nvCxnSpPr>
          <p:cNvPr id="36870" name="Conector reto 29"/>
          <p:cNvCxnSpPr>
            <a:cxnSpLocks noChangeShapeType="1"/>
          </p:cNvCxnSpPr>
          <p:nvPr/>
        </p:nvCxnSpPr>
        <p:spPr bwMode="auto">
          <a:xfrm>
            <a:off x="5114925" y="3867150"/>
            <a:ext cx="3386138" cy="19050"/>
          </a:xfrm>
          <a:prstGeom prst="line">
            <a:avLst/>
          </a:prstGeom>
          <a:noFill/>
          <a:ln w="22225" algn="ctr">
            <a:solidFill>
              <a:srgbClr val="FF0000"/>
            </a:solidFill>
            <a:round/>
            <a:headEnd type="none" w="sm" len="sm"/>
            <a:tailEnd type="none" w="sm" len="sm"/>
          </a:ln>
        </p:spPr>
      </p:cxnSp>
      <p:sp>
        <p:nvSpPr>
          <p:cNvPr id="36871" name="Elipse 30"/>
          <p:cNvSpPr>
            <a:spLocks noChangeArrowheads="1"/>
          </p:cNvSpPr>
          <p:nvPr/>
        </p:nvSpPr>
        <p:spPr bwMode="auto">
          <a:xfrm>
            <a:off x="8429625" y="3786188"/>
            <a:ext cx="142875" cy="142875"/>
          </a:xfrm>
          <a:prstGeom prst="ellipse">
            <a:avLst/>
          </a:prstGeom>
          <a:solidFill>
            <a:schemeClr val="bg1"/>
          </a:solidFill>
          <a:ln w="12700" algn="ctr">
            <a:solidFill>
              <a:schemeClr val="tx1"/>
            </a:solidFill>
            <a:round/>
            <a:headEnd type="none" w="sm" len="sm"/>
            <a:tailEnd type="none" w="sm" len="sm"/>
          </a:ln>
        </p:spPr>
        <p:txBody>
          <a:bodyPr/>
          <a:lstStyle/>
          <a:p>
            <a:endParaRPr lang="pt-BR">
              <a:latin typeface="Century Gothic" panose="020B0502020202020204" pitchFamily="34" charset="0"/>
            </a:endParaRPr>
          </a:p>
        </p:txBody>
      </p:sp>
      <p:cxnSp>
        <p:nvCxnSpPr>
          <p:cNvPr id="36872" name="Conector reto 33"/>
          <p:cNvCxnSpPr>
            <a:cxnSpLocks noChangeShapeType="1"/>
          </p:cNvCxnSpPr>
          <p:nvPr/>
        </p:nvCxnSpPr>
        <p:spPr bwMode="auto">
          <a:xfrm rot="10800000" flipV="1">
            <a:off x="7386638" y="2643188"/>
            <a:ext cx="1587" cy="2428875"/>
          </a:xfrm>
          <a:prstGeom prst="line">
            <a:avLst/>
          </a:prstGeom>
          <a:noFill/>
          <a:ln w="25400" algn="ctr">
            <a:solidFill>
              <a:schemeClr val="bg1"/>
            </a:solidFill>
            <a:prstDash val="dash"/>
            <a:round/>
            <a:headEnd type="none" w="sm" len="sm"/>
            <a:tailEnd type="none" w="sm" len="sm"/>
          </a:ln>
        </p:spPr>
      </p:cxnSp>
      <p:sp>
        <p:nvSpPr>
          <p:cNvPr id="36873" name="Chave direita 36"/>
          <p:cNvSpPr/>
          <p:nvPr/>
        </p:nvSpPr>
        <p:spPr bwMode="auto">
          <a:xfrm rot="5400000">
            <a:off x="7715250" y="4786313"/>
            <a:ext cx="428625" cy="1143000"/>
          </a:xfrm>
          <a:prstGeom prst="rightBrace">
            <a:avLst>
              <a:gd name="adj1" fmla="val 31185"/>
              <a:gd name="adj2" fmla="val 54750"/>
            </a:avLst>
          </a:prstGeom>
          <a:noFill/>
          <a:ln w="25400" algn="ctr">
            <a:solidFill>
              <a:schemeClr val="bg1"/>
            </a:solidFill>
            <a:round/>
            <a:headEnd type="none" w="sm" len="sm"/>
            <a:tailEnd type="none" w="sm" len="sm"/>
          </a:ln>
        </p:spPr>
        <p:txBody>
          <a:bodyPr/>
          <a:lstStyle/>
          <a:p>
            <a:endParaRPr lang="pt-BR">
              <a:latin typeface="Century Gothic" panose="020B0502020202020204" pitchFamily="34" charset="0"/>
            </a:endParaRPr>
          </a:p>
        </p:txBody>
      </p:sp>
      <p:cxnSp>
        <p:nvCxnSpPr>
          <p:cNvPr id="36874" name="Conector reto 37"/>
          <p:cNvCxnSpPr>
            <a:cxnSpLocks noChangeShapeType="1"/>
          </p:cNvCxnSpPr>
          <p:nvPr/>
        </p:nvCxnSpPr>
        <p:spPr bwMode="auto">
          <a:xfrm>
            <a:off x="8501063" y="3886200"/>
            <a:ext cx="1587" cy="1185863"/>
          </a:xfrm>
          <a:prstGeom prst="line">
            <a:avLst/>
          </a:prstGeom>
          <a:noFill/>
          <a:ln w="25400" algn="ctr">
            <a:solidFill>
              <a:schemeClr val="bg1"/>
            </a:solidFill>
            <a:prstDash val="dash"/>
            <a:round/>
            <a:headEnd type="none" w="sm" len="sm"/>
            <a:tailEnd type="none" w="sm" len="sm"/>
          </a:ln>
        </p:spPr>
      </p:cxnSp>
      <p:cxnSp>
        <p:nvCxnSpPr>
          <p:cNvPr id="36875" name="Conector de seta reta 41"/>
          <p:cNvCxnSpPr>
            <a:cxnSpLocks noChangeShapeType="1"/>
          </p:cNvCxnSpPr>
          <p:nvPr/>
        </p:nvCxnSpPr>
        <p:spPr bwMode="auto">
          <a:xfrm>
            <a:off x="5509356" y="3442648"/>
            <a:ext cx="357187" cy="1588"/>
          </a:xfrm>
          <a:prstGeom prst="straightConnector1">
            <a:avLst/>
          </a:prstGeom>
          <a:noFill/>
          <a:ln w="50800" algn="ctr">
            <a:solidFill>
              <a:srgbClr val="FFFF00"/>
            </a:solidFill>
            <a:round/>
            <a:headEnd type="none" w="sm" len="sm"/>
            <a:tailEnd type="arrow" w="med" len="med"/>
          </a:ln>
        </p:spPr>
      </p:cxnSp>
      <p:sp>
        <p:nvSpPr>
          <p:cNvPr id="36877" name="Retângulo 51"/>
          <p:cNvSpPr>
            <a:spLocks noChangeArrowheads="1"/>
          </p:cNvSpPr>
          <p:nvPr/>
        </p:nvSpPr>
        <p:spPr bwMode="auto">
          <a:xfrm>
            <a:off x="7737494" y="5500688"/>
            <a:ext cx="455574" cy="769441"/>
          </a:xfrm>
          <a:prstGeom prst="rect">
            <a:avLst/>
          </a:prstGeom>
          <a:noFill/>
          <a:ln w="9525">
            <a:noFill/>
            <a:miter lim="800000"/>
          </a:ln>
        </p:spPr>
        <p:txBody>
          <a:bodyPr wrap="none">
            <a:spAutoFit/>
          </a:bodyPr>
          <a:lstStyle/>
          <a:p>
            <a:r>
              <a:rPr lang="pt-BR" sz="4400">
                <a:solidFill>
                  <a:schemeClr val="bg1"/>
                </a:solidFill>
                <a:latin typeface="Century Gothic" panose="020B0502020202020204" pitchFamily="34" charset="0"/>
              </a:rPr>
              <a:t>F</a:t>
            </a:r>
            <a:endParaRPr lang="pt-BR" sz="4400">
              <a:latin typeface="Century Gothic" panose="020B0502020202020204" pitchFamily="34" charset="0"/>
            </a:endParaRPr>
          </a:p>
        </p:txBody>
      </p:sp>
      <p:cxnSp>
        <p:nvCxnSpPr>
          <p:cNvPr id="23" name="Conector de seta reta 41"/>
          <p:cNvCxnSpPr>
            <a:cxnSpLocks noChangeShapeType="1"/>
          </p:cNvCxnSpPr>
          <p:nvPr/>
        </p:nvCxnSpPr>
        <p:spPr bwMode="auto">
          <a:xfrm>
            <a:off x="5508104" y="4350514"/>
            <a:ext cx="357187" cy="1588"/>
          </a:xfrm>
          <a:prstGeom prst="straightConnector1">
            <a:avLst/>
          </a:prstGeom>
          <a:noFill/>
          <a:ln w="50800" algn="ctr">
            <a:solidFill>
              <a:srgbClr val="FFFF00"/>
            </a:solidFill>
            <a:round/>
            <a:headEnd type="none" w="sm" len="sm"/>
            <a:tailEnd type="arrow" w="med" len="med"/>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6870"/>
                                        </p:tgtEl>
                                        <p:attrNameLst>
                                          <p:attrName>style.visibility</p:attrName>
                                        </p:attrNameLst>
                                      </p:cBhvr>
                                      <p:to>
                                        <p:strVal val="visible"/>
                                      </p:to>
                                    </p:set>
                                    <p:animEffect transition="in" filter="fade">
                                      <p:cBhvr>
                                        <p:cTn id="10" dur="500"/>
                                        <p:tgtEl>
                                          <p:spTgt spid="368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871"/>
                                        </p:tgtEl>
                                        <p:attrNameLst>
                                          <p:attrName>style.visibility</p:attrName>
                                        </p:attrNameLst>
                                      </p:cBhvr>
                                      <p:to>
                                        <p:strVal val="visible"/>
                                      </p:to>
                                    </p:set>
                                    <p:animEffect transition="in" filter="fade">
                                      <p:cBhvr>
                                        <p:cTn id="13" dur="500"/>
                                        <p:tgtEl>
                                          <p:spTgt spid="36871"/>
                                        </p:tgtEl>
                                      </p:cBhvr>
                                    </p:animEffect>
                                  </p:childTnLst>
                                </p:cTn>
                              </p:par>
                              <p:par>
                                <p:cTn id="14" presetID="10" presetClass="entr" presetSubtype="0" fill="hold" nodeType="withEffect">
                                  <p:stCondLst>
                                    <p:cond delay="0"/>
                                  </p:stCondLst>
                                  <p:childTnLst>
                                    <p:set>
                                      <p:cBhvr>
                                        <p:cTn id="15" dur="1" fill="hold">
                                          <p:stCondLst>
                                            <p:cond delay="0"/>
                                          </p:stCondLst>
                                        </p:cTn>
                                        <p:tgtEl>
                                          <p:spTgt spid="36872"/>
                                        </p:tgtEl>
                                        <p:attrNameLst>
                                          <p:attrName>style.visibility</p:attrName>
                                        </p:attrNameLst>
                                      </p:cBhvr>
                                      <p:to>
                                        <p:strVal val="visible"/>
                                      </p:to>
                                    </p:set>
                                    <p:animEffect transition="in" filter="fade">
                                      <p:cBhvr>
                                        <p:cTn id="16" dur="500"/>
                                        <p:tgtEl>
                                          <p:spTgt spid="3687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873"/>
                                        </p:tgtEl>
                                        <p:attrNameLst>
                                          <p:attrName>style.visibility</p:attrName>
                                        </p:attrNameLst>
                                      </p:cBhvr>
                                      <p:to>
                                        <p:strVal val="visible"/>
                                      </p:to>
                                    </p:set>
                                    <p:animEffect transition="in" filter="fade">
                                      <p:cBhvr>
                                        <p:cTn id="19" dur="500"/>
                                        <p:tgtEl>
                                          <p:spTgt spid="36873"/>
                                        </p:tgtEl>
                                      </p:cBhvr>
                                    </p:animEffect>
                                  </p:childTnLst>
                                </p:cTn>
                              </p:par>
                              <p:par>
                                <p:cTn id="20" presetID="10" presetClass="entr" presetSubtype="0" fill="hold" nodeType="withEffect">
                                  <p:stCondLst>
                                    <p:cond delay="0"/>
                                  </p:stCondLst>
                                  <p:childTnLst>
                                    <p:set>
                                      <p:cBhvr>
                                        <p:cTn id="21" dur="1" fill="hold">
                                          <p:stCondLst>
                                            <p:cond delay="0"/>
                                          </p:stCondLst>
                                        </p:cTn>
                                        <p:tgtEl>
                                          <p:spTgt spid="36874"/>
                                        </p:tgtEl>
                                        <p:attrNameLst>
                                          <p:attrName>style.visibility</p:attrName>
                                        </p:attrNameLst>
                                      </p:cBhvr>
                                      <p:to>
                                        <p:strVal val="visible"/>
                                      </p:to>
                                    </p:set>
                                    <p:animEffect transition="in" filter="fade">
                                      <p:cBhvr>
                                        <p:cTn id="22" dur="500"/>
                                        <p:tgtEl>
                                          <p:spTgt spid="36874"/>
                                        </p:tgtEl>
                                      </p:cBhvr>
                                    </p:animEffect>
                                  </p:childTnLst>
                                </p:cTn>
                              </p:par>
                              <p:par>
                                <p:cTn id="23" presetID="10" presetClass="entr" presetSubtype="0" fill="hold" nodeType="withEffect">
                                  <p:stCondLst>
                                    <p:cond delay="0"/>
                                  </p:stCondLst>
                                  <p:childTnLst>
                                    <p:set>
                                      <p:cBhvr>
                                        <p:cTn id="24" dur="1" fill="hold">
                                          <p:stCondLst>
                                            <p:cond delay="0"/>
                                          </p:stCondLst>
                                        </p:cTn>
                                        <p:tgtEl>
                                          <p:spTgt spid="36875"/>
                                        </p:tgtEl>
                                        <p:attrNameLst>
                                          <p:attrName>style.visibility</p:attrName>
                                        </p:attrNameLst>
                                      </p:cBhvr>
                                      <p:to>
                                        <p:strVal val="visible"/>
                                      </p:to>
                                    </p:set>
                                    <p:animEffect transition="in" filter="fade">
                                      <p:cBhvr>
                                        <p:cTn id="25" dur="500"/>
                                        <p:tgtEl>
                                          <p:spTgt spid="3687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877"/>
                                        </p:tgtEl>
                                        <p:attrNameLst>
                                          <p:attrName>style.visibility</p:attrName>
                                        </p:attrNameLst>
                                      </p:cBhvr>
                                      <p:to>
                                        <p:strVal val="visible"/>
                                      </p:to>
                                    </p:set>
                                    <p:animEffect transition="in" filter="fade">
                                      <p:cBhvr>
                                        <p:cTn id="28" dur="500"/>
                                        <p:tgtEl>
                                          <p:spTgt spid="36877"/>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6871" grpId="0" animBg="1"/>
      <p:bldP spid="36873" grpId="0" animBg="1"/>
      <p:bldP spid="368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ângulo 31"/>
          <p:cNvSpPr/>
          <p:nvPr/>
        </p:nvSpPr>
        <p:spPr bwMode="auto">
          <a:xfrm>
            <a:off x="5214938" y="2500313"/>
            <a:ext cx="3429000" cy="3429000"/>
          </a:xfrm>
          <a:prstGeom prst="rect">
            <a:avLst/>
          </a:prstGeom>
          <a:solidFill>
            <a:schemeClr val="bg2">
              <a:lumMod val="75000"/>
              <a:alpha val="13000"/>
            </a:schemeClr>
          </a:solidFill>
          <a:ln w="12700" cap="flat" cmpd="sng" algn="ctr">
            <a:solidFill>
              <a:srgbClr val="00B0F0"/>
            </a:solidFill>
            <a:prstDash val="solid"/>
            <a:round/>
            <a:headEnd type="none" w="sm" len="sm"/>
            <a:tailEnd type="none" w="sm" len="sm"/>
          </a:ln>
          <a:effectLst/>
        </p:spPr>
        <p:txBody>
          <a:bodyPr/>
          <a:lstStyle/>
          <a:p>
            <a:pPr>
              <a:defRPr/>
            </a:pPr>
            <a:endParaRPr lang="pt-BR">
              <a:latin typeface="Century Gothic" panose="020B0502020202020204" pitchFamily="34" charset="0"/>
            </a:endParaRPr>
          </a:p>
        </p:txBody>
      </p:sp>
      <p:sp>
        <p:nvSpPr>
          <p:cNvPr id="37891" name="Título 3"/>
          <p:cNvSpPr>
            <a:spLocks noGrp="1"/>
          </p:cNvSpPr>
          <p:nvPr>
            <p:ph type="title"/>
          </p:nvPr>
        </p:nvSpPr>
        <p:spPr>
          <a:xfrm>
            <a:off x="642938" y="428625"/>
            <a:ext cx="7772400" cy="1143000"/>
          </a:xfrm>
        </p:spPr>
        <p:txBody>
          <a:bodyPr/>
          <a:lstStyle/>
          <a:p>
            <a:r>
              <a:rPr lang="pt-BR" dirty="0" smtClean="0">
                <a:solidFill>
                  <a:schemeClr val="bg1"/>
                </a:solidFill>
                <a:latin typeface="Century Gothic" panose="020B0502020202020204" pitchFamily="34" charset="0"/>
              </a:rPr>
              <a:t>aumento, A</a:t>
            </a:r>
            <a:endParaRPr lang="pt-BR" dirty="0" smtClean="0">
              <a:solidFill>
                <a:schemeClr val="bg1"/>
              </a:solidFill>
              <a:latin typeface="Century Gothic" panose="020B0502020202020204" pitchFamily="34" charset="0"/>
            </a:endParaRPr>
          </a:p>
        </p:txBody>
      </p:sp>
      <p:sp>
        <p:nvSpPr>
          <p:cNvPr id="5" name="Subtítulo 2"/>
          <p:cNvSpPr txBox="1"/>
          <p:nvPr/>
        </p:nvSpPr>
        <p:spPr>
          <a:xfrm>
            <a:off x="428625" y="2500313"/>
            <a:ext cx="4286250" cy="3429000"/>
          </a:xfrm>
          <a:prstGeom prst="rect">
            <a:avLst/>
          </a:prstGeom>
          <a:ln>
            <a:solidFill>
              <a:srgbClr val="00B0F0"/>
            </a:solidFill>
          </a:ln>
        </p:spPr>
        <p:txBody>
          <a:bodyPr/>
          <a:lstStyle/>
          <a:p>
            <a:pPr marL="342900" indent="-342900" algn="l">
              <a:spcBef>
                <a:spcPct val="20000"/>
              </a:spcBef>
              <a:buClr>
                <a:schemeClr val="accent6">
                  <a:lumMod val="60000"/>
                  <a:lumOff val="40000"/>
                </a:schemeClr>
              </a:buClr>
              <a:defRPr/>
            </a:pPr>
            <a:r>
              <a:rPr lang="pt-BR" sz="3400" kern="0" dirty="0">
                <a:solidFill>
                  <a:schemeClr val="accent6">
                    <a:lumMod val="20000"/>
                    <a:lumOff val="80000"/>
                  </a:schemeClr>
                </a:solidFill>
                <a:latin typeface="Century Gothic" panose="020B0502020202020204" pitchFamily="34" charset="0"/>
              </a:rPr>
              <a:t>   </a:t>
            </a:r>
            <a:r>
              <a:rPr lang="pt-BR" sz="3400" b="0" kern="0" dirty="0">
                <a:solidFill>
                  <a:srgbClr val="00B0F0"/>
                </a:solidFill>
                <a:latin typeface="Century Gothic" panose="020B0502020202020204" pitchFamily="34" charset="0"/>
              </a:rPr>
              <a:t>Razão (divisão) entre a </a:t>
            </a:r>
            <a:r>
              <a:rPr lang="pt-BR" sz="3400" kern="0" dirty="0">
                <a:solidFill>
                  <a:schemeClr val="accent1"/>
                </a:solidFill>
                <a:latin typeface="Century Gothic" panose="020B0502020202020204" pitchFamily="34" charset="0"/>
              </a:rPr>
              <a:t>distância focal da objetiva </a:t>
            </a:r>
            <a:r>
              <a:rPr lang="pt-BR" sz="3400" b="0" kern="0" dirty="0">
                <a:solidFill>
                  <a:srgbClr val="00B0F0"/>
                </a:solidFill>
                <a:latin typeface="Century Gothic" panose="020B0502020202020204" pitchFamily="34" charset="0"/>
              </a:rPr>
              <a:t>e</a:t>
            </a:r>
            <a:r>
              <a:rPr lang="pt-BR" sz="3400" b="0" kern="0" dirty="0">
                <a:solidFill>
                  <a:schemeClr val="accent6">
                    <a:lumMod val="20000"/>
                    <a:lumOff val="80000"/>
                  </a:schemeClr>
                </a:solidFill>
                <a:latin typeface="Century Gothic" panose="020B0502020202020204" pitchFamily="34" charset="0"/>
              </a:rPr>
              <a:t> </a:t>
            </a:r>
            <a:r>
              <a:rPr lang="pt-BR" sz="3400" kern="0" dirty="0">
                <a:solidFill>
                  <a:srgbClr val="FF0000"/>
                </a:solidFill>
                <a:latin typeface="Century Gothic" panose="020B0502020202020204" pitchFamily="34" charset="0"/>
              </a:rPr>
              <a:t>distância focal da ocular </a:t>
            </a:r>
            <a:r>
              <a:rPr lang="pt-BR" sz="3400" b="0" kern="0" dirty="0">
                <a:solidFill>
                  <a:srgbClr val="00B0F0"/>
                </a:solidFill>
                <a:latin typeface="Century Gothic" panose="020B0502020202020204" pitchFamily="34" charset="0"/>
              </a:rPr>
              <a:t>(lente de olho)</a:t>
            </a:r>
            <a:endParaRPr lang="pt-BR" sz="3400" b="0" kern="0" dirty="0">
              <a:solidFill>
                <a:srgbClr val="00B0F0"/>
              </a:solidFill>
              <a:latin typeface="Century Gothic" panose="020B0502020202020204" pitchFamily="34" charset="0"/>
            </a:endParaRPr>
          </a:p>
        </p:txBody>
      </p:sp>
      <p:grpSp>
        <p:nvGrpSpPr>
          <p:cNvPr id="2" name="Grupo 9"/>
          <p:cNvGrpSpPr/>
          <p:nvPr/>
        </p:nvGrpSpPr>
        <p:grpSpPr bwMode="auto">
          <a:xfrm>
            <a:off x="5564108" y="2928939"/>
            <a:ext cx="2608292" cy="2420471"/>
            <a:chOff x="5564115" y="2928934"/>
            <a:chExt cx="2608310" cy="2421138"/>
          </a:xfrm>
        </p:grpSpPr>
        <p:sp>
          <p:nvSpPr>
            <p:cNvPr id="37894" name="Retângulo 51"/>
            <p:cNvSpPr>
              <a:spLocks noChangeArrowheads="1"/>
            </p:cNvSpPr>
            <p:nvPr/>
          </p:nvSpPr>
          <p:spPr bwMode="auto">
            <a:xfrm>
              <a:off x="7604864" y="4149412"/>
              <a:ext cx="442753" cy="1200660"/>
            </a:xfrm>
            <a:prstGeom prst="rect">
              <a:avLst/>
            </a:prstGeom>
            <a:noFill/>
            <a:ln w="9525">
              <a:noFill/>
              <a:miter lim="800000"/>
            </a:ln>
          </p:spPr>
          <p:txBody>
            <a:bodyPr wrap="none">
              <a:spAutoFit/>
            </a:bodyPr>
            <a:lstStyle/>
            <a:p>
              <a:r>
                <a:rPr lang="pt-BR" sz="7200" dirty="0">
                  <a:solidFill>
                    <a:srgbClr val="FF0000"/>
                  </a:solidFill>
                  <a:latin typeface="Century Gothic" panose="020B0502020202020204" pitchFamily="34" charset="0"/>
                </a:rPr>
                <a:t>f</a:t>
              </a:r>
              <a:endParaRPr lang="pt-BR" sz="7200" dirty="0">
                <a:solidFill>
                  <a:srgbClr val="FF0000"/>
                </a:solidFill>
                <a:latin typeface="Century Gothic" panose="020B0502020202020204" pitchFamily="34" charset="0"/>
              </a:endParaRPr>
            </a:p>
          </p:txBody>
        </p:sp>
        <p:sp>
          <p:nvSpPr>
            <p:cNvPr id="37895" name="Retângulo 22"/>
            <p:cNvSpPr>
              <a:spLocks noChangeArrowheads="1"/>
            </p:cNvSpPr>
            <p:nvPr/>
          </p:nvSpPr>
          <p:spPr bwMode="auto">
            <a:xfrm>
              <a:off x="5564115" y="3443117"/>
              <a:ext cx="867551" cy="1200660"/>
            </a:xfrm>
            <a:prstGeom prst="rect">
              <a:avLst/>
            </a:prstGeom>
            <a:noFill/>
            <a:ln w="9525">
              <a:noFill/>
              <a:miter lim="800000"/>
            </a:ln>
          </p:spPr>
          <p:txBody>
            <a:bodyPr wrap="none">
              <a:spAutoFit/>
            </a:bodyPr>
            <a:lstStyle/>
            <a:p>
              <a:r>
                <a:rPr lang="pt-BR" sz="7200">
                  <a:solidFill>
                    <a:schemeClr val="bg1"/>
                  </a:solidFill>
                  <a:latin typeface="Century Gothic" panose="020B0502020202020204" pitchFamily="34" charset="0"/>
                </a:rPr>
                <a:t>A</a:t>
              </a:r>
              <a:endParaRPr lang="pt-BR" sz="7200">
                <a:latin typeface="Century Gothic" panose="020B0502020202020204" pitchFamily="34" charset="0"/>
              </a:endParaRPr>
            </a:p>
          </p:txBody>
        </p:sp>
        <p:sp>
          <p:nvSpPr>
            <p:cNvPr id="24" name="Retângulo 23"/>
            <p:cNvSpPr/>
            <p:nvPr/>
          </p:nvSpPr>
          <p:spPr>
            <a:xfrm>
              <a:off x="7527135" y="2928934"/>
              <a:ext cx="627099" cy="1200660"/>
            </a:xfrm>
            <a:prstGeom prst="rect">
              <a:avLst/>
            </a:prstGeom>
          </p:spPr>
          <p:txBody>
            <a:bodyPr wrap="none">
              <a:spAutoFit/>
            </a:bodyPr>
            <a:lstStyle/>
            <a:p>
              <a:pPr>
                <a:defRPr/>
              </a:pPr>
              <a:r>
                <a:rPr lang="pt-BR" sz="7200" dirty="0">
                  <a:solidFill>
                    <a:schemeClr val="accent1"/>
                  </a:solidFill>
                  <a:latin typeface="Century Gothic" panose="020B0502020202020204" pitchFamily="34" charset="0"/>
                </a:rPr>
                <a:t>F</a:t>
              </a:r>
              <a:endParaRPr lang="pt-BR" sz="7200" dirty="0">
                <a:solidFill>
                  <a:schemeClr val="accent1"/>
                </a:solidFill>
                <a:latin typeface="Century Gothic" panose="020B0502020202020204" pitchFamily="34" charset="0"/>
              </a:endParaRPr>
            </a:p>
          </p:txBody>
        </p:sp>
        <p:sp>
          <p:nvSpPr>
            <p:cNvPr id="37897" name="Retângulo 24"/>
            <p:cNvSpPr>
              <a:spLocks noChangeArrowheads="1"/>
            </p:cNvSpPr>
            <p:nvPr/>
          </p:nvSpPr>
          <p:spPr bwMode="auto">
            <a:xfrm>
              <a:off x="7526090" y="3020780"/>
              <a:ext cx="646335" cy="1200660"/>
            </a:xfrm>
            <a:prstGeom prst="rect">
              <a:avLst/>
            </a:prstGeom>
            <a:noFill/>
            <a:ln w="9525">
              <a:noFill/>
              <a:miter lim="800000"/>
            </a:ln>
          </p:spPr>
          <p:txBody>
            <a:bodyPr wrap="none">
              <a:spAutoFit/>
            </a:bodyPr>
            <a:lstStyle/>
            <a:p>
              <a:r>
                <a:rPr lang="pt-BR" sz="7200" dirty="0">
                  <a:solidFill>
                    <a:schemeClr val="bg1"/>
                  </a:solidFill>
                  <a:latin typeface="Century Gothic" panose="020B0502020202020204" pitchFamily="34" charset="0"/>
                </a:rPr>
                <a:t>_</a:t>
              </a:r>
              <a:endParaRPr lang="pt-BR" sz="7200" dirty="0">
                <a:solidFill>
                  <a:schemeClr val="bg1"/>
                </a:solidFill>
                <a:latin typeface="Century Gothic" panose="020B0502020202020204" pitchFamily="34" charset="0"/>
              </a:endParaRPr>
            </a:p>
          </p:txBody>
        </p:sp>
        <p:sp>
          <p:nvSpPr>
            <p:cNvPr id="37898" name="Retângulo 25"/>
            <p:cNvSpPr>
              <a:spLocks noChangeArrowheads="1"/>
            </p:cNvSpPr>
            <p:nvPr/>
          </p:nvSpPr>
          <p:spPr bwMode="auto">
            <a:xfrm>
              <a:off x="6483913" y="3443117"/>
              <a:ext cx="739311" cy="1200660"/>
            </a:xfrm>
            <a:prstGeom prst="rect">
              <a:avLst/>
            </a:prstGeom>
            <a:noFill/>
            <a:ln w="9525">
              <a:noFill/>
              <a:miter lim="800000"/>
            </a:ln>
          </p:spPr>
          <p:txBody>
            <a:bodyPr wrap="none">
              <a:spAutoFit/>
            </a:bodyPr>
            <a:lstStyle/>
            <a:p>
              <a:r>
                <a:rPr lang="pt-BR" sz="7200">
                  <a:solidFill>
                    <a:schemeClr val="bg1"/>
                  </a:solidFill>
                  <a:latin typeface="Century Gothic" panose="020B0502020202020204" pitchFamily="34" charset="0"/>
                </a:rPr>
                <a:t>=</a:t>
              </a:r>
              <a:endParaRPr lang="pt-BR" sz="7200">
                <a:latin typeface="Century Gothic" panose="020B0502020202020204"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ítulo 3"/>
          <p:cNvSpPr>
            <a:spLocks noGrp="1"/>
          </p:cNvSpPr>
          <p:nvPr>
            <p:ph type="title"/>
          </p:nvPr>
        </p:nvSpPr>
        <p:spPr>
          <a:xfrm>
            <a:off x="642938" y="428625"/>
            <a:ext cx="7772400" cy="1143000"/>
          </a:xfrm>
        </p:spPr>
        <p:txBody>
          <a:bodyPr/>
          <a:lstStyle/>
          <a:p>
            <a:r>
              <a:rPr lang="pt-BR" dirty="0" smtClean="0">
                <a:solidFill>
                  <a:schemeClr val="bg1"/>
                </a:solidFill>
                <a:latin typeface="Century Gothic" panose="020B0502020202020204" pitchFamily="34" charset="0"/>
              </a:rPr>
              <a:t>Aumento máximo útil</a:t>
            </a:r>
            <a:endParaRPr lang="pt-BR" dirty="0" smtClean="0">
              <a:solidFill>
                <a:schemeClr val="bg1"/>
              </a:solidFill>
              <a:latin typeface="Century Gothic" panose="020B0502020202020204" pitchFamily="34" charset="0"/>
            </a:endParaRPr>
          </a:p>
        </p:txBody>
      </p:sp>
      <p:sp>
        <p:nvSpPr>
          <p:cNvPr id="5" name="Subtítulo 2"/>
          <p:cNvSpPr txBox="1"/>
          <p:nvPr/>
        </p:nvSpPr>
        <p:spPr>
          <a:xfrm>
            <a:off x="428624" y="2500313"/>
            <a:ext cx="7887791" cy="3664992"/>
          </a:xfrm>
          <a:prstGeom prst="rect">
            <a:avLst/>
          </a:prstGeom>
          <a:ln>
            <a:solidFill>
              <a:srgbClr val="00B0F0"/>
            </a:solidFill>
          </a:ln>
        </p:spPr>
        <p:txBody>
          <a:bodyPr/>
          <a:lstStyle/>
          <a:p>
            <a:pPr marL="342900" indent="-342900" algn="l">
              <a:spcBef>
                <a:spcPct val="20000"/>
              </a:spcBef>
              <a:buClr>
                <a:srgbClr val="00B0F0"/>
              </a:buClr>
              <a:buFont typeface="Wingdings" panose="05000000000000000000" pitchFamily="2" charset="2"/>
              <a:buChar char="v"/>
              <a:defRPr/>
            </a:pPr>
            <a:r>
              <a:rPr lang="pt-BR" sz="3400" b="0" kern="0" dirty="0" smtClean="0">
                <a:solidFill>
                  <a:srgbClr val="00B0F0"/>
                </a:solidFill>
                <a:latin typeface="Century Gothic" panose="020B0502020202020204" pitchFamily="34" charset="0"/>
              </a:rPr>
              <a:t>2x o diâmetro do telescópio em mm</a:t>
            </a:r>
            <a:endParaRPr lang="pt-BR" sz="3400" b="0" kern="0" dirty="0" smtClean="0">
              <a:solidFill>
                <a:srgbClr val="00B0F0"/>
              </a:solidFill>
              <a:latin typeface="Century Gothic" panose="020B0502020202020204" pitchFamily="34" charset="0"/>
            </a:endParaRPr>
          </a:p>
          <a:p>
            <a:pPr marL="800100" lvl="1" indent="-342900" algn="l">
              <a:spcBef>
                <a:spcPct val="20000"/>
              </a:spcBef>
              <a:buClr>
                <a:srgbClr val="00B0F0"/>
              </a:buClr>
              <a:buFont typeface="Wingdings" panose="05000000000000000000" pitchFamily="2" charset="2"/>
              <a:buChar char="v"/>
              <a:defRPr/>
            </a:pPr>
            <a:r>
              <a:rPr lang="pt-BR" sz="3400" b="0" kern="0" dirty="0" smtClean="0">
                <a:solidFill>
                  <a:srgbClr val="00B0F0"/>
                </a:solidFill>
                <a:latin typeface="Century Gothic" panose="020B0502020202020204" pitchFamily="34" charset="0"/>
              </a:rPr>
              <a:t>Um telescópio de 60 mm: 120x</a:t>
            </a:r>
            <a:endParaRPr lang="pt-BR" sz="3400" b="0" kern="0" dirty="0" smtClean="0">
              <a:solidFill>
                <a:srgbClr val="00B0F0"/>
              </a:solidFill>
              <a:latin typeface="Century Gothic" panose="020B0502020202020204" pitchFamily="34" charset="0"/>
            </a:endParaRPr>
          </a:p>
          <a:p>
            <a:pPr marL="800100" lvl="1" indent="-342900" algn="l">
              <a:spcBef>
                <a:spcPct val="20000"/>
              </a:spcBef>
              <a:buClr>
                <a:srgbClr val="00B0F0"/>
              </a:buClr>
              <a:buFont typeface="Wingdings" panose="05000000000000000000" pitchFamily="2" charset="2"/>
              <a:buChar char="v"/>
              <a:defRPr/>
            </a:pPr>
            <a:r>
              <a:rPr lang="pt-BR" sz="3400" b="0" kern="0" dirty="0" smtClean="0">
                <a:solidFill>
                  <a:srgbClr val="00B0F0"/>
                </a:solidFill>
                <a:latin typeface="Century Gothic" panose="020B0502020202020204" pitchFamily="34" charset="0"/>
              </a:rPr>
              <a:t>Um telescópio de 110 mm: 220x</a:t>
            </a:r>
            <a:endParaRPr lang="pt-BR" sz="3400" b="0" kern="0" dirty="0" smtClean="0">
              <a:solidFill>
                <a:srgbClr val="00B0F0"/>
              </a:solidFill>
              <a:latin typeface="Century Gothic" panose="020B0502020202020204" pitchFamily="34" charset="0"/>
            </a:endParaRPr>
          </a:p>
          <a:p>
            <a:pPr marL="800100" lvl="1" indent="-342900" algn="l">
              <a:spcBef>
                <a:spcPct val="20000"/>
              </a:spcBef>
              <a:buClr>
                <a:srgbClr val="00B0F0"/>
              </a:buClr>
              <a:buFont typeface="Wingdings" panose="05000000000000000000" pitchFamily="2" charset="2"/>
              <a:buChar char="v"/>
              <a:defRPr/>
            </a:pPr>
            <a:r>
              <a:rPr lang="pt-BR" sz="3400" b="0" kern="0" dirty="0" smtClean="0">
                <a:solidFill>
                  <a:srgbClr val="00B0F0"/>
                </a:solidFill>
                <a:latin typeface="Century Gothic" panose="020B0502020202020204" pitchFamily="34" charset="0"/>
              </a:rPr>
              <a:t>Um telescópio de 250 mm: 500x</a:t>
            </a:r>
            <a:endParaRPr lang="pt-BR" sz="3400" b="0" kern="0" dirty="0" smtClean="0">
              <a:solidFill>
                <a:srgbClr val="00B0F0"/>
              </a:solidFill>
              <a:latin typeface="Century Gothic" panose="020B0502020202020204" pitchFamily="34" charset="0"/>
            </a:endParaRPr>
          </a:p>
          <a:p>
            <a:pPr marL="800100" lvl="1" indent="-342900" algn="l">
              <a:spcBef>
                <a:spcPct val="20000"/>
              </a:spcBef>
              <a:buClr>
                <a:srgbClr val="00B0F0"/>
              </a:buClr>
              <a:defRPr/>
            </a:pPr>
            <a:r>
              <a:rPr lang="pt-BR" sz="3400" b="0" kern="0" dirty="0" smtClean="0">
                <a:solidFill>
                  <a:srgbClr val="00B0F0"/>
                </a:solidFill>
                <a:latin typeface="Century Gothic" panose="020B0502020202020204" pitchFamily="34" charset="0"/>
              </a:rPr>
              <a:t>...</a:t>
            </a:r>
            <a:endParaRPr lang="pt-BR" sz="3400" b="0" kern="0" dirty="0" smtClean="0">
              <a:solidFill>
                <a:srgbClr val="00B0F0"/>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3"/>
          <p:cNvSpPr>
            <a:spLocks noGrp="1"/>
          </p:cNvSpPr>
          <p:nvPr>
            <p:ph type="title"/>
          </p:nvPr>
        </p:nvSpPr>
        <p:spPr>
          <a:xfrm>
            <a:off x="642938" y="0"/>
            <a:ext cx="7772400" cy="1143000"/>
          </a:xfrm>
        </p:spPr>
        <p:txBody>
          <a:bodyPr/>
          <a:lstStyle/>
          <a:p>
            <a:r>
              <a:rPr lang="pt-BR" dirty="0" smtClean="0">
                <a:solidFill>
                  <a:schemeClr val="bg1"/>
                </a:solidFill>
                <a:latin typeface="Century Gothic" panose="020B0502020202020204" pitchFamily="34" charset="0"/>
              </a:rPr>
              <a:t>poder separador, P</a:t>
            </a:r>
            <a:endParaRPr lang="pt-BR" dirty="0" smtClean="0">
              <a:solidFill>
                <a:schemeClr val="bg1"/>
              </a:solidFill>
              <a:latin typeface="Century Gothic" panose="020B0502020202020204" pitchFamily="34" charset="0"/>
            </a:endParaRPr>
          </a:p>
        </p:txBody>
      </p:sp>
      <p:sp>
        <p:nvSpPr>
          <p:cNvPr id="5" name="Subtítulo 2"/>
          <p:cNvSpPr txBox="1"/>
          <p:nvPr/>
        </p:nvSpPr>
        <p:spPr>
          <a:xfrm>
            <a:off x="285750" y="1196752"/>
            <a:ext cx="4286250" cy="5072063"/>
          </a:xfrm>
          <a:prstGeom prst="rect">
            <a:avLst/>
          </a:prstGeom>
          <a:ln>
            <a:solidFill>
              <a:srgbClr val="00B0F0"/>
            </a:solidFill>
          </a:ln>
        </p:spPr>
        <p:txBody>
          <a:bodyPr/>
          <a:lstStyle/>
          <a:p>
            <a:pPr marL="342900" indent="-342900" algn="l">
              <a:spcBef>
                <a:spcPct val="20000"/>
              </a:spcBef>
              <a:buClr>
                <a:schemeClr val="accent6">
                  <a:lumMod val="60000"/>
                  <a:lumOff val="40000"/>
                </a:schemeClr>
              </a:buClr>
              <a:defRPr/>
            </a:pPr>
            <a:r>
              <a:rPr lang="pt-BR" sz="3200" kern="0" dirty="0">
                <a:solidFill>
                  <a:schemeClr val="accent6">
                    <a:lumMod val="20000"/>
                    <a:lumOff val="80000"/>
                  </a:schemeClr>
                </a:solidFill>
                <a:latin typeface="Century Gothic" panose="020B0502020202020204" pitchFamily="34" charset="0"/>
              </a:rPr>
              <a:t>   </a:t>
            </a:r>
            <a:r>
              <a:rPr lang="pt-BR" sz="2800" kern="0" dirty="0">
                <a:solidFill>
                  <a:srgbClr val="00B0F0"/>
                </a:solidFill>
                <a:latin typeface="Century Gothic" panose="020B0502020202020204" pitchFamily="34" charset="0"/>
              </a:rPr>
              <a:t>Mede a capacidade do telescópio de podermos ver a menor separação angular entre dois pontos</a:t>
            </a:r>
            <a:endParaRPr lang="pt-BR" sz="2800" kern="0" dirty="0">
              <a:solidFill>
                <a:srgbClr val="00B0F0"/>
              </a:solidFill>
              <a:latin typeface="Century Gothic" panose="020B0502020202020204" pitchFamily="34" charset="0"/>
            </a:endParaRPr>
          </a:p>
        </p:txBody>
      </p:sp>
      <p:pic>
        <p:nvPicPr>
          <p:cNvPr id="67586" name="Picture 2" descr="C:\Documents and Settings\andre silva\Meus documentos\CONCURSO_CDCC\apresentações\Imagens\telescópios\resolução.gif"/>
          <p:cNvPicPr>
            <a:picLocks noChangeAspect="1" noChangeArrowheads="1"/>
          </p:cNvPicPr>
          <p:nvPr/>
        </p:nvPicPr>
        <p:blipFill>
          <a:blip r:embed="rId1" cstate="print"/>
          <a:srcRect/>
          <a:stretch>
            <a:fillRect/>
          </a:stretch>
        </p:blipFill>
        <p:spPr bwMode="auto">
          <a:xfrm>
            <a:off x="808038" y="4197127"/>
            <a:ext cx="120650" cy="71438"/>
          </a:xfrm>
          <a:prstGeom prst="rect">
            <a:avLst/>
          </a:prstGeom>
          <a:noFill/>
          <a:ln>
            <a:solidFill>
              <a:srgbClr val="00B0F0"/>
            </a:solidFill>
          </a:ln>
        </p:spPr>
      </p:pic>
      <p:pic>
        <p:nvPicPr>
          <p:cNvPr id="27" name="Picture 2" descr="C:\Documents and Settings\andre silva\Meus documentos\CONCURSO_CDCC\apresentações\Imagens\telescópios\resolução.gif"/>
          <p:cNvPicPr>
            <a:picLocks noChangeAspect="1" noChangeArrowheads="1"/>
          </p:cNvPicPr>
          <p:nvPr/>
        </p:nvPicPr>
        <p:blipFill>
          <a:blip r:embed="rId2" cstate="print"/>
          <a:srcRect/>
          <a:stretch>
            <a:fillRect/>
          </a:stretch>
        </p:blipFill>
        <p:spPr bwMode="auto">
          <a:xfrm>
            <a:off x="1714500" y="4125690"/>
            <a:ext cx="2562225" cy="1900237"/>
          </a:xfrm>
          <a:prstGeom prst="rect">
            <a:avLst/>
          </a:prstGeom>
          <a:noFill/>
          <a:ln>
            <a:solidFill>
              <a:srgbClr val="00B0F0"/>
            </a:solidFill>
          </a:ln>
        </p:spPr>
      </p:pic>
      <p:sp>
        <p:nvSpPr>
          <p:cNvPr id="28" name="Retângulo 27"/>
          <p:cNvSpPr/>
          <p:nvPr/>
        </p:nvSpPr>
        <p:spPr bwMode="auto">
          <a:xfrm>
            <a:off x="5000625" y="1196752"/>
            <a:ext cx="3643313" cy="5072063"/>
          </a:xfrm>
          <a:prstGeom prst="rect">
            <a:avLst/>
          </a:prstGeom>
          <a:solidFill>
            <a:schemeClr val="tx1">
              <a:alpha val="13000"/>
            </a:schemeClr>
          </a:solidFill>
          <a:ln w="12700" cap="flat" cmpd="sng" algn="ctr">
            <a:solidFill>
              <a:srgbClr val="00B0F0"/>
            </a:solidFill>
            <a:prstDash val="solid"/>
            <a:round/>
            <a:headEnd type="none" w="sm" len="sm"/>
            <a:tailEnd type="none" w="sm" len="sm"/>
          </a:ln>
          <a:effectLst/>
        </p:spPr>
        <p:txBody>
          <a:bodyPr/>
          <a:lstStyle/>
          <a:p>
            <a:pPr>
              <a:defRPr/>
            </a:pPr>
            <a:endParaRPr lang="pt-BR">
              <a:latin typeface="Century Gothic" panose="020B0502020202020204" pitchFamily="34" charset="0"/>
            </a:endParaRPr>
          </a:p>
        </p:txBody>
      </p:sp>
      <p:sp>
        <p:nvSpPr>
          <p:cNvPr id="38919" name="Retângulo 28"/>
          <p:cNvSpPr>
            <a:spLocks noChangeArrowheads="1"/>
          </p:cNvSpPr>
          <p:nvPr/>
        </p:nvSpPr>
        <p:spPr bwMode="auto">
          <a:xfrm>
            <a:off x="7086600" y="2554065"/>
            <a:ext cx="850900" cy="1200150"/>
          </a:xfrm>
          <a:prstGeom prst="rect">
            <a:avLst/>
          </a:prstGeom>
          <a:noFill/>
          <a:ln w="9525">
            <a:noFill/>
            <a:miter lim="800000"/>
          </a:ln>
        </p:spPr>
        <p:txBody>
          <a:bodyPr wrap="none">
            <a:spAutoFit/>
          </a:bodyPr>
          <a:lstStyle/>
          <a:p>
            <a:r>
              <a:rPr lang="pt-BR" sz="7200">
                <a:solidFill>
                  <a:schemeClr val="bg1"/>
                </a:solidFill>
                <a:latin typeface="Century Gothic" panose="020B0502020202020204" pitchFamily="34" charset="0"/>
              </a:rPr>
              <a:t>D</a:t>
            </a:r>
            <a:endParaRPr lang="pt-BR" sz="7200">
              <a:solidFill>
                <a:schemeClr val="bg1"/>
              </a:solidFill>
              <a:latin typeface="Century Gothic" panose="020B0502020202020204" pitchFamily="34" charset="0"/>
            </a:endParaRPr>
          </a:p>
        </p:txBody>
      </p:sp>
      <p:sp>
        <p:nvSpPr>
          <p:cNvPr id="38920" name="Retângulo 32"/>
          <p:cNvSpPr>
            <a:spLocks noChangeArrowheads="1"/>
          </p:cNvSpPr>
          <p:nvPr/>
        </p:nvSpPr>
        <p:spPr bwMode="auto">
          <a:xfrm>
            <a:off x="5406645" y="1839690"/>
            <a:ext cx="702436" cy="1200329"/>
          </a:xfrm>
          <a:prstGeom prst="rect">
            <a:avLst/>
          </a:prstGeom>
          <a:noFill/>
          <a:ln w="9525">
            <a:noFill/>
            <a:miter lim="800000"/>
          </a:ln>
        </p:spPr>
        <p:txBody>
          <a:bodyPr wrap="none">
            <a:spAutoFit/>
          </a:bodyPr>
          <a:lstStyle/>
          <a:p>
            <a:r>
              <a:rPr lang="pt-BR" sz="7200">
                <a:solidFill>
                  <a:schemeClr val="bg1"/>
                </a:solidFill>
                <a:latin typeface="Century Gothic" panose="020B0502020202020204" pitchFamily="34" charset="0"/>
              </a:rPr>
              <a:t>P</a:t>
            </a:r>
            <a:endParaRPr lang="pt-BR" sz="7200">
              <a:latin typeface="Century Gothic" panose="020B0502020202020204" pitchFamily="34" charset="0"/>
            </a:endParaRPr>
          </a:p>
        </p:txBody>
      </p:sp>
      <p:sp>
        <p:nvSpPr>
          <p:cNvPr id="38921" name="Retângulo 34"/>
          <p:cNvSpPr>
            <a:spLocks noChangeArrowheads="1"/>
          </p:cNvSpPr>
          <p:nvPr/>
        </p:nvSpPr>
        <p:spPr bwMode="auto">
          <a:xfrm>
            <a:off x="6572250" y="1339627"/>
            <a:ext cx="1724025" cy="1200150"/>
          </a:xfrm>
          <a:prstGeom prst="rect">
            <a:avLst/>
          </a:prstGeom>
          <a:noFill/>
          <a:ln w="9525">
            <a:noFill/>
            <a:miter lim="800000"/>
          </a:ln>
        </p:spPr>
        <p:txBody>
          <a:bodyPr wrap="none">
            <a:spAutoFit/>
          </a:bodyPr>
          <a:lstStyle/>
          <a:p>
            <a:r>
              <a:rPr lang="pt-BR" sz="7200">
                <a:solidFill>
                  <a:schemeClr val="bg1"/>
                </a:solidFill>
                <a:latin typeface="Century Gothic" panose="020B0502020202020204" pitchFamily="34" charset="0"/>
              </a:rPr>
              <a:t>120</a:t>
            </a:r>
            <a:endParaRPr lang="pt-BR" sz="7200">
              <a:solidFill>
                <a:schemeClr val="bg1"/>
              </a:solidFill>
              <a:latin typeface="Century Gothic" panose="020B0502020202020204" pitchFamily="34" charset="0"/>
            </a:endParaRPr>
          </a:p>
        </p:txBody>
      </p:sp>
      <p:sp>
        <p:nvSpPr>
          <p:cNvPr id="38922" name="Retângulo 35"/>
          <p:cNvSpPr>
            <a:spLocks noChangeArrowheads="1"/>
          </p:cNvSpPr>
          <p:nvPr/>
        </p:nvSpPr>
        <p:spPr bwMode="auto">
          <a:xfrm>
            <a:off x="6940589" y="1482502"/>
            <a:ext cx="1107996" cy="1200329"/>
          </a:xfrm>
          <a:prstGeom prst="rect">
            <a:avLst/>
          </a:prstGeom>
          <a:noFill/>
          <a:ln w="9525">
            <a:noFill/>
            <a:miter lim="800000"/>
          </a:ln>
        </p:spPr>
        <p:txBody>
          <a:bodyPr wrap="none">
            <a:spAutoFit/>
          </a:bodyPr>
          <a:lstStyle/>
          <a:p>
            <a:r>
              <a:rPr lang="pt-BR" sz="7200">
                <a:solidFill>
                  <a:schemeClr val="bg1"/>
                </a:solidFill>
                <a:latin typeface="Century Gothic" panose="020B0502020202020204" pitchFamily="34" charset="0"/>
              </a:rPr>
              <a:t>__</a:t>
            </a:r>
            <a:endParaRPr lang="pt-BR" sz="7200">
              <a:latin typeface="Century Gothic" panose="020B0502020202020204" pitchFamily="34" charset="0"/>
            </a:endParaRPr>
          </a:p>
        </p:txBody>
      </p:sp>
      <p:sp>
        <p:nvSpPr>
          <p:cNvPr id="38923" name="Retângulo 38"/>
          <p:cNvSpPr>
            <a:spLocks noChangeArrowheads="1"/>
          </p:cNvSpPr>
          <p:nvPr/>
        </p:nvSpPr>
        <p:spPr bwMode="auto">
          <a:xfrm>
            <a:off x="6140685" y="1925415"/>
            <a:ext cx="739306" cy="1200329"/>
          </a:xfrm>
          <a:prstGeom prst="rect">
            <a:avLst/>
          </a:prstGeom>
          <a:noFill/>
          <a:ln w="9525">
            <a:noFill/>
            <a:miter lim="800000"/>
          </a:ln>
        </p:spPr>
        <p:txBody>
          <a:bodyPr wrap="none">
            <a:spAutoFit/>
          </a:bodyPr>
          <a:lstStyle/>
          <a:p>
            <a:r>
              <a:rPr lang="pt-BR" sz="7200">
                <a:solidFill>
                  <a:schemeClr val="bg1"/>
                </a:solidFill>
                <a:latin typeface="Century Gothic" panose="020B0502020202020204" pitchFamily="34" charset="0"/>
              </a:rPr>
              <a:t>=</a:t>
            </a:r>
            <a:endParaRPr lang="pt-BR" sz="7200">
              <a:latin typeface="Century Gothic" panose="020B0502020202020204" pitchFamily="34" charset="0"/>
            </a:endParaRPr>
          </a:p>
        </p:txBody>
      </p:sp>
      <p:sp>
        <p:nvSpPr>
          <p:cNvPr id="40" name="Retângulo 39"/>
          <p:cNvSpPr/>
          <p:nvPr/>
        </p:nvSpPr>
        <p:spPr>
          <a:xfrm>
            <a:off x="5357813" y="4366990"/>
            <a:ext cx="3214687" cy="830262"/>
          </a:xfrm>
          <a:prstGeom prst="rect">
            <a:avLst/>
          </a:prstGeom>
        </p:spPr>
        <p:txBody>
          <a:bodyPr>
            <a:spAutoFit/>
          </a:bodyPr>
          <a:lstStyle/>
          <a:p>
            <a:pPr algn="l">
              <a:defRPr/>
            </a:pPr>
            <a:r>
              <a:rPr lang="pt-BR" sz="2400" b="0" kern="0" dirty="0">
                <a:solidFill>
                  <a:srgbClr val="00B0F0"/>
                </a:solidFill>
                <a:latin typeface="Century Gothic" panose="020B0502020202020204" pitchFamily="34" charset="0"/>
              </a:rPr>
              <a:t>P em segundos de arco (”)</a:t>
            </a:r>
            <a:endParaRPr lang="pt-BR" sz="2400" dirty="0">
              <a:solidFill>
                <a:srgbClr val="00B0F0"/>
              </a:solidFill>
              <a:latin typeface="Century Gothic" panose="020B0502020202020204" pitchFamily="34" charset="0"/>
            </a:endParaRPr>
          </a:p>
        </p:txBody>
      </p:sp>
      <p:sp>
        <p:nvSpPr>
          <p:cNvPr id="41" name="Retângulo 40"/>
          <p:cNvSpPr/>
          <p:nvPr/>
        </p:nvSpPr>
        <p:spPr>
          <a:xfrm>
            <a:off x="5357813" y="5306790"/>
            <a:ext cx="3214687" cy="831850"/>
          </a:xfrm>
          <a:prstGeom prst="rect">
            <a:avLst/>
          </a:prstGeom>
        </p:spPr>
        <p:txBody>
          <a:bodyPr>
            <a:spAutoFit/>
          </a:bodyPr>
          <a:lstStyle/>
          <a:p>
            <a:pPr algn="l">
              <a:defRPr/>
            </a:pPr>
            <a:r>
              <a:rPr lang="pt-BR" sz="2400" b="0" kern="0" dirty="0">
                <a:solidFill>
                  <a:srgbClr val="00B0F0"/>
                </a:solidFill>
                <a:latin typeface="Century Gothic" panose="020B0502020202020204" pitchFamily="34" charset="0"/>
              </a:rPr>
              <a:t>D é o diâmetro em milímetros (mm)</a:t>
            </a:r>
            <a:endParaRPr lang="pt-BR" sz="2400" dirty="0">
              <a:solidFill>
                <a:srgbClr val="00B0F0"/>
              </a:solidFill>
              <a:latin typeface="Century Gothic" panose="020B0502020202020204" pitchFamily="34" charset="0"/>
            </a:endParaRPr>
          </a:p>
        </p:txBody>
      </p:sp>
      <p:sp>
        <p:nvSpPr>
          <p:cNvPr id="43" name="CaixaDeTexto 42"/>
          <p:cNvSpPr txBox="1"/>
          <p:nvPr/>
        </p:nvSpPr>
        <p:spPr>
          <a:xfrm>
            <a:off x="0" y="6581775"/>
            <a:ext cx="6000750" cy="276225"/>
          </a:xfrm>
          <a:prstGeom prst="rect">
            <a:avLst/>
          </a:prstGeom>
          <a:noFill/>
        </p:spPr>
        <p:txBody>
          <a:bodyPr>
            <a:spAutoFit/>
          </a:bodyPr>
          <a:lstStyle/>
          <a:p>
            <a:pPr algn="l">
              <a:defRPr/>
            </a:pPr>
            <a:r>
              <a:rPr lang="pt-BR" sz="1200" dirty="0">
                <a:solidFill>
                  <a:srgbClr val="00B0F0"/>
                </a:solidFill>
                <a:latin typeface="Century Gothic" panose="020B0502020202020204" pitchFamily="34" charset="0"/>
              </a:rPr>
              <a:t>Crédito da imagem: http://www.meade.com</a:t>
            </a:r>
            <a:endParaRPr lang="pt-BR" sz="1200" dirty="0">
              <a:solidFill>
                <a:srgbClr val="00B0F0"/>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89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892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89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892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892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8919" grpId="0"/>
      <p:bldP spid="38920" grpId="0"/>
      <p:bldP spid="38921" grpId="0"/>
      <p:bldP spid="38922" grpId="0"/>
      <p:bldP spid="38923" grpId="0"/>
      <p:bldP spid="40"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3"/>
          <p:cNvSpPr>
            <a:spLocks noGrp="1"/>
          </p:cNvSpPr>
          <p:nvPr>
            <p:ph type="title"/>
          </p:nvPr>
        </p:nvSpPr>
        <p:spPr>
          <a:xfrm>
            <a:off x="642938" y="0"/>
            <a:ext cx="7772400" cy="1143000"/>
          </a:xfrm>
        </p:spPr>
        <p:txBody>
          <a:bodyPr/>
          <a:lstStyle/>
          <a:p>
            <a:r>
              <a:rPr lang="pt-BR" smtClean="0">
                <a:solidFill>
                  <a:schemeClr val="bg1"/>
                </a:solidFill>
                <a:latin typeface="Century Gothic" panose="020B0502020202020204" pitchFamily="34" charset="0"/>
              </a:rPr>
              <a:t>Magnitude limite, m</a:t>
            </a:r>
            <a:r>
              <a:rPr lang="pt-BR" baseline="-25000" smtClean="0">
                <a:solidFill>
                  <a:schemeClr val="bg1"/>
                </a:solidFill>
                <a:latin typeface="Century Gothic" panose="020B0502020202020204" pitchFamily="34" charset="0"/>
              </a:rPr>
              <a:t>lim</a:t>
            </a:r>
            <a:endParaRPr lang="pt-BR" baseline="-25000" smtClean="0">
              <a:solidFill>
                <a:schemeClr val="bg1"/>
              </a:solidFill>
              <a:latin typeface="Century Gothic" panose="020B0502020202020204" pitchFamily="34" charset="0"/>
            </a:endParaRPr>
          </a:p>
        </p:txBody>
      </p:sp>
      <p:sp>
        <p:nvSpPr>
          <p:cNvPr id="5" name="Subtítulo 2"/>
          <p:cNvSpPr txBox="1"/>
          <p:nvPr/>
        </p:nvSpPr>
        <p:spPr>
          <a:xfrm>
            <a:off x="500063" y="1571625"/>
            <a:ext cx="4286250" cy="1857375"/>
          </a:xfrm>
          <a:prstGeom prst="rect">
            <a:avLst/>
          </a:prstGeom>
          <a:solidFill>
            <a:schemeClr val="tx1"/>
          </a:solidFill>
          <a:ln>
            <a:solidFill>
              <a:srgbClr val="00B0F0"/>
            </a:solidFill>
          </a:ln>
        </p:spPr>
        <p:txBody>
          <a:bodyPr/>
          <a:lstStyle/>
          <a:p>
            <a:pPr marL="342900" indent="-342900" algn="l">
              <a:spcBef>
                <a:spcPct val="20000"/>
              </a:spcBef>
              <a:buClr>
                <a:schemeClr val="accent6">
                  <a:lumMod val="60000"/>
                  <a:lumOff val="40000"/>
                </a:schemeClr>
              </a:buClr>
              <a:defRPr/>
            </a:pPr>
            <a:r>
              <a:rPr lang="pt-BR" sz="3200" kern="0" dirty="0">
                <a:solidFill>
                  <a:schemeClr val="accent6">
                    <a:lumMod val="20000"/>
                    <a:lumOff val="80000"/>
                  </a:schemeClr>
                </a:solidFill>
                <a:latin typeface="Century Gothic" panose="020B0502020202020204" pitchFamily="34" charset="0"/>
              </a:rPr>
              <a:t>   </a:t>
            </a:r>
            <a:r>
              <a:rPr lang="pt-BR" sz="2800" b="0" kern="0" dirty="0">
                <a:solidFill>
                  <a:srgbClr val="00B0F0"/>
                </a:solidFill>
                <a:latin typeface="Century Gothic" panose="020B0502020202020204" pitchFamily="34" charset="0"/>
              </a:rPr>
              <a:t>Mede magnitude da estrela de menor brilho que pode ser vista ao telescópio</a:t>
            </a:r>
            <a:endParaRPr lang="pt-BR" sz="2800" b="0" kern="0" dirty="0">
              <a:solidFill>
                <a:srgbClr val="00B0F0"/>
              </a:solidFill>
              <a:latin typeface="Century Gothic" panose="020B0502020202020204" pitchFamily="34" charset="0"/>
            </a:endParaRPr>
          </a:p>
        </p:txBody>
      </p:sp>
      <p:sp>
        <p:nvSpPr>
          <p:cNvPr id="28" name="Retângulo 27"/>
          <p:cNvSpPr/>
          <p:nvPr/>
        </p:nvSpPr>
        <p:spPr bwMode="auto">
          <a:xfrm>
            <a:off x="500063" y="3643313"/>
            <a:ext cx="4286250" cy="2071687"/>
          </a:xfrm>
          <a:prstGeom prst="rect">
            <a:avLst/>
          </a:prstGeom>
          <a:solidFill>
            <a:schemeClr val="tx1"/>
          </a:solidFill>
          <a:ln w="12700" cap="flat" cmpd="sng" algn="ctr">
            <a:solidFill>
              <a:srgbClr val="00B0F0"/>
            </a:solidFill>
            <a:prstDash val="solid"/>
            <a:round/>
            <a:headEnd type="none" w="sm" len="sm"/>
            <a:tailEnd type="none" w="sm" len="sm"/>
          </a:ln>
          <a:effectLst/>
        </p:spPr>
        <p:txBody>
          <a:bodyPr/>
          <a:lstStyle/>
          <a:p>
            <a:pPr>
              <a:defRPr/>
            </a:pPr>
            <a:endParaRPr lang="pt-BR">
              <a:latin typeface="Century Gothic" panose="020B0502020202020204" pitchFamily="34" charset="0"/>
            </a:endParaRPr>
          </a:p>
        </p:txBody>
      </p:sp>
      <p:grpSp>
        <p:nvGrpSpPr>
          <p:cNvPr id="2" name="Grupo 13"/>
          <p:cNvGrpSpPr/>
          <p:nvPr/>
        </p:nvGrpSpPr>
        <p:grpSpPr bwMode="auto">
          <a:xfrm>
            <a:off x="555587" y="3840163"/>
            <a:ext cx="4245049" cy="731880"/>
            <a:chOff x="5349842" y="2071678"/>
            <a:chExt cx="4244741" cy="731929"/>
          </a:xfrm>
        </p:grpSpPr>
        <p:sp>
          <p:nvSpPr>
            <p:cNvPr id="39945" name="Retângulo 32"/>
            <p:cNvSpPr>
              <a:spLocks noChangeArrowheads="1"/>
            </p:cNvSpPr>
            <p:nvPr/>
          </p:nvSpPr>
          <p:spPr bwMode="auto">
            <a:xfrm>
              <a:off x="5349842" y="2071678"/>
              <a:ext cx="1055021" cy="646374"/>
            </a:xfrm>
            <a:prstGeom prst="rect">
              <a:avLst/>
            </a:prstGeom>
            <a:noFill/>
            <a:ln w="9525">
              <a:noFill/>
              <a:miter lim="800000"/>
            </a:ln>
          </p:spPr>
          <p:txBody>
            <a:bodyPr wrap="none">
              <a:spAutoFit/>
            </a:bodyPr>
            <a:lstStyle/>
            <a:p>
              <a:r>
                <a:rPr lang="pt-BR" sz="3600">
                  <a:solidFill>
                    <a:schemeClr val="bg1"/>
                  </a:solidFill>
                  <a:latin typeface="Century Gothic" panose="020B0502020202020204" pitchFamily="34" charset="0"/>
                </a:rPr>
                <a:t>m</a:t>
              </a:r>
              <a:r>
                <a:rPr lang="pt-BR" sz="3600" baseline="-25000">
                  <a:solidFill>
                    <a:schemeClr val="bg1"/>
                  </a:solidFill>
                  <a:latin typeface="Century Gothic" panose="020B0502020202020204" pitchFamily="34" charset="0"/>
                </a:rPr>
                <a:t>lim</a:t>
              </a:r>
              <a:endParaRPr lang="pt-BR" sz="3600">
                <a:latin typeface="Century Gothic" panose="020B0502020202020204" pitchFamily="34" charset="0"/>
              </a:endParaRPr>
            </a:p>
          </p:txBody>
        </p:sp>
        <p:sp>
          <p:nvSpPr>
            <p:cNvPr id="39946" name="Retângulo 34"/>
            <p:cNvSpPr>
              <a:spLocks noChangeArrowheads="1"/>
            </p:cNvSpPr>
            <p:nvPr/>
          </p:nvSpPr>
          <p:spPr bwMode="auto">
            <a:xfrm>
              <a:off x="6675406" y="2139727"/>
              <a:ext cx="2919177" cy="646374"/>
            </a:xfrm>
            <a:prstGeom prst="rect">
              <a:avLst/>
            </a:prstGeom>
            <a:noFill/>
            <a:ln w="9525">
              <a:noFill/>
              <a:miter lim="800000"/>
            </a:ln>
          </p:spPr>
          <p:txBody>
            <a:bodyPr wrap="none">
              <a:spAutoFit/>
            </a:bodyPr>
            <a:lstStyle/>
            <a:p>
              <a:r>
                <a:rPr lang="pt-BR" sz="3600" dirty="0">
                  <a:solidFill>
                    <a:schemeClr val="bg1"/>
                  </a:solidFill>
                  <a:latin typeface="Century Gothic" panose="020B0502020202020204" pitchFamily="34" charset="0"/>
                </a:rPr>
                <a:t>7,1 + 5.</a:t>
              </a:r>
              <a:r>
                <a:rPr lang="pt-BR" sz="3600" dirty="0" err="1">
                  <a:solidFill>
                    <a:schemeClr val="bg1"/>
                  </a:solidFill>
                  <a:latin typeface="Century Gothic" panose="020B0502020202020204" pitchFamily="34" charset="0"/>
                </a:rPr>
                <a:t>log</a:t>
              </a:r>
              <a:r>
                <a:rPr lang="pt-BR" sz="3600" dirty="0">
                  <a:solidFill>
                    <a:schemeClr val="bg1"/>
                  </a:solidFill>
                  <a:latin typeface="Century Gothic" panose="020B0502020202020204" pitchFamily="34" charset="0"/>
                </a:rPr>
                <a:t> D</a:t>
              </a:r>
              <a:endParaRPr lang="pt-BR" sz="3600" dirty="0">
                <a:solidFill>
                  <a:schemeClr val="bg1"/>
                </a:solidFill>
                <a:latin typeface="Century Gothic" panose="020B0502020202020204" pitchFamily="34" charset="0"/>
              </a:endParaRPr>
            </a:p>
          </p:txBody>
        </p:sp>
        <p:sp>
          <p:nvSpPr>
            <p:cNvPr id="39947" name="Retângulo 38"/>
            <p:cNvSpPr>
              <a:spLocks noChangeArrowheads="1"/>
            </p:cNvSpPr>
            <p:nvPr/>
          </p:nvSpPr>
          <p:spPr bwMode="auto">
            <a:xfrm>
              <a:off x="6328617" y="2157233"/>
              <a:ext cx="461952" cy="646374"/>
            </a:xfrm>
            <a:prstGeom prst="rect">
              <a:avLst/>
            </a:prstGeom>
            <a:noFill/>
            <a:ln w="9525">
              <a:noFill/>
              <a:miter lim="800000"/>
            </a:ln>
          </p:spPr>
          <p:txBody>
            <a:bodyPr wrap="none">
              <a:spAutoFit/>
            </a:bodyPr>
            <a:lstStyle/>
            <a:p>
              <a:r>
                <a:rPr lang="pt-BR" sz="3600">
                  <a:solidFill>
                    <a:schemeClr val="bg1"/>
                  </a:solidFill>
                  <a:latin typeface="Century Gothic" panose="020B0502020202020204" pitchFamily="34" charset="0"/>
                </a:rPr>
                <a:t>=</a:t>
              </a:r>
              <a:endParaRPr lang="pt-BR" sz="3600">
                <a:latin typeface="Century Gothic" panose="020B0502020202020204" pitchFamily="34" charset="0"/>
              </a:endParaRPr>
            </a:p>
          </p:txBody>
        </p:sp>
      </p:grpSp>
      <p:sp>
        <p:nvSpPr>
          <p:cNvPr id="41" name="Retângulo 40"/>
          <p:cNvSpPr/>
          <p:nvPr/>
        </p:nvSpPr>
        <p:spPr>
          <a:xfrm>
            <a:off x="571500" y="4643438"/>
            <a:ext cx="3786188" cy="830262"/>
          </a:xfrm>
          <a:prstGeom prst="rect">
            <a:avLst/>
          </a:prstGeom>
        </p:spPr>
        <p:txBody>
          <a:bodyPr>
            <a:spAutoFit/>
          </a:bodyPr>
          <a:lstStyle/>
          <a:p>
            <a:pPr algn="l">
              <a:defRPr/>
            </a:pPr>
            <a:r>
              <a:rPr lang="pt-BR" sz="2400" b="0" kern="0" dirty="0">
                <a:solidFill>
                  <a:srgbClr val="00B0F0"/>
                </a:solidFill>
                <a:latin typeface="Century Gothic" panose="020B0502020202020204" pitchFamily="34" charset="0"/>
              </a:rPr>
              <a:t>D é o diâmetro em </a:t>
            </a:r>
            <a:r>
              <a:rPr lang="pt-BR" sz="2400" b="0" kern="0" dirty="0" smtClean="0">
                <a:solidFill>
                  <a:srgbClr val="00B0F0"/>
                </a:solidFill>
                <a:latin typeface="Century Gothic" panose="020B0502020202020204" pitchFamily="34" charset="0"/>
              </a:rPr>
              <a:t>centímetros</a:t>
            </a:r>
            <a:endParaRPr lang="pt-BR" sz="2400" dirty="0">
              <a:solidFill>
                <a:srgbClr val="00B0F0"/>
              </a:solidFill>
              <a:latin typeface="Century Gothic" panose="020B0502020202020204" pitchFamily="34" charset="0"/>
            </a:endParaRPr>
          </a:p>
        </p:txBody>
      </p:sp>
      <p:pic>
        <p:nvPicPr>
          <p:cNvPr id="68612" name="Picture 4" descr="C:\Documents and Settings\andre silva\Meus documentos\CONCURSO_CDCC\apresentações\Imagens\telescópios\very_angry_baby_face.jpg"/>
          <p:cNvPicPr>
            <a:picLocks noChangeAspect="1" noChangeArrowheads="1"/>
          </p:cNvPicPr>
          <p:nvPr/>
        </p:nvPicPr>
        <p:blipFill>
          <a:blip r:embed="rId1" cstate="print">
            <a:grayscl/>
          </a:blip>
          <a:srcRect/>
          <a:stretch>
            <a:fillRect/>
          </a:stretch>
        </p:blipFill>
        <p:spPr bwMode="auto">
          <a:xfrm>
            <a:off x="5214938" y="1571625"/>
            <a:ext cx="3225800" cy="4162425"/>
          </a:xfrm>
          <a:prstGeom prst="rect">
            <a:avLst/>
          </a:prstGeom>
          <a:solidFill>
            <a:schemeClr val="tx1"/>
          </a:solidFill>
          <a:ln>
            <a:solidFill>
              <a:srgbClr val="00B0F0"/>
            </a:solidFill>
          </a:ln>
        </p:spPr>
      </p:pic>
      <p:sp>
        <p:nvSpPr>
          <p:cNvPr id="18" name="CaixaDeTexto 17"/>
          <p:cNvSpPr txBox="1"/>
          <p:nvPr/>
        </p:nvSpPr>
        <p:spPr>
          <a:xfrm>
            <a:off x="0" y="6581775"/>
            <a:ext cx="6000750" cy="276225"/>
          </a:xfrm>
          <a:prstGeom prst="rect">
            <a:avLst/>
          </a:prstGeom>
          <a:noFill/>
        </p:spPr>
        <p:txBody>
          <a:bodyPr>
            <a:spAutoFit/>
          </a:bodyPr>
          <a:lstStyle/>
          <a:p>
            <a:pPr algn="l">
              <a:defRPr/>
            </a:pPr>
            <a:r>
              <a:rPr lang="pt-BR" sz="1200" dirty="0">
                <a:solidFill>
                  <a:srgbClr val="00B0F0"/>
                </a:solidFill>
                <a:latin typeface="Century Gothic" panose="020B0502020202020204" pitchFamily="34" charset="0"/>
              </a:rPr>
              <a:t>Crédito da imagem: http://www.webmastertalkforums.com</a:t>
            </a:r>
            <a:endParaRPr lang="pt-BR" sz="1200" dirty="0">
              <a:solidFill>
                <a:srgbClr val="00B0F0"/>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8612"/>
                                        </p:tgtEl>
                                        <p:attrNameLst>
                                          <p:attrName>style.visibility</p:attrName>
                                        </p:attrNameLst>
                                      </p:cBhvr>
                                      <p:to>
                                        <p:strVal val="visible"/>
                                      </p:to>
                                    </p:set>
                                    <p:animEffect transition="in" filter="fade">
                                      <p:cBhvr>
                                        <p:cTn id="15" dur="20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55576" y="2852936"/>
            <a:ext cx="7772400" cy="1143000"/>
          </a:xfrm>
        </p:spPr>
        <p:txBody>
          <a:bodyPr/>
          <a:lstStyle/>
          <a:p>
            <a:pPr>
              <a:defRPr/>
            </a:pPr>
            <a:r>
              <a:rPr lang="pt-BR" dirty="0" smtClean="0">
                <a:solidFill>
                  <a:schemeClr val="bg1"/>
                </a:solidFill>
                <a:latin typeface="Century Gothic" panose="020B0502020202020204" pitchFamily="34" charset="0"/>
              </a:rPr>
              <a:t>Montagens</a:t>
            </a:r>
            <a:endParaRPr lang="pt-BR" dirty="0" smtClean="0">
              <a:solidFill>
                <a:schemeClr val="bg1"/>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8546" name="Picture 2" descr="C:\Users\CDA\Documents\Andre\1-MINICURSO-OC-BKP\material-auxiliar\estrut-olho.jpg"/>
          <p:cNvPicPr>
            <a:picLocks noChangeAspect="1" noChangeArrowheads="1"/>
          </p:cNvPicPr>
          <p:nvPr/>
        </p:nvPicPr>
        <p:blipFill>
          <a:blip r:embed="rId1" cstate="print"/>
          <a:srcRect/>
          <a:stretch>
            <a:fillRect/>
          </a:stretch>
        </p:blipFill>
        <p:spPr bwMode="auto">
          <a:xfrm>
            <a:off x="1187624" y="1052736"/>
            <a:ext cx="6724813" cy="5256562"/>
          </a:xfrm>
          <a:prstGeom prst="rect">
            <a:avLst/>
          </a:prstGeom>
          <a:noFill/>
        </p:spPr>
      </p:pic>
      <p:sp>
        <p:nvSpPr>
          <p:cNvPr id="7170" name="Título 3"/>
          <p:cNvSpPr>
            <a:spLocks noGrp="1"/>
          </p:cNvSpPr>
          <p:nvPr>
            <p:ph type="title"/>
          </p:nvPr>
        </p:nvSpPr>
        <p:spPr>
          <a:xfrm>
            <a:off x="3491880" y="0"/>
            <a:ext cx="2129433" cy="1143000"/>
          </a:xfrm>
        </p:spPr>
        <p:txBody>
          <a:bodyPr/>
          <a:lstStyle/>
          <a:p>
            <a:r>
              <a:rPr lang="pt-BR" sz="4800" dirty="0" smtClean="0">
                <a:solidFill>
                  <a:schemeClr val="tx1"/>
                </a:solidFill>
                <a:latin typeface="Century Gothic" panose="020B0502020202020204" pitchFamily="34" charset="0"/>
              </a:rPr>
              <a:t>o olho</a:t>
            </a:r>
            <a:endParaRPr lang="pt-BR" sz="4800" dirty="0" smtClean="0">
              <a:solidFill>
                <a:schemeClr val="tx1"/>
              </a:solidFill>
              <a:latin typeface="Century Gothic" panose="020B0502020202020204" pitchFamily="34" charset="0"/>
            </a:endParaRPr>
          </a:p>
        </p:txBody>
      </p:sp>
      <p:sp>
        <p:nvSpPr>
          <p:cNvPr id="3" name="CaixaDeTexto 2"/>
          <p:cNvSpPr txBox="1"/>
          <p:nvPr/>
        </p:nvSpPr>
        <p:spPr>
          <a:xfrm>
            <a:off x="5652120" y="6608385"/>
            <a:ext cx="3456384" cy="276999"/>
          </a:xfrm>
          <a:prstGeom prst="rect">
            <a:avLst/>
          </a:prstGeom>
          <a:noFill/>
        </p:spPr>
        <p:txBody>
          <a:bodyPr wrap="square">
            <a:spAutoFit/>
          </a:bodyPr>
          <a:lstStyle/>
          <a:p>
            <a:pPr algn="l">
              <a:defRPr/>
            </a:pPr>
            <a:r>
              <a:rPr lang="pt-BR" sz="1200" dirty="0">
                <a:solidFill>
                  <a:schemeClr val="accent6">
                    <a:lumMod val="75000"/>
                  </a:schemeClr>
                </a:solidFill>
                <a:latin typeface="Century Gothic" panose="020B0502020202020204" pitchFamily="34" charset="0"/>
              </a:rPr>
              <a:t>Crédito da imagem: http://en.wikipedia.org </a:t>
            </a:r>
            <a:endParaRPr lang="pt-BR" sz="1200" dirty="0">
              <a:solidFill>
                <a:schemeClr val="accent6">
                  <a:lumMod val="75000"/>
                </a:schemeClr>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611560" y="53752"/>
            <a:ext cx="7772400" cy="1143000"/>
          </a:xfrm>
        </p:spPr>
        <p:txBody>
          <a:bodyPr/>
          <a:lstStyle/>
          <a:p>
            <a:pPr>
              <a:defRPr/>
            </a:pPr>
            <a:r>
              <a:rPr lang="pt-BR" dirty="0" smtClean="0">
                <a:solidFill>
                  <a:schemeClr val="accent6">
                    <a:lumMod val="75000"/>
                  </a:schemeClr>
                </a:solidFill>
                <a:latin typeface="Century Gothic" panose="020B0502020202020204" pitchFamily="34" charset="0"/>
              </a:rPr>
              <a:t>Montagens</a:t>
            </a:r>
            <a:endParaRPr lang="pt-BR" dirty="0" smtClean="0">
              <a:solidFill>
                <a:schemeClr val="accent6">
                  <a:lumMod val="75000"/>
                </a:schemeClr>
              </a:solidFill>
              <a:latin typeface="Century Gothic" panose="020B0502020202020204" pitchFamily="34" charset="0"/>
            </a:endParaRPr>
          </a:p>
        </p:txBody>
      </p:sp>
      <p:pic>
        <p:nvPicPr>
          <p:cNvPr id="1026" name="Picture 2" descr="http://www.oasi.org.uk/Telescopes/CFTOB/Mounts.gif"/>
          <p:cNvPicPr>
            <a:picLocks noChangeAspect="1" noChangeArrowheads="1"/>
          </p:cNvPicPr>
          <p:nvPr/>
        </p:nvPicPr>
        <p:blipFill>
          <a:blip r:embed="rId1" cstate="print"/>
          <a:srcRect/>
          <a:stretch>
            <a:fillRect/>
          </a:stretch>
        </p:blipFill>
        <p:spPr bwMode="auto">
          <a:xfrm>
            <a:off x="0" y="1237257"/>
            <a:ext cx="9144000" cy="5072063"/>
          </a:xfrm>
          <a:prstGeom prst="rect">
            <a:avLst/>
          </a:prstGeom>
          <a:noFill/>
        </p:spPr>
      </p:pic>
      <p:sp>
        <p:nvSpPr>
          <p:cNvPr id="5" name="Retângulo 4"/>
          <p:cNvSpPr/>
          <p:nvPr/>
        </p:nvSpPr>
        <p:spPr>
          <a:xfrm>
            <a:off x="0" y="6505599"/>
            <a:ext cx="7164288" cy="307777"/>
          </a:xfrm>
          <a:prstGeom prst="rect">
            <a:avLst/>
          </a:prstGeom>
        </p:spPr>
        <p:txBody>
          <a:bodyPr wrap="square">
            <a:spAutoFit/>
          </a:bodyPr>
          <a:lstStyle/>
          <a:p>
            <a:pPr algn="l"/>
            <a:r>
              <a:rPr lang="en-US" sz="1400" dirty="0" err="1" smtClean="0">
                <a:solidFill>
                  <a:schemeClr val="accent6">
                    <a:lumMod val="75000"/>
                  </a:schemeClr>
                </a:solidFill>
                <a:latin typeface="Century Gothic" panose="020B0502020202020204" pitchFamily="34" charset="0"/>
              </a:rPr>
              <a:t>Fonte</a:t>
            </a:r>
            <a:r>
              <a:rPr lang="en-US" sz="1400" dirty="0" smtClean="0">
                <a:solidFill>
                  <a:schemeClr val="accent6">
                    <a:lumMod val="75000"/>
                  </a:schemeClr>
                </a:solidFill>
                <a:latin typeface="Century Gothic" panose="020B0502020202020204" pitchFamily="34" charset="0"/>
              </a:rPr>
              <a:t> </a:t>
            </a:r>
            <a:r>
              <a:rPr lang="en-US" sz="1400" dirty="0" err="1" smtClean="0">
                <a:solidFill>
                  <a:schemeClr val="accent6">
                    <a:lumMod val="75000"/>
                  </a:schemeClr>
                </a:solidFill>
                <a:latin typeface="Century Gothic" panose="020B0502020202020204" pitchFamily="34" charset="0"/>
              </a:rPr>
              <a:t>da</a:t>
            </a:r>
            <a:r>
              <a:rPr lang="en-US" sz="1400" dirty="0" smtClean="0">
                <a:solidFill>
                  <a:schemeClr val="accent6">
                    <a:lumMod val="75000"/>
                  </a:schemeClr>
                </a:solidFill>
                <a:latin typeface="Century Gothic" panose="020B0502020202020204" pitchFamily="34" charset="0"/>
              </a:rPr>
              <a:t> </a:t>
            </a:r>
            <a:r>
              <a:rPr lang="en-US" sz="1400" dirty="0" err="1" smtClean="0">
                <a:solidFill>
                  <a:schemeClr val="accent6">
                    <a:lumMod val="75000"/>
                  </a:schemeClr>
                </a:solidFill>
                <a:latin typeface="Century Gothic" panose="020B0502020202020204" pitchFamily="34" charset="0"/>
              </a:rPr>
              <a:t>imagem</a:t>
            </a:r>
            <a:r>
              <a:rPr lang="en-US" sz="1400" dirty="0" smtClean="0">
                <a:solidFill>
                  <a:schemeClr val="accent6">
                    <a:lumMod val="75000"/>
                  </a:schemeClr>
                </a:solidFill>
                <a:latin typeface="Century Gothic" panose="020B0502020202020204" pitchFamily="34" charset="0"/>
              </a:rPr>
              <a:t>: http://www.oasi.org.uk/Telescopes/CFTOB/Mounts.gif</a:t>
            </a:r>
            <a:endParaRPr lang="en-US" sz="1400" dirty="0">
              <a:solidFill>
                <a:schemeClr val="accent6">
                  <a:lumMod val="75000"/>
                </a:schemeClr>
              </a:solidFill>
              <a:latin typeface="Century Gothic" panose="020B0502020202020204" pitchFamily="34" charset="0"/>
            </a:endParaRPr>
          </a:p>
        </p:txBody>
      </p:sp>
      <p:sp>
        <p:nvSpPr>
          <p:cNvPr id="2" name="Retângulo 1"/>
          <p:cNvSpPr/>
          <p:nvPr/>
        </p:nvSpPr>
        <p:spPr bwMode="auto">
          <a:xfrm>
            <a:off x="3995936" y="1237257"/>
            <a:ext cx="4968552" cy="507206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Tx/>
              <a:buNone/>
            </a:pPr>
            <a:endParaRPr kumimoji="0" lang="pt-BR" sz="1600" b="1" i="0" u="none" strike="noStrike" cap="none" normalizeH="0" baseline="0" smtClean="0">
              <a:ln>
                <a:noFill/>
              </a:ln>
              <a:solidFill>
                <a:srgbClr val="FF0066"/>
              </a:solidFill>
              <a:effectLst/>
              <a:latin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611560" y="53752"/>
            <a:ext cx="7772400" cy="1143000"/>
          </a:xfrm>
        </p:spPr>
        <p:txBody>
          <a:bodyPr/>
          <a:lstStyle/>
          <a:p>
            <a:pPr>
              <a:defRPr/>
            </a:pPr>
            <a:r>
              <a:rPr lang="pt-BR" dirty="0" smtClean="0">
                <a:solidFill>
                  <a:schemeClr val="accent6">
                    <a:lumMod val="75000"/>
                  </a:schemeClr>
                </a:solidFill>
                <a:latin typeface="Century Gothic" panose="020B0502020202020204" pitchFamily="34" charset="0"/>
              </a:rPr>
              <a:t>Montagens</a:t>
            </a:r>
            <a:endParaRPr lang="pt-BR" dirty="0" smtClean="0">
              <a:solidFill>
                <a:schemeClr val="accent6">
                  <a:lumMod val="75000"/>
                </a:schemeClr>
              </a:solidFill>
              <a:latin typeface="Century Gothic" panose="020B0502020202020204" pitchFamily="34" charset="0"/>
            </a:endParaRPr>
          </a:p>
        </p:txBody>
      </p:sp>
      <p:pic>
        <p:nvPicPr>
          <p:cNvPr id="1026" name="Picture 2" descr="http://www.oasi.org.uk/Telescopes/CFTOB/Mounts.gif"/>
          <p:cNvPicPr>
            <a:picLocks noChangeAspect="1" noChangeArrowheads="1"/>
          </p:cNvPicPr>
          <p:nvPr/>
        </p:nvPicPr>
        <p:blipFill>
          <a:blip r:embed="rId1" cstate="print"/>
          <a:srcRect/>
          <a:stretch>
            <a:fillRect/>
          </a:stretch>
        </p:blipFill>
        <p:spPr bwMode="auto">
          <a:xfrm>
            <a:off x="0" y="1237257"/>
            <a:ext cx="9144000" cy="5072063"/>
          </a:xfrm>
          <a:prstGeom prst="rect">
            <a:avLst/>
          </a:prstGeom>
          <a:noFill/>
        </p:spPr>
      </p:pic>
      <p:sp>
        <p:nvSpPr>
          <p:cNvPr id="5" name="Retângulo 4"/>
          <p:cNvSpPr/>
          <p:nvPr/>
        </p:nvSpPr>
        <p:spPr>
          <a:xfrm>
            <a:off x="0" y="6505599"/>
            <a:ext cx="7164288" cy="307777"/>
          </a:xfrm>
          <a:prstGeom prst="rect">
            <a:avLst/>
          </a:prstGeom>
        </p:spPr>
        <p:txBody>
          <a:bodyPr wrap="square">
            <a:spAutoFit/>
          </a:bodyPr>
          <a:lstStyle/>
          <a:p>
            <a:pPr algn="l"/>
            <a:r>
              <a:rPr lang="en-US" sz="1400" dirty="0" err="1" smtClean="0">
                <a:solidFill>
                  <a:schemeClr val="accent6">
                    <a:lumMod val="75000"/>
                  </a:schemeClr>
                </a:solidFill>
                <a:latin typeface="Century Gothic" panose="020B0502020202020204" pitchFamily="34" charset="0"/>
              </a:rPr>
              <a:t>Fonte</a:t>
            </a:r>
            <a:r>
              <a:rPr lang="en-US" sz="1400" dirty="0" smtClean="0">
                <a:solidFill>
                  <a:schemeClr val="accent6">
                    <a:lumMod val="75000"/>
                  </a:schemeClr>
                </a:solidFill>
                <a:latin typeface="Century Gothic" panose="020B0502020202020204" pitchFamily="34" charset="0"/>
              </a:rPr>
              <a:t> </a:t>
            </a:r>
            <a:r>
              <a:rPr lang="en-US" sz="1400" dirty="0" err="1" smtClean="0">
                <a:solidFill>
                  <a:schemeClr val="accent6">
                    <a:lumMod val="75000"/>
                  </a:schemeClr>
                </a:solidFill>
                <a:latin typeface="Century Gothic" panose="020B0502020202020204" pitchFamily="34" charset="0"/>
              </a:rPr>
              <a:t>da</a:t>
            </a:r>
            <a:r>
              <a:rPr lang="en-US" sz="1400" dirty="0" smtClean="0">
                <a:solidFill>
                  <a:schemeClr val="accent6">
                    <a:lumMod val="75000"/>
                  </a:schemeClr>
                </a:solidFill>
                <a:latin typeface="Century Gothic" panose="020B0502020202020204" pitchFamily="34" charset="0"/>
              </a:rPr>
              <a:t> </a:t>
            </a:r>
            <a:r>
              <a:rPr lang="en-US" sz="1400" dirty="0" err="1" smtClean="0">
                <a:solidFill>
                  <a:schemeClr val="accent6">
                    <a:lumMod val="75000"/>
                  </a:schemeClr>
                </a:solidFill>
                <a:latin typeface="Century Gothic" panose="020B0502020202020204" pitchFamily="34" charset="0"/>
              </a:rPr>
              <a:t>imagem</a:t>
            </a:r>
            <a:r>
              <a:rPr lang="en-US" sz="1400" dirty="0" smtClean="0">
                <a:solidFill>
                  <a:schemeClr val="accent6">
                    <a:lumMod val="75000"/>
                  </a:schemeClr>
                </a:solidFill>
                <a:latin typeface="Century Gothic" panose="020B0502020202020204" pitchFamily="34" charset="0"/>
              </a:rPr>
              <a:t>: http://www.oasi.org.uk/Telescopes/CFTOB/Mounts.gif</a:t>
            </a:r>
            <a:endParaRPr lang="en-US" sz="1400" dirty="0">
              <a:solidFill>
                <a:schemeClr val="accent6">
                  <a:lumMod val="75000"/>
                </a:schemeClr>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3"/>
          <p:cNvSpPr>
            <a:spLocks noGrp="1"/>
          </p:cNvSpPr>
          <p:nvPr>
            <p:ph type="ctrTitle"/>
          </p:nvPr>
        </p:nvSpPr>
        <p:spPr>
          <a:xfrm>
            <a:off x="642938" y="-41275"/>
            <a:ext cx="7772400" cy="1470025"/>
          </a:xfrm>
        </p:spPr>
        <p:txBody>
          <a:bodyPr/>
          <a:lstStyle/>
          <a:p>
            <a:r>
              <a:rPr lang="pt-BR" dirty="0" smtClean="0">
                <a:solidFill>
                  <a:schemeClr val="bg1"/>
                </a:solidFill>
                <a:latin typeface="Century Gothic" panose="020B0502020202020204" pitchFamily="34" charset="0"/>
              </a:rPr>
              <a:t>O </a:t>
            </a:r>
            <a:r>
              <a:rPr lang="pt-BR" dirty="0" err="1" smtClean="0">
                <a:solidFill>
                  <a:schemeClr val="bg1"/>
                </a:solidFill>
                <a:latin typeface="Century Gothic" panose="020B0502020202020204" pitchFamily="34" charset="0"/>
              </a:rPr>
              <a:t>galileoscópio</a:t>
            </a:r>
            <a:endParaRPr lang="pt-BR" dirty="0" smtClean="0">
              <a:solidFill>
                <a:schemeClr val="bg1"/>
              </a:solidFill>
              <a:latin typeface="Century Gothic" panose="020B0502020202020204" pitchFamily="34" charset="0"/>
            </a:endParaRPr>
          </a:p>
        </p:txBody>
      </p:sp>
      <p:pic>
        <p:nvPicPr>
          <p:cNvPr id="15363" name="Picture 2" descr="C:\Documents and Settings\andre silva\Meus documentos\CONCURSO_CDCC\apresentações\Imagens\telescópios\Galileoscopio.jpg"/>
          <p:cNvPicPr>
            <a:picLocks noChangeAspect="1" noChangeArrowheads="1"/>
          </p:cNvPicPr>
          <p:nvPr/>
        </p:nvPicPr>
        <p:blipFill>
          <a:blip r:embed="rId1" cstate="print">
            <a:lum/>
          </a:blip>
          <a:srcRect/>
          <a:stretch>
            <a:fillRect/>
          </a:stretch>
        </p:blipFill>
        <p:spPr bwMode="auto">
          <a:xfrm>
            <a:off x="0" y="1485900"/>
            <a:ext cx="9144000" cy="5372100"/>
          </a:xfrm>
          <a:prstGeom prst="rect">
            <a:avLst/>
          </a:prstGeom>
          <a:noFill/>
          <a:ln w="9525">
            <a:noFill/>
            <a:miter lim="800000"/>
            <a:headEnd/>
            <a:tailEnd/>
          </a:ln>
        </p:spPr>
      </p:pic>
      <p:sp>
        <p:nvSpPr>
          <p:cNvPr id="15364" name="CaixaDeTexto 3"/>
          <p:cNvSpPr txBox="1">
            <a:spLocks noChangeArrowheads="1"/>
          </p:cNvSpPr>
          <p:nvPr/>
        </p:nvSpPr>
        <p:spPr bwMode="auto">
          <a:xfrm>
            <a:off x="0" y="6581775"/>
            <a:ext cx="6000750" cy="276225"/>
          </a:xfrm>
          <a:prstGeom prst="rect">
            <a:avLst/>
          </a:prstGeom>
          <a:noFill/>
          <a:ln w="9525">
            <a:noFill/>
            <a:miter lim="800000"/>
          </a:ln>
        </p:spPr>
        <p:txBody>
          <a:bodyPr>
            <a:spAutoFit/>
          </a:bodyPr>
          <a:lstStyle/>
          <a:p>
            <a:pPr algn="l"/>
            <a:r>
              <a:rPr lang="pt-BR" sz="1200" dirty="0">
                <a:solidFill>
                  <a:schemeClr val="tx1"/>
                </a:solidFill>
                <a:latin typeface="Century Gothic" panose="020B0502020202020204" pitchFamily="34" charset="0"/>
              </a:rPr>
              <a:t>Crédito da imagem: http://luna-astronomia.blogspot.com</a:t>
            </a:r>
            <a:endParaRPr lang="pt-BR" sz="1200" dirty="0">
              <a:solidFill>
                <a:schemeClr val="tx1"/>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a:xfrm>
            <a:off x="714375" y="214313"/>
            <a:ext cx="7772400" cy="1143000"/>
          </a:xfrm>
        </p:spPr>
        <p:txBody>
          <a:bodyPr/>
          <a:lstStyle/>
          <a:p>
            <a:r>
              <a:rPr lang="pt-BR" dirty="0" smtClean="0">
                <a:solidFill>
                  <a:schemeClr val="bg1"/>
                </a:solidFill>
                <a:latin typeface="Century Gothic" panose="020B0502020202020204" pitchFamily="34" charset="0"/>
              </a:rPr>
              <a:t>Importante!</a:t>
            </a:r>
            <a:endParaRPr lang="pt-BR" dirty="0" smtClean="0">
              <a:solidFill>
                <a:schemeClr val="bg1"/>
              </a:solidFill>
              <a:latin typeface="Century Gothic" panose="020B0502020202020204" pitchFamily="34" charset="0"/>
            </a:endParaRPr>
          </a:p>
        </p:txBody>
      </p:sp>
      <p:sp>
        <p:nvSpPr>
          <p:cNvPr id="4099" name="Espaço Reservado para Conteúdo 3"/>
          <p:cNvSpPr>
            <a:spLocks noGrp="1"/>
          </p:cNvSpPr>
          <p:nvPr>
            <p:ph sz="half" idx="1"/>
          </p:nvPr>
        </p:nvSpPr>
        <p:spPr>
          <a:xfrm>
            <a:off x="35496" y="1196752"/>
            <a:ext cx="4034160" cy="4732561"/>
          </a:xfrm>
        </p:spPr>
        <p:txBody>
          <a:bodyPr/>
          <a:lstStyle/>
          <a:p>
            <a:pPr algn="just">
              <a:buClr>
                <a:srgbClr val="00B0F0"/>
              </a:buClr>
              <a:buFont typeface="Wingdings" panose="05000000000000000000" pitchFamily="2" charset="2"/>
              <a:buChar char="v"/>
            </a:pPr>
            <a:r>
              <a:rPr lang="pt-BR" i="1" dirty="0" smtClean="0">
                <a:solidFill>
                  <a:srgbClr val="00B0F0"/>
                </a:solidFill>
                <a:latin typeface="Century Gothic" panose="020B0502020202020204" pitchFamily="34" charset="0"/>
              </a:rPr>
              <a:t>Nunca </a:t>
            </a:r>
            <a:r>
              <a:rPr lang="pt-BR" dirty="0" smtClean="0">
                <a:solidFill>
                  <a:srgbClr val="00B0F0"/>
                </a:solidFill>
                <a:latin typeface="Century Gothic" panose="020B0502020202020204" pitchFamily="34" charset="0"/>
              </a:rPr>
              <a:t>olhe para o Sol!</a:t>
            </a:r>
            <a:endParaRPr lang="pt-BR" dirty="0" smtClean="0">
              <a:solidFill>
                <a:srgbClr val="00B0F0"/>
              </a:solidFill>
              <a:latin typeface="Century Gothic" panose="020B0502020202020204" pitchFamily="34" charset="0"/>
            </a:endParaRPr>
          </a:p>
          <a:p>
            <a:pPr algn="just">
              <a:buClr>
                <a:srgbClr val="00B0F0"/>
              </a:buClr>
              <a:buFont typeface="Wingdings" panose="05000000000000000000" pitchFamily="2" charset="2"/>
              <a:buChar char="v"/>
            </a:pPr>
            <a:r>
              <a:rPr lang="pt-BR" u="sng" dirty="0" smtClean="0">
                <a:solidFill>
                  <a:srgbClr val="00B0F0"/>
                </a:solidFill>
                <a:latin typeface="Century Gothic" panose="020B0502020202020204" pitchFamily="34" charset="0"/>
              </a:rPr>
              <a:t>muito menos</a:t>
            </a:r>
            <a:r>
              <a:rPr lang="pt-BR" dirty="0" smtClean="0">
                <a:solidFill>
                  <a:srgbClr val="00B0F0"/>
                </a:solidFill>
                <a:latin typeface="Century Gothic" panose="020B0502020202020204" pitchFamily="34" charset="0"/>
              </a:rPr>
              <a:t> com </a:t>
            </a:r>
            <a:r>
              <a:rPr lang="pt-BR" i="1" dirty="0" smtClean="0">
                <a:solidFill>
                  <a:srgbClr val="00B0F0"/>
                </a:solidFill>
                <a:latin typeface="Century Gothic" panose="020B0502020202020204" pitchFamily="34" charset="0"/>
              </a:rPr>
              <a:t>instrumentos </a:t>
            </a:r>
            <a:r>
              <a:rPr lang="pt-BR" dirty="0" smtClean="0">
                <a:solidFill>
                  <a:srgbClr val="00B0F0"/>
                </a:solidFill>
                <a:latin typeface="Century Gothic" panose="020B0502020202020204" pitchFamily="34" charset="0"/>
              </a:rPr>
              <a:t>como:</a:t>
            </a:r>
            <a:endParaRPr lang="pt-BR" dirty="0" smtClean="0">
              <a:solidFill>
                <a:srgbClr val="00B0F0"/>
              </a:solidFill>
              <a:latin typeface="Century Gothic" panose="020B0502020202020204" pitchFamily="34" charset="0"/>
            </a:endParaRPr>
          </a:p>
          <a:p>
            <a:pPr lvl="1" algn="just">
              <a:buClr>
                <a:srgbClr val="00B0F0"/>
              </a:buClr>
              <a:buFont typeface="Wingdings" panose="05000000000000000000" pitchFamily="2" charset="2"/>
              <a:buChar char="v"/>
            </a:pPr>
            <a:r>
              <a:rPr lang="pt-BR" sz="2800" dirty="0" smtClean="0">
                <a:solidFill>
                  <a:srgbClr val="00B0F0"/>
                </a:solidFill>
                <a:latin typeface="Century Gothic" panose="020B0502020202020204" pitchFamily="34" charset="0"/>
              </a:rPr>
              <a:t>Óculos escuros!</a:t>
            </a:r>
            <a:endParaRPr lang="pt-BR" sz="2800" dirty="0" smtClean="0">
              <a:solidFill>
                <a:srgbClr val="00B0F0"/>
              </a:solidFill>
              <a:latin typeface="Century Gothic" panose="020B0502020202020204" pitchFamily="34" charset="0"/>
            </a:endParaRPr>
          </a:p>
          <a:p>
            <a:pPr lvl="1" algn="just">
              <a:buClr>
                <a:srgbClr val="00B0F0"/>
              </a:buClr>
              <a:buFont typeface="Wingdings" panose="05000000000000000000" pitchFamily="2" charset="2"/>
              <a:buChar char="v"/>
            </a:pPr>
            <a:r>
              <a:rPr lang="pt-BR" sz="2800" dirty="0" smtClean="0">
                <a:solidFill>
                  <a:srgbClr val="00B0F0"/>
                </a:solidFill>
                <a:latin typeface="Century Gothic" panose="020B0502020202020204" pitchFamily="34" charset="0"/>
              </a:rPr>
              <a:t>Binóculos!</a:t>
            </a:r>
            <a:endParaRPr lang="pt-BR" sz="2800" dirty="0" smtClean="0">
              <a:solidFill>
                <a:srgbClr val="00B0F0"/>
              </a:solidFill>
              <a:latin typeface="Century Gothic" panose="020B0502020202020204" pitchFamily="34" charset="0"/>
            </a:endParaRPr>
          </a:p>
          <a:p>
            <a:pPr lvl="1" algn="just">
              <a:buClr>
                <a:srgbClr val="00B0F0"/>
              </a:buClr>
              <a:buFont typeface="Wingdings" panose="05000000000000000000" pitchFamily="2" charset="2"/>
              <a:buChar char="v"/>
            </a:pPr>
            <a:r>
              <a:rPr lang="pt-BR" sz="2800" dirty="0" smtClean="0">
                <a:solidFill>
                  <a:srgbClr val="00B0F0"/>
                </a:solidFill>
                <a:latin typeface="Century Gothic" panose="020B0502020202020204" pitchFamily="34" charset="0"/>
              </a:rPr>
              <a:t>Telescópios!</a:t>
            </a:r>
            <a:endParaRPr lang="pt-BR" sz="2800" dirty="0" smtClean="0">
              <a:solidFill>
                <a:srgbClr val="00B0F0"/>
              </a:solidFill>
              <a:latin typeface="Century Gothic" panose="020B0502020202020204" pitchFamily="34" charset="0"/>
            </a:endParaRPr>
          </a:p>
          <a:p>
            <a:pPr algn="just">
              <a:buClr>
                <a:srgbClr val="00B0F0"/>
              </a:buClr>
              <a:buFont typeface="Wingdings" panose="05000000000000000000" pitchFamily="2" charset="2"/>
              <a:buChar char="v"/>
            </a:pPr>
            <a:r>
              <a:rPr lang="pt-BR" dirty="0" smtClean="0">
                <a:solidFill>
                  <a:srgbClr val="00B0F0"/>
                </a:solidFill>
                <a:latin typeface="Century Gothic" panose="020B0502020202020204" pitchFamily="34" charset="0"/>
              </a:rPr>
              <a:t>Venha ver o Sol no Observatório nos domingos solares!</a:t>
            </a:r>
            <a:endParaRPr lang="pt-BR" dirty="0" smtClean="0">
              <a:solidFill>
                <a:srgbClr val="00B0F0"/>
              </a:solidFill>
              <a:latin typeface="Century Gothic" panose="020B0502020202020204" pitchFamily="34" charset="0"/>
            </a:endParaRPr>
          </a:p>
        </p:txBody>
      </p:sp>
      <p:sp>
        <p:nvSpPr>
          <p:cNvPr id="7" name="Retângulo 6"/>
          <p:cNvSpPr>
            <a:spLocks noChangeArrowheads="1"/>
          </p:cNvSpPr>
          <p:nvPr/>
        </p:nvSpPr>
        <p:spPr bwMode="auto">
          <a:xfrm>
            <a:off x="140678" y="6367463"/>
            <a:ext cx="4196983" cy="276999"/>
          </a:xfrm>
          <a:prstGeom prst="rect">
            <a:avLst/>
          </a:prstGeom>
          <a:noFill/>
          <a:ln w="9525">
            <a:noFill/>
            <a:miter lim="800000"/>
          </a:ln>
        </p:spPr>
        <p:txBody>
          <a:bodyPr wrap="none">
            <a:spAutoFit/>
          </a:bodyPr>
          <a:lstStyle/>
          <a:p>
            <a:r>
              <a:rPr lang="pt-BR" sz="1200" dirty="0">
                <a:solidFill>
                  <a:srgbClr val="00B0F0"/>
                </a:solidFill>
                <a:latin typeface="Century Gothic" panose="020B0502020202020204" pitchFamily="34" charset="0"/>
              </a:rPr>
              <a:t>Crédito da imagem: http://wwwdevinin.blogspot.com</a:t>
            </a:r>
            <a:endParaRPr lang="pt-BR" sz="1200" dirty="0">
              <a:solidFill>
                <a:srgbClr val="00B0F0"/>
              </a:solidFill>
              <a:latin typeface="Century Gothic" panose="020B0502020202020204" pitchFamily="34" charset="0"/>
            </a:endParaRPr>
          </a:p>
        </p:txBody>
      </p:sp>
      <p:grpSp>
        <p:nvGrpSpPr>
          <p:cNvPr id="8" name="Grupo 59"/>
          <p:cNvGrpSpPr>
            <a:grpSpLocks noChangeAspect="1"/>
          </p:cNvGrpSpPr>
          <p:nvPr/>
        </p:nvGrpSpPr>
        <p:grpSpPr>
          <a:xfrm>
            <a:off x="3419872" y="1052736"/>
            <a:ext cx="5628074" cy="5628074"/>
            <a:chOff x="66981" y="2884221"/>
            <a:chExt cx="1800000" cy="1800000"/>
          </a:xfrm>
        </p:grpSpPr>
        <p:pic>
          <p:nvPicPr>
            <p:cNvPr id="10" name="Picture 2"/>
            <p:cNvPicPr>
              <a:picLocks noChangeAspect="1" noChangeArrowheads="1"/>
            </p:cNvPicPr>
            <p:nvPr/>
          </p:nvPicPr>
          <p:blipFill>
            <a:blip r:embed="rId1" cstate="print"/>
            <a:srcRect/>
            <a:stretch>
              <a:fillRect/>
            </a:stretch>
          </p:blipFill>
          <p:spPr bwMode="auto">
            <a:xfrm>
              <a:off x="251520" y="3068960"/>
              <a:ext cx="1440000" cy="1431056"/>
            </a:xfrm>
            <a:prstGeom prst="rect">
              <a:avLst/>
            </a:prstGeom>
            <a:noFill/>
            <a:ln w="9525">
              <a:noFill/>
              <a:miter lim="800000"/>
              <a:headEnd/>
              <a:tailEnd/>
            </a:ln>
          </p:spPr>
        </p:pic>
        <p:sp>
          <p:nvSpPr>
            <p:cNvPr id="11" name="Oval 3"/>
            <p:cNvSpPr>
              <a:spLocks noChangeArrowheads="1"/>
            </p:cNvSpPr>
            <p:nvPr/>
          </p:nvSpPr>
          <p:spPr bwMode="auto">
            <a:xfrm>
              <a:off x="66981" y="2884221"/>
              <a:ext cx="1800000" cy="1800000"/>
            </a:xfrm>
            <a:prstGeom prst="ellipse">
              <a:avLst/>
            </a:prstGeom>
            <a:gradFill flip="none" rotWithShape="1">
              <a:gsLst>
                <a:gs pos="48000">
                  <a:srgbClr val="FDDF03">
                    <a:alpha val="83000"/>
                  </a:srgbClr>
                </a:gs>
                <a:gs pos="24000">
                  <a:schemeClr val="bg1">
                    <a:alpha val="0"/>
                  </a:schemeClr>
                </a:gs>
                <a:gs pos="100000">
                  <a:srgbClr val="4D0808">
                    <a:alpha val="10000"/>
                  </a:srgbClr>
                </a:gs>
              </a:gsLst>
              <a:path path="shape">
                <a:fillToRect l="50000" t="50000" r="50000" b="50000"/>
              </a:path>
              <a:tileRect/>
            </a:gradFill>
            <a:ln w="57150">
              <a:noFill/>
              <a:prstDash val="solid"/>
              <a:round/>
            </a:ln>
          </p:spPr>
          <p:txBody>
            <a:bodyPr wrap="none" anchor="ctr"/>
            <a:lstStyle/>
            <a:p>
              <a:pPr>
                <a:defRPr/>
              </a:pPr>
              <a:endParaRPr lang="pt-BR">
                <a:latin typeface="Century Gothic" panose="020B0502020202020204"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2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20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20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fade">
                                      <p:cBhvr>
                                        <p:cTn id="27" dur="20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fade">
                                      <p:cBhvr>
                                        <p:cTn id="32" dur="2000"/>
                                        <p:tgtEl>
                                          <p:spTgt spid="4099">
                                            <p:txEl>
                                              <p:pRg st="5" end="5"/>
                                            </p:txEl>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3"/>
          <p:cNvSpPr>
            <a:spLocks noGrp="1"/>
          </p:cNvSpPr>
          <p:nvPr>
            <p:ph type="ctrTitle"/>
          </p:nvPr>
        </p:nvSpPr>
        <p:spPr>
          <a:xfrm>
            <a:off x="142875" y="-27384"/>
            <a:ext cx="8858250" cy="1470025"/>
          </a:xfrm>
        </p:spPr>
        <p:txBody>
          <a:bodyPr/>
          <a:lstStyle/>
          <a:p>
            <a:r>
              <a:rPr lang="pt-BR" dirty="0" smtClean="0">
                <a:solidFill>
                  <a:schemeClr val="bg1"/>
                </a:solidFill>
                <a:latin typeface="Century Gothic" panose="020B0502020202020204" pitchFamily="34" charset="0"/>
              </a:rPr>
              <a:t>características</a:t>
            </a:r>
            <a:endParaRPr lang="pt-BR" dirty="0" smtClean="0">
              <a:solidFill>
                <a:schemeClr val="bg1"/>
              </a:solidFill>
              <a:latin typeface="Century Gothic" panose="020B0502020202020204" pitchFamily="34" charset="0"/>
            </a:endParaRPr>
          </a:p>
        </p:txBody>
      </p:sp>
      <p:sp>
        <p:nvSpPr>
          <p:cNvPr id="3" name="Subtítulo 2"/>
          <p:cNvSpPr>
            <a:spLocks noGrp="1"/>
          </p:cNvSpPr>
          <p:nvPr>
            <p:ph type="subTitle" idx="1"/>
          </p:nvPr>
        </p:nvSpPr>
        <p:spPr>
          <a:xfrm>
            <a:off x="539552" y="1916832"/>
            <a:ext cx="8136904" cy="3744416"/>
          </a:xfrm>
        </p:spPr>
        <p:txBody>
          <a:bodyPr/>
          <a:lstStyle/>
          <a:p>
            <a:pPr algn="l">
              <a:buClr>
                <a:srgbClr val="00B0F0"/>
              </a:buClr>
              <a:buFont typeface="Wingdings" panose="05000000000000000000" pitchFamily="2" charset="2"/>
              <a:buChar char="v"/>
              <a:defRPr/>
            </a:pPr>
            <a:r>
              <a:rPr lang="pt-BR" dirty="0" smtClean="0">
                <a:solidFill>
                  <a:srgbClr val="00B0F0"/>
                </a:solidFill>
                <a:latin typeface="Century Gothic" panose="020B0502020202020204" pitchFamily="34" charset="0"/>
              </a:rPr>
              <a:t> abertura: 50mm</a:t>
            </a:r>
            <a:endParaRPr lang="pt-BR" dirty="0" smtClean="0">
              <a:solidFill>
                <a:srgbClr val="00B0F0"/>
              </a:solidFill>
              <a:latin typeface="Century Gothic" panose="020B0502020202020204" pitchFamily="34" charset="0"/>
            </a:endParaRPr>
          </a:p>
          <a:p>
            <a:pPr algn="l">
              <a:buClr>
                <a:srgbClr val="00B0F0"/>
              </a:buClr>
              <a:buFont typeface="Wingdings" panose="05000000000000000000" pitchFamily="2" charset="2"/>
              <a:buChar char="v"/>
              <a:defRPr/>
            </a:pPr>
            <a:r>
              <a:rPr lang="pt-BR" dirty="0" smtClean="0">
                <a:solidFill>
                  <a:srgbClr val="00B0F0"/>
                </a:solidFill>
                <a:latin typeface="Century Gothic" panose="020B0502020202020204" pitchFamily="34" charset="0"/>
              </a:rPr>
              <a:t> distância focal da objetiva: 500 mm</a:t>
            </a:r>
            <a:endParaRPr lang="pt-BR" dirty="0" smtClean="0">
              <a:solidFill>
                <a:srgbClr val="00B0F0"/>
              </a:solidFill>
              <a:latin typeface="Century Gothic" panose="020B0502020202020204" pitchFamily="34" charset="0"/>
            </a:endParaRPr>
          </a:p>
          <a:p>
            <a:pPr algn="l">
              <a:buClr>
                <a:srgbClr val="00B0F0"/>
              </a:buClr>
              <a:buFont typeface="Wingdings" panose="05000000000000000000" pitchFamily="2" charset="2"/>
              <a:buChar char="v"/>
              <a:defRPr/>
            </a:pPr>
            <a:r>
              <a:rPr lang="pt-BR" dirty="0" smtClean="0">
                <a:solidFill>
                  <a:srgbClr val="00B0F0"/>
                </a:solidFill>
                <a:latin typeface="Century Gothic" panose="020B0502020202020204" pitchFamily="34" charset="0"/>
              </a:rPr>
              <a:t> acessórios: </a:t>
            </a:r>
            <a:endParaRPr lang="pt-BR" dirty="0" smtClean="0">
              <a:solidFill>
                <a:srgbClr val="00B0F0"/>
              </a:solidFill>
              <a:latin typeface="Century Gothic" panose="020B0502020202020204" pitchFamily="34" charset="0"/>
            </a:endParaRPr>
          </a:p>
          <a:p>
            <a:pPr lvl="1" algn="l">
              <a:buClr>
                <a:srgbClr val="00B0F0"/>
              </a:buClr>
              <a:buFont typeface="Wingdings" panose="05000000000000000000" pitchFamily="2" charset="2"/>
              <a:buChar char="v"/>
              <a:defRPr/>
            </a:pPr>
            <a:r>
              <a:rPr lang="pt-BR" dirty="0" smtClean="0">
                <a:solidFill>
                  <a:srgbClr val="00B0F0"/>
                </a:solidFill>
                <a:latin typeface="Century Gothic" panose="020B0502020202020204" pitchFamily="34" charset="0"/>
              </a:rPr>
              <a:t> ocular: 20mm;</a:t>
            </a:r>
            <a:endParaRPr lang="pt-BR" dirty="0" smtClean="0">
              <a:solidFill>
                <a:srgbClr val="00B0F0"/>
              </a:solidFill>
              <a:latin typeface="Century Gothic" panose="020B0502020202020204" pitchFamily="34" charset="0"/>
            </a:endParaRPr>
          </a:p>
          <a:p>
            <a:pPr lvl="1" algn="l">
              <a:buClr>
                <a:srgbClr val="00B0F0"/>
              </a:buClr>
              <a:buFont typeface="Wingdings" panose="05000000000000000000" pitchFamily="2" charset="2"/>
              <a:buChar char="v"/>
              <a:defRPr/>
            </a:pPr>
            <a:r>
              <a:rPr lang="pt-BR" dirty="0" smtClean="0">
                <a:solidFill>
                  <a:srgbClr val="00B0F0"/>
                </a:solidFill>
                <a:latin typeface="Century Gothic" panose="020B0502020202020204" pitchFamily="34" charset="0"/>
              </a:rPr>
              <a:t> </a:t>
            </a:r>
            <a:r>
              <a:rPr lang="pt-BR" dirty="0" err="1" smtClean="0">
                <a:solidFill>
                  <a:srgbClr val="00B0F0"/>
                </a:solidFill>
                <a:latin typeface="Century Gothic" panose="020B0502020202020204" pitchFamily="34" charset="0"/>
              </a:rPr>
              <a:t>barlow</a:t>
            </a:r>
            <a:r>
              <a:rPr lang="pt-BR" dirty="0" smtClean="0">
                <a:solidFill>
                  <a:srgbClr val="00B0F0"/>
                </a:solidFill>
                <a:latin typeface="Century Gothic" panose="020B0502020202020204" pitchFamily="34" charset="0"/>
              </a:rPr>
              <a:t> 2x: serve como ocular </a:t>
            </a:r>
            <a:r>
              <a:rPr lang="pt-BR" dirty="0" err="1" smtClean="0">
                <a:solidFill>
                  <a:srgbClr val="00B0F0"/>
                </a:solidFill>
                <a:latin typeface="Century Gothic" panose="020B0502020202020204" pitchFamily="34" charset="0"/>
              </a:rPr>
              <a:t>galileana</a:t>
            </a:r>
            <a:r>
              <a:rPr lang="pt-BR" dirty="0" smtClean="0">
                <a:solidFill>
                  <a:srgbClr val="00B0F0"/>
                </a:solidFill>
                <a:latin typeface="Century Gothic" panose="020B0502020202020204" pitchFamily="34" charset="0"/>
              </a:rPr>
              <a:t> de 30mm;</a:t>
            </a:r>
            <a:endParaRPr lang="pt-BR" dirty="0" smtClean="0">
              <a:solidFill>
                <a:srgbClr val="00B0F0"/>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3"/>
          <p:cNvSpPr>
            <a:spLocks noGrp="1"/>
          </p:cNvSpPr>
          <p:nvPr>
            <p:ph type="ctrTitle"/>
          </p:nvPr>
        </p:nvSpPr>
        <p:spPr>
          <a:xfrm>
            <a:off x="142875" y="-27384"/>
            <a:ext cx="8858250" cy="1470025"/>
          </a:xfrm>
        </p:spPr>
        <p:txBody>
          <a:bodyPr/>
          <a:lstStyle/>
          <a:p>
            <a:r>
              <a:rPr lang="pt-BR" dirty="0" smtClean="0">
                <a:solidFill>
                  <a:schemeClr val="bg1"/>
                </a:solidFill>
                <a:latin typeface="Century Gothic" panose="020B0502020202020204" pitchFamily="34" charset="0"/>
              </a:rPr>
              <a:t>características</a:t>
            </a:r>
            <a:endParaRPr lang="pt-BR" dirty="0" smtClean="0">
              <a:solidFill>
                <a:schemeClr val="bg1"/>
              </a:solidFill>
              <a:latin typeface="Century Gothic" panose="020B0502020202020204" pitchFamily="34" charset="0"/>
            </a:endParaRPr>
          </a:p>
        </p:txBody>
      </p:sp>
      <p:sp>
        <p:nvSpPr>
          <p:cNvPr id="3" name="Subtítulo 2"/>
          <p:cNvSpPr>
            <a:spLocks noGrp="1"/>
          </p:cNvSpPr>
          <p:nvPr>
            <p:ph type="subTitle" idx="1"/>
          </p:nvPr>
        </p:nvSpPr>
        <p:spPr>
          <a:xfrm>
            <a:off x="611560" y="1412776"/>
            <a:ext cx="8136904" cy="3744416"/>
          </a:xfrm>
        </p:spPr>
        <p:txBody>
          <a:bodyPr/>
          <a:lstStyle/>
          <a:p>
            <a:pPr algn="l">
              <a:buClr>
                <a:srgbClr val="00B0F0"/>
              </a:buClr>
              <a:buFont typeface="Wingdings" panose="05000000000000000000" pitchFamily="2" charset="2"/>
              <a:buChar char="v"/>
              <a:defRPr/>
            </a:pPr>
            <a:r>
              <a:rPr lang="pt-BR" dirty="0" smtClean="0">
                <a:solidFill>
                  <a:srgbClr val="00FF00"/>
                </a:solidFill>
                <a:latin typeface="Century Gothic" panose="020B0502020202020204" pitchFamily="34" charset="0"/>
              </a:rPr>
              <a:t> </a:t>
            </a:r>
            <a:r>
              <a:rPr lang="pt-BR" dirty="0" smtClean="0">
                <a:solidFill>
                  <a:srgbClr val="00B0F0"/>
                </a:solidFill>
                <a:latin typeface="Century Gothic" panose="020B0502020202020204" pitchFamily="34" charset="0"/>
              </a:rPr>
              <a:t>aumentos: </a:t>
            </a:r>
            <a:endParaRPr lang="pt-BR" dirty="0" smtClean="0">
              <a:solidFill>
                <a:srgbClr val="00B0F0"/>
              </a:solidFill>
              <a:latin typeface="Century Gothic" panose="020B0502020202020204" pitchFamily="34" charset="0"/>
            </a:endParaRPr>
          </a:p>
          <a:p>
            <a:pPr lvl="1" algn="l">
              <a:buClr>
                <a:srgbClr val="00B0F0"/>
              </a:buClr>
              <a:buFont typeface="Wingdings" panose="05000000000000000000" pitchFamily="2" charset="2"/>
              <a:buChar char="v"/>
              <a:defRPr/>
            </a:pPr>
            <a:r>
              <a:rPr lang="pt-BR" dirty="0" smtClean="0">
                <a:solidFill>
                  <a:srgbClr val="00B0F0"/>
                </a:solidFill>
                <a:latin typeface="Century Gothic" panose="020B0502020202020204" pitchFamily="34" charset="0"/>
              </a:rPr>
              <a:t>25x (ocular de 20mm)</a:t>
            </a:r>
            <a:endParaRPr lang="pt-BR" dirty="0" smtClean="0">
              <a:solidFill>
                <a:srgbClr val="00B0F0"/>
              </a:solidFill>
              <a:latin typeface="Century Gothic" panose="020B0502020202020204" pitchFamily="34" charset="0"/>
            </a:endParaRPr>
          </a:p>
          <a:p>
            <a:pPr lvl="1" algn="l">
              <a:buClr>
                <a:srgbClr val="00B0F0"/>
              </a:buClr>
              <a:buFont typeface="Wingdings" panose="05000000000000000000" pitchFamily="2" charset="2"/>
              <a:buChar char="v"/>
              <a:defRPr/>
            </a:pPr>
            <a:r>
              <a:rPr lang="pt-BR" dirty="0" smtClean="0">
                <a:solidFill>
                  <a:srgbClr val="00B0F0"/>
                </a:solidFill>
                <a:latin typeface="Century Gothic" panose="020B0502020202020204" pitchFamily="34" charset="0"/>
              </a:rPr>
              <a:t>50x (ocular de 20mm + </a:t>
            </a:r>
            <a:r>
              <a:rPr lang="pt-BR" dirty="0" err="1" smtClean="0">
                <a:solidFill>
                  <a:srgbClr val="00B0F0"/>
                </a:solidFill>
                <a:latin typeface="Century Gothic" panose="020B0502020202020204" pitchFamily="34" charset="0"/>
              </a:rPr>
              <a:t>Barlow</a:t>
            </a:r>
            <a:r>
              <a:rPr lang="pt-BR" dirty="0" smtClean="0">
                <a:solidFill>
                  <a:srgbClr val="00B0F0"/>
                </a:solidFill>
                <a:latin typeface="Century Gothic" panose="020B0502020202020204" pitchFamily="34" charset="0"/>
              </a:rPr>
              <a:t>)</a:t>
            </a:r>
            <a:endParaRPr lang="pt-BR" dirty="0" smtClean="0">
              <a:solidFill>
                <a:srgbClr val="00B0F0"/>
              </a:solidFill>
              <a:latin typeface="Century Gothic" panose="020B0502020202020204" pitchFamily="34" charset="0"/>
            </a:endParaRPr>
          </a:p>
          <a:p>
            <a:pPr lvl="1" algn="l">
              <a:buClr>
                <a:srgbClr val="00B0F0"/>
              </a:buClr>
              <a:buFont typeface="Wingdings" panose="05000000000000000000" pitchFamily="2" charset="2"/>
              <a:buChar char="v"/>
              <a:defRPr/>
            </a:pPr>
            <a:r>
              <a:rPr lang="pt-BR" dirty="0" smtClean="0">
                <a:solidFill>
                  <a:srgbClr val="00B0F0"/>
                </a:solidFill>
                <a:latin typeface="Century Gothic" panose="020B0502020202020204" pitchFamily="34" charset="0"/>
              </a:rPr>
              <a:t>17x (ocular </a:t>
            </a:r>
            <a:r>
              <a:rPr lang="pt-BR" dirty="0" err="1" smtClean="0">
                <a:solidFill>
                  <a:srgbClr val="00B0F0"/>
                </a:solidFill>
                <a:latin typeface="Century Gothic" panose="020B0502020202020204" pitchFamily="34" charset="0"/>
              </a:rPr>
              <a:t>galileana</a:t>
            </a:r>
            <a:r>
              <a:rPr lang="pt-BR" dirty="0" smtClean="0">
                <a:solidFill>
                  <a:srgbClr val="00B0F0"/>
                </a:solidFill>
                <a:latin typeface="Century Gothic" panose="020B0502020202020204" pitchFamily="34" charset="0"/>
              </a:rPr>
              <a:t> de 30mm)</a:t>
            </a:r>
            <a:endParaRPr lang="pt-BR" dirty="0" smtClean="0">
              <a:solidFill>
                <a:srgbClr val="00B0F0"/>
              </a:solidFill>
              <a:latin typeface="Century Gothic" panose="020B0502020202020204" pitchFamily="34" charset="0"/>
            </a:endParaRPr>
          </a:p>
          <a:p>
            <a:pPr algn="l">
              <a:buClr>
                <a:srgbClr val="00B0F0"/>
              </a:buClr>
              <a:buFont typeface="Wingdings" panose="05000000000000000000" pitchFamily="2" charset="2"/>
              <a:buChar char="v"/>
              <a:defRPr/>
            </a:pPr>
            <a:r>
              <a:rPr lang="pt-BR" dirty="0" smtClean="0">
                <a:solidFill>
                  <a:srgbClr val="00B0F0"/>
                </a:solidFill>
                <a:latin typeface="Century Gothic" panose="020B0502020202020204" pitchFamily="34" charset="0"/>
              </a:rPr>
              <a:t>aumento máximo útil: 100x</a:t>
            </a:r>
            <a:endParaRPr lang="pt-BR" dirty="0" smtClean="0">
              <a:solidFill>
                <a:srgbClr val="00B0F0"/>
              </a:solidFill>
              <a:latin typeface="Century Gothic" panose="020B0502020202020204" pitchFamily="34" charset="0"/>
            </a:endParaRPr>
          </a:p>
          <a:p>
            <a:pPr algn="l">
              <a:buClr>
                <a:srgbClr val="00B0F0"/>
              </a:buClr>
              <a:buFont typeface="Wingdings" panose="05000000000000000000" pitchFamily="2" charset="2"/>
              <a:buChar char="v"/>
              <a:defRPr/>
            </a:pPr>
            <a:r>
              <a:rPr lang="pt-BR" dirty="0" smtClean="0">
                <a:solidFill>
                  <a:srgbClr val="00B0F0"/>
                </a:solidFill>
                <a:latin typeface="Century Gothic" panose="020B0502020202020204" pitchFamily="34" charset="0"/>
              </a:rPr>
              <a:t> Poder separador: 2,4”</a:t>
            </a:r>
            <a:endParaRPr lang="pt-BR" dirty="0" smtClean="0">
              <a:solidFill>
                <a:srgbClr val="00B0F0"/>
              </a:solidFill>
              <a:latin typeface="Century Gothic" panose="020B0502020202020204" pitchFamily="34" charset="0"/>
            </a:endParaRPr>
          </a:p>
          <a:p>
            <a:pPr algn="l">
              <a:buClr>
                <a:srgbClr val="00B0F0"/>
              </a:buClr>
              <a:buFont typeface="Wingdings" panose="05000000000000000000" pitchFamily="2" charset="2"/>
              <a:buChar char="v"/>
              <a:defRPr/>
            </a:pPr>
            <a:r>
              <a:rPr lang="pt-BR" dirty="0" smtClean="0">
                <a:solidFill>
                  <a:srgbClr val="00B0F0"/>
                </a:solidFill>
                <a:latin typeface="Century Gothic" panose="020B0502020202020204" pitchFamily="34" charset="0"/>
              </a:rPr>
              <a:t> magnitude limite: 10,6</a:t>
            </a:r>
            <a:endParaRPr lang="pt-BR" dirty="0" smtClean="0">
              <a:solidFill>
                <a:srgbClr val="00B0F0"/>
              </a:solidFill>
              <a:latin typeface="Century Gothic" panose="020B0502020202020204" pitchFamily="34" charset="0"/>
            </a:endParaRPr>
          </a:p>
          <a:p>
            <a:pPr lvl="1" algn="l">
              <a:buClr>
                <a:srgbClr val="00FF00"/>
              </a:buClr>
              <a:buFont typeface="Wingdings" panose="05000000000000000000" pitchFamily="2" charset="2"/>
              <a:buChar char="v"/>
              <a:defRPr/>
            </a:pPr>
            <a:endParaRPr lang="pt-BR" dirty="0" smtClean="0">
              <a:solidFill>
                <a:srgbClr val="00B0F0"/>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ctrTitle"/>
          </p:nvPr>
        </p:nvSpPr>
        <p:spPr bwMode="auto">
          <a:xfrm>
            <a:off x="685800" y="1772816"/>
            <a:ext cx="7772400" cy="147002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defTabSz="914400" rtl="0" eaLnBrk="1" fontAlgn="base" latinLnBrk="0" hangingPunct="1">
              <a:lnSpc>
                <a:spcPct val="100000"/>
              </a:lnSpc>
              <a:spcBef>
                <a:spcPct val="0"/>
              </a:spcBef>
              <a:spcAft>
                <a:spcPct val="0"/>
              </a:spcAft>
              <a:buClrTx/>
              <a:buSzTx/>
            </a:pPr>
            <a:r>
              <a:rPr kumimoji="0" lang="pt-BR" sz="3600" b="1" i="0" u="none" strike="noStrike" cap="none" normalizeH="0" baseline="0" dirty="0" smtClean="0">
                <a:ln>
                  <a:noFill/>
                </a:ln>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Indicações para estudos</a:t>
            </a:r>
            <a:br>
              <a:rPr kumimoji="0" lang="pt-BR" sz="3600" b="1" i="0" u="none" strike="noStrike" cap="none" normalizeH="0" baseline="0" dirty="0" smtClean="0">
                <a:ln>
                  <a:noFill/>
                </a:ln>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br>
            <a:br>
              <a:rPr lang="pt-BR" sz="3600" dirty="0" smtClean="0">
                <a:solidFill>
                  <a:schemeClr val="bg1"/>
                </a:solidFill>
                <a:latin typeface="Century Gothic" panose="020B0502020202020204" pitchFamily="34" charset="0"/>
                <a:ea typeface="Times New Roman" panose="02020603050405020304" pitchFamily="18" charset="0"/>
                <a:cs typeface="Arial" panose="020B0604020202020204" pitchFamily="34" charset="0"/>
              </a:rPr>
            </a:br>
            <a:br>
              <a:rPr kumimoji="0" lang="pt-BR" sz="2000" b="0" i="0" u="none" strike="noStrike" cap="none" normalizeH="0" baseline="0" dirty="0" smtClean="0">
                <a:ln>
                  <a:noFill/>
                </a:ln>
                <a:solidFill>
                  <a:srgbClr val="00B050"/>
                </a:solidFill>
                <a:effectLst/>
                <a:latin typeface="Century Gothic" panose="020B0502020202020204" pitchFamily="34" charset="0"/>
                <a:ea typeface="Times New Roman" panose="02020603050405020304" pitchFamily="18" charset="0"/>
                <a:cs typeface="Arial" panose="020B0604020202020204" pitchFamily="34" charset="0"/>
              </a:rPr>
            </a:br>
            <a:endParaRPr kumimoji="0" lang="pt-BR" sz="2000" b="0" i="0" u="none" strike="noStrike" cap="none" normalizeH="0" baseline="0" dirty="0" smtClean="0">
              <a:ln>
                <a:noFill/>
              </a:ln>
              <a:solidFill>
                <a:srgbClr val="00B050"/>
              </a:solidFill>
              <a:effectLst/>
              <a:latin typeface="Century Gothic" panose="020B0502020202020204" pitchFamily="34" charset="0"/>
              <a:cs typeface="Arial" panose="020B0604020202020204" pitchFamily="34" charset="0"/>
            </a:endParaRPr>
          </a:p>
        </p:txBody>
      </p:sp>
      <p:sp>
        <p:nvSpPr>
          <p:cNvPr id="3" name="Subtítulo 2"/>
          <p:cNvSpPr>
            <a:spLocks noGrp="1"/>
          </p:cNvSpPr>
          <p:nvPr>
            <p:ph type="subTitle" idx="1"/>
          </p:nvPr>
        </p:nvSpPr>
        <p:spPr>
          <a:xfrm>
            <a:off x="539552" y="2564904"/>
            <a:ext cx="7920880" cy="3240360"/>
          </a:xfrm>
          <a:ln>
            <a:noFill/>
          </a:ln>
        </p:spPr>
        <p:txBody>
          <a:bodyPr/>
          <a:lstStyle/>
          <a:p>
            <a:pPr algn="l">
              <a:buClr>
                <a:srgbClr val="00B0F0"/>
              </a:buClr>
              <a:buFont typeface="Wingdings" panose="05000000000000000000" pitchFamily="2" charset="2"/>
              <a:buChar char="v"/>
            </a:pPr>
            <a:r>
              <a:rPr lang="pt-BR" b="0" dirty="0" smtClean="0">
                <a:solidFill>
                  <a:srgbClr val="00C85A"/>
                </a:solidFill>
                <a:latin typeface="Century Gothic" panose="020B0502020202020204" pitchFamily="34" charset="0"/>
                <a:hlinkClick r:id="rId1" action="ppaction://hlinkfile"/>
              </a:rPr>
              <a:t>Material de estudo para </a:t>
            </a:r>
            <a:r>
              <a:rPr lang="pt-BR" b="0" i="1" dirty="0" smtClean="0">
                <a:solidFill>
                  <a:srgbClr val="00C85A"/>
                </a:solidFill>
                <a:latin typeface="Century Gothic" panose="020B0502020202020204" pitchFamily="34" charset="0"/>
                <a:hlinkClick r:id="rId1" action="ppaction://hlinkfile"/>
              </a:rPr>
              <a:t>download</a:t>
            </a:r>
            <a:endParaRPr lang="pt-BR" b="0" i="1" dirty="0" smtClean="0">
              <a:solidFill>
                <a:srgbClr val="00C85A"/>
              </a:solidFill>
              <a:latin typeface="Century Gothic" panose="020B0502020202020204" pitchFamily="34" charset="0"/>
            </a:endParaRPr>
          </a:p>
          <a:p>
            <a:pPr algn="l">
              <a:buClr>
                <a:srgbClr val="00B0F0"/>
              </a:buClr>
              <a:buFont typeface="Wingdings" panose="05000000000000000000" pitchFamily="2" charset="2"/>
              <a:buChar char="v"/>
            </a:pPr>
            <a:endParaRPr lang="pt-BR" b="0" i="1" dirty="0" smtClean="0">
              <a:solidFill>
                <a:srgbClr val="00C85A"/>
              </a:solidFill>
              <a:latin typeface="Century Gothic" panose="020B0502020202020204" pitchFamily="34" charset="0"/>
            </a:endParaRPr>
          </a:p>
          <a:p>
            <a:pPr algn="l">
              <a:buClr>
                <a:srgbClr val="00B0F0"/>
              </a:buClr>
              <a:buFont typeface="Wingdings" panose="05000000000000000000" pitchFamily="2" charset="2"/>
              <a:buChar char="v"/>
            </a:pPr>
            <a:r>
              <a:rPr lang="pt-BR" b="0" dirty="0" smtClean="0">
                <a:solidFill>
                  <a:srgbClr val="00C85A"/>
                </a:solidFill>
                <a:latin typeface="Century Gothic" panose="020B0502020202020204" pitchFamily="34" charset="0"/>
                <a:hlinkClick r:id="rId2" action="ppaction://hlinkfile"/>
              </a:rPr>
              <a:t>Teclas de atalho do </a:t>
            </a:r>
            <a:r>
              <a:rPr lang="pt-BR" b="0" dirty="0" err="1" smtClean="0">
                <a:solidFill>
                  <a:srgbClr val="00C85A"/>
                </a:solidFill>
                <a:latin typeface="Century Gothic" panose="020B0502020202020204" pitchFamily="34" charset="0"/>
                <a:hlinkClick r:id="rId2" action="ppaction://hlinkfile"/>
              </a:rPr>
              <a:t>Stellarium</a:t>
            </a:r>
            <a:endParaRPr lang="pt-BR" b="0" dirty="0" smtClean="0">
              <a:solidFill>
                <a:srgbClr val="00C85A"/>
              </a:solidFill>
              <a:latin typeface="Century Gothic" panose="020B0502020202020204" pitchFamily="34" charset="0"/>
            </a:endParaRPr>
          </a:p>
          <a:p>
            <a:pPr algn="l">
              <a:buClr>
                <a:srgbClr val="00B0F0"/>
              </a:buClr>
              <a:buFont typeface="Wingdings" panose="05000000000000000000" pitchFamily="2" charset="2"/>
              <a:buChar char="v"/>
            </a:pPr>
            <a:endParaRPr lang="pt-BR" b="0" dirty="0">
              <a:solidFill>
                <a:srgbClr val="00C85A"/>
              </a:solidFill>
              <a:latin typeface="Century Gothic" panose="020B0502020202020204" pitchFamily="34" charset="0"/>
            </a:endParaRPr>
          </a:p>
          <a:p>
            <a:pPr algn="l">
              <a:buClr>
                <a:srgbClr val="00B0F0"/>
              </a:buClr>
              <a:buFont typeface="Wingdings" panose="05000000000000000000" pitchFamily="2" charset="2"/>
              <a:buChar char="v"/>
            </a:pPr>
            <a:r>
              <a:rPr lang="pt-BR" b="0" dirty="0" smtClean="0">
                <a:solidFill>
                  <a:srgbClr val="00B0F0"/>
                </a:solidFill>
                <a:latin typeface="Century Gothic" panose="020B0502020202020204" pitchFamily="34" charset="0"/>
                <a:hlinkClick r:id="rId3" action="ppaction://hlinkfile"/>
              </a:rPr>
              <a:t>Livros e links sobre OC</a:t>
            </a:r>
            <a:endParaRPr lang="pt-BR" b="0" dirty="0" smtClean="0">
              <a:solidFill>
                <a:srgbClr val="00B0F0"/>
              </a:solidFill>
              <a:latin typeface="Century Gothic" panose="020B0502020202020204" pitchFamily="34" charset="0"/>
            </a:endParaRPr>
          </a:p>
          <a:p>
            <a:pPr algn="l">
              <a:buClr>
                <a:srgbClr val="00B0F0"/>
              </a:buClr>
              <a:buFont typeface="Wingdings" panose="05000000000000000000" pitchFamily="2" charset="2"/>
              <a:buChar char="v"/>
            </a:pPr>
            <a:endParaRPr lang="pt-BR" b="0" dirty="0">
              <a:solidFill>
                <a:srgbClr val="00C85A"/>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6" name="Picture 3"/>
          <p:cNvPicPr>
            <a:picLocks noChangeAspect="1" noChangeArrowheads="1"/>
          </p:cNvPicPr>
          <p:nvPr/>
        </p:nvPicPr>
        <p:blipFill>
          <a:blip r:embed="rId1" cstate="print"/>
          <a:stretch>
            <a:fillRect/>
          </a:stretch>
        </p:blipFill>
        <p:spPr bwMode="auto">
          <a:xfrm>
            <a:off x="0" y="1556791"/>
            <a:ext cx="9144000" cy="5309419"/>
          </a:xfrm>
          <a:prstGeom prst="rect">
            <a:avLst/>
          </a:prstGeom>
          <a:noFill/>
          <a:ln>
            <a:noFill/>
          </a:ln>
        </p:spPr>
      </p:pic>
      <p:sp>
        <p:nvSpPr>
          <p:cNvPr id="8194" name="Título 3"/>
          <p:cNvSpPr>
            <a:spLocks noGrp="1"/>
          </p:cNvSpPr>
          <p:nvPr>
            <p:ph type="title"/>
          </p:nvPr>
        </p:nvSpPr>
        <p:spPr>
          <a:xfrm>
            <a:off x="714375" y="125760"/>
            <a:ext cx="7772400" cy="1143000"/>
          </a:xfrm>
        </p:spPr>
        <p:txBody>
          <a:bodyPr/>
          <a:lstStyle/>
          <a:p>
            <a:r>
              <a:rPr lang="pt-BR" dirty="0" smtClean="0">
                <a:solidFill>
                  <a:srgbClr val="0070C0"/>
                </a:solidFill>
                <a:latin typeface="Century Gothic" panose="020B0502020202020204" pitchFamily="34" charset="0"/>
              </a:rPr>
              <a:t>Pupila e </a:t>
            </a:r>
            <a:r>
              <a:rPr lang="pt-BR" dirty="0" err="1" smtClean="0">
                <a:solidFill>
                  <a:srgbClr val="0070C0"/>
                </a:solidFill>
                <a:latin typeface="Century Gothic" panose="020B0502020202020204" pitchFamily="34" charset="0"/>
              </a:rPr>
              <a:t>iris</a:t>
            </a:r>
            <a:endParaRPr lang="pt-BR" dirty="0" smtClean="0">
              <a:solidFill>
                <a:srgbClr val="0070C0"/>
              </a:solidFill>
              <a:latin typeface="Century Gothic" panose="020B0502020202020204" pitchFamily="34" charset="0"/>
            </a:endParaRP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accent6">
                    <a:lumMod val="75000"/>
                  </a:schemeClr>
                </a:solidFill>
                <a:latin typeface="Century Gothic" panose="020B0502020202020204" pitchFamily="34" charset="0"/>
              </a:rPr>
              <a:t>Crédito da imagem: http://www.imagensdeposito.com</a:t>
            </a:r>
            <a:endParaRPr lang="pt-BR" sz="1200" dirty="0">
              <a:solidFill>
                <a:schemeClr val="accent6">
                  <a:lumMod val="75000"/>
                </a:schemeClr>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ítulo 3"/>
          <p:cNvSpPr>
            <a:spLocks noGrp="1"/>
          </p:cNvSpPr>
          <p:nvPr>
            <p:ph type="title"/>
          </p:nvPr>
        </p:nvSpPr>
        <p:spPr>
          <a:xfrm>
            <a:off x="0" y="-27384"/>
            <a:ext cx="8964488" cy="1143000"/>
          </a:xfrm>
        </p:spPr>
        <p:txBody>
          <a:bodyPr/>
          <a:lstStyle/>
          <a:p>
            <a:r>
              <a:rPr lang="pt-BR" dirty="0" smtClean="0">
                <a:solidFill>
                  <a:schemeClr val="accent6">
                    <a:lumMod val="75000"/>
                  </a:schemeClr>
                </a:solidFill>
                <a:latin typeface="Century Gothic" panose="020B0502020202020204" pitchFamily="34" charset="0"/>
              </a:rPr>
              <a:t>Visão periférica e ponto cego</a:t>
            </a:r>
            <a:endParaRPr lang="pt-BR" dirty="0" smtClean="0">
              <a:solidFill>
                <a:schemeClr val="accent6">
                  <a:lumMod val="75000"/>
                </a:schemeClr>
              </a:solidFill>
              <a:latin typeface="Century Gothic" panose="020B0502020202020204" pitchFamily="34" charset="0"/>
            </a:endParaRPr>
          </a:p>
        </p:txBody>
      </p:sp>
      <p:pic>
        <p:nvPicPr>
          <p:cNvPr id="1026" name="Picture 2" descr="C:\Users\CDA\Documents\Andre\1-MINICURSO-OC-BKP\material-auxiliar\mapa-retina.jpg"/>
          <p:cNvPicPr>
            <a:picLocks noChangeAspect="1" noChangeArrowheads="1"/>
          </p:cNvPicPr>
          <p:nvPr/>
        </p:nvPicPr>
        <p:blipFill>
          <a:blip r:embed="rId1" cstate="print">
            <a:lum bright="-19000" contrast="43000"/>
          </a:blip>
          <a:srcRect/>
          <a:stretch>
            <a:fillRect/>
          </a:stretch>
        </p:blipFill>
        <p:spPr bwMode="auto">
          <a:xfrm>
            <a:off x="1619672" y="980728"/>
            <a:ext cx="5904656" cy="5290144"/>
          </a:xfrm>
          <a:prstGeom prst="rect">
            <a:avLst/>
          </a:prstGeom>
          <a:noFill/>
        </p:spPr>
      </p:pic>
      <p:sp>
        <p:nvSpPr>
          <p:cNvPr id="6" name="CaixaDeTexto 5"/>
          <p:cNvSpPr txBox="1"/>
          <p:nvPr/>
        </p:nvSpPr>
        <p:spPr>
          <a:xfrm>
            <a:off x="0" y="6581775"/>
            <a:ext cx="6000750" cy="276225"/>
          </a:xfrm>
          <a:prstGeom prst="rect">
            <a:avLst/>
          </a:prstGeom>
          <a:noFill/>
        </p:spPr>
        <p:txBody>
          <a:bodyPr>
            <a:spAutoFit/>
          </a:bodyPr>
          <a:lstStyle/>
          <a:p>
            <a:pPr algn="l">
              <a:defRPr/>
            </a:pPr>
            <a:r>
              <a:rPr lang="pt-BR" sz="1200" dirty="0">
                <a:solidFill>
                  <a:schemeClr val="accent6">
                    <a:lumMod val="75000"/>
                  </a:schemeClr>
                </a:solidFill>
                <a:latin typeface="Century Gothic" panose="020B0502020202020204" pitchFamily="34" charset="0"/>
              </a:rPr>
              <a:t>Crédito da imagem: </a:t>
            </a:r>
            <a:r>
              <a:rPr lang="pt-BR" sz="1200" dirty="0" smtClean="0">
                <a:solidFill>
                  <a:schemeClr val="accent6">
                    <a:lumMod val="75000"/>
                  </a:schemeClr>
                </a:solidFill>
                <a:latin typeface="Century Gothic" panose="020B0502020202020204" pitchFamily="34" charset="0"/>
              </a:rPr>
              <a:t>De </a:t>
            </a:r>
            <a:r>
              <a:rPr lang="pt-BR" sz="1200" dirty="0" err="1" smtClean="0">
                <a:solidFill>
                  <a:schemeClr val="accent6">
                    <a:lumMod val="75000"/>
                  </a:schemeClr>
                </a:solidFill>
                <a:latin typeface="Century Gothic" panose="020B0502020202020204" pitchFamily="34" charset="0"/>
              </a:rPr>
              <a:t>Laet</a:t>
            </a:r>
            <a:r>
              <a:rPr lang="pt-BR" sz="1200" dirty="0" smtClean="0">
                <a:solidFill>
                  <a:schemeClr val="accent6">
                    <a:lumMod val="75000"/>
                  </a:schemeClr>
                </a:solidFill>
                <a:latin typeface="Century Gothic" panose="020B0502020202020204" pitchFamily="34" charset="0"/>
              </a:rPr>
              <a:t>, Rony. </a:t>
            </a:r>
            <a:r>
              <a:rPr lang="pt-BR" sz="1200" dirty="0" err="1" smtClean="0">
                <a:solidFill>
                  <a:schemeClr val="accent6">
                    <a:lumMod val="75000"/>
                  </a:schemeClr>
                </a:solidFill>
                <a:latin typeface="Century Gothic" panose="020B0502020202020204" pitchFamily="34" charset="0"/>
              </a:rPr>
              <a:t>The</a:t>
            </a:r>
            <a:r>
              <a:rPr lang="pt-BR" sz="1200" dirty="0" smtClean="0">
                <a:solidFill>
                  <a:schemeClr val="accent6">
                    <a:lumMod val="75000"/>
                  </a:schemeClr>
                </a:solidFill>
                <a:latin typeface="Century Gothic" panose="020B0502020202020204" pitchFamily="34" charset="0"/>
              </a:rPr>
              <a:t> casual </a:t>
            </a:r>
            <a:r>
              <a:rPr lang="pt-BR" sz="1200" dirty="0" err="1" smtClean="0">
                <a:solidFill>
                  <a:schemeClr val="accent6">
                    <a:lumMod val="75000"/>
                  </a:schemeClr>
                </a:solidFill>
                <a:latin typeface="Century Gothic" panose="020B0502020202020204" pitchFamily="34" charset="0"/>
              </a:rPr>
              <a:t>sky</a:t>
            </a:r>
            <a:r>
              <a:rPr lang="pt-BR" sz="1200" dirty="0" smtClean="0">
                <a:solidFill>
                  <a:schemeClr val="accent6">
                    <a:lumMod val="75000"/>
                  </a:schemeClr>
                </a:solidFill>
                <a:latin typeface="Century Gothic" panose="020B0502020202020204" pitchFamily="34" charset="0"/>
              </a:rPr>
              <a:t> </a:t>
            </a:r>
            <a:r>
              <a:rPr lang="pt-BR" sz="1200" dirty="0" err="1" smtClean="0">
                <a:solidFill>
                  <a:schemeClr val="accent6">
                    <a:lumMod val="75000"/>
                  </a:schemeClr>
                </a:solidFill>
                <a:latin typeface="Century Gothic" panose="020B0502020202020204" pitchFamily="34" charset="0"/>
              </a:rPr>
              <a:t>observer`</a:t>
            </a:r>
            <a:r>
              <a:rPr lang="pt-BR" sz="1200" dirty="0" smtClean="0">
                <a:solidFill>
                  <a:schemeClr val="accent6">
                    <a:lumMod val="75000"/>
                  </a:schemeClr>
                </a:solidFill>
                <a:latin typeface="Century Gothic" panose="020B0502020202020204" pitchFamily="34" charset="0"/>
              </a:rPr>
              <a:t>s </a:t>
            </a:r>
            <a:r>
              <a:rPr lang="pt-BR" sz="1200" dirty="0" err="1" smtClean="0">
                <a:solidFill>
                  <a:schemeClr val="accent6">
                    <a:lumMod val="75000"/>
                  </a:schemeClr>
                </a:solidFill>
                <a:latin typeface="Century Gothic" panose="020B0502020202020204" pitchFamily="34" charset="0"/>
              </a:rPr>
              <a:t>guide</a:t>
            </a:r>
            <a:r>
              <a:rPr lang="pt-BR" sz="1200" dirty="0" smtClean="0">
                <a:solidFill>
                  <a:schemeClr val="accent6">
                    <a:lumMod val="75000"/>
                  </a:schemeClr>
                </a:solidFill>
                <a:latin typeface="Century Gothic" panose="020B0502020202020204" pitchFamily="34" charset="0"/>
              </a:rPr>
              <a:t>.</a:t>
            </a:r>
            <a:endParaRPr lang="pt-BR" sz="1200" dirty="0">
              <a:solidFill>
                <a:schemeClr val="accent6">
                  <a:lumMod val="75000"/>
                </a:schemeClr>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39552" y="2348880"/>
            <a:ext cx="7772400" cy="1143000"/>
          </a:xfrm>
        </p:spPr>
        <p:txBody>
          <a:bodyPr/>
          <a:lstStyle/>
          <a:p>
            <a:pPr>
              <a:lnSpc>
                <a:spcPct val="150000"/>
              </a:lnSpc>
              <a:defRPr/>
            </a:pPr>
            <a:r>
              <a:rPr lang="pt-BR" dirty="0" smtClean="0">
                <a:solidFill>
                  <a:schemeClr val="bg1"/>
                </a:solidFill>
                <a:latin typeface="Century Gothic" panose="020B0502020202020204" pitchFamily="34" charset="0"/>
              </a:rPr>
              <a:t>Binóculos</a:t>
            </a:r>
            <a:endParaRPr lang="pt-BR" dirty="0" smtClean="0">
              <a:solidFill>
                <a:schemeClr val="bg1"/>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0" y="332656"/>
            <a:ext cx="9144000" cy="576064"/>
          </a:xfrm>
        </p:spPr>
        <p:txBody>
          <a:bodyPr/>
          <a:lstStyle/>
          <a:p>
            <a:pPr>
              <a:defRPr/>
            </a:pPr>
            <a:r>
              <a:rPr lang="pt-BR" sz="4000" dirty="0" smtClean="0">
                <a:solidFill>
                  <a:schemeClr val="tx1"/>
                </a:solidFill>
                <a:latin typeface="Century Gothic" panose="020B0502020202020204" pitchFamily="34" charset="0"/>
              </a:rPr>
              <a:t>Sim, binóculos!</a:t>
            </a:r>
            <a:endParaRPr lang="pt-BR" sz="4000" dirty="0" smtClean="0">
              <a:solidFill>
                <a:schemeClr val="tx1"/>
              </a:solidFill>
              <a:latin typeface="Century Gothic" panose="020B0502020202020204" pitchFamily="34" charset="0"/>
            </a:endParaRPr>
          </a:p>
        </p:txBody>
      </p:sp>
      <p:sp>
        <p:nvSpPr>
          <p:cNvPr id="6" name="CaixaDeTexto 5"/>
          <p:cNvSpPr txBox="1"/>
          <p:nvPr/>
        </p:nvSpPr>
        <p:spPr>
          <a:xfrm>
            <a:off x="0" y="6581775"/>
            <a:ext cx="6000750" cy="276999"/>
          </a:xfrm>
          <a:prstGeom prst="rect">
            <a:avLst/>
          </a:prstGeom>
          <a:noFill/>
        </p:spPr>
        <p:txBody>
          <a:bodyPr>
            <a:spAutoFit/>
          </a:bodyPr>
          <a:lstStyle/>
          <a:p>
            <a:pPr algn="l">
              <a:defRPr/>
            </a:pPr>
            <a:r>
              <a:rPr lang="pt-BR" sz="1200" dirty="0" smtClean="0">
                <a:solidFill>
                  <a:schemeClr val="accent6">
                    <a:lumMod val="75000"/>
                  </a:schemeClr>
                </a:solidFill>
                <a:latin typeface="Century Gothic" panose="020B0502020202020204" pitchFamily="34" charset="0"/>
              </a:rPr>
              <a:t>fonte </a:t>
            </a:r>
            <a:r>
              <a:rPr lang="pt-BR" sz="1200" dirty="0">
                <a:solidFill>
                  <a:schemeClr val="accent6">
                    <a:lumMod val="75000"/>
                  </a:schemeClr>
                </a:solidFill>
                <a:latin typeface="Century Gothic" panose="020B0502020202020204" pitchFamily="34" charset="0"/>
              </a:rPr>
              <a:t>da </a:t>
            </a:r>
            <a:r>
              <a:rPr lang="pt-BR" sz="1200" dirty="0" err="1" smtClean="0">
                <a:solidFill>
                  <a:schemeClr val="accent6">
                    <a:lumMod val="75000"/>
                  </a:schemeClr>
                </a:solidFill>
                <a:latin typeface="Century Gothic" panose="020B0502020202020204" pitchFamily="34" charset="0"/>
              </a:rPr>
              <a:t>imagemhttp</a:t>
            </a:r>
            <a:r>
              <a:rPr lang="pt-BR" sz="1200" dirty="0" smtClean="0">
                <a:solidFill>
                  <a:schemeClr val="accent6">
                    <a:lumMod val="75000"/>
                  </a:schemeClr>
                </a:solidFill>
                <a:latin typeface="Century Gothic" panose="020B0502020202020204" pitchFamily="34" charset="0"/>
              </a:rPr>
              <a:t>://www.space.com/26021-best-binoculars.html</a:t>
            </a:r>
            <a:endParaRPr lang="pt-BR" sz="1200" dirty="0">
              <a:solidFill>
                <a:schemeClr val="accent6">
                  <a:lumMod val="75000"/>
                </a:schemeClr>
              </a:solidFill>
              <a:latin typeface="Century Gothic" panose="020B0502020202020204" pitchFamily="34" charset="0"/>
            </a:endParaRPr>
          </a:p>
        </p:txBody>
      </p:sp>
      <p:pic>
        <p:nvPicPr>
          <p:cNvPr id="53252" name="Picture 4" descr="http://www.space.com/images/i/000/043/750/original/binoculars-best-astronomy-editor-choice.jpg?1416247603?interpolation=lanczos-none&amp;downsize=*:1400"/>
          <p:cNvPicPr>
            <a:picLocks noChangeAspect="1" noChangeArrowheads="1"/>
          </p:cNvPicPr>
          <p:nvPr/>
        </p:nvPicPr>
        <p:blipFill>
          <a:blip r:embed="rId1" cstate="print"/>
          <a:srcRect/>
          <a:stretch>
            <a:fillRect/>
          </a:stretch>
        </p:blipFill>
        <p:spPr bwMode="auto">
          <a:xfrm>
            <a:off x="0" y="1163960"/>
            <a:ext cx="9144000" cy="5334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250" name="Picture 2" descr="Porro Prism and Roof Prism Binoculars Work"/>
          <p:cNvPicPr>
            <a:picLocks noChangeAspect="1" noChangeArrowheads="1"/>
          </p:cNvPicPr>
          <p:nvPr/>
        </p:nvPicPr>
        <p:blipFill>
          <a:blip r:embed="rId1" cstate="print"/>
          <a:srcRect t="10630" b="3543"/>
          <a:stretch>
            <a:fillRect/>
          </a:stretch>
        </p:blipFill>
        <p:spPr bwMode="auto">
          <a:xfrm>
            <a:off x="0" y="1268760"/>
            <a:ext cx="9144000" cy="5580830"/>
          </a:xfrm>
          <a:prstGeom prst="rect">
            <a:avLst/>
          </a:prstGeom>
          <a:noFill/>
        </p:spPr>
      </p:pic>
      <p:sp>
        <p:nvSpPr>
          <p:cNvPr id="4" name="Título 3"/>
          <p:cNvSpPr>
            <a:spLocks noGrp="1"/>
          </p:cNvSpPr>
          <p:nvPr>
            <p:ph type="title"/>
          </p:nvPr>
        </p:nvSpPr>
        <p:spPr>
          <a:xfrm>
            <a:off x="0" y="332656"/>
            <a:ext cx="9144000" cy="576064"/>
          </a:xfrm>
        </p:spPr>
        <p:txBody>
          <a:bodyPr/>
          <a:lstStyle/>
          <a:p>
            <a:pPr>
              <a:defRPr/>
            </a:pPr>
            <a:r>
              <a:rPr lang="pt-BR" sz="4000" dirty="0" smtClean="0">
                <a:solidFill>
                  <a:schemeClr val="tx1"/>
                </a:solidFill>
                <a:latin typeface="Century Gothic" panose="020B0502020202020204" pitchFamily="34" charset="0"/>
              </a:rPr>
              <a:t>Prismas de teto e </a:t>
            </a:r>
            <a:br>
              <a:rPr lang="pt-BR" sz="4000" dirty="0" smtClean="0">
                <a:solidFill>
                  <a:schemeClr val="tx1"/>
                </a:solidFill>
                <a:latin typeface="Century Gothic" panose="020B0502020202020204" pitchFamily="34" charset="0"/>
              </a:rPr>
            </a:br>
            <a:r>
              <a:rPr lang="pt-BR" sz="4000" dirty="0" smtClean="0">
                <a:solidFill>
                  <a:schemeClr val="tx1"/>
                </a:solidFill>
                <a:latin typeface="Century Gothic" panose="020B0502020202020204" pitchFamily="34" charset="0"/>
              </a:rPr>
              <a:t>prismas de porro</a:t>
            </a:r>
            <a:endParaRPr lang="pt-BR" sz="4000" dirty="0" smtClean="0">
              <a:solidFill>
                <a:schemeClr val="tx1"/>
              </a:solidFill>
              <a:latin typeface="Century Gothic" panose="020B0502020202020204" pitchFamily="34" charset="0"/>
            </a:endParaRPr>
          </a:p>
        </p:txBody>
      </p:sp>
      <p:sp>
        <p:nvSpPr>
          <p:cNvPr id="6" name="CaixaDeTexto 5"/>
          <p:cNvSpPr txBox="1"/>
          <p:nvPr/>
        </p:nvSpPr>
        <p:spPr>
          <a:xfrm>
            <a:off x="0" y="6581775"/>
            <a:ext cx="8316416" cy="276999"/>
          </a:xfrm>
          <a:prstGeom prst="rect">
            <a:avLst/>
          </a:prstGeom>
          <a:noFill/>
        </p:spPr>
        <p:txBody>
          <a:bodyPr wrap="square">
            <a:spAutoFit/>
          </a:bodyPr>
          <a:lstStyle/>
          <a:p>
            <a:pPr algn="l">
              <a:defRPr/>
            </a:pPr>
            <a:r>
              <a:rPr lang="pt-BR" sz="1200" dirty="0" smtClean="0">
                <a:solidFill>
                  <a:schemeClr val="accent6">
                    <a:lumMod val="75000"/>
                  </a:schemeClr>
                </a:solidFill>
                <a:latin typeface="Century Gothic" panose="020B0502020202020204" pitchFamily="34" charset="0"/>
              </a:rPr>
              <a:t>fonte </a:t>
            </a:r>
            <a:r>
              <a:rPr lang="pt-BR" sz="1200" dirty="0">
                <a:solidFill>
                  <a:schemeClr val="accent6">
                    <a:lumMod val="75000"/>
                  </a:schemeClr>
                </a:solidFill>
                <a:latin typeface="Century Gothic" panose="020B0502020202020204" pitchFamily="34" charset="0"/>
              </a:rPr>
              <a:t>da imagem: </a:t>
            </a:r>
            <a:r>
              <a:rPr lang="pt-BR" sz="1200" dirty="0" smtClean="0">
                <a:solidFill>
                  <a:schemeClr val="accent6">
                    <a:lumMod val="75000"/>
                  </a:schemeClr>
                </a:solidFill>
                <a:latin typeface="Century Gothic" panose="020B0502020202020204" pitchFamily="34" charset="0"/>
              </a:rPr>
              <a:t>https://procular.com.au/porro-prism-vs-roof-prism-binoculars-better/</a:t>
            </a:r>
            <a:endParaRPr lang="pt-BR" sz="1200" dirty="0">
              <a:solidFill>
                <a:schemeClr val="accent6">
                  <a:lumMod val="75000"/>
                </a:schemeClr>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Resultado de imagem para binóculo zeiss"/>
          <p:cNvPicPr>
            <a:picLocks noChangeAspect="1" noChangeArrowheads="1"/>
          </p:cNvPicPr>
          <p:nvPr/>
        </p:nvPicPr>
        <p:blipFill>
          <a:blip r:embed="rId1" cstate="print"/>
          <a:srcRect b="-420"/>
          <a:stretch>
            <a:fillRect/>
          </a:stretch>
        </p:blipFill>
        <p:spPr bwMode="auto">
          <a:xfrm>
            <a:off x="0" y="-12870"/>
            <a:ext cx="9144000" cy="6886927"/>
          </a:xfrm>
          <a:prstGeom prst="rect">
            <a:avLst/>
          </a:prstGeom>
          <a:noFill/>
        </p:spPr>
      </p:pic>
      <p:sp>
        <p:nvSpPr>
          <p:cNvPr id="4" name="Título 3"/>
          <p:cNvSpPr>
            <a:spLocks noGrp="1"/>
          </p:cNvSpPr>
          <p:nvPr>
            <p:ph type="title"/>
          </p:nvPr>
        </p:nvSpPr>
        <p:spPr>
          <a:xfrm>
            <a:off x="688032" y="116632"/>
            <a:ext cx="7772400" cy="576064"/>
          </a:xfrm>
        </p:spPr>
        <p:txBody>
          <a:bodyPr/>
          <a:lstStyle/>
          <a:p>
            <a:pPr>
              <a:lnSpc>
                <a:spcPct val="150000"/>
              </a:lnSpc>
              <a:defRPr/>
            </a:pPr>
            <a:r>
              <a:rPr lang="pt-BR" dirty="0" smtClean="0">
                <a:solidFill>
                  <a:schemeClr val="tx1"/>
                </a:solidFill>
                <a:latin typeface="Century Gothic" panose="020B0502020202020204" pitchFamily="34" charset="0"/>
              </a:rPr>
              <a:t>especificações</a:t>
            </a:r>
            <a:endParaRPr lang="pt-BR" dirty="0" smtClean="0">
              <a:solidFill>
                <a:schemeClr val="tx1"/>
              </a:solidFill>
              <a:latin typeface="Century Gothic" panose="020B0502020202020204" pitchFamily="34" charset="0"/>
            </a:endParaRPr>
          </a:p>
        </p:txBody>
      </p:sp>
      <p:sp>
        <p:nvSpPr>
          <p:cNvPr id="5" name="Elipse 4"/>
          <p:cNvSpPr/>
          <p:nvPr/>
        </p:nvSpPr>
        <p:spPr bwMode="auto">
          <a:xfrm rot="18586527">
            <a:off x="7668647" y="2744250"/>
            <a:ext cx="562400" cy="866635"/>
          </a:xfrm>
          <a:prstGeom prst="ellipse">
            <a:avLst/>
          </a:prstGeom>
          <a:noFill/>
          <a:ln w="25400"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Tx/>
              <a:buNone/>
            </a:pPr>
            <a:endParaRPr kumimoji="0" lang="en-US" sz="1600" b="1" i="0" u="none" strike="noStrike" cap="none" normalizeH="0" baseline="0" smtClean="0">
              <a:ln>
                <a:noFill/>
              </a:ln>
              <a:solidFill>
                <a:srgbClr val="FF0066"/>
              </a:solidFill>
              <a:effectLst/>
              <a:latin typeface="Arial" panose="020B0604020202020204" pitchFamily="34" charset="0"/>
            </a:endParaRPr>
          </a:p>
        </p:txBody>
      </p:sp>
      <p:sp>
        <p:nvSpPr>
          <p:cNvPr id="6" name="CaixaDeTexto 5"/>
          <p:cNvSpPr txBox="1"/>
          <p:nvPr/>
        </p:nvSpPr>
        <p:spPr>
          <a:xfrm>
            <a:off x="0" y="6581775"/>
            <a:ext cx="6000750" cy="276225"/>
          </a:xfrm>
          <a:prstGeom prst="rect">
            <a:avLst/>
          </a:prstGeom>
          <a:noFill/>
        </p:spPr>
        <p:txBody>
          <a:bodyPr>
            <a:spAutoFit/>
          </a:bodyPr>
          <a:lstStyle/>
          <a:p>
            <a:pPr algn="l">
              <a:defRPr/>
            </a:pPr>
            <a:r>
              <a:rPr lang="pt-BR" sz="1200" dirty="0" smtClean="0">
                <a:solidFill>
                  <a:schemeClr val="accent6">
                    <a:lumMod val="75000"/>
                  </a:schemeClr>
                </a:solidFill>
                <a:latin typeface="Century Gothic" panose="020B0502020202020204" pitchFamily="34" charset="0"/>
              </a:rPr>
              <a:t>fonte </a:t>
            </a:r>
            <a:r>
              <a:rPr lang="pt-BR" sz="1200" dirty="0">
                <a:solidFill>
                  <a:schemeClr val="accent6">
                    <a:lumMod val="75000"/>
                  </a:schemeClr>
                </a:solidFill>
                <a:latin typeface="Century Gothic" panose="020B0502020202020204" pitchFamily="34" charset="0"/>
              </a:rPr>
              <a:t>da imagem: </a:t>
            </a:r>
            <a:r>
              <a:rPr lang="pt-BR" sz="1200" dirty="0" smtClean="0">
                <a:solidFill>
                  <a:schemeClr val="accent6">
                    <a:lumMod val="75000"/>
                  </a:schemeClr>
                </a:solidFill>
                <a:latin typeface="Century Gothic" panose="020B0502020202020204" pitchFamily="34" charset="0"/>
              </a:rPr>
              <a:t>mercadolivre.com.</a:t>
            </a:r>
            <a:r>
              <a:rPr lang="pt-BR" sz="1200" dirty="0" err="1" smtClean="0">
                <a:solidFill>
                  <a:schemeClr val="accent6">
                    <a:lumMod val="75000"/>
                  </a:schemeClr>
                </a:solidFill>
                <a:latin typeface="Century Gothic" panose="020B0502020202020204" pitchFamily="34" charset="0"/>
              </a:rPr>
              <a:t>br</a:t>
            </a:r>
            <a:endParaRPr lang="pt-BR" sz="1200" dirty="0">
              <a:solidFill>
                <a:schemeClr val="accent6">
                  <a:lumMod val="75000"/>
                </a:schemeClr>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pt-BR" sz="1600" b="1" i="0" u="none" strike="noStrike" cap="none" normalizeH="0" baseline="0" smtClean="0">
            <a:ln>
              <a:noFill/>
            </a:ln>
            <a:solidFill>
              <a:srgbClr val="FF0066"/>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pt-BR" sz="1600" b="1" i="0" u="none" strike="noStrike" cap="none" normalizeH="0" baseline="0" smtClean="0">
            <a:ln>
              <a:noFill/>
            </a:ln>
            <a:solidFill>
              <a:srgbClr val="FF0066"/>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0</TotalTime>
  <Words>2996</Words>
  <Application>WPS Presentation</Application>
  <PresentationFormat>Apresentação na tela (4:3)</PresentationFormat>
  <Paragraphs>219</Paragraphs>
  <Slides>36</Slides>
  <Notes>14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36</vt:i4>
      </vt:variant>
    </vt:vector>
  </HeadingPairs>
  <TitlesOfParts>
    <vt:vector size="43" baseType="lpstr">
      <vt:lpstr>Arial</vt:lpstr>
      <vt:lpstr>SimSun</vt:lpstr>
      <vt:lpstr>Wingdings</vt:lpstr>
      <vt:lpstr>Times New Roman</vt:lpstr>
      <vt:lpstr>Century Gothic</vt:lpstr>
      <vt:lpstr>Microsoft YaHei</vt:lpstr>
      <vt:lpstr>Blank Presentation</vt:lpstr>
      <vt:lpstr>PowerPoint 演示文稿</vt:lpstr>
      <vt:lpstr>O olho humano</vt:lpstr>
      <vt:lpstr>o olho</vt:lpstr>
      <vt:lpstr>Pupila e iris</vt:lpstr>
      <vt:lpstr>Visão periférica e ponto cego</vt:lpstr>
      <vt:lpstr>Binóculos</vt:lpstr>
      <vt:lpstr>Sim, binóculos!</vt:lpstr>
      <vt:lpstr>Prismas de teto e  prismas de porro</vt:lpstr>
      <vt:lpstr>especificações</vt:lpstr>
      <vt:lpstr>Telescópios</vt:lpstr>
      <vt:lpstr>Os telescópios podem ser:</vt:lpstr>
      <vt:lpstr>Refratores  (lunetas)</vt:lpstr>
      <vt:lpstr>Como funciona um refrator</vt:lpstr>
      <vt:lpstr>Refletores</vt:lpstr>
      <vt:lpstr>Como funciona um refletor</vt:lpstr>
      <vt:lpstr>Newtoniano</vt:lpstr>
      <vt:lpstr>Cassegrain</vt:lpstr>
      <vt:lpstr>Catadióptricos</vt:lpstr>
      <vt:lpstr>Schmidt</vt:lpstr>
      <vt:lpstr>Maksutov</vt:lpstr>
      <vt:lpstr>Características</vt:lpstr>
      <vt:lpstr>Grandezas importantes relacionadas com telescópios:</vt:lpstr>
      <vt:lpstr>distância focal</vt:lpstr>
      <vt:lpstr>distância focal, F</vt:lpstr>
      <vt:lpstr>aumento, A</vt:lpstr>
      <vt:lpstr>Aumento máximo útil</vt:lpstr>
      <vt:lpstr>poder separador, P</vt:lpstr>
      <vt:lpstr>Magnitude limite, mlim</vt:lpstr>
      <vt:lpstr>Montagens</vt:lpstr>
      <vt:lpstr>Montagens</vt:lpstr>
      <vt:lpstr>Montagens</vt:lpstr>
      <vt:lpstr>O galileoscópio</vt:lpstr>
      <vt:lpstr>Importante!</vt:lpstr>
      <vt:lpstr>características</vt:lpstr>
      <vt:lpstr>características</vt:lpstr>
      <vt:lpstr>Indicações para estudos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ANDRE</cp:lastModifiedBy>
  <cp:revision>514</cp:revision>
  <cp:lastPrinted>2000-05-01T12:23:00Z</cp:lastPrinted>
  <dcterms:created xsi:type="dcterms:W3CDTF">1995-06-17T23:31:00Z</dcterms:created>
  <dcterms:modified xsi:type="dcterms:W3CDTF">2017-06-08T18:58:12Z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1033-10.2.0.5845</vt:lpwstr>
  </property>
</Properties>
</file>