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039" r:id="rId2"/>
    <p:sldId id="1002" r:id="rId3"/>
    <p:sldId id="1040" r:id="rId4"/>
    <p:sldId id="1041" r:id="rId5"/>
    <p:sldId id="1043" r:id="rId6"/>
    <p:sldId id="1042" r:id="rId7"/>
    <p:sldId id="955" r:id="rId8"/>
    <p:sldId id="1004" r:id="rId9"/>
    <p:sldId id="1044" r:id="rId10"/>
    <p:sldId id="956" r:id="rId11"/>
    <p:sldId id="1006" r:id="rId12"/>
    <p:sldId id="1007" r:id="rId13"/>
    <p:sldId id="1045" r:id="rId14"/>
    <p:sldId id="1008" r:id="rId15"/>
    <p:sldId id="1009" r:id="rId16"/>
    <p:sldId id="1010" r:id="rId17"/>
    <p:sldId id="1011" r:id="rId18"/>
    <p:sldId id="1012" r:id="rId19"/>
    <p:sldId id="1023" r:id="rId20"/>
    <p:sldId id="1013" r:id="rId21"/>
    <p:sldId id="1014" r:id="rId22"/>
    <p:sldId id="1015" r:id="rId23"/>
    <p:sldId id="1017" r:id="rId24"/>
    <p:sldId id="1018" r:id="rId25"/>
    <p:sldId id="1019" r:id="rId26"/>
    <p:sldId id="1021" r:id="rId27"/>
    <p:sldId id="1022" r:id="rId28"/>
    <p:sldId id="1024" r:id="rId29"/>
    <p:sldId id="1025" r:id="rId30"/>
    <p:sldId id="1026" r:id="rId31"/>
    <p:sldId id="1028" r:id="rId32"/>
    <p:sldId id="1034" r:id="rId33"/>
    <p:sldId id="1029" r:id="rId34"/>
    <p:sldId id="1030" r:id="rId35"/>
    <p:sldId id="1031" r:id="rId36"/>
    <p:sldId id="1046" r:id="rId37"/>
    <p:sldId id="1032" r:id="rId3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0000FF"/>
    <a:srgbClr val="0066FF"/>
    <a:srgbClr val="EE8800"/>
    <a:srgbClr val="00CC99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71" autoAdjust="0"/>
  </p:normalViewPr>
  <p:slideViewPr>
    <p:cSldViewPr>
      <p:cViewPr>
        <p:scale>
          <a:sx n="80" d="100"/>
          <a:sy n="80" d="100"/>
        </p:scale>
        <p:origin x="-1458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58C8-A65B-44AE-9FAF-94AAEB40D656}" type="slidenum">
              <a:rPr lang="pt-BR" smtClean="0">
                <a:latin typeface="Arial" pitchFamily="34" charset="0"/>
              </a:rPr>
              <a:pPr/>
              <a:t>19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562E8-351A-4067-8803-4261E4889319}" type="slidenum">
              <a:rPr lang="pt-BR" smtClean="0">
                <a:latin typeface="Arial" pitchFamily="34" charset="0"/>
              </a:rPr>
              <a:pPr/>
              <a:t>22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2DEC7-E469-486C-ADB0-5C45B1D36A04}" type="slidenum">
              <a:rPr lang="pt-BR" smtClean="0">
                <a:latin typeface="Arial" pitchFamily="34" charset="0"/>
              </a:rPr>
              <a:pPr/>
              <a:t>23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83453-0752-425E-9203-2962611C8F1D}" type="slidenum">
              <a:rPr lang="pt-BR" smtClean="0">
                <a:latin typeface="Arial" pitchFamily="34" charset="0"/>
              </a:rPr>
              <a:pPr/>
              <a:t>24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CFB93-0F82-4FBA-B18C-F0A1C0361C90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654050"/>
            <a:ext cx="4337050" cy="3252788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707BA-350C-46EF-80E1-6C6C444A6411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5DE46-4211-4726-ADCF-1D39C16AB100}" type="slidenum">
              <a:rPr lang="pt-BR" smtClean="0">
                <a:latin typeface="Arial" pitchFamily="34" charset="0"/>
              </a:rPr>
              <a:pPr/>
              <a:t>28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6BB0-8D4A-4EEE-AE34-2A85484B6146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7647F-0E7A-42CD-BDC4-37800535F790}" type="slidenum">
              <a:rPr lang="pt-BR" smtClean="0">
                <a:latin typeface="Arial" pitchFamily="34" charset="0"/>
              </a:rPr>
              <a:pPr/>
              <a:t>30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Crédito da imagem: Prof. Roberto </a:t>
            </a:r>
            <a:r>
              <a:rPr lang="pt-BR" sz="1200" b="0" dirty="0" err="1" smtClean="0">
                <a:solidFill>
                  <a:srgbClr val="CC6600"/>
                </a:solidFill>
                <a:latin typeface="Century Gothic" pitchFamily="34" charset="0"/>
              </a:rPr>
              <a:t>Boczko</a:t>
            </a:r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, </a:t>
            </a:r>
          </a:p>
          <a:p>
            <a:pPr algn="l" eaLnBrk="1" hangingPunct="1"/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com </a:t>
            </a:r>
            <a:r>
              <a:rPr lang="pt-BR" sz="1200" b="0" dirty="0" err="1" smtClean="0">
                <a:solidFill>
                  <a:srgbClr val="CC6600"/>
                </a:solidFill>
                <a:latin typeface="Century Gothic" pitchFamily="34" charset="0"/>
              </a:rPr>
              <a:t>adapraçõe</a:t>
            </a:r>
            <a:endParaRPr lang="pt-BR" sz="1200" b="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http://discovermagazine.com/2004/nov/cover#.UjtJr3-O74w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37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C1FFB-C533-452D-A21E-EF8F08125DA6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D3F1-7D29-4813-9F4D-844153DA1BF5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EFCA2-2B28-44F4-9B5F-DE89FE427140}" type="slidenum">
              <a:rPr lang="pt-BR" smtClean="0">
                <a:latin typeface="Arial" pitchFamily="34" charset="0"/>
              </a:rPr>
              <a:pPr/>
              <a:t>15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FF15-FBAB-42B6-81FC-2D39236253EF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ACC44-3151-474B-9A67-543D3EDB93B6}" type="slidenum">
              <a:rPr lang="pt-BR" smtClean="0">
                <a:latin typeface="Arial" pitchFamily="34" charset="0"/>
              </a:rPr>
              <a:pPr/>
              <a:t>17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DB63-0B79-45BB-A69A-82C5B74FA9A8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../../Desktop/Celestia161-ED.lnk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ow%20the%20Moon%20Was%20Born_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ormation-of-solar-system-with-video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7200" kern="0" dirty="0" smtClean="0">
                <a:solidFill>
                  <a:srgbClr val="CC6600"/>
                </a:solidFill>
                <a:latin typeface="Century Gothic" pitchFamily="34" charset="0"/>
              </a:rPr>
              <a:t>Solar - parte </a:t>
            </a:r>
            <a:r>
              <a:rPr lang="pt-BR" sz="7200" kern="0" dirty="0" smtClean="0">
                <a:solidFill>
                  <a:srgbClr val="CC6600"/>
                </a:solidFill>
                <a:latin typeface="Century Gothic" pitchFamily="34" charset="0"/>
              </a:rPr>
              <a:t>2</a:t>
            </a:r>
            <a:endParaRPr kumimoji="0" lang="pt-BR" sz="72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Como é o Sistema Solar?</a:t>
            </a:r>
            <a:b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O que há nele?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3071813" cy="4495800"/>
          </a:xfrm>
          <a:noFill/>
        </p:spPr>
        <p:txBody>
          <a:bodyPr/>
          <a:lstStyle/>
          <a:p>
            <a:pPr algn="l"/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Objetos  no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2643188" y="428625"/>
            <a:ext cx="6254750" cy="6297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Estrela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SzPct val="75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Sol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Planetas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Vênus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Terra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Marte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Júpiter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Saturno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Urano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Netuno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Planetas-anões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Plutão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Eris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Ceres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b="0" dirty="0">
                <a:solidFill>
                  <a:srgbClr val="EE8800"/>
                </a:solidFill>
                <a:latin typeface="Century Gothic" pitchFamily="34" charset="0"/>
              </a:rPr>
              <a:t> 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Makemake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Haumea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Satélites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Lua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etc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(várias dezenas)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Pequenos Corpos do Sistema Solar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Cometas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Poeira interplanetária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Gás interplanetário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404813"/>
            <a:ext cx="2733675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principais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" y="4059238"/>
            <a:ext cx="955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5989638"/>
            <a:ext cx="124460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71713" y="128588"/>
            <a:ext cx="1544012" cy="67403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Júpiter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Europa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Ganymede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Callisto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Amalthea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Himalia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Pasiphae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Sinope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Lysithea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Carme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Ananke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Thebe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Adrastea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Metis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Callirrhoe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Themisto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Megaclite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Taygete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Chaldene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Harpalyke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Kalyke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Iocaste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Erinome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Isonoe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Praxidike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Autonoe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Thyone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Hermippe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Aitne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Eurydome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Euanthe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Sponde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Kale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989513" y="1608138"/>
            <a:ext cx="1577975" cy="5078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Saturno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Mimas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Enceladus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Tethys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Dione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Rhea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Titan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Iapetus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Phobe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Janus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Epimetheus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Helene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Telesto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Calypso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Atlas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Prometheus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Pandora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Pan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Ymir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Paaliaq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Tarvos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Ijirak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Kiviuk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Albiorix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Erriapo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Siarnaq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521575" y="201613"/>
            <a:ext cx="1596912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521575" y="4268788"/>
            <a:ext cx="129715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201613"/>
            <a:ext cx="8451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00FFFF"/>
              </a:buClr>
              <a:buFontTx/>
              <a:buChar char="•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200" y="2130425"/>
            <a:ext cx="809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00FFFF"/>
              </a:buClr>
              <a:buFontTx/>
              <a:buChar char="•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Vamos fazer uma viagem 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71703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 cstate="print">
            <a:lum contrast="16000"/>
          </a:blip>
          <a:srcRect b="3872"/>
          <a:stretch>
            <a:fillRect/>
          </a:stretch>
        </p:blipFill>
        <p:spPr bwMode="auto">
          <a:xfrm>
            <a:off x="2571750" y="5143500"/>
            <a:ext cx="4071938" cy="17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285750"/>
            <a:ext cx="8253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000">
                <a:solidFill>
                  <a:schemeClr val="bg1"/>
                </a:solidFill>
                <a:latin typeface="Century Gothic" pitchFamily="34" charset="0"/>
              </a:rPr>
              <a:t>Planetas telúricos: Mercúrio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14174" y="3286125"/>
            <a:ext cx="181171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Silicatos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e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Basaltos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436134" y="3500438"/>
            <a:ext cx="2509021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Crateras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de impacto</a:t>
            </a:r>
          </a:p>
        </p:txBody>
      </p:sp>
      <p:sp>
        <p:nvSpPr>
          <p:cNvPr id="19462" name="Retângulo 5"/>
          <p:cNvSpPr>
            <a:spLocks noChangeArrowheads="1"/>
          </p:cNvSpPr>
          <p:nvPr/>
        </p:nvSpPr>
        <p:spPr bwMode="auto">
          <a:xfrm>
            <a:off x="6572250" y="5143500"/>
            <a:ext cx="71438" cy="17145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81775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39552" y="1412776"/>
            <a:ext cx="3820284" cy="4084638"/>
            <a:chOff x="742" y="48"/>
            <a:chExt cx="3996" cy="4280"/>
          </a:xfrm>
        </p:grpSpPr>
        <p:pic>
          <p:nvPicPr>
            <p:cNvPr id="20487" name="Picture 3"/>
            <p:cNvPicPr>
              <a:picLocks noChangeArrowheads="1"/>
            </p:cNvPicPr>
            <p:nvPr/>
          </p:nvPicPr>
          <p:blipFill>
            <a:blip r:embed="rId3" cstate="print">
              <a:lum contrast="36000"/>
            </a:blip>
            <a:srcRect/>
            <a:stretch>
              <a:fillRect/>
            </a:stretch>
          </p:blipFill>
          <p:spPr bwMode="auto">
            <a:xfrm>
              <a:off x="742" y="48"/>
              <a:ext cx="3996" cy="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800" y="77"/>
              <a:ext cx="3872" cy="4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pt-BR" sz="2400" b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572812" cy="1143000"/>
          </a:xfrm>
          <a:noFill/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telúricos: Vênus</a:t>
            </a: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4644008" y="3857625"/>
            <a:ext cx="453400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Atmosfera: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96,4% de gás carbônico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3,4% de nitrogênio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muito pouco vapor d’ água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4644008" y="1714500"/>
            <a:ext cx="360382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Efeito estufa:</a:t>
            </a:r>
          </a:p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Temperatura = 470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Pressão = 90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atm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6581775"/>
            <a:ext cx="3789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b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http://nssdc.gsfc.nasa.gov</a:t>
            </a:r>
            <a:endParaRPr lang="pt-BR" sz="12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457200"/>
            <a:ext cx="7337425" cy="1143000"/>
          </a:xfrm>
        </p:spPr>
        <p:txBody>
          <a:bodyPr/>
          <a:lstStyle/>
          <a:p>
            <a:r>
              <a:rPr lang="pt-BR" sz="4800" smtClean="0">
                <a:solidFill>
                  <a:schemeClr val="bg1"/>
                </a:solidFill>
                <a:latin typeface="Century Gothic" pitchFamily="34" charset="0"/>
              </a:rPr>
              <a:t>Efeito estufa em Vênus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1441450"/>
            <a:ext cx="7248525" cy="5416550"/>
            <a:chOff x="292" y="676"/>
            <a:chExt cx="4566" cy="3412"/>
          </a:xfrm>
          <a:solidFill>
            <a:srgbClr val="EE8800"/>
          </a:solidFill>
        </p:grpSpPr>
        <p:sp>
          <p:nvSpPr>
            <p:cNvPr id="655364" name="Arc 4"/>
            <p:cNvSpPr>
              <a:spLocks/>
            </p:cNvSpPr>
            <p:nvPr/>
          </p:nvSpPr>
          <p:spPr bwMode="auto">
            <a:xfrm>
              <a:off x="634" y="1969"/>
              <a:ext cx="4224" cy="2112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5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5"/>
                  </a:moveTo>
                  <a:cubicBezTo>
                    <a:pt x="134" y="9521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5"/>
                  </a:moveTo>
                  <a:cubicBezTo>
                    <a:pt x="134" y="9521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grpFill/>
            <a:ln w="31750" cap="rnd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65" name="AutoShape 5"/>
            <p:cNvSpPr>
              <a:spLocks noChangeArrowheads="1"/>
            </p:cNvSpPr>
            <p:nvPr/>
          </p:nvSpPr>
          <p:spPr bwMode="auto">
            <a:xfrm>
              <a:off x="292" y="676"/>
              <a:ext cx="472" cy="472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222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69" y="1152"/>
              <a:ext cx="1007" cy="960"/>
              <a:chOff x="769" y="1152"/>
              <a:chExt cx="1007" cy="960"/>
            </a:xfrm>
            <a:grpFill/>
          </p:grpSpPr>
          <p:sp>
            <p:nvSpPr>
              <p:cNvPr id="655367" name="Line 7"/>
              <p:cNvSpPr>
                <a:spLocks noChangeShapeType="1"/>
              </p:cNvSpPr>
              <p:nvPr/>
            </p:nvSpPr>
            <p:spPr bwMode="auto">
              <a:xfrm flipH="1" flipV="1">
                <a:off x="769" y="1152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68" name="Line 8"/>
              <p:cNvSpPr>
                <a:spLocks noChangeShapeType="1"/>
              </p:cNvSpPr>
              <p:nvPr/>
            </p:nvSpPr>
            <p:spPr bwMode="auto">
              <a:xfrm flipH="1" flipV="1">
                <a:off x="1057" y="1378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69" name="Line 9"/>
              <p:cNvSpPr>
                <a:spLocks noChangeShapeType="1"/>
              </p:cNvSpPr>
              <p:nvPr/>
            </p:nvSpPr>
            <p:spPr bwMode="auto">
              <a:xfrm flipH="1" flipV="1">
                <a:off x="1393" y="1661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655370" name="Line 10"/>
            <p:cNvSpPr>
              <a:spLocks noChangeShapeType="1"/>
            </p:cNvSpPr>
            <p:nvPr/>
          </p:nvSpPr>
          <p:spPr bwMode="auto">
            <a:xfrm>
              <a:off x="2064" y="1585"/>
              <a:ext cx="0" cy="479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1" name="Line 11"/>
            <p:cNvSpPr>
              <a:spLocks noChangeShapeType="1"/>
            </p:cNvSpPr>
            <p:nvPr/>
          </p:nvSpPr>
          <p:spPr bwMode="auto">
            <a:xfrm>
              <a:off x="1105" y="2352"/>
              <a:ext cx="479" cy="0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2" name="Line 12"/>
            <p:cNvSpPr>
              <a:spLocks noChangeShapeType="1"/>
            </p:cNvSpPr>
            <p:nvPr/>
          </p:nvSpPr>
          <p:spPr bwMode="auto">
            <a:xfrm>
              <a:off x="1681" y="1633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3" name="Line 13"/>
            <p:cNvSpPr>
              <a:spLocks noChangeShapeType="1"/>
            </p:cNvSpPr>
            <p:nvPr/>
          </p:nvSpPr>
          <p:spPr bwMode="auto">
            <a:xfrm>
              <a:off x="1201" y="1921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4" name="Rectangle 14"/>
            <p:cNvSpPr>
              <a:spLocks noChangeArrowheads="1"/>
            </p:cNvSpPr>
            <p:nvPr/>
          </p:nvSpPr>
          <p:spPr bwMode="auto">
            <a:xfrm>
              <a:off x="551" y="195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75" name="Rectangle 15"/>
            <p:cNvSpPr>
              <a:spLocks noChangeArrowheads="1"/>
            </p:cNvSpPr>
            <p:nvPr/>
          </p:nvSpPr>
          <p:spPr bwMode="auto">
            <a:xfrm>
              <a:off x="1511" y="123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76" name="Arc 16"/>
            <p:cNvSpPr>
              <a:spLocks/>
            </p:cNvSpPr>
            <p:nvPr/>
          </p:nvSpPr>
          <p:spPr bwMode="auto">
            <a:xfrm>
              <a:off x="1519" y="2840"/>
              <a:ext cx="2496" cy="1248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8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8"/>
                  </a:moveTo>
                  <a:cubicBezTo>
                    <a:pt x="132" y="9523"/>
                    <a:pt x="976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8"/>
                  </a:moveTo>
                  <a:cubicBezTo>
                    <a:pt x="132" y="9523"/>
                    <a:pt x="976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800000"/>
            </a:solidFill>
            <a:ln w="31750" cap="rnd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834" y="2304"/>
              <a:ext cx="605" cy="576"/>
              <a:chOff x="1834" y="2304"/>
              <a:chExt cx="605" cy="576"/>
            </a:xfrm>
            <a:grpFill/>
          </p:grpSpPr>
          <p:sp>
            <p:nvSpPr>
              <p:cNvPr id="655378" name="Line 18"/>
              <p:cNvSpPr>
                <a:spLocks noChangeShapeType="1"/>
              </p:cNvSpPr>
              <p:nvPr/>
            </p:nvSpPr>
            <p:spPr bwMode="auto">
              <a:xfrm flipH="1" flipV="1">
                <a:off x="1834" y="2304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79" name="Line 19"/>
              <p:cNvSpPr>
                <a:spLocks noChangeShapeType="1"/>
              </p:cNvSpPr>
              <p:nvPr/>
            </p:nvSpPr>
            <p:spPr bwMode="auto">
              <a:xfrm flipH="1" flipV="1">
                <a:off x="2007" y="2440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80" name="Line 20"/>
              <p:cNvSpPr>
                <a:spLocks noChangeShapeType="1"/>
              </p:cNvSpPr>
              <p:nvPr/>
            </p:nvSpPr>
            <p:spPr bwMode="auto">
              <a:xfrm flipH="1" flipV="1">
                <a:off x="2209" y="2610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655381" name="Line 21"/>
            <p:cNvSpPr>
              <a:spLocks noChangeShapeType="1"/>
            </p:cNvSpPr>
            <p:nvPr/>
          </p:nvSpPr>
          <p:spPr bwMode="auto">
            <a:xfrm>
              <a:off x="2688" y="2353"/>
              <a:ext cx="0" cy="479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2" name="Line 22"/>
            <p:cNvSpPr>
              <a:spLocks noChangeShapeType="1"/>
            </p:cNvSpPr>
            <p:nvPr/>
          </p:nvSpPr>
          <p:spPr bwMode="auto">
            <a:xfrm>
              <a:off x="1681" y="2976"/>
              <a:ext cx="479" cy="0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3" name="Line 23"/>
            <p:cNvSpPr>
              <a:spLocks noChangeShapeType="1"/>
            </p:cNvSpPr>
            <p:nvPr/>
          </p:nvSpPr>
          <p:spPr bwMode="auto">
            <a:xfrm>
              <a:off x="2305" y="2401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4" name="Line 24"/>
            <p:cNvSpPr>
              <a:spLocks noChangeShapeType="1"/>
            </p:cNvSpPr>
            <p:nvPr/>
          </p:nvSpPr>
          <p:spPr bwMode="auto">
            <a:xfrm>
              <a:off x="1777" y="2545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5" name="Rectangle 25"/>
            <p:cNvSpPr>
              <a:spLocks noChangeArrowheads="1"/>
            </p:cNvSpPr>
            <p:nvPr/>
          </p:nvSpPr>
          <p:spPr bwMode="auto">
            <a:xfrm>
              <a:off x="1367" y="267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86" name="Rectangle 26"/>
            <p:cNvSpPr>
              <a:spLocks noChangeArrowheads="1"/>
            </p:cNvSpPr>
            <p:nvPr/>
          </p:nvSpPr>
          <p:spPr bwMode="auto">
            <a:xfrm>
              <a:off x="2087" y="219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87" name="Freeform 27"/>
            <p:cNvSpPr>
              <a:spLocks/>
            </p:cNvSpPr>
            <p:nvPr/>
          </p:nvSpPr>
          <p:spPr bwMode="auto">
            <a:xfrm>
              <a:off x="2688" y="2016"/>
              <a:ext cx="289" cy="289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288" y="288"/>
                </a:cxn>
              </a:cxnLst>
              <a:rect l="0" t="0" r="r" b="b"/>
              <a:pathLst>
                <a:path w="289" h="289">
                  <a:moveTo>
                    <a:pt x="0" y="240"/>
                  </a:moveTo>
                  <a:lnTo>
                    <a:pt x="0" y="0"/>
                  </a:lnTo>
                  <a:lnTo>
                    <a:pt x="288" y="288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8" name="Freeform 28"/>
            <p:cNvSpPr>
              <a:spLocks/>
            </p:cNvSpPr>
            <p:nvPr/>
          </p:nvSpPr>
          <p:spPr bwMode="auto">
            <a:xfrm>
              <a:off x="2304" y="2016"/>
              <a:ext cx="289" cy="289"/>
            </a:xfrm>
            <a:custGeom>
              <a:avLst/>
              <a:gdLst/>
              <a:ahLst/>
              <a:cxnLst>
                <a:cxn ang="0">
                  <a:pos x="288" y="240"/>
                </a:cxn>
                <a:cxn ang="0">
                  <a:pos x="288" y="0"/>
                </a:cxn>
                <a:cxn ang="0">
                  <a:pos x="0" y="288"/>
                </a:cxn>
              </a:cxnLst>
              <a:rect l="0" t="0" r="r" b="b"/>
              <a:pathLst>
                <a:path w="289" h="289">
                  <a:moveTo>
                    <a:pt x="288" y="240"/>
                  </a:moveTo>
                  <a:lnTo>
                    <a:pt x="288" y="0"/>
                  </a:lnTo>
                  <a:lnTo>
                    <a:pt x="0" y="288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9" name="Freeform 29"/>
            <p:cNvSpPr>
              <a:spLocks/>
            </p:cNvSpPr>
            <p:nvPr/>
          </p:nvSpPr>
          <p:spPr bwMode="auto">
            <a:xfrm>
              <a:off x="1056" y="2976"/>
              <a:ext cx="241" cy="193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192" y="192"/>
                </a:cxn>
              </a:cxnLst>
              <a:rect l="0" t="0" r="r" b="b"/>
              <a:pathLst>
                <a:path w="241" h="193">
                  <a:moveTo>
                    <a:pt x="240" y="0"/>
                  </a:moveTo>
                  <a:lnTo>
                    <a:pt x="0" y="0"/>
                  </a:lnTo>
                  <a:lnTo>
                    <a:pt x="192" y="192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90" name="Freeform 30"/>
            <p:cNvSpPr>
              <a:spLocks/>
            </p:cNvSpPr>
            <p:nvPr/>
          </p:nvSpPr>
          <p:spPr bwMode="auto">
            <a:xfrm>
              <a:off x="1056" y="2736"/>
              <a:ext cx="241" cy="193"/>
            </a:xfrm>
            <a:custGeom>
              <a:avLst/>
              <a:gdLst/>
              <a:ahLst/>
              <a:cxnLst>
                <a:cxn ang="0">
                  <a:pos x="240" y="192"/>
                </a:cxn>
                <a:cxn ang="0">
                  <a:pos x="0" y="192"/>
                </a:cxn>
                <a:cxn ang="0">
                  <a:pos x="192" y="0"/>
                </a:cxn>
              </a:cxnLst>
              <a:rect l="0" t="0" r="r" b="b"/>
              <a:pathLst>
                <a:path w="241" h="193">
                  <a:moveTo>
                    <a:pt x="240" y="192"/>
                  </a:moveTo>
                  <a:lnTo>
                    <a:pt x="0" y="192"/>
                  </a:lnTo>
                  <a:lnTo>
                    <a:pt x="192" y="0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91" name="Rectangle 31"/>
            <p:cNvSpPr>
              <a:spLocks noChangeArrowheads="1"/>
            </p:cNvSpPr>
            <p:nvPr/>
          </p:nvSpPr>
          <p:spPr bwMode="auto">
            <a:xfrm>
              <a:off x="3349" y="2582"/>
              <a:ext cx="108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Atmosfera</a:t>
              </a:r>
            </a:p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de Vênus</a:t>
              </a:r>
            </a:p>
          </p:txBody>
        </p:sp>
        <p:sp>
          <p:nvSpPr>
            <p:cNvPr id="655392" name="Rectangle 32"/>
            <p:cNvSpPr>
              <a:spLocks noChangeArrowheads="1"/>
            </p:cNvSpPr>
            <p:nvPr/>
          </p:nvSpPr>
          <p:spPr bwMode="auto">
            <a:xfrm>
              <a:off x="2535" y="3254"/>
              <a:ext cx="6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Vênus</a:t>
              </a:r>
            </a:p>
          </p:txBody>
        </p:sp>
        <p:sp>
          <p:nvSpPr>
            <p:cNvPr id="655393" name="Rectangle 33"/>
            <p:cNvSpPr>
              <a:spLocks noChangeArrowheads="1"/>
            </p:cNvSpPr>
            <p:nvPr/>
          </p:nvSpPr>
          <p:spPr bwMode="auto">
            <a:xfrm>
              <a:off x="854" y="998"/>
              <a:ext cx="4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dirty="0">
                  <a:solidFill>
                    <a:srgbClr val="FFFF00"/>
                  </a:solidFill>
                  <a:latin typeface="Century Gothic" pitchFamily="34" charset="0"/>
                </a:rPr>
                <a:t>Luz</a:t>
              </a:r>
            </a:p>
          </p:txBody>
        </p:sp>
        <p:sp>
          <p:nvSpPr>
            <p:cNvPr id="655394" name="Text Box 34"/>
            <p:cNvSpPr txBox="1">
              <a:spLocks noChangeArrowheads="1"/>
            </p:cNvSpPr>
            <p:nvPr/>
          </p:nvSpPr>
          <p:spPr bwMode="auto">
            <a:xfrm>
              <a:off x="3687" y="3024"/>
              <a:ext cx="50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400" dirty="0">
                  <a:solidFill>
                    <a:srgbClr val="FF0033"/>
                  </a:solidFill>
                  <a:latin typeface="Century Gothic" pitchFamily="34" charset="0"/>
                </a:rPr>
                <a:t>CO</a:t>
              </a:r>
              <a:r>
                <a:rPr lang="pt-BR" sz="2400" baseline="-25000" dirty="0">
                  <a:solidFill>
                    <a:srgbClr val="FF0033"/>
                  </a:solidFill>
                  <a:latin typeface="Century Gothic" pitchFamily="34" charset="0"/>
                </a:rPr>
                <a:t>2</a:t>
              </a:r>
              <a:endParaRPr lang="pt-BR" sz="2400" dirty="0">
                <a:solidFill>
                  <a:srgbClr val="FF0033"/>
                </a:solidFill>
                <a:latin typeface="Century Gothic" pitchFamily="34" charset="0"/>
              </a:endParaRPr>
            </a:p>
          </p:txBody>
        </p:sp>
      </p:grp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857875" y="6215063"/>
            <a:ext cx="339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Crédito da imagem: Prof. Roberto Boczko, </a:t>
            </a:r>
          </a:p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com adapraçõe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625600"/>
            <a:ext cx="347821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72151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000">
                <a:solidFill>
                  <a:schemeClr val="bg1"/>
                </a:solidFill>
                <a:latin typeface="Century Gothic" pitchFamily="34" charset="0"/>
              </a:rPr>
              <a:t>Planetas telúricos: Terra</a:t>
            </a: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285750" y="2286000"/>
            <a:ext cx="4984057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Atmosfera: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nitrogênio (78% das partículas)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21% de oxigênio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1% de vapor d’ água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argônio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carbônico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29375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357438"/>
            <a:ext cx="2143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281863" cy="1143000"/>
          </a:xfrm>
          <a:noFill/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Planetas telúricos: Marte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915597" y="1857375"/>
            <a:ext cx="16546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Dia: 20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684098" y="4643438"/>
            <a:ext cx="22541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Noite: -140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28750" y="1857375"/>
            <a:ext cx="2727029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Atmosfera:</a:t>
            </a:r>
          </a:p>
          <a:p>
            <a:pPr algn="l"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gás carbônico</a:t>
            </a:r>
          </a:p>
          <a:p>
            <a:pPr algn="l"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(0,001 </a:t>
            </a:r>
            <a:r>
              <a:rPr lang="pt-BR" sz="2800" dirty="0" err="1">
                <a:solidFill>
                  <a:srgbClr val="EE8800"/>
                </a:solidFill>
                <a:latin typeface="Century Gothic" pitchFamily="34" charset="0"/>
              </a:rPr>
              <a:t>p</a:t>
            </a:r>
            <a:r>
              <a:rPr lang="pt-BR" sz="2800" baseline="-25000" dirty="0" err="1">
                <a:solidFill>
                  <a:srgbClr val="EE8800"/>
                </a:solidFill>
                <a:latin typeface="Century Gothic" pitchFamily="34" charset="0"/>
              </a:rPr>
              <a:t>Terra</a:t>
            </a: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357313" y="3286125"/>
            <a:ext cx="4188967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Crateras:</a:t>
            </a:r>
          </a:p>
          <a:p>
            <a:pPr algn="l">
              <a:buFontTx/>
              <a:buChar char="•"/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Impacto(maior parte)</a:t>
            </a:r>
          </a:p>
          <a:p>
            <a:pPr algn="l">
              <a:buFontTx/>
              <a:buChar char="•"/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Vulcões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C:\Documents and Settings\andre silva\Meus documentos\CONCURSO_CDCC\apresentações\Imagens\Sistema Solar\mars_olympus_m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5072063"/>
            <a:ext cx="7772400" cy="11430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Vulcão em Marte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andre silva\Meus documentos\CONCURSO_CDCC\apresentações\Imagens\Sistema Solar\sistema_solar_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87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</a:p>
        </p:txBody>
      </p:sp>
      <p:sp>
        <p:nvSpPr>
          <p:cNvPr id="4" name="Elipse 3"/>
          <p:cNvSpPr/>
          <p:nvPr/>
        </p:nvSpPr>
        <p:spPr bwMode="auto">
          <a:xfrm>
            <a:off x="7380312" y="3645024"/>
            <a:ext cx="936104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8100392" y="4053832"/>
            <a:ext cx="7200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arrow" w="sm" len="sm"/>
            <a:tailEnd type="non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hobos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286250" y="1785938"/>
            <a:ext cx="35433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313" y="4572000"/>
            <a:ext cx="5943600" cy="150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Dimensões : 28x23x20 km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Distância da superfície : (9.400-3.400) km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Período de revolução : 7 h 40 m 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Velocidade orbital : 2,18 km/s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Fobos: satélite de Marte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643063" y="2071688"/>
            <a:ext cx="1752600" cy="1858962"/>
            <a:chOff x="96" y="2093"/>
            <a:chExt cx="1104" cy="1171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596" y="2660"/>
              <a:ext cx="152" cy="1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r>
                <a:rPr lang="pt-BR" sz="1200">
                  <a:solidFill>
                    <a:srgbClr val="EE8800"/>
                  </a:solidFill>
                  <a:latin typeface="Century Gothic" pitchFamily="34" charset="0"/>
                </a:rPr>
                <a:t>M</a:t>
              </a: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384" y="2448"/>
              <a:ext cx="576" cy="57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144" y="2208"/>
              <a:ext cx="1056" cy="1056"/>
            </a:xfrm>
            <a:prstGeom prst="ellipse">
              <a:avLst/>
            </a:prstGeom>
            <a:noFill/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ot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428" y="2520"/>
              <a:ext cx="48" cy="4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524" y="2198"/>
              <a:ext cx="48" cy="4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411" y="2515"/>
              <a:ext cx="405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 err="1">
                  <a:solidFill>
                    <a:srgbClr val="EE8800"/>
                  </a:solidFill>
                  <a:latin typeface="Century Gothic" pitchFamily="34" charset="0"/>
                </a:rPr>
                <a:t>Fobos</a:t>
              </a:r>
              <a:endParaRPr lang="pt-BR" sz="1200" dirty="0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96" y="2093"/>
              <a:ext cx="462" cy="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 err="1">
                  <a:solidFill>
                    <a:srgbClr val="EE8800"/>
                  </a:solidFill>
                  <a:latin typeface="Century Gothic" pitchFamily="34" charset="0"/>
                </a:rPr>
                <a:t>Deimos</a:t>
              </a:r>
              <a:endParaRPr lang="pt-BR" sz="1200" dirty="0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imos2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1214438" y="1643063"/>
            <a:ext cx="3978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Deimos: Satélite de Marte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17863" y="4778375"/>
            <a:ext cx="6032421" cy="15081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Dimensões : 16x12x10 km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Distância da superfície : (23.500-3.400) km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Período de revolução : 30 h 18 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Velocidade orbital : 1,36 km/s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6286500" y="2000250"/>
            <a:ext cx="1752600" cy="1858963"/>
            <a:chOff x="96" y="2093"/>
            <a:chExt cx="1104" cy="1171"/>
          </a:xfrm>
        </p:grpSpPr>
        <p:sp>
          <p:nvSpPr>
            <p:cNvPr id="26631" name="Oval 6"/>
            <p:cNvSpPr>
              <a:spLocks noChangeArrowheads="1"/>
            </p:cNvSpPr>
            <p:nvPr/>
          </p:nvSpPr>
          <p:spPr bwMode="auto">
            <a:xfrm>
              <a:off x="596" y="2660"/>
              <a:ext cx="152" cy="15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r>
                <a:rPr lang="pt-BR" sz="1200">
                  <a:solidFill>
                    <a:srgbClr val="EE8800"/>
                  </a:solidFill>
                  <a:latin typeface="Century Gothic" pitchFamily="34" charset="0"/>
                </a:rPr>
                <a:t>M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84" y="2448"/>
              <a:ext cx="576" cy="57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44" y="2208"/>
              <a:ext cx="1056" cy="1056"/>
            </a:xfrm>
            <a:prstGeom prst="ellipse">
              <a:avLst/>
            </a:prstGeom>
            <a:noFill/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ot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428" y="2520"/>
              <a:ext cx="48" cy="4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524" y="2198"/>
              <a:ext cx="48" cy="4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11" y="2515"/>
              <a:ext cx="405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 err="1">
                  <a:solidFill>
                    <a:srgbClr val="EE8800"/>
                  </a:solidFill>
                  <a:latin typeface="Century Gothic" pitchFamily="34" charset="0"/>
                </a:rPr>
                <a:t>Fobos</a:t>
              </a:r>
              <a:endParaRPr lang="pt-BR" sz="1200" dirty="0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96" y="2093"/>
              <a:ext cx="462" cy="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 err="1">
                  <a:solidFill>
                    <a:srgbClr val="EE8800"/>
                  </a:solidFill>
                  <a:latin typeface="Century Gothic" pitchFamily="34" charset="0"/>
                </a:rPr>
                <a:t>Deimos</a:t>
              </a:r>
              <a:endParaRPr lang="pt-BR" sz="1200" dirty="0">
                <a:solidFill>
                  <a:srgbClr val="EE8800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144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Cinturão dos Asteroides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88" y="1588"/>
            <a:ext cx="606425" cy="3778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7189788" y="3262313"/>
            <a:ext cx="95250" cy="952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pt-BR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27653" name="Picture 8" descr="C:\Documents and Settings\andre silva\Meus documentos\CONCURSO_CDCC\apresentações\Imagens\Sistema Solar\cinturão de aster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aixaDeTexto 8"/>
          <p:cNvSpPr txBox="1">
            <a:spLocks noChangeArrowheads="1"/>
          </p:cNvSpPr>
          <p:nvPr/>
        </p:nvSpPr>
        <p:spPr bwMode="auto">
          <a:xfrm>
            <a:off x="928688" y="164306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Órbita de Júpiter</a:t>
            </a:r>
          </a:p>
        </p:txBody>
      </p:sp>
      <p:sp>
        <p:nvSpPr>
          <p:cNvPr id="27655" name="CaixaDeTexto 9"/>
          <p:cNvSpPr txBox="1">
            <a:spLocks noChangeArrowheads="1"/>
          </p:cNvSpPr>
          <p:nvPr/>
        </p:nvSpPr>
        <p:spPr bwMode="auto">
          <a:xfrm>
            <a:off x="3643313" y="457200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Órbita de Marte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334125"/>
            <a:ext cx="9144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NASA, disponível em  http://www.nasa.gov/mission_pages/WISE/multimedia/pia12469.html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9" name="Picture 3"/>
          <p:cNvPicPr>
            <a:picLocks noChangeArrowheads="1"/>
          </p:cNvPicPr>
          <p:nvPr/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 bwMode="auto">
          <a:xfrm>
            <a:off x="642938" y="1143000"/>
            <a:ext cx="76438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Asteroide Gaspra</a:t>
            </a:r>
          </a:p>
        </p:txBody>
      </p:sp>
      <p:sp>
        <p:nvSpPr>
          <p:cNvPr id="28676" name="Retângulo 4"/>
          <p:cNvSpPr>
            <a:spLocks noChangeArrowheads="1"/>
          </p:cNvSpPr>
          <p:nvPr/>
        </p:nvSpPr>
        <p:spPr bwMode="auto">
          <a:xfrm>
            <a:off x="428625" y="5929313"/>
            <a:ext cx="7929563" cy="357187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7" name="Retângulo 6"/>
          <p:cNvSpPr>
            <a:spLocks noChangeArrowheads="1"/>
          </p:cNvSpPr>
          <p:nvPr/>
        </p:nvSpPr>
        <p:spPr bwMode="auto">
          <a:xfrm rot="16200000" flipV="1">
            <a:off x="5536406" y="3393282"/>
            <a:ext cx="5500687" cy="28575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Júpiter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1071563"/>
            <a:ext cx="6772275" cy="4968875"/>
          </a:xfrm>
        </p:spPr>
      </p:pic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-41275" y="4357688"/>
            <a:ext cx="7100021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(90% da matéria do planeta)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hélio (10%)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traços de gás metano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pouco de vapor d’ água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40525" y="65817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285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endParaRPr lang="pt-BR" sz="400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9156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4572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Satélites Galileanos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29375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das imagens: 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 l="13632" t="33214" r="14389" b="34690"/>
          <a:stretch>
            <a:fillRect/>
          </a:stretch>
        </p:blipFill>
        <p:spPr bwMode="auto">
          <a:xfrm rot="19267199">
            <a:off x="2105331" y="1926521"/>
            <a:ext cx="6780552" cy="31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Saturno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39725" y="6491288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ESA</a:t>
            </a: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214313" y="1500188"/>
            <a:ext cx="7013458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(97% da matéria do planeta)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hélio (3%)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traços de gás metano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11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31750"/>
            <a:ext cx="851852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200400" cy="1905000"/>
          </a:xfrm>
          <a:solidFill>
            <a:schemeClr val="tx1"/>
          </a:solidFill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Visão dos anéis de Saturno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Urano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346004" y="205087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5288" y="2134542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hidrogênio (83% da matéria do planeta)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hélio (15%)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metano (2%)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00" y="928688"/>
            <a:ext cx="41021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05788" cy="973138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Netuno</a:t>
            </a: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214313" y="3214688"/>
            <a:ext cx="5163593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(74% da matéria</a:t>
            </a:r>
          </a:p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do planeta)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hélio (25%)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metano (1%)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Como a Lua se formou?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0"/>
            <a:ext cx="4071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4786312" cy="2143125"/>
          </a:xfrm>
          <a:noFill/>
        </p:spPr>
        <p:txBody>
          <a:bodyPr/>
          <a:lstStyle/>
          <a:p>
            <a:pPr algn="l"/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Tritão: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Satélite de Netuno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410148" y="3857625"/>
            <a:ext cx="206017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Tempertura</a:t>
            </a:r>
          </a:p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superficial: -236 </a:t>
            </a:r>
            <a:r>
              <a:rPr lang="pt-BR" baseline="30000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C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anões, a Terra e a Lua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http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://spaceplace.nasa.gov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474788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Mercúrio      4872 Km           5,43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250 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Vênus          12104 Km          5,25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447 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Terra            12756 Km          5,52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Marte           6787 Km            3,94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- 70 °C        Rochoso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142800 Km       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- 150 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120536 Km        0,75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- 180 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51800 Km          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- 210 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49528 Km          1,71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- 213 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Planeta Anões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 952 km            2,08 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      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  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±</a:t>
            </a:r>
            <a:r>
              <a:rPr lang="pt-BR" sz="2200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2351 km           2,03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2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2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- 233 °C         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±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2400 km            2,1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2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           -243  °C       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1104900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>
                <a:solidFill>
                  <a:schemeClr val="bg1"/>
                </a:solidFill>
                <a:latin typeface="Century Gothic" pitchFamily="34" charset="0"/>
              </a:rPr>
              <a:t>Planeta         Diâmetro            Dens.  Méd.        Temp. Méd.    Composição</a:t>
            </a:r>
            <a:endParaRPr lang="pt-BR" sz="1400" b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35125" y="1428750"/>
            <a:ext cx="11113" cy="381635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5194300"/>
            <a:ext cx="8412162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565525" y="1463675"/>
            <a:ext cx="0" cy="484981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761038" y="1463675"/>
            <a:ext cx="0" cy="4849813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3" y="1500188"/>
            <a:ext cx="0" cy="484505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1085850"/>
            <a:ext cx="86868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468438"/>
            <a:ext cx="86868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5344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Mercúrio   59 dias         88 dias             57,9 milhões km          7°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Vênus       243 dias        225 dias          108,2 milhões km        - 2°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Terra        23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365,25 dias        149,6 milhões km        23° 27’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Marte       24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686,98 dias      227,9 milhões km         25°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09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55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11,86 anos       778,3 milhões km        3° 05’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10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13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29,5 anos        1,42 bilhões km           26° 44’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17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18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84 anos           2,9 bilhões km             98°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16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03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164,8 anos       4,5 bilhões km             28° 48’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Planetas Anões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0,38 dias           4,6 anos       413,7 milhões km        4° 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Plutão      6,38 dias       248 anos      5,9 bilhões km      120 ° </a:t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2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               ?               557 anos    10,2 bilhões km         ? </a:t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765175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>
                <a:solidFill>
                  <a:schemeClr val="bg1"/>
                </a:solidFill>
                <a:latin typeface="Century Gothic" pitchFamily="34" charset="0"/>
              </a:rPr>
              <a:t>Planeta      Rotação      Translação        Dist. Méd. Sol            Inclinação</a:t>
            </a:r>
            <a:endParaRPr lang="pt-BR" sz="2000" b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00188" y="1143000"/>
            <a:ext cx="11112" cy="381635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5750" y="4894263"/>
            <a:ext cx="8412163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71813" y="1143000"/>
            <a:ext cx="46037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714875" y="1143000"/>
            <a:ext cx="46038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286625" y="1143000"/>
            <a:ext cx="46038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5750" y="7858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85750" y="1168400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52400" y="228600"/>
            <a:ext cx="6235700" cy="6235700"/>
          </a:xfrm>
          <a:prstGeom prst="ellipse">
            <a:avLst/>
          </a:prstGeom>
          <a:gradFill flip="none" rotWithShape="1">
            <a:gsLst>
              <a:gs pos="70000">
                <a:schemeClr val="tx1">
                  <a:alpha val="0"/>
                </a:schemeClr>
              </a:gs>
              <a:gs pos="0">
                <a:srgbClr val="0A128C">
                  <a:alpha val="65000"/>
                </a:srgbClr>
              </a:gs>
              <a:gs pos="82000">
                <a:srgbClr val="181CC7">
                  <a:alpha val="43000"/>
                </a:srgbClr>
              </a:gs>
              <a:gs pos="100000">
                <a:srgbClr val="7030A0">
                  <a:alpha val="72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0" name="Arc 4"/>
          <p:cNvSpPr>
            <a:spLocks/>
          </p:cNvSpPr>
          <p:nvPr/>
        </p:nvSpPr>
        <p:spPr bwMode="auto">
          <a:xfrm>
            <a:off x="1939999" y="968853"/>
            <a:ext cx="1339106" cy="3570635"/>
          </a:xfrm>
          <a:custGeom>
            <a:avLst/>
            <a:gdLst>
              <a:gd name="T0" fmla="*/ 80319 w 21600"/>
              <a:gd name="T1" fmla="*/ 4322763 h 28982"/>
              <a:gd name="T2" fmla="*/ 1331648 w 21600"/>
              <a:gd name="T3" fmla="*/ 0 h 28982"/>
              <a:gd name="T4" fmla="*/ 1333500 w 21600"/>
              <a:gd name="T5" fmla="*/ 3221713 h 28982"/>
              <a:gd name="T6" fmla="*/ 0 60000 65536"/>
              <a:gd name="T7" fmla="*/ 0 60000 65536"/>
              <a:gd name="T8" fmla="*/ 0 60000 65536"/>
              <a:gd name="T9" fmla="*/ 0 w 21600"/>
              <a:gd name="T10" fmla="*/ 0 h 28982"/>
              <a:gd name="T11" fmla="*/ 21600 w 21600"/>
              <a:gd name="T12" fmla="*/ 28982 h 28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82" fill="none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</a:path>
              <a:path w="21600" h="28982" stroke="0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1" name="Arc 5"/>
          <p:cNvSpPr>
            <a:spLocks/>
          </p:cNvSpPr>
          <p:nvPr/>
        </p:nvSpPr>
        <p:spPr bwMode="auto">
          <a:xfrm rot="10800000">
            <a:off x="3272226" y="963474"/>
            <a:ext cx="2109114" cy="3168354"/>
          </a:xfrm>
          <a:custGeom>
            <a:avLst/>
            <a:gdLst>
              <a:gd name="T0" fmla="*/ 2471738 w 21632"/>
              <a:gd name="T1" fmla="*/ 4048125 h 27287"/>
              <a:gd name="T2" fmla="*/ 87068 w 21632"/>
              <a:gd name="T3" fmla="*/ 0 h 27287"/>
              <a:gd name="T4" fmla="*/ 2468082 w 21632"/>
              <a:gd name="T5" fmla="*/ 843687 h 27287"/>
              <a:gd name="T6" fmla="*/ 0 60000 65536"/>
              <a:gd name="T7" fmla="*/ 0 60000 65536"/>
              <a:gd name="T8" fmla="*/ 0 60000 65536"/>
              <a:gd name="T9" fmla="*/ 0 w 21632"/>
              <a:gd name="T10" fmla="*/ 0 h 27287"/>
              <a:gd name="T11" fmla="*/ 21632 w 21632"/>
              <a:gd name="T12" fmla="*/ 27287 h 27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7287" fill="none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</a:path>
              <a:path w="21632" h="27287" stroke="0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  <a:lnTo>
                  <a:pt x="21600" y="56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9" name="Line 8"/>
          <p:cNvSpPr>
            <a:spLocks noChangeShapeType="1"/>
          </p:cNvSpPr>
          <p:nvPr/>
        </p:nvSpPr>
        <p:spPr bwMode="auto">
          <a:xfrm flipH="1">
            <a:off x="2025650" y="3427834"/>
            <a:ext cx="1244058" cy="1155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943" name="Arc 10"/>
          <p:cNvSpPr>
            <a:spLocks/>
          </p:cNvSpPr>
          <p:nvPr/>
        </p:nvSpPr>
        <p:spPr bwMode="auto">
          <a:xfrm>
            <a:off x="2184400" y="1412776"/>
            <a:ext cx="1091456" cy="2924274"/>
          </a:xfrm>
          <a:custGeom>
            <a:avLst/>
            <a:gdLst>
              <a:gd name="T0" fmla="*/ 66008 w 21600"/>
              <a:gd name="T1" fmla="*/ 3479800 h 28969"/>
              <a:gd name="T2" fmla="*/ 1097591 w 21600"/>
              <a:gd name="T3" fmla="*/ 0 h 28969"/>
              <a:gd name="T4" fmla="*/ 1100138 w 21600"/>
              <a:gd name="T5" fmla="*/ 2594625 h 28969"/>
              <a:gd name="T6" fmla="*/ 0 60000 65536"/>
              <a:gd name="T7" fmla="*/ 0 60000 65536"/>
              <a:gd name="T8" fmla="*/ 0 60000 65536"/>
              <a:gd name="T9" fmla="*/ 0 w 21600"/>
              <a:gd name="T10" fmla="*/ 0 h 28969"/>
              <a:gd name="T11" fmla="*/ 21600 w 21600"/>
              <a:gd name="T12" fmla="*/ 28969 h 28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69" fill="none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</a:path>
              <a:path w="21600" h="28969" stroke="0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" name="Arc 11"/>
          <p:cNvSpPr>
            <a:spLocks/>
          </p:cNvSpPr>
          <p:nvPr/>
        </p:nvSpPr>
        <p:spPr bwMode="auto">
          <a:xfrm rot="10800000">
            <a:off x="3267230" y="1412772"/>
            <a:ext cx="1728192" cy="2592291"/>
          </a:xfrm>
          <a:custGeom>
            <a:avLst/>
            <a:gdLst>
              <a:gd name="T0" fmla="*/ 2036762 w 21627"/>
              <a:gd name="T1" fmla="*/ 3260725 h 27304"/>
              <a:gd name="T2" fmla="*/ 72234 w 21627"/>
              <a:gd name="T3" fmla="*/ 0 h 27304"/>
              <a:gd name="T4" fmla="*/ 2034219 w 21627"/>
              <a:gd name="T5" fmla="*/ 681189 h 27304"/>
              <a:gd name="T6" fmla="*/ 0 60000 65536"/>
              <a:gd name="T7" fmla="*/ 0 60000 65536"/>
              <a:gd name="T8" fmla="*/ 0 60000 65536"/>
              <a:gd name="T9" fmla="*/ 0 w 21627"/>
              <a:gd name="T10" fmla="*/ 0 h 27304"/>
              <a:gd name="T11" fmla="*/ 21627 w 21627"/>
              <a:gd name="T12" fmla="*/ 27304 h 27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7" h="27304" fill="none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</a:path>
              <a:path w="21627" h="27304" stroke="0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  <a:lnTo>
                  <a:pt x="21600" y="5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6" name="Line 14"/>
          <p:cNvSpPr>
            <a:spLocks noChangeShapeType="1"/>
          </p:cNvSpPr>
          <p:nvPr/>
        </p:nvSpPr>
        <p:spPr bwMode="auto">
          <a:xfrm flipH="1">
            <a:off x="2259013" y="3430720"/>
            <a:ext cx="1025789" cy="9333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Arc 25"/>
          <p:cNvSpPr>
            <a:spLocks noChangeAspect="1"/>
          </p:cNvSpPr>
          <p:nvPr/>
        </p:nvSpPr>
        <p:spPr bwMode="auto">
          <a:xfrm rot="10800000">
            <a:off x="1924389" y="3419363"/>
            <a:ext cx="3410252" cy="1256468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rgbClr val="005392"/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" name="Arc 25"/>
          <p:cNvSpPr>
            <a:spLocks/>
          </p:cNvSpPr>
          <p:nvPr/>
        </p:nvSpPr>
        <p:spPr bwMode="auto">
          <a:xfrm rot="10800000">
            <a:off x="2187155" y="3411755"/>
            <a:ext cx="2736302" cy="1008159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79" name="Text Box 28"/>
          <p:cNvSpPr txBox="1">
            <a:spLocks noChangeArrowheads="1"/>
          </p:cNvSpPr>
          <p:nvPr/>
        </p:nvSpPr>
        <p:spPr bwMode="auto">
          <a:xfrm>
            <a:off x="3571875" y="1928813"/>
            <a:ext cx="2071688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Asteroides</a:t>
            </a:r>
          </a:p>
        </p:txBody>
      </p:sp>
      <p:sp>
        <p:nvSpPr>
          <p:cNvPr id="40980" name="Text Box 29"/>
          <p:cNvSpPr txBox="1">
            <a:spLocks noChangeArrowheads="1"/>
          </p:cNvSpPr>
          <p:nvPr/>
        </p:nvSpPr>
        <p:spPr bwMode="auto">
          <a:xfrm>
            <a:off x="1000125" y="2786063"/>
            <a:ext cx="197167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entury Gothic" pitchFamily="34" charset="0"/>
              </a:rPr>
              <a:t>Cinturão de Kuiper</a:t>
            </a:r>
          </a:p>
        </p:txBody>
      </p:sp>
      <p:sp>
        <p:nvSpPr>
          <p:cNvPr id="40981" name="Text Box 28"/>
          <p:cNvSpPr txBox="1">
            <a:spLocks noChangeArrowheads="1"/>
          </p:cNvSpPr>
          <p:nvPr/>
        </p:nvSpPr>
        <p:spPr bwMode="auto">
          <a:xfrm>
            <a:off x="3429000" y="5429250"/>
            <a:ext cx="13398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entury Gothic" pitchFamily="34" charset="0"/>
              </a:rPr>
              <a:t>Nuvem de Oort</a:t>
            </a:r>
          </a:p>
        </p:txBody>
      </p:sp>
      <p:cxnSp>
        <p:nvCxnSpPr>
          <p:cNvPr id="40982" name="Conector de seta reta 33"/>
          <p:cNvCxnSpPr>
            <a:cxnSpLocks noChangeShapeType="1"/>
          </p:cNvCxnSpPr>
          <p:nvPr/>
        </p:nvCxnSpPr>
        <p:spPr bwMode="auto">
          <a:xfrm>
            <a:off x="2286000" y="3500438"/>
            <a:ext cx="485800" cy="36061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40983" name="Conector de seta reta 34"/>
          <p:cNvCxnSpPr>
            <a:cxnSpLocks noChangeShapeType="1"/>
          </p:cNvCxnSpPr>
          <p:nvPr/>
        </p:nvCxnSpPr>
        <p:spPr bwMode="auto">
          <a:xfrm flipH="1">
            <a:off x="3707904" y="2643188"/>
            <a:ext cx="792660" cy="92982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30" name="Arc 25"/>
          <p:cNvSpPr>
            <a:spLocks/>
          </p:cNvSpPr>
          <p:nvPr/>
        </p:nvSpPr>
        <p:spPr bwMode="auto">
          <a:xfrm rot="10800000">
            <a:off x="2983913" y="3424102"/>
            <a:ext cx="727023" cy="273334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 w="31750" cap="rnd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Arc 25"/>
          <p:cNvSpPr>
            <a:spLocks noChangeAspect="1"/>
          </p:cNvSpPr>
          <p:nvPr/>
        </p:nvSpPr>
        <p:spPr bwMode="auto">
          <a:xfrm rot="10800000">
            <a:off x="2782169" y="3424678"/>
            <a:ext cx="1288200" cy="474622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1000"/>
            </a:schemeClr>
          </a:solidFill>
          <a:ln w="31750" cap="rnd" cmpd="sng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2915816" y="306896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3962400" cy="12954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40989" grpId="0" animBg="1"/>
      <p:bldP spid="39943" grpId="0" animBg="1"/>
      <p:bldP spid="2" grpId="0" animBg="1"/>
      <p:bldP spid="40986" grpId="0" animBg="1"/>
      <p:bldP spid="31" grpId="0" animBg="1"/>
      <p:bldP spid="4" grpId="0" animBg="1"/>
      <p:bldP spid="40979" grpId="0"/>
      <p:bldP spid="40980" grpId="0"/>
      <p:bldP spid="30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em detalhe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Cometa (Hale Bopp – 1997)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00625" y="4643438"/>
            <a:ext cx="1616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tx1"/>
                </a:solidFill>
                <a:latin typeface="Century Gothic" pitchFamily="34" charset="0"/>
              </a:rPr>
              <a:t>Cauda de poeira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786188" y="1571625"/>
            <a:ext cx="17684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entury Gothic" pitchFamily="34" charset="0"/>
              </a:rPr>
              <a:t>Cauda de gás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143000" y="4643438"/>
            <a:ext cx="105509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400">
                <a:solidFill>
                  <a:schemeClr val="accent2"/>
                </a:solidFill>
                <a:latin typeface="Century Gothic" pitchFamily="34" charset="0"/>
              </a:rPr>
              <a:t>Cabeleira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4313" y="6215063"/>
            <a:ext cx="2917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Crédito da imagem: apod.nasa.gov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Há muita diferença entre os tamanhos dos planetas e do Sol?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71703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194814" y="1124744"/>
            <a:ext cx="657744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dos principais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 astros do Sistema Solar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643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Teorias de formação do Sistema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76250"/>
            <a:ext cx="8929687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Teorias de formação do Sistema Solar</a:t>
            </a:r>
            <a:b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360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857375"/>
            <a:ext cx="3814763" cy="4050340"/>
          </a:xfrm>
        </p:spPr>
        <p:txBody>
          <a:bodyPr lIns="0" tIns="0" rIns="0" bIns="0">
            <a:spAutoFit/>
          </a:bodyPr>
          <a:lstStyle/>
          <a:p>
            <a:pPr marL="431800" indent="-323850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Teorias de captura</a:t>
            </a:r>
          </a:p>
          <a:p>
            <a:pPr marL="431800" indent="-323850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Teoria</a:t>
            </a:r>
            <a:r>
              <a:rPr lang="en-GB" b="0" dirty="0" smtClean="0">
                <a:solidFill>
                  <a:srgbClr val="EE8800"/>
                </a:solidFill>
                <a:latin typeface="Century Gothic" pitchFamily="34" charset="0"/>
              </a:rPr>
              <a:t> nebular: </a:t>
            </a: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mais</a:t>
            </a:r>
            <a:r>
              <a:rPr lang="en-GB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aceita</a:t>
            </a:r>
            <a:endParaRPr lang="en-GB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863600" lvl="1" indent="-287338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O Sol 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os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planetas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se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formaram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a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partir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de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uma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nuvem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de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gás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poeira</a:t>
            </a:r>
            <a:endParaRPr lang="en-GB" sz="2800" b="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endParaRPr lang="pt-BR" smtClean="0">
              <a:latin typeface="Century Gothic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1275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5857875" y="6215063"/>
            <a:ext cx="3304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http://hubblesite.org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29374" y="1124744"/>
            <a:ext cx="8108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do Sistema Solar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6970</TotalTime>
  <Words>1090</Words>
  <Application>Microsoft Office PowerPoint</Application>
  <PresentationFormat>Apresentação na tela (4:3)</PresentationFormat>
  <Paragraphs>319</Paragraphs>
  <Slides>37</Slides>
  <Notes>21</Notes>
  <HiddenSlides>17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Blank Presentation</vt:lpstr>
      <vt:lpstr>Slide 1</vt:lpstr>
      <vt:lpstr>Estrutura do Sistema Solar</vt:lpstr>
      <vt:lpstr> Como a Lua se formou?</vt:lpstr>
      <vt:lpstr>Slide 4</vt:lpstr>
      <vt:lpstr> Há muita diferença entre os tamanhos dos planetas e do Sol?</vt:lpstr>
      <vt:lpstr>Slide 6</vt:lpstr>
      <vt:lpstr>Teorias de formação do Sistema Solar</vt:lpstr>
      <vt:lpstr>Teorias de formação do Sistema Solar </vt:lpstr>
      <vt:lpstr>Slide 9</vt:lpstr>
      <vt:lpstr>Como é o Sistema Solar? O que há nele?</vt:lpstr>
      <vt:lpstr>Objetos  no Sistema Solar</vt:lpstr>
      <vt:lpstr>Satélites principais</vt:lpstr>
      <vt:lpstr>Vamos fazer uma viagem pelo Sistema Solar com o Celestia</vt:lpstr>
      <vt:lpstr>Slide 14</vt:lpstr>
      <vt:lpstr>Planetas telúricos: Vênus</vt:lpstr>
      <vt:lpstr>Efeito estufa em Vênus</vt:lpstr>
      <vt:lpstr>Slide 17</vt:lpstr>
      <vt:lpstr>Planetas telúricos: Marte</vt:lpstr>
      <vt:lpstr>Vulcão em Marte</vt:lpstr>
      <vt:lpstr>Fobos: satélite de Marte</vt:lpstr>
      <vt:lpstr>Deimos: Satélite de Marte</vt:lpstr>
      <vt:lpstr>Cinturão dos Asteroides</vt:lpstr>
      <vt:lpstr>Asteroide Gaspra</vt:lpstr>
      <vt:lpstr>Planetas jovianos: Júpiter</vt:lpstr>
      <vt:lpstr>Satélites Galileanos</vt:lpstr>
      <vt:lpstr>Planetas jovianos: Saturno</vt:lpstr>
      <vt:lpstr>Visão dos anéis de Saturno</vt:lpstr>
      <vt:lpstr>Planetas jovianos: Urano</vt:lpstr>
      <vt:lpstr>Planetas jovianos: Netuno</vt:lpstr>
      <vt:lpstr>Tritão:  Satélite de Netuno</vt:lpstr>
      <vt:lpstr>Planetas anões, a Terra e a Lua</vt:lpstr>
      <vt:lpstr>O caso de Plutão</vt:lpstr>
      <vt:lpstr>Dados físicos</vt:lpstr>
      <vt:lpstr>Dados orbitais</vt:lpstr>
      <vt:lpstr>Estrutura do Sistema Solar</vt:lpstr>
      <vt:lpstr>Estrutura em detalhe</vt:lpstr>
      <vt:lpstr>Cometa (Hale Bopp – 1997)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386</cp:revision>
  <cp:lastPrinted>2000-05-01T12:23:36Z</cp:lastPrinted>
  <dcterms:created xsi:type="dcterms:W3CDTF">1995-06-17T23:31:02Z</dcterms:created>
  <dcterms:modified xsi:type="dcterms:W3CDTF">2013-10-01T15:17:09Z</dcterms:modified>
</cp:coreProperties>
</file>