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1039" r:id="rId2"/>
    <p:sldId id="927" r:id="rId3"/>
    <p:sldId id="1035" r:id="rId4"/>
    <p:sldId id="1033" r:id="rId5"/>
    <p:sldId id="1000" r:id="rId6"/>
    <p:sldId id="1043" r:id="rId7"/>
    <p:sldId id="953" r:id="rId8"/>
    <p:sldId id="1001" r:id="rId9"/>
    <p:sldId id="1002" r:id="rId10"/>
    <p:sldId id="1040" r:id="rId11"/>
    <p:sldId id="1041" r:id="rId12"/>
    <p:sldId id="955" r:id="rId13"/>
    <p:sldId id="1004" r:id="rId14"/>
    <p:sldId id="956" r:id="rId15"/>
    <p:sldId id="1005" r:id="rId16"/>
    <p:sldId id="1038" r:id="rId17"/>
    <p:sldId id="1006" r:id="rId18"/>
    <p:sldId id="1007" r:id="rId19"/>
    <p:sldId id="1008" r:id="rId20"/>
    <p:sldId id="1009" r:id="rId21"/>
    <p:sldId id="1010" r:id="rId22"/>
    <p:sldId id="1011" r:id="rId23"/>
    <p:sldId id="1012" r:id="rId24"/>
    <p:sldId id="1023" r:id="rId25"/>
    <p:sldId id="1013" r:id="rId26"/>
    <p:sldId id="1014" r:id="rId27"/>
    <p:sldId id="1015" r:id="rId28"/>
    <p:sldId id="1017" r:id="rId29"/>
    <p:sldId id="1018" r:id="rId30"/>
    <p:sldId id="1019" r:id="rId31"/>
    <p:sldId id="1021" r:id="rId32"/>
    <p:sldId id="1022" r:id="rId33"/>
    <p:sldId id="1024" r:id="rId34"/>
    <p:sldId id="1025" r:id="rId35"/>
    <p:sldId id="1026" r:id="rId36"/>
    <p:sldId id="1028" r:id="rId37"/>
    <p:sldId id="1034" r:id="rId38"/>
    <p:sldId id="1029" r:id="rId39"/>
    <p:sldId id="1030" r:id="rId40"/>
    <p:sldId id="1031" r:id="rId41"/>
    <p:sldId id="1032" r:id="rId42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CC6600"/>
    <a:srgbClr val="EE8800"/>
    <a:srgbClr val="FFFFCC"/>
    <a:srgbClr val="143C2B"/>
    <a:srgbClr val="005392"/>
    <a:srgbClr val="000066"/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52" autoAdjust="0"/>
    <p:restoredTop sz="94671" autoAdjust="0"/>
  </p:normalViewPr>
  <p:slideViewPr>
    <p:cSldViewPr>
      <p:cViewPr>
        <p:scale>
          <a:sx n="78" d="100"/>
          <a:sy n="78" d="100"/>
        </p:scale>
        <p:origin x="-1530" y="-18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4B1CD6-53F7-4671-A733-C3A342D041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3B2880E-EC6A-4ED7-8498-4BDFCD845F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558C8-A65B-44AE-9FAF-94AAEB40D656}" type="slidenum">
              <a:rPr lang="pt-BR" smtClean="0">
                <a:latin typeface="Arial" pitchFamily="34" charset="0"/>
              </a:rPr>
              <a:pPr/>
              <a:t>24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562E8-351A-4067-8803-4261E4889319}" type="slidenum">
              <a:rPr lang="pt-BR" smtClean="0">
                <a:latin typeface="Arial" pitchFamily="34" charset="0"/>
              </a:rPr>
              <a:pPr/>
              <a:t>27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2DEC7-E469-486C-ADB0-5C45B1D36A04}" type="slidenum">
              <a:rPr lang="pt-BR" smtClean="0">
                <a:latin typeface="Arial" pitchFamily="34" charset="0"/>
              </a:rPr>
              <a:pPr/>
              <a:t>28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83453-0752-425E-9203-2962611C8F1D}" type="slidenum">
              <a:rPr lang="pt-BR" smtClean="0">
                <a:latin typeface="Arial" pitchFamily="34" charset="0"/>
              </a:rPr>
              <a:pPr/>
              <a:t>29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CFB93-0F82-4FBA-B18C-F0A1C0361C90}" type="slidenum">
              <a:rPr lang="pt-BR" smtClean="0">
                <a:latin typeface="Arial" pitchFamily="34" charset="0"/>
              </a:rPr>
              <a:pPr/>
              <a:t>30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654050"/>
            <a:ext cx="4337050" cy="3252788"/>
          </a:xfrm>
          <a:ln cap="flat"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707BA-350C-46EF-80E1-6C6C444A6411}" type="slidenum">
              <a:rPr lang="pt-BR" smtClean="0">
                <a:latin typeface="Arial" pitchFamily="34" charset="0"/>
              </a:rPr>
              <a:pPr/>
              <a:t>31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5DE46-4211-4726-ADCF-1D39C16AB100}" type="slidenum">
              <a:rPr lang="pt-BR" smtClean="0">
                <a:latin typeface="Arial" pitchFamily="34" charset="0"/>
              </a:rPr>
              <a:pPr/>
              <a:t>33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5D6BB0-8D4A-4EEE-AE34-2A85484B6146}" type="slidenum">
              <a:rPr lang="pt-BR" smtClean="0">
                <a:latin typeface="Arial" pitchFamily="34" charset="0"/>
              </a:rPr>
              <a:pPr/>
              <a:t>34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7647F-0E7A-42CD-BDC4-37800535F790}" type="slidenum">
              <a:rPr lang="pt-BR" smtClean="0">
                <a:latin typeface="Arial" pitchFamily="34" charset="0"/>
              </a:rPr>
              <a:pPr/>
              <a:t>35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7D7BF1-FA4C-49C9-950F-3458C82780FB}" type="slidenum">
              <a:rPr lang="pt-BR" smtClean="0">
                <a:latin typeface="Arial" pitchFamily="34" charset="0"/>
              </a:rPr>
              <a:pPr/>
              <a:t>41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62D92-8F47-43C5-A87E-DBAA98E89C71}" type="slidenum">
              <a:rPr lang="pt-BR" smtClean="0">
                <a:latin typeface="Arial" pitchFamily="34" charset="0"/>
              </a:rPr>
              <a:pPr/>
              <a:t>9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3C1FFB-C533-452D-A21E-EF8F08125DA6}" type="slidenum">
              <a:rPr lang="pt-BR" smtClean="0">
                <a:latin typeface="Arial" pitchFamily="34" charset="0"/>
              </a:rPr>
              <a:pPr/>
              <a:t>13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3988" y="833438"/>
            <a:ext cx="4011612" cy="300831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132263"/>
            <a:ext cx="4740275" cy="3265487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91815-C24C-4DA2-AC2D-AD2A088D4F22}" type="slidenum">
              <a:rPr lang="pt-BR" smtClean="0">
                <a:latin typeface="Arial" pitchFamily="34" charset="0"/>
              </a:rPr>
              <a:pPr/>
              <a:t>17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657225"/>
            <a:ext cx="4329112" cy="3246438"/>
          </a:xfrm>
          <a:ln cap="flat"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CD3F1-7D29-4813-9F4D-844153DA1BF5}" type="slidenum">
              <a:rPr lang="pt-BR" smtClean="0">
                <a:latin typeface="Arial" pitchFamily="34" charset="0"/>
              </a:rPr>
              <a:pPr/>
              <a:t>19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EFCA2-2B28-44F4-9B5F-DE89FE427140}" type="slidenum">
              <a:rPr lang="pt-BR" smtClean="0">
                <a:latin typeface="Arial" pitchFamily="34" charset="0"/>
              </a:rPr>
              <a:pPr/>
              <a:t>20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AFF15-FBAB-42B6-81FC-2D39236253EF}" type="slidenum">
              <a:rPr lang="pt-BR" smtClean="0">
                <a:latin typeface="Arial" pitchFamily="34" charset="0"/>
              </a:rPr>
              <a:pPr/>
              <a:t>21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657225"/>
            <a:ext cx="4329112" cy="3246438"/>
          </a:xfrm>
          <a:ln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ACC44-3151-474B-9A67-543D3EDB93B6}" type="slidenum">
              <a:rPr lang="pt-BR" smtClean="0">
                <a:latin typeface="Arial" pitchFamily="34" charset="0"/>
              </a:rPr>
              <a:pPr/>
              <a:t>22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EDB63-0B79-45BB-A69A-82C5B74FA9A8}" type="slidenum">
              <a:rPr lang="pt-BR" smtClean="0">
                <a:latin typeface="Arial" pitchFamily="34" charset="0"/>
              </a:rPr>
              <a:pPr/>
              <a:t>23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06ACD8F-111F-433C-9055-4389A16978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configurationssimulator.swf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tamanhos-relat-Sistema-Solar.wmv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kepler.swf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CC6600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CC6600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CC6600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CC6600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CC6600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Sistema Solar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title"/>
          </p:nvPr>
        </p:nvSpPr>
        <p:spPr>
          <a:xfrm>
            <a:off x="683568" y="2348880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ADADEB"/>
                </a:solidFill>
              </a:rPr>
              <a:t/>
            </a:r>
            <a:br>
              <a:rPr lang="pt-BR" b="0" dirty="0" smtClean="0">
                <a:solidFill>
                  <a:srgbClr val="ADADEB"/>
                </a:solidFill>
              </a:rPr>
            </a:br>
            <a:r>
              <a:rPr lang="pt-BR" b="0" dirty="0" smtClean="0">
                <a:solidFill>
                  <a:srgbClr val="EE8800"/>
                </a:solidFill>
                <a:latin typeface="Century Gothic" pitchFamily="34" charset="0"/>
              </a:rPr>
              <a:t>Qual é a melhor época para observar os planetas?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419872" y="2636912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755576" y="1124744"/>
            <a:ext cx="74558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Configurações planetárias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3"/>
          <p:cNvSpPr>
            <a:spLocks noGrp="1"/>
          </p:cNvSpPr>
          <p:nvPr>
            <p:ph type="title"/>
          </p:nvPr>
        </p:nvSpPr>
        <p:spPr>
          <a:xfrm>
            <a:off x="714375" y="2786063"/>
            <a:ext cx="7772400" cy="16430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EE8800"/>
                </a:solidFill>
                <a:latin typeface="Century Gothic" pitchFamily="34" charset="0"/>
              </a:rPr>
              <a:t>Teorias de formação do Sistema Solar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476250"/>
            <a:ext cx="8929687" cy="1143000"/>
          </a:xfrm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Teorias de formação do Sistema Solar</a:t>
            </a:r>
            <a:b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360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857375"/>
            <a:ext cx="3814763" cy="4050340"/>
          </a:xfrm>
        </p:spPr>
        <p:txBody>
          <a:bodyPr lIns="0" tIns="0" rIns="0" bIns="0">
            <a:spAutoFit/>
          </a:bodyPr>
          <a:lstStyle/>
          <a:p>
            <a:pPr marL="431800" indent="-323850" defTabSz="449263">
              <a:buClr>
                <a:srgbClr val="C00000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pt-BR" b="0" dirty="0" smtClean="0">
                <a:solidFill>
                  <a:srgbClr val="EE8800"/>
                </a:solidFill>
                <a:latin typeface="Century Gothic" pitchFamily="34" charset="0"/>
              </a:rPr>
              <a:t>Teorias de captura</a:t>
            </a:r>
          </a:p>
          <a:p>
            <a:pPr marL="431800" indent="-323850" defTabSz="449263">
              <a:buClr>
                <a:srgbClr val="C00000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b="0" dirty="0" err="1" smtClean="0">
                <a:solidFill>
                  <a:srgbClr val="EE8800"/>
                </a:solidFill>
                <a:latin typeface="Century Gothic" pitchFamily="34" charset="0"/>
              </a:rPr>
              <a:t>Teoria</a:t>
            </a:r>
            <a:r>
              <a:rPr lang="en-GB" b="0" dirty="0" smtClean="0">
                <a:solidFill>
                  <a:srgbClr val="EE8800"/>
                </a:solidFill>
                <a:latin typeface="Century Gothic" pitchFamily="34" charset="0"/>
              </a:rPr>
              <a:t> nebular: </a:t>
            </a:r>
            <a:r>
              <a:rPr lang="en-GB" b="0" dirty="0" err="1" smtClean="0">
                <a:solidFill>
                  <a:srgbClr val="EE8800"/>
                </a:solidFill>
                <a:latin typeface="Century Gothic" pitchFamily="34" charset="0"/>
              </a:rPr>
              <a:t>mais</a:t>
            </a:r>
            <a:r>
              <a:rPr lang="en-GB" b="0" dirty="0" smtClean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en-GB" b="0" dirty="0" err="1" smtClean="0">
                <a:solidFill>
                  <a:srgbClr val="EE8800"/>
                </a:solidFill>
                <a:latin typeface="Century Gothic" pitchFamily="34" charset="0"/>
              </a:rPr>
              <a:t>aceita</a:t>
            </a:r>
            <a:endParaRPr lang="en-GB" b="0" dirty="0" smtClean="0">
              <a:solidFill>
                <a:srgbClr val="EE8800"/>
              </a:solidFill>
              <a:latin typeface="Century Gothic" pitchFamily="34" charset="0"/>
            </a:endParaRPr>
          </a:p>
          <a:p>
            <a:pPr marL="863600" lvl="1" indent="-287338" defTabSz="449263">
              <a:buClr>
                <a:srgbClr val="C00000"/>
              </a:buCl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O Sol e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os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planetas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se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formaram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a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partir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de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uma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nuvem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de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gás</a:t>
            </a:r>
            <a:r>
              <a:rPr lang="en-GB" sz="2800" b="0" dirty="0" smtClean="0">
                <a:solidFill>
                  <a:srgbClr val="EE8800"/>
                </a:solidFill>
                <a:latin typeface="Century Gothic" pitchFamily="34" charset="0"/>
              </a:rPr>
              <a:t> e </a:t>
            </a:r>
            <a:r>
              <a:rPr lang="en-GB" sz="2800" b="0" dirty="0" err="1" smtClean="0">
                <a:solidFill>
                  <a:srgbClr val="EE8800"/>
                </a:solidFill>
                <a:latin typeface="Century Gothic" pitchFamily="34" charset="0"/>
              </a:rPr>
              <a:t>poeira</a:t>
            </a:r>
            <a:endParaRPr lang="en-GB" sz="2800" b="0" dirty="0" smtClean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endParaRPr lang="pt-BR" smtClean="0">
              <a:latin typeface="Century Gothic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57338"/>
            <a:ext cx="41275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8" name="Rectangle 6"/>
          <p:cNvSpPr>
            <a:spLocks noChangeArrowheads="1"/>
          </p:cNvSpPr>
          <p:nvPr/>
        </p:nvSpPr>
        <p:spPr bwMode="auto">
          <a:xfrm>
            <a:off x="5857875" y="6215063"/>
            <a:ext cx="33041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http://hubblesite.org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714375" y="2643188"/>
            <a:ext cx="7772400" cy="1714500"/>
          </a:xfrm>
        </p:spPr>
        <p:txBody>
          <a:bodyPr/>
          <a:lstStyle/>
          <a:p>
            <a:r>
              <a:rPr lang="pt-BR" b="0" smtClean="0">
                <a:solidFill>
                  <a:srgbClr val="EE8800"/>
                </a:solidFill>
                <a:latin typeface="Century Gothic" pitchFamily="34" charset="0"/>
              </a:rPr>
              <a:t>Estrutura do Sistema Solar e principais constituintes</a:t>
            </a:r>
            <a:endParaRPr lang="pt-BR" smtClean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071563"/>
            <a:ext cx="91503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z="4000" smtClean="0">
                <a:solidFill>
                  <a:srgbClr val="EE8800"/>
                </a:solidFill>
                <a:latin typeface="Century Gothic" pitchFamily="34" charset="0"/>
              </a:rPr>
              <a:t>Tamanhos relativos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857875" y="6215063"/>
            <a:ext cx="19656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</a:t>
            </a: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da imagem:IAU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Tamanhos relativos</a:t>
            </a:r>
          </a:p>
        </p:txBody>
      </p:sp>
      <p:pic>
        <p:nvPicPr>
          <p:cNvPr id="4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419872" y="2636912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85750"/>
            <a:ext cx="3071813" cy="4495800"/>
          </a:xfrm>
          <a:noFill/>
        </p:spPr>
        <p:txBody>
          <a:bodyPr/>
          <a:lstStyle/>
          <a:p>
            <a:pPr algn="l"/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Objetos  no Sistema Solar</a:t>
            </a:r>
          </a:p>
        </p:txBody>
      </p:sp>
      <p:sp>
        <p:nvSpPr>
          <p:cNvPr id="648195" name="Text Box 3"/>
          <p:cNvSpPr txBox="1">
            <a:spLocks noChangeArrowheads="1"/>
          </p:cNvSpPr>
          <p:nvPr/>
        </p:nvSpPr>
        <p:spPr bwMode="auto">
          <a:xfrm>
            <a:off x="2643188" y="428625"/>
            <a:ext cx="6254750" cy="6297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Estrela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SzPct val="75000"/>
              <a:buFont typeface="Wingdings" pitchFamily="2" charset="2"/>
              <a:buChar char="Ø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Sol</a:t>
            </a:r>
          </a:p>
          <a:p>
            <a:pPr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Planetas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Mercúrio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Vênus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Terra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Marte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Júpiter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Saturno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Urano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Netuno</a:t>
            </a:r>
          </a:p>
          <a:p>
            <a:pPr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Planetas-anões</a:t>
            </a:r>
            <a:endParaRPr lang="pt-BR" sz="20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Plutão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Eris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Ceres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b="0" dirty="0">
                <a:solidFill>
                  <a:srgbClr val="EE8800"/>
                </a:solidFill>
                <a:latin typeface="Century Gothic" pitchFamily="34" charset="0"/>
              </a:rPr>
              <a:t> 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Makemake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Haumea</a:t>
            </a:r>
            <a:endParaRPr lang="pt-BR" sz="1800" b="0" dirty="0">
              <a:solidFill>
                <a:srgbClr val="EE8800"/>
              </a:solidFill>
              <a:latin typeface="Century Gothic" pitchFamily="34" charset="0"/>
            </a:endParaRPr>
          </a:p>
          <a:p>
            <a:pPr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Satélites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Lua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etc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(várias dezenas)</a:t>
            </a:r>
          </a:p>
          <a:p>
            <a:pPr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Pequenos Corpos do Sistema Solar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Cometas 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Asteroides</a:t>
            </a:r>
            <a:endParaRPr lang="pt-BR" sz="1800" b="0" dirty="0">
              <a:solidFill>
                <a:srgbClr val="EE8800"/>
              </a:solidFill>
              <a:latin typeface="Century Gothic" pitchFamily="34" charset="0"/>
            </a:endParaRP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800" b="0" dirty="0" err="1">
                <a:solidFill>
                  <a:srgbClr val="EE8800"/>
                </a:solidFill>
                <a:latin typeface="Century Gothic" pitchFamily="34" charset="0"/>
              </a:rPr>
              <a:t>Meteoroides</a:t>
            </a:r>
            <a:endParaRPr lang="pt-BR" sz="1800" b="0" dirty="0">
              <a:solidFill>
                <a:srgbClr val="EE8800"/>
              </a:solidFill>
              <a:latin typeface="Century Gothic" pitchFamily="34" charset="0"/>
            </a:endParaRP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Poeira interplanetária</a:t>
            </a:r>
          </a:p>
          <a:p>
            <a:pPr marL="571500" lvl="1" algn="l" defTabSz="762000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pt-BR" sz="1800" b="0" dirty="0">
                <a:solidFill>
                  <a:srgbClr val="EE8800"/>
                </a:solidFill>
                <a:latin typeface="Century Gothic" pitchFamily="34" charset="0"/>
              </a:rPr>
              <a:t> Gás interplanetário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738" y="404813"/>
            <a:ext cx="2733675" cy="4572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Satélites</a:t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principais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" y="4059238"/>
            <a:ext cx="9556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00FFFF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Terra</a:t>
            </a:r>
          </a:p>
          <a:p>
            <a:pPr marL="457200" indent="-457200" algn="l">
              <a:buClr>
                <a:srgbClr val="00FFFF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Lua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" y="5989638"/>
            <a:ext cx="1244600" cy="64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00FFFF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Marte</a:t>
            </a:r>
          </a:p>
          <a:p>
            <a:pPr marL="457200" indent="-457200" algn="l">
              <a:buClr>
                <a:srgbClr val="00FFFF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Fobos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00FFFF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Deimos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71713" y="128588"/>
            <a:ext cx="1544012" cy="67403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C00000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Júpiter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Io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Europa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Ganymede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Callisto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Amalthea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Himalia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Elara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Pasiphae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Sinope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Lysithea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Carme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Ananke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Leda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Thebe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Adrastea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Metis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Callirrhoe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Themisto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Megaclite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Taygete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Chaldene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Harpalyke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Kalyke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Iocaste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Erinome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Isonoe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Praxidike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Autonoe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Thyone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Hermippe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Aitne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Eurydome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Euanthe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Sponde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Kale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89513" y="1608138"/>
            <a:ext cx="1577975" cy="5078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C00000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Saturno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Mimas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Enceladus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Tethys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Dione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Rhea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Titan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Hyperion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Iapetus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Phobe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Janus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Epimetheus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Helene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Telesto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Calypso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Atlas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Prometheus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Pandora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Pan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Ymir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Paaliaq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Tarvos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Ijirak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Kiviuk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Albiorix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Erriapo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Siarnaq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521575" y="201613"/>
            <a:ext cx="1596912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C00000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Urano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Ariel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Umbriel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Titania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Oberon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Miranda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Cressida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Desdemona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Juliet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Portia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Rosalind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Belinda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Puck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Caliban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Sycorax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7521575" y="4268788"/>
            <a:ext cx="1297150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C00000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Netuno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Naiara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Talassa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Despina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Galateia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Larissa</a:t>
            </a: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Proteus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 err="1">
                <a:solidFill>
                  <a:srgbClr val="EE8800"/>
                </a:solidFill>
                <a:latin typeface="Century Gothic" pitchFamily="34" charset="0"/>
              </a:rPr>
              <a:t>Tritão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  <a:p>
            <a:pPr marL="457200" indent="-457200" algn="l">
              <a:buClr>
                <a:srgbClr val="C00000"/>
              </a:buClr>
              <a:buFontTx/>
              <a:buAutoNum type="arabicPeriod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Nereida</a:t>
            </a:r>
          </a:p>
          <a:p>
            <a:pPr marL="457200" indent="-457200" algn="l">
              <a:buClr>
                <a:srgbClr val="C00000"/>
              </a:buClr>
              <a:defRPr/>
            </a:pP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6200" y="201613"/>
            <a:ext cx="84510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00FFFF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Mercúrio</a:t>
            </a:r>
          </a:p>
          <a:p>
            <a:pPr marL="457200" indent="-457200" algn="l">
              <a:buClr>
                <a:srgbClr val="00FFFF"/>
              </a:buClr>
              <a:buFontTx/>
              <a:buChar char="•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>
                <a:solidFill>
                  <a:srgbClr val="EE8800"/>
                </a:solidFill>
                <a:latin typeface="Century Gothic" pitchFamily="34" charset="0"/>
                <a:sym typeface="Symbol" pitchFamily="18" charset="2"/>
              </a:rPr>
              <a:t>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6200" y="2130425"/>
            <a:ext cx="8096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Clr>
                <a:srgbClr val="00FFFF"/>
              </a:buClr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Vênus</a:t>
            </a:r>
          </a:p>
          <a:p>
            <a:pPr marL="457200" indent="-457200" algn="l">
              <a:buClr>
                <a:srgbClr val="00FFFF"/>
              </a:buClr>
              <a:buFontTx/>
              <a:buChar char="•"/>
              <a:defRPr/>
            </a:pPr>
            <a:r>
              <a:rPr lang="pt-BR" sz="1200" dirty="0">
                <a:solidFill>
                  <a:srgbClr val="EE8800"/>
                </a:solidFill>
                <a:latin typeface="Century Gothic" pitchFamily="34" charset="0"/>
              </a:rPr>
              <a:t> </a:t>
            </a:r>
            <a:r>
              <a:rPr lang="pt-BR" sz="1200" dirty="0">
                <a:solidFill>
                  <a:srgbClr val="EE8800"/>
                </a:solidFill>
                <a:latin typeface="Century Gothic" pitchFamily="34" charset="0"/>
                <a:sym typeface="Symbol" pitchFamily="18" charset="2"/>
              </a:rPr>
              <a:t></a:t>
            </a:r>
            <a:endParaRPr lang="pt-BR" sz="120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rrowheads="1"/>
          </p:cNvPicPr>
          <p:nvPr/>
        </p:nvPicPr>
        <p:blipFill>
          <a:blip r:embed="rId3" cstate="print">
            <a:lum contrast="16000"/>
          </a:blip>
          <a:srcRect b="3872"/>
          <a:stretch>
            <a:fillRect/>
          </a:stretch>
        </p:blipFill>
        <p:spPr bwMode="auto">
          <a:xfrm>
            <a:off x="2571750" y="5143500"/>
            <a:ext cx="4071938" cy="171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3400" y="285750"/>
            <a:ext cx="8253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pt-BR" sz="4000">
                <a:solidFill>
                  <a:schemeClr val="bg1"/>
                </a:solidFill>
                <a:latin typeface="Century Gothic" pitchFamily="34" charset="0"/>
              </a:rPr>
              <a:t>Planetas telúricos: Mercúrio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14174" y="3286125"/>
            <a:ext cx="1811714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EE8800"/>
                </a:solidFill>
                <a:latin typeface="Century Gothic" pitchFamily="34" charset="0"/>
              </a:rPr>
              <a:t>Silicatos</a:t>
            </a:r>
          </a:p>
          <a:p>
            <a:pPr>
              <a:defRPr/>
            </a:pPr>
            <a:r>
              <a:rPr lang="pt-BR" sz="3200" dirty="0">
                <a:solidFill>
                  <a:srgbClr val="EE8800"/>
                </a:solidFill>
                <a:latin typeface="Century Gothic" pitchFamily="34" charset="0"/>
              </a:rPr>
              <a:t>e</a:t>
            </a:r>
          </a:p>
          <a:p>
            <a:pPr>
              <a:defRPr/>
            </a:pPr>
            <a:r>
              <a:rPr lang="pt-BR" sz="3200" dirty="0">
                <a:solidFill>
                  <a:srgbClr val="EE8800"/>
                </a:solidFill>
                <a:latin typeface="Century Gothic" pitchFamily="34" charset="0"/>
              </a:rPr>
              <a:t>Basaltos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436134" y="3500438"/>
            <a:ext cx="2509021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EE8800"/>
                </a:solidFill>
                <a:latin typeface="Century Gothic" pitchFamily="34" charset="0"/>
              </a:rPr>
              <a:t>Crateras</a:t>
            </a:r>
          </a:p>
          <a:p>
            <a:pPr>
              <a:defRPr/>
            </a:pPr>
            <a:r>
              <a:rPr lang="pt-BR" sz="3200" dirty="0">
                <a:solidFill>
                  <a:srgbClr val="EE8800"/>
                </a:solidFill>
                <a:latin typeface="Century Gothic" pitchFamily="34" charset="0"/>
              </a:rPr>
              <a:t>de impacto</a:t>
            </a:r>
          </a:p>
        </p:txBody>
      </p:sp>
      <p:sp>
        <p:nvSpPr>
          <p:cNvPr id="19462" name="Retângulo 5"/>
          <p:cNvSpPr>
            <a:spLocks noChangeArrowheads="1"/>
          </p:cNvSpPr>
          <p:nvPr/>
        </p:nvSpPr>
        <p:spPr bwMode="auto">
          <a:xfrm>
            <a:off x="6572250" y="5143500"/>
            <a:ext cx="71438" cy="1714500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581775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  <a:t>Leis</a:t>
            </a:r>
            <a:r>
              <a:rPr lang="pt-BR" b="0" dirty="0" smtClean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  <a:t>do movimento planetário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539552" y="1412776"/>
            <a:ext cx="3820284" cy="4084638"/>
            <a:chOff x="742" y="48"/>
            <a:chExt cx="3996" cy="4280"/>
          </a:xfrm>
        </p:grpSpPr>
        <p:pic>
          <p:nvPicPr>
            <p:cNvPr id="20487" name="Picture 3"/>
            <p:cNvPicPr>
              <a:picLocks noChangeArrowheads="1"/>
            </p:cNvPicPr>
            <p:nvPr/>
          </p:nvPicPr>
          <p:blipFill>
            <a:blip r:embed="rId3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742" y="48"/>
              <a:ext cx="3996" cy="4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8" name="Rectangle 4"/>
            <p:cNvSpPr>
              <a:spLocks noChangeArrowheads="1"/>
            </p:cNvSpPr>
            <p:nvPr/>
          </p:nvSpPr>
          <p:spPr bwMode="auto">
            <a:xfrm>
              <a:off x="800" y="77"/>
              <a:ext cx="3872" cy="4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endParaRPr lang="pt-BR" sz="2400" b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</p:grpSp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8572812" cy="1143000"/>
          </a:xfrm>
          <a:noFill/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Planetas telúricos: Vênus</a:t>
            </a:r>
          </a:p>
        </p:txBody>
      </p:sp>
      <p:sp>
        <p:nvSpPr>
          <p:cNvPr id="653319" name="Rectangle 7"/>
          <p:cNvSpPr>
            <a:spLocks noChangeArrowheads="1"/>
          </p:cNvSpPr>
          <p:nvPr/>
        </p:nvSpPr>
        <p:spPr bwMode="auto">
          <a:xfrm>
            <a:off x="4644008" y="3857625"/>
            <a:ext cx="4534004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Atmosfera: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96,4% de gás carbônico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3,4% de nitrogênio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muito pouco vapor d’ água</a:t>
            </a:r>
          </a:p>
        </p:txBody>
      </p:sp>
      <p:sp>
        <p:nvSpPr>
          <p:cNvPr id="653320" name="Text Box 8"/>
          <p:cNvSpPr txBox="1">
            <a:spLocks noChangeArrowheads="1"/>
          </p:cNvSpPr>
          <p:nvPr/>
        </p:nvSpPr>
        <p:spPr bwMode="auto">
          <a:xfrm>
            <a:off x="4644008" y="1714500"/>
            <a:ext cx="3603823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Efeito estufa:</a:t>
            </a:r>
          </a:p>
          <a:p>
            <a:pPr algn="l"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Temperatura = 470 </a:t>
            </a:r>
            <a:r>
              <a:rPr lang="pt-BR" sz="2400" baseline="30000" dirty="0" err="1">
                <a:solidFill>
                  <a:srgbClr val="EE8800"/>
                </a:solidFill>
                <a:latin typeface="Century Gothic" pitchFamily="34" charset="0"/>
              </a:rPr>
              <a:t>o</a:t>
            </a:r>
            <a:r>
              <a:rPr lang="pt-BR" sz="2400" dirty="0" err="1">
                <a:solidFill>
                  <a:srgbClr val="EE8800"/>
                </a:solidFill>
                <a:latin typeface="Century Gothic" pitchFamily="34" charset="0"/>
              </a:rPr>
              <a:t>C</a:t>
            </a:r>
            <a:endParaRPr lang="pt-BR" sz="2400" dirty="0">
              <a:solidFill>
                <a:srgbClr val="EE8800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Pressão = 90 </a:t>
            </a:r>
            <a:r>
              <a:rPr lang="pt-BR" sz="2400" dirty="0" err="1">
                <a:solidFill>
                  <a:srgbClr val="EE8800"/>
                </a:solidFill>
                <a:latin typeface="Century Gothic" pitchFamily="34" charset="0"/>
              </a:rPr>
              <a:t>atm</a:t>
            </a:r>
            <a:endParaRPr lang="pt-BR" sz="24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1" y="6581775"/>
            <a:ext cx="37899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</a:t>
            </a:r>
            <a:r>
              <a:rPr lang="pt-BR" sz="1200" b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: http://nssdc.gsfc.nasa.gov</a:t>
            </a:r>
            <a:endParaRPr lang="pt-BR" sz="12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457200"/>
            <a:ext cx="7337425" cy="1143000"/>
          </a:xfrm>
        </p:spPr>
        <p:txBody>
          <a:bodyPr/>
          <a:lstStyle/>
          <a:p>
            <a:r>
              <a:rPr lang="pt-BR" sz="4800" smtClean="0">
                <a:solidFill>
                  <a:schemeClr val="bg1"/>
                </a:solidFill>
                <a:latin typeface="Century Gothic" pitchFamily="34" charset="0"/>
              </a:rPr>
              <a:t>Efeito estufa em Vênus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034" y="1441450"/>
            <a:ext cx="7248525" cy="5416550"/>
            <a:chOff x="292" y="676"/>
            <a:chExt cx="4566" cy="3412"/>
          </a:xfrm>
          <a:solidFill>
            <a:srgbClr val="EE8800"/>
          </a:solidFill>
        </p:grpSpPr>
        <p:sp>
          <p:nvSpPr>
            <p:cNvPr id="655364" name="Arc 4"/>
            <p:cNvSpPr>
              <a:spLocks/>
            </p:cNvSpPr>
            <p:nvPr/>
          </p:nvSpPr>
          <p:spPr bwMode="auto">
            <a:xfrm>
              <a:off x="634" y="1969"/>
              <a:ext cx="4224" cy="2112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0 w 43199"/>
                <a:gd name="T1" fmla="*/ 21355 h 21600"/>
                <a:gd name="T2" fmla="*/ 43199 w 43199"/>
                <a:gd name="T3" fmla="*/ 21600 h 21600"/>
                <a:gd name="T4" fmla="*/ 21599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355"/>
                  </a:moveTo>
                  <a:cubicBezTo>
                    <a:pt x="134" y="9521"/>
                    <a:pt x="9765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</a:path>
                <a:path w="43199" h="21600" stroke="0" extrusionOk="0">
                  <a:moveTo>
                    <a:pt x="0" y="21355"/>
                  </a:moveTo>
                  <a:cubicBezTo>
                    <a:pt x="134" y="9521"/>
                    <a:pt x="9765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  <a:lnTo>
                    <a:pt x="21599" y="21600"/>
                  </a:lnTo>
                  <a:close/>
                </a:path>
              </a:pathLst>
            </a:custGeom>
            <a:grpFill/>
            <a:ln w="31750" cap="rnd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65" name="AutoShape 5"/>
            <p:cNvSpPr>
              <a:spLocks noChangeArrowheads="1"/>
            </p:cNvSpPr>
            <p:nvPr/>
          </p:nvSpPr>
          <p:spPr bwMode="auto">
            <a:xfrm>
              <a:off x="292" y="676"/>
              <a:ext cx="472" cy="47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222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69" y="1152"/>
              <a:ext cx="1007" cy="960"/>
              <a:chOff x="769" y="1152"/>
              <a:chExt cx="1007" cy="960"/>
            </a:xfrm>
            <a:grpFill/>
          </p:grpSpPr>
          <p:sp>
            <p:nvSpPr>
              <p:cNvPr id="655367" name="Line 7"/>
              <p:cNvSpPr>
                <a:spLocks noChangeShapeType="1"/>
              </p:cNvSpPr>
              <p:nvPr/>
            </p:nvSpPr>
            <p:spPr bwMode="auto">
              <a:xfrm flipH="1" flipV="1">
                <a:off x="769" y="1152"/>
                <a:ext cx="383" cy="451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368" name="Line 8"/>
              <p:cNvSpPr>
                <a:spLocks noChangeShapeType="1"/>
              </p:cNvSpPr>
              <p:nvPr/>
            </p:nvSpPr>
            <p:spPr bwMode="auto">
              <a:xfrm flipH="1" flipV="1">
                <a:off x="1057" y="1378"/>
                <a:ext cx="383" cy="451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369" name="Line 9"/>
              <p:cNvSpPr>
                <a:spLocks noChangeShapeType="1"/>
              </p:cNvSpPr>
              <p:nvPr/>
            </p:nvSpPr>
            <p:spPr bwMode="auto">
              <a:xfrm flipH="1" flipV="1">
                <a:off x="1393" y="1661"/>
                <a:ext cx="383" cy="451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</p:grpSp>
        <p:sp>
          <p:nvSpPr>
            <p:cNvPr id="655370" name="Line 10"/>
            <p:cNvSpPr>
              <a:spLocks noChangeShapeType="1"/>
            </p:cNvSpPr>
            <p:nvPr/>
          </p:nvSpPr>
          <p:spPr bwMode="auto">
            <a:xfrm>
              <a:off x="2064" y="1585"/>
              <a:ext cx="0" cy="479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71" name="Line 11"/>
            <p:cNvSpPr>
              <a:spLocks noChangeShapeType="1"/>
            </p:cNvSpPr>
            <p:nvPr/>
          </p:nvSpPr>
          <p:spPr bwMode="auto">
            <a:xfrm>
              <a:off x="1105" y="2352"/>
              <a:ext cx="479" cy="0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72" name="Line 12"/>
            <p:cNvSpPr>
              <a:spLocks noChangeShapeType="1"/>
            </p:cNvSpPr>
            <p:nvPr/>
          </p:nvSpPr>
          <p:spPr bwMode="auto">
            <a:xfrm>
              <a:off x="1681" y="1633"/>
              <a:ext cx="383" cy="431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73" name="Line 13"/>
            <p:cNvSpPr>
              <a:spLocks noChangeShapeType="1"/>
            </p:cNvSpPr>
            <p:nvPr/>
          </p:nvSpPr>
          <p:spPr bwMode="auto">
            <a:xfrm>
              <a:off x="1201" y="1921"/>
              <a:ext cx="383" cy="431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74" name="Rectangle 14"/>
            <p:cNvSpPr>
              <a:spLocks noChangeArrowheads="1"/>
            </p:cNvSpPr>
            <p:nvPr/>
          </p:nvSpPr>
          <p:spPr bwMode="auto">
            <a:xfrm>
              <a:off x="551" y="1958"/>
              <a:ext cx="6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defRPr/>
              </a:pPr>
              <a:r>
                <a:rPr lang="pt-BR" sz="2400" dirty="0">
                  <a:solidFill>
                    <a:srgbClr val="FF3300"/>
                  </a:solidFill>
                  <a:latin typeface="Century Gothic" pitchFamily="34" charset="0"/>
                </a:rPr>
                <a:t>Calor</a:t>
              </a:r>
            </a:p>
          </p:txBody>
        </p:sp>
        <p:sp>
          <p:nvSpPr>
            <p:cNvPr id="655375" name="Rectangle 15"/>
            <p:cNvSpPr>
              <a:spLocks noChangeArrowheads="1"/>
            </p:cNvSpPr>
            <p:nvPr/>
          </p:nvSpPr>
          <p:spPr bwMode="auto">
            <a:xfrm>
              <a:off x="1511" y="1238"/>
              <a:ext cx="6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defRPr/>
              </a:pPr>
              <a:r>
                <a:rPr lang="pt-BR" sz="2400" dirty="0">
                  <a:solidFill>
                    <a:srgbClr val="FF3300"/>
                  </a:solidFill>
                  <a:latin typeface="Century Gothic" pitchFamily="34" charset="0"/>
                </a:rPr>
                <a:t>Calor</a:t>
              </a:r>
            </a:p>
          </p:txBody>
        </p:sp>
        <p:sp>
          <p:nvSpPr>
            <p:cNvPr id="655376" name="Arc 16"/>
            <p:cNvSpPr>
              <a:spLocks/>
            </p:cNvSpPr>
            <p:nvPr/>
          </p:nvSpPr>
          <p:spPr bwMode="auto">
            <a:xfrm>
              <a:off x="1519" y="2840"/>
              <a:ext cx="2496" cy="1248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0 w 43199"/>
                <a:gd name="T1" fmla="*/ 21358 h 21600"/>
                <a:gd name="T2" fmla="*/ 43199 w 43199"/>
                <a:gd name="T3" fmla="*/ 21600 h 21600"/>
                <a:gd name="T4" fmla="*/ 21599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358"/>
                  </a:moveTo>
                  <a:cubicBezTo>
                    <a:pt x="132" y="9523"/>
                    <a:pt x="9764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</a:path>
                <a:path w="43199" h="21600" stroke="0" extrusionOk="0">
                  <a:moveTo>
                    <a:pt x="0" y="21358"/>
                  </a:moveTo>
                  <a:cubicBezTo>
                    <a:pt x="132" y="9523"/>
                    <a:pt x="9764" y="-1"/>
                    <a:pt x="21599" y="0"/>
                  </a:cubicBezTo>
                  <a:cubicBezTo>
                    <a:pt x="33528" y="0"/>
                    <a:pt x="43199" y="9670"/>
                    <a:pt x="43199" y="21600"/>
                  </a:cubicBezTo>
                  <a:lnTo>
                    <a:pt x="21599" y="21600"/>
                  </a:lnTo>
                  <a:close/>
                </a:path>
              </a:pathLst>
            </a:custGeom>
            <a:solidFill>
              <a:srgbClr val="800000"/>
            </a:solidFill>
            <a:ln w="31750" cap="rnd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834" y="2304"/>
              <a:ext cx="605" cy="576"/>
              <a:chOff x="1834" y="2304"/>
              <a:chExt cx="605" cy="576"/>
            </a:xfrm>
            <a:grpFill/>
          </p:grpSpPr>
          <p:sp>
            <p:nvSpPr>
              <p:cNvPr id="655378" name="Line 18"/>
              <p:cNvSpPr>
                <a:spLocks noChangeShapeType="1"/>
              </p:cNvSpPr>
              <p:nvPr/>
            </p:nvSpPr>
            <p:spPr bwMode="auto">
              <a:xfrm flipH="1" flipV="1">
                <a:off x="1834" y="2304"/>
                <a:ext cx="230" cy="270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379" name="Line 19"/>
              <p:cNvSpPr>
                <a:spLocks noChangeShapeType="1"/>
              </p:cNvSpPr>
              <p:nvPr/>
            </p:nvSpPr>
            <p:spPr bwMode="auto">
              <a:xfrm flipH="1" flipV="1">
                <a:off x="2007" y="2440"/>
                <a:ext cx="230" cy="270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380" name="Line 20"/>
              <p:cNvSpPr>
                <a:spLocks noChangeShapeType="1"/>
              </p:cNvSpPr>
              <p:nvPr/>
            </p:nvSpPr>
            <p:spPr bwMode="auto">
              <a:xfrm flipH="1" flipV="1">
                <a:off x="2209" y="2610"/>
                <a:ext cx="230" cy="270"/>
              </a:xfrm>
              <a:prstGeom prst="line">
                <a:avLst/>
              </a:prstGeom>
              <a:grpFill/>
              <a:ln w="76200">
                <a:solidFill>
                  <a:srgbClr val="FFFF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</p:grpSp>
        <p:sp>
          <p:nvSpPr>
            <p:cNvPr id="655381" name="Line 21"/>
            <p:cNvSpPr>
              <a:spLocks noChangeShapeType="1"/>
            </p:cNvSpPr>
            <p:nvPr/>
          </p:nvSpPr>
          <p:spPr bwMode="auto">
            <a:xfrm>
              <a:off x="2688" y="2353"/>
              <a:ext cx="0" cy="479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2" name="Line 22"/>
            <p:cNvSpPr>
              <a:spLocks noChangeShapeType="1"/>
            </p:cNvSpPr>
            <p:nvPr/>
          </p:nvSpPr>
          <p:spPr bwMode="auto">
            <a:xfrm>
              <a:off x="1681" y="2976"/>
              <a:ext cx="479" cy="0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3" name="Line 23"/>
            <p:cNvSpPr>
              <a:spLocks noChangeShapeType="1"/>
            </p:cNvSpPr>
            <p:nvPr/>
          </p:nvSpPr>
          <p:spPr bwMode="auto">
            <a:xfrm>
              <a:off x="2305" y="2401"/>
              <a:ext cx="383" cy="431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4" name="Line 24"/>
            <p:cNvSpPr>
              <a:spLocks noChangeShapeType="1"/>
            </p:cNvSpPr>
            <p:nvPr/>
          </p:nvSpPr>
          <p:spPr bwMode="auto">
            <a:xfrm>
              <a:off x="1777" y="2545"/>
              <a:ext cx="383" cy="431"/>
            </a:xfrm>
            <a:prstGeom prst="line">
              <a:avLst/>
            </a:prstGeom>
            <a:grpFill/>
            <a:ln w="50800">
              <a:solidFill>
                <a:srgbClr val="FF3300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5" name="Rectangle 25"/>
            <p:cNvSpPr>
              <a:spLocks noChangeArrowheads="1"/>
            </p:cNvSpPr>
            <p:nvPr/>
          </p:nvSpPr>
          <p:spPr bwMode="auto">
            <a:xfrm>
              <a:off x="1367" y="2678"/>
              <a:ext cx="6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defRPr/>
              </a:pPr>
              <a:r>
                <a:rPr lang="pt-BR" sz="2400" dirty="0">
                  <a:solidFill>
                    <a:srgbClr val="FF3300"/>
                  </a:solidFill>
                  <a:latin typeface="Century Gothic" pitchFamily="34" charset="0"/>
                </a:rPr>
                <a:t>Calor</a:t>
              </a:r>
            </a:p>
          </p:txBody>
        </p:sp>
        <p:sp>
          <p:nvSpPr>
            <p:cNvPr id="655386" name="Rectangle 26"/>
            <p:cNvSpPr>
              <a:spLocks noChangeArrowheads="1"/>
            </p:cNvSpPr>
            <p:nvPr/>
          </p:nvSpPr>
          <p:spPr bwMode="auto">
            <a:xfrm>
              <a:off x="2087" y="2198"/>
              <a:ext cx="6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>
                <a:defRPr/>
              </a:pPr>
              <a:r>
                <a:rPr lang="pt-BR" sz="2400" dirty="0">
                  <a:solidFill>
                    <a:srgbClr val="FF3300"/>
                  </a:solidFill>
                  <a:latin typeface="Century Gothic" pitchFamily="34" charset="0"/>
                </a:rPr>
                <a:t>Calor</a:t>
              </a:r>
            </a:p>
          </p:txBody>
        </p:sp>
        <p:sp>
          <p:nvSpPr>
            <p:cNvPr id="655387" name="Freeform 27"/>
            <p:cNvSpPr>
              <a:spLocks/>
            </p:cNvSpPr>
            <p:nvPr/>
          </p:nvSpPr>
          <p:spPr bwMode="auto">
            <a:xfrm>
              <a:off x="2688" y="2016"/>
              <a:ext cx="289" cy="28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0" y="0"/>
                </a:cxn>
                <a:cxn ang="0">
                  <a:pos x="288" y="288"/>
                </a:cxn>
              </a:cxnLst>
              <a:rect l="0" t="0" r="r" b="b"/>
              <a:pathLst>
                <a:path w="289" h="289">
                  <a:moveTo>
                    <a:pt x="0" y="240"/>
                  </a:moveTo>
                  <a:lnTo>
                    <a:pt x="0" y="0"/>
                  </a:lnTo>
                  <a:lnTo>
                    <a:pt x="288" y="288"/>
                  </a:lnTo>
                </a:path>
              </a:pathLst>
            </a:custGeom>
            <a:grpFill/>
            <a:ln w="50800" cap="rnd" cmpd="sng">
              <a:solidFill>
                <a:srgbClr val="FF0033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8" name="Freeform 28"/>
            <p:cNvSpPr>
              <a:spLocks/>
            </p:cNvSpPr>
            <p:nvPr/>
          </p:nvSpPr>
          <p:spPr bwMode="auto">
            <a:xfrm>
              <a:off x="2304" y="2016"/>
              <a:ext cx="289" cy="289"/>
            </a:xfrm>
            <a:custGeom>
              <a:avLst/>
              <a:gdLst/>
              <a:ahLst/>
              <a:cxnLst>
                <a:cxn ang="0">
                  <a:pos x="288" y="240"/>
                </a:cxn>
                <a:cxn ang="0">
                  <a:pos x="288" y="0"/>
                </a:cxn>
                <a:cxn ang="0">
                  <a:pos x="0" y="288"/>
                </a:cxn>
              </a:cxnLst>
              <a:rect l="0" t="0" r="r" b="b"/>
              <a:pathLst>
                <a:path w="289" h="289">
                  <a:moveTo>
                    <a:pt x="288" y="240"/>
                  </a:moveTo>
                  <a:lnTo>
                    <a:pt x="288" y="0"/>
                  </a:lnTo>
                  <a:lnTo>
                    <a:pt x="0" y="288"/>
                  </a:lnTo>
                </a:path>
              </a:pathLst>
            </a:custGeom>
            <a:grpFill/>
            <a:ln w="50800" cap="rnd" cmpd="sng">
              <a:solidFill>
                <a:srgbClr val="FF0033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89" name="Freeform 29"/>
            <p:cNvSpPr>
              <a:spLocks/>
            </p:cNvSpPr>
            <p:nvPr/>
          </p:nvSpPr>
          <p:spPr bwMode="auto">
            <a:xfrm>
              <a:off x="1056" y="2976"/>
              <a:ext cx="241" cy="193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0" y="0"/>
                </a:cxn>
                <a:cxn ang="0">
                  <a:pos x="192" y="192"/>
                </a:cxn>
              </a:cxnLst>
              <a:rect l="0" t="0" r="r" b="b"/>
              <a:pathLst>
                <a:path w="241" h="193">
                  <a:moveTo>
                    <a:pt x="240" y="0"/>
                  </a:moveTo>
                  <a:lnTo>
                    <a:pt x="0" y="0"/>
                  </a:lnTo>
                  <a:lnTo>
                    <a:pt x="192" y="192"/>
                  </a:lnTo>
                </a:path>
              </a:pathLst>
            </a:custGeom>
            <a:grpFill/>
            <a:ln w="50800" cap="rnd" cmpd="sng">
              <a:solidFill>
                <a:srgbClr val="FF0033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90" name="Freeform 30"/>
            <p:cNvSpPr>
              <a:spLocks/>
            </p:cNvSpPr>
            <p:nvPr/>
          </p:nvSpPr>
          <p:spPr bwMode="auto">
            <a:xfrm>
              <a:off x="1056" y="2736"/>
              <a:ext cx="241" cy="193"/>
            </a:xfrm>
            <a:custGeom>
              <a:avLst/>
              <a:gdLst/>
              <a:ahLst/>
              <a:cxnLst>
                <a:cxn ang="0">
                  <a:pos x="240" y="192"/>
                </a:cxn>
                <a:cxn ang="0">
                  <a:pos x="0" y="192"/>
                </a:cxn>
                <a:cxn ang="0">
                  <a:pos x="192" y="0"/>
                </a:cxn>
              </a:cxnLst>
              <a:rect l="0" t="0" r="r" b="b"/>
              <a:pathLst>
                <a:path w="241" h="193">
                  <a:moveTo>
                    <a:pt x="240" y="192"/>
                  </a:moveTo>
                  <a:lnTo>
                    <a:pt x="0" y="192"/>
                  </a:lnTo>
                  <a:lnTo>
                    <a:pt x="192" y="0"/>
                  </a:lnTo>
                </a:path>
              </a:pathLst>
            </a:custGeom>
            <a:grpFill/>
            <a:ln w="50800" cap="rnd" cmpd="sng">
              <a:solidFill>
                <a:srgbClr val="FF0033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655391" name="Rectangle 31"/>
            <p:cNvSpPr>
              <a:spLocks noChangeArrowheads="1"/>
            </p:cNvSpPr>
            <p:nvPr/>
          </p:nvSpPr>
          <p:spPr bwMode="auto">
            <a:xfrm>
              <a:off x="3349" y="2582"/>
              <a:ext cx="1089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400" b="0" dirty="0">
                  <a:solidFill>
                    <a:schemeClr val="bg1"/>
                  </a:solidFill>
                  <a:latin typeface="Century Gothic" pitchFamily="34" charset="0"/>
                </a:rPr>
                <a:t>Atmosfera</a:t>
              </a:r>
            </a:p>
            <a:p>
              <a:pPr>
                <a:defRPr/>
              </a:pPr>
              <a:r>
                <a:rPr lang="pt-BR" sz="2400" b="0" dirty="0">
                  <a:solidFill>
                    <a:schemeClr val="bg1"/>
                  </a:solidFill>
                  <a:latin typeface="Century Gothic" pitchFamily="34" charset="0"/>
                </a:rPr>
                <a:t>de Vênus</a:t>
              </a:r>
            </a:p>
          </p:txBody>
        </p:sp>
        <p:sp>
          <p:nvSpPr>
            <p:cNvPr id="655392" name="Rectangle 32"/>
            <p:cNvSpPr>
              <a:spLocks noChangeArrowheads="1"/>
            </p:cNvSpPr>
            <p:nvPr/>
          </p:nvSpPr>
          <p:spPr bwMode="auto">
            <a:xfrm>
              <a:off x="2535" y="3254"/>
              <a:ext cx="6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400" b="0" dirty="0">
                  <a:solidFill>
                    <a:schemeClr val="bg1"/>
                  </a:solidFill>
                  <a:latin typeface="Century Gothic" pitchFamily="34" charset="0"/>
                </a:rPr>
                <a:t>Vênus</a:t>
              </a:r>
            </a:p>
          </p:txBody>
        </p:sp>
        <p:sp>
          <p:nvSpPr>
            <p:cNvPr id="655393" name="Rectangle 33"/>
            <p:cNvSpPr>
              <a:spLocks noChangeArrowheads="1"/>
            </p:cNvSpPr>
            <p:nvPr/>
          </p:nvSpPr>
          <p:spPr bwMode="auto">
            <a:xfrm>
              <a:off x="854" y="998"/>
              <a:ext cx="40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400" dirty="0">
                  <a:solidFill>
                    <a:srgbClr val="FFFF00"/>
                  </a:solidFill>
                  <a:latin typeface="Century Gothic" pitchFamily="34" charset="0"/>
                </a:rPr>
                <a:t>Luz</a:t>
              </a:r>
            </a:p>
          </p:txBody>
        </p:sp>
        <p:sp>
          <p:nvSpPr>
            <p:cNvPr id="655394" name="Text Box 34"/>
            <p:cNvSpPr txBox="1">
              <a:spLocks noChangeArrowheads="1"/>
            </p:cNvSpPr>
            <p:nvPr/>
          </p:nvSpPr>
          <p:spPr bwMode="auto">
            <a:xfrm>
              <a:off x="3687" y="3024"/>
              <a:ext cx="503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00" dirty="0">
                  <a:solidFill>
                    <a:srgbClr val="FF0033"/>
                  </a:solidFill>
                  <a:latin typeface="Century Gothic" pitchFamily="34" charset="0"/>
                </a:rPr>
                <a:t>CO</a:t>
              </a:r>
              <a:r>
                <a:rPr lang="pt-BR" sz="2400" baseline="-25000" dirty="0">
                  <a:solidFill>
                    <a:srgbClr val="FF0033"/>
                  </a:solidFill>
                  <a:latin typeface="Century Gothic" pitchFamily="34" charset="0"/>
                </a:rPr>
                <a:t>2</a:t>
              </a:r>
              <a:endParaRPr lang="pt-BR" sz="2400" dirty="0">
                <a:solidFill>
                  <a:srgbClr val="FF0033"/>
                </a:solidFill>
                <a:latin typeface="Century Gothic" pitchFamily="34" charset="0"/>
              </a:endParaRPr>
            </a:p>
          </p:txBody>
        </p:sp>
      </p:grp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857875" y="6215063"/>
            <a:ext cx="3392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>
                <a:solidFill>
                  <a:schemeClr val="bg1"/>
                </a:solidFill>
                <a:latin typeface="Century Gothic" pitchFamily="34" charset="0"/>
              </a:rPr>
              <a:t>Crédito da imagem: Prof. Roberto Boczko, </a:t>
            </a:r>
          </a:p>
          <a:p>
            <a:pPr algn="l" eaLnBrk="1" hangingPunct="1"/>
            <a:r>
              <a:rPr lang="pt-BR" sz="1200" b="0">
                <a:solidFill>
                  <a:schemeClr val="bg1"/>
                </a:solidFill>
                <a:latin typeface="Century Gothic" pitchFamily="34" charset="0"/>
              </a:rPr>
              <a:t>com adapraçõe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1625600"/>
            <a:ext cx="3478212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721518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pt-BR" sz="4000">
                <a:solidFill>
                  <a:schemeClr val="bg1"/>
                </a:solidFill>
                <a:latin typeface="Century Gothic" pitchFamily="34" charset="0"/>
              </a:rPr>
              <a:t>Planetas telúricos: Terra</a:t>
            </a: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285750" y="2286000"/>
            <a:ext cx="4984057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Atmosfera: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nitrogênio (78% das partículas)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21% de oxigênio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1% de vapor d’ água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argônio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carbônico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429375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2357438"/>
            <a:ext cx="2143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7281863" cy="1143000"/>
          </a:xfrm>
          <a:noFill/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Planetas telúricos: Marte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5915597" y="1857375"/>
            <a:ext cx="165462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Dia: 20 </a:t>
            </a:r>
            <a:r>
              <a:rPr lang="pt-BR" sz="2400" baseline="30000" dirty="0" err="1">
                <a:solidFill>
                  <a:srgbClr val="EE8800"/>
                </a:solidFill>
                <a:latin typeface="Century Gothic" pitchFamily="34" charset="0"/>
              </a:rPr>
              <a:t>o</a:t>
            </a:r>
            <a:r>
              <a:rPr lang="pt-BR" sz="2400" dirty="0" err="1">
                <a:solidFill>
                  <a:srgbClr val="EE8800"/>
                </a:solidFill>
                <a:latin typeface="Century Gothic" pitchFamily="34" charset="0"/>
              </a:rPr>
              <a:t>C</a:t>
            </a:r>
            <a:endParaRPr lang="pt-BR" sz="24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684098" y="4643438"/>
            <a:ext cx="225414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Noite: -140 </a:t>
            </a:r>
            <a:r>
              <a:rPr lang="pt-BR" sz="2400" baseline="30000" dirty="0" err="1">
                <a:solidFill>
                  <a:srgbClr val="EE8800"/>
                </a:solidFill>
                <a:latin typeface="Century Gothic" pitchFamily="34" charset="0"/>
              </a:rPr>
              <a:t>o</a:t>
            </a:r>
            <a:r>
              <a:rPr lang="pt-BR" sz="2400" dirty="0" err="1">
                <a:solidFill>
                  <a:srgbClr val="EE8800"/>
                </a:solidFill>
                <a:latin typeface="Century Gothic" pitchFamily="34" charset="0"/>
              </a:rPr>
              <a:t>C</a:t>
            </a:r>
            <a:endParaRPr lang="pt-BR" sz="24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428750" y="1857375"/>
            <a:ext cx="2727029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Atmosfera:</a:t>
            </a:r>
          </a:p>
          <a:p>
            <a:pPr algn="l">
              <a:defRPr/>
            </a:pPr>
            <a:r>
              <a:rPr lang="pt-BR" sz="2800" dirty="0">
                <a:solidFill>
                  <a:srgbClr val="EE8800"/>
                </a:solidFill>
                <a:latin typeface="Century Gothic" pitchFamily="34" charset="0"/>
              </a:rPr>
              <a:t>gás carbônico</a:t>
            </a:r>
          </a:p>
          <a:p>
            <a:pPr algn="l">
              <a:defRPr/>
            </a:pPr>
            <a:r>
              <a:rPr lang="pt-BR" sz="2800" dirty="0">
                <a:solidFill>
                  <a:srgbClr val="EE8800"/>
                </a:solidFill>
                <a:latin typeface="Century Gothic" pitchFamily="34" charset="0"/>
              </a:rPr>
              <a:t>(0,001 </a:t>
            </a:r>
            <a:r>
              <a:rPr lang="pt-BR" sz="2800" dirty="0" err="1">
                <a:solidFill>
                  <a:srgbClr val="EE8800"/>
                </a:solidFill>
                <a:latin typeface="Century Gothic" pitchFamily="34" charset="0"/>
              </a:rPr>
              <a:t>p</a:t>
            </a:r>
            <a:r>
              <a:rPr lang="pt-BR" sz="2800" baseline="-25000" dirty="0" err="1">
                <a:solidFill>
                  <a:srgbClr val="EE8800"/>
                </a:solidFill>
                <a:latin typeface="Century Gothic" pitchFamily="34" charset="0"/>
              </a:rPr>
              <a:t>Terra</a:t>
            </a:r>
            <a:r>
              <a:rPr lang="pt-BR" sz="2800" dirty="0">
                <a:solidFill>
                  <a:srgbClr val="EE8800"/>
                </a:solidFill>
                <a:latin typeface="Century Gothic" pitchFamily="34" charset="0"/>
              </a:rPr>
              <a:t>)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357313" y="3286125"/>
            <a:ext cx="4188967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Crateras:</a:t>
            </a:r>
          </a:p>
          <a:p>
            <a:pPr algn="l">
              <a:buFontTx/>
              <a:buChar char="•"/>
              <a:defRPr/>
            </a:pPr>
            <a:r>
              <a:rPr lang="pt-BR" sz="2800" dirty="0">
                <a:solidFill>
                  <a:srgbClr val="EE8800"/>
                </a:solidFill>
                <a:latin typeface="Century Gothic" pitchFamily="34" charset="0"/>
              </a:rPr>
              <a:t>Impacto(maior parte)</a:t>
            </a:r>
          </a:p>
          <a:p>
            <a:pPr algn="l">
              <a:buFontTx/>
              <a:buChar char="•"/>
              <a:defRPr/>
            </a:pPr>
            <a:r>
              <a:rPr lang="pt-BR" sz="2800" dirty="0">
                <a:solidFill>
                  <a:srgbClr val="EE8800"/>
                </a:solidFill>
                <a:latin typeface="Century Gothic" pitchFamily="34" charset="0"/>
              </a:rPr>
              <a:t>Vulcões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6429375"/>
            <a:ext cx="2480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NASA/JPL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C:\Documents and Settings\andre silva\Meus documentos\CONCURSO_CDCC\apresentações\Imagens\Sistema Solar\mars_olympus_m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85750" y="5072063"/>
            <a:ext cx="7772400" cy="1143000"/>
          </a:xfrm>
          <a:noFill/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Vulcão em Marte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hobos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6250" y="1785938"/>
            <a:ext cx="35433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4313" y="4572000"/>
            <a:ext cx="5943600" cy="1508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Dimensões : 28x23x20 km</a:t>
            </a:r>
          </a:p>
          <a:p>
            <a:pPr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Distância da superfície : (9.400-3.400) km</a:t>
            </a:r>
          </a:p>
          <a:p>
            <a:pPr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Período de revolução : 7 h 40 m </a:t>
            </a:r>
          </a:p>
          <a:p>
            <a:pPr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Velocidade orbital : 2,18 km/s</a:t>
            </a:r>
            <a:endParaRPr lang="pt-BR" sz="18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Fobos: satélite de Marte</a:t>
            </a: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1643063" y="2071688"/>
            <a:ext cx="1752600" cy="1858962"/>
            <a:chOff x="96" y="2093"/>
            <a:chExt cx="1104" cy="1171"/>
          </a:xfrm>
        </p:grpSpPr>
        <p:sp>
          <p:nvSpPr>
            <p:cNvPr id="25607" name="Oval 6"/>
            <p:cNvSpPr>
              <a:spLocks noChangeArrowheads="1"/>
            </p:cNvSpPr>
            <p:nvPr/>
          </p:nvSpPr>
          <p:spPr bwMode="auto">
            <a:xfrm>
              <a:off x="596" y="2660"/>
              <a:ext cx="152" cy="15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r>
                <a:rPr lang="pt-BR" sz="1200">
                  <a:solidFill>
                    <a:srgbClr val="EE8800"/>
                  </a:solidFill>
                  <a:latin typeface="Century Gothic" pitchFamily="34" charset="0"/>
                </a:rPr>
                <a:t>M</a:t>
              </a:r>
            </a:p>
          </p:txBody>
        </p:sp>
        <p:sp>
          <p:nvSpPr>
            <p:cNvPr id="22535" name="Oval 7"/>
            <p:cNvSpPr>
              <a:spLocks noChangeArrowheads="1"/>
            </p:cNvSpPr>
            <p:nvPr/>
          </p:nvSpPr>
          <p:spPr bwMode="auto">
            <a:xfrm>
              <a:off x="384" y="2448"/>
              <a:ext cx="576" cy="576"/>
            </a:xfrm>
            <a:prstGeom prst="ellipse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2536" name="Oval 8"/>
            <p:cNvSpPr>
              <a:spLocks noChangeArrowheads="1"/>
            </p:cNvSpPr>
            <p:nvPr/>
          </p:nvSpPr>
          <p:spPr bwMode="auto">
            <a:xfrm>
              <a:off x="144" y="2208"/>
              <a:ext cx="1056" cy="1056"/>
            </a:xfrm>
            <a:prstGeom prst="ellipse">
              <a:avLst/>
            </a:prstGeom>
            <a:noFill/>
            <a:ln w="19050" cap="rnd">
              <a:solidFill>
                <a:schemeClr val="accent2">
                  <a:lumMod val="40000"/>
                  <a:lumOff val="60000"/>
                </a:schemeClr>
              </a:solidFill>
              <a:prstDash val="sysDot"/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428" y="2520"/>
              <a:ext cx="48" cy="4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524" y="2198"/>
              <a:ext cx="48" cy="48"/>
            </a:xfrm>
            <a:prstGeom prst="ellipse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411" y="2515"/>
              <a:ext cx="405" cy="17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dirty="0" err="1">
                  <a:solidFill>
                    <a:srgbClr val="EE8800"/>
                  </a:solidFill>
                  <a:latin typeface="Century Gothic" pitchFamily="34" charset="0"/>
                </a:rPr>
                <a:t>Fobos</a:t>
              </a:r>
              <a:endParaRPr lang="pt-BR" sz="1200" dirty="0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96" y="2093"/>
              <a:ext cx="462" cy="1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dirty="0" err="1">
                  <a:solidFill>
                    <a:srgbClr val="EE8800"/>
                  </a:solidFill>
                  <a:latin typeface="Century Gothic" pitchFamily="34" charset="0"/>
                </a:rPr>
                <a:t>Deimos</a:t>
              </a:r>
              <a:endParaRPr lang="pt-BR" sz="1200" dirty="0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6429375"/>
            <a:ext cx="2480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NASA/JPL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imos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1214438" y="1643063"/>
            <a:ext cx="39782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Deimos: Satélite de Marte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17863" y="4778375"/>
            <a:ext cx="6032421" cy="15081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lvl="1"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Dimensões : 16x12x10 km</a:t>
            </a:r>
          </a:p>
          <a:p>
            <a:pPr lvl="1"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Distância da superfície : (23.500-3.400) km</a:t>
            </a:r>
          </a:p>
          <a:p>
            <a:pPr lvl="1"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Período de revolução : 30 h 18 m</a:t>
            </a:r>
          </a:p>
          <a:p>
            <a:pPr lvl="1" algn="l">
              <a:spcBef>
                <a:spcPct val="20000"/>
              </a:spcBef>
              <a:buFontTx/>
              <a:buChar char="–"/>
              <a:defRPr/>
            </a:pPr>
            <a:r>
              <a:rPr lang="pt-BR" sz="2000" dirty="0">
                <a:solidFill>
                  <a:srgbClr val="EE8800"/>
                </a:solidFill>
                <a:latin typeface="Century Gothic" pitchFamily="34" charset="0"/>
              </a:rPr>
              <a:t>Velocidade orbital : 1,36 km/s</a:t>
            </a:r>
            <a:endParaRPr lang="pt-BR" sz="1800" dirty="0">
              <a:solidFill>
                <a:srgbClr val="EE8800"/>
              </a:solidFill>
              <a:latin typeface="Century Gothic" pitchFamily="34" charset="0"/>
            </a:endParaRP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6286500" y="2000250"/>
            <a:ext cx="1752600" cy="1858963"/>
            <a:chOff x="96" y="2093"/>
            <a:chExt cx="1104" cy="1171"/>
          </a:xfrm>
        </p:grpSpPr>
        <p:sp>
          <p:nvSpPr>
            <p:cNvPr id="26631" name="Oval 6"/>
            <p:cNvSpPr>
              <a:spLocks noChangeArrowheads="1"/>
            </p:cNvSpPr>
            <p:nvPr/>
          </p:nvSpPr>
          <p:spPr bwMode="auto">
            <a:xfrm>
              <a:off x="596" y="2660"/>
              <a:ext cx="152" cy="15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r>
                <a:rPr lang="pt-BR" sz="1200">
                  <a:solidFill>
                    <a:srgbClr val="EE8800"/>
                  </a:solidFill>
                  <a:latin typeface="Century Gothic" pitchFamily="34" charset="0"/>
                </a:rPr>
                <a:t>M</a:t>
              </a: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384" y="2448"/>
              <a:ext cx="576" cy="576"/>
            </a:xfrm>
            <a:prstGeom prst="ellipse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144" y="2208"/>
              <a:ext cx="1056" cy="1056"/>
            </a:xfrm>
            <a:prstGeom prst="ellipse">
              <a:avLst/>
            </a:prstGeom>
            <a:noFill/>
            <a:ln w="19050" cap="rnd">
              <a:solidFill>
                <a:schemeClr val="accent2">
                  <a:lumMod val="40000"/>
                  <a:lumOff val="60000"/>
                </a:schemeClr>
              </a:solidFill>
              <a:prstDash val="sysDot"/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6634" name="Oval 9"/>
            <p:cNvSpPr>
              <a:spLocks noChangeArrowheads="1"/>
            </p:cNvSpPr>
            <p:nvPr/>
          </p:nvSpPr>
          <p:spPr bwMode="auto">
            <a:xfrm>
              <a:off x="428" y="2520"/>
              <a:ext cx="48" cy="4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6635" name="Oval 10"/>
            <p:cNvSpPr>
              <a:spLocks noChangeArrowheads="1"/>
            </p:cNvSpPr>
            <p:nvPr/>
          </p:nvSpPr>
          <p:spPr bwMode="auto">
            <a:xfrm>
              <a:off x="524" y="2198"/>
              <a:ext cx="48" cy="48"/>
            </a:xfrm>
            <a:prstGeom prst="ellipse">
              <a:avLst/>
            </a:prstGeom>
            <a:solidFill>
              <a:srgbClr val="3399FF"/>
            </a:solidFill>
            <a:ln w="1905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411" y="2515"/>
              <a:ext cx="405" cy="17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dirty="0" err="1">
                  <a:solidFill>
                    <a:srgbClr val="EE8800"/>
                  </a:solidFill>
                  <a:latin typeface="Century Gothic" pitchFamily="34" charset="0"/>
                </a:rPr>
                <a:t>Fobos</a:t>
              </a:r>
              <a:endParaRPr lang="pt-BR" sz="1200" dirty="0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96" y="2093"/>
              <a:ext cx="462" cy="1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dirty="0" err="1">
                  <a:solidFill>
                    <a:srgbClr val="EE8800"/>
                  </a:solidFill>
                  <a:latin typeface="Century Gothic" pitchFamily="34" charset="0"/>
                </a:rPr>
                <a:t>Deimos</a:t>
              </a:r>
              <a:endParaRPr lang="pt-BR" sz="1200" dirty="0">
                <a:solidFill>
                  <a:srgbClr val="EE8800"/>
                </a:solidFill>
                <a:latin typeface="Century Gothic" pitchFamily="34" charset="0"/>
              </a:endParaRPr>
            </a:p>
          </p:txBody>
        </p:sp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6429375"/>
            <a:ext cx="2480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NASA/JPL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7772400" cy="914400"/>
          </a:xfrm>
          <a:noFill/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Cinturão dos Asteroides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588" y="1588"/>
            <a:ext cx="606425" cy="3778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7189788" y="3262313"/>
            <a:ext cx="95250" cy="95250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pt-BR">
              <a:solidFill>
                <a:srgbClr val="EE8800"/>
              </a:solidFill>
              <a:latin typeface="Century Gothic" pitchFamily="34" charset="0"/>
            </a:endParaRPr>
          </a:p>
        </p:txBody>
      </p:sp>
      <p:pic>
        <p:nvPicPr>
          <p:cNvPr id="27653" name="Picture 8" descr="C:\Documents and Settings\andre silva\Meus documentos\CONCURSO_CDCC\apresentações\Imagens\Sistema Solar\cinturão de asteroi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63"/>
            <a:ext cx="91440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CaixaDeTexto 8"/>
          <p:cNvSpPr txBox="1">
            <a:spLocks noChangeArrowheads="1"/>
          </p:cNvSpPr>
          <p:nvPr/>
        </p:nvSpPr>
        <p:spPr bwMode="auto">
          <a:xfrm>
            <a:off x="928688" y="1643063"/>
            <a:ext cx="1500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EE8800"/>
                </a:solidFill>
                <a:latin typeface="Century Gothic" pitchFamily="34" charset="0"/>
              </a:rPr>
              <a:t>Órbita de Júpiter</a:t>
            </a:r>
          </a:p>
        </p:txBody>
      </p:sp>
      <p:sp>
        <p:nvSpPr>
          <p:cNvPr id="27655" name="CaixaDeTexto 9"/>
          <p:cNvSpPr txBox="1">
            <a:spLocks noChangeArrowheads="1"/>
          </p:cNvSpPr>
          <p:nvPr/>
        </p:nvSpPr>
        <p:spPr bwMode="auto">
          <a:xfrm>
            <a:off x="3643313" y="4572000"/>
            <a:ext cx="1500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EE8800"/>
                </a:solidFill>
                <a:latin typeface="Century Gothic" pitchFamily="34" charset="0"/>
              </a:rPr>
              <a:t>Órbita de Marte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334125"/>
            <a:ext cx="91440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NASA, disponível em  http://www.nasa.gov/mission_pages/WISE/multimedia/pia12469.html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699" name="Picture 3"/>
          <p:cNvPicPr>
            <a:picLocks noChangeArrowheads="1"/>
          </p:cNvPicPr>
          <p:nvPr/>
        </p:nvPicPr>
        <p:blipFill>
          <a:blip r:embed="rId3" cstate="print">
            <a:lum contrast="26000"/>
          </a:blip>
          <a:srcRect/>
          <a:stretch>
            <a:fillRect/>
          </a:stretch>
        </p:blipFill>
        <p:spPr bwMode="auto">
          <a:xfrm>
            <a:off x="642938" y="1143000"/>
            <a:ext cx="764381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Asteroide Gaspra</a:t>
            </a:r>
          </a:p>
        </p:txBody>
      </p:sp>
      <p:sp>
        <p:nvSpPr>
          <p:cNvPr id="28676" name="Retângulo 4"/>
          <p:cNvSpPr>
            <a:spLocks noChangeArrowheads="1"/>
          </p:cNvSpPr>
          <p:nvPr/>
        </p:nvSpPr>
        <p:spPr bwMode="auto">
          <a:xfrm>
            <a:off x="428625" y="5929313"/>
            <a:ext cx="7929563" cy="357187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8677" name="Retângulo 6"/>
          <p:cNvSpPr>
            <a:spLocks noChangeArrowheads="1"/>
          </p:cNvSpPr>
          <p:nvPr/>
        </p:nvSpPr>
        <p:spPr bwMode="auto">
          <a:xfrm rot="16200000" flipV="1">
            <a:off x="5536406" y="3393282"/>
            <a:ext cx="5500687" cy="285750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429375"/>
            <a:ext cx="2480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NASA/JPL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Planetas jovianos: Júpiter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57313" y="1071563"/>
            <a:ext cx="6772275" cy="4968875"/>
          </a:xfrm>
        </p:spPr>
      </p:pic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-41275" y="4357688"/>
            <a:ext cx="7100021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Composição: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hidrogênio (90% da matéria do planeta)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hélio (10%)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traços de gás metano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gás amônia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pouco de vapor d’ água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40525" y="6581775"/>
            <a:ext cx="2480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NASA/JPL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Primeira lei de Kepler</a:t>
            </a:r>
          </a:p>
        </p:txBody>
      </p:sp>
      <p:sp>
        <p:nvSpPr>
          <p:cNvPr id="5" name="Elipse 4"/>
          <p:cNvSpPr/>
          <p:nvPr/>
        </p:nvSpPr>
        <p:spPr bwMode="auto">
          <a:xfrm>
            <a:off x="1528763" y="2089150"/>
            <a:ext cx="4814887" cy="3646488"/>
          </a:xfrm>
          <a:prstGeom prst="ellipse">
            <a:avLst/>
          </a:prstGeom>
          <a:noFill/>
          <a:ln w="38100" cap="flat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 dirty="0">
              <a:solidFill>
                <a:srgbClr val="CC6600"/>
              </a:solidFill>
              <a:latin typeface="Century Gothic" pitchFamily="34" charset="0"/>
            </a:endParaRPr>
          </a:p>
        </p:txBody>
      </p:sp>
      <p:sp>
        <p:nvSpPr>
          <p:cNvPr id="6148" name="Retângulo 7"/>
          <p:cNvSpPr>
            <a:spLocks noChangeArrowheads="1"/>
          </p:cNvSpPr>
          <p:nvPr/>
        </p:nvSpPr>
        <p:spPr bwMode="auto">
          <a:xfrm>
            <a:off x="5411062" y="2108200"/>
            <a:ext cx="938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Planeta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6149" name="Retângulo 8"/>
          <p:cNvSpPr>
            <a:spLocks noChangeArrowheads="1"/>
          </p:cNvSpPr>
          <p:nvPr/>
        </p:nvSpPr>
        <p:spPr bwMode="auto">
          <a:xfrm>
            <a:off x="2640741" y="3746500"/>
            <a:ext cx="473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Sol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6150" name="Elipse 5"/>
          <p:cNvSpPr>
            <a:spLocks noChangeArrowheads="1"/>
          </p:cNvSpPr>
          <p:nvPr/>
        </p:nvSpPr>
        <p:spPr bwMode="auto">
          <a:xfrm>
            <a:off x="2100263" y="3663950"/>
            <a:ext cx="488950" cy="496888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>
            <a:off x="5541963" y="2538413"/>
            <a:ext cx="244475" cy="247650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85800" y="2857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/>
            <a:endParaRPr lang="pt-BR" sz="4000">
              <a:solidFill>
                <a:srgbClr val="EE8800"/>
              </a:solidFill>
              <a:latin typeface="Century Gothic" pitchFamily="34" charset="0"/>
            </a:endParaRPr>
          </a:p>
        </p:txBody>
      </p:sp>
      <p:pic>
        <p:nvPicPr>
          <p:cNvPr id="3072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38"/>
            <a:ext cx="91567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328613"/>
            <a:ext cx="9144000" cy="4572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Satélites Galileanos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429375"/>
            <a:ext cx="22461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das imagens: NASA</a:t>
            </a:r>
            <a:endParaRPr lang="pt-BR" sz="1200" b="0" dirty="0">
              <a:solidFill>
                <a:srgbClr val="EE88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>
            <a:lum contrast="7000"/>
          </a:blip>
          <a:srcRect l="13632" t="33214" r="14389" b="34690"/>
          <a:stretch>
            <a:fillRect/>
          </a:stretch>
        </p:blipFill>
        <p:spPr bwMode="auto">
          <a:xfrm rot="19267199">
            <a:off x="2105331" y="1926521"/>
            <a:ext cx="6780552" cy="31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1143000"/>
          </a:xfrm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Planetas jovianos: Saturno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339725" y="6491288"/>
            <a:ext cx="20313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ESA</a:t>
            </a:r>
          </a:p>
        </p:txBody>
      </p:sp>
      <p:sp>
        <p:nvSpPr>
          <p:cNvPr id="677893" name="Rectangle 5"/>
          <p:cNvSpPr>
            <a:spLocks noChangeArrowheads="1"/>
          </p:cNvSpPr>
          <p:nvPr/>
        </p:nvSpPr>
        <p:spPr bwMode="auto">
          <a:xfrm>
            <a:off x="214313" y="1500188"/>
            <a:ext cx="7013458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Composição: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hidrogênio (97% da matéria do planeta)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hélio (3%)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traços de gás metano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amônia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pouco de vapor d’ água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115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8" y="31750"/>
            <a:ext cx="851852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200400" cy="1905000"/>
          </a:xfrm>
          <a:solidFill>
            <a:schemeClr val="tx1"/>
          </a:solidFill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Visão dos anéis de Saturno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Planetas jovianos: Urano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23850" y="6491288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346004" y="205087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95288" y="2134542"/>
            <a:ext cx="4572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pt-BR" sz="1800" dirty="0">
                <a:solidFill>
                  <a:schemeClr val="bg1"/>
                </a:solidFill>
                <a:latin typeface="Century Gothic" pitchFamily="34" charset="0"/>
              </a:rPr>
              <a:t>Composição:</a:t>
            </a:r>
          </a:p>
          <a:p>
            <a:pPr algn="l" eaLnBrk="1" hangingPunct="1"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gás hidrogênio (83% da matéria do planeta)</a:t>
            </a:r>
          </a:p>
          <a:p>
            <a:pPr algn="l" eaLnBrk="1" hangingPunct="1"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hélio (15%)</a:t>
            </a:r>
          </a:p>
          <a:p>
            <a:pPr algn="l" eaLnBrk="1" hangingPunct="1"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gás metano (2%)</a:t>
            </a:r>
          </a:p>
          <a:p>
            <a:pPr algn="l" eaLnBrk="1" hangingPunct="1"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gás amônia</a:t>
            </a:r>
          </a:p>
          <a:p>
            <a:pPr algn="l" eaLnBrk="1" hangingPunct="1">
              <a:defRPr/>
            </a:pPr>
            <a:r>
              <a:rPr lang="pt-BR" sz="1800" dirty="0">
                <a:solidFill>
                  <a:srgbClr val="EE8800"/>
                </a:solidFill>
                <a:latin typeface="Century Gothic" pitchFamily="34" charset="0"/>
              </a:rPr>
              <a:t>pouco de vapor d’ água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900" y="928688"/>
            <a:ext cx="410210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05788" cy="973138"/>
          </a:xfrm>
          <a:noFill/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Planetas </a:t>
            </a:r>
            <a:r>
              <a:rPr lang="pt-BR" sz="4000" dirty="0" err="1" smtClean="0">
                <a:solidFill>
                  <a:schemeClr val="bg1"/>
                </a:solidFill>
                <a:latin typeface="Century Gothic" pitchFamily="34" charset="0"/>
              </a:rPr>
              <a:t>jovianos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: Netuno</a:t>
            </a:r>
          </a:p>
        </p:txBody>
      </p:sp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214313" y="3214688"/>
            <a:ext cx="5163593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Composição: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hidrogênio (74% da matéria</a:t>
            </a:r>
          </a:p>
          <a:p>
            <a:pPr algn="l"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 do planeta)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hélio (25%)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metano (1%)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gás amônia</a:t>
            </a:r>
          </a:p>
          <a:p>
            <a:pPr algn="l">
              <a:buFontTx/>
              <a:buChar char="•"/>
              <a:defRPr/>
            </a:pPr>
            <a:r>
              <a:rPr lang="pt-BR" sz="2400" dirty="0">
                <a:solidFill>
                  <a:srgbClr val="EE8800"/>
                </a:solidFill>
                <a:latin typeface="Century Gothic" pitchFamily="34" charset="0"/>
              </a:rPr>
              <a:t>pouco de vapor d’ água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323850" y="6491288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0"/>
            <a:ext cx="40719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4786312" cy="2143125"/>
          </a:xfrm>
          <a:noFill/>
        </p:spPr>
        <p:txBody>
          <a:bodyPr/>
          <a:lstStyle/>
          <a:p>
            <a:pPr algn="l"/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Tritão: </a:t>
            </a:r>
            <a:br>
              <a:rPr lang="pt-BR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Satélite de Netuno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410148" y="3857625"/>
            <a:ext cx="206017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EE8800"/>
                </a:solidFill>
                <a:latin typeface="Century Gothic" pitchFamily="34" charset="0"/>
              </a:rPr>
              <a:t>Tempertura</a:t>
            </a:r>
          </a:p>
          <a:p>
            <a:r>
              <a:rPr lang="pt-BR">
                <a:solidFill>
                  <a:srgbClr val="EE8800"/>
                </a:solidFill>
                <a:latin typeface="Century Gothic" pitchFamily="34" charset="0"/>
              </a:rPr>
              <a:t>superficial: -236 </a:t>
            </a:r>
            <a:r>
              <a:rPr lang="pt-BR" baseline="30000">
                <a:solidFill>
                  <a:srgbClr val="EE8800"/>
                </a:solidFill>
                <a:latin typeface="Century Gothic" pitchFamily="34" charset="0"/>
              </a:rPr>
              <a:t>o</a:t>
            </a:r>
            <a:r>
              <a:rPr lang="pt-BR">
                <a:solidFill>
                  <a:srgbClr val="EE8800"/>
                </a:solidFill>
                <a:latin typeface="Century Gothic" pitchFamily="34" charset="0"/>
              </a:rPr>
              <a:t>C</a:t>
            </a:r>
          </a:p>
        </p:txBody>
      </p:sp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323850" y="6491288"/>
            <a:ext cx="2177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>
                <a:solidFill>
                  <a:srgbClr val="EE8800"/>
                </a:solidFill>
                <a:latin typeface="Century Gothic" pitchFamily="34" charset="0"/>
              </a:rPr>
              <a:t>Crédito da imagem: NASA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Planetas anões, a Terra e a Lua</a:t>
            </a: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14425"/>
            <a:ext cx="8258175" cy="5743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309320"/>
            <a:ext cx="2316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</a:t>
            </a:r>
            <a:endParaRPr lang="pt-BR" sz="1200" b="0" dirty="0" smtClean="0">
              <a:solidFill>
                <a:srgbClr val="EE8800"/>
              </a:solidFill>
              <a:latin typeface="Century Gothic" pitchFamily="34" charset="0"/>
            </a:endParaRPr>
          </a:p>
          <a:p>
            <a:pPr algn="l" eaLnBrk="1" hangingPunct="1"/>
            <a:r>
              <a:rPr lang="pt-BR" sz="1200" b="0" dirty="0" smtClean="0">
                <a:solidFill>
                  <a:srgbClr val="EE8800"/>
                </a:solidFill>
                <a:latin typeface="Century Gothic" pitchFamily="34" charset="0"/>
              </a:rPr>
              <a:t>http</a:t>
            </a:r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://spaceplace.nasa.gov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O caso de Plutão</a:t>
            </a:r>
          </a:p>
        </p:txBody>
      </p:sp>
      <p:pic>
        <p:nvPicPr>
          <p:cNvPr id="37891" name="Picture 2" descr="C:\Documents and Settings\andre silva\Meus documentos\OBSERVATÓRIO_MAGNO\Apresentações\Apresentações_várias\Anões Amarelos\pobre_Plut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55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5857875" y="6429375"/>
            <a:ext cx="343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 dirty="0">
                <a:solidFill>
                  <a:srgbClr val="EE8800"/>
                </a:solidFill>
                <a:latin typeface="Century Gothic" pitchFamily="34" charset="0"/>
              </a:rPr>
              <a:t>Crédito da imagem: MathiasPedersen.com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65125" y="1474788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Mercúrio      4872 Km           5,43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                 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250 °C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Vênus          12104 Km          5,25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       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447 °C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Terra            12756 Km          5,52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   22 °C          Rochoso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Marte           6787 Km            3,94 g/cm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3                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- 70 °C        Rochoso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      </a:t>
            </a:r>
            <a:endParaRPr lang="pt-BR" sz="2000" i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Júpiter         142800 Km       1,33 g/cm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 - 150 °C 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Saturno       120536 Km        0,75 g/cm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 - 180 °C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Urano          51800 Km          1,29 g/cm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 - 210 °C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Netuno        49528 Km          1,71 g/cm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 - 213 °C        Gasoso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Planeta Anões</a:t>
            </a:r>
            <a:b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Ceres             952 km            2,08 g/cm</a:t>
            </a:r>
            <a:r>
              <a:rPr lang="pt-BR" sz="2000" i="1" baseline="30000" dirty="0">
                <a:solidFill>
                  <a:srgbClr val="C00000"/>
                </a:solidFill>
                <a:latin typeface="Century Gothic" pitchFamily="34" charset="0"/>
              </a:rPr>
              <a:t>3</a:t>
            </a: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           -106 °C           Rochoso</a:t>
            </a:r>
            <a:b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Plutão       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±</a:t>
            </a:r>
            <a:r>
              <a:rPr lang="pt-BR" sz="2200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2351 km           2,03 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g/cm</a:t>
            </a:r>
            <a:r>
              <a:rPr lang="pt-BR" sz="2200" i="1" baseline="30000" dirty="0">
                <a:solidFill>
                  <a:srgbClr val="C00000"/>
                </a:solidFill>
                <a:latin typeface="Century Gothic" pitchFamily="34" charset="0"/>
              </a:rPr>
              <a:t>3</a:t>
            </a:r>
            <a:r>
              <a:rPr lang="pt-BR" sz="2200" dirty="0">
                <a:solidFill>
                  <a:srgbClr val="C00000"/>
                </a:solidFill>
                <a:latin typeface="Century Gothic" pitchFamily="34" charset="0"/>
              </a:rPr>
              <a:t>          </a:t>
            </a: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- 233 °C         Rochoso</a:t>
            </a:r>
            <a:b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000" i="1" dirty="0" err="1">
                <a:solidFill>
                  <a:srgbClr val="C00000"/>
                </a:solidFill>
                <a:latin typeface="Century Gothic" pitchFamily="34" charset="0"/>
              </a:rPr>
              <a:t>Eris</a:t>
            </a: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           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±</a:t>
            </a: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 2400 km            2,1 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g/cm</a:t>
            </a:r>
            <a:r>
              <a:rPr lang="pt-BR" sz="2200" i="1" baseline="30000" dirty="0">
                <a:solidFill>
                  <a:srgbClr val="C00000"/>
                </a:solidFill>
                <a:latin typeface="Century Gothic" pitchFamily="34" charset="0"/>
              </a:rPr>
              <a:t>3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           -243  °C       Rochoso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-381000" y="1104900"/>
            <a:ext cx="1043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900" i="1">
                <a:solidFill>
                  <a:srgbClr val="FF5229"/>
                </a:solidFill>
                <a:latin typeface="Century Gothic" pitchFamily="34" charset="0"/>
              </a:rPr>
              <a:t>            </a:t>
            </a:r>
            <a:r>
              <a:rPr lang="pt-BR" sz="1900" i="1">
                <a:solidFill>
                  <a:schemeClr val="bg1"/>
                </a:solidFill>
                <a:latin typeface="Century Gothic" pitchFamily="34" charset="0"/>
              </a:rPr>
              <a:t>Planeta         Diâmetro            Dens.  Méd.        Temp. Méd.    Composição</a:t>
            </a:r>
            <a:endParaRPr lang="pt-BR" sz="1400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>
            <a:off x="1635125" y="1428750"/>
            <a:ext cx="11113" cy="3816350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74638" y="5194300"/>
            <a:ext cx="8412162" cy="0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3565525" y="1463675"/>
            <a:ext cx="0" cy="4849813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5761038" y="1463675"/>
            <a:ext cx="0" cy="4849813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7072313" y="1500188"/>
            <a:ext cx="0" cy="4845050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74638" y="1085850"/>
            <a:ext cx="8686800" cy="0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274638" y="1468438"/>
            <a:ext cx="8686800" cy="0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Dados físicos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23850" y="1196975"/>
            <a:ext cx="85344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Mercúrio   59 dias         88 dias             57,9 milhões km          7°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Vênus       243 dias        225 dias          108,2 milhões km        - 2°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Terra        23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 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56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365,25 dias        149,6 milhões km        23° 27’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Marte       24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37</a:t>
            </a:r>
            <a:r>
              <a:rPr lang="pt-BR" sz="2000" i="1" baseline="30000" dirty="0">
                <a:solidFill>
                  <a:schemeClr val="bg1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chemeClr val="bg1"/>
                </a:solidFill>
                <a:latin typeface="Century Gothic" pitchFamily="34" charset="0"/>
              </a:rPr>
              <a:t>         686,98 dias      227,9 milhões km         25°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Júpiter      09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55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11,86 anos       778,3 milhões km        3° 05’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Saturno    10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13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29,5 anos        1,42 bilhões km           26° 44’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Urano      17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18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 84 anos           2,9 bilhões km             98°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Netuno    16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h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03</a:t>
            </a:r>
            <a:r>
              <a:rPr lang="pt-BR" sz="2000" i="1" baseline="30000" dirty="0">
                <a:solidFill>
                  <a:srgbClr val="EE8800"/>
                </a:solidFill>
                <a:latin typeface="Century Gothic" pitchFamily="34" charset="0"/>
              </a:rPr>
              <a:t>min</a:t>
            </a:r>
            <a:r>
              <a:rPr lang="pt-BR" sz="2000" i="1" dirty="0">
                <a:solidFill>
                  <a:srgbClr val="EE8800"/>
                </a:solidFill>
                <a:latin typeface="Century Gothic" pitchFamily="34" charset="0"/>
              </a:rPr>
              <a:t>         164,8 anos       4,5 bilhões km             28° 48’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Planetas Anões</a:t>
            </a:r>
            <a:b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  <a:t>Ceres       0,38 dias           4,6 anos       413,7 milhões km        4° </a:t>
            </a:r>
            <a:br>
              <a:rPr lang="pt-BR" sz="20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Plutão      6,38 dias       248 anos      5,9 bilhões km      120 ° </a:t>
            </a:r>
            <a:b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pt-BR" sz="2200" i="1" dirty="0" err="1">
                <a:solidFill>
                  <a:srgbClr val="C00000"/>
                </a:solidFill>
                <a:latin typeface="Century Gothic" pitchFamily="34" charset="0"/>
              </a:rPr>
              <a:t>Eris</a:t>
            </a:r>
            <a: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  <a:t>               ?               557 anos    10,2 bilhões km         ? </a:t>
            </a:r>
            <a:br>
              <a:rPr lang="pt-BR" sz="2200" i="1" dirty="0">
                <a:solidFill>
                  <a:srgbClr val="C00000"/>
                </a:solidFill>
                <a:latin typeface="Century Gothic" pitchFamily="34" charset="0"/>
              </a:rPr>
            </a:br>
            <a:endParaRPr lang="pt-BR" sz="2200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76517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700" i="1">
                <a:solidFill>
                  <a:srgbClr val="FF5229"/>
                </a:solidFill>
                <a:latin typeface="Century Gothic" pitchFamily="34" charset="0"/>
              </a:rPr>
              <a:t> </a:t>
            </a:r>
            <a:r>
              <a:rPr lang="pt-BR" sz="2000" i="1">
                <a:solidFill>
                  <a:schemeClr val="bg1"/>
                </a:solidFill>
                <a:latin typeface="Century Gothic" pitchFamily="34" charset="0"/>
              </a:rPr>
              <a:t>Planeta      Rotação      Translação        Dist. Méd. Sol            Inclinação</a:t>
            </a:r>
            <a:endParaRPr lang="pt-BR" sz="2000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88" y="-142875"/>
            <a:ext cx="8229600" cy="928688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Dados orbitais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1500188" y="1143000"/>
            <a:ext cx="11112" cy="381635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85750" y="4894263"/>
            <a:ext cx="8412163" cy="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071813" y="1143000"/>
            <a:ext cx="46037" cy="5000625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714875" y="1143000"/>
            <a:ext cx="46038" cy="5000625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7286625" y="1143000"/>
            <a:ext cx="46038" cy="5000625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5750" y="785813"/>
            <a:ext cx="8686800" cy="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85750" y="1168400"/>
            <a:ext cx="8686800" cy="0"/>
          </a:xfrm>
          <a:prstGeom prst="line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Segunda lei de Kepler</a:t>
            </a:r>
          </a:p>
        </p:txBody>
      </p:sp>
      <p:sp>
        <p:nvSpPr>
          <p:cNvPr id="11" name="Arco 10"/>
          <p:cNvSpPr/>
          <p:nvPr/>
        </p:nvSpPr>
        <p:spPr bwMode="auto">
          <a:xfrm flipH="1">
            <a:off x="1528763" y="2835275"/>
            <a:ext cx="1712912" cy="2154238"/>
          </a:xfrm>
          <a:prstGeom prst="arc">
            <a:avLst>
              <a:gd name="adj1" fmla="val 18939170"/>
              <a:gd name="adj2" fmla="val 2837617"/>
            </a:avLst>
          </a:prstGeom>
          <a:solidFill>
            <a:schemeClr val="accent3">
              <a:lumMod val="65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0" name="Arco 9"/>
          <p:cNvSpPr/>
          <p:nvPr/>
        </p:nvSpPr>
        <p:spPr bwMode="auto">
          <a:xfrm rot="358355">
            <a:off x="-2143125" y="1357313"/>
            <a:ext cx="8701088" cy="5259387"/>
          </a:xfrm>
          <a:prstGeom prst="arc">
            <a:avLst>
              <a:gd name="adj1" fmla="val 19983382"/>
              <a:gd name="adj2" fmla="val 20458196"/>
            </a:avLst>
          </a:prstGeom>
          <a:solidFill>
            <a:schemeClr val="accent3">
              <a:lumMod val="65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528763" y="2089150"/>
            <a:ext cx="4814887" cy="3646488"/>
          </a:xfrm>
          <a:prstGeom prst="ellipse">
            <a:avLst/>
          </a:prstGeom>
          <a:noFill/>
          <a:ln w="38100" cap="flat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7181" name="Retângulo 7"/>
          <p:cNvSpPr>
            <a:spLocks noChangeArrowheads="1"/>
          </p:cNvSpPr>
          <p:nvPr/>
        </p:nvSpPr>
        <p:spPr bwMode="auto">
          <a:xfrm>
            <a:off x="5411062" y="2108200"/>
            <a:ext cx="938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Planeta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7175" name="Retângulo 8"/>
          <p:cNvSpPr>
            <a:spLocks noChangeArrowheads="1"/>
          </p:cNvSpPr>
          <p:nvPr/>
        </p:nvSpPr>
        <p:spPr bwMode="auto">
          <a:xfrm>
            <a:off x="2640741" y="3746500"/>
            <a:ext cx="473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Sol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7176" name="Elipse 5"/>
          <p:cNvSpPr>
            <a:spLocks noChangeArrowheads="1"/>
          </p:cNvSpPr>
          <p:nvPr/>
        </p:nvSpPr>
        <p:spPr bwMode="auto">
          <a:xfrm>
            <a:off x="2100263" y="3663950"/>
            <a:ext cx="488950" cy="496888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557373" y="3746500"/>
            <a:ext cx="4523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A1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5229260" y="2752725"/>
            <a:ext cx="4523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A2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6775202" y="3857625"/>
            <a:ext cx="1495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solidFill>
                  <a:schemeClr val="bg1"/>
                </a:solidFill>
                <a:latin typeface="Century Gothic" pitchFamily="34" charset="0"/>
              </a:rPr>
              <a:t>A1=A2</a:t>
            </a:r>
            <a:endParaRPr lang="pt-BR" sz="3200">
              <a:latin typeface="Century Gothic" pitchFamily="34" charset="0"/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6000750" y="2500313"/>
            <a:ext cx="25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t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1103313" y="3786188"/>
            <a:ext cx="25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entury Gothic" pitchFamily="34" charset="0"/>
              </a:rPr>
              <a:t>t</a:t>
            </a:r>
            <a:endParaRPr lang="pt-BR">
              <a:latin typeface="Century Gothic" pitchFamily="34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571625" y="3143250"/>
            <a:ext cx="244475" cy="247650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571625" y="4500563"/>
            <a:ext cx="244475" cy="247650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5929313" y="2928938"/>
            <a:ext cx="244475" cy="247650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>
            <a:off x="5541963" y="2538413"/>
            <a:ext cx="244475" cy="247650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181" grpId="0"/>
      <p:bldP spid="13" grpId="0"/>
      <p:bldP spid="14" grpId="0"/>
      <p:bldP spid="15" grpId="0"/>
      <p:bldP spid="16" grpId="0"/>
      <p:bldP spid="16" grpId="1"/>
      <p:bldP spid="17" grpId="0"/>
      <p:bldP spid="17" grpId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962400" cy="1295400"/>
          </a:xfrm>
          <a:noFill/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Estrutura do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Sistema Solar</a:t>
            </a:r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152400" y="228600"/>
            <a:ext cx="6235700" cy="6235700"/>
          </a:xfrm>
          <a:prstGeom prst="ellipse">
            <a:avLst/>
          </a:prstGeom>
          <a:gradFill flip="none" rotWithShape="1">
            <a:gsLst>
              <a:gs pos="42000">
                <a:schemeClr val="tx1">
                  <a:alpha val="0"/>
                </a:schemeClr>
              </a:gs>
              <a:gs pos="42000">
                <a:schemeClr val="tx1">
                  <a:alpha val="0"/>
                </a:schemeClr>
              </a:gs>
              <a:gs pos="4200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shape">
              <a:fillToRect l="50000" t="50000" r="50000" b="50000"/>
            </a:path>
            <a:tileRect/>
          </a:gradFill>
          <a:ln w="127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9940" name="Arc 4"/>
          <p:cNvSpPr>
            <a:spLocks/>
          </p:cNvSpPr>
          <p:nvPr/>
        </p:nvSpPr>
        <p:spPr bwMode="auto">
          <a:xfrm>
            <a:off x="1936750" y="228600"/>
            <a:ext cx="1333500" cy="4322763"/>
          </a:xfrm>
          <a:custGeom>
            <a:avLst/>
            <a:gdLst>
              <a:gd name="T0" fmla="*/ 80319 w 21600"/>
              <a:gd name="T1" fmla="*/ 4322763 h 28982"/>
              <a:gd name="T2" fmla="*/ 1331648 w 21600"/>
              <a:gd name="T3" fmla="*/ 0 h 28982"/>
              <a:gd name="T4" fmla="*/ 1333500 w 21600"/>
              <a:gd name="T5" fmla="*/ 3221713 h 28982"/>
              <a:gd name="T6" fmla="*/ 0 60000 65536"/>
              <a:gd name="T7" fmla="*/ 0 60000 65536"/>
              <a:gd name="T8" fmla="*/ 0 60000 65536"/>
              <a:gd name="T9" fmla="*/ 0 w 21600"/>
              <a:gd name="T10" fmla="*/ 0 h 28982"/>
              <a:gd name="T11" fmla="*/ 21600 w 21600"/>
              <a:gd name="T12" fmla="*/ 28982 h 289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982" fill="none" extrusionOk="0">
                <a:moveTo>
                  <a:pt x="1300" y="28982"/>
                </a:moveTo>
                <a:cubicBezTo>
                  <a:pt x="440" y="26616"/>
                  <a:pt x="0" y="24117"/>
                  <a:pt x="0" y="21600"/>
                </a:cubicBezTo>
                <a:cubicBezTo>
                  <a:pt x="-1" y="9682"/>
                  <a:pt x="9652" y="16"/>
                  <a:pt x="21570" y="0"/>
                </a:cubicBezTo>
              </a:path>
              <a:path w="21600" h="28982" stroke="0" extrusionOk="0">
                <a:moveTo>
                  <a:pt x="1300" y="28982"/>
                </a:moveTo>
                <a:cubicBezTo>
                  <a:pt x="440" y="26616"/>
                  <a:pt x="0" y="24117"/>
                  <a:pt x="0" y="21600"/>
                </a:cubicBezTo>
                <a:cubicBezTo>
                  <a:pt x="-1" y="9682"/>
                  <a:pt x="9652" y="16"/>
                  <a:pt x="21570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 cap="rnd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9941" name="Arc 5"/>
          <p:cNvSpPr>
            <a:spLocks/>
          </p:cNvSpPr>
          <p:nvPr/>
        </p:nvSpPr>
        <p:spPr bwMode="auto">
          <a:xfrm rot="10800000">
            <a:off x="3289300" y="230188"/>
            <a:ext cx="2471738" cy="4048125"/>
          </a:xfrm>
          <a:custGeom>
            <a:avLst/>
            <a:gdLst>
              <a:gd name="T0" fmla="*/ 2471738 w 21632"/>
              <a:gd name="T1" fmla="*/ 4048125 h 27287"/>
              <a:gd name="T2" fmla="*/ 87068 w 21632"/>
              <a:gd name="T3" fmla="*/ 0 h 27287"/>
              <a:gd name="T4" fmla="*/ 2468082 w 21632"/>
              <a:gd name="T5" fmla="*/ 843687 h 27287"/>
              <a:gd name="T6" fmla="*/ 0 60000 65536"/>
              <a:gd name="T7" fmla="*/ 0 60000 65536"/>
              <a:gd name="T8" fmla="*/ 0 60000 65536"/>
              <a:gd name="T9" fmla="*/ 0 w 21632"/>
              <a:gd name="T10" fmla="*/ 0 h 27287"/>
              <a:gd name="T11" fmla="*/ 21632 w 21632"/>
              <a:gd name="T12" fmla="*/ 27287 h 272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32" h="27287" fill="none" extrusionOk="0">
                <a:moveTo>
                  <a:pt x="21631" y="27286"/>
                </a:moveTo>
                <a:cubicBezTo>
                  <a:pt x="21621" y="27286"/>
                  <a:pt x="21610" y="27286"/>
                  <a:pt x="21600" y="27287"/>
                </a:cubicBezTo>
                <a:cubicBezTo>
                  <a:pt x="9670" y="27287"/>
                  <a:pt x="0" y="17616"/>
                  <a:pt x="0" y="5687"/>
                </a:cubicBezTo>
                <a:cubicBezTo>
                  <a:pt x="-1" y="3765"/>
                  <a:pt x="256" y="1853"/>
                  <a:pt x="762" y="0"/>
                </a:cubicBezTo>
              </a:path>
              <a:path w="21632" h="27287" stroke="0" extrusionOk="0">
                <a:moveTo>
                  <a:pt x="21631" y="27286"/>
                </a:moveTo>
                <a:cubicBezTo>
                  <a:pt x="21621" y="27286"/>
                  <a:pt x="21610" y="27286"/>
                  <a:pt x="21600" y="27287"/>
                </a:cubicBezTo>
                <a:cubicBezTo>
                  <a:pt x="9670" y="27287"/>
                  <a:pt x="0" y="17616"/>
                  <a:pt x="0" y="5687"/>
                </a:cubicBezTo>
                <a:cubicBezTo>
                  <a:pt x="-1" y="3765"/>
                  <a:pt x="256" y="1853"/>
                  <a:pt x="762" y="0"/>
                </a:cubicBezTo>
                <a:lnTo>
                  <a:pt x="21600" y="568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 cap="rnd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grpSp>
        <p:nvGrpSpPr>
          <p:cNvPr id="40968" name="Group 6"/>
          <p:cNvGrpSpPr>
            <a:grpSpLocks/>
          </p:cNvGrpSpPr>
          <p:nvPr/>
        </p:nvGrpSpPr>
        <p:grpSpPr bwMode="auto">
          <a:xfrm>
            <a:off x="2025650" y="228600"/>
            <a:ext cx="3643313" cy="4354513"/>
            <a:chOff x="1968" y="432"/>
            <a:chExt cx="1968" cy="2352"/>
          </a:xfrm>
        </p:grpSpPr>
        <p:sp>
          <p:nvSpPr>
            <p:cNvPr id="40988" name="Line 7"/>
            <p:cNvSpPr>
              <a:spLocks noChangeShapeType="1"/>
            </p:cNvSpPr>
            <p:nvPr/>
          </p:nvSpPr>
          <p:spPr bwMode="auto">
            <a:xfrm flipH="1" flipV="1">
              <a:off x="2640" y="2160"/>
              <a:ext cx="129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40989" name="Line 8"/>
            <p:cNvSpPr>
              <a:spLocks noChangeShapeType="1"/>
            </p:cNvSpPr>
            <p:nvPr/>
          </p:nvSpPr>
          <p:spPr bwMode="auto">
            <a:xfrm flipH="1">
              <a:off x="1968" y="2160"/>
              <a:ext cx="672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40990" name="Line 9"/>
            <p:cNvSpPr>
              <a:spLocks noChangeShapeType="1"/>
            </p:cNvSpPr>
            <p:nvPr/>
          </p:nvSpPr>
          <p:spPr bwMode="auto">
            <a:xfrm>
              <a:off x="2640" y="432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39943" name="Arc 10"/>
          <p:cNvSpPr>
            <a:spLocks/>
          </p:cNvSpPr>
          <p:nvPr/>
        </p:nvSpPr>
        <p:spPr bwMode="auto">
          <a:xfrm>
            <a:off x="2184400" y="857250"/>
            <a:ext cx="1100138" cy="3479800"/>
          </a:xfrm>
          <a:custGeom>
            <a:avLst/>
            <a:gdLst>
              <a:gd name="T0" fmla="*/ 66008 w 21600"/>
              <a:gd name="T1" fmla="*/ 3479800 h 28969"/>
              <a:gd name="T2" fmla="*/ 1097591 w 21600"/>
              <a:gd name="T3" fmla="*/ 0 h 28969"/>
              <a:gd name="T4" fmla="*/ 1100138 w 21600"/>
              <a:gd name="T5" fmla="*/ 2594625 h 28969"/>
              <a:gd name="T6" fmla="*/ 0 60000 65536"/>
              <a:gd name="T7" fmla="*/ 0 60000 65536"/>
              <a:gd name="T8" fmla="*/ 0 60000 65536"/>
              <a:gd name="T9" fmla="*/ 0 w 21600"/>
              <a:gd name="T10" fmla="*/ 0 h 28969"/>
              <a:gd name="T11" fmla="*/ 21600 w 21600"/>
              <a:gd name="T12" fmla="*/ 28969 h 28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969" fill="none" extrusionOk="0">
                <a:moveTo>
                  <a:pt x="1295" y="28969"/>
                </a:moveTo>
                <a:cubicBezTo>
                  <a:pt x="438" y="26606"/>
                  <a:pt x="0" y="24113"/>
                  <a:pt x="0" y="21600"/>
                </a:cubicBezTo>
                <a:cubicBezTo>
                  <a:pt x="-1" y="9690"/>
                  <a:pt x="9640" y="27"/>
                  <a:pt x="21550" y="0"/>
                </a:cubicBezTo>
              </a:path>
              <a:path w="21600" h="28969" stroke="0" extrusionOk="0">
                <a:moveTo>
                  <a:pt x="1295" y="28969"/>
                </a:moveTo>
                <a:cubicBezTo>
                  <a:pt x="438" y="26606"/>
                  <a:pt x="0" y="24113"/>
                  <a:pt x="0" y="21600"/>
                </a:cubicBezTo>
                <a:cubicBezTo>
                  <a:pt x="-1" y="9690"/>
                  <a:pt x="9640" y="27"/>
                  <a:pt x="21550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" name="Arc 11"/>
          <p:cNvSpPr>
            <a:spLocks/>
          </p:cNvSpPr>
          <p:nvPr/>
        </p:nvSpPr>
        <p:spPr bwMode="auto">
          <a:xfrm rot="10800000">
            <a:off x="3297238" y="857250"/>
            <a:ext cx="2036762" cy="3260725"/>
          </a:xfrm>
          <a:custGeom>
            <a:avLst/>
            <a:gdLst>
              <a:gd name="T0" fmla="*/ 2036762 w 21627"/>
              <a:gd name="T1" fmla="*/ 3260725 h 27304"/>
              <a:gd name="T2" fmla="*/ 72234 w 21627"/>
              <a:gd name="T3" fmla="*/ 0 h 27304"/>
              <a:gd name="T4" fmla="*/ 2034219 w 21627"/>
              <a:gd name="T5" fmla="*/ 681189 h 27304"/>
              <a:gd name="T6" fmla="*/ 0 60000 65536"/>
              <a:gd name="T7" fmla="*/ 0 60000 65536"/>
              <a:gd name="T8" fmla="*/ 0 60000 65536"/>
              <a:gd name="T9" fmla="*/ 0 w 21627"/>
              <a:gd name="T10" fmla="*/ 0 h 27304"/>
              <a:gd name="T11" fmla="*/ 21627 w 21627"/>
              <a:gd name="T12" fmla="*/ 27304 h 27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7" h="27304" fill="none" extrusionOk="0">
                <a:moveTo>
                  <a:pt x="21626" y="27303"/>
                </a:moveTo>
                <a:cubicBezTo>
                  <a:pt x="21617" y="27303"/>
                  <a:pt x="21608" y="27303"/>
                  <a:pt x="21600" y="27304"/>
                </a:cubicBezTo>
                <a:cubicBezTo>
                  <a:pt x="9670" y="27304"/>
                  <a:pt x="0" y="17633"/>
                  <a:pt x="0" y="5704"/>
                </a:cubicBezTo>
                <a:cubicBezTo>
                  <a:pt x="-1" y="3776"/>
                  <a:pt x="257" y="1858"/>
                  <a:pt x="766" y="-1"/>
                </a:cubicBezTo>
              </a:path>
              <a:path w="21627" h="27304" stroke="0" extrusionOk="0">
                <a:moveTo>
                  <a:pt x="21626" y="27303"/>
                </a:moveTo>
                <a:cubicBezTo>
                  <a:pt x="21617" y="27303"/>
                  <a:pt x="21608" y="27303"/>
                  <a:pt x="21600" y="27304"/>
                </a:cubicBezTo>
                <a:cubicBezTo>
                  <a:pt x="9670" y="27304"/>
                  <a:pt x="0" y="17633"/>
                  <a:pt x="0" y="5704"/>
                </a:cubicBezTo>
                <a:cubicBezTo>
                  <a:pt x="-1" y="3776"/>
                  <a:pt x="257" y="1858"/>
                  <a:pt x="766" y="-1"/>
                </a:cubicBezTo>
                <a:lnTo>
                  <a:pt x="21600" y="570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2259013" y="857250"/>
            <a:ext cx="3003550" cy="3506788"/>
            <a:chOff x="2243" y="1106"/>
            <a:chExt cx="1180" cy="1409"/>
          </a:xfrm>
        </p:grpSpPr>
        <p:sp>
          <p:nvSpPr>
            <p:cNvPr id="40985" name="Line 13"/>
            <p:cNvSpPr>
              <a:spLocks noChangeShapeType="1"/>
            </p:cNvSpPr>
            <p:nvPr/>
          </p:nvSpPr>
          <p:spPr bwMode="auto">
            <a:xfrm flipH="1" flipV="1">
              <a:off x="2646" y="2140"/>
              <a:ext cx="777" cy="2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40986" name="Line 14"/>
            <p:cNvSpPr>
              <a:spLocks noChangeShapeType="1"/>
            </p:cNvSpPr>
            <p:nvPr/>
          </p:nvSpPr>
          <p:spPr bwMode="auto">
            <a:xfrm flipH="1">
              <a:off x="2243" y="2140"/>
              <a:ext cx="403" cy="3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40987" name="Line 15"/>
            <p:cNvSpPr>
              <a:spLocks noChangeShapeType="1"/>
            </p:cNvSpPr>
            <p:nvPr/>
          </p:nvSpPr>
          <p:spPr bwMode="auto">
            <a:xfrm>
              <a:off x="2646" y="1106"/>
              <a:ext cx="0" cy="10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3" name="Arc 21"/>
          <p:cNvSpPr>
            <a:spLocks/>
          </p:cNvSpPr>
          <p:nvPr/>
        </p:nvSpPr>
        <p:spPr bwMode="auto">
          <a:xfrm rot="10800000">
            <a:off x="1995488" y="3443288"/>
            <a:ext cx="3716337" cy="1244600"/>
          </a:xfrm>
          <a:custGeom>
            <a:avLst/>
            <a:gdLst>
              <a:gd name="T0" fmla="*/ 0 w 25587"/>
              <a:gd name="T1" fmla="*/ 442352 h 21600"/>
              <a:gd name="T2" fmla="*/ 3716337 w 25587"/>
              <a:gd name="T3" fmla="*/ 115125 h 21600"/>
              <a:gd name="T4" fmla="*/ 2398546 w 25587"/>
              <a:gd name="T5" fmla="*/ 1244600 h 21600"/>
              <a:gd name="T6" fmla="*/ 0 60000 65536"/>
              <a:gd name="T7" fmla="*/ 0 60000 65536"/>
              <a:gd name="T8" fmla="*/ 0 60000 65536"/>
              <a:gd name="T9" fmla="*/ 0 w 25587"/>
              <a:gd name="T10" fmla="*/ 0 h 21600"/>
              <a:gd name="T11" fmla="*/ 25587 w 2558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587" h="21600" fill="none" extrusionOk="0">
                <a:moveTo>
                  <a:pt x="0" y="7677"/>
                </a:moveTo>
                <a:cubicBezTo>
                  <a:pt x="4104" y="2809"/>
                  <a:pt x="10146" y="-1"/>
                  <a:pt x="16514" y="0"/>
                </a:cubicBezTo>
                <a:cubicBezTo>
                  <a:pt x="19647" y="0"/>
                  <a:pt x="22743" y="681"/>
                  <a:pt x="25587" y="1997"/>
                </a:cubicBezTo>
              </a:path>
              <a:path w="25587" h="21600" stroke="0" extrusionOk="0">
                <a:moveTo>
                  <a:pt x="0" y="7677"/>
                </a:moveTo>
                <a:cubicBezTo>
                  <a:pt x="4104" y="2809"/>
                  <a:pt x="10146" y="-1"/>
                  <a:pt x="16514" y="0"/>
                </a:cubicBezTo>
                <a:cubicBezTo>
                  <a:pt x="19647" y="0"/>
                  <a:pt x="22743" y="681"/>
                  <a:pt x="25587" y="1997"/>
                </a:cubicBezTo>
                <a:lnTo>
                  <a:pt x="16514" y="216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rnd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9948" name="Arc 22"/>
          <p:cNvSpPr>
            <a:spLocks/>
          </p:cNvSpPr>
          <p:nvPr/>
        </p:nvSpPr>
        <p:spPr bwMode="auto">
          <a:xfrm rot="10800000">
            <a:off x="2246313" y="3432175"/>
            <a:ext cx="3028950" cy="1004888"/>
          </a:xfrm>
          <a:custGeom>
            <a:avLst/>
            <a:gdLst>
              <a:gd name="T0" fmla="*/ 0 w 25286"/>
              <a:gd name="T1" fmla="*/ 348919 h 21600"/>
              <a:gd name="T2" fmla="*/ 3028950 w 25286"/>
              <a:gd name="T3" fmla="*/ 89742 h 21600"/>
              <a:gd name="T4" fmla="*/ 1960085 w 25286"/>
              <a:gd name="T5" fmla="*/ 1004888 h 21600"/>
              <a:gd name="T6" fmla="*/ 0 60000 65536"/>
              <a:gd name="T7" fmla="*/ 0 60000 65536"/>
              <a:gd name="T8" fmla="*/ 0 60000 65536"/>
              <a:gd name="T9" fmla="*/ 0 w 25286"/>
              <a:gd name="T10" fmla="*/ 0 h 21600"/>
              <a:gd name="T11" fmla="*/ 25286 w 25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6" h="21600" fill="none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</a:path>
              <a:path w="25286" h="21600" stroke="0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  <a:lnTo>
                  <a:pt x="16363" y="21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9949" name="Arc 23"/>
          <p:cNvSpPr>
            <a:spLocks/>
          </p:cNvSpPr>
          <p:nvPr/>
        </p:nvSpPr>
        <p:spPr bwMode="auto">
          <a:xfrm rot="10800000">
            <a:off x="2682875" y="3448050"/>
            <a:ext cx="1752600" cy="581025"/>
          </a:xfrm>
          <a:custGeom>
            <a:avLst/>
            <a:gdLst>
              <a:gd name="T0" fmla="*/ 0 w 25286"/>
              <a:gd name="T1" fmla="*/ 201745 h 21600"/>
              <a:gd name="T2" fmla="*/ 1752600 w 25286"/>
              <a:gd name="T3" fmla="*/ 51889 h 21600"/>
              <a:gd name="T4" fmla="*/ 1134137 w 25286"/>
              <a:gd name="T5" fmla="*/ 581025 h 21600"/>
              <a:gd name="T6" fmla="*/ 0 60000 65536"/>
              <a:gd name="T7" fmla="*/ 0 60000 65536"/>
              <a:gd name="T8" fmla="*/ 0 60000 65536"/>
              <a:gd name="T9" fmla="*/ 0 w 25286"/>
              <a:gd name="T10" fmla="*/ 0 h 21600"/>
              <a:gd name="T11" fmla="*/ 25286 w 25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6" h="21600" fill="none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</a:path>
              <a:path w="25286" h="21600" stroke="0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  <a:lnTo>
                  <a:pt x="16363" y="21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40975" name="Arc 24"/>
          <p:cNvSpPr>
            <a:spLocks/>
          </p:cNvSpPr>
          <p:nvPr/>
        </p:nvSpPr>
        <p:spPr bwMode="auto">
          <a:xfrm rot="10800000">
            <a:off x="2836863" y="3432175"/>
            <a:ext cx="1349375" cy="447675"/>
          </a:xfrm>
          <a:custGeom>
            <a:avLst/>
            <a:gdLst>
              <a:gd name="T0" fmla="*/ 0 w 25286"/>
              <a:gd name="T1" fmla="*/ 2147483647 h 21600"/>
              <a:gd name="T2" fmla="*/ 2147483647 w 25286"/>
              <a:gd name="T3" fmla="*/ 2147483647 h 21600"/>
              <a:gd name="T4" fmla="*/ 2147483647 w 25286"/>
              <a:gd name="T5" fmla="*/ 2147483647 h 21600"/>
              <a:gd name="T6" fmla="*/ 0 60000 65536"/>
              <a:gd name="T7" fmla="*/ 0 60000 65536"/>
              <a:gd name="T8" fmla="*/ 0 60000 65536"/>
              <a:gd name="T9" fmla="*/ 0 w 25286"/>
              <a:gd name="T10" fmla="*/ 0 h 21600"/>
              <a:gd name="T11" fmla="*/ 25286 w 25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6" h="21600" fill="none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</a:path>
              <a:path w="25286" h="21600" stroke="0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  <a:lnTo>
                  <a:pt x="16363" y="21600"/>
                </a:lnTo>
                <a:close/>
              </a:path>
            </a:pathLst>
          </a:custGeom>
          <a:solidFill>
            <a:schemeClr val="bg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4" name="Arc 25"/>
          <p:cNvSpPr>
            <a:spLocks/>
          </p:cNvSpPr>
          <p:nvPr/>
        </p:nvSpPr>
        <p:spPr bwMode="auto">
          <a:xfrm rot="10800000">
            <a:off x="2835275" y="3432175"/>
            <a:ext cx="1349375" cy="447675"/>
          </a:xfrm>
          <a:custGeom>
            <a:avLst/>
            <a:gdLst>
              <a:gd name="T0" fmla="*/ 0 w 25286"/>
              <a:gd name="T1" fmla="*/ 155443 h 21600"/>
              <a:gd name="T2" fmla="*/ 1349375 w 25286"/>
              <a:gd name="T3" fmla="*/ 39980 h 21600"/>
              <a:gd name="T4" fmla="*/ 873203 w 25286"/>
              <a:gd name="T5" fmla="*/ 447675 h 21600"/>
              <a:gd name="T6" fmla="*/ 0 60000 65536"/>
              <a:gd name="T7" fmla="*/ 0 60000 65536"/>
              <a:gd name="T8" fmla="*/ 0 60000 65536"/>
              <a:gd name="T9" fmla="*/ 0 w 25286"/>
              <a:gd name="T10" fmla="*/ 0 h 21600"/>
              <a:gd name="T11" fmla="*/ 25286 w 25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6" h="21600" fill="none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</a:path>
              <a:path w="25286" h="21600" stroke="0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  <a:lnTo>
                  <a:pt x="16363" y="21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317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9952" name="Arc 26"/>
          <p:cNvSpPr>
            <a:spLocks/>
          </p:cNvSpPr>
          <p:nvPr/>
        </p:nvSpPr>
        <p:spPr bwMode="auto">
          <a:xfrm rot="10800000">
            <a:off x="3000375" y="3432175"/>
            <a:ext cx="876300" cy="292100"/>
          </a:xfrm>
          <a:custGeom>
            <a:avLst/>
            <a:gdLst>
              <a:gd name="T0" fmla="*/ 0 w 25286"/>
              <a:gd name="T1" fmla="*/ 101424 h 21600"/>
              <a:gd name="T2" fmla="*/ 876300 w 25286"/>
              <a:gd name="T3" fmla="*/ 26086 h 21600"/>
              <a:gd name="T4" fmla="*/ 567069 w 25286"/>
              <a:gd name="T5" fmla="*/ 292100 h 21600"/>
              <a:gd name="T6" fmla="*/ 0 60000 65536"/>
              <a:gd name="T7" fmla="*/ 0 60000 65536"/>
              <a:gd name="T8" fmla="*/ 0 60000 65536"/>
              <a:gd name="T9" fmla="*/ 0 w 25286"/>
              <a:gd name="T10" fmla="*/ 0 h 21600"/>
              <a:gd name="T11" fmla="*/ 25286 w 25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6" h="21600" fill="none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</a:path>
              <a:path w="25286" h="21600" stroke="0" extrusionOk="0">
                <a:moveTo>
                  <a:pt x="-1" y="7499"/>
                </a:moveTo>
                <a:cubicBezTo>
                  <a:pt x="4103" y="2738"/>
                  <a:pt x="10077" y="-1"/>
                  <a:pt x="16363" y="0"/>
                </a:cubicBezTo>
                <a:cubicBezTo>
                  <a:pt x="19440" y="0"/>
                  <a:pt x="22483" y="657"/>
                  <a:pt x="25285" y="1929"/>
                </a:cubicBezTo>
                <a:lnTo>
                  <a:pt x="16363" y="21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76200" cap="rnd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40978" name="AutoShape 27"/>
          <p:cNvSpPr>
            <a:spLocks noChangeArrowheads="1"/>
          </p:cNvSpPr>
          <p:nvPr/>
        </p:nvSpPr>
        <p:spPr bwMode="auto">
          <a:xfrm>
            <a:off x="3140075" y="3279775"/>
            <a:ext cx="304800" cy="304800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40979" name="Text Box 28"/>
          <p:cNvSpPr txBox="1">
            <a:spLocks noChangeArrowheads="1"/>
          </p:cNvSpPr>
          <p:nvPr/>
        </p:nvSpPr>
        <p:spPr bwMode="auto">
          <a:xfrm>
            <a:off x="3571875" y="1928813"/>
            <a:ext cx="2071688" cy="64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Century Gothic" pitchFamily="34" charset="0"/>
              </a:rPr>
              <a:t>Cinturão de Asteroides</a:t>
            </a:r>
          </a:p>
        </p:txBody>
      </p:sp>
      <p:sp>
        <p:nvSpPr>
          <p:cNvPr id="40980" name="Text Box 29"/>
          <p:cNvSpPr txBox="1">
            <a:spLocks noChangeArrowheads="1"/>
          </p:cNvSpPr>
          <p:nvPr/>
        </p:nvSpPr>
        <p:spPr bwMode="auto">
          <a:xfrm>
            <a:off x="1000125" y="2786063"/>
            <a:ext cx="1971675" cy="64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Century Gothic" pitchFamily="34" charset="0"/>
              </a:rPr>
              <a:t>Cinturão de Kuiper</a:t>
            </a:r>
          </a:p>
        </p:txBody>
      </p:sp>
      <p:sp>
        <p:nvSpPr>
          <p:cNvPr id="40981" name="Text Box 28"/>
          <p:cNvSpPr txBox="1">
            <a:spLocks noChangeArrowheads="1"/>
          </p:cNvSpPr>
          <p:nvPr/>
        </p:nvSpPr>
        <p:spPr bwMode="auto">
          <a:xfrm>
            <a:off x="3429000" y="5429250"/>
            <a:ext cx="1339850" cy="646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Century Gothic" pitchFamily="34" charset="0"/>
              </a:rPr>
              <a:t>Nuvem de Oort</a:t>
            </a:r>
          </a:p>
        </p:txBody>
      </p:sp>
      <p:cxnSp>
        <p:nvCxnSpPr>
          <p:cNvPr id="40982" name="Conector de seta reta 33"/>
          <p:cNvCxnSpPr>
            <a:cxnSpLocks noChangeShapeType="1"/>
          </p:cNvCxnSpPr>
          <p:nvPr/>
        </p:nvCxnSpPr>
        <p:spPr bwMode="auto">
          <a:xfrm>
            <a:off x="2286000" y="3500438"/>
            <a:ext cx="428625" cy="3571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arrow" w="med" len="med"/>
          </a:ln>
        </p:spPr>
      </p:cxnSp>
      <p:cxnSp>
        <p:nvCxnSpPr>
          <p:cNvPr id="40983" name="Conector de seta reta 34"/>
          <p:cNvCxnSpPr>
            <a:cxnSpLocks noChangeShapeType="1"/>
          </p:cNvCxnSpPr>
          <p:nvPr/>
        </p:nvCxnSpPr>
        <p:spPr bwMode="auto">
          <a:xfrm rot="5400000">
            <a:off x="3750469" y="2821782"/>
            <a:ext cx="928687" cy="5715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arrow" w="med" len="med"/>
          </a:ln>
        </p:spPr>
      </p:cxnSp>
      <p:sp>
        <p:nvSpPr>
          <p:cNvPr id="40984" name="Rectangle 6"/>
          <p:cNvSpPr>
            <a:spLocks noChangeArrowheads="1"/>
          </p:cNvSpPr>
          <p:nvPr/>
        </p:nvSpPr>
        <p:spPr bwMode="auto">
          <a:xfrm>
            <a:off x="214313" y="6215063"/>
            <a:ext cx="3392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 dirty="0">
                <a:solidFill>
                  <a:srgbClr val="CC6600"/>
                </a:solidFill>
                <a:latin typeface="Century Gothic" pitchFamily="34" charset="0"/>
              </a:rPr>
              <a:t>Crédito da imagem: Prof. Roberto </a:t>
            </a:r>
            <a:r>
              <a:rPr lang="pt-BR" sz="1200" b="0" dirty="0" err="1">
                <a:solidFill>
                  <a:srgbClr val="CC6600"/>
                </a:solidFill>
                <a:latin typeface="Century Gothic" pitchFamily="34" charset="0"/>
              </a:rPr>
              <a:t>Boczko</a:t>
            </a:r>
            <a:r>
              <a:rPr lang="pt-BR" sz="1200" b="0" dirty="0">
                <a:solidFill>
                  <a:srgbClr val="CC6600"/>
                </a:solidFill>
                <a:latin typeface="Century Gothic" pitchFamily="34" charset="0"/>
              </a:rPr>
              <a:t>, </a:t>
            </a:r>
          </a:p>
          <a:p>
            <a:pPr algn="l" eaLnBrk="1" hangingPunct="1"/>
            <a:r>
              <a:rPr lang="pt-BR" sz="1200" b="0" dirty="0">
                <a:solidFill>
                  <a:srgbClr val="CC6600"/>
                </a:solidFill>
                <a:latin typeface="Century Gothic" pitchFamily="34" charset="0"/>
              </a:rPr>
              <a:t>com </a:t>
            </a:r>
            <a:r>
              <a:rPr lang="pt-BR" sz="1200" b="0" dirty="0" err="1">
                <a:solidFill>
                  <a:srgbClr val="CC6600"/>
                </a:solidFill>
                <a:latin typeface="Century Gothic" pitchFamily="34" charset="0"/>
              </a:rPr>
              <a:t>adapraçõe</a:t>
            </a:r>
            <a:endParaRPr lang="pt-BR" sz="1200" b="0" dirty="0">
              <a:solidFill>
                <a:srgbClr val="CC66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noFill/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Cometa (Hale Bopp – 1997)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000625" y="4643438"/>
            <a:ext cx="1616075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tx1"/>
                </a:solidFill>
                <a:latin typeface="Century Gothic" pitchFamily="34" charset="0"/>
              </a:rPr>
              <a:t>Cauda de poeira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3786188" y="1571625"/>
            <a:ext cx="176847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Century Gothic" pitchFamily="34" charset="0"/>
              </a:rPr>
              <a:t>Cauda de gás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1143000" y="4643438"/>
            <a:ext cx="105509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t-BR" sz="1400">
                <a:solidFill>
                  <a:schemeClr val="accent2"/>
                </a:solidFill>
                <a:latin typeface="Century Gothic" pitchFamily="34" charset="0"/>
              </a:rPr>
              <a:t>Cabeleira</a:t>
            </a:r>
          </a:p>
        </p:txBody>
      </p:sp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214313" y="6215063"/>
            <a:ext cx="29177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0">
                <a:solidFill>
                  <a:schemeClr val="bg1"/>
                </a:solidFill>
                <a:latin typeface="Century Gothic" pitchFamily="34" charset="0"/>
              </a:rPr>
              <a:t>Crédito da imagem: apod.nasa.gov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Terceira lei de Kepler</a:t>
            </a:r>
          </a:p>
        </p:txBody>
      </p:sp>
      <p:grpSp>
        <p:nvGrpSpPr>
          <p:cNvPr id="8195" name="Group 11"/>
          <p:cNvGrpSpPr>
            <a:grpSpLocks/>
          </p:cNvGrpSpPr>
          <p:nvPr/>
        </p:nvGrpSpPr>
        <p:grpSpPr bwMode="auto">
          <a:xfrm>
            <a:off x="1116013" y="2276475"/>
            <a:ext cx="6337300" cy="1638300"/>
            <a:chOff x="1519" y="1525"/>
            <a:chExt cx="3992" cy="1032"/>
          </a:xfrm>
        </p:grpSpPr>
        <p:sp>
          <p:nvSpPr>
            <p:cNvPr id="712710" name="Text Box 6"/>
            <p:cNvSpPr txBox="1">
              <a:spLocks noChangeArrowheads="1"/>
            </p:cNvSpPr>
            <p:nvPr/>
          </p:nvSpPr>
          <p:spPr bwMode="auto">
            <a:xfrm>
              <a:off x="1519" y="1525"/>
              <a:ext cx="2359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4000" dirty="0">
                  <a:solidFill>
                    <a:srgbClr val="CC6600"/>
                  </a:solidFill>
                  <a:latin typeface="Century Gothic" pitchFamily="34" charset="0"/>
                </a:rPr>
                <a:t>T</a:t>
              </a:r>
              <a:r>
                <a:rPr lang="pt-BR" sz="4000" baseline="30000" dirty="0">
                  <a:solidFill>
                    <a:srgbClr val="CC6600"/>
                  </a:solidFill>
                  <a:latin typeface="Century Gothic" pitchFamily="34" charset="0"/>
                </a:rPr>
                <a:t>2</a:t>
              </a:r>
            </a:p>
          </p:txBody>
        </p:sp>
        <p:sp>
          <p:nvSpPr>
            <p:cNvPr id="712711" name="Text Box 7"/>
            <p:cNvSpPr txBox="1">
              <a:spLocks noChangeArrowheads="1"/>
            </p:cNvSpPr>
            <p:nvPr/>
          </p:nvSpPr>
          <p:spPr bwMode="auto">
            <a:xfrm>
              <a:off x="1519" y="1661"/>
              <a:ext cx="2359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4000" dirty="0">
                  <a:solidFill>
                    <a:srgbClr val="CC6600"/>
                  </a:solidFill>
                  <a:latin typeface="Century Gothic" pitchFamily="34" charset="0"/>
                </a:rPr>
                <a:t>____</a:t>
              </a:r>
            </a:p>
          </p:txBody>
        </p:sp>
        <p:sp>
          <p:nvSpPr>
            <p:cNvPr id="712712" name="Text Box 8"/>
            <p:cNvSpPr txBox="1">
              <a:spLocks noChangeArrowheads="1"/>
            </p:cNvSpPr>
            <p:nvPr/>
          </p:nvSpPr>
          <p:spPr bwMode="auto">
            <a:xfrm>
              <a:off x="1519" y="2115"/>
              <a:ext cx="2359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4000" dirty="0">
                  <a:solidFill>
                    <a:srgbClr val="CC6600"/>
                  </a:solidFill>
                  <a:latin typeface="Century Gothic" pitchFamily="34" charset="0"/>
                </a:rPr>
                <a:t>a</a:t>
              </a:r>
              <a:r>
                <a:rPr lang="pt-BR" sz="4000" baseline="30000" dirty="0">
                  <a:solidFill>
                    <a:srgbClr val="CC6600"/>
                  </a:solidFill>
                  <a:latin typeface="Century Gothic" pitchFamily="34" charset="0"/>
                </a:rPr>
                <a:t>3</a:t>
              </a:r>
            </a:p>
          </p:txBody>
        </p:sp>
        <p:sp>
          <p:nvSpPr>
            <p:cNvPr id="712713" name="Text Box 9"/>
            <p:cNvSpPr txBox="1">
              <a:spLocks noChangeArrowheads="1"/>
            </p:cNvSpPr>
            <p:nvPr/>
          </p:nvSpPr>
          <p:spPr bwMode="auto">
            <a:xfrm>
              <a:off x="2109" y="1797"/>
              <a:ext cx="2359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4000" dirty="0">
                  <a:solidFill>
                    <a:srgbClr val="CC6600"/>
                  </a:solidFill>
                  <a:latin typeface="Century Gothic" pitchFamily="34" charset="0"/>
                </a:rPr>
                <a:t>=</a:t>
              </a:r>
            </a:p>
          </p:txBody>
        </p:sp>
        <p:sp>
          <p:nvSpPr>
            <p:cNvPr id="712714" name="Text Box 10"/>
            <p:cNvSpPr txBox="1">
              <a:spLocks noChangeArrowheads="1"/>
            </p:cNvSpPr>
            <p:nvPr/>
          </p:nvSpPr>
          <p:spPr bwMode="auto">
            <a:xfrm>
              <a:off x="3152" y="1797"/>
              <a:ext cx="2359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4000" dirty="0">
                  <a:solidFill>
                    <a:srgbClr val="CC6600"/>
                  </a:solidFill>
                  <a:latin typeface="Century Gothic" pitchFamily="34" charset="0"/>
                </a:rPr>
                <a:t>constante</a:t>
              </a:r>
            </a:p>
          </p:txBody>
        </p:sp>
      </p:grpSp>
      <p:sp>
        <p:nvSpPr>
          <p:cNvPr id="8196" name="Text Box 12"/>
          <p:cNvSpPr txBox="1">
            <a:spLocks noChangeArrowheads="1"/>
          </p:cNvSpPr>
          <p:nvPr/>
        </p:nvSpPr>
        <p:spPr bwMode="auto">
          <a:xfrm>
            <a:off x="357188" y="5000625"/>
            <a:ext cx="7258718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pt-BR" sz="2800">
                <a:solidFill>
                  <a:srgbClr val="CC6600"/>
                </a:solidFill>
                <a:latin typeface="Century Gothic" pitchFamily="34" charset="0"/>
              </a:rPr>
              <a:t>T: período de translação em torno do Sol</a:t>
            </a:r>
          </a:p>
          <a:p>
            <a:pPr algn="l"/>
            <a:r>
              <a:rPr lang="pt-BR" sz="2800">
                <a:solidFill>
                  <a:srgbClr val="CC6600"/>
                </a:solidFill>
                <a:latin typeface="Century Gothic" pitchFamily="34" charset="0"/>
              </a:rPr>
              <a:t>a: distância média do planeta ao Sol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419872" y="2636912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Leis de Kepler: simulação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  <a:t>Distâncias </a:t>
            </a:r>
            <a:b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  <a:t>(lei de </a:t>
            </a:r>
            <a:r>
              <a:rPr lang="pt-BR" b="0" dirty="0" err="1" smtClean="0">
                <a:solidFill>
                  <a:srgbClr val="CC6600"/>
                </a:solidFill>
                <a:latin typeface="Century Gothic" pitchFamily="34" charset="0"/>
              </a:rPr>
              <a:t>Titius-Bode</a:t>
            </a:r>
            <a:r>
              <a:rPr lang="pt-BR" b="0" dirty="0" smtClean="0">
                <a:solidFill>
                  <a:srgbClr val="CC6600"/>
                </a:solidFill>
                <a:latin typeface="Century Gothic" pitchFamily="34" charset="0"/>
              </a:rPr>
              <a:t>)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Lei de Titius-Bode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84200" y="2000250"/>
            <a:ext cx="7488238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dirty="0">
                <a:solidFill>
                  <a:srgbClr val="FFC000"/>
                </a:solidFill>
                <a:latin typeface="Century Gothic" pitchFamily="34" charset="0"/>
              </a:rPr>
              <a:t>0   3    6    12   24   48     96   192   384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71500" y="3143250"/>
            <a:ext cx="7527925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dirty="0">
                <a:solidFill>
                  <a:srgbClr val="FFC000"/>
                </a:solidFill>
                <a:latin typeface="Century Gothic" pitchFamily="34" charset="0"/>
              </a:rPr>
              <a:t>4   7   10   16   28   52   100   196   388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85750" y="4221163"/>
            <a:ext cx="8715375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dirty="0">
                <a:solidFill>
                  <a:srgbClr val="FFC000"/>
                </a:solidFill>
                <a:latin typeface="Century Gothic" pitchFamily="34" charset="0"/>
              </a:rPr>
              <a:t>0,4    0,7   1,0    1,6    2,8    5,2    10,0    19,6    38,8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323850" y="1268760"/>
            <a:ext cx="806457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800" dirty="0">
                <a:solidFill>
                  <a:srgbClr val="CC6600"/>
                </a:solidFill>
                <a:latin typeface="Century Gothic" pitchFamily="34" charset="0"/>
              </a:rPr>
              <a:t>Passo 1: sequência onde o próximo é o dobro do primeiro, com exceção do primeiro termo, que é zero:</a:t>
            </a:r>
          </a:p>
        </p:txBody>
      </p:sp>
      <p:sp>
        <p:nvSpPr>
          <p:cNvPr id="713735" name="Text Box 7"/>
          <p:cNvSpPr txBox="1">
            <a:spLocks noChangeArrowheads="1"/>
          </p:cNvSpPr>
          <p:nvPr/>
        </p:nvSpPr>
        <p:spPr bwMode="auto">
          <a:xfrm>
            <a:off x="395288" y="3716338"/>
            <a:ext cx="6048375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800" dirty="0">
                <a:solidFill>
                  <a:srgbClr val="CC6600"/>
                </a:solidFill>
                <a:latin typeface="Century Gothic" pitchFamily="34" charset="0"/>
              </a:rPr>
              <a:t>Passo 3: dividir por 10: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323850" y="2636838"/>
            <a:ext cx="6048375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800" dirty="0">
                <a:solidFill>
                  <a:srgbClr val="CC6600"/>
                </a:solidFill>
                <a:latin typeface="Century Gothic" pitchFamily="34" charset="0"/>
              </a:rPr>
              <a:t>Passo 2: somar quatro:</a:t>
            </a:r>
          </a:p>
        </p:txBody>
      </p:sp>
      <p:sp>
        <p:nvSpPr>
          <p:cNvPr id="713737" name="Text Box 9"/>
          <p:cNvSpPr txBox="1">
            <a:spLocks noChangeArrowheads="1"/>
          </p:cNvSpPr>
          <p:nvPr/>
        </p:nvSpPr>
        <p:spPr bwMode="auto">
          <a:xfrm>
            <a:off x="395288" y="4797425"/>
            <a:ext cx="6697662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800" dirty="0">
                <a:solidFill>
                  <a:srgbClr val="CC6600"/>
                </a:solidFill>
                <a:latin typeface="Century Gothic" pitchFamily="34" charset="0"/>
              </a:rPr>
              <a:t>Sequência se aproxima da ordem dos planetas em UA ! Compare com a ordem aproximadamente observada: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57188" y="5572125"/>
            <a:ext cx="8715375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dirty="0">
                <a:solidFill>
                  <a:srgbClr val="FFFFCC"/>
                </a:solidFill>
                <a:latin typeface="Century Gothic" pitchFamily="34" charset="0"/>
              </a:rPr>
              <a:t>0,4   0,7    1,0   1,5    2,8    5,2     9,5     19,2    30,1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Documents and Settings\andre silva\Meus documentos\CONCURSO_CDCC\apresentações\Imagens\Sistema Solar\sistema_solar_no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8713"/>
            <a:ext cx="9144000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Estrutura do Sistema Solar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6811</TotalTime>
  <Words>1191</Words>
  <Application>Microsoft Office PowerPoint</Application>
  <PresentationFormat>Apresentação na tela (4:3)</PresentationFormat>
  <Paragraphs>340</Paragraphs>
  <Slides>41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Blank Presentation</vt:lpstr>
      <vt:lpstr>Slide 1</vt:lpstr>
      <vt:lpstr>Leis do movimento planetário</vt:lpstr>
      <vt:lpstr>Primeira lei de Kepler</vt:lpstr>
      <vt:lpstr>Segunda lei de Kepler</vt:lpstr>
      <vt:lpstr>Terceira lei de Kepler</vt:lpstr>
      <vt:lpstr>Leis de Kepler: simulação</vt:lpstr>
      <vt:lpstr>Distâncias  (lei de Titius-Bode)</vt:lpstr>
      <vt:lpstr>Lei de Titius-Bode</vt:lpstr>
      <vt:lpstr>Estrutura do Sistema Solar</vt:lpstr>
      <vt:lpstr> Qual é a melhor época para observar os planetas? </vt:lpstr>
      <vt:lpstr>Slide 11</vt:lpstr>
      <vt:lpstr>Teorias de formação do Sistema Solar</vt:lpstr>
      <vt:lpstr>Teorias de formação do Sistema Solar </vt:lpstr>
      <vt:lpstr>Estrutura do Sistema Solar e principais constituintes</vt:lpstr>
      <vt:lpstr>Tamanhos relativos</vt:lpstr>
      <vt:lpstr>Tamanhos relativos</vt:lpstr>
      <vt:lpstr>Objetos  no Sistema Solar</vt:lpstr>
      <vt:lpstr>Satélites principais</vt:lpstr>
      <vt:lpstr>Slide 19</vt:lpstr>
      <vt:lpstr>Planetas telúricos: Vênus</vt:lpstr>
      <vt:lpstr>Efeito estufa em Vênus</vt:lpstr>
      <vt:lpstr>Slide 22</vt:lpstr>
      <vt:lpstr>Planetas telúricos: Marte</vt:lpstr>
      <vt:lpstr>Vulcão em Marte</vt:lpstr>
      <vt:lpstr>Fobos: satélite de Marte</vt:lpstr>
      <vt:lpstr>Deimos: Satélite de Marte</vt:lpstr>
      <vt:lpstr>Cinturão dos Asteroides</vt:lpstr>
      <vt:lpstr>Asteroide Gaspra</vt:lpstr>
      <vt:lpstr>Planetas jovianos: Júpiter</vt:lpstr>
      <vt:lpstr>Satélites Galileanos</vt:lpstr>
      <vt:lpstr>Planetas jovianos: Saturno</vt:lpstr>
      <vt:lpstr>Visão dos anéis de Saturno</vt:lpstr>
      <vt:lpstr>Planetas jovianos: Urano</vt:lpstr>
      <vt:lpstr>Planetas jovianos: Netuno</vt:lpstr>
      <vt:lpstr>Tritão:  Satélite de Netuno</vt:lpstr>
      <vt:lpstr>Planetas anões, a Terra e a Lua</vt:lpstr>
      <vt:lpstr>O caso de Plutão</vt:lpstr>
      <vt:lpstr>Dados físicos</vt:lpstr>
      <vt:lpstr>Dados orbitais</vt:lpstr>
      <vt:lpstr>Estrutura do Sistema Solar</vt:lpstr>
      <vt:lpstr>Cometa (Hale Bopp – 1997)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365</cp:revision>
  <cp:lastPrinted>2000-05-01T12:23:36Z</cp:lastPrinted>
  <dcterms:created xsi:type="dcterms:W3CDTF">1995-06-17T23:31:02Z</dcterms:created>
  <dcterms:modified xsi:type="dcterms:W3CDTF">2013-05-29T21:09:01Z</dcterms:modified>
</cp:coreProperties>
</file>