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024" r:id="rId2"/>
    <p:sldId id="983" r:id="rId3"/>
    <p:sldId id="1047" r:id="rId4"/>
    <p:sldId id="1080" r:id="rId5"/>
    <p:sldId id="1063" r:id="rId6"/>
    <p:sldId id="1049" r:id="rId7"/>
    <p:sldId id="1050" r:id="rId8"/>
    <p:sldId id="1064" r:id="rId9"/>
    <p:sldId id="1066" r:id="rId10"/>
    <p:sldId id="1052" r:id="rId11"/>
    <p:sldId id="1069" r:id="rId12"/>
    <p:sldId id="1051" r:id="rId13"/>
    <p:sldId id="985" r:id="rId14"/>
    <p:sldId id="1067" r:id="rId15"/>
    <p:sldId id="1054" r:id="rId16"/>
    <p:sldId id="1072" r:id="rId17"/>
    <p:sldId id="1073" r:id="rId18"/>
    <p:sldId id="1081" r:id="rId19"/>
    <p:sldId id="1074" r:id="rId20"/>
    <p:sldId id="1075" r:id="rId21"/>
    <p:sldId id="1058" r:id="rId22"/>
    <p:sldId id="1055" r:id="rId23"/>
    <p:sldId id="992" r:id="rId24"/>
    <p:sldId id="1056" r:id="rId25"/>
    <p:sldId id="1079" r:id="rId26"/>
    <p:sldId id="1078" r:id="rId27"/>
    <p:sldId id="1019" r:id="rId28"/>
    <p:sldId id="1077" r:id="rId29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8FF"/>
    <a:srgbClr val="EE8800"/>
    <a:srgbClr val="00CC99"/>
    <a:srgbClr val="FF8989"/>
    <a:srgbClr val="FFFFCC"/>
    <a:srgbClr val="FDE65D"/>
    <a:srgbClr val="3788FF"/>
    <a:srgbClr val="5D33C7"/>
    <a:srgbClr val="8856D2"/>
    <a:srgbClr val="143C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599" autoAdjust="0"/>
  </p:normalViewPr>
  <p:slideViewPr>
    <p:cSldViewPr>
      <p:cViewPr>
        <p:scale>
          <a:sx n="66" d="100"/>
          <a:sy n="66" d="100"/>
        </p:scale>
        <p:origin x="-1368" y="-45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341A13-8482-4FAF-8002-3EE11332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0BA4C4-0D03-47D0-9FB9-68CB8D538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devinin.blogspot.com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polyvore.com/" TargetMode="External"/><Relationship Id="rId4" Type="http://schemas.openxmlformats.org/officeDocument/2006/relationships/hyperlink" Target="http://www.google.com.br/url?sa=i&amp;rct=j&amp;q=orange+star&amp;source=images&amp;cd=&amp;cad=rja&amp;docid=W_iGN8tBnpKJHM&amp;tbnid=caAPMhQ4kIv7IM:&amp;ved=0CAQQjB0&amp;url=http://www.polyvore.com/orange_star_smiley_face_stickers/thing?id=66170669&amp;ei=dHGCUZa1NIWu8QSztoBI&amp;psig=AFQjCNGkz1JDBh7K7_oxkMyJSMXtNpiR_w&amp;ust=1367589531372350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Stellarium</a:t>
            </a:r>
            <a:endParaRPr lang="pt-BR" sz="12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12AEC-4411-4BDC-A180-40E765311BC7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650875"/>
            <a:ext cx="4343400" cy="32575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Crédito</a:t>
            </a:r>
            <a:r>
              <a:rPr lang="pt-BR" baseline="0" dirty="0" smtClean="0"/>
              <a:t> da imagem: Prof.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, com adaptações.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13BC1-851C-46AC-A41D-1E76BB7990D8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Crédito das imagens: Sol: 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  <a:hlinkClick r:id="rId3"/>
              </a:rPr>
              <a:t>http://wwwdevinin.blogspot.com</a:t>
            </a:r>
            <a:r>
              <a:rPr lang="pt-BR" sz="1200" dirty="0" smtClean="0">
                <a:solidFill>
                  <a:srgbClr val="00CC99"/>
                </a:solidFill>
                <a:latin typeface="Century Gothic" pitchFamily="34" charset="0"/>
              </a:rPr>
              <a:t>; estrela: http://</a:t>
            </a:r>
            <a:r>
              <a:rPr lang="pt-BR" sz="1200" b="0" dirty="0" smtClean="0">
                <a:solidFill>
                  <a:srgbClr val="00CC99"/>
                </a:solidFill>
                <a:latin typeface="Century Gothic" pitchFamily="34" charset="0"/>
                <a:hlinkClick r:id="rId4"/>
              </a:rPr>
              <a:t> </a:t>
            </a:r>
            <a:r>
              <a:rPr lang="pt-BR" sz="1200" b="0" dirty="0" smtClean="0">
                <a:solidFill>
                  <a:srgbClr val="00CC99"/>
                </a:solidFill>
                <a:latin typeface="Century Gothic" pitchFamily="34" charset="0"/>
                <a:hlinkClick r:id="rId5"/>
              </a:rPr>
              <a:t>www.polyvore.com</a:t>
            </a:r>
            <a:r>
              <a:rPr lang="pt-BR" sz="1200" b="0" dirty="0" smtClean="0">
                <a:solidFill>
                  <a:srgbClr val="00CC99"/>
                </a:solidFill>
                <a:latin typeface="Century Gothic" pitchFamily="34" charset="0"/>
              </a:rPr>
              <a:t>; via láctea: Jerry </a:t>
            </a:r>
            <a:r>
              <a:rPr lang="pt-BR" sz="1200" b="0" dirty="0" err="1" smtClean="0">
                <a:solidFill>
                  <a:srgbClr val="00CC99"/>
                </a:solidFill>
                <a:latin typeface="Century Gothic" pitchFamily="34" charset="0"/>
              </a:rPr>
              <a:t>Lodriguss</a:t>
            </a:r>
            <a:r>
              <a:rPr lang="pt-BR" sz="1200" b="0" dirty="0" smtClean="0">
                <a:solidFill>
                  <a:srgbClr val="00CC99"/>
                </a:solidFill>
                <a:latin typeface="Century Gothic" pitchFamily="34" charset="0"/>
              </a:rPr>
              <a:t> e John Martinez</a:t>
            </a:r>
            <a:endParaRPr lang="pt-BR" sz="12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F1138-0AF7-4BFC-8954-FE426D23DB5A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A7CEF-14B5-4EBF-A55E-4203D127055E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: http://cssartist.net</a:t>
            </a:r>
            <a:r>
              <a:rPr lang="pt-BR" smtClean="0"/>
              <a:t>/?p=3076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F2D85-9333-4A77-B2A1-CECD336883E8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50F26-7FF1-41B7-98BC-92DBBD38DD64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 Prof.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com adaptações</a:t>
            </a:r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26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Crédito: Jon S. disponível em http://www.youtube.com/watch?v=c8CgDGhYKe8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Wikipedia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: http://cssartist.net</a:t>
            </a:r>
            <a:r>
              <a:rPr lang="pt-BR" smtClean="0"/>
              <a:t>/?p=3076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: http://cssartist.net</a:t>
            </a:r>
            <a:r>
              <a:rPr lang="pt-BR" smtClean="0"/>
              <a:t>/?p=3076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Fonte: http://spot.pcc.edu/~aodman/physics%20122/</a:t>
            </a:r>
            <a:r>
              <a:rPr lang="pt-BR" dirty="0" err="1" smtClean="0"/>
              <a:t>parallax-pictures</a:t>
            </a:r>
            <a:r>
              <a:rPr lang="pt-BR" dirty="0" smtClean="0"/>
              <a:t>/</a:t>
            </a:r>
            <a:r>
              <a:rPr lang="pt-BR" dirty="0" err="1" smtClean="0"/>
              <a:t>parallax</a:t>
            </a:r>
            <a:r>
              <a:rPr lang="pt-BR" smtClean="0"/>
              <a:t>-lecture.htm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</a:t>
            </a:r>
            <a:r>
              <a:rPr lang="pt-BR" baseline="0" dirty="0" smtClean="0"/>
              <a:t> da imagem: Prof.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, com adaptações.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tamanhos_estelares.avi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1259632" y="2420888"/>
            <a:ext cx="6400800" cy="1752600"/>
          </a:xfrm>
          <a:noFill/>
        </p:spPr>
        <p:txBody>
          <a:bodyPr/>
          <a:lstStyle/>
          <a:p>
            <a:r>
              <a:rPr lang="pt-BR" sz="7200" dirty="0" smtClean="0">
                <a:solidFill>
                  <a:srgbClr val="00CC99"/>
                </a:solidFill>
                <a:latin typeface="Century Gothic" pitchFamily="34" charset="0"/>
              </a:rPr>
              <a:t>As estrelas parte I</a:t>
            </a:r>
            <a:br>
              <a:rPr lang="pt-BR" sz="7200" dirty="0" smtClean="0">
                <a:solidFill>
                  <a:srgbClr val="00CC99"/>
                </a:solidFill>
                <a:latin typeface="Century Gothic" pitchFamily="34" charset="0"/>
              </a:rPr>
            </a:br>
            <a:endParaRPr lang="pt-BR" sz="7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C99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Com a observação da paralaxe descobrimos que as estrelas estão:</a:t>
            </a:r>
            <a:endParaRPr lang="pt-BR" sz="3600" dirty="0">
              <a:solidFill>
                <a:srgbClr val="00CC99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1907704" y="3645024"/>
            <a:ext cx="48965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60000"/>
                  <a:lumOff val="40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pt-BR" sz="5400" b="0" kern="0" dirty="0" smtClean="0">
                <a:solidFill>
                  <a:srgbClr val="00CC99"/>
                </a:solidFill>
                <a:latin typeface="Century Gothic" pitchFamily="34" charset="0"/>
              </a:rPr>
              <a:t>m</a:t>
            </a:r>
            <a:r>
              <a:rPr kumimoji="0" lang="pt-BR" sz="5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uito</a:t>
            </a:r>
            <a:r>
              <a:rPr kumimoji="0" lang="pt-BR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, muito distantes...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60000"/>
                  <a:lumOff val="40000"/>
                </a:schemeClr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2400" cy="1143000"/>
          </a:xfrm>
        </p:spPr>
        <p:txBody>
          <a:bodyPr/>
          <a:lstStyle/>
          <a:p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Você sabia?...</a:t>
            </a:r>
            <a:endParaRPr lang="pt-BR" sz="4800" b="0" dirty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Unidades de distância: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ítulo 3"/>
          <p:cNvSpPr txBox="1">
            <a:spLocks noChangeAspect="1"/>
          </p:cNvSpPr>
          <p:nvPr/>
        </p:nvSpPr>
        <p:spPr bwMode="auto">
          <a:xfrm rot="13500000">
            <a:off x="841510" y="2311911"/>
            <a:ext cx="2255291" cy="2255291"/>
          </a:xfrm>
          <a:prstGeom prst="rect">
            <a:avLst/>
          </a:prstGeom>
          <a:gradFill flip="none" rotWithShape="1">
            <a:gsLst>
              <a:gs pos="7000">
                <a:schemeClr val="bg1">
                  <a:alpha val="79000"/>
                </a:schemeClr>
              </a:gs>
              <a:gs pos="32000">
                <a:srgbClr val="FFC000">
                  <a:alpha val="87000"/>
                </a:srgbClr>
              </a:gs>
              <a:gs pos="100000">
                <a:schemeClr val="tx1">
                  <a:alpha val="44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57188"/>
            <a:ext cx="8964488" cy="1449387"/>
          </a:xfrm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Unidade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mais</a:t>
            </a: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 popular:</a:t>
            </a:r>
            <a:b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en-GB" dirty="0" err="1" smtClean="0">
                <a:solidFill>
                  <a:schemeClr val="bg1"/>
                </a:solidFill>
                <a:latin typeface="Century Gothic" pitchFamily="34" charset="0"/>
              </a:rPr>
              <a:t>ano-luz</a:t>
            </a:r>
            <a:endParaRPr lang="en-GB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1590675" y="2681288"/>
            <a:ext cx="758825" cy="2136775"/>
            <a:chOff x="1002" y="1689"/>
            <a:chExt cx="478" cy="1346"/>
          </a:xfrm>
        </p:grpSpPr>
        <p:sp>
          <p:nvSpPr>
            <p:cNvPr id="9240" name="AutoShape 4"/>
            <p:cNvSpPr>
              <a:spLocks noChangeArrowheads="1"/>
            </p:cNvSpPr>
            <p:nvPr/>
          </p:nvSpPr>
          <p:spPr bwMode="auto">
            <a:xfrm flipH="1">
              <a:off x="1033" y="2321"/>
              <a:ext cx="448" cy="715"/>
            </a:xfrm>
            <a:prstGeom prst="can">
              <a:avLst>
                <a:gd name="adj" fmla="val 39900"/>
              </a:avLst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7190" name="Freeform 5"/>
            <p:cNvSpPr>
              <a:spLocks noChangeArrowheads="1"/>
            </p:cNvSpPr>
            <p:nvPr/>
          </p:nvSpPr>
          <p:spPr bwMode="auto">
            <a:xfrm flipH="1">
              <a:off x="1002" y="1689"/>
              <a:ext cx="473" cy="760"/>
            </a:xfrm>
            <a:custGeom>
              <a:avLst/>
              <a:gdLst>
                <a:gd name="T0" fmla="*/ 208 w 744"/>
                <a:gd name="T1" fmla="*/ 1136 h 1200"/>
                <a:gd name="T2" fmla="*/ 16 w 744"/>
                <a:gd name="T3" fmla="*/ 752 h 1200"/>
                <a:gd name="T4" fmla="*/ 304 w 744"/>
                <a:gd name="T5" fmla="*/ 464 h 1200"/>
                <a:gd name="T6" fmla="*/ 448 w 744"/>
                <a:gd name="T7" fmla="*/ 32 h 1200"/>
                <a:gd name="T8" fmla="*/ 736 w 744"/>
                <a:gd name="T9" fmla="*/ 656 h 1200"/>
                <a:gd name="T10" fmla="*/ 496 w 744"/>
                <a:gd name="T11" fmla="*/ 1088 h 1200"/>
                <a:gd name="T12" fmla="*/ 448 w 744"/>
                <a:gd name="T13" fmla="*/ 1184 h 1200"/>
                <a:gd name="T14" fmla="*/ 208 w 744"/>
                <a:gd name="T15" fmla="*/ 1184 h 1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4"/>
                <a:gd name="T25" fmla="*/ 0 h 1200"/>
                <a:gd name="T26" fmla="*/ 744 w 744"/>
                <a:gd name="T27" fmla="*/ 1200 h 1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4" h="1200">
                  <a:moveTo>
                    <a:pt x="208" y="1136"/>
                  </a:moveTo>
                  <a:cubicBezTo>
                    <a:pt x="104" y="1000"/>
                    <a:pt x="0" y="864"/>
                    <a:pt x="16" y="752"/>
                  </a:cubicBezTo>
                  <a:cubicBezTo>
                    <a:pt x="32" y="640"/>
                    <a:pt x="232" y="584"/>
                    <a:pt x="304" y="464"/>
                  </a:cubicBezTo>
                  <a:cubicBezTo>
                    <a:pt x="376" y="344"/>
                    <a:pt x="376" y="0"/>
                    <a:pt x="448" y="32"/>
                  </a:cubicBezTo>
                  <a:cubicBezTo>
                    <a:pt x="520" y="64"/>
                    <a:pt x="728" y="480"/>
                    <a:pt x="736" y="656"/>
                  </a:cubicBezTo>
                  <a:cubicBezTo>
                    <a:pt x="744" y="832"/>
                    <a:pt x="544" y="1000"/>
                    <a:pt x="496" y="1088"/>
                  </a:cubicBezTo>
                  <a:cubicBezTo>
                    <a:pt x="448" y="1176"/>
                    <a:pt x="496" y="1168"/>
                    <a:pt x="448" y="1184"/>
                  </a:cubicBezTo>
                  <a:cubicBezTo>
                    <a:pt x="400" y="1200"/>
                    <a:pt x="304" y="1192"/>
                    <a:pt x="208" y="1184"/>
                  </a:cubicBezTo>
                </a:path>
              </a:pathLst>
            </a:custGeom>
            <a:gradFill flip="none" rotWithShape="1">
              <a:gsLst>
                <a:gs pos="100000">
                  <a:srgbClr val="FF3300">
                    <a:alpha val="83000"/>
                  </a:srgbClr>
                </a:gs>
                <a:gs pos="33000">
                  <a:srgbClr val="FFFF00"/>
                </a:gs>
                <a:gs pos="33000">
                  <a:srgbClr val="FFFF00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12600">
              <a:solidFill>
                <a:srgbClr val="EE8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9220" name="Line 6"/>
          <p:cNvSpPr>
            <a:spLocks noChangeShapeType="1"/>
          </p:cNvSpPr>
          <p:nvPr/>
        </p:nvSpPr>
        <p:spPr bwMode="auto">
          <a:xfrm flipH="1">
            <a:off x="2644775" y="3460750"/>
            <a:ext cx="5087938" cy="1588"/>
          </a:xfrm>
          <a:prstGeom prst="line">
            <a:avLst/>
          </a:prstGeom>
          <a:noFill/>
          <a:ln w="3816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545621" y="1923116"/>
            <a:ext cx="3017837" cy="30718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787475" y="2292523"/>
            <a:ext cx="2311400" cy="23606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3" name="AutoShape 9"/>
          <p:cNvSpPr>
            <a:spLocks noChangeArrowheads="1"/>
          </p:cNvSpPr>
          <p:nvPr/>
        </p:nvSpPr>
        <p:spPr bwMode="auto">
          <a:xfrm>
            <a:off x="1006409" y="2599995"/>
            <a:ext cx="1682750" cy="1720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24" name="AutoShape 10"/>
          <p:cNvSpPr>
            <a:spLocks noChangeArrowheads="1"/>
          </p:cNvSpPr>
          <p:nvPr/>
        </p:nvSpPr>
        <p:spPr bwMode="auto">
          <a:xfrm>
            <a:off x="2075008" y="2276854"/>
            <a:ext cx="1971669" cy="237628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035"/>
              <a:gd name="connsiteX1" fmla="*/ 10800 w 10800"/>
              <a:gd name="connsiteY1" fmla="*/ 5691 h 12035"/>
              <a:gd name="connsiteX2" fmla="*/ 8739 w 10800"/>
              <a:gd name="connsiteY2" fmla="*/ 12035 h 12035"/>
              <a:gd name="connsiteX3" fmla="*/ 0 w 10800"/>
              <a:gd name="connsiteY3" fmla="*/ 5691 h 12035"/>
              <a:gd name="connsiteX4" fmla="*/ 9179 w 10800"/>
              <a:gd name="connsiteY4" fmla="*/ 0 h 12035"/>
              <a:gd name="connsiteX0" fmla="*/ 9171 w 10800"/>
              <a:gd name="connsiteY0" fmla="*/ 44 h 12035"/>
              <a:gd name="connsiteX1" fmla="*/ 10800 w 10800"/>
              <a:gd name="connsiteY1" fmla="*/ 5691 h 12035"/>
              <a:gd name="connsiteX2" fmla="*/ 8768 w 10800"/>
              <a:gd name="connsiteY2" fmla="*/ 11896 h 12035"/>
              <a:gd name="connsiteX0" fmla="*/ 9179 w 10800"/>
              <a:gd name="connsiteY0" fmla="*/ 0 h 12125"/>
              <a:gd name="connsiteX1" fmla="*/ 10800 w 10800"/>
              <a:gd name="connsiteY1" fmla="*/ 5691 h 12125"/>
              <a:gd name="connsiteX2" fmla="*/ 8739 w 10800"/>
              <a:gd name="connsiteY2" fmla="*/ 12035 h 12125"/>
              <a:gd name="connsiteX3" fmla="*/ 0 w 10800"/>
              <a:gd name="connsiteY3" fmla="*/ 5691 h 12125"/>
              <a:gd name="connsiteX4" fmla="*/ 9179 w 10800"/>
              <a:gd name="connsiteY4" fmla="*/ 0 h 12125"/>
              <a:gd name="connsiteX0" fmla="*/ 9171 w 10800"/>
              <a:gd name="connsiteY0" fmla="*/ 44 h 12125"/>
              <a:gd name="connsiteX1" fmla="*/ 10800 w 10800"/>
              <a:gd name="connsiteY1" fmla="*/ 5691 h 12125"/>
              <a:gd name="connsiteX2" fmla="*/ 8621 w 10800"/>
              <a:gd name="connsiteY2" fmla="*/ 12125 h 12125"/>
              <a:gd name="connsiteX0" fmla="*/ 9179 w 10800"/>
              <a:gd name="connsiteY0" fmla="*/ 0 h 12915"/>
              <a:gd name="connsiteX1" fmla="*/ 10800 w 10800"/>
              <a:gd name="connsiteY1" fmla="*/ 5691 h 12915"/>
              <a:gd name="connsiteX2" fmla="*/ 8739 w 10800"/>
              <a:gd name="connsiteY2" fmla="*/ 12035 h 12915"/>
              <a:gd name="connsiteX3" fmla="*/ 0 w 10800"/>
              <a:gd name="connsiteY3" fmla="*/ 5691 h 12915"/>
              <a:gd name="connsiteX4" fmla="*/ 9179 w 10800"/>
              <a:gd name="connsiteY4" fmla="*/ 0 h 12915"/>
              <a:gd name="connsiteX0" fmla="*/ 9171 w 10800"/>
              <a:gd name="connsiteY0" fmla="*/ 44 h 12915"/>
              <a:gd name="connsiteX1" fmla="*/ 10800 w 10800"/>
              <a:gd name="connsiteY1" fmla="*/ 5691 h 12915"/>
              <a:gd name="connsiteX2" fmla="*/ 8621 w 10800"/>
              <a:gd name="connsiteY2" fmla="*/ 12915 h 12915"/>
              <a:gd name="connsiteX0" fmla="*/ 9179 w 10800"/>
              <a:gd name="connsiteY0" fmla="*/ 517 h 13432"/>
              <a:gd name="connsiteX1" fmla="*/ 10800 w 10800"/>
              <a:gd name="connsiteY1" fmla="*/ 6208 h 13432"/>
              <a:gd name="connsiteX2" fmla="*/ 8739 w 10800"/>
              <a:gd name="connsiteY2" fmla="*/ 12552 h 13432"/>
              <a:gd name="connsiteX3" fmla="*/ 0 w 10800"/>
              <a:gd name="connsiteY3" fmla="*/ 6208 h 13432"/>
              <a:gd name="connsiteX4" fmla="*/ 9179 w 10800"/>
              <a:gd name="connsiteY4" fmla="*/ 517 h 13432"/>
              <a:gd name="connsiteX0" fmla="*/ 9024 w 10800"/>
              <a:gd name="connsiteY0" fmla="*/ 0 h 13432"/>
              <a:gd name="connsiteX1" fmla="*/ 10800 w 10800"/>
              <a:gd name="connsiteY1" fmla="*/ 6208 h 13432"/>
              <a:gd name="connsiteX2" fmla="*/ 8621 w 10800"/>
              <a:gd name="connsiteY2" fmla="*/ 13432 h 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0" h="13432" stroke="0">
                <a:moveTo>
                  <a:pt x="9179" y="517"/>
                </a:moveTo>
                <a:cubicBezTo>
                  <a:pt x="10238" y="2226"/>
                  <a:pt x="10800" y="4197"/>
                  <a:pt x="10800" y="6208"/>
                </a:cubicBezTo>
                <a:cubicBezTo>
                  <a:pt x="10800" y="8487"/>
                  <a:pt x="10078" y="10708"/>
                  <a:pt x="8739" y="12552"/>
                </a:cubicBezTo>
                <a:lnTo>
                  <a:pt x="0" y="6208"/>
                </a:lnTo>
                <a:lnTo>
                  <a:pt x="9179" y="517"/>
                </a:lnTo>
                <a:close/>
              </a:path>
              <a:path w="10800" h="13432" fill="none">
                <a:moveTo>
                  <a:pt x="9024" y="0"/>
                </a:moveTo>
                <a:cubicBezTo>
                  <a:pt x="10083" y="1709"/>
                  <a:pt x="10800" y="4197"/>
                  <a:pt x="10800" y="6208"/>
                </a:cubicBezTo>
                <a:cubicBezTo>
                  <a:pt x="10800" y="8487"/>
                  <a:pt x="9960" y="11588"/>
                  <a:pt x="8621" y="13432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25" name="AutoShape 11"/>
          <p:cNvSpPr>
            <a:spLocks noChangeArrowheads="1"/>
          </p:cNvSpPr>
          <p:nvPr/>
        </p:nvSpPr>
        <p:spPr bwMode="auto">
          <a:xfrm>
            <a:off x="-733127" y="732491"/>
            <a:ext cx="5314950" cy="54276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30" name="Text Box 14"/>
          <p:cNvSpPr txBox="1">
            <a:spLocks noChangeAspect="1" noChangeArrowheads="1"/>
          </p:cNvSpPr>
          <p:nvPr/>
        </p:nvSpPr>
        <p:spPr bwMode="auto">
          <a:xfrm flipH="1">
            <a:off x="2286000" y="2263775"/>
            <a:ext cx="1072658" cy="525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Ondas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  <a:p>
            <a:pPr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Century Gothic" pitchFamily="34" charset="0"/>
                <a:cs typeface="MS Shell Dlg" charset="0"/>
              </a:rPr>
              <a:t>luminosas</a:t>
            </a:r>
            <a:endParaRPr lang="en-GB" sz="1400" dirty="0">
              <a:solidFill>
                <a:srgbClr val="FFFFFF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 flipH="1">
            <a:off x="6854304" y="3316954"/>
            <a:ext cx="603250" cy="30162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BBE0E3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 flipH="1">
            <a:off x="6939121" y="3295650"/>
            <a:ext cx="297175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00"/>
                </a:solidFill>
                <a:latin typeface="Century Gothic" pitchFamily="34" charset="0"/>
                <a:cs typeface="MS Shell Dlg" charset="0"/>
              </a:rPr>
              <a:t>c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2043113" y="5272088"/>
            <a:ext cx="5729287" cy="1587"/>
          </a:xfrm>
          <a:prstGeom prst="line">
            <a:avLst/>
          </a:prstGeom>
          <a:noFill/>
          <a:ln w="5724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pt-BR" b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185" name="Text Box 19"/>
          <p:cNvSpPr txBox="1">
            <a:spLocks noChangeArrowheads="1"/>
          </p:cNvSpPr>
          <p:nvPr/>
        </p:nvSpPr>
        <p:spPr bwMode="auto">
          <a:xfrm flipH="1">
            <a:off x="3091079" y="4868863"/>
            <a:ext cx="3503181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Percurso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da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luz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durante</a:t>
            </a:r>
            <a:r>
              <a:rPr lang="en-GB" sz="1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1 </a:t>
            </a:r>
            <a:r>
              <a:rPr lang="en-GB" sz="1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</a:t>
            </a:r>
            <a:endParaRPr lang="en-GB" sz="1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 flipH="1">
            <a:off x="3984436" y="5219700"/>
            <a:ext cx="1781555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en-GB" sz="28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ano-luz</a:t>
            </a:r>
            <a:endParaRPr lang="en-GB" sz="2800" b="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7187" name="Text Box 21"/>
          <p:cNvSpPr txBox="1">
            <a:spLocks noChangeArrowheads="1"/>
          </p:cNvSpPr>
          <p:nvPr/>
        </p:nvSpPr>
        <p:spPr bwMode="auto">
          <a:xfrm>
            <a:off x="3018756" y="5851525"/>
            <a:ext cx="385103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9 </a:t>
            </a:r>
            <a:r>
              <a:rPr lang="en-GB" sz="20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trilhões</a:t>
            </a:r>
            <a:r>
              <a:rPr lang="en-GB" sz="20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</a:t>
            </a:r>
            <a:r>
              <a:rPr lang="en-GB" sz="2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e 500 </a:t>
            </a:r>
            <a:r>
              <a:rPr lang="en-GB" sz="2000" b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bilhões</a:t>
            </a:r>
            <a:r>
              <a:rPr lang="en-GB" sz="20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 de </a:t>
            </a:r>
            <a:r>
              <a:rPr lang="en-GB" sz="20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MS Shell Dlg" charset="0"/>
              </a:rPr>
              <a:t>km</a:t>
            </a:r>
          </a:p>
        </p:txBody>
      </p:sp>
      <p:sp>
        <p:nvSpPr>
          <p:cNvPr id="27" name="AutoShape 11"/>
          <p:cNvSpPr>
            <a:spLocks noChangeAspect="1" noChangeArrowheads="1"/>
          </p:cNvSpPr>
          <p:nvPr/>
        </p:nvSpPr>
        <p:spPr bwMode="auto">
          <a:xfrm>
            <a:off x="-1882449" y="-171400"/>
            <a:ext cx="7074850" cy="72360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" name="AutoShape 11"/>
          <p:cNvSpPr>
            <a:spLocks noChangeAspect="1" noChangeArrowheads="1"/>
          </p:cNvSpPr>
          <p:nvPr/>
        </p:nvSpPr>
        <p:spPr bwMode="auto">
          <a:xfrm>
            <a:off x="-3356513" y="-1251520"/>
            <a:ext cx="9197305" cy="94068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AutoShape 11"/>
          <p:cNvSpPr>
            <a:spLocks noChangeAspect="1" noChangeArrowheads="1"/>
          </p:cNvSpPr>
          <p:nvPr/>
        </p:nvSpPr>
        <p:spPr bwMode="auto">
          <a:xfrm>
            <a:off x="-5365104" y="-2632081"/>
            <a:ext cx="11956494" cy="1222884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Text Box 17"/>
          <p:cNvSpPr txBox="1">
            <a:spLocks noChangeArrowheads="1"/>
          </p:cNvSpPr>
          <p:nvPr/>
        </p:nvSpPr>
        <p:spPr bwMode="auto">
          <a:xfrm flipH="1">
            <a:off x="6664373" y="2348880"/>
            <a:ext cx="931963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300.000</a:t>
            </a:r>
          </a:p>
          <a:p>
            <a:pPr defTabSz="449263">
              <a:buClr>
                <a:srgbClr val="00FF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km/s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1316462" y="2780928"/>
            <a:ext cx="1324948" cy="1324948"/>
            <a:chOff x="1330088" y="2824132"/>
            <a:chExt cx="1324948" cy="1324948"/>
          </a:xfrm>
        </p:grpSpPr>
        <p:grpSp>
          <p:nvGrpSpPr>
            <p:cNvPr id="26" name="Grupo 25"/>
            <p:cNvGrpSpPr/>
            <p:nvPr/>
          </p:nvGrpSpPr>
          <p:grpSpPr>
            <a:xfrm>
              <a:off x="1330088" y="2824132"/>
              <a:ext cx="1324948" cy="1324948"/>
              <a:chOff x="3900196" y="2800905"/>
              <a:chExt cx="1324948" cy="1324948"/>
            </a:xfrm>
          </p:grpSpPr>
          <p:sp>
            <p:nvSpPr>
              <p:cNvPr id="7178" name="Oval 12"/>
              <p:cNvSpPr>
                <a:spLocks noChangeArrowheads="1"/>
              </p:cNvSpPr>
              <p:nvPr/>
            </p:nvSpPr>
            <p:spPr bwMode="auto">
              <a:xfrm flipH="1">
                <a:off x="4419430" y="3309938"/>
                <a:ext cx="301625" cy="301625"/>
              </a:xfrm>
              <a:prstGeom prst="ellipse">
                <a:avLst/>
              </a:prstGeom>
              <a:gradFill>
                <a:gsLst>
                  <a:gs pos="100000">
                    <a:srgbClr val="FF3300">
                      <a:alpha val="83000"/>
                    </a:srgbClr>
                  </a:gs>
                  <a:gs pos="33000">
                    <a:srgbClr val="FFFF00"/>
                  </a:gs>
                  <a:gs pos="33000">
                    <a:srgbClr val="FFFF00"/>
                  </a:gs>
                  <a:gs pos="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6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24" name="Subtítulo 3"/>
              <p:cNvSpPr txBox="1">
                <a:spLocks noChangeAspect="1"/>
              </p:cNvSpPr>
              <p:nvPr/>
            </p:nvSpPr>
            <p:spPr bwMode="auto">
              <a:xfrm rot="18900000">
                <a:off x="3900196" y="2800905"/>
                <a:ext cx="1324948" cy="1324948"/>
              </a:xfrm>
              <a:prstGeom prst="rect">
                <a:avLst/>
              </a:prstGeom>
              <a:gradFill flip="none" rotWithShape="1">
                <a:gsLst>
                  <a:gs pos="12000">
                    <a:schemeClr val="bg1">
                      <a:alpha val="79000"/>
                    </a:schemeClr>
                  </a:gs>
                  <a:gs pos="32000">
                    <a:srgbClr val="FFC000">
                      <a:alpha val="87000"/>
                    </a:srgb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8800" kern="0" dirty="0" smtClean="0">
                  <a:solidFill>
                    <a:schemeClr val="bg1"/>
                  </a:solidFill>
                  <a:latin typeface="Century Gothic" pitchFamily="34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0066"/>
                  </a:buClr>
                  <a:buFont typeface="Wingdings" pitchFamily="2" charset="2"/>
                  <a:buNone/>
                  <a:defRPr/>
                </a:pPr>
                <a:endParaRPr lang="pt-BR" sz="4800" kern="0" dirty="0">
                  <a:ln w="34925">
                    <a:gradFill flip="none" rotWithShape="1">
                      <a:gsLst>
                        <a:gs pos="0">
                          <a:srgbClr val="F67526"/>
                        </a:gs>
                        <a:gs pos="50000">
                          <a:srgbClr val="F67526">
                            <a:alpha val="41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ln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7179" name="Text Box 13"/>
            <p:cNvSpPr txBox="1">
              <a:spLocks noChangeArrowheads="1"/>
            </p:cNvSpPr>
            <p:nvPr/>
          </p:nvSpPr>
          <p:spPr bwMode="auto">
            <a:xfrm flipH="1">
              <a:off x="1633298" y="3519488"/>
              <a:ext cx="750887" cy="341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>
                <a:buClr>
                  <a:srgbClr val="FFFF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dirty="0" err="1">
                  <a:solidFill>
                    <a:schemeClr val="accent5">
                      <a:lumMod val="75000"/>
                    </a:schemeClr>
                  </a:solidFill>
                  <a:latin typeface="Century Gothic" pitchFamily="34" charset="0"/>
                  <a:cs typeface="MS Shell Dlg" charset="0"/>
                </a:rPr>
                <a:t>Fóton</a:t>
              </a:r>
              <a:endParaRPr lang="en-GB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MS Shell Dlg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51181 -0.00208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-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60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1" grpId="1" animBg="1"/>
      <p:bldP spid="9222" grpId="0" animBg="1"/>
      <p:bldP spid="9222" grpId="1" animBg="1"/>
      <p:bldP spid="9223" grpId="0" animBg="1"/>
      <p:bldP spid="9223" grpId="1" animBg="1"/>
      <p:bldP spid="9224" grpId="0" animBg="1"/>
      <p:bldP spid="9224" grpId="1" animBg="1"/>
      <p:bldP spid="9225" grpId="0" animBg="1"/>
      <p:bldP spid="9225" grpId="1" animBg="1"/>
      <p:bldP spid="9230" grpId="0"/>
      <p:bldP spid="9230" grpId="1"/>
      <p:bldP spid="9231" grpId="0" animBg="1"/>
      <p:bldP spid="9232" grpId="0"/>
      <p:bldP spid="9234" grpId="0" animBg="1"/>
      <p:bldP spid="9234" grpId="1" animBg="1"/>
      <p:bldP spid="7185" grpId="0"/>
      <p:bldP spid="3" grpId="0"/>
      <p:bldP spid="7187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500063"/>
            <a:ext cx="4030662" cy="728662"/>
          </a:xfrm>
          <a:noFill/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Parsec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91224" name="Rectangle 24"/>
          <p:cNvSpPr>
            <a:spLocks noChangeArrowheads="1"/>
          </p:cNvSpPr>
          <p:nvPr/>
        </p:nvSpPr>
        <p:spPr bwMode="auto">
          <a:xfrm>
            <a:off x="1025431" y="4000500"/>
            <a:ext cx="363080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pt-BR" sz="28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pc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 = 3,27 anos-luz</a:t>
            </a:r>
          </a:p>
        </p:txBody>
      </p:sp>
      <p:sp>
        <p:nvSpPr>
          <p:cNvPr id="691225" name="Rectangle 25"/>
          <p:cNvSpPr>
            <a:spLocks noChangeArrowheads="1"/>
          </p:cNvSpPr>
          <p:nvPr/>
        </p:nvSpPr>
        <p:spPr bwMode="auto">
          <a:xfrm>
            <a:off x="379413" y="1628775"/>
            <a:ext cx="50498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pt-BR" sz="2800" b="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É a distância tal que se  observaria a distância Terra-Sol subentendida por um ângulo de 1”</a:t>
            </a:r>
          </a:p>
        </p:txBody>
      </p:sp>
      <p:sp>
        <p:nvSpPr>
          <p:cNvPr id="691226" name="Rectangle 26"/>
          <p:cNvSpPr>
            <a:spLocks noChangeArrowheads="1"/>
          </p:cNvSpPr>
          <p:nvPr/>
        </p:nvSpPr>
        <p:spPr bwMode="auto">
          <a:xfrm>
            <a:off x="992005" y="5805488"/>
            <a:ext cx="594714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pt-BR" sz="28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pc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 = 3,27 anos-luz = 206.265 UA</a:t>
            </a:r>
          </a:p>
        </p:txBody>
      </p:sp>
      <p:sp>
        <p:nvSpPr>
          <p:cNvPr id="691227" name="Text Box 27"/>
          <p:cNvSpPr txBox="1">
            <a:spLocks noChangeArrowheads="1"/>
          </p:cNvSpPr>
          <p:nvPr/>
        </p:nvSpPr>
        <p:spPr bwMode="auto">
          <a:xfrm>
            <a:off x="1020561" y="4941888"/>
            <a:ext cx="312778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1 </a:t>
            </a:r>
            <a:r>
              <a:rPr lang="pt-BR" sz="28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a.l.</a:t>
            </a:r>
            <a:r>
              <a:rPr lang="pt-BR" sz="28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 = 63.240 UA</a:t>
            </a:r>
          </a:p>
        </p:txBody>
      </p:sp>
      <p:sp>
        <p:nvSpPr>
          <p:cNvPr id="30" name="Text Box 141"/>
          <p:cNvSpPr txBox="1">
            <a:spLocks noChangeArrowheads="1"/>
          </p:cNvSpPr>
          <p:nvPr/>
        </p:nvSpPr>
        <p:spPr bwMode="auto">
          <a:xfrm>
            <a:off x="4572000" y="6581775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imagem:Prof. Roberto </a:t>
            </a:r>
            <a:r>
              <a:rPr lang="pt-BR" sz="1200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com adapt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</a:rPr>
              <a:t>ações</a:t>
            </a: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7003097" y="2421987"/>
            <a:ext cx="665247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1”</a:t>
            </a:r>
          </a:p>
        </p:txBody>
      </p:sp>
      <p:sp>
        <p:nvSpPr>
          <p:cNvPr id="47" name="Rectangle 21"/>
          <p:cNvSpPr>
            <a:spLocks noChangeArrowheads="1"/>
          </p:cNvSpPr>
          <p:nvPr/>
        </p:nvSpPr>
        <p:spPr bwMode="auto">
          <a:xfrm>
            <a:off x="5184679" y="3614765"/>
            <a:ext cx="831959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 smtClean="0">
                <a:solidFill>
                  <a:srgbClr val="FFFF00"/>
                </a:solidFill>
                <a:latin typeface="Century Gothic" pitchFamily="34" charset="0"/>
                <a:cs typeface="MS Shell Dlg" charset="0"/>
              </a:rPr>
              <a:t>Sol</a:t>
            </a:r>
            <a:endParaRPr lang="pt-BR" sz="3600" dirty="0">
              <a:solidFill>
                <a:srgbClr val="FFFF00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auto">
          <a:xfrm>
            <a:off x="6241720" y="2492896"/>
            <a:ext cx="49052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d</a:t>
            </a:r>
          </a:p>
        </p:txBody>
      </p:sp>
      <p:sp>
        <p:nvSpPr>
          <p:cNvPr id="49" name="Arc 23"/>
          <p:cNvSpPr>
            <a:spLocks/>
          </p:cNvSpPr>
          <p:nvPr/>
        </p:nvSpPr>
        <p:spPr bwMode="auto">
          <a:xfrm rot="21367603">
            <a:off x="7246111" y="2058655"/>
            <a:ext cx="844468" cy="319112"/>
          </a:xfrm>
          <a:custGeom>
            <a:avLst/>
            <a:gdLst>
              <a:gd name="T0" fmla="*/ 2147483647 w 18406"/>
              <a:gd name="T1" fmla="*/ 2147483647 h 18494"/>
              <a:gd name="T2" fmla="*/ 0 w 18406"/>
              <a:gd name="T3" fmla="*/ 2147483647 h 18494"/>
              <a:gd name="T4" fmla="*/ 2147483647 w 18406"/>
              <a:gd name="T5" fmla="*/ 0 h 18494"/>
              <a:gd name="T6" fmla="*/ 0 60000 65536"/>
              <a:gd name="T7" fmla="*/ 0 60000 65536"/>
              <a:gd name="T8" fmla="*/ 0 60000 65536"/>
              <a:gd name="T9" fmla="*/ 0 w 18406"/>
              <a:gd name="T10" fmla="*/ 0 h 18494"/>
              <a:gd name="T11" fmla="*/ 18406 w 18406"/>
              <a:gd name="T12" fmla="*/ 18494 h 184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06" h="18494" fill="none" extrusionOk="0">
                <a:moveTo>
                  <a:pt x="7246" y="18494"/>
                </a:moveTo>
                <a:cubicBezTo>
                  <a:pt x="4291" y="16710"/>
                  <a:pt x="1806" y="14245"/>
                  <a:pt x="0" y="11303"/>
                </a:cubicBezTo>
              </a:path>
              <a:path w="18406" h="18494" stroke="0" extrusionOk="0">
                <a:moveTo>
                  <a:pt x="7246" y="18494"/>
                </a:moveTo>
                <a:cubicBezTo>
                  <a:pt x="4291" y="16710"/>
                  <a:pt x="1806" y="14245"/>
                  <a:pt x="0" y="11303"/>
                </a:cubicBezTo>
                <a:lnTo>
                  <a:pt x="18406" y="0"/>
                </a:lnTo>
                <a:close/>
              </a:path>
            </a:pathLst>
          </a:custGeom>
          <a:noFill/>
          <a:ln w="3175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0" name="Oval 3"/>
          <p:cNvSpPr>
            <a:spLocks noChangeArrowheads="1"/>
          </p:cNvSpPr>
          <p:nvPr/>
        </p:nvSpPr>
        <p:spPr bwMode="auto">
          <a:xfrm>
            <a:off x="7643834" y="1000108"/>
            <a:ext cx="428628" cy="428628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  <a:alpha val="71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1" name="Elipse 50"/>
          <p:cNvSpPr/>
          <p:nvPr/>
        </p:nvSpPr>
        <p:spPr bwMode="auto">
          <a:xfrm>
            <a:off x="5417046" y="4058022"/>
            <a:ext cx="864096" cy="864096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100000">
                <a:schemeClr val="tx1"/>
              </a:gs>
              <a:gs pos="40000">
                <a:srgbClr val="EE8800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66FF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2" name="Elipse 51"/>
          <p:cNvSpPr>
            <a:spLocks noChangeAspect="1"/>
          </p:cNvSpPr>
          <p:nvPr/>
        </p:nvSpPr>
        <p:spPr bwMode="auto">
          <a:xfrm>
            <a:off x="5519828" y="4180344"/>
            <a:ext cx="662700" cy="639743"/>
          </a:xfrm>
          <a:prstGeom prst="ellipse">
            <a:avLst/>
          </a:prstGeom>
          <a:gradFill>
            <a:gsLst>
              <a:gs pos="54000">
                <a:srgbClr val="FFFF00"/>
              </a:gs>
              <a:gs pos="71000">
                <a:schemeClr val="tx1">
                  <a:alpha val="0"/>
                </a:schemeClr>
              </a:gs>
              <a:gs pos="58000">
                <a:srgbClr val="EE8800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66FF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6070780" y="4557674"/>
            <a:ext cx="842094" cy="2043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accent5"/>
              </a:solidFill>
              <a:latin typeface="Century Gothic" pitchFamily="34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H="1">
            <a:off x="6012159" y="1398588"/>
            <a:ext cx="1752302" cy="28945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 flipV="1">
            <a:off x="7231063" y="1412776"/>
            <a:ext cx="581297" cy="31862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7452320" y="4581128"/>
            <a:ext cx="136815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Terra</a:t>
            </a:r>
            <a:endParaRPr lang="pt-BR" sz="3600" dirty="0">
              <a:solidFill>
                <a:srgbClr val="00B0F0"/>
              </a:solidFill>
              <a:latin typeface="Century Gothic" pitchFamily="34" charset="0"/>
              <a:cs typeface="MS Shell Dlg" charset="0"/>
            </a:endParaRPr>
          </a:p>
        </p:txBody>
      </p:sp>
      <p:sp>
        <p:nvSpPr>
          <p:cNvPr id="54" name="Rectangle 21"/>
          <p:cNvSpPr>
            <a:spLocks noChangeArrowheads="1"/>
          </p:cNvSpPr>
          <p:nvPr/>
        </p:nvSpPr>
        <p:spPr bwMode="auto">
          <a:xfrm>
            <a:off x="6026674" y="836712"/>
            <a:ext cx="1944216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Estrela</a:t>
            </a:r>
            <a:endParaRPr lang="pt-BR" sz="3600" dirty="0">
              <a:solidFill>
                <a:schemeClr val="bg1"/>
              </a:solidFill>
              <a:latin typeface="Century Gothic" pitchFamily="34" charset="0"/>
              <a:cs typeface="MS Shell Dlg" charset="0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6927843" y="4620475"/>
            <a:ext cx="444500" cy="432048"/>
            <a:chOff x="6927843" y="4620475"/>
            <a:chExt cx="444500" cy="432048"/>
          </a:xfrm>
        </p:grpSpPr>
        <p:grpSp>
          <p:nvGrpSpPr>
            <p:cNvPr id="31" name="Group 3"/>
            <p:cNvGrpSpPr>
              <a:grpSpLocks/>
            </p:cNvGrpSpPr>
            <p:nvPr/>
          </p:nvGrpSpPr>
          <p:grpSpPr bwMode="auto">
            <a:xfrm>
              <a:off x="6927843" y="4627713"/>
              <a:ext cx="444500" cy="423862"/>
              <a:chOff x="3990" y="2656"/>
              <a:chExt cx="280" cy="267"/>
            </a:xfrm>
          </p:grpSpPr>
          <p:sp>
            <p:nvSpPr>
              <p:cNvPr id="32" name="Oval 4"/>
              <p:cNvSpPr>
                <a:spLocks noChangeArrowheads="1"/>
              </p:cNvSpPr>
              <p:nvPr/>
            </p:nvSpPr>
            <p:spPr bwMode="auto">
              <a:xfrm>
                <a:off x="3990" y="2656"/>
                <a:ext cx="280" cy="267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3" name="Freeform 5"/>
              <p:cNvSpPr>
                <a:spLocks/>
              </p:cNvSpPr>
              <p:nvPr/>
            </p:nvSpPr>
            <p:spPr bwMode="auto">
              <a:xfrm>
                <a:off x="4000" y="2677"/>
                <a:ext cx="181" cy="245"/>
              </a:xfrm>
              <a:custGeom>
                <a:avLst/>
                <a:gdLst>
                  <a:gd name="T0" fmla="*/ 41 w 115"/>
                  <a:gd name="T1" fmla="*/ 1 h 232"/>
                  <a:gd name="T2" fmla="*/ 24 w 115"/>
                  <a:gd name="T3" fmla="*/ 4 h 232"/>
                  <a:gd name="T4" fmla="*/ 31 w 115"/>
                  <a:gd name="T5" fmla="*/ 23 h 232"/>
                  <a:gd name="T6" fmla="*/ 18 w 115"/>
                  <a:gd name="T7" fmla="*/ 43 h 232"/>
                  <a:gd name="T8" fmla="*/ 4 w 115"/>
                  <a:gd name="T9" fmla="*/ 61 h 232"/>
                  <a:gd name="T10" fmla="*/ 0 w 115"/>
                  <a:gd name="T11" fmla="*/ 80 h 232"/>
                  <a:gd name="T12" fmla="*/ 7 w 115"/>
                  <a:gd name="T13" fmla="*/ 77 h 232"/>
                  <a:gd name="T14" fmla="*/ 7 w 115"/>
                  <a:gd name="T15" fmla="*/ 100 h 232"/>
                  <a:gd name="T16" fmla="*/ 19 w 115"/>
                  <a:gd name="T17" fmla="*/ 112 h 232"/>
                  <a:gd name="T18" fmla="*/ 29 w 115"/>
                  <a:gd name="T19" fmla="*/ 121 h 232"/>
                  <a:gd name="T20" fmla="*/ 40 w 115"/>
                  <a:gd name="T21" fmla="*/ 132 h 232"/>
                  <a:gd name="T22" fmla="*/ 38 w 115"/>
                  <a:gd name="T23" fmla="*/ 142 h 232"/>
                  <a:gd name="T24" fmla="*/ 34 w 115"/>
                  <a:gd name="T25" fmla="*/ 152 h 232"/>
                  <a:gd name="T26" fmla="*/ 42 w 115"/>
                  <a:gd name="T27" fmla="*/ 169 h 232"/>
                  <a:gd name="T28" fmla="*/ 54 w 115"/>
                  <a:gd name="T29" fmla="*/ 175 h 232"/>
                  <a:gd name="T30" fmla="*/ 52 w 115"/>
                  <a:gd name="T31" fmla="*/ 201 h 232"/>
                  <a:gd name="T32" fmla="*/ 57 w 115"/>
                  <a:gd name="T33" fmla="*/ 226 h 232"/>
                  <a:gd name="T34" fmla="*/ 63 w 115"/>
                  <a:gd name="T35" fmla="*/ 231 h 232"/>
                  <a:gd name="T36" fmla="*/ 67 w 115"/>
                  <a:gd name="T37" fmla="*/ 221 h 232"/>
                  <a:gd name="T38" fmla="*/ 73 w 115"/>
                  <a:gd name="T39" fmla="*/ 204 h 232"/>
                  <a:gd name="T40" fmla="*/ 76 w 115"/>
                  <a:gd name="T41" fmla="*/ 199 h 232"/>
                  <a:gd name="T42" fmla="*/ 87 w 115"/>
                  <a:gd name="T43" fmla="*/ 195 h 232"/>
                  <a:gd name="T44" fmla="*/ 96 w 115"/>
                  <a:gd name="T45" fmla="*/ 183 h 232"/>
                  <a:gd name="T46" fmla="*/ 105 w 115"/>
                  <a:gd name="T47" fmla="*/ 169 h 232"/>
                  <a:gd name="T48" fmla="*/ 113 w 115"/>
                  <a:gd name="T49" fmla="*/ 154 h 232"/>
                  <a:gd name="T50" fmla="*/ 97 w 115"/>
                  <a:gd name="T51" fmla="*/ 151 h 232"/>
                  <a:gd name="T52" fmla="*/ 86 w 115"/>
                  <a:gd name="T53" fmla="*/ 148 h 232"/>
                  <a:gd name="T54" fmla="*/ 82 w 115"/>
                  <a:gd name="T55" fmla="*/ 142 h 232"/>
                  <a:gd name="T56" fmla="*/ 68 w 115"/>
                  <a:gd name="T57" fmla="*/ 133 h 232"/>
                  <a:gd name="T58" fmla="*/ 57 w 115"/>
                  <a:gd name="T59" fmla="*/ 128 h 232"/>
                  <a:gd name="T60" fmla="*/ 46 w 115"/>
                  <a:gd name="T61" fmla="*/ 127 h 232"/>
                  <a:gd name="T62" fmla="*/ 41 w 115"/>
                  <a:gd name="T63" fmla="*/ 128 h 232"/>
                  <a:gd name="T64" fmla="*/ 36 w 115"/>
                  <a:gd name="T65" fmla="*/ 117 h 232"/>
                  <a:gd name="T66" fmla="*/ 30 w 115"/>
                  <a:gd name="T67" fmla="*/ 109 h 232"/>
                  <a:gd name="T68" fmla="*/ 23 w 115"/>
                  <a:gd name="T69" fmla="*/ 106 h 232"/>
                  <a:gd name="T70" fmla="*/ 18 w 115"/>
                  <a:gd name="T71" fmla="*/ 98 h 232"/>
                  <a:gd name="T72" fmla="*/ 23 w 115"/>
                  <a:gd name="T73" fmla="*/ 94 h 232"/>
                  <a:gd name="T74" fmla="*/ 31 w 115"/>
                  <a:gd name="T75" fmla="*/ 94 h 232"/>
                  <a:gd name="T76" fmla="*/ 44 w 115"/>
                  <a:gd name="T77" fmla="*/ 103 h 232"/>
                  <a:gd name="T78" fmla="*/ 52 w 115"/>
                  <a:gd name="T79" fmla="*/ 91 h 232"/>
                  <a:gd name="T80" fmla="*/ 59 w 115"/>
                  <a:gd name="T81" fmla="*/ 84 h 232"/>
                  <a:gd name="T82" fmla="*/ 64 w 115"/>
                  <a:gd name="T83" fmla="*/ 79 h 232"/>
                  <a:gd name="T84" fmla="*/ 71 w 115"/>
                  <a:gd name="T85" fmla="*/ 77 h 232"/>
                  <a:gd name="T86" fmla="*/ 79 w 115"/>
                  <a:gd name="T87" fmla="*/ 73 h 232"/>
                  <a:gd name="T88" fmla="*/ 82 w 115"/>
                  <a:gd name="T89" fmla="*/ 73 h 232"/>
                  <a:gd name="T90" fmla="*/ 79 w 115"/>
                  <a:gd name="T91" fmla="*/ 65 h 232"/>
                  <a:gd name="T92" fmla="*/ 74 w 115"/>
                  <a:gd name="T93" fmla="*/ 57 h 232"/>
                  <a:gd name="T94" fmla="*/ 64 w 115"/>
                  <a:gd name="T95" fmla="*/ 51 h 232"/>
                  <a:gd name="T96" fmla="*/ 61 w 115"/>
                  <a:gd name="T97" fmla="*/ 59 h 232"/>
                  <a:gd name="T98" fmla="*/ 57 w 115"/>
                  <a:gd name="T99" fmla="*/ 60 h 232"/>
                  <a:gd name="T100" fmla="*/ 53 w 115"/>
                  <a:gd name="T101" fmla="*/ 54 h 232"/>
                  <a:gd name="T102" fmla="*/ 64 w 115"/>
                  <a:gd name="T103" fmla="*/ 45 h 232"/>
                  <a:gd name="T104" fmla="*/ 70 w 115"/>
                  <a:gd name="T105" fmla="*/ 39 h 232"/>
                  <a:gd name="T106" fmla="*/ 63 w 115"/>
                  <a:gd name="T107" fmla="*/ 36 h 232"/>
                  <a:gd name="T108" fmla="*/ 54 w 115"/>
                  <a:gd name="T109" fmla="*/ 33 h 232"/>
                  <a:gd name="T110" fmla="*/ 61 w 115"/>
                  <a:gd name="T111" fmla="*/ 33 h 232"/>
                  <a:gd name="T112" fmla="*/ 61 w 115"/>
                  <a:gd name="T113" fmla="*/ 26 h 232"/>
                  <a:gd name="T114" fmla="*/ 54 w 115"/>
                  <a:gd name="T115" fmla="*/ 30 h 232"/>
                  <a:gd name="T116" fmla="*/ 53 w 115"/>
                  <a:gd name="T117" fmla="*/ 4 h 23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5"/>
                  <a:gd name="T178" fmla="*/ 0 h 232"/>
                  <a:gd name="T179" fmla="*/ 115 w 115"/>
                  <a:gd name="T180" fmla="*/ 232 h 23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5" h="232">
                    <a:moveTo>
                      <a:pt x="53" y="4"/>
                    </a:moveTo>
                    <a:lnTo>
                      <a:pt x="47" y="0"/>
                    </a:lnTo>
                    <a:lnTo>
                      <a:pt x="41" y="1"/>
                    </a:lnTo>
                    <a:lnTo>
                      <a:pt x="38" y="0"/>
                    </a:lnTo>
                    <a:lnTo>
                      <a:pt x="29" y="6"/>
                    </a:lnTo>
                    <a:lnTo>
                      <a:pt x="24" y="4"/>
                    </a:lnTo>
                    <a:lnTo>
                      <a:pt x="31" y="10"/>
                    </a:lnTo>
                    <a:lnTo>
                      <a:pt x="34" y="10"/>
                    </a:lnTo>
                    <a:lnTo>
                      <a:pt x="31" y="23"/>
                    </a:lnTo>
                    <a:lnTo>
                      <a:pt x="23" y="36"/>
                    </a:lnTo>
                    <a:lnTo>
                      <a:pt x="23" y="42"/>
                    </a:lnTo>
                    <a:lnTo>
                      <a:pt x="18" y="43"/>
                    </a:lnTo>
                    <a:lnTo>
                      <a:pt x="16" y="47"/>
                    </a:lnTo>
                    <a:lnTo>
                      <a:pt x="12" y="50"/>
                    </a:lnTo>
                    <a:lnTo>
                      <a:pt x="4" y="61"/>
                    </a:lnTo>
                    <a:lnTo>
                      <a:pt x="4" y="65"/>
                    </a:lnTo>
                    <a:lnTo>
                      <a:pt x="4" y="73"/>
                    </a:lnTo>
                    <a:lnTo>
                      <a:pt x="0" y="80"/>
                    </a:lnTo>
                    <a:lnTo>
                      <a:pt x="4" y="91"/>
                    </a:lnTo>
                    <a:lnTo>
                      <a:pt x="4" y="83"/>
                    </a:lnTo>
                    <a:lnTo>
                      <a:pt x="7" y="77"/>
                    </a:lnTo>
                    <a:lnTo>
                      <a:pt x="7" y="86"/>
                    </a:lnTo>
                    <a:lnTo>
                      <a:pt x="7" y="91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6" y="111"/>
                    </a:lnTo>
                    <a:lnTo>
                      <a:pt x="19" y="112"/>
                    </a:lnTo>
                    <a:lnTo>
                      <a:pt x="23" y="112"/>
                    </a:lnTo>
                    <a:lnTo>
                      <a:pt x="24" y="121"/>
                    </a:lnTo>
                    <a:lnTo>
                      <a:pt x="29" y="121"/>
                    </a:lnTo>
                    <a:lnTo>
                      <a:pt x="30" y="129"/>
                    </a:lnTo>
                    <a:lnTo>
                      <a:pt x="34" y="132"/>
                    </a:lnTo>
                    <a:lnTo>
                      <a:pt x="40" y="132"/>
                    </a:lnTo>
                    <a:lnTo>
                      <a:pt x="44" y="133"/>
                    </a:lnTo>
                    <a:lnTo>
                      <a:pt x="40" y="142"/>
                    </a:lnTo>
                    <a:lnTo>
                      <a:pt x="38" y="142"/>
                    </a:lnTo>
                    <a:lnTo>
                      <a:pt x="38" y="146"/>
                    </a:lnTo>
                    <a:lnTo>
                      <a:pt x="36" y="149"/>
                    </a:lnTo>
                    <a:lnTo>
                      <a:pt x="34" y="152"/>
                    </a:lnTo>
                    <a:lnTo>
                      <a:pt x="38" y="158"/>
                    </a:lnTo>
                    <a:lnTo>
                      <a:pt x="41" y="164"/>
                    </a:lnTo>
                    <a:lnTo>
                      <a:pt x="42" y="169"/>
                    </a:lnTo>
                    <a:lnTo>
                      <a:pt x="46" y="171"/>
                    </a:lnTo>
                    <a:lnTo>
                      <a:pt x="50" y="172"/>
                    </a:lnTo>
                    <a:lnTo>
                      <a:pt x="54" y="175"/>
                    </a:lnTo>
                    <a:lnTo>
                      <a:pt x="54" y="189"/>
                    </a:lnTo>
                    <a:lnTo>
                      <a:pt x="54" y="193"/>
                    </a:lnTo>
                    <a:lnTo>
                      <a:pt x="52" y="201"/>
                    </a:lnTo>
                    <a:lnTo>
                      <a:pt x="52" y="208"/>
                    </a:lnTo>
                    <a:lnTo>
                      <a:pt x="57" y="215"/>
                    </a:lnTo>
                    <a:lnTo>
                      <a:pt x="57" y="226"/>
                    </a:lnTo>
                    <a:lnTo>
                      <a:pt x="61" y="228"/>
                    </a:lnTo>
                    <a:lnTo>
                      <a:pt x="64" y="226"/>
                    </a:lnTo>
                    <a:lnTo>
                      <a:pt x="63" y="231"/>
                    </a:lnTo>
                    <a:lnTo>
                      <a:pt x="70" y="231"/>
                    </a:lnTo>
                    <a:lnTo>
                      <a:pt x="64" y="226"/>
                    </a:lnTo>
                    <a:lnTo>
                      <a:pt x="67" y="221"/>
                    </a:lnTo>
                    <a:lnTo>
                      <a:pt x="68" y="214"/>
                    </a:lnTo>
                    <a:lnTo>
                      <a:pt x="68" y="210"/>
                    </a:lnTo>
                    <a:lnTo>
                      <a:pt x="73" y="204"/>
                    </a:lnTo>
                    <a:lnTo>
                      <a:pt x="75" y="206"/>
                    </a:lnTo>
                    <a:lnTo>
                      <a:pt x="79" y="202"/>
                    </a:lnTo>
                    <a:lnTo>
                      <a:pt x="76" y="199"/>
                    </a:lnTo>
                    <a:lnTo>
                      <a:pt x="81" y="201"/>
                    </a:lnTo>
                    <a:lnTo>
                      <a:pt x="86" y="196"/>
                    </a:lnTo>
                    <a:lnTo>
                      <a:pt x="87" y="195"/>
                    </a:lnTo>
                    <a:lnTo>
                      <a:pt x="92" y="189"/>
                    </a:lnTo>
                    <a:lnTo>
                      <a:pt x="88" y="187"/>
                    </a:lnTo>
                    <a:lnTo>
                      <a:pt x="96" y="183"/>
                    </a:lnTo>
                    <a:lnTo>
                      <a:pt x="103" y="179"/>
                    </a:lnTo>
                    <a:lnTo>
                      <a:pt x="105" y="177"/>
                    </a:lnTo>
                    <a:lnTo>
                      <a:pt x="105" y="169"/>
                    </a:lnTo>
                    <a:lnTo>
                      <a:pt x="111" y="164"/>
                    </a:lnTo>
                    <a:lnTo>
                      <a:pt x="114" y="158"/>
                    </a:lnTo>
                    <a:lnTo>
                      <a:pt x="113" y="154"/>
                    </a:lnTo>
                    <a:lnTo>
                      <a:pt x="109" y="154"/>
                    </a:lnTo>
                    <a:lnTo>
                      <a:pt x="103" y="151"/>
                    </a:lnTo>
                    <a:lnTo>
                      <a:pt x="97" y="151"/>
                    </a:lnTo>
                    <a:lnTo>
                      <a:pt x="91" y="148"/>
                    </a:lnTo>
                    <a:lnTo>
                      <a:pt x="87" y="149"/>
                    </a:lnTo>
                    <a:lnTo>
                      <a:pt x="86" y="148"/>
                    </a:lnTo>
                    <a:lnTo>
                      <a:pt x="87" y="147"/>
                    </a:lnTo>
                    <a:lnTo>
                      <a:pt x="86" y="142"/>
                    </a:lnTo>
                    <a:lnTo>
                      <a:pt x="82" y="142"/>
                    </a:lnTo>
                    <a:lnTo>
                      <a:pt x="80" y="139"/>
                    </a:lnTo>
                    <a:lnTo>
                      <a:pt x="75" y="136"/>
                    </a:lnTo>
                    <a:lnTo>
                      <a:pt x="68" y="133"/>
                    </a:lnTo>
                    <a:lnTo>
                      <a:pt x="67" y="130"/>
                    </a:lnTo>
                    <a:lnTo>
                      <a:pt x="58" y="130"/>
                    </a:lnTo>
                    <a:lnTo>
                      <a:pt x="57" y="128"/>
                    </a:lnTo>
                    <a:lnTo>
                      <a:pt x="54" y="129"/>
                    </a:lnTo>
                    <a:lnTo>
                      <a:pt x="54" y="127"/>
                    </a:lnTo>
                    <a:lnTo>
                      <a:pt x="46" y="127"/>
                    </a:lnTo>
                    <a:lnTo>
                      <a:pt x="44" y="129"/>
                    </a:lnTo>
                    <a:lnTo>
                      <a:pt x="42" y="129"/>
                    </a:lnTo>
                    <a:lnTo>
                      <a:pt x="41" y="128"/>
                    </a:lnTo>
                    <a:lnTo>
                      <a:pt x="35" y="128"/>
                    </a:lnTo>
                    <a:lnTo>
                      <a:pt x="34" y="127"/>
                    </a:lnTo>
                    <a:lnTo>
                      <a:pt x="36" y="117"/>
                    </a:lnTo>
                    <a:lnTo>
                      <a:pt x="34" y="115"/>
                    </a:lnTo>
                    <a:lnTo>
                      <a:pt x="30" y="114"/>
                    </a:lnTo>
                    <a:lnTo>
                      <a:pt x="30" y="109"/>
                    </a:lnTo>
                    <a:lnTo>
                      <a:pt x="31" y="105"/>
                    </a:lnTo>
                    <a:lnTo>
                      <a:pt x="27" y="105"/>
                    </a:lnTo>
                    <a:lnTo>
                      <a:pt x="23" y="106"/>
                    </a:lnTo>
                    <a:lnTo>
                      <a:pt x="21" y="106"/>
                    </a:lnTo>
                    <a:lnTo>
                      <a:pt x="18" y="103"/>
                    </a:lnTo>
                    <a:lnTo>
                      <a:pt x="18" y="98"/>
                    </a:lnTo>
                    <a:lnTo>
                      <a:pt x="22" y="98"/>
                    </a:lnTo>
                    <a:lnTo>
                      <a:pt x="23" y="98"/>
                    </a:lnTo>
                    <a:lnTo>
                      <a:pt x="23" y="94"/>
                    </a:lnTo>
                    <a:lnTo>
                      <a:pt x="24" y="91"/>
                    </a:lnTo>
                    <a:lnTo>
                      <a:pt x="30" y="91"/>
                    </a:lnTo>
                    <a:lnTo>
                      <a:pt x="31" y="94"/>
                    </a:lnTo>
                    <a:lnTo>
                      <a:pt x="40" y="94"/>
                    </a:lnTo>
                    <a:lnTo>
                      <a:pt x="41" y="103"/>
                    </a:lnTo>
                    <a:lnTo>
                      <a:pt x="44" y="103"/>
                    </a:lnTo>
                    <a:lnTo>
                      <a:pt x="44" y="98"/>
                    </a:lnTo>
                    <a:lnTo>
                      <a:pt x="45" y="94"/>
                    </a:lnTo>
                    <a:lnTo>
                      <a:pt x="52" y="91"/>
                    </a:lnTo>
                    <a:lnTo>
                      <a:pt x="54" y="90"/>
                    </a:lnTo>
                    <a:lnTo>
                      <a:pt x="57" y="86"/>
                    </a:lnTo>
                    <a:lnTo>
                      <a:pt x="59" y="84"/>
                    </a:lnTo>
                    <a:lnTo>
                      <a:pt x="63" y="84"/>
                    </a:lnTo>
                    <a:lnTo>
                      <a:pt x="64" y="80"/>
                    </a:lnTo>
                    <a:lnTo>
                      <a:pt x="64" y="79"/>
                    </a:lnTo>
                    <a:lnTo>
                      <a:pt x="70" y="78"/>
                    </a:lnTo>
                    <a:lnTo>
                      <a:pt x="74" y="80"/>
                    </a:lnTo>
                    <a:lnTo>
                      <a:pt x="71" y="77"/>
                    </a:lnTo>
                    <a:lnTo>
                      <a:pt x="74" y="71"/>
                    </a:lnTo>
                    <a:lnTo>
                      <a:pt x="79" y="71"/>
                    </a:lnTo>
                    <a:lnTo>
                      <a:pt x="79" y="73"/>
                    </a:lnTo>
                    <a:lnTo>
                      <a:pt x="79" y="75"/>
                    </a:lnTo>
                    <a:lnTo>
                      <a:pt x="85" y="77"/>
                    </a:lnTo>
                    <a:lnTo>
                      <a:pt x="82" y="73"/>
                    </a:lnTo>
                    <a:lnTo>
                      <a:pt x="82" y="71"/>
                    </a:lnTo>
                    <a:lnTo>
                      <a:pt x="82" y="65"/>
                    </a:lnTo>
                    <a:lnTo>
                      <a:pt x="79" y="65"/>
                    </a:lnTo>
                    <a:lnTo>
                      <a:pt x="79" y="60"/>
                    </a:lnTo>
                    <a:lnTo>
                      <a:pt x="77" y="59"/>
                    </a:lnTo>
                    <a:lnTo>
                      <a:pt x="74" y="57"/>
                    </a:lnTo>
                    <a:lnTo>
                      <a:pt x="73" y="54"/>
                    </a:lnTo>
                    <a:lnTo>
                      <a:pt x="73" y="51"/>
                    </a:lnTo>
                    <a:lnTo>
                      <a:pt x="64" y="51"/>
                    </a:lnTo>
                    <a:lnTo>
                      <a:pt x="63" y="54"/>
                    </a:lnTo>
                    <a:lnTo>
                      <a:pt x="64" y="57"/>
                    </a:lnTo>
                    <a:lnTo>
                      <a:pt x="61" y="59"/>
                    </a:lnTo>
                    <a:lnTo>
                      <a:pt x="61" y="63"/>
                    </a:lnTo>
                    <a:lnTo>
                      <a:pt x="58" y="65"/>
                    </a:lnTo>
                    <a:lnTo>
                      <a:pt x="57" y="60"/>
                    </a:lnTo>
                    <a:lnTo>
                      <a:pt x="59" y="59"/>
                    </a:lnTo>
                    <a:lnTo>
                      <a:pt x="54" y="55"/>
                    </a:lnTo>
                    <a:lnTo>
                      <a:pt x="53" y="54"/>
                    </a:lnTo>
                    <a:lnTo>
                      <a:pt x="53" y="48"/>
                    </a:lnTo>
                    <a:lnTo>
                      <a:pt x="58" y="47"/>
                    </a:lnTo>
                    <a:lnTo>
                      <a:pt x="64" y="45"/>
                    </a:lnTo>
                    <a:lnTo>
                      <a:pt x="67" y="43"/>
                    </a:lnTo>
                    <a:lnTo>
                      <a:pt x="70" y="43"/>
                    </a:lnTo>
                    <a:lnTo>
                      <a:pt x="70" y="39"/>
                    </a:lnTo>
                    <a:lnTo>
                      <a:pt x="67" y="37"/>
                    </a:lnTo>
                    <a:lnTo>
                      <a:pt x="67" y="31"/>
                    </a:lnTo>
                    <a:lnTo>
                      <a:pt x="63" y="36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4" y="33"/>
                    </a:lnTo>
                    <a:lnTo>
                      <a:pt x="54" y="29"/>
                    </a:lnTo>
                    <a:lnTo>
                      <a:pt x="59" y="33"/>
                    </a:lnTo>
                    <a:lnTo>
                      <a:pt x="61" y="33"/>
                    </a:lnTo>
                    <a:lnTo>
                      <a:pt x="63" y="29"/>
                    </a:lnTo>
                    <a:lnTo>
                      <a:pt x="64" y="26"/>
                    </a:lnTo>
                    <a:lnTo>
                      <a:pt x="61" y="26"/>
                    </a:lnTo>
                    <a:lnTo>
                      <a:pt x="59" y="24"/>
                    </a:lnTo>
                    <a:lnTo>
                      <a:pt x="58" y="26"/>
                    </a:lnTo>
                    <a:lnTo>
                      <a:pt x="54" y="30"/>
                    </a:lnTo>
                    <a:lnTo>
                      <a:pt x="54" y="22"/>
                    </a:lnTo>
                    <a:lnTo>
                      <a:pt x="51" y="19"/>
                    </a:lnTo>
                    <a:lnTo>
                      <a:pt x="53" y="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4" name="Freeform 6"/>
              <p:cNvSpPr>
                <a:spLocks/>
              </p:cNvSpPr>
              <p:nvPr/>
            </p:nvSpPr>
            <p:spPr bwMode="auto">
              <a:xfrm>
                <a:off x="4076" y="2657"/>
                <a:ext cx="183" cy="120"/>
              </a:xfrm>
              <a:custGeom>
                <a:avLst/>
                <a:gdLst>
                  <a:gd name="T0" fmla="*/ 29 w 183"/>
                  <a:gd name="T1" fmla="*/ 4 h 120"/>
                  <a:gd name="T2" fmla="*/ 17 w 183"/>
                  <a:gd name="T3" fmla="*/ 11 h 120"/>
                  <a:gd name="T4" fmla="*/ 17 w 183"/>
                  <a:gd name="T5" fmla="*/ 4 h 120"/>
                  <a:gd name="T6" fmla="*/ 10 w 183"/>
                  <a:gd name="T7" fmla="*/ 10 h 120"/>
                  <a:gd name="T8" fmla="*/ 5 w 183"/>
                  <a:gd name="T9" fmla="*/ 22 h 120"/>
                  <a:gd name="T10" fmla="*/ 7 w 183"/>
                  <a:gd name="T11" fmla="*/ 31 h 120"/>
                  <a:gd name="T12" fmla="*/ 20 w 183"/>
                  <a:gd name="T13" fmla="*/ 24 h 120"/>
                  <a:gd name="T14" fmla="*/ 32 w 183"/>
                  <a:gd name="T15" fmla="*/ 22 h 120"/>
                  <a:gd name="T16" fmla="*/ 41 w 183"/>
                  <a:gd name="T17" fmla="*/ 19 h 120"/>
                  <a:gd name="T18" fmla="*/ 55 w 183"/>
                  <a:gd name="T19" fmla="*/ 23 h 120"/>
                  <a:gd name="T20" fmla="*/ 57 w 183"/>
                  <a:gd name="T21" fmla="*/ 30 h 120"/>
                  <a:gd name="T22" fmla="*/ 73 w 183"/>
                  <a:gd name="T23" fmla="*/ 32 h 120"/>
                  <a:gd name="T24" fmla="*/ 77 w 183"/>
                  <a:gd name="T25" fmla="*/ 35 h 120"/>
                  <a:gd name="T26" fmla="*/ 85 w 183"/>
                  <a:gd name="T27" fmla="*/ 34 h 120"/>
                  <a:gd name="T28" fmla="*/ 85 w 183"/>
                  <a:gd name="T29" fmla="*/ 37 h 120"/>
                  <a:gd name="T30" fmla="*/ 86 w 183"/>
                  <a:gd name="T31" fmla="*/ 46 h 120"/>
                  <a:gd name="T32" fmla="*/ 89 w 183"/>
                  <a:gd name="T33" fmla="*/ 52 h 120"/>
                  <a:gd name="T34" fmla="*/ 90 w 183"/>
                  <a:gd name="T35" fmla="*/ 58 h 120"/>
                  <a:gd name="T36" fmla="*/ 85 w 183"/>
                  <a:gd name="T37" fmla="*/ 55 h 120"/>
                  <a:gd name="T38" fmla="*/ 79 w 183"/>
                  <a:gd name="T39" fmla="*/ 61 h 120"/>
                  <a:gd name="T40" fmla="*/ 84 w 183"/>
                  <a:gd name="T41" fmla="*/ 71 h 120"/>
                  <a:gd name="T42" fmla="*/ 89 w 183"/>
                  <a:gd name="T43" fmla="*/ 80 h 120"/>
                  <a:gd name="T44" fmla="*/ 97 w 183"/>
                  <a:gd name="T45" fmla="*/ 78 h 120"/>
                  <a:gd name="T46" fmla="*/ 91 w 183"/>
                  <a:gd name="T47" fmla="*/ 72 h 120"/>
                  <a:gd name="T48" fmla="*/ 89 w 183"/>
                  <a:gd name="T49" fmla="*/ 64 h 120"/>
                  <a:gd name="T50" fmla="*/ 93 w 183"/>
                  <a:gd name="T51" fmla="*/ 68 h 120"/>
                  <a:gd name="T52" fmla="*/ 99 w 183"/>
                  <a:gd name="T53" fmla="*/ 71 h 120"/>
                  <a:gd name="T54" fmla="*/ 98 w 183"/>
                  <a:gd name="T55" fmla="*/ 79 h 120"/>
                  <a:gd name="T56" fmla="*/ 93 w 183"/>
                  <a:gd name="T57" fmla="*/ 84 h 120"/>
                  <a:gd name="T58" fmla="*/ 93 w 183"/>
                  <a:gd name="T59" fmla="*/ 84 h 120"/>
                  <a:gd name="T60" fmla="*/ 93 w 183"/>
                  <a:gd name="T61" fmla="*/ 92 h 120"/>
                  <a:gd name="T62" fmla="*/ 91 w 183"/>
                  <a:gd name="T63" fmla="*/ 100 h 120"/>
                  <a:gd name="T64" fmla="*/ 90 w 183"/>
                  <a:gd name="T65" fmla="*/ 109 h 120"/>
                  <a:gd name="T66" fmla="*/ 94 w 183"/>
                  <a:gd name="T67" fmla="*/ 119 h 120"/>
                  <a:gd name="T68" fmla="*/ 103 w 183"/>
                  <a:gd name="T69" fmla="*/ 113 h 120"/>
                  <a:gd name="T70" fmla="*/ 104 w 183"/>
                  <a:gd name="T71" fmla="*/ 107 h 120"/>
                  <a:gd name="T72" fmla="*/ 116 w 183"/>
                  <a:gd name="T73" fmla="*/ 98 h 120"/>
                  <a:gd name="T74" fmla="*/ 116 w 183"/>
                  <a:gd name="T75" fmla="*/ 95 h 120"/>
                  <a:gd name="T76" fmla="*/ 111 w 183"/>
                  <a:gd name="T77" fmla="*/ 94 h 120"/>
                  <a:gd name="T78" fmla="*/ 124 w 183"/>
                  <a:gd name="T79" fmla="*/ 95 h 120"/>
                  <a:gd name="T80" fmla="*/ 126 w 183"/>
                  <a:gd name="T81" fmla="*/ 90 h 120"/>
                  <a:gd name="T82" fmla="*/ 135 w 183"/>
                  <a:gd name="T83" fmla="*/ 89 h 120"/>
                  <a:gd name="T84" fmla="*/ 142 w 183"/>
                  <a:gd name="T85" fmla="*/ 97 h 120"/>
                  <a:gd name="T86" fmla="*/ 154 w 183"/>
                  <a:gd name="T87" fmla="*/ 100 h 120"/>
                  <a:gd name="T88" fmla="*/ 165 w 183"/>
                  <a:gd name="T89" fmla="*/ 103 h 120"/>
                  <a:gd name="T90" fmla="*/ 179 w 183"/>
                  <a:gd name="T91" fmla="*/ 107 h 120"/>
                  <a:gd name="T92" fmla="*/ 181 w 183"/>
                  <a:gd name="T93" fmla="*/ 92 h 120"/>
                  <a:gd name="T94" fmla="*/ 177 w 183"/>
                  <a:gd name="T95" fmla="*/ 78 h 120"/>
                  <a:gd name="T96" fmla="*/ 171 w 183"/>
                  <a:gd name="T97" fmla="*/ 72 h 120"/>
                  <a:gd name="T98" fmla="*/ 169 w 183"/>
                  <a:gd name="T99" fmla="*/ 80 h 120"/>
                  <a:gd name="T100" fmla="*/ 158 w 183"/>
                  <a:gd name="T101" fmla="*/ 77 h 120"/>
                  <a:gd name="T102" fmla="*/ 169 w 183"/>
                  <a:gd name="T103" fmla="*/ 68 h 120"/>
                  <a:gd name="T104" fmla="*/ 159 w 183"/>
                  <a:gd name="T105" fmla="*/ 49 h 120"/>
                  <a:gd name="T106" fmla="*/ 141 w 183"/>
                  <a:gd name="T107" fmla="*/ 31 h 120"/>
                  <a:gd name="T108" fmla="*/ 123 w 183"/>
                  <a:gd name="T109" fmla="*/ 19 h 120"/>
                  <a:gd name="T110" fmla="*/ 99 w 183"/>
                  <a:gd name="T111" fmla="*/ 8 h 120"/>
                  <a:gd name="T112" fmla="*/ 77 w 183"/>
                  <a:gd name="T113" fmla="*/ 2 h 120"/>
                  <a:gd name="T114" fmla="*/ 56 w 183"/>
                  <a:gd name="T115" fmla="*/ 0 h 12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3"/>
                  <a:gd name="T175" fmla="*/ 0 h 120"/>
                  <a:gd name="T176" fmla="*/ 183 w 183"/>
                  <a:gd name="T177" fmla="*/ 120 h 12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3" h="120">
                    <a:moveTo>
                      <a:pt x="42" y="0"/>
                    </a:moveTo>
                    <a:lnTo>
                      <a:pt x="35" y="1"/>
                    </a:lnTo>
                    <a:lnTo>
                      <a:pt x="29" y="4"/>
                    </a:lnTo>
                    <a:lnTo>
                      <a:pt x="22" y="5"/>
                    </a:lnTo>
                    <a:lnTo>
                      <a:pt x="22" y="10"/>
                    </a:lnTo>
                    <a:lnTo>
                      <a:pt x="17" y="11"/>
                    </a:lnTo>
                    <a:lnTo>
                      <a:pt x="13" y="12"/>
                    </a:lnTo>
                    <a:lnTo>
                      <a:pt x="13" y="8"/>
                    </a:lnTo>
                    <a:lnTo>
                      <a:pt x="17" y="4"/>
                    </a:lnTo>
                    <a:lnTo>
                      <a:pt x="10" y="6"/>
                    </a:lnTo>
                    <a:lnTo>
                      <a:pt x="7" y="10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6" y="17"/>
                    </a:lnTo>
                    <a:lnTo>
                      <a:pt x="5" y="22"/>
                    </a:lnTo>
                    <a:lnTo>
                      <a:pt x="10" y="25"/>
                    </a:lnTo>
                    <a:lnTo>
                      <a:pt x="0" y="30"/>
                    </a:lnTo>
                    <a:lnTo>
                      <a:pt x="7" y="31"/>
                    </a:lnTo>
                    <a:lnTo>
                      <a:pt x="11" y="28"/>
                    </a:lnTo>
                    <a:lnTo>
                      <a:pt x="18" y="29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24" y="22"/>
                    </a:lnTo>
                    <a:lnTo>
                      <a:pt x="32" y="22"/>
                    </a:lnTo>
                    <a:lnTo>
                      <a:pt x="36" y="23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51" y="18"/>
                    </a:lnTo>
                    <a:lnTo>
                      <a:pt x="50" y="23"/>
                    </a:lnTo>
                    <a:lnTo>
                      <a:pt x="55" y="23"/>
                    </a:lnTo>
                    <a:lnTo>
                      <a:pt x="61" y="26"/>
                    </a:lnTo>
                    <a:lnTo>
                      <a:pt x="56" y="26"/>
                    </a:lnTo>
                    <a:lnTo>
                      <a:pt x="57" y="30"/>
                    </a:lnTo>
                    <a:lnTo>
                      <a:pt x="65" y="30"/>
                    </a:lnTo>
                    <a:lnTo>
                      <a:pt x="69" y="32"/>
                    </a:lnTo>
                    <a:lnTo>
                      <a:pt x="73" y="32"/>
                    </a:lnTo>
                    <a:lnTo>
                      <a:pt x="75" y="30"/>
                    </a:lnTo>
                    <a:lnTo>
                      <a:pt x="75" y="32"/>
                    </a:lnTo>
                    <a:lnTo>
                      <a:pt x="77" y="35"/>
                    </a:lnTo>
                    <a:lnTo>
                      <a:pt x="80" y="34"/>
                    </a:lnTo>
                    <a:lnTo>
                      <a:pt x="83" y="31"/>
                    </a:lnTo>
                    <a:lnTo>
                      <a:pt x="85" y="34"/>
                    </a:lnTo>
                    <a:lnTo>
                      <a:pt x="83" y="34"/>
                    </a:lnTo>
                    <a:lnTo>
                      <a:pt x="75" y="37"/>
                    </a:lnTo>
                    <a:lnTo>
                      <a:pt x="85" y="37"/>
                    </a:lnTo>
                    <a:lnTo>
                      <a:pt x="85" y="40"/>
                    </a:lnTo>
                    <a:lnTo>
                      <a:pt x="84" y="42"/>
                    </a:lnTo>
                    <a:lnTo>
                      <a:pt x="86" y="46"/>
                    </a:lnTo>
                    <a:lnTo>
                      <a:pt x="89" y="48"/>
                    </a:lnTo>
                    <a:lnTo>
                      <a:pt x="89" y="50"/>
                    </a:lnTo>
                    <a:lnTo>
                      <a:pt x="89" y="52"/>
                    </a:lnTo>
                    <a:lnTo>
                      <a:pt x="91" y="54"/>
                    </a:lnTo>
                    <a:lnTo>
                      <a:pt x="93" y="58"/>
                    </a:lnTo>
                    <a:lnTo>
                      <a:pt x="90" y="58"/>
                    </a:lnTo>
                    <a:lnTo>
                      <a:pt x="90" y="56"/>
                    </a:lnTo>
                    <a:lnTo>
                      <a:pt x="87" y="53"/>
                    </a:lnTo>
                    <a:lnTo>
                      <a:pt x="85" y="55"/>
                    </a:lnTo>
                    <a:lnTo>
                      <a:pt x="79" y="56"/>
                    </a:lnTo>
                    <a:lnTo>
                      <a:pt x="81" y="56"/>
                    </a:lnTo>
                    <a:lnTo>
                      <a:pt x="79" y="61"/>
                    </a:lnTo>
                    <a:lnTo>
                      <a:pt x="80" y="65"/>
                    </a:lnTo>
                    <a:lnTo>
                      <a:pt x="81" y="71"/>
                    </a:lnTo>
                    <a:lnTo>
                      <a:pt x="84" y="71"/>
                    </a:lnTo>
                    <a:lnTo>
                      <a:pt x="84" y="78"/>
                    </a:lnTo>
                    <a:lnTo>
                      <a:pt x="86" y="79"/>
                    </a:lnTo>
                    <a:lnTo>
                      <a:pt x="89" y="80"/>
                    </a:lnTo>
                    <a:lnTo>
                      <a:pt x="91" y="80"/>
                    </a:lnTo>
                    <a:lnTo>
                      <a:pt x="96" y="79"/>
                    </a:lnTo>
                    <a:lnTo>
                      <a:pt x="97" y="78"/>
                    </a:lnTo>
                    <a:lnTo>
                      <a:pt x="94" y="74"/>
                    </a:lnTo>
                    <a:lnTo>
                      <a:pt x="94" y="72"/>
                    </a:lnTo>
                    <a:lnTo>
                      <a:pt x="91" y="72"/>
                    </a:lnTo>
                    <a:lnTo>
                      <a:pt x="91" y="71"/>
                    </a:lnTo>
                    <a:lnTo>
                      <a:pt x="90" y="68"/>
                    </a:lnTo>
                    <a:lnTo>
                      <a:pt x="89" y="64"/>
                    </a:lnTo>
                    <a:lnTo>
                      <a:pt x="91" y="67"/>
                    </a:lnTo>
                    <a:lnTo>
                      <a:pt x="91" y="71"/>
                    </a:lnTo>
                    <a:lnTo>
                      <a:pt x="93" y="68"/>
                    </a:lnTo>
                    <a:lnTo>
                      <a:pt x="97" y="67"/>
                    </a:lnTo>
                    <a:lnTo>
                      <a:pt x="97" y="68"/>
                    </a:lnTo>
                    <a:lnTo>
                      <a:pt x="99" y="71"/>
                    </a:lnTo>
                    <a:lnTo>
                      <a:pt x="98" y="74"/>
                    </a:lnTo>
                    <a:lnTo>
                      <a:pt x="102" y="76"/>
                    </a:lnTo>
                    <a:lnTo>
                      <a:pt x="98" y="79"/>
                    </a:lnTo>
                    <a:lnTo>
                      <a:pt x="99" y="80"/>
                    </a:lnTo>
                    <a:lnTo>
                      <a:pt x="96" y="84"/>
                    </a:lnTo>
                    <a:lnTo>
                      <a:pt x="93" y="84"/>
                    </a:lnTo>
                    <a:lnTo>
                      <a:pt x="93" y="80"/>
                    </a:lnTo>
                    <a:lnTo>
                      <a:pt x="92" y="82"/>
                    </a:lnTo>
                    <a:lnTo>
                      <a:pt x="93" y="84"/>
                    </a:lnTo>
                    <a:lnTo>
                      <a:pt x="96" y="85"/>
                    </a:lnTo>
                    <a:lnTo>
                      <a:pt x="93" y="89"/>
                    </a:lnTo>
                    <a:lnTo>
                      <a:pt x="93" y="92"/>
                    </a:lnTo>
                    <a:lnTo>
                      <a:pt x="91" y="98"/>
                    </a:lnTo>
                    <a:lnTo>
                      <a:pt x="90" y="98"/>
                    </a:lnTo>
                    <a:lnTo>
                      <a:pt x="91" y="100"/>
                    </a:lnTo>
                    <a:lnTo>
                      <a:pt x="97" y="100"/>
                    </a:lnTo>
                    <a:lnTo>
                      <a:pt x="96" y="103"/>
                    </a:lnTo>
                    <a:lnTo>
                      <a:pt x="90" y="109"/>
                    </a:lnTo>
                    <a:lnTo>
                      <a:pt x="91" y="113"/>
                    </a:lnTo>
                    <a:lnTo>
                      <a:pt x="91" y="114"/>
                    </a:lnTo>
                    <a:lnTo>
                      <a:pt x="94" y="119"/>
                    </a:lnTo>
                    <a:lnTo>
                      <a:pt x="97" y="116"/>
                    </a:lnTo>
                    <a:lnTo>
                      <a:pt x="100" y="113"/>
                    </a:lnTo>
                    <a:lnTo>
                      <a:pt x="103" y="113"/>
                    </a:lnTo>
                    <a:lnTo>
                      <a:pt x="100" y="110"/>
                    </a:lnTo>
                    <a:lnTo>
                      <a:pt x="102" y="107"/>
                    </a:lnTo>
                    <a:lnTo>
                      <a:pt x="104" y="107"/>
                    </a:lnTo>
                    <a:lnTo>
                      <a:pt x="104" y="102"/>
                    </a:lnTo>
                    <a:lnTo>
                      <a:pt x="106" y="98"/>
                    </a:lnTo>
                    <a:lnTo>
                      <a:pt x="116" y="98"/>
                    </a:lnTo>
                    <a:lnTo>
                      <a:pt x="116" y="100"/>
                    </a:lnTo>
                    <a:lnTo>
                      <a:pt x="117" y="98"/>
                    </a:lnTo>
                    <a:lnTo>
                      <a:pt x="116" y="95"/>
                    </a:lnTo>
                    <a:lnTo>
                      <a:pt x="110" y="95"/>
                    </a:lnTo>
                    <a:lnTo>
                      <a:pt x="108" y="92"/>
                    </a:lnTo>
                    <a:lnTo>
                      <a:pt x="111" y="94"/>
                    </a:lnTo>
                    <a:lnTo>
                      <a:pt x="118" y="92"/>
                    </a:lnTo>
                    <a:lnTo>
                      <a:pt x="124" y="97"/>
                    </a:lnTo>
                    <a:lnTo>
                      <a:pt x="124" y="95"/>
                    </a:lnTo>
                    <a:lnTo>
                      <a:pt x="124" y="90"/>
                    </a:lnTo>
                    <a:lnTo>
                      <a:pt x="127" y="86"/>
                    </a:lnTo>
                    <a:lnTo>
                      <a:pt x="126" y="90"/>
                    </a:lnTo>
                    <a:lnTo>
                      <a:pt x="129" y="92"/>
                    </a:lnTo>
                    <a:lnTo>
                      <a:pt x="134" y="92"/>
                    </a:lnTo>
                    <a:lnTo>
                      <a:pt x="135" y="89"/>
                    </a:lnTo>
                    <a:lnTo>
                      <a:pt x="140" y="85"/>
                    </a:lnTo>
                    <a:lnTo>
                      <a:pt x="142" y="91"/>
                    </a:lnTo>
                    <a:lnTo>
                      <a:pt x="142" y="97"/>
                    </a:lnTo>
                    <a:lnTo>
                      <a:pt x="146" y="98"/>
                    </a:lnTo>
                    <a:lnTo>
                      <a:pt x="151" y="98"/>
                    </a:lnTo>
                    <a:lnTo>
                      <a:pt x="154" y="100"/>
                    </a:lnTo>
                    <a:lnTo>
                      <a:pt x="159" y="98"/>
                    </a:lnTo>
                    <a:lnTo>
                      <a:pt x="160" y="102"/>
                    </a:lnTo>
                    <a:lnTo>
                      <a:pt x="165" y="103"/>
                    </a:lnTo>
                    <a:lnTo>
                      <a:pt x="171" y="106"/>
                    </a:lnTo>
                    <a:lnTo>
                      <a:pt x="176" y="110"/>
                    </a:lnTo>
                    <a:lnTo>
                      <a:pt x="179" y="107"/>
                    </a:lnTo>
                    <a:lnTo>
                      <a:pt x="181" y="100"/>
                    </a:lnTo>
                    <a:lnTo>
                      <a:pt x="181" y="96"/>
                    </a:lnTo>
                    <a:lnTo>
                      <a:pt x="181" y="92"/>
                    </a:lnTo>
                    <a:lnTo>
                      <a:pt x="182" y="89"/>
                    </a:lnTo>
                    <a:lnTo>
                      <a:pt x="179" y="84"/>
                    </a:lnTo>
                    <a:lnTo>
                      <a:pt x="177" y="78"/>
                    </a:lnTo>
                    <a:lnTo>
                      <a:pt x="179" y="80"/>
                    </a:lnTo>
                    <a:lnTo>
                      <a:pt x="175" y="72"/>
                    </a:lnTo>
                    <a:lnTo>
                      <a:pt x="171" y="72"/>
                    </a:lnTo>
                    <a:lnTo>
                      <a:pt x="171" y="74"/>
                    </a:lnTo>
                    <a:lnTo>
                      <a:pt x="167" y="73"/>
                    </a:lnTo>
                    <a:lnTo>
                      <a:pt x="169" y="80"/>
                    </a:lnTo>
                    <a:lnTo>
                      <a:pt x="160" y="80"/>
                    </a:lnTo>
                    <a:lnTo>
                      <a:pt x="157" y="79"/>
                    </a:lnTo>
                    <a:lnTo>
                      <a:pt x="158" y="77"/>
                    </a:lnTo>
                    <a:lnTo>
                      <a:pt x="161" y="76"/>
                    </a:lnTo>
                    <a:lnTo>
                      <a:pt x="167" y="71"/>
                    </a:lnTo>
                    <a:lnTo>
                      <a:pt x="169" y="68"/>
                    </a:lnTo>
                    <a:lnTo>
                      <a:pt x="169" y="64"/>
                    </a:lnTo>
                    <a:lnTo>
                      <a:pt x="167" y="59"/>
                    </a:lnTo>
                    <a:lnTo>
                      <a:pt x="159" y="49"/>
                    </a:lnTo>
                    <a:lnTo>
                      <a:pt x="153" y="41"/>
                    </a:lnTo>
                    <a:lnTo>
                      <a:pt x="147" y="36"/>
                    </a:lnTo>
                    <a:lnTo>
                      <a:pt x="141" y="31"/>
                    </a:lnTo>
                    <a:lnTo>
                      <a:pt x="135" y="26"/>
                    </a:lnTo>
                    <a:lnTo>
                      <a:pt x="129" y="23"/>
                    </a:lnTo>
                    <a:lnTo>
                      <a:pt x="123" y="19"/>
                    </a:lnTo>
                    <a:lnTo>
                      <a:pt x="116" y="14"/>
                    </a:lnTo>
                    <a:lnTo>
                      <a:pt x="108" y="11"/>
                    </a:lnTo>
                    <a:lnTo>
                      <a:pt x="99" y="8"/>
                    </a:lnTo>
                    <a:lnTo>
                      <a:pt x="91" y="5"/>
                    </a:lnTo>
                    <a:lnTo>
                      <a:pt x="84" y="4"/>
                    </a:lnTo>
                    <a:lnTo>
                      <a:pt x="77" y="2"/>
                    </a:lnTo>
                    <a:lnTo>
                      <a:pt x="69" y="1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4164" y="2757"/>
                <a:ext cx="102" cy="125"/>
              </a:xfrm>
              <a:custGeom>
                <a:avLst/>
                <a:gdLst>
                  <a:gd name="T0" fmla="*/ 50 w 102"/>
                  <a:gd name="T1" fmla="*/ 1 h 125"/>
                  <a:gd name="T2" fmla="*/ 41 w 102"/>
                  <a:gd name="T3" fmla="*/ 5 h 125"/>
                  <a:gd name="T4" fmla="*/ 40 w 102"/>
                  <a:gd name="T5" fmla="*/ 11 h 125"/>
                  <a:gd name="T6" fmla="*/ 29 w 102"/>
                  <a:gd name="T7" fmla="*/ 13 h 125"/>
                  <a:gd name="T8" fmla="*/ 16 w 102"/>
                  <a:gd name="T9" fmla="*/ 14 h 125"/>
                  <a:gd name="T10" fmla="*/ 12 w 102"/>
                  <a:gd name="T11" fmla="*/ 20 h 125"/>
                  <a:gd name="T12" fmla="*/ 6 w 102"/>
                  <a:gd name="T13" fmla="*/ 26 h 125"/>
                  <a:gd name="T14" fmla="*/ 4 w 102"/>
                  <a:gd name="T15" fmla="*/ 35 h 125"/>
                  <a:gd name="T16" fmla="*/ 1 w 102"/>
                  <a:gd name="T17" fmla="*/ 41 h 125"/>
                  <a:gd name="T18" fmla="*/ 2 w 102"/>
                  <a:gd name="T19" fmla="*/ 50 h 125"/>
                  <a:gd name="T20" fmla="*/ 6 w 102"/>
                  <a:gd name="T21" fmla="*/ 61 h 125"/>
                  <a:gd name="T22" fmla="*/ 18 w 102"/>
                  <a:gd name="T23" fmla="*/ 69 h 125"/>
                  <a:gd name="T24" fmla="*/ 30 w 102"/>
                  <a:gd name="T25" fmla="*/ 65 h 125"/>
                  <a:gd name="T26" fmla="*/ 36 w 102"/>
                  <a:gd name="T27" fmla="*/ 60 h 125"/>
                  <a:gd name="T28" fmla="*/ 41 w 102"/>
                  <a:gd name="T29" fmla="*/ 61 h 125"/>
                  <a:gd name="T30" fmla="*/ 48 w 102"/>
                  <a:gd name="T31" fmla="*/ 62 h 125"/>
                  <a:gd name="T32" fmla="*/ 49 w 102"/>
                  <a:gd name="T33" fmla="*/ 71 h 125"/>
                  <a:gd name="T34" fmla="*/ 54 w 102"/>
                  <a:gd name="T35" fmla="*/ 75 h 125"/>
                  <a:gd name="T36" fmla="*/ 60 w 102"/>
                  <a:gd name="T37" fmla="*/ 85 h 125"/>
                  <a:gd name="T38" fmla="*/ 56 w 102"/>
                  <a:gd name="T39" fmla="*/ 93 h 125"/>
                  <a:gd name="T40" fmla="*/ 58 w 102"/>
                  <a:gd name="T41" fmla="*/ 99 h 125"/>
                  <a:gd name="T42" fmla="*/ 61 w 102"/>
                  <a:gd name="T43" fmla="*/ 107 h 125"/>
                  <a:gd name="T44" fmla="*/ 65 w 102"/>
                  <a:gd name="T45" fmla="*/ 118 h 125"/>
                  <a:gd name="T46" fmla="*/ 70 w 102"/>
                  <a:gd name="T47" fmla="*/ 124 h 125"/>
                  <a:gd name="T48" fmla="*/ 78 w 102"/>
                  <a:gd name="T49" fmla="*/ 114 h 125"/>
                  <a:gd name="T50" fmla="*/ 90 w 102"/>
                  <a:gd name="T51" fmla="*/ 94 h 125"/>
                  <a:gd name="T52" fmla="*/ 97 w 102"/>
                  <a:gd name="T53" fmla="*/ 72 h 125"/>
                  <a:gd name="T54" fmla="*/ 98 w 102"/>
                  <a:gd name="T55" fmla="*/ 59 h 125"/>
                  <a:gd name="T56" fmla="*/ 97 w 102"/>
                  <a:gd name="T57" fmla="*/ 54 h 125"/>
                  <a:gd name="T58" fmla="*/ 98 w 102"/>
                  <a:gd name="T59" fmla="*/ 36 h 125"/>
                  <a:gd name="T60" fmla="*/ 100 w 102"/>
                  <a:gd name="T61" fmla="*/ 24 h 125"/>
                  <a:gd name="T62" fmla="*/ 100 w 102"/>
                  <a:gd name="T63" fmla="*/ 19 h 125"/>
                  <a:gd name="T64" fmla="*/ 98 w 102"/>
                  <a:gd name="T65" fmla="*/ 13 h 125"/>
                  <a:gd name="T66" fmla="*/ 94 w 102"/>
                  <a:gd name="T67" fmla="*/ 7 h 125"/>
                  <a:gd name="T68" fmla="*/ 88 w 102"/>
                  <a:gd name="T69" fmla="*/ 14 h 125"/>
                  <a:gd name="T70" fmla="*/ 78 w 102"/>
                  <a:gd name="T71" fmla="*/ 13 h 125"/>
                  <a:gd name="T72" fmla="*/ 72 w 102"/>
                  <a:gd name="T73" fmla="*/ 11 h 125"/>
                  <a:gd name="T74" fmla="*/ 65 w 102"/>
                  <a:gd name="T75" fmla="*/ 6 h 125"/>
                  <a:gd name="T76" fmla="*/ 58 w 102"/>
                  <a:gd name="T77" fmla="*/ 1 h 1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2"/>
                  <a:gd name="T118" fmla="*/ 0 h 125"/>
                  <a:gd name="T119" fmla="*/ 102 w 102"/>
                  <a:gd name="T120" fmla="*/ 125 h 1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2" h="125">
                    <a:moveTo>
                      <a:pt x="50" y="0"/>
                    </a:moveTo>
                    <a:lnTo>
                      <a:pt x="50" y="1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38" y="8"/>
                    </a:lnTo>
                    <a:lnTo>
                      <a:pt x="40" y="11"/>
                    </a:lnTo>
                    <a:lnTo>
                      <a:pt x="36" y="12"/>
                    </a:lnTo>
                    <a:lnTo>
                      <a:pt x="29" y="13"/>
                    </a:lnTo>
                    <a:lnTo>
                      <a:pt x="24" y="10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2" y="20"/>
                    </a:lnTo>
                    <a:lnTo>
                      <a:pt x="7" y="20"/>
                    </a:lnTo>
                    <a:lnTo>
                      <a:pt x="6" y="26"/>
                    </a:lnTo>
                    <a:lnTo>
                      <a:pt x="6" y="30"/>
                    </a:lnTo>
                    <a:lnTo>
                      <a:pt x="4" y="35"/>
                    </a:lnTo>
                    <a:lnTo>
                      <a:pt x="2" y="36"/>
                    </a:lnTo>
                    <a:lnTo>
                      <a:pt x="1" y="41"/>
                    </a:lnTo>
                    <a:lnTo>
                      <a:pt x="0" y="46"/>
                    </a:lnTo>
                    <a:lnTo>
                      <a:pt x="2" y="50"/>
                    </a:lnTo>
                    <a:lnTo>
                      <a:pt x="2" y="55"/>
                    </a:lnTo>
                    <a:lnTo>
                      <a:pt x="6" y="61"/>
                    </a:lnTo>
                    <a:lnTo>
                      <a:pt x="14" y="67"/>
                    </a:lnTo>
                    <a:lnTo>
                      <a:pt x="18" y="69"/>
                    </a:lnTo>
                    <a:lnTo>
                      <a:pt x="25" y="66"/>
                    </a:lnTo>
                    <a:lnTo>
                      <a:pt x="30" y="65"/>
                    </a:lnTo>
                    <a:lnTo>
                      <a:pt x="36" y="61"/>
                    </a:lnTo>
                    <a:lnTo>
                      <a:pt x="36" y="60"/>
                    </a:lnTo>
                    <a:lnTo>
                      <a:pt x="38" y="59"/>
                    </a:lnTo>
                    <a:lnTo>
                      <a:pt x="41" y="61"/>
                    </a:lnTo>
                    <a:lnTo>
                      <a:pt x="44" y="60"/>
                    </a:lnTo>
                    <a:lnTo>
                      <a:pt x="48" y="62"/>
                    </a:lnTo>
                    <a:lnTo>
                      <a:pt x="49" y="69"/>
                    </a:lnTo>
                    <a:lnTo>
                      <a:pt x="49" y="71"/>
                    </a:lnTo>
                    <a:lnTo>
                      <a:pt x="50" y="72"/>
                    </a:lnTo>
                    <a:lnTo>
                      <a:pt x="54" y="75"/>
                    </a:lnTo>
                    <a:lnTo>
                      <a:pt x="56" y="76"/>
                    </a:lnTo>
                    <a:lnTo>
                      <a:pt x="60" y="85"/>
                    </a:lnTo>
                    <a:lnTo>
                      <a:pt x="59" y="85"/>
                    </a:lnTo>
                    <a:lnTo>
                      <a:pt x="56" y="93"/>
                    </a:lnTo>
                    <a:lnTo>
                      <a:pt x="55" y="94"/>
                    </a:lnTo>
                    <a:lnTo>
                      <a:pt x="58" y="99"/>
                    </a:lnTo>
                    <a:lnTo>
                      <a:pt x="60" y="103"/>
                    </a:lnTo>
                    <a:lnTo>
                      <a:pt x="61" y="107"/>
                    </a:lnTo>
                    <a:lnTo>
                      <a:pt x="62" y="112"/>
                    </a:lnTo>
                    <a:lnTo>
                      <a:pt x="65" y="118"/>
                    </a:lnTo>
                    <a:lnTo>
                      <a:pt x="65" y="124"/>
                    </a:lnTo>
                    <a:lnTo>
                      <a:pt x="70" y="124"/>
                    </a:lnTo>
                    <a:lnTo>
                      <a:pt x="73" y="121"/>
                    </a:lnTo>
                    <a:lnTo>
                      <a:pt x="78" y="114"/>
                    </a:lnTo>
                    <a:lnTo>
                      <a:pt x="84" y="105"/>
                    </a:lnTo>
                    <a:lnTo>
                      <a:pt x="90" y="94"/>
                    </a:lnTo>
                    <a:lnTo>
                      <a:pt x="94" y="82"/>
                    </a:lnTo>
                    <a:lnTo>
                      <a:pt x="97" y="72"/>
                    </a:lnTo>
                    <a:lnTo>
                      <a:pt x="100" y="61"/>
                    </a:lnTo>
                    <a:lnTo>
                      <a:pt x="98" y="59"/>
                    </a:lnTo>
                    <a:lnTo>
                      <a:pt x="98" y="56"/>
                    </a:lnTo>
                    <a:lnTo>
                      <a:pt x="97" y="54"/>
                    </a:lnTo>
                    <a:lnTo>
                      <a:pt x="96" y="43"/>
                    </a:lnTo>
                    <a:lnTo>
                      <a:pt x="98" y="36"/>
                    </a:lnTo>
                    <a:lnTo>
                      <a:pt x="101" y="30"/>
                    </a:lnTo>
                    <a:lnTo>
                      <a:pt x="100" y="24"/>
                    </a:lnTo>
                    <a:lnTo>
                      <a:pt x="100" y="22"/>
                    </a:lnTo>
                    <a:lnTo>
                      <a:pt x="100" y="19"/>
                    </a:lnTo>
                    <a:lnTo>
                      <a:pt x="98" y="16"/>
                    </a:lnTo>
                    <a:lnTo>
                      <a:pt x="98" y="13"/>
                    </a:lnTo>
                    <a:lnTo>
                      <a:pt x="96" y="7"/>
                    </a:lnTo>
                    <a:lnTo>
                      <a:pt x="94" y="7"/>
                    </a:lnTo>
                    <a:lnTo>
                      <a:pt x="90" y="12"/>
                    </a:lnTo>
                    <a:lnTo>
                      <a:pt x="88" y="14"/>
                    </a:lnTo>
                    <a:lnTo>
                      <a:pt x="85" y="12"/>
                    </a:lnTo>
                    <a:lnTo>
                      <a:pt x="78" y="13"/>
                    </a:lnTo>
                    <a:lnTo>
                      <a:pt x="76" y="11"/>
                    </a:lnTo>
                    <a:lnTo>
                      <a:pt x="72" y="11"/>
                    </a:lnTo>
                    <a:lnTo>
                      <a:pt x="67" y="7"/>
                    </a:lnTo>
                    <a:lnTo>
                      <a:pt x="65" y="6"/>
                    </a:lnTo>
                    <a:lnTo>
                      <a:pt x="61" y="4"/>
                    </a:lnTo>
                    <a:lnTo>
                      <a:pt x="58" y="1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4102" y="2720"/>
                <a:ext cx="20" cy="21"/>
              </a:xfrm>
              <a:custGeom>
                <a:avLst/>
                <a:gdLst>
                  <a:gd name="T0" fmla="*/ 6 w 20"/>
                  <a:gd name="T1" fmla="*/ 0 h 21"/>
                  <a:gd name="T2" fmla="*/ 0 w 20"/>
                  <a:gd name="T3" fmla="*/ 2 h 21"/>
                  <a:gd name="T4" fmla="*/ 5 w 20"/>
                  <a:gd name="T5" fmla="*/ 5 h 21"/>
                  <a:gd name="T6" fmla="*/ 7 w 20"/>
                  <a:gd name="T7" fmla="*/ 5 h 21"/>
                  <a:gd name="T8" fmla="*/ 9 w 20"/>
                  <a:gd name="T9" fmla="*/ 10 h 21"/>
                  <a:gd name="T10" fmla="*/ 6 w 20"/>
                  <a:gd name="T11" fmla="*/ 12 h 21"/>
                  <a:gd name="T12" fmla="*/ 0 w 20"/>
                  <a:gd name="T13" fmla="*/ 14 h 21"/>
                  <a:gd name="T14" fmla="*/ 6 w 20"/>
                  <a:gd name="T15" fmla="*/ 15 h 21"/>
                  <a:gd name="T16" fmla="*/ 12 w 20"/>
                  <a:gd name="T17" fmla="*/ 20 h 21"/>
                  <a:gd name="T18" fmla="*/ 12 w 20"/>
                  <a:gd name="T19" fmla="*/ 17 h 21"/>
                  <a:gd name="T20" fmla="*/ 14 w 20"/>
                  <a:gd name="T21" fmla="*/ 17 h 21"/>
                  <a:gd name="T22" fmla="*/ 14 w 20"/>
                  <a:gd name="T23" fmla="*/ 12 h 21"/>
                  <a:gd name="T24" fmla="*/ 16 w 20"/>
                  <a:gd name="T25" fmla="*/ 15 h 21"/>
                  <a:gd name="T26" fmla="*/ 19 w 20"/>
                  <a:gd name="T27" fmla="*/ 12 h 21"/>
                  <a:gd name="T28" fmla="*/ 15 w 20"/>
                  <a:gd name="T29" fmla="*/ 10 h 21"/>
                  <a:gd name="T30" fmla="*/ 16 w 20"/>
                  <a:gd name="T31" fmla="*/ 7 h 21"/>
                  <a:gd name="T32" fmla="*/ 13 w 20"/>
                  <a:gd name="T33" fmla="*/ 5 h 21"/>
                  <a:gd name="T34" fmla="*/ 12 w 20"/>
                  <a:gd name="T35" fmla="*/ 4 h 21"/>
                  <a:gd name="T36" fmla="*/ 6 w 20"/>
                  <a:gd name="T37" fmla="*/ 0 h 2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"/>
                  <a:gd name="T58" fmla="*/ 0 h 21"/>
                  <a:gd name="T59" fmla="*/ 20 w 20"/>
                  <a:gd name="T60" fmla="*/ 21 h 2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" h="21">
                    <a:moveTo>
                      <a:pt x="6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10"/>
                    </a:lnTo>
                    <a:lnTo>
                      <a:pt x="6" y="12"/>
                    </a:lnTo>
                    <a:lnTo>
                      <a:pt x="0" y="14"/>
                    </a:lnTo>
                    <a:lnTo>
                      <a:pt x="6" y="15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2"/>
                    </a:lnTo>
                    <a:lnTo>
                      <a:pt x="16" y="15"/>
                    </a:lnTo>
                    <a:lnTo>
                      <a:pt x="19" y="12"/>
                    </a:lnTo>
                    <a:lnTo>
                      <a:pt x="15" y="10"/>
                    </a:lnTo>
                    <a:lnTo>
                      <a:pt x="16" y="7"/>
                    </a:lnTo>
                    <a:lnTo>
                      <a:pt x="13" y="5"/>
                    </a:lnTo>
                    <a:lnTo>
                      <a:pt x="12" y="4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4109" y="2710"/>
                <a:ext cx="20" cy="20"/>
              </a:xfrm>
              <a:custGeom>
                <a:avLst/>
                <a:gdLst>
                  <a:gd name="T0" fmla="*/ 19 w 20"/>
                  <a:gd name="T1" fmla="*/ 0 h 20"/>
                  <a:gd name="T2" fmla="*/ 15 w 20"/>
                  <a:gd name="T3" fmla="*/ 6 h 20"/>
                  <a:gd name="T4" fmla="*/ 4 w 20"/>
                  <a:gd name="T5" fmla="*/ 19 h 20"/>
                  <a:gd name="T6" fmla="*/ 0 w 20"/>
                  <a:gd name="T7" fmla="*/ 13 h 20"/>
                  <a:gd name="T8" fmla="*/ 7 w 20"/>
                  <a:gd name="T9" fmla="*/ 5 h 20"/>
                  <a:gd name="T10" fmla="*/ 11 w 20"/>
                  <a:gd name="T11" fmla="*/ 0 h 20"/>
                  <a:gd name="T12" fmla="*/ 19 w 20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20"/>
                  <a:gd name="T23" fmla="*/ 20 w 2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20">
                    <a:moveTo>
                      <a:pt x="19" y="0"/>
                    </a:moveTo>
                    <a:lnTo>
                      <a:pt x="15" y="6"/>
                    </a:lnTo>
                    <a:lnTo>
                      <a:pt x="4" y="19"/>
                    </a:lnTo>
                    <a:lnTo>
                      <a:pt x="0" y="13"/>
                    </a:lnTo>
                    <a:lnTo>
                      <a:pt x="7" y="5"/>
                    </a:lnTo>
                    <a:lnTo>
                      <a:pt x="11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4117" y="2710"/>
                <a:ext cx="21" cy="34"/>
              </a:xfrm>
              <a:custGeom>
                <a:avLst/>
                <a:gdLst>
                  <a:gd name="T0" fmla="*/ 14 w 21"/>
                  <a:gd name="T1" fmla="*/ 0 h 34"/>
                  <a:gd name="T2" fmla="*/ 12 w 21"/>
                  <a:gd name="T3" fmla="*/ 1 h 34"/>
                  <a:gd name="T4" fmla="*/ 10 w 21"/>
                  <a:gd name="T5" fmla="*/ 0 h 34"/>
                  <a:gd name="T6" fmla="*/ 6 w 21"/>
                  <a:gd name="T7" fmla="*/ 0 h 34"/>
                  <a:gd name="T8" fmla="*/ 4 w 21"/>
                  <a:gd name="T9" fmla="*/ 2 h 34"/>
                  <a:gd name="T10" fmla="*/ 2 w 21"/>
                  <a:gd name="T11" fmla="*/ 2 h 34"/>
                  <a:gd name="T12" fmla="*/ 1 w 21"/>
                  <a:gd name="T13" fmla="*/ 5 h 34"/>
                  <a:gd name="T14" fmla="*/ 0 w 21"/>
                  <a:gd name="T15" fmla="*/ 7 h 34"/>
                  <a:gd name="T16" fmla="*/ 0 w 21"/>
                  <a:gd name="T17" fmla="*/ 8 h 34"/>
                  <a:gd name="T18" fmla="*/ 2 w 21"/>
                  <a:gd name="T19" fmla="*/ 11 h 34"/>
                  <a:gd name="T20" fmla="*/ 2 w 21"/>
                  <a:gd name="T21" fmla="*/ 12 h 34"/>
                  <a:gd name="T22" fmla="*/ 2 w 21"/>
                  <a:gd name="T23" fmla="*/ 16 h 34"/>
                  <a:gd name="T24" fmla="*/ 4 w 21"/>
                  <a:gd name="T25" fmla="*/ 19 h 34"/>
                  <a:gd name="T26" fmla="*/ 5 w 21"/>
                  <a:gd name="T27" fmla="*/ 20 h 34"/>
                  <a:gd name="T28" fmla="*/ 2 w 21"/>
                  <a:gd name="T29" fmla="*/ 23 h 34"/>
                  <a:gd name="T30" fmla="*/ 2 w 21"/>
                  <a:gd name="T31" fmla="*/ 25 h 34"/>
                  <a:gd name="T32" fmla="*/ 4 w 21"/>
                  <a:gd name="T33" fmla="*/ 28 h 34"/>
                  <a:gd name="T34" fmla="*/ 5 w 21"/>
                  <a:gd name="T35" fmla="*/ 32 h 34"/>
                  <a:gd name="T36" fmla="*/ 6 w 21"/>
                  <a:gd name="T37" fmla="*/ 30 h 34"/>
                  <a:gd name="T38" fmla="*/ 7 w 21"/>
                  <a:gd name="T39" fmla="*/ 33 h 34"/>
                  <a:gd name="T40" fmla="*/ 10 w 21"/>
                  <a:gd name="T41" fmla="*/ 32 h 34"/>
                  <a:gd name="T42" fmla="*/ 11 w 21"/>
                  <a:gd name="T43" fmla="*/ 28 h 34"/>
                  <a:gd name="T44" fmla="*/ 11 w 21"/>
                  <a:gd name="T45" fmla="*/ 27 h 34"/>
                  <a:gd name="T46" fmla="*/ 12 w 21"/>
                  <a:gd name="T47" fmla="*/ 25 h 34"/>
                  <a:gd name="T48" fmla="*/ 15 w 21"/>
                  <a:gd name="T49" fmla="*/ 23 h 34"/>
                  <a:gd name="T50" fmla="*/ 17 w 21"/>
                  <a:gd name="T51" fmla="*/ 20 h 34"/>
                  <a:gd name="T52" fmla="*/ 19 w 21"/>
                  <a:gd name="T53" fmla="*/ 20 h 34"/>
                  <a:gd name="T54" fmla="*/ 20 w 21"/>
                  <a:gd name="T55" fmla="*/ 18 h 34"/>
                  <a:gd name="T56" fmla="*/ 20 w 21"/>
                  <a:gd name="T57" fmla="*/ 15 h 34"/>
                  <a:gd name="T58" fmla="*/ 17 w 21"/>
                  <a:gd name="T59" fmla="*/ 14 h 34"/>
                  <a:gd name="T60" fmla="*/ 17 w 21"/>
                  <a:gd name="T61" fmla="*/ 11 h 34"/>
                  <a:gd name="T62" fmla="*/ 16 w 21"/>
                  <a:gd name="T63" fmla="*/ 8 h 34"/>
                  <a:gd name="T64" fmla="*/ 15 w 21"/>
                  <a:gd name="T65" fmla="*/ 5 h 34"/>
                  <a:gd name="T66" fmla="*/ 14 w 21"/>
                  <a:gd name="T67" fmla="*/ 0 h 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34"/>
                  <a:gd name="T104" fmla="*/ 21 w 21"/>
                  <a:gd name="T105" fmla="*/ 34 h 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34">
                    <a:moveTo>
                      <a:pt x="14" y="0"/>
                    </a:moveTo>
                    <a:lnTo>
                      <a:pt x="12" y="1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4" y="28"/>
                    </a:lnTo>
                    <a:lnTo>
                      <a:pt x="5" y="32"/>
                    </a:lnTo>
                    <a:lnTo>
                      <a:pt x="6" y="30"/>
                    </a:lnTo>
                    <a:lnTo>
                      <a:pt x="7" y="33"/>
                    </a:lnTo>
                    <a:lnTo>
                      <a:pt x="10" y="32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2" y="25"/>
                    </a:lnTo>
                    <a:lnTo>
                      <a:pt x="15" y="23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20" y="18"/>
                    </a:lnTo>
                    <a:lnTo>
                      <a:pt x="20" y="15"/>
                    </a:lnTo>
                    <a:lnTo>
                      <a:pt x="17" y="14"/>
                    </a:lnTo>
                    <a:lnTo>
                      <a:pt x="17" y="11"/>
                    </a:lnTo>
                    <a:lnTo>
                      <a:pt x="16" y="8"/>
                    </a:lnTo>
                    <a:lnTo>
                      <a:pt x="15" y="5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4143" y="2731"/>
                <a:ext cx="20" cy="21"/>
              </a:xfrm>
              <a:custGeom>
                <a:avLst/>
                <a:gdLst>
                  <a:gd name="T0" fmla="*/ 12 w 20"/>
                  <a:gd name="T1" fmla="*/ 0 h 21"/>
                  <a:gd name="T2" fmla="*/ 19 w 20"/>
                  <a:gd name="T3" fmla="*/ 6 h 21"/>
                  <a:gd name="T4" fmla="*/ 12 w 20"/>
                  <a:gd name="T5" fmla="*/ 20 h 21"/>
                  <a:gd name="T6" fmla="*/ 2 w 20"/>
                  <a:gd name="T7" fmla="*/ 20 h 21"/>
                  <a:gd name="T8" fmla="*/ 0 w 20"/>
                  <a:gd name="T9" fmla="*/ 6 h 21"/>
                  <a:gd name="T10" fmla="*/ 12 w 20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21"/>
                  <a:gd name="T20" fmla="*/ 20 w 20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21">
                    <a:moveTo>
                      <a:pt x="12" y="0"/>
                    </a:moveTo>
                    <a:lnTo>
                      <a:pt x="19" y="6"/>
                    </a:lnTo>
                    <a:lnTo>
                      <a:pt x="12" y="20"/>
                    </a:lnTo>
                    <a:lnTo>
                      <a:pt x="2" y="20"/>
                    </a:lnTo>
                    <a:lnTo>
                      <a:pt x="0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4161" y="2740"/>
                <a:ext cx="20" cy="20"/>
              </a:xfrm>
              <a:custGeom>
                <a:avLst/>
                <a:gdLst>
                  <a:gd name="T0" fmla="*/ 19 w 20"/>
                  <a:gd name="T1" fmla="*/ 13 h 20"/>
                  <a:gd name="T2" fmla="*/ 12 w 20"/>
                  <a:gd name="T3" fmla="*/ 5 h 20"/>
                  <a:gd name="T4" fmla="*/ 6 w 20"/>
                  <a:gd name="T5" fmla="*/ 2 h 20"/>
                  <a:gd name="T6" fmla="*/ 0 w 20"/>
                  <a:gd name="T7" fmla="*/ 0 h 20"/>
                  <a:gd name="T8" fmla="*/ 0 w 20"/>
                  <a:gd name="T9" fmla="*/ 4 h 20"/>
                  <a:gd name="T10" fmla="*/ 12 w 20"/>
                  <a:gd name="T11" fmla="*/ 13 h 20"/>
                  <a:gd name="T12" fmla="*/ 12 w 20"/>
                  <a:gd name="T13" fmla="*/ 19 h 20"/>
                  <a:gd name="T14" fmla="*/ 19 w 20"/>
                  <a:gd name="T15" fmla="*/ 13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20"/>
                  <a:gd name="T26" fmla="*/ 20 w 20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20">
                    <a:moveTo>
                      <a:pt x="19" y="13"/>
                    </a:moveTo>
                    <a:lnTo>
                      <a:pt x="12" y="5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2" y="13"/>
                    </a:lnTo>
                    <a:lnTo>
                      <a:pt x="12" y="19"/>
                    </a:lnTo>
                    <a:lnTo>
                      <a:pt x="19" y="13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4161" y="2743"/>
                <a:ext cx="20" cy="21"/>
              </a:xfrm>
              <a:custGeom>
                <a:avLst/>
                <a:gdLst>
                  <a:gd name="T0" fmla="*/ 19 w 20"/>
                  <a:gd name="T1" fmla="*/ 20 h 21"/>
                  <a:gd name="T2" fmla="*/ 4 w 20"/>
                  <a:gd name="T3" fmla="*/ 0 h 21"/>
                  <a:gd name="T4" fmla="*/ 0 w 20"/>
                  <a:gd name="T5" fmla="*/ 20 h 21"/>
                  <a:gd name="T6" fmla="*/ 19 w 20"/>
                  <a:gd name="T7" fmla="*/ 2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1"/>
                  <a:gd name="T14" fmla="*/ 20 w 20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1">
                    <a:moveTo>
                      <a:pt x="19" y="20"/>
                    </a:moveTo>
                    <a:lnTo>
                      <a:pt x="4" y="0"/>
                    </a:lnTo>
                    <a:lnTo>
                      <a:pt x="0" y="20"/>
                    </a:lnTo>
                    <a:lnTo>
                      <a:pt x="19" y="2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4149" y="2692"/>
                <a:ext cx="20" cy="20"/>
              </a:xfrm>
              <a:custGeom>
                <a:avLst/>
                <a:gdLst>
                  <a:gd name="T0" fmla="*/ 19 w 20"/>
                  <a:gd name="T1" fmla="*/ 16 h 20"/>
                  <a:gd name="T2" fmla="*/ 13 w 20"/>
                  <a:gd name="T3" fmla="*/ 14 h 20"/>
                  <a:gd name="T4" fmla="*/ 9 w 20"/>
                  <a:gd name="T5" fmla="*/ 12 h 20"/>
                  <a:gd name="T6" fmla="*/ 0 w 20"/>
                  <a:gd name="T7" fmla="*/ 0 h 20"/>
                  <a:gd name="T8" fmla="*/ 5 w 20"/>
                  <a:gd name="T9" fmla="*/ 12 h 20"/>
                  <a:gd name="T10" fmla="*/ 8 w 20"/>
                  <a:gd name="T11" fmla="*/ 19 h 20"/>
                  <a:gd name="T12" fmla="*/ 19 w 20"/>
                  <a:gd name="T13" fmla="*/ 16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20"/>
                  <a:gd name="T23" fmla="*/ 20 w 2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20">
                    <a:moveTo>
                      <a:pt x="19" y="16"/>
                    </a:moveTo>
                    <a:lnTo>
                      <a:pt x="13" y="14"/>
                    </a:lnTo>
                    <a:lnTo>
                      <a:pt x="9" y="12"/>
                    </a:lnTo>
                    <a:lnTo>
                      <a:pt x="0" y="0"/>
                    </a:lnTo>
                    <a:lnTo>
                      <a:pt x="5" y="12"/>
                    </a:lnTo>
                    <a:lnTo>
                      <a:pt x="8" y="19"/>
                    </a:lnTo>
                    <a:lnTo>
                      <a:pt x="19" y="16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55" name="Elipse 54"/>
            <p:cNvSpPr/>
            <p:nvPr/>
          </p:nvSpPr>
          <p:spPr bwMode="auto">
            <a:xfrm>
              <a:off x="6937377" y="4620475"/>
              <a:ext cx="432048" cy="432048"/>
            </a:xfrm>
            <a:prstGeom prst="ellipse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6156176" y="4581128"/>
            <a:ext cx="49052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cs typeface="MS Shell Dlg" charset="0"/>
              </a:rPr>
              <a:t>a</a:t>
            </a:r>
            <a:endParaRPr lang="pt-BR" sz="3600" dirty="0">
              <a:solidFill>
                <a:schemeClr val="bg1"/>
              </a:solidFill>
              <a:latin typeface="Century Gothic" pitchFamily="34" charset="0"/>
              <a:cs typeface="MS Shell Dlg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1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1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24" grpId="0"/>
      <p:bldP spid="691225" grpId="0" autoUpdateAnimBg="0"/>
      <p:bldP spid="691226" grpId="0" autoUpdateAnimBg="0"/>
      <p:bldP spid="69122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-27384"/>
            <a:ext cx="6336704" cy="714375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5400" b="0" dirty="0" smtClean="0">
                <a:solidFill>
                  <a:srgbClr val="00CC99"/>
                </a:solidFill>
                <a:latin typeface="Century Gothic" pitchFamily="34" charset="0"/>
              </a:rPr>
              <a:t>Quanto tempo a luz leva para vir...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467544" y="1844824"/>
            <a:ext cx="6840760" cy="1260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dirty="0" smtClean="0">
                <a:solidFill>
                  <a:srgbClr val="00CC99"/>
                </a:solidFill>
                <a:latin typeface="Century Gothic" pitchFamily="34" charset="0"/>
              </a:rPr>
              <a:t> do Sol?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v"/>
              <a:tabLst/>
              <a:defRPr/>
            </a:pPr>
            <a:endParaRPr lang="pt-BR" sz="3200" b="0" kern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 bwMode="auto">
          <a:xfrm>
            <a:off x="467544" y="3284984"/>
            <a:ext cx="6840760" cy="1296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da estrela mais próxima depois do Sol? </a:t>
            </a: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467544" y="4733764"/>
            <a:ext cx="6840760" cy="135953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pt-BR" sz="3200" b="0" kern="0" baseline="0" dirty="0" smtClean="0">
                <a:solidFill>
                  <a:srgbClr val="00CC99"/>
                </a:solidFill>
                <a:latin typeface="Century Gothic" pitchFamily="34" charset="0"/>
              </a:rPr>
              <a:t> das estrelas mais distantes da Via Láctea? 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30724" name="Picture 4" descr="http://3.bp.blogspot.com/-42VG6Ru7G1s/T4WR7Khz9RI/AAAAAAAAAcQ/VZxVBp-fJ5M/s1600/MilkyWay-708609.jpg"/>
          <p:cNvPicPr>
            <a:picLocks noChangeAspect="1" noChangeArrowheads="1"/>
          </p:cNvPicPr>
          <p:nvPr/>
        </p:nvPicPr>
        <p:blipFill>
          <a:blip r:embed="rId3" cstate="print"/>
          <a:srcRect l="23805" t="-2665" r="9156" b="3181"/>
          <a:stretch>
            <a:fillRect/>
          </a:stretch>
        </p:blipFill>
        <p:spPr bwMode="auto">
          <a:xfrm>
            <a:off x="7466404" y="4732892"/>
            <a:ext cx="1282639" cy="1344925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10" name="CaixaDeTexto 9"/>
          <p:cNvSpPr txBox="1"/>
          <p:nvPr/>
        </p:nvSpPr>
        <p:spPr>
          <a:xfrm>
            <a:off x="5796136" y="274085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8 minutos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92080" y="418101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4 anos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16016" y="569318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milhares de anos!</a:t>
            </a:r>
            <a:endParaRPr lang="pt-BR" sz="20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7452320" y="1844824"/>
            <a:ext cx="1260000" cy="1260000"/>
            <a:chOff x="10721264" y="-2131413"/>
            <a:chExt cx="7385330" cy="6485814"/>
          </a:xfrm>
        </p:grpSpPr>
        <p:pic>
          <p:nvPicPr>
            <p:cNvPr id="17" name="Picture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21264" y="-2131413"/>
              <a:ext cx="7385330" cy="6485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Subtítulo 3"/>
            <p:cNvSpPr txBox="1">
              <a:spLocks/>
            </p:cNvSpPr>
            <p:nvPr/>
          </p:nvSpPr>
          <p:spPr bwMode="auto">
            <a:xfrm rot="16200000">
              <a:off x="11171022" y="-2581171"/>
              <a:ext cx="6485814" cy="7385330"/>
            </a:xfrm>
            <a:prstGeom prst="rect">
              <a:avLst/>
            </a:prstGeom>
            <a:gradFill flip="none" rotWithShape="1">
              <a:gsLst>
                <a:gs pos="12000">
                  <a:schemeClr val="bg1">
                    <a:alpha val="79000"/>
                  </a:schemeClr>
                </a:gs>
                <a:gs pos="32000">
                  <a:srgbClr val="FFC000">
                    <a:alpha val="87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8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>
                <a:ln w="34925">
                  <a:gradFill flip="none" rotWithShape="1">
                    <a:gsLst>
                      <a:gs pos="0">
                        <a:srgbClr val="F67526"/>
                      </a:gs>
                      <a:gs pos="50000">
                        <a:srgbClr val="F67526">
                          <a:alpha val="41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7452320" y="3284984"/>
            <a:ext cx="1296144" cy="1296144"/>
            <a:chOff x="7452320" y="3281092"/>
            <a:chExt cx="1296144" cy="1296144"/>
          </a:xfrm>
        </p:grpSpPr>
        <p:grpSp>
          <p:nvGrpSpPr>
            <p:cNvPr id="13" name="Grupo 8"/>
            <p:cNvGrpSpPr>
              <a:grpSpLocks/>
            </p:cNvGrpSpPr>
            <p:nvPr/>
          </p:nvGrpSpPr>
          <p:grpSpPr>
            <a:xfrm>
              <a:off x="7670783" y="3497116"/>
              <a:ext cx="864096" cy="864096"/>
              <a:chOff x="3414276" y="1289404"/>
              <a:chExt cx="1320438" cy="1348324"/>
            </a:xfrm>
          </p:grpSpPr>
          <p:sp>
            <p:nvSpPr>
              <p:cNvPr id="14" name="Elipse 13"/>
              <p:cNvSpPr/>
              <p:nvPr/>
            </p:nvSpPr>
            <p:spPr bwMode="auto">
              <a:xfrm>
                <a:off x="3414276" y="1289404"/>
                <a:ext cx="1320438" cy="1348324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alpha val="0"/>
                    </a:schemeClr>
                  </a:gs>
                  <a:gs pos="100000">
                    <a:schemeClr val="tx1"/>
                  </a:gs>
                  <a:gs pos="40000">
                    <a:srgbClr val="FF0000">
                      <a:alpha val="79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Elipse 14"/>
              <p:cNvSpPr>
                <a:spLocks noChangeAspect="1"/>
              </p:cNvSpPr>
              <p:nvPr/>
            </p:nvSpPr>
            <p:spPr bwMode="auto">
              <a:xfrm>
                <a:off x="3597035" y="1514125"/>
                <a:ext cx="929066" cy="915822"/>
              </a:xfrm>
              <a:prstGeom prst="ellipse">
                <a:avLst/>
              </a:prstGeom>
              <a:gradFill>
                <a:gsLst>
                  <a:gs pos="54000">
                    <a:srgbClr val="FF8989"/>
                  </a:gs>
                  <a:gs pos="100000">
                    <a:schemeClr val="tx1">
                      <a:alpha val="7000"/>
                    </a:schemeClr>
                  </a:gs>
                  <a:gs pos="58000">
                    <a:srgbClr val="FF0000">
                      <a:alpha val="46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Retângulo 18"/>
            <p:cNvSpPr>
              <a:spLocks noChangeAspect="1"/>
            </p:cNvSpPr>
            <p:nvPr/>
          </p:nvSpPr>
          <p:spPr bwMode="auto">
            <a:xfrm>
              <a:off x="7452320" y="3281092"/>
              <a:ext cx="1296144" cy="1296144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928938"/>
            <a:ext cx="7162800" cy="1157287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72000"/>
              </a:lnSpc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O brilho das estrelas: magnitudes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Magnitudes aparentes</a:t>
            </a:r>
          </a:p>
        </p:txBody>
      </p:sp>
      <p:sp>
        <p:nvSpPr>
          <p:cNvPr id="13340" name="Rectangle 119"/>
          <p:cNvSpPr>
            <a:spLocks noChangeArrowheads="1"/>
          </p:cNvSpPr>
          <p:nvPr/>
        </p:nvSpPr>
        <p:spPr bwMode="auto">
          <a:xfrm>
            <a:off x="2627784" y="2286460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1ª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Rectangle 126"/>
          <p:cNvSpPr>
            <a:spLocks noChangeArrowheads="1"/>
          </p:cNvSpPr>
          <p:nvPr/>
        </p:nvSpPr>
        <p:spPr bwMode="auto">
          <a:xfrm>
            <a:off x="683568" y="908720"/>
            <a:ext cx="7416824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Brilho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aparente das </a:t>
            </a: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estrelas</a:t>
            </a:r>
          </a:p>
          <a:p>
            <a:pPr defTabSz="762000">
              <a:defRPr/>
            </a:pPr>
            <a:r>
              <a:rPr lang="pt-B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(</a:t>
            </a:r>
            <a:r>
              <a:rPr lang="pt-BR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Hiparcos</a:t>
            </a:r>
            <a:r>
              <a:rPr lang="pt-B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, séc. II a.C.)</a:t>
            </a: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3370469" y="2132856"/>
            <a:ext cx="785813" cy="785884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3441907" y="3078548"/>
            <a:ext cx="642938" cy="642996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3513344" y="4014652"/>
            <a:ext cx="500063" cy="500108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5" name="Oval 3"/>
          <p:cNvSpPr>
            <a:spLocks noChangeAspect="1" noChangeArrowheads="1"/>
          </p:cNvSpPr>
          <p:nvPr/>
        </p:nvSpPr>
        <p:spPr bwMode="auto">
          <a:xfrm>
            <a:off x="3690323" y="6173265"/>
            <a:ext cx="150019" cy="150033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6" name="Oval 3"/>
          <p:cNvSpPr>
            <a:spLocks noChangeAspect="1" noChangeArrowheads="1"/>
          </p:cNvSpPr>
          <p:nvPr/>
        </p:nvSpPr>
        <p:spPr bwMode="auto">
          <a:xfrm>
            <a:off x="3584782" y="4817770"/>
            <a:ext cx="357188" cy="357220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5" name="Oval 3"/>
          <p:cNvSpPr>
            <a:spLocks noChangeAspect="1" noChangeArrowheads="1"/>
          </p:cNvSpPr>
          <p:nvPr/>
        </p:nvSpPr>
        <p:spPr bwMode="auto">
          <a:xfrm>
            <a:off x="3615759" y="5526820"/>
            <a:ext cx="285750" cy="285776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8" name="Text Box 141"/>
          <p:cNvSpPr txBox="1">
            <a:spLocks noChangeArrowheads="1"/>
          </p:cNvSpPr>
          <p:nvPr/>
        </p:nvSpPr>
        <p:spPr bwMode="auto">
          <a:xfrm>
            <a:off x="0" y="6211888"/>
            <a:ext cx="1844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Prof. Roberto </a:t>
            </a:r>
            <a:r>
              <a:rPr lang="pt-BR" sz="1200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com adaptações</a:t>
            </a:r>
          </a:p>
        </p:txBody>
      </p:sp>
      <p:sp>
        <p:nvSpPr>
          <p:cNvPr id="19" name="Rectangle 119"/>
          <p:cNvSpPr>
            <a:spLocks noChangeArrowheads="1"/>
          </p:cNvSpPr>
          <p:nvPr/>
        </p:nvSpPr>
        <p:spPr bwMode="auto">
          <a:xfrm>
            <a:off x="2628751" y="3192305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2ª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Rectangle 119"/>
          <p:cNvSpPr>
            <a:spLocks noChangeArrowheads="1"/>
          </p:cNvSpPr>
          <p:nvPr/>
        </p:nvSpPr>
        <p:spPr bwMode="auto">
          <a:xfrm>
            <a:off x="2627784" y="4056401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3ª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Rectangle 119"/>
          <p:cNvSpPr>
            <a:spLocks noChangeArrowheads="1"/>
          </p:cNvSpPr>
          <p:nvPr/>
        </p:nvSpPr>
        <p:spPr bwMode="auto">
          <a:xfrm>
            <a:off x="2627784" y="4769900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4ª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119"/>
          <p:cNvSpPr>
            <a:spLocks noChangeArrowheads="1"/>
          </p:cNvSpPr>
          <p:nvPr/>
        </p:nvSpPr>
        <p:spPr bwMode="auto">
          <a:xfrm>
            <a:off x="2628751" y="5449788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5ª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Rectangle 119"/>
          <p:cNvSpPr>
            <a:spLocks noChangeArrowheads="1"/>
          </p:cNvSpPr>
          <p:nvPr/>
        </p:nvSpPr>
        <p:spPr bwMode="auto">
          <a:xfrm>
            <a:off x="2627784" y="6015689"/>
            <a:ext cx="46968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6ª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" name="Rectangle 119"/>
          <p:cNvSpPr>
            <a:spLocks noChangeArrowheads="1"/>
          </p:cNvSpPr>
          <p:nvPr/>
        </p:nvSpPr>
        <p:spPr bwMode="auto">
          <a:xfrm>
            <a:off x="4355976" y="2300846"/>
            <a:ext cx="478802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As mais brilhantes do céu noturno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" name="Rectangle 119"/>
          <p:cNvSpPr>
            <a:spLocks noChangeArrowheads="1"/>
          </p:cNvSpPr>
          <p:nvPr/>
        </p:nvSpPr>
        <p:spPr bwMode="auto">
          <a:xfrm>
            <a:off x="4176464" y="6046688"/>
            <a:ext cx="500404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No limite da visibilidade do olho humano.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0" grpId="0"/>
      <p:bldP spid="12" grpId="0" animBg="1"/>
      <p:bldP spid="13" grpId="0" animBg="1"/>
      <p:bldP spid="14" grpId="0" animBg="1"/>
      <p:bldP spid="15" grpId="0" animBg="1"/>
      <p:bldP spid="16" grpId="0" animBg="1"/>
      <p:bldP spid="25" grpId="0" animBg="1"/>
      <p:bldP spid="19" grpId="0"/>
      <p:bldP spid="20" grpId="0"/>
      <p:bldP spid="21" grpId="0"/>
      <p:bldP spid="22" grpId="0"/>
      <p:bldP spid="23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Atenção: perigo!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987824" y="2996952"/>
            <a:ext cx="5760640" cy="17526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 relação entre magnitude e brilho é </a:t>
            </a:r>
            <a:r>
              <a:rPr lang="pt-BR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inversa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quanto maior o brilho, menor a magnitude!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s://encrypted-tbn2.gstatic.com/images?q=tbn:ANd9GcTjvS03MavYB8l1G96i9aMsJgnZRQLiuZM_TcnDR8K6rdHO2G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66" y="3139032"/>
            <a:ext cx="2114550" cy="2162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Magnitudes aparentes modernas com exemplos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2214563"/>
            <a:ext cx="7772400" cy="4114800"/>
          </a:xfrm>
        </p:spPr>
        <p:txBody>
          <a:bodyPr/>
          <a:lstStyle/>
          <a:p>
            <a:pPr algn="just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pt-B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Mag.30: limite </a:t>
            </a:r>
            <a:r>
              <a:rPr lang="pt-B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observado pelos maiores telescópios do mundo</a:t>
            </a:r>
            <a:endParaRPr lang="pt-BR" sz="24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pt-B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</a:t>
            </a:r>
            <a:r>
              <a:rPr lang="pt-B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. 10: limite de um binóculo 7x50</a:t>
            </a:r>
          </a:p>
          <a:p>
            <a:pPr algn="just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pt-B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Mag. 6: limite de </a:t>
            </a:r>
            <a:r>
              <a:rPr lang="pt-BR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visib</a:t>
            </a:r>
            <a:r>
              <a:rPr lang="pt-B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. do olho humano</a:t>
            </a:r>
          </a:p>
          <a:p>
            <a:pPr algn="just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pt-B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Mag. 2,7:  </a:t>
            </a:r>
            <a:r>
              <a:rPr lang="el-G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pt-B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Crucis</a:t>
            </a:r>
            <a:r>
              <a:rPr lang="pt-B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(Pálida)</a:t>
            </a:r>
            <a:endParaRPr lang="pt-BR" sz="24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pt-B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Mag. -1,5: de </a:t>
            </a:r>
            <a:r>
              <a:rPr lang="pt-BR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Sírius</a:t>
            </a:r>
            <a:r>
              <a:rPr lang="pt-B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(a estrela mais brilhante do céu noturno)</a:t>
            </a:r>
            <a:endParaRPr lang="pt-BR" sz="24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pt-BR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</a:t>
            </a:r>
            <a:r>
              <a:rPr lang="pt-B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.-12,5: da Lua Cheia</a:t>
            </a:r>
          </a:p>
          <a:p>
            <a:pPr algn="just"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pt-B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Mag.-26,8: 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208912" cy="1944216"/>
          </a:xfrm>
        </p:spPr>
        <p:txBody>
          <a:bodyPr/>
          <a:lstStyle/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O Sol é uma estrela...</a:t>
            </a:r>
            <a:endParaRPr lang="pt-BR" sz="3600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323528" y="3645024"/>
            <a:ext cx="828092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812800" marR="0" lvl="0" indent="-812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Então por que ele brilha</a:t>
            </a:r>
            <a:r>
              <a:rPr kumimoji="0" lang="pt-BR" sz="4400" b="0" i="0" u="none" strike="noStrike" kern="0" cap="none" spc="0" normalizeH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muito mais do que as estrelas à noite?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3657600" cy="1371600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Magnitude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absoluta</a:t>
            </a:r>
          </a:p>
        </p:txBody>
      </p:sp>
      <p:sp>
        <p:nvSpPr>
          <p:cNvPr id="15363" name="Line 22"/>
          <p:cNvSpPr>
            <a:spLocks noChangeShapeType="1"/>
          </p:cNvSpPr>
          <p:nvPr/>
        </p:nvSpPr>
        <p:spPr bwMode="auto">
          <a:xfrm flipH="1">
            <a:off x="3200400" y="1571625"/>
            <a:ext cx="1943100" cy="4295775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4" name="Line 23"/>
          <p:cNvSpPr>
            <a:spLocks noChangeShapeType="1"/>
          </p:cNvSpPr>
          <p:nvPr/>
        </p:nvSpPr>
        <p:spPr bwMode="auto">
          <a:xfrm flipH="1">
            <a:off x="3200400" y="2000250"/>
            <a:ext cx="2943225" cy="3867150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5" name="Line 24"/>
          <p:cNvSpPr>
            <a:spLocks noChangeShapeType="1"/>
          </p:cNvSpPr>
          <p:nvPr/>
        </p:nvSpPr>
        <p:spPr bwMode="auto">
          <a:xfrm flipH="1">
            <a:off x="3214688" y="2643188"/>
            <a:ext cx="3571875" cy="3224212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6" name="Line 25"/>
          <p:cNvSpPr>
            <a:spLocks noChangeShapeType="1"/>
          </p:cNvSpPr>
          <p:nvPr/>
        </p:nvSpPr>
        <p:spPr bwMode="auto">
          <a:xfrm flipH="1">
            <a:off x="3200400" y="3357563"/>
            <a:ext cx="4086225" cy="2509837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7" name="Line 26"/>
          <p:cNvSpPr>
            <a:spLocks noChangeShapeType="1"/>
          </p:cNvSpPr>
          <p:nvPr/>
        </p:nvSpPr>
        <p:spPr bwMode="auto">
          <a:xfrm flipH="1">
            <a:off x="3200400" y="4071938"/>
            <a:ext cx="4514850" cy="1795462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68" name="Line 27"/>
          <p:cNvSpPr>
            <a:spLocks noChangeShapeType="1"/>
          </p:cNvSpPr>
          <p:nvPr/>
        </p:nvSpPr>
        <p:spPr bwMode="auto">
          <a:xfrm flipH="1">
            <a:off x="3200400" y="4929188"/>
            <a:ext cx="4729163" cy="938212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59484" name="Rectangle 28"/>
          <p:cNvSpPr>
            <a:spLocks noChangeArrowheads="1"/>
          </p:cNvSpPr>
          <p:nvPr/>
        </p:nvSpPr>
        <p:spPr bwMode="auto">
          <a:xfrm>
            <a:off x="4643438" y="257175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5" name="Rectangle 29"/>
          <p:cNvSpPr>
            <a:spLocks noChangeArrowheads="1"/>
          </p:cNvSpPr>
          <p:nvPr/>
        </p:nvSpPr>
        <p:spPr bwMode="auto">
          <a:xfrm>
            <a:off x="5214938" y="300037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6" name="Rectangle 30"/>
          <p:cNvSpPr>
            <a:spLocks noChangeArrowheads="1"/>
          </p:cNvSpPr>
          <p:nvPr/>
        </p:nvSpPr>
        <p:spPr bwMode="auto">
          <a:xfrm>
            <a:off x="5643563" y="33575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7" name="Rectangle 31"/>
          <p:cNvSpPr>
            <a:spLocks noChangeArrowheads="1"/>
          </p:cNvSpPr>
          <p:nvPr/>
        </p:nvSpPr>
        <p:spPr bwMode="auto">
          <a:xfrm>
            <a:off x="6000750" y="392906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8" name="Rectangle 32"/>
          <p:cNvSpPr>
            <a:spLocks noChangeArrowheads="1"/>
          </p:cNvSpPr>
          <p:nvPr/>
        </p:nvSpPr>
        <p:spPr bwMode="auto">
          <a:xfrm>
            <a:off x="6286500" y="44291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89" name="Rectangle 33"/>
          <p:cNvSpPr>
            <a:spLocks noChangeArrowheads="1"/>
          </p:cNvSpPr>
          <p:nvPr/>
        </p:nvSpPr>
        <p:spPr bwMode="auto">
          <a:xfrm>
            <a:off x="6500813" y="50006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659490" name="Rectangle 34"/>
          <p:cNvSpPr>
            <a:spLocks noChangeArrowheads="1"/>
          </p:cNvSpPr>
          <p:nvPr/>
        </p:nvSpPr>
        <p:spPr bwMode="auto">
          <a:xfrm>
            <a:off x="4658006" y="6153150"/>
            <a:ext cx="453810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D = 10 </a:t>
            </a:r>
            <a:r>
              <a:rPr lang="pt-BR" sz="3600" dirty="0" err="1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pc</a:t>
            </a: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= 32,7 </a:t>
            </a:r>
            <a:r>
              <a:rPr lang="pt-BR" sz="3600" dirty="0" err="1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a.l.</a:t>
            </a:r>
            <a:endParaRPr lang="pt-BR" sz="36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59491" name="Text Box 35"/>
          <p:cNvSpPr txBox="1">
            <a:spLocks noChangeArrowheads="1"/>
          </p:cNvSpPr>
          <p:nvPr/>
        </p:nvSpPr>
        <p:spPr bwMode="auto">
          <a:xfrm>
            <a:off x="285750" y="2071688"/>
            <a:ext cx="3206130" cy="26776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 defTabSz="762000">
              <a:defRPr/>
            </a:pPr>
            <a:r>
              <a:rPr lang="pt-B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É a magnitude que uma estrela teria se estivesse a uma distância padrão de </a:t>
            </a:r>
            <a:r>
              <a:rPr lang="pt-B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10 </a:t>
            </a:r>
            <a:r>
              <a:rPr lang="pt-BR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parsecs</a:t>
            </a:r>
            <a:r>
              <a:rPr lang="pt-B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de </a:t>
            </a:r>
            <a:r>
              <a:rPr lang="pt-B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nós.</a:t>
            </a:r>
          </a:p>
        </p:txBody>
      </p:sp>
      <p:sp>
        <p:nvSpPr>
          <p:cNvPr id="15377" name="Oval 3"/>
          <p:cNvSpPr>
            <a:spLocks noChangeArrowheads="1"/>
          </p:cNvSpPr>
          <p:nvPr/>
        </p:nvSpPr>
        <p:spPr bwMode="auto">
          <a:xfrm>
            <a:off x="8215313" y="4643438"/>
            <a:ext cx="285750" cy="2857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2000">
                <a:srgbClr val="FFFF00"/>
              </a:gs>
              <a:gs pos="62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5378" name="Oval 3"/>
          <p:cNvSpPr>
            <a:spLocks noChangeArrowheads="1"/>
          </p:cNvSpPr>
          <p:nvPr/>
        </p:nvSpPr>
        <p:spPr bwMode="auto">
          <a:xfrm>
            <a:off x="7858125" y="3714750"/>
            <a:ext cx="428625" cy="4286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66000">
                <a:srgbClr val="FF3300"/>
              </a:gs>
              <a:gs pos="91000">
                <a:srgbClr val="4D0808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7429500" y="2928938"/>
            <a:ext cx="500063" cy="500062"/>
          </a:xfrm>
          <a:prstGeom prst="ellipse">
            <a:avLst/>
          </a:prstGeom>
          <a:gradFill flip="none" rotWithShape="1">
            <a:gsLst>
              <a:gs pos="51000">
                <a:srgbClr val="FFC000"/>
              </a:gs>
              <a:gs pos="12000">
                <a:schemeClr val="bg1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6858016" y="2000240"/>
            <a:ext cx="642942" cy="642942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rgbClr val="FFC000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>
            <a:off x="6072198" y="1142984"/>
            <a:ext cx="785818" cy="785818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chemeClr val="accent2">
                  <a:lumMod val="60000"/>
                  <a:lumOff val="40000"/>
                  <a:alpha val="31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5000628" y="357166"/>
            <a:ext cx="1000132" cy="1000132"/>
          </a:xfrm>
          <a:prstGeom prst="ellipse">
            <a:avLst/>
          </a:prstGeom>
          <a:gradFill flip="none" rotWithShape="1">
            <a:gsLst>
              <a:gs pos="75000">
                <a:schemeClr val="accent2">
                  <a:lumMod val="60000"/>
                  <a:lumOff val="40000"/>
                </a:schemeClr>
              </a:gs>
              <a:gs pos="36000">
                <a:schemeClr val="bg1"/>
              </a:gs>
              <a:gs pos="100000">
                <a:schemeClr val="accent2">
                  <a:lumMod val="50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5" name="Text Box 141"/>
          <p:cNvSpPr txBox="1">
            <a:spLocks noChangeArrowheads="1"/>
          </p:cNvSpPr>
          <p:nvPr/>
        </p:nvSpPr>
        <p:spPr bwMode="auto">
          <a:xfrm>
            <a:off x="0" y="6211888"/>
            <a:ext cx="1844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just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Prof. Roberto </a:t>
            </a:r>
            <a:r>
              <a:rPr lang="pt-BR" sz="1200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</a:t>
            </a:r>
          </a:p>
          <a:p>
            <a:pPr algn="just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com adaptações</a:t>
            </a:r>
          </a:p>
        </p:txBody>
      </p:sp>
      <p:grpSp>
        <p:nvGrpSpPr>
          <p:cNvPr id="48" name="Grupo 47"/>
          <p:cNvGrpSpPr/>
          <p:nvPr/>
        </p:nvGrpSpPr>
        <p:grpSpPr>
          <a:xfrm>
            <a:off x="2975372" y="5661248"/>
            <a:ext cx="444500" cy="432048"/>
            <a:chOff x="6927843" y="4620475"/>
            <a:chExt cx="444500" cy="432048"/>
          </a:xfrm>
        </p:grpSpPr>
        <p:grpSp>
          <p:nvGrpSpPr>
            <p:cNvPr id="49" name="Group 3"/>
            <p:cNvGrpSpPr>
              <a:grpSpLocks/>
            </p:cNvGrpSpPr>
            <p:nvPr/>
          </p:nvGrpSpPr>
          <p:grpSpPr bwMode="auto">
            <a:xfrm>
              <a:off x="6927843" y="4627713"/>
              <a:ext cx="444500" cy="423862"/>
              <a:chOff x="3990" y="2656"/>
              <a:chExt cx="280" cy="267"/>
            </a:xfrm>
          </p:grpSpPr>
          <p:sp>
            <p:nvSpPr>
              <p:cNvPr id="51" name="Oval 4"/>
              <p:cNvSpPr>
                <a:spLocks noChangeArrowheads="1"/>
              </p:cNvSpPr>
              <p:nvPr/>
            </p:nvSpPr>
            <p:spPr bwMode="auto">
              <a:xfrm>
                <a:off x="3990" y="2656"/>
                <a:ext cx="280" cy="267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2" name="Freeform 5"/>
              <p:cNvSpPr>
                <a:spLocks/>
              </p:cNvSpPr>
              <p:nvPr/>
            </p:nvSpPr>
            <p:spPr bwMode="auto">
              <a:xfrm>
                <a:off x="4000" y="2677"/>
                <a:ext cx="181" cy="245"/>
              </a:xfrm>
              <a:custGeom>
                <a:avLst/>
                <a:gdLst>
                  <a:gd name="T0" fmla="*/ 41 w 115"/>
                  <a:gd name="T1" fmla="*/ 1 h 232"/>
                  <a:gd name="T2" fmla="*/ 24 w 115"/>
                  <a:gd name="T3" fmla="*/ 4 h 232"/>
                  <a:gd name="T4" fmla="*/ 31 w 115"/>
                  <a:gd name="T5" fmla="*/ 23 h 232"/>
                  <a:gd name="T6" fmla="*/ 18 w 115"/>
                  <a:gd name="T7" fmla="*/ 43 h 232"/>
                  <a:gd name="T8" fmla="*/ 4 w 115"/>
                  <a:gd name="T9" fmla="*/ 61 h 232"/>
                  <a:gd name="T10" fmla="*/ 0 w 115"/>
                  <a:gd name="T11" fmla="*/ 80 h 232"/>
                  <a:gd name="T12" fmla="*/ 7 w 115"/>
                  <a:gd name="T13" fmla="*/ 77 h 232"/>
                  <a:gd name="T14" fmla="*/ 7 w 115"/>
                  <a:gd name="T15" fmla="*/ 100 h 232"/>
                  <a:gd name="T16" fmla="*/ 19 w 115"/>
                  <a:gd name="T17" fmla="*/ 112 h 232"/>
                  <a:gd name="T18" fmla="*/ 29 w 115"/>
                  <a:gd name="T19" fmla="*/ 121 h 232"/>
                  <a:gd name="T20" fmla="*/ 40 w 115"/>
                  <a:gd name="T21" fmla="*/ 132 h 232"/>
                  <a:gd name="T22" fmla="*/ 38 w 115"/>
                  <a:gd name="T23" fmla="*/ 142 h 232"/>
                  <a:gd name="T24" fmla="*/ 34 w 115"/>
                  <a:gd name="T25" fmla="*/ 152 h 232"/>
                  <a:gd name="T26" fmla="*/ 42 w 115"/>
                  <a:gd name="T27" fmla="*/ 169 h 232"/>
                  <a:gd name="T28" fmla="*/ 54 w 115"/>
                  <a:gd name="T29" fmla="*/ 175 h 232"/>
                  <a:gd name="T30" fmla="*/ 52 w 115"/>
                  <a:gd name="T31" fmla="*/ 201 h 232"/>
                  <a:gd name="T32" fmla="*/ 57 w 115"/>
                  <a:gd name="T33" fmla="*/ 226 h 232"/>
                  <a:gd name="T34" fmla="*/ 63 w 115"/>
                  <a:gd name="T35" fmla="*/ 231 h 232"/>
                  <a:gd name="T36" fmla="*/ 67 w 115"/>
                  <a:gd name="T37" fmla="*/ 221 h 232"/>
                  <a:gd name="T38" fmla="*/ 73 w 115"/>
                  <a:gd name="T39" fmla="*/ 204 h 232"/>
                  <a:gd name="T40" fmla="*/ 76 w 115"/>
                  <a:gd name="T41" fmla="*/ 199 h 232"/>
                  <a:gd name="T42" fmla="*/ 87 w 115"/>
                  <a:gd name="T43" fmla="*/ 195 h 232"/>
                  <a:gd name="T44" fmla="*/ 96 w 115"/>
                  <a:gd name="T45" fmla="*/ 183 h 232"/>
                  <a:gd name="T46" fmla="*/ 105 w 115"/>
                  <a:gd name="T47" fmla="*/ 169 h 232"/>
                  <a:gd name="T48" fmla="*/ 113 w 115"/>
                  <a:gd name="T49" fmla="*/ 154 h 232"/>
                  <a:gd name="T50" fmla="*/ 97 w 115"/>
                  <a:gd name="T51" fmla="*/ 151 h 232"/>
                  <a:gd name="T52" fmla="*/ 86 w 115"/>
                  <a:gd name="T53" fmla="*/ 148 h 232"/>
                  <a:gd name="T54" fmla="*/ 82 w 115"/>
                  <a:gd name="T55" fmla="*/ 142 h 232"/>
                  <a:gd name="T56" fmla="*/ 68 w 115"/>
                  <a:gd name="T57" fmla="*/ 133 h 232"/>
                  <a:gd name="T58" fmla="*/ 57 w 115"/>
                  <a:gd name="T59" fmla="*/ 128 h 232"/>
                  <a:gd name="T60" fmla="*/ 46 w 115"/>
                  <a:gd name="T61" fmla="*/ 127 h 232"/>
                  <a:gd name="T62" fmla="*/ 41 w 115"/>
                  <a:gd name="T63" fmla="*/ 128 h 232"/>
                  <a:gd name="T64" fmla="*/ 36 w 115"/>
                  <a:gd name="T65" fmla="*/ 117 h 232"/>
                  <a:gd name="T66" fmla="*/ 30 w 115"/>
                  <a:gd name="T67" fmla="*/ 109 h 232"/>
                  <a:gd name="T68" fmla="*/ 23 w 115"/>
                  <a:gd name="T69" fmla="*/ 106 h 232"/>
                  <a:gd name="T70" fmla="*/ 18 w 115"/>
                  <a:gd name="T71" fmla="*/ 98 h 232"/>
                  <a:gd name="T72" fmla="*/ 23 w 115"/>
                  <a:gd name="T73" fmla="*/ 94 h 232"/>
                  <a:gd name="T74" fmla="*/ 31 w 115"/>
                  <a:gd name="T75" fmla="*/ 94 h 232"/>
                  <a:gd name="T76" fmla="*/ 44 w 115"/>
                  <a:gd name="T77" fmla="*/ 103 h 232"/>
                  <a:gd name="T78" fmla="*/ 52 w 115"/>
                  <a:gd name="T79" fmla="*/ 91 h 232"/>
                  <a:gd name="T80" fmla="*/ 59 w 115"/>
                  <a:gd name="T81" fmla="*/ 84 h 232"/>
                  <a:gd name="T82" fmla="*/ 64 w 115"/>
                  <a:gd name="T83" fmla="*/ 79 h 232"/>
                  <a:gd name="T84" fmla="*/ 71 w 115"/>
                  <a:gd name="T85" fmla="*/ 77 h 232"/>
                  <a:gd name="T86" fmla="*/ 79 w 115"/>
                  <a:gd name="T87" fmla="*/ 73 h 232"/>
                  <a:gd name="T88" fmla="*/ 82 w 115"/>
                  <a:gd name="T89" fmla="*/ 73 h 232"/>
                  <a:gd name="T90" fmla="*/ 79 w 115"/>
                  <a:gd name="T91" fmla="*/ 65 h 232"/>
                  <a:gd name="T92" fmla="*/ 74 w 115"/>
                  <a:gd name="T93" fmla="*/ 57 h 232"/>
                  <a:gd name="T94" fmla="*/ 64 w 115"/>
                  <a:gd name="T95" fmla="*/ 51 h 232"/>
                  <a:gd name="T96" fmla="*/ 61 w 115"/>
                  <a:gd name="T97" fmla="*/ 59 h 232"/>
                  <a:gd name="T98" fmla="*/ 57 w 115"/>
                  <a:gd name="T99" fmla="*/ 60 h 232"/>
                  <a:gd name="T100" fmla="*/ 53 w 115"/>
                  <a:gd name="T101" fmla="*/ 54 h 232"/>
                  <a:gd name="T102" fmla="*/ 64 w 115"/>
                  <a:gd name="T103" fmla="*/ 45 h 232"/>
                  <a:gd name="T104" fmla="*/ 70 w 115"/>
                  <a:gd name="T105" fmla="*/ 39 h 232"/>
                  <a:gd name="T106" fmla="*/ 63 w 115"/>
                  <a:gd name="T107" fmla="*/ 36 h 232"/>
                  <a:gd name="T108" fmla="*/ 54 w 115"/>
                  <a:gd name="T109" fmla="*/ 33 h 232"/>
                  <a:gd name="T110" fmla="*/ 61 w 115"/>
                  <a:gd name="T111" fmla="*/ 33 h 232"/>
                  <a:gd name="T112" fmla="*/ 61 w 115"/>
                  <a:gd name="T113" fmla="*/ 26 h 232"/>
                  <a:gd name="T114" fmla="*/ 54 w 115"/>
                  <a:gd name="T115" fmla="*/ 30 h 232"/>
                  <a:gd name="T116" fmla="*/ 53 w 115"/>
                  <a:gd name="T117" fmla="*/ 4 h 23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5"/>
                  <a:gd name="T178" fmla="*/ 0 h 232"/>
                  <a:gd name="T179" fmla="*/ 115 w 115"/>
                  <a:gd name="T180" fmla="*/ 232 h 23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5" h="232">
                    <a:moveTo>
                      <a:pt x="53" y="4"/>
                    </a:moveTo>
                    <a:lnTo>
                      <a:pt x="47" y="0"/>
                    </a:lnTo>
                    <a:lnTo>
                      <a:pt x="41" y="1"/>
                    </a:lnTo>
                    <a:lnTo>
                      <a:pt x="38" y="0"/>
                    </a:lnTo>
                    <a:lnTo>
                      <a:pt x="29" y="6"/>
                    </a:lnTo>
                    <a:lnTo>
                      <a:pt x="24" y="4"/>
                    </a:lnTo>
                    <a:lnTo>
                      <a:pt x="31" y="10"/>
                    </a:lnTo>
                    <a:lnTo>
                      <a:pt x="34" y="10"/>
                    </a:lnTo>
                    <a:lnTo>
                      <a:pt x="31" y="23"/>
                    </a:lnTo>
                    <a:lnTo>
                      <a:pt x="23" y="36"/>
                    </a:lnTo>
                    <a:lnTo>
                      <a:pt x="23" y="42"/>
                    </a:lnTo>
                    <a:lnTo>
                      <a:pt x="18" y="43"/>
                    </a:lnTo>
                    <a:lnTo>
                      <a:pt x="16" y="47"/>
                    </a:lnTo>
                    <a:lnTo>
                      <a:pt x="12" y="50"/>
                    </a:lnTo>
                    <a:lnTo>
                      <a:pt x="4" y="61"/>
                    </a:lnTo>
                    <a:lnTo>
                      <a:pt x="4" y="65"/>
                    </a:lnTo>
                    <a:lnTo>
                      <a:pt x="4" y="73"/>
                    </a:lnTo>
                    <a:lnTo>
                      <a:pt x="0" y="80"/>
                    </a:lnTo>
                    <a:lnTo>
                      <a:pt x="4" y="91"/>
                    </a:lnTo>
                    <a:lnTo>
                      <a:pt x="4" y="83"/>
                    </a:lnTo>
                    <a:lnTo>
                      <a:pt x="7" y="77"/>
                    </a:lnTo>
                    <a:lnTo>
                      <a:pt x="7" y="86"/>
                    </a:lnTo>
                    <a:lnTo>
                      <a:pt x="7" y="91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6" y="111"/>
                    </a:lnTo>
                    <a:lnTo>
                      <a:pt x="19" y="112"/>
                    </a:lnTo>
                    <a:lnTo>
                      <a:pt x="23" y="112"/>
                    </a:lnTo>
                    <a:lnTo>
                      <a:pt x="24" y="121"/>
                    </a:lnTo>
                    <a:lnTo>
                      <a:pt x="29" y="121"/>
                    </a:lnTo>
                    <a:lnTo>
                      <a:pt x="30" y="129"/>
                    </a:lnTo>
                    <a:lnTo>
                      <a:pt x="34" y="132"/>
                    </a:lnTo>
                    <a:lnTo>
                      <a:pt x="40" y="132"/>
                    </a:lnTo>
                    <a:lnTo>
                      <a:pt x="44" y="133"/>
                    </a:lnTo>
                    <a:lnTo>
                      <a:pt x="40" y="142"/>
                    </a:lnTo>
                    <a:lnTo>
                      <a:pt x="38" y="142"/>
                    </a:lnTo>
                    <a:lnTo>
                      <a:pt x="38" y="146"/>
                    </a:lnTo>
                    <a:lnTo>
                      <a:pt x="36" y="149"/>
                    </a:lnTo>
                    <a:lnTo>
                      <a:pt x="34" y="152"/>
                    </a:lnTo>
                    <a:lnTo>
                      <a:pt x="38" y="158"/>
                    </a:lnTo>
                    <a:lnTo>
                      <a:pt x="41" y="164"/>
                    </a:lnTo>
                    <a:lnTo>
                      <a:pt x="42" y="169"/>
                    </a:lnTo>
                    <a:lnTo>
                      <a:pt x="46" y="171"/>
                    </a:lnTo>
                    <a:lnTo>
                      <a:pt x="50" y="172"/>
                    </a:lnTo>
                    <a:lnTo>
                      <a:pt x="54" y="175"/>
                    </a:lnTo>
                    <a:lnTo>
                      <a:pt x="54" y="189"/>
                    </a:lnTo>
                    <a:lnTo>
                      <a:pt x="54" y="193"/>
                    </a:lnTo>
                    <a:lnTo>
                      <a:pt x="52" y="201"/>
                    </a:lnTo>
                    <a:lnTo>
                      <a:pt x="52" y="208"/>
                    </a:lnTo>
                    <a:lnTo>
                      <a:pt x="57" y="215"/>
                    </a:lnTo>
                    <a:lnTo>
                      <a:pt x="57" y="226"/>
                    </a:lnTo>
                    <a:lnTo>
                      <a:pt x="61" y="228"/>
                    </a:lnTo>
                    <a:lnTo>
                      <a:pt x="64" y="226"/>
                    </a:lnTo>
                    <a:lnTo>
                      <a:pt x="63" y="231"/>
                    </a:lnTo>
                    <a:lnTo>
                      <a:pt x="70" y="231"/>
                    </a:lnTo>
                    <a:lnTo>
                      <a:pt x="64" y="226"/>
                    </a:lnTo>
                    <a:lnTo>
                      <a:pt x="67" y="221"/>
                    </a:lnTo>
                    <a:lnTo>
                      <a:pt x="68" y="214"/>
                    </a:lnTo>
                    <a:lnTo>
                      <a:pt x="68" y="210"/>
                    </a:lnTo>
                    <a:lnTo>
                      <a:pt x="73" y="204"/>
                    </a:lnTo>
                    <a:lnTo>
                      <a:pt x="75" y="206"/>
                    </a:lnTo>
                    <a:lnTo>
                      <a:pt x="79" y="202"/>
                    </a:lnTo>
                    <a:lnTo>
                      <a:pt x="76" y="199"/>
                    </a:lnTo>
                    <a:lnTo>
                      <a:pt x="81" y="201"/>
                    </a:lnTo>
                    <a:lnTo>
                      <a:pt x="86" y="196"/>
                    </a:lnTo>
                    <a:lnTo>
                      <a:pt x="87" y="195"/>
                    </a:lnTo>
                    <a:lnTo>
                      <a:pt x="92" y="189"/>
                    </a:lnTo>
                    <a:lnTo>
                      <a:pt x="88" y="187"/>
                    </a:lnTo>
                    <a:lnTo>
                      <a:pt x="96" y="183"/>
                    </a:lnTo>
                    <a:lnTo>
                      <a:pt x="103" y="179"/>
                    </a:lnTo>
                    <a:lnTo>
                      <a:pt x="105" y="177"/>
                    </a:lnTo>
                    <a:lnTo>
                      <a:pt x="105" y="169"/>
                    </a:lnTo>
                    <a:lnTo>
                      <a:pt x="111" y="164"/>
                    </a:lnTo>
                    <a:lnTo>
                      <a:pt x="114" y="158"/>
                    </a:lnTo>
                    <a:lnTo>
                      <a:pt x="113" y="154"/>
                    </a:lnTo>
                    <a:lnTo>
                      <a:pt x="109" y="154"/>
                    </a:lnTo>
                    <a:lnTo>
                      <a:pt x="103" y="151"/>
                    </a:lnTo>
                    <a:lnTo>
                      <a:pt x="97" y="151"/>
                    </a:lnTo>
                    <a:lnTo>
                      <a:pt x="91" y="148"/>
                    </a:lnTo>
                    <a:lnTo>
                      <a:pt x="87" y="149"/>
                    </a:lnTo>
                    <a:lnTo>
                      <a:pt x="86" y="148"/>
                    </a:lnTo>
                    <a:lnTo>
                      <a:pt x="87" y="147"/>
                    </a:lnTo>
                    <a:lnTo>
                      <a:pt x="86" y="142"/>
                    </a:lnTo>
                    <a:lnTo>
                      <a:pt x="82" y="142"/>
                    </a:lnTo>
                    <a:lnTo>
                      <a:pt x="80" y="139"/>
                    </a:lnTo>
                    <a:lnTo>
                      <a:pt x="75" y="136"/>
                    </a:lnTo>
                    <a:lnTo>
                      <a:pt x="68" y="133"/>
                    </a:lnTo>
                    <a:lnTo>
                      <a:pt x="67" y="130"/>
                    </a:lnTo>
                    <a:lnTo>
                      <a:pt x="58" y="130"/>
                    </a:lnTo>
                    <a:lnTo>
                      <a:pt x="57" y="128"/>
                    </a:lnTo>
                    <a:lnTo>
                      <a:pt x="54" y="129"/>
                    </a:lnTo>
                    <a:lnTo>
                      <a:pt x="54" y="127"/>
                    </a:lnTo>
                    <a:lnTo>
                      <a:pt x="46" y="127"/>
                    </a:lnTo>
                    <a:lnTo>
                      <a:pt x="44" y="129"/>
                    </a:lnTo>
                    <a:lnTo>
                      <a:pt x="42" y="129"/>
                    </a:lnTo>
                    <a:lnTo>
                      <a:pt x="41" y="128"/>
                    </a:lnTo>
                    <a:lnTo>
                      <a:pt x="35" y="128"/>
                    </a:lnTo>
                    <a:lnTo>
                      <a:pt x="34" y="127"/>
                    </a:lnTo>
                    <a:lnTo>
                      <a:pt x="36" y="117"/>
                    </a:lnTo>
                    <a:lnTo>
                      <a:pt x="34" y="115"/>
                    </a:lnTo>
                    <a:lnTo>
                      <a:pt x="30" y="114"/>
                    </a:lnTo>
                    <a:lnTo>
                      <a:pt x="30" y="109"/>
                    </a:lnTo>
                    <a:lnTo>
                      <a:pt x="31" y="105"/>
                    </a:lnTo>
                    <a:lnTo>
                      <a:pt x="27" y="105"/>
                    </a:lnTo>
                    <a:lnTo>
                      <a:pt x="23" y="106"/>
                    </a:lnTo>
                    <a:lnTo>
                      <a:pt x="21" y="106"/>
                    </a:lnTo>
                    <a:lnTo>
                      <a:pt x="18" y="103"/>
                    </a:lnTo>
                    <a:lnTo>
                      <a:pt x="18" y="98"/>
                    </a:lnTo>
                    <a:lnTo>
                      <a:pt x="22" y="98"/>
                    </a:lnTo>
                    <a:lnTo>
                      <a:pt x="23" y="98"/>
                    </a:lnTo>
                    <a:lnTo>
                      <a:pt x="23" y="94"/>
                    </a:lnTo>
                    <a:lnTo>
                      <a:pt x="24" y="91"/>
                    </a:lnTo>
                    <a:lnTo>
                      <a:pt x="30" y="91"/>
                    </a:lnTo>
                    <a:lnTo>
                      <a:pt x="31" y="94"/>
                    </a:lnTo>
                    <a:lnTo>
                      <a:pt x="40" y="94"/>
                    </a:lnTo>
                    <a:lnTo>
                      <a:pt x="41" y="103"/>
                    </a:lnTo>
                    <a:lnTo>
                      <a:pt x="44" y="103"/>
                    </a:lnTo>
                    <a:lnTo>
                      <a:pt x="44" y="98"/>
                    </a:lnTo>
                    <a:lnTo>
                      <a:pt x="45" y="94"/>
                    </a:lnTo>
                    <a:lnTo>
                      <a:pt x="52" y="91"/>
                    </a:lnTo>
                    <a:lnTo>
                      <a:pt x="54" y="90"/>
                    </a:lnTo>
                    <a:lnTo>
                      <a:pt x="57" y="86"/>
                    </a:lnTo>
                    <a:lnTo>
                      <a:pt x="59" y="84"/>
                    </a:lnTo>
                    <a:lnTo>
                      <a:pt x="63" y="84"/>
                    </a:lnTo>
                    <a:lnTo>
                      <a:pt x="64" y="80"/>
                    </a:lnTo>
                    <a:lnTo>
                      <a:pt x="64" y="79"/>
                    </a:lnTo>
                    <a:lnTo>
                      <a:pt x="70" y="78"/>
                    </a:lnTo>
                    <a:lnTo>
                      <a:pt x="74" y="80"/>
                    </a:lnTo>
                    <a:lnTo>
                      <a:pt x="71" y="77"/>
                    </a:lnTo>
                    <a:lnTo>
                      <a:pt x="74" y="71"/>
                    </a:lnTo>
                    <a:lnTo>
                      <a:pt x="79" y="71"/>
                    </a:lnTo>
                    <a:lnTo>
                      <a:pt x="79" y="73"/>
                    </a:lnTo>
                    <a:lnTo>
                      <a:pt x="79" y="75"/>
                    </a:lnTo>
                    <a:lnTo>
                      <a:pt x="85" y="77"/>
                    </a:lnTo>
                    <a:lnTo>
                      <a:pt x="82" y="73"/>
                    </a:lnTo>
                    <a:lnTo>
                      <a:pt x="82" y="71"/>
                    </a:lnTo>
                    <a:lnTo>
                      <a:pt x="82" y="65"/>
                    </a:lnTo>
                    <a:lnTo>
                      <a:pt x="79" y="65"/>
                    </a:lnTo>
                    <a:lnTo>
                      <a:pt x="79" y="60"/>
                    </a:lnTo>
                    <a:lnTo>
                      <a:pt x="77" y="59"/>
                    </a:lnTo>
                    <a:lnTo>
                      <a:pt x="74" y="57"/>
                    </a:lnTo>
                    <a:lnTo>
                      <a:pt x="73" y="54"/>
                    </a:lnTo>
                    <a:lnTo>
                      <a:pt x="73" y="51"/>
                    </a:lnTo>
                    <a:lnTo>
                      <a:pt x="64" y="51"/>
                    </a:lnTo>
                    <a:lnTo>
                      <a:pt x="63" y="54"/>
                    </a:lnTo>
                    <a:lnTo>
                      <a:pt x="64" y="57"/>
                    </a:lnTo>
                    <a:lnTo>
                      <a:pt x="61" y="59"/>
                    </a:lnTo>
                    <a:lnTo>
                      <a:pt x="61" y="63"/>
                    </a:lnTo>
                    <a:lnTo>
                      <a:pt x="58" y="65"/>
                    </a:lnTo>
                    <a:lnTo>
                      <a:pt x="57" y="60"/>
                    </a:lnTo>
                    <a:lnTo>
                      <a:pt x="59" y="59"/>
                    </a:lnTo>
                    <a:lnTo>
                      <a:pt x="54" y="55"/>
                    </a:lnTo>
                    <a:lnTo>
                      <a:pt x="53" y="54"/>
                    </a:lnTo>
                    <a:lnTo>
                      <a:pt x="53" y="48"/>
                    </a:lnTo>
                    <a:lnTo>
                      <a:pt x="58" y="47"/>
                    </a:lnTo>
                    <a:lnTo>
                      <a:pt x="64" y="45"/>
                    </a:lnTo>
                    <a:lnTo>
                      <a:pt x="67" y="43"/>
                    </a:lnTo>
                    <a:lnTo>
                      <a:pt x="70" y="43"/>
                    </a:lnTo>
                    <a:lnTo>
                      <a:pt x="70" y="39"/>
                    </a:lnTo>
                    <a:lnTo>
                      <a:pt x="67" y="37"/>
                    </a:lnTo>
                    <a:lnTo>
                      <a:pt x="67" y="31"/>
                    </a:lnTo>
                    <a:lnTo>
                      <a:pt x="63" y="36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4" y="33"/>
                    </a:lnTo>
                    <a:lnTo>
                      <a:pt x="54" y="29"/>
                    </a:lnTo>
                    <a:lnTo>
                      <a:pt x="59" y="33"/>
                    </a:lnTo>
                    <a:lnTo>
                      <a:pt x="61" y="33"/>
                    </a:lnTo>
                    <a:lnTo>
                      <a:pt x="63" y="29"/>
                    </a:lnTo>
                    <a:lnTo>
                      <a:pt x="64" y="26"/>
                    </a:lnTo>
                    <a:lnTo>
                      <a:pt x="61" y="26"/>
                    </a:lnTo>
                    <a:lnTo>
                      <a:pt x="59" y="24"/>
                    </a:lnTo>
                    <a:lnTo>
                      <a:pt x="58" y="26"/>
                    </a:lnTo>
                    <a:lnTo>
                      <a:pt x="54" y="30"/>
                    </a:lnTo>
                    <a:lnTo>
                      <a:pt x="54" y="22"/>
                    </a:lnTo>
                    <a:lnTo>
                      <a:pt x="51" y="19"/>
                    </a:lnTo>
                    <a:lnTo>
                      <a:pt x="53" y="4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3" name="Freeform 6"/>
              <p:cNvSpPr>
                <a:spLocks/>
              </p:cNvSpPr>
              <p:nvPr/>
            </p:nvSpPr>
            <p:spPr bwMode="auto">
              <a:xfrm>
                <a:off x="4076" y="2657"/>
                <a:ext cx="183" cy="120"/>
              </a:xfrm>
              <a:custGeom>
                <a:avLst/>
                <a:gdLst>
                  <a:gd name="T0" fmla="*/ 29 w 183"/>
                  <a:gd name="T1" fmla="*/ 4 h 120"/>
                  <a:gd name="T2" fmla="*/ 17 w 183"/>
                  <a:gd name="T3" fmla="*/ 11 h 120"/>
                  <a:gd name="T4" fmla="*/ 17 w 183"/>
                  <a:gd name="T5" fmla="*/ 4 h 120"/>
                  <a:gd name="T6" fmla="*/ 10 w 183"/>
                  <a:gd name="T7" fmla="*/ 10 h 120"/>
                  <a:gd name="T8" fmla="*/ 5 w 183"/>
                  <a:gd name="T9" fmla="*/ 22 h 120"/>
                  <a:gd name="T10" fmla="*/ 7 w 183"/>
                  <a:gd name="T11" fmla="*/ 31 h 120"/>
                  <a:gd name="T12" fmla="*/ 20 w 183"/>
                  <a:gd name="T13" fmla="*/ 24 h 120"/>
                  <a:gd name="T14" fmla="*/ 32 w 183"/>
                  <a:gd name="T15" fmla="*/ 22 h 120"/>
                  <a:gd name="T16" fmla="*/ 41 w 183"/>
                  <a:gd name="T17" fmla="*/ 19 h 120"/>
                  <a:gd name="T18" fmla="*/ 55 w 183"/>
                  <a:gd name="T19" fmla="*/ 23 h 120"/>
                  <a:gd name="T20" fmla="*/ 57 w 183"/>
                  <a:gd name="T21" fmla="*/ 30 h 120"/>
                  <a:gd name="T22" fmla="*/ 73 w 183"/>
                  <a:gd name="T23" fmla="*/ 32 h 120"/>
                  <a:gd name="T24" fmla="*/ 77 w 183"/>
                  <a:gd name="T25" fmla="*/ 35 h 120"/>
                  <a:gd name="T26" fmla="*/ 85 w 183"/>
                  <a:gd name="T27" fmla="*/ 34 h 120"/>
                  <a:gd name="T28" fmla="*/ 85 w 183"/>
                  <a:gd name="T29" fmla="*/ 37 h 120"/>
                  <a:gd name="T30" fmla="*/ 86 w 183"/>
                  <a:gd name="T31" fmla="*/ 46 h 120"/>
                  <a:gd name="T32" fmla="*/ 89 w 183"/>
                  <a:gd name="T33" fmla="*/ 52 h 120"/>
                  <a:gd name="T34" fmla="*/ 90 w 183"/>
                  <a:gd name="T35" fmla="*/ 58 h 120"/>
                  <a:gd name="T36" fmla="*/ 85 w 183"/>
                  <a:gd name="T37" fmla="*/ 55 h 120"/>
                  <a:gd name="T38" fmla="*/ 79 w 183"/>
                  <a:gd name="T39" fmla="*/ 61 h 120"/>
                  <a:gd name="T40" fmla="*/ 84 w 183"/>
                  <a:gd name="T41" fmla="*/ 71 h 120"/>
                  <a:gd name="T42" fmla="*/ 89 w 183"/>
                  <a:gd name="T43" fmla="*/ 80 h 120"/>
                  <a:gd name="T44" fmla="*/ 97 w 183"/>
                  <a:gd name="T45" fmla="*/ 78 h 120"/>
                  <a:gd name="T46" fmla="*/ 91 w 183"/>
                  <a:gd name="T47" fmla="*/ 72 h 120"/>
                  <a:gd name="T48" fmla="*/ 89 w 183"/>
                  <a:gd name="T49" fmla="*/ 64 h 120"/>
                  <a:gd name="T50" fmla="*/ 93 w 183"/>
                  <a:gd name="T51" fmla="*/ 68 h 120"/>
                  <a:gd name="T52" fmla="*/ 99 w 183"/>
                  <a:gd name="T53" fmla="*/ 71 h 120"/>
                  <a:gd name="T54" fmla="*/ 98 w 183"/>
                  <a:gd name="T55" fmla="*/ 79 h 120"/>
                  <a:gd name="T56" fmla="*/ 93 w 183"/>
                  <a:gd name="T57" fmla="*/ 84 h 120"/>
                  <a:gd name="T58" fmla="*/ 93 w 183"/>
                  <a:gd name="T59" fmla="*/ 84 h 120"/>
                  <a:gd name="T60" fmla="*/ 93 w 183"/>
                  <a:gd name="T61" fmla="*/ 92 h 120"/>
                  <a:gd name="T62" fmla="*/ 91 w 183"/>
                  <a:gd name="T63" fmla="*/ 100 h 120"/>
                  <a:gd name="T64" fmla="*/ 90 w 183"/>
                  <a:gd name="T65" fmla="*/ 109 h 120"/>
                  <a:gd name="T66" fmla="*/ 94 w 183"/>
                  <a:gd name="T67" fmla="*/ 119 h 120"/>
                  <a:gd name="T68" fmla="*/ 103 w 183"/>
                  <a:gd name="T69" fmla="*/ 113 h 120"/>
                  <a:gd name="T70" fmla="*/ 104 w 183"/>
                  <a:gd name="T71" fmla="*/ 107 h 120"/>
                  <a:gd name="T72" fmla="*/ 116 w 183"/>
                  <a:gd name="T73" fmla="*/ 98 h 120"/>
                  <a:gd name="T74" fmla="*/ 116 w 183"/>
                  <a:gd name="T75" fmla="*/ 95 h 120"/>
                  <a:gd name="T76" fmla="*/ 111 w 183"/>
                  <a:gd name="T77" fmla="*/ 94 h 120"/>
                  <a:gd name="T78" fmla="*/ 124 w 183"/>
                  <a:gd name="T79" fmla="*/ 95 h 120"/>
                  <a:gd name="T80" fmla="*/ 126 w 183"/>
                  <a:gd name="T81" fmla="*/ 90 h 120"/>
                  <a:gd name="T82" fmla="*/ 135 w 183"/>
                  <a:gd name="T83" fmla="*/ 89 h 120"/>
                  <a:gd name="T84" fmla="*/ 142 w 183"/>
                  <a:gd name="T85" fmla="*/ 97 h 120"/>
                  <a:gd name="T86" fmla="*/ 154 w 183"/>
                  <a:gd name="T87" fmla="*/ 100 h 120"/>
                  <a:gd name="T88" fmla="*/ 165 w 183"/>
                  <a:gd name="T89" fmla="*/ 103 h 120"/>
                  <a:gd name="T90" fmla="*/ 179 w 183"/>
                  <a:gd name="T91" fmla="*/ 107 h 120"/>
                  <a:gd name="T92" fmla="*/ 181 w 183"/>
                  <a:gd name="T93" fmla="*/ 92 h 120"/>
                  <a:gd name="T94" fmla="*/ 177 w 183"/>
                  <a:gd name="T95" fmla="*/ 78 h 120"/>
                  <a:gd name="T96" fmla="*/ 171 w 183"/>
                  <a:gd name="T97" fmla="*/ 72 h 120"/>
                  <a:gd name="T98" fmla="*/ 169 w 183"/>
                  <a:gd name="T99" fmla="*/ 80 h 120"/>
                  <a:gd name="T100" fmla="*/ 158 w 183"/>
                  <a:gd name="T101" fmla="*/ 77 h 120"/>
                  <a:gd name="T102" fmla="*/ 169 w 183"/>
                  <a:gd name="T103" fmla="*/ 68 h 120"/>
                  <a:gd name="T104" fmla="*/ 159 w 183"/>
                  <a:gd name="T105" fmla="*/ 49 h 120"/>
                  <a:gd name="T106" fmla="*/ 141 w 183"/>
                  <a:gd name="T107" fmla="*/ 31 h 120"/>
                  <a:gd name="T108" fmla="*/ 123 w 183"/>
                  <a:gd name="T109" fmla="*/ 19 h 120"/>
                  <a:gd name="T110" fmla="*/ 99 w 183"/>
                  <a:gd name="T111" fmla="*/ 8 h 120"/>
                  <a:gd name="T112" fmla="*/ 77 w 183"/>
                  <a:gd name="T113" fmla="*/ 2 h 120"/>
                  <a:gd name="T114" fmla="*/ 56 w 183"/>
                  <a:gd name="T115" fmla="*/ 0 h 12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3"/>
                  <a:gd name="T175" fmla="*/ 0 h 120"/>
                  <a:gd name="T176" fmla="*/ 183 w 183"/>
                  <a:gd name="T177" fmla="*/ 120 h 12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3" h="120">
                    <a:moveTo>
                      <a:pt x="42" y="0"/>
                    </a:moveTo>
                    <a:lnTo>
                      <a:pt x="35" y="1"/>
                    </a:lnTo>
                    <a:lnTo>
                      <a:pt x="29" y="4"/>
                    </a:lnTo>
                    <a:lnTo>
                      <a:pt x="22" y="5"/>
                    </a:lnTo>
                    <a:lnTo>
                      <a:pt x="22" y="10"/>
                    </a:lnTo>
                    <a:lnTo>
                      <a:pt x="17" y="11"/>
                    </a:lnTo>
                    <a:lnTo>
                      <a:pt x="13" y="12"/>
                    </a:lnTo>
                    <a:lnTo>
                      <a:pt x="13" y="8"/>
                    </a:lnTo>
                    <a:lnTo>
                      <a:pt x="17" y="4"/>
                    </a:lnTo>
                    <a:lnTo>
                      <a:pt x="10" y="6"/>
                    </a:lnTo>
                    <a:lnTo>
                      <a:pt x="7" y="10"/>
                    </a:lnTo>
                    <a:lnTo>
                      <a:pt x="10" y="10"/>
                    </a:lnTo>
                    <a:lnTo>
                      <a:pt x="10" y="14"/>
                    </a:lnTo>
                    <a:lnTo>
                      <a:pt x="6" y="17"/>
                    </a:lnTo>
                    <a:lnTo>
                      <a:pt x="5" y="22"/>
                    </a:lnTo>
                    <a:lnTo>
                      <a:pt x="10" y="25"/>
                    </a:lnTo>
                    <a:lnTo>
                      <a:pt x="0" y="30"/>
                    </a:lnTo>
                    <a:lnTo>
                      <a:pt x="7" y="31"/>
                    </a:lnTo>
                    <a:lnTo>
                      <a:pt x="11" y="28"/>
                    </a:lnTo>
                    <a:lnTo>
                      <a:pt x="18" y="29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24" y="22"/>
                    </a:lnTo>
                    <a:lnTo>
                      <a:pt x="32" y="22"/>
                    </a:lnTo>
                    <a:lnTo>
                      <a:pt x="36" y="23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51" y="18"/>
                    </a:lnTo>
                    <a:lnTo>
                      <a:pt x="50" y="23"/>
                    </a:lnTo>
                    <a:lnTo>
                      <a:pt x="55" y="23"/>
                    </a:lnTo>
                    <a:lnTo>
                      <a:pt x="61" y="26"/>
                    </a:lnTo>
                    <a:lnTo>
                      <a:pt x="56" y="26"/>
                    </a:lnTo>
                    <a:lnTo>
                      <a:pt x="57" y="30"/>
                    </a:lnTo>
                    <a:lnTo>
                      <a:pt x="65" y="30"/>
                    </a:lnTo>
                    <a:lnTo>
                      <a:pt x="69" y="32"/>
                    </a:lnTo>
                    <a:lnTo>
                      <a:pt x="73" y="32"/>
                    </a:lnTo>
                    <a:lnTo>
                      <a:pt x="75" y="30"/>
                    </a:lnTo>
                    <a:lnTo>
                      <a:pt x="75" y="32"/>
                    </a:lnTo>
                    <a:lnTo>
                      <a:pt x="77" y="35"/>
                    </a:lnTo>
                    <a:lnTo>
                      <a:pt x="80" y="34"/>
                    </a:lnTo>
                    <a:lnTo>
                      <a:pt x="83" y="31"/>
                    </a:lnTo>
                    <a:lnTo>
                      <a:pt x="85" y="34"/>
                    </a:lnTo>
                    <a:lnTo>
                      <a:pt x="83" y="34"/>
                    </a:lnTo>
                    <a:lnTo>
                      <a:pt x="75" y="37"/>
                    </a:lnTo>
                    <a:lnTo>
                      <a:pt x="85" y="37"/>
                    </a:lnTo>
                    <a:lnTo>
                      <a:pt x="85" y="40"/>
                    </a:lnTo>
                    <a:lnTo>
                      <a:pt x="84" y="42"/>
                    </a:lnTo>
                    <a:lnTo>
                      <a:pt x="86" y="46"/>
                    </a:lnTo>
                    <a:lnTo>
                      <a:pt x="89" y="48"/>
                    </a:lnTo>
                    <a:lnTo>
                      <a:pt x="89" y="50"/>
                    </a:lnTo>
                    <a:lnTo>
                      <a:pt x="89" y="52"/>
                    </a:lnTo>
                    <a:lnTo>
                      <a:pt x="91" y="54"/>
                    </a:lnTo>
                    <a:lnTo>
                      <a:pt x="93" y="58"/>
                    </a:lnTo>
                    <a:lnTo>
                      <a:pt x="90" y="58"/>
                    </a:lnTo>
                    <a:lnTo>
                      <a:pt x="90" y="56"/>
                    </a:lnTo>
                    <a:lnTo>
                      <a:pt x="87" y="53"/>
                    </a:lnTo>
                    <a:lnTo>
                      <a:pt x="85" y="55"/>
                    </a:lnTo>
                    <a:lnTo>
                      <a:pt x="79" y="56"/>
                    </a:lnTo>
                    <a:lnTo>
                      <a:pt x="81" y="56"/>
                    </a:lnTo>
                    <a:lnTo>
                      <a:pt x="79" y="61"/>
                    </a:lnTo>
                    <a:lnTo>
                      <a:pt x="80" y="65"/>
                    </a:lnTo>
                    <a:lnTo>
                      <a:pt x="81" y="71"/>
                    </a:lnTo>
                    <a:lnTo>
                      <a:pt x="84" y="71"/>
                    </a:lnTo>
                    <a:lnTo>
                      <a:pt x="84" y="78"/>
                    </a:lnTo>
                    <a:lnTo>
                      <a:pt x="86" y="79"/>
                    </a:lnTo>
                    <a:lnTo>
                      <a:pt x="89" y="80"/>
                    </a:lnTo>
                    <a:lnTo>
                      <a:pt x="91" y="80"/>
                    </a:lnTo>
                    <a:lnTo>
                      <a:pt x="96" y="79"/>
                    </a:lnTo>
                    <a:lnTo>
                      <a:pt x="97" y="78"/>
                    </a:lnTo>
                    <a:lnTo>
                      <a:pt x="94" y="74"/>
                    </a:lnTo>
                    <a:lnTo>
                      <a:pt x="94" y="72"/>
                    </a:lnTo>
                    <a:lnTo>
                      <a:pt x="91" y="72"/>
                    </a:lnTo>
                    <a:lnTo>
                      <a:pt x="91" y="71"/>
                    </a:lnTo>
                    <a:lnTo>
                      <a:pt x="90" y="68"/>
                    </a:lnTo>
                    <a:lnTo>
                      <a:pt x="89" y="64"/>
                    </a:lnTo>
                    <a:lnTo>
                      <a:pt x="91" y="67"/>
                    </a:lnTo>
                    <a:lnTo>
                      <a:pt x="91" y="71"/>
                    </a:lnTo>
                    <a:lnTo>
                      <a:pt x="93" y="68"/>
                    </a:lnTo>
                    <a:lnTo>
                      <a:pt x="97" y="67"/>
                    </a:lnTo>
                    <a:lnTo>
                      <a:pt x="97" y="68"/>
                    </a:lnTo>
                    <a:lnTo>
                      <a:pt x="99" y="71"/>
                    </a:lnTo>
                    <a:lnTo>
                      <a:pt x="98" y="74"/>
                    </a:lnTo>
                    <a:lnTo>
                      <a:pt x="102" y="76"/>
                    </a:lnTo>
                    <a:lnTo>
                      <a:pt x="98" y="79"/>
                    </a:lnTo>
                    <a:lnTo>
                      <a:pt x="99" y="80"/>
                    </a:lnTo>
                    <a:lnTo>
                      <a:pt x="96" y="84"/>
                    </a:lnTo>
                    <a:lnTo>
                      <a:pt x="93" y="84"/>
                    </a:lnTo>
                    <a:lnTo>
                      <a:pt x="93" y="80"/>
                    </a:lnTo>
                    <a:lnTo>
                      <a:pt x="92" y="82"/>
                    </a:lnTo>
                    <a:lnTo>
                      <a:pt x="93" y="84"/>
                    </a:lnTo>
                    <a:lnTo>
                      <a:pt x="96" y="85"/>
                    </a:lnTo>
                    <a:lnTo>
                      <a:pt x="93" y="89"/>
                    </a:lnTo>
                    <a:lnTo>
                      <a:pt x="93" y="92"/>
                    </a:lnTo>
                    <a:lnTo>
                      <a:pt x="91" y="98"/>
                    </a:lnTo>
                    <a:lnTo>
                      <a:pt x="90" y="98"/>
                    </a:lnTo>
                    <a:lnTo>
                      <a:pt x="91" y="100"/>
                    </a:lnTo>
                    <a:lnTo>
                      <a:pt x="97" y="100"/>
                    </a:lnTo>
                    <a:lnTo>
                      <a:pt x="96" y="103"/>
                    </a:lnTo>
                    <a:lnTo>
                      <a:pt x="90" y="109"/>
                    </a:lnTo>
                    <a:lnTo>
                      <a:pt x="91" y="113"/>
                    </a:lnTo>
                    <a:lnTo>
                      <a:pt x="91" y="114"/>
                    </a:lnTo>
                    <a:lnTo>
                      <a:pt x="94" y="119"/>
                    </a:lnTo>
                    <a:lnTo>
                      <a:pt x="97" y="116"/>
                    </a:lnTo>
                    <a:lnTo>
                      <a:pt x="100" y="113"/>
                    </a:lnTo>
                    <a:lnTo>
                      <a:pt x="103" y="113"/>
                    </a:lnTo>
                    <a:lnTo>
                      <a:pt x="100" y="110"/>
                    </a:lnTo>
                    <a:lnTo>
                      <a:pt x="102" y="107"/>
                    </a:lnTo>
                    <a:lnTo>
                      <a:pt x="104" y="107"/>
                    </a:lnTo>
                    <a:lnTo>
                      <a:pt x="104" y="102"/>
                    </a:lnTo>
                    <a:lnTo>
                      <a:pt x="106" y="98"/>
                    </a:lnTo>
                    <a:lnTo>
                      <a:pt x="116" y="98"/>
                    </a:lnTo>
                    <a:lnTo>
                      <a:pt x="116" y="100"/>
                    </a:lnTo>
                    <a:lnTo>
                      <a:pt x="117" y="98"/>
                    </a:lnTo>
                    <a:lnTo>
                      <a:pt x="116" y="95"/>
                    </a:lnTo>
                    <a:lnTo>
                      <a:pt x="110" y="95"/>
                    </a:lnTo>
                    <a:lnTo>
                      <a:pt x="108" y="92"/>
                    </a:lnTo>
                    <a:lnTo>
                      <a:pt x="111" y="94"/>
                    </a:lnTo>
                    <a:lnTo>
                      <a:pt x="118" y="92"/>
                    </a:lnTo>
                    <a:lnTo>
                      <a:pt x="124" y="97"/>
                    </a:lnTo>
                    <a:lnTo>
                      <a:pt x="124" y="95"/>
                    </a:lnTo>
                    <a:lnTo>
                      <a:pt x="124" y="90"/>
                    </a:lnTo>
                    <a:lnTo>
                      <a:pt x="127" y="86"/>
                    </a:lnTo>
                    <a:lnTo>
                      <a:pt x="126" y="90"/>
                    </a:lnTo>
                    <a:lnTo>
                      <a:pt x="129" y="92"/>
                    </a:lnTo>
                    <a:lnTo>
                      <a:pt x="134" y="92"/>
                    </a:lnTo>
                    <a:lnTo>
                      <a:pt x="135" y="89"/>
                    </a:lnTo>
                    <a:lnTo>
                      <a:pt x="140" y="85"/>
                    </a:lnTo>
                    <a:lnTo>
                      <a:pt x="142" y="91"/>
                    </a:lnTo>
                    <a:lnTo>
                      <a:pt x="142" y="97"/>
                    </a:lnTo>
                    <a:lnTo>
                      <a:pt x="146" y="98"/>
                    </a:lnTo>
                    <a:lnTo>
                      <a:pt x="151" y="98"/>
                    </a:lnTo>
                    <a:lnTo>
                      <a:pt x="154" y="100"/>
                    </a:lnTo>
                    <a:lnTo>
                      <a:pt x="159" y="98"/>
                    </a:lnTo>
                    <a:lnTo>
                      <a:pt x="160" y="102"/>
                    </a:lnTo>
                    <a:lnTo>
                      <a:pt x="165" y="103"/>
                    </a:lnTo>
                    <a:lnTo>
                      <a:pt x="171" y="106"/>
                    </a:lnTo>
                    <a:lnTo>
                      <a:pt x="176" y="110"/>
                    </a:lnTo>
                    <a:lnTo>
                      <a:pt x="179" y="107"/>
                    </a:lnTo>
                    <a:lnTo>
                      <a:pt x="181" y="100"/>
                    </a:lnTo>
                    <a:lnTo>
                      <a:pt x="181" y="96"/>
                    </a:lnTo>
                    <a:lnTo>
                      <a:pt x="181" y="92"/>
                    </a:lnTo>
                    <a:lnTo>
                      <a:pt x="182" y="89"/>
                    </a:lnTo>
                    <a:lnTo>
                      <a:pt x="179" y="84"/>
                    </a:lnTo>
                    <a:lnTo>
                      <a:pt x="177" y="78"/>
                    </a:lnTo>
                    <a:lnTo>
                      <a:pt x="179" y="80"/>
                    </a:lnTo>
                    <a:lnTo>
                      <a:pt x="175" y="72"/>
                    </a:lnTo>
                    <a:lnTo>
                      <a:pt x="171" y="72"/>
                    </a:lnTo>
                    <a:lnTo>
                      <a:pt x="171" y="74"/>
                    </a:lnTo>
                    <a:lnTo>
                      <a:pt x="167" y="73"/>
                    </a:lnTo>
                    <a:lnTo>
                      <a:pt x="169" y="80"/>
                    </a:lnTo>
                    <a:lnTo>
                      <a:pt x="160" y="80"/>
                    </a:lnTo>
                    <a:lnTo>
                      <a:pt x="157" y="79"/>
                    </a:lnTo>
                    <a:lnTo>
                      <a:pt x="158" y="77"/>
                    </a:lnTo>
                    <a:lnTo>
                      <a:pt x="161" y="76"/>
                    </a:lnTo>
                    <a:lnTo>
                      <a:pt x="167" y="71"/>
                    </a:lnTo>
                    <a:lnTo>
                      <a:pt x="169" y="68"/>
                    </a:lnTo>
                    <a:lnTo>
                      <a:pt x="169" y="64"/>
                    </a:lnTo>
                    <a:lnTo>
                      <a:pt x="167" y="59"/>
                    </a:lnTo>
                    <a:lnTo>
                      <a:pt x="159" y="49"/>
                    </a:lnTo>
                    <a:lnTo>
                      <a:pt x="153" y="41"/>
                    </a:lnTo>
                    <a:lnTo>
                      <a:pt x="147" y="36"/>
                    </a:lnTo>
                    <a:lnTo>
                      <a:pt x="141" y="31"/>
                    </a:lnTo>
                    <a:lnTo>
                      <a:pt x="135" y="26"/>
                    </a:lnTo>
                    <a:lnTo>
                      <a:pt x="129" y="23"/>
                    </a:lnTo>
                    <a:lnTo>
                      <a:pt x="123" y="19"/>
                    </a:lnTo>
                    <a:lnTo>
                      <a:pt x="116" y="14"/>
                    </a:lnTo>
                    <a:lnTo>
                      <a:pt x="108" y="11"/>
                    </a:lnTo>
                    <a:lnTo>
                      <a:pt x="99" y="8"/>
                    </a:lnTo>
                    <a:lnTo>
                      <a:pt x="91" y="5"/>
                    </a:lnTo>
                    <a:lnTo>
                      <a:pt x="84" y="4"/>
                    </a:lnTo>
                    <a:lnTo>
                      <a:pt x="77" y="2"/>
                    </a:lnTo>
                    <a:lnTo>
                      <a:pt x="69" y="1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4" name="Freeform 7"/>
              <p:cNvSpPr>
                <a:spLocks/>
              </p:cNvSpPr>
              <p:nvPr/>
            </p:nvSpPr>
            <p:spPr bwMode="auto">
              <a:xfrm>
                <a:off x="4164" y="2757"/>
                <a:ext cx="102" cy="125"/>
              </a:xfrm>
              <a:custGeom>
                <a:avLst/>
                <a:gdLst>
                  <a:gd name="T0" fmla="*/ 50 w 102"/>
                  <a:gd name="T1" fmla="*/ 1 h 125"/>
                  <a:gd name="T2" fmla="*/ 41 w 102"/>
                  <a:gd name="T3" fmla="*/ 5 h 125"/>
                  <a:gd name="T4" fmla="*/ 40 w 102"/>
                  <a:gd name="T5" fmla="*/ 11 h 125"/>
                  <a:gd name="T6" fmla="*/ 29 w 102"/>
                  <a:gd name="T7" fmla="*/ 13 h 125"/>
                  <a:gd name="T8" fmla="*/ 16 w 102"/>
                  <a:gd name="T9" fmla="*/ 14 h 125"/>
                  <a:gd name="T10" fmla="*/ 12 w 102"/>
                  <a:gd name="T11" fmla="*/ 20 h 125"/>
                  <a:gd name="T12" fmla="*/ 6 w 102"/>
                  <a:gd name="T13" fmla="*/ 26 h 125"/>
                  <a:gd name="T14" fmla="*/ 4 w 102"/>
                  <a:gd name="T15" fmla="*/ 35 h 125"/>
                  <a:gd name="T16" fmla="*/ 1 w 102"/>
                  <a:gd name="T17" fmla="*/ 41 h 125"/>
                  <a:gd name="T18" fmla="*/ 2 w 102"/>
                  <a:gd name="T19" fmla="*/ 50 h 125"/>
                  <a:gd name="T20" fmla="*/ 6 w 102"/>
                  <a:gd name="T21" fmla="*/ 61 h 125"/>
                  <a:gd name="T22" fmla="*/ 18 w 102"/>
                  <a:gd name="T23" fmla="*/ 69 h 125"/>
                  <a:gd name="T24" fmla="*/ 30 w 102"/>
                  <a:gd name="T25" fmla="*/ 65 h 125"/>
                  <a:gd name="T26" fmla="*/ 36 w 102"/>
                  <a:gd name="T27" fmla="*/ 60 h 125"/>
                  <a:gd name="T28" fmla="*/ 41 w 102"/>
                  <a:gd name="T29" fmla="*/ 61 h 125"/>
                  <a:gd name="T30" fmla="*/ 48 w 102"/>
                  <a:gd name="T31" fmla="*/ 62 h 125"/>
                  <a:gd name="T32" fmla="*/ 49 w 102"/>
                  <a:gd name="T33" fmla="*/ 71 h 125"/>
                  <a:gd name="T34" fmla="*/ 54 w 102"/>
                  <a:gd name="T35" fmla="*/ 75 h 125"/>
                  <a:gd name="T36" fmla="*/ 60 w 102"/>
                  <a:gd name="T37" fmla="*/ 85 h 125"/>
                  <a:gd name="T38" fmla="*/ 56 w 102"/>
                  <a:gd name="T39" fmla="*/ 93 h 125"/>
                  <a:gd name="T40" fmla="*/ 58 w 102"/>
                  <a:gd name="T41" fmla="*/ 99 h 125"/>
                  <a:gd name="T42" fmla="*/ 61 w 102"/>
                  <a:gd name="T43" fmla="*/ 107 h 125"/>
                  <a:gd name="T44" fmla="*/ 65 w 102"/>
                  <a:gd name="T45" fmla="*/ 118 h 125"/>
                  <a:gd name="T46" fmla="*/ 70 w 102"/>
                  <a:gd name="T47" fmla="*/ 124 h 125"/>
                  <a:gd name="T48" fmla="*/ 78 w 102"/>
                  <a:gd name="T49" fmla="*/ 114 h 125"/>
                  <a:gd name="T50" fmla="*/ 90 w 102"/>
                  <a:gd name="T51" fmla="*/ 94 h 125"/>
                  <a:gd name="T52" fmla="*/ 97 w 102"/>
                  <a:gd name="T53" fmla="*/ 72 h 125"/>
                  <a:gd name="T54" fmla="*/ 98 w 102"/>
                  <a:gd name="T55" fmla="*/ 59 h 125"/>
                  <a:gd name="T56" fmla="*/ 97 w 102"/>
                  <a:gd name="T57" fmla="*/ 54 h 125"/>
                  <a:gd name="T58" fmla="*/ 98 w 102"/>
                  <a:gd name="T59" fmla="*/ 36 h 125"/>
                  <a:gd name="T60" fmla="*/ 100 w 102"/>
                  <a:gd name="T61" fmla="*/ 24 h 125"/>
                  <a:gd name="T62" fmla="*/ 100 w 102"/>
                  <a:gd name="T63" fmla="*/ 19 h 125"/>
                  <a:gd name="T64" fmla="*/ 98 w 102"/>
                  <a:gd name="T65" fmla="*/ 13 h 125"/>
                  <a:gd name="T66" fmla="*/ 94 w 102"/>
                  <a:gd name="T67" fmla="*/ 7 h 125"/>
                  <a:gd name="T68" fmla="*/ 88 w 102"/>
                  <a:gd name="T69" fmla="*/ 14 h 125"/>
                  <a:gd name="T70" fmla="*/ 78 w 102"/>
                  <a:gd name="T71" fmla="*/ 13 h 125"/>
                  <a:gd name="T72" fmla="*/ 72 w 102"/>
                  <a:gd name="T73" fmla="*/ 11 h 125"/>
                  <a:gd name="T74" fmla="*/ 65 w 102"/>
                  <a:gd name="T75" fmla="*/ 6 h 125"/>
                  <a:gd name="T76" fmla="*/ 58 w 102"/>
                  <a:gd name="T77" fmla="*/ 1 h 1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2"/>
                  <a:gd name="T118" fmla="*/ 0 h 125"/>
                  <a:gd name="T119" fmla="*/ 102 w 102"/>
                  <a:gd name="T120" fmla="*/ 125 h 1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2" h="125">
                    <a:moveTo>
                      <a:pt x="50" y="0"/>
                    </a:moveTo>
                    <a:lnTo>
                      <a:pt x="50" y="1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38" y="8"/>
                    </a:lnTo>
                    <a:lnTo>
                      <a:pt x="40" y="11"/>
                    </a:lnTo>
                    <a:lnTo>
                      <a:pt x="36" y="12"/>
                    </a:lnTo>
                    <a:lnTo>
                      <a:pt x="29" y="13"/>
                    </a:lnTo>
                    <a:lnTo>
                      <a:pt x="24" y="10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2" y="20"/>
                    </a:lnTo>
                    <a:lnTo>
                      <a:pt x="7" y="20"/>
                    </a:lnTo>
                    <a:lnTo>
                      <a:pt x="6" y="26"/>
                    </a:lnTo>
                    <a:lnTo>
                      <a:pt x="6" y="30"/>
                    </a:lnTo>
                    <a:lnTo>
                      <a:pt x="4" y="35"/>
                    </a:lnTo>
                    <a:lnTo>
                      <a:pt x="2" y="36"/>
                    </a:lnTo>
                    <a:lnTo>
                      <a:pt x="1" y="41"/>
                    </a:lnTo>
                    <a:lnTo>
                      <a:pt x="0" y="46"/>
                    </a:lnTo>
                    <a:lnTo>
                      <a:pt x="2" y="50"/>
                    </a:lnTo>
                    <a:lnTo>
                      <a:pt x="2" y="55"/>
                    </a:lnTo>
                    <a:lnTo>
                      <a:pt x="6" y="61"/>
                    </a:lnTo>
                    <a:lnTo>
                      <a:pt x="14" y="67"/>
                    </a:lnTo>
                    <a:lnTo>
                      <a:pt x="18" y="69"/>
                    </a:lnTo>
                    <a:lnTo>
                      <a:pt x="25" y="66"/>
                    </a:lnTo>
                    <a:lnTo>
                      <a:pt x="30" y="65"/>
                    </a:lnTo>
                    <a:lnTo>
                      <a:pt x="36" y="61"/>
                    </a:lnTo>
                    <a:lnTo>
                      <a:pt x="36" y="60"/>
                    </a:lnTo>
                    <a:lnTo>
                      <a:pt x="38" y="59"/>
                    </a:lnTo>
                    <a:lnTo>
                      <a:pt x="41" y="61"/>
                    </a:lnTo>
                    <a:lnTo>
                      <a:pt x="44" y="60"/>
                    </a:lnTo>
                    <a:lnTo>
                      <a:pt x="48" y="62"/>
                    </a:lnTo>
                    <a:lnTo>
                      <a:pt x="49" y="69"/>
                    </a:lnTo>
                    <a:lnTo>
                      <a:pt x="49" y="71"/>
                    </a:lnTo>
                    <a:lnTo>
                      <a:pt x="50" y="72"/>
                    </a:lnTo>
                    <a:lnTo>
                      <a:pt x="54" y="75"/>
                    </a:lnTo>
                    <a:lnTo>
                      <a:pt x="56" y="76"/>
                    </a:lnTo>
                    <a:lnTo>
                      <a:pt x="60" y="85"/>
                    </a:lnTo>
                    <a:lnTo>
                      <a:pt x="59" y="85"/>
                    </a:lnTo>
                    <a:lnTo>
                      <a:pt x="56" y="93"/>
                    </a:lnTo>
                    <a:lnTo>
                      <a:pt x="55" y="94"/>
                    </a:lnTo>
                    <a:lnTo>
                      <a:pt x="58" y="99"/>
                    </a:lnTo>
                    <a:lnTo>
                      <a:pt x="60" y="103"/>
                    </a:lnTo>
                    <a:lnTo>
                      <a:pt x="61" y="107"/>
                    </a:lnTo>
                    <a:lnTo>
                      <a:pt x="62" y="112"/>
                    </a:lnTo>
                    <a:lnTo>
                      <a:pt x="65" y="118"/>
                    </a:lnTo>
                    <a:lnTo>
                      <a:pt x="65" y="124"/>
                    </a:lnTo>
                    <a:lnTo>
                      <a:pt x="70" y="124"/>
                    </a:lnTo>
                    <a:lnTo>
                      <a:pt x="73" y="121"/>
                    </a:lnTo>
                    <a:lnTo>
                      <a:pt x="78" y="114"/>
                    </a:lnTo>
                    <a:lnTo>
                      <a:pt x="84" y="105"/>
                    </a:lnTo>
                    <a:lnTo>
                      <a:pt x="90" y="94"/>
                    </a:lnTo>
                    <a:lnTo>
                      <a:pt x="94" y="82"/>
                    </a:lnTo>
                    <a:lnTo>
                      <a:pt x="97" y="72"/>
                    </a:lnTo>
                    <a:lnTo>
                      <a:pt x="100" y="61"/>
                    </a:lnTo>
                    <a:lnTo>
                      <a:pt x="98" y="59"/>
                    </a:lnTo>
                    <a:lnTo>
                      <a:pt x="98" y="56"/>
                    </a:lnTo>
                    <a:lnTo>
                      <a:pt x="97" y="54"/>
                    </a:lnTo>
                    <a:lnTo>
                      <a:pt x="96" y="43"/>
                    </a:lnTo>
                    <a:lnTo>
                      <a:pt x="98" y="36"/>
                    </a:lnTo>
                    <a:lnTo>
                      <a:pt x="101" y="30"/>
                    </a:lnTo>
                    <a:lnTo>
                      <a:pt x="100" y="24"/>
                    </a:lnTo>
                    <a:lnTo>
                      <a:pt x="100" y="22"/>
                    </a:lnTo>
                    <a:lnTo>
                      <a:pt x="100" y="19"/>
                    </a:lnTo>
                    <a:lnTo>
                      <a:pt x="98" y="16"/>
                    </a:lnTo>
                    <a:lnTo>
                      <a:pt x="98" y="13"/>
                    </a:lnTo>
                    <a:lnTo>
                      <a:pt x="96" y="7"/>
                    </a:lnTo>
                    <a:lnTo>
                      <a:pt x="94" y="7"/>
                    </a:lnTo>
                    <a:lnTo>
                      <a:pt x="90" y="12"/>
                    </a:lnTo>
                    <a:lnTo>
                      <a:pt x="88" y="14"/>
                    </a:lnTo>
                    <a:lnTo>
                      <a:pt x="85" y="12"/>
                    </a:lnTo>
                    <a:lnTo>
                      <a:pt x="78" y="13"/>
                    </a:lnTo>
                    <a:lnTo>
                      <a:pt x="76" y="11"/>
                    </a:lnTo>
                    <a:lnTo>
                      <a:pt x="72" y="11"/>
                    </a:lnTo>
                    <a:lnTo>
                      <a:pt x="67" y="7"/>
                    </a:lnTo>
                    <a:lnTo>
                      <a:pt x="65" y="6"/>
                    </a:lnTo>
                    <a:lnTo>
                      <a:pt x="61" y="4"/>
                    </a:lnTo>
                    <a:lnTo>
                      <a:pt x="58" y="1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5" name="Freeform 8"/>
              <p:cNvSpPr>
                <a:spLocks/>
              </p:cNvSpPr>
              <p:nvPr/>
            </p:nvSpPr>
            <p:spPr bwMode="auto">
              <a:xfrm>
                <a:off x="4102" y="2720"/>
                <a:ext cx="20" cy="21"/>
              </a:xfrm>
              <a:custGeom>
                <a:avLst/>
                <a:gdLst>
                  <a:gd name="T0" fmla="*/ 6 w 20"/>
                  <a:gd name="T1" fmla="*/ 0 h 21"/>
                  <a:gd name="T2" fmla="*/ 0 w 20"/>
                  <a:gd name="T3" fmla="*/ 2 h 21"/>
                  <a:gd name="T4" fmla="*/ 5 w 20"/>
                  <a:gd name="T5" fmla="*/ 5 h 21"/>
                  <a:gd name="T6" fmla="*/ 7 w 20"/>
                  <a:gd name="T7" fmla="*/ 5 h 21"/>
                  <a:gd name="T8" fmla="*/ 9 w 20"/>
                  <a:gd name="T9" fmla="*/ 10 h 21"/>
                  <a:gd name="T10" fmla="*/ 6 w 20"/>
                  <a:gd name="T11" fmla="*/ 12 h 21"/>
                  <a:gd name="T12" fmla="*/ 0 w 20"/>
                  <a:gd name="T13" fmla="*/ 14 h 21"/>
                  <a:gd name="T14" fmla="*/ 6 w 20"/>
                  <a:gd name="T15" fmla="*/ 15 h 21"/>
                  <a:gd name="T16" fmla="*/ 12 w 20"/>
                  <a:gd name="T17" fmla="*/ 20 h 21"/>
                  <a:gd name="T18" fmla="*/ 12 w 20"/>
                  <a:gd name="T19" fmla="*/ 17 h 21"/>
                  <a:gd name="T20" fmla="*/ 14 w 20"/>
                  <a:gd name="T21" fmla="*/ 17 h 21"/>
                  <a:gd name="T22" fmla="*/ 14 w 20"/>
                  <a:gd name="T23" fmla="*/ 12 h 21"/>
                  <a:gd name="T24" fmla="*/ 16 w 20"/>
                  <a:gd name="T25" fmla="*/ 15 h 21"/>
                  <a:gd name="T26" fmla="*/ 19 w 20"/>
                  <a:gd name="T27" fmla="*/ 12 h 21"/>
                  <a:gd name="T28" fmla="*/ 15 w 20"/>
                  <a:gd name="T29" fmla="*/ 10 h 21"/>
                  <a:gd name="T30" fmla="*/ 16 w 20"/>
                  <a:gd name="T31" fmla="*/ 7 h 21"/>
                  <a:gd name="T32" fmla="*/ 13 w 20"/>
                  <a:gd name="T33" fmla="*/ 5 h 21"/>
                  <a:gd name="T34" fmla="*/ 12 w 20"/>
                  <a:gd name="T35" fmla="*/ 4 h 21"/>
                  <a:gd name="T36" fmla="*/ 6 w 20"/>
                  <a:gd name="T37" fmla="*/ 0 h 2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"/>
                  <a:gd name="T58" fmla="*/ 0 h 21"/>
                  <a:gd name="T59" fmla="*/ 20 w 20"/>
                  <a:gd name="T60" fmla="*/ 21 h 2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" h="21">
                    <a:moveTo>
                      <a:pt x="6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10"/>
                    </a:lnTo>
                    <a:lnTo>
                      <a:pt x="6" y="12"/>
                    </a:lnTo>
                    <a:lnTo>
                      <a:pt x="0" y="14"/>
                    </a:lnTo>
                    <a:lnTo>
                      <a:pt x="6" y="15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2"/>
                    </a:lnTo>
                    <a:lnTo>
                      <a:pt x="16" y="15"/>
                    </a:lnTo>
                    <a:lnTo>
                      <a:pt x="19" y="12"/>
                    </a:lnTo>
                    <a:lnTo>
                      <a:pt x="15" y="10"/>
                    </a:lnTo>
                    <a:lnTo>
                      <a:pt x="16" y="7"/>
                    </a:lnTo>
                    <a:lnTo>
                      <a:pt x="13" y="5"/>
                    </a:lnTo>
                    <a:lnTo>
                      <a:pt x="12" y="4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6" name="Freeform 9"/>
              <p:cNvSpPr>
                <a:spLocks/>
              </p:cNvSpPr>
              <p:nvPr/>
            </p:nvSpPr>
            <p:spPr bwMode="auto">
              <a:xfrm>
                <a:off x="4109" y="2710"/>
                <a:ext cx="20" cy="20"/>
              </a:xfrm>
              <a:custGeom>
                <a:avLst/>
                <a:gdLst>
                  <a:gd name="T0" fmla="*/ 19 w 20"/>
                  <a:gd name="T1" fmla="*/ 0 h 20"/>
                  <a:gd name="T2" fmla="*/ 15 w 20"/>
                  <a:gd name="T3" fmla="*/ 6 h 20"/>
                  <a:gd name="T4" fmla="*/ 4 w 20"/>
                  <a:gd name="T5" fmla="*/ 19 h 20"/>
                  <a:gd name="T6" fmla="*/ 0 w 20"/>
                  <a:gd name="T7" fmla="*/ 13 h 20"/>
                  <a:gd name="T8" fmla="*/ 7 w 20"/>
                  <a:gd name="T9" fmla="*/ 5 h 20"/>
                  <a:gd name="T10" fmla="*/ 11 w 20"/>
                  <a:gd name="T11" fmla="*/ 0 h 20"/>
                  <a:gd name="T12" fmla="*/ 19 w 20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20"/>
                  <a:gd name="T23" fmla="*/ 20 w 2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20">
                    <a:moveTo>
                      <a:pt x="19" y="0"/>
                    </a:moveTo>
                    <a:lnTo>
                      <a:pt x="15" y="6"/>
                    </a:lnTo>
                    <a:lnTo>
                      <a:pt x="4" y="19"/>
                    </a:lnTo>
                    <a:lnTo>
                      <a:pt x="0" y="13"/>
                    </a:lnTo>
                    <a:lnTo>
                      <a:pt x="7" y="5"/>
                    </a:lnTo>
                    <a:lnTo>
                      <a:pt x="11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7" name="Freeform 10"/>
              <p:cNvSpPr>
                <a:spLocks/>
              </p:cNvSpPr>
              <p:nvPr/>
            </p:nvSpPr>
            <p:spPr bwMode="auto">
              <a:xfrm>
                <a:off x="4117" y="2710"/>
                <a:ext cx="21" cy="34"/>
              </a:xfrm>
              <a:custGeom>
                <a:avLst/>
                <a:gdLst>
                  <a:gd name="T0" fmla="*/ 14 w 21"/>
                  <a:gd name="T1" fmla="*/ 0 h 34"/>
                  <a:gd name="T2" fmla="*/ 12 w 21"/>
                  <a:gd name="T3" fmla="*/ 1 h 34"/>
                  <a:gd name="T4" fmla="*/ 10 w 21"/>
                  <a:gd name="T5" fmla="*/ 0 h 34"/>
                  <a:gd name="T6" fmla="*/ 6 w 21"/>
                  <a:gd name="T7" fmla="*/ 0 h 34"/>
                  <a:gd name="T8" fmla="*/ 4 w 21"/>
                  <a:gd name="T9" fmla="*/ 2 h 34"/>
                  <a:gd name="T10" fmla="*/ 2 w 21"/>
                  <a:gd name="T11" fmla="*/ 2 h 34"/>
                  <a:gd name="T12" fmla="*/ 1 w 21"/>
                  <a:gd name="T13" fmla="*/ 5 h 34"/>
                  <a:gd name="T14" fmla="*/ 0 w 21"/>
                  <a:gd name="T15" fmla="*/ 7 h 34"/>
                  <a:gd name="T16" fmla="*/ 0 w 21"/>
                  <a:gd name="T17" fmla="*/ 8 h 34"/>
                  <a:gd name="T18" fmla="*/ 2 w 21"/>
                  <a:gd name="T19" fmla="*/ 11 h 34"/>
                  <a:gd name="T20" fmla="*/ 2 w 21"/>
                  <a:gd name="T21" fmla="*/ 12 h 34"/>
                  <a:gd name="T22" fmla="*/ 2 w 21"/>
                  <a:gd name="T23" fmla="*/ 16 h 34"/>
                  <a:gd name="T24" fmla="*/ 4 w 21"/>
                  <a:gd name="T25" fmla="*/ 19 h 34"/>
                  <a:gd name="T26" fmla="*/ 5 w 21"/>
                  <a:gd name="T27" fmla="*/ 20 h 34"/>
                  <a:gd name="T28" fmla="*/ 2 w 21"/>
                  <a:gd name="T29" fmla="*/ 23 h 34"/>
                  <a:gd name="T30" fmla="*/ 2 w 21"/>
                  <a:gd name="T31" fmla="*/ 25 h 34"/>
                  <a:gd name="T32" fmla="*/ 4 w 21"/>
                  <a:gd name="T33" fmla="*/ 28 h 34"/>
                  <a:gd name="T34" fmla="*/ 5 w 21"/>
                  <a:gd name="T35" fmla="*/ 32 h 34"/>
                  <a:gd name="T36" fmla="*/ 6 w 21"/>
                  <a:gd name="T37" fmla="*/ 30 h 34"/>
                  <a:gd name="T38" fmla="*/ 7 w 21"/>
                  <a:gd name="T39" fmla="*/ 33 h 34"/>
                  <a:gd name="T40" fmla="*/ 10 w 21"/>
                  <a:gd name="T41" fmla="*/ 32 h 34"/>
                  <a:gd name="T42" fmla="*/ 11 w 21"/>
                  <a:gd name="T43" fmla="*/ 28 h 34"/>
                  <a:gd name="T44" fmla="*/ 11 w 21"/>
                  <a:gd name="T45" fmla="*/ 27 h 34"/>
                  <a:gd name="T46" fmla="*/ 12 w 21"/>
                  <a:gd name="T47" fmla="*/ 25 h 34"/>
                  <a:gd name="T48" fmla="*/ 15 w 21"/>
                  <a:gd name="T49" fmla="*/ 23 h 34"/>
                  <a:gd name="T50" fmla="*/ 17 w 21"/>
                  <a:gd name="T51" fmla="*/ 20 h 34"/>
                  <a:gd name="T52" fmla="*/ 19 w 21"/>
                  <a:gd name="T53" fmla="*/ 20 h 34"/>
                  <a:gd name="T54" fmla="*/ 20 w 21"/>
                  <a:gd name="T55" fmla="*/ 18 h 34"/>
                  <a:gd name="T56" fmla="*/ 20 w 21"/>
                  <a:gd name="T57" fmla="*/ 15 h 34"/>
                  <a:gd name="T58" fmla="*/ 17 w 21"/>
                  <a:gd name="T59" fmla="*/ 14 h 34"/>
                  <a:gd name="T60" fmla="*/ 17 w 21"/>
                  <a:gd name="T61" fmla="*/ 11 h 34"/>
                  <a:gd name="T62" fmla="*/ 16 w 21"/>
                  <a:gd name="T63" fmla="*/ 8 h 34"/>
                  <a:gd name="T64" fmla="*/ 15 w 21"/>
                  <a:gd name="T65" fmla="*/ 5 h 34"/>
                  <a:gd name="T66" fmla="*/ 14 w 21"/>
                  <a:gd name="T67" fmla="*/ 0 h 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34"/>
                  <a:gd name="T104" fmla="*/ 21 w 21"/>
                  <a:gd name="T105" fmla="*/ 34 h 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34">
                    <a:moveTo>
                      <a:pt x="14" y="0"/>
                    </a:moveTo>
                    <a:lnTo>
                      <a:pt x="12" y="1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4" y="28"/>
                    </a:lnTo>
                    <a:lnTo>
                      <a:pt x="5" y="32"/>
                    </a:lnTo>
                    <a:lnTo>
                      <a:pt x="6" y="30"/>
                    </a:lnTo>
                    <a:lnTo>
                      <a:pt x="7" y="33"/>
                    </a:lnTo>
                    <a:lnTo>
                      <a:pt x="10" y="32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2" y="25"/>
                    </a:lnTo>
                    <a:lnTo>
                      <a:pt x="15" y="23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20" y="18"/>
                    </a:lnTo>
                    <a:lnTo>
                      <a:pt x="20" y="15"/>
                    </a:lnTo>
                    <a:lnTo>
                      <a:pt x="17" y="14"/>
                    </a:lnTo>
                    <a:lnTo>
                      <a:pt x="17" y="11"/>
                    </a:lnTo>
                    <a:lnTo>
                      <a:pt x="16" y="8"/>
                    </a:lnTo>
                    <a:lnTo>
                      <a:pt x="15" y="5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8" name="Freeform 11"/>
              <p:cNvSpPr>
                <a:spLocks/>
              </p:cNvSpPr>
              <p:nvPr/>
            </p:nvSpPr>
            <p:spPr bwMode="auto">
              <a:xfrm>
                <a:off x="4143" y="2731"/>
                <a:ext cx="20" cy="21"/>
              </a:xfrm>
              <a:custGeom>
                <a:avLst/>
                <a:gdLst>
                  <a:gd name="T0" fmla="*/ 12 w 20"/>
                  <a:gd name="T1" fmla="*/ 0 h 21"/>
                  <a:gd name="T2" fmla="*/ 19 w 20"/>
                  <a:gd name="T3" fmla="*/ 6 h 21"/>
                  <a:gd name="T4" fmla="*/ 12 w 20"/>
                  <a:gd name="T5" fmla="*/ 20 h 21"/>
                  <a:gd name="T6" fmla="*/ 2 w 20"/>
                  <a:gd name="T7" fmla="*/ 20 h 21"/>
                  <a:gd name="T8" fmla="*/ 0 w 20"/>
                  <a:gd name="T9" fmla="*/ 6 h 21"/>
                  <a:gd name="T10" fmla="*/ 12 w 20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21"/>
                  <a:gd name="T20" fmla="*/ 20 w 20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21">
                    <a:moveTo>
                      <a:pt x="12" y="0"/>
                    </a:moveTo>
                    <a:lnTo>
                      <a:pt x="19" y="6"/>
                    </a:lnTo>
                    <a:lnTo>
                      <a:pt x="12" y="20"/>
                    </a:lnTo>
                    <a:lnTo>
                      <a:pt x="2" y="20"/>
                    </a:lnTo>
                    <a:lnTo>
                      <a:pt x="0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9" name="Freeform 12"/>
              <p:cNvSpPr>
                <a:spLocks/>
              </p:cNvSpPr>
              <p:nvPr/>
            </p:nvSpPr>
            <p:spPr bwMode="auto">
              <a:xfrm>
                <a:off x="4161" y="2740"/>
                <a:ext cx="20" cy="20"/>
              </a:xfrm>
              <a:custGeom>
                <a:avLst/>
                <a:gdLst>
                  <a:gd name="T0" fmla="*/ 19 w 20"/>
                  <a:gd name="T1" fmla="*/ 13 h 20"/>
                  <a:gd name="T2" fmla="*/ 12 w 20"/>
                  <a:gd name="T3" fmla="*/ 5 h 20"/>
                  <a:gd name="T4" fmla="*/ 6 w 20"/>
                  <a:gd name="T5" fmla="*/ 2 h 20"/>
                  <a:gd name="T6" fmla="*/ 0 w 20"/>
                  <a:gd name="T7" fmla="*/ 0 h 20"/>
                  <a:gd name="T8" fmla="*/ 0 w 20"/>
                  <a:gd name="T9" fmla="*/ 4 h 20"/>
                  <a:gd name="T10" fmla="*/ 12 w 20"/>
                  <a:gd name="T11" fmla="*/ 13 h 20"/>
                  <a:gd name="T12" fmla="*/ 12 w 20"/>
                  <a:gd name="T13" fmla="*/ 19 h 20"/>
                  <a:gd name="T14" fmla="*/ 19 w 20"/>
                  <a:gd name="T15" fmla="*/ 13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20"/>
                  <a:gd name="T26" fmla="*/ 20 w 20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20">
                    <a:moveTo>
                      <a:pt x="19" y="13"/>
                    </a:moveTo>
                    <a:lnTo>
                      <a:pt x="12" y="5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2" y="13"/>
                    </a:lnTo>
                    <a:lnTo>
                      <a:pt x="12" y="19"/>
                    </a:lnTo>
                    <a:lnTo>
                      <a:pt x="19" y="13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0" name="Freeform 13"/>
              <p:cNvSpPr>
                <a:spLocks/>
              </p:cNvSpPr>
              <p:nvPr/>
            </p:nvSpPr>
            <p:spPr bwMode="auto">
              <a:xfrm>
                <a:off x="4161" y="2743"/>
                <a:ext cx="20" cy="21"/>
              </a:xfrm>
              <a:custGeom>
                <a:avLst/>
                <a:gdLst>
                  <a:gd name="T0" fmla="*/ 19 w 20"/>
                  <a:gd name="T1" fmla="*/ 20 h 21"/>
                  <a:gd name="T2" fmla="*/ 4 w 20"/>
                  <a:gd name="T3" fmla="*/ 0 h 21"/>
                  <a:gd name="T4" fmla="*/ 0 w 20"/>
                  <a:gd name="T5" fmla="*/ 20 h 21"/>
                  <a:gd name="T6" fmla="*/ 19 w 20"/>
                  <a:gd name="T7" fmla="*/ 2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1"/>
                  <a:gd name="T14" fmla="*/ 20 w 20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1">
                    <a:moveTo>
                      <a:pt x="19" y="20"/>
                    </a:moveTo>
                    <a:lnTo>
                      <a:pt x="4" y="0"/>
                    </a:lnTo>
                    <a:lnTo>
                      <a:pt x="0" y="20"/>
                    </a:lnTo>
                    <a:lnTo>
                      <a:pt x="19" y="20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1" name="Freeform 14"/>
              <p:cNvSpPr>
                <a:spLocks/>
              </p:cNvSpPr>
              <p:nvPr/>
            </p:nvSpPr>
            <p:spPr bwMode="auto">
              <a:xfrm>
                <a:off x="4149" y="2692"/>
                <a:ext cx="20" cy="20"/>
              </a:xfrm>
              <a:custGeom>
                <a:avLst/>
                <a:gdLst>
                  <a:gd name="T0" fmla="*/ 19 w 20"/>
                  <a:gd name="T1" fmla="*/ 16 h 20"/>
                  <a:gd name="T2" fmla="*/ 13 w 20"/>
                  <a:gd name="T3" fmla="*/ 14 h 20"/>
                  <a:gd name="T4" fmla="*/ 9 w 20"/>
                  <a:gd name="T5" fmla="*/ 12 h 20"/>
                  <a:gd name="T6" fmla="*/ 0 w 20"/>
                  <a:gd name="T7" fmla="*/ 0 h 20"/>
                  <a:gd name="T8" fmla="*/ 5 w 20"/>
                  <a:gd name="T9" fmla="*/ 12 h 20"/>
                  <a:gd name="T10" fmla="*/ 8 w 20"/>
                  <a:gd name="T11" fmla="*/ 19 h 20"/>
                  <a:gd name="T12" fmla="*/ 19 w 20"/>
                  <a:gd name="T13" fmla="*/ 16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20"/>
                  <a:gd name="T23" fmla="*/ 20 w 2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20">
                    <a:moveTo>
                      <a:pt x="19" y="16"/>
                    </a:moveTo>
                    <a:lnTo>
                      <a:pt x="13" y="14"/>
                    </a:lnTo>
                    <a:lnTo>
                      <a:pt x="9" y="12"/>
                    </a:lnTo>
                    <a:lnTo>
                      <a:pt x="0" y="0"/>
                    </a:lnTo>
                    <a:lnTo>
                      <a:pt x="5" y="12"/>
                    </a:lnTo>
                    <a:lnTo>
                      <a:pt x="8" y="19"/>
                    </a:lnTo>
                    <a:lnTo>
                      <a:pt x="19" y="16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50" name="Elipse 49"/>
            <p:cNvSpPr/>
            <p:nvPr/>
          </p:nvSpPr>
          <p:spPr bwMode="auto">
            <a:xfrm>
              <a:off x="6937377" y="4620475"/>
              <a:ext cx="432048" cy="432048"/>
            </a:xfrm>
            <a:prstGeom prst="ellipse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1691680" y="5445224"/>
            <a:ext cx="136815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635000">
              <a:defRPr/>
            </a:pPr>
            <a:r>
              <a:rPr lang="pt-BR" sz="3600" dirty="0" smtClean="0">
                <a:solidFill>
                  <a:srgbClr val="00B0F0"/>
                </a:solidFill>
                <a:latin typeface="Century Gothic" pitchFamily="34" charset="0"/>
                <a:cs typeface="MS Shell Dlg" charset="0"/>
              </a:rPr>
              <a:t>Terra</a:t>
            </a:r>
            <a:endParaRPr lang="pt-BR" sz="3600" dirty="0">
              <a:solidFill>
                <a:srgbClr val="00B0F0"/>
              </a:solidFill>
              <a:latin typeface="Century Gothic" pitchFamily="34" charset="0"/>
              <a:cs typeface="MS Shell Dlg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9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1944216"/>
          </a:xfrm>
        </p:spPr>
        <p:txBody>
          <a:bodyPr/>
          <a:lstStyle/>
          <a:p>
            <a:pPr marL="182563" indent="-182563" algn="l">
              <a:buClr>
                <a:srgbClr val="00B050"/>
              </a:buClr>
              <a:tabLst>
                <a:tab pos="444500" algn="l"/>
              </a:tabLst>
            </a:pP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00CC99"/>
                </a:solidFill>
                <a:latin typeface="Century Gothic" pitchFamily="34" charset="0"/>
              </a:rPr>
              <a:t>Descobrimos que se colocássemos o Sol  e as estrelas à mesma distância de 10 </a:t>
            </a:r>
            <a:r>
              <a:rPr lang="pt-BR" sz="3600" b="0" dirty="0" err="1" smtClean="0">
                <a:solidFill>
                  <a:srgbClr val="00CC99"/>
                </a:solidFill>
                <a:latin typeface="Century Gothic" pitchFamily="34" charset="0"/>
              </a:rPr>
              <a:t>parsecs</a:t>
            </a:r>
            <a:r>
              <a:rPr lang="pt-BR" sz="3600" b="0" dirty="0" smtClean="0">
                <a:solidFill>
                  <a:srgbClr val="00CC99"/>
                </a:solidFill>
                <a:latin typeface="Century Gothic" pitchFamily="34" charset="0"/>
              </a:rPr>
              <a:t>, ele seria uma estrela de quinta magnitude...</a:t>
            </a:r>
            <a:endParaRPr lang="pt-BR" sz="3600" dirty="0"/>
          </a:p>
        </p:txBody>
      </p:sp>
      <p:sp>
        <p:nvSpPr>
          <p:cNvPr id="12" name="Elipse 11"/>
          <p:cNvSpPr/>
          <p:nvPr/>
        </p:nvSpPr>
        <p:spPr bwMode="auto">
          <a:xfrm>
            <a:off x="1348058" y="4400365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7380312" y="4797152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 bwMode="auto">
          <a:xfrm>
            <a:off x="6444208" y="5085184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6156256" y="3789040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78000">
                <a:srgbClr val="8856D2">
                  <a:alpha val="72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1763688" y="3717032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2771800" y="2996952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2915814" y="3356992"/>
            <a:ext cx="3312370" cy="2924944"/>
            <a:chOff x="5088960" y="-2316026"/>
            <a:chExt cx="6752298" cy="6115196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4724" y="-1210626"/>
              <a:ext cx="4112471" cy="407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Subtítulo 3"/>
            <p:cNvSpPr txBox="1">
              <a:spLocks/>
            </p:cNvSpPr>
            <p:nvPr/>
          </p:nvSpPr>
          <p:spPr bwMode="auto">
            <a:xfrm rot="16200000">
              <a:off x="5407511" y="-2634577"/>
              <a:ext cx="6115196" cy="6752298"/>
            </a:xfrm>
            <a:prstGeom prst="rect">
              <a:avLst/>
            </a:prstGeom>
            <a:gradFill flip="none" rotWithShape="1">
              <a:gsLst>
                <a:gs pos="12000">
                  <a:schemeClr val="bg1">
                    <a:alpha val="79000"/>
                  </a:schemeClr>
                </a:gs>
                <a:gs pos="32000">
                  <a:srgbClr val="FFC000">
                    <a:alpha val="87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8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>
                <a:ln w="34925">
                  <a:gradFill flip="none" rotWithShape="1">
                    <a:gsLst>
                      <a:gs pos="0">
                        <a:srgbClr val="F67526"/>
                      </a:gs>
                      <a:gs pos="50000">
                        <a:srgbClr val="F67526">
                          <a:alpha val="41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3126883"/>
            <a:ext cx="7162800" cy="624872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72000"/>
              </a:lnSpc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As cores das estrelas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  <a:noFill/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cores e as temperaturas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97375" y="1081088"/>
            <a:ext cx="303212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defTabSz="762000"/>
            <a:r>
              <a:rPr lang="pt-BR" sz="4800" dirty="0">
                <a:solidFill>
                  <a:srgbClr val="3333FF"/>
                </a:solidFill>
                <a:latin typeface="Century Gothic" pitchFamily="34" charset="0"/>
              </a:rPr>
              <a:t>60.000 °C</a:t>
            </a:r>
          </a:p>
          <a:p>
            <a:pPr algn="l" defTabSz="762000"/>
            <a:r>
              <a:rPr lang="pt-BR" sz="4800" dirty="0">
                <a:solidFill>
                  <a:schemeClr val="hlink"/>
                </a:solidFill>
                <a:latin typeface="Century Gothic" pitchFamily="34" charset="0"/>
              </a:rPr>
              <a:t>30.000 °C</a:t>
            </a:r>
          </a:p>
          <a:p>
            <a:pPr algn="l" defTabSz="762000"/>
            <a:r>
              <a:rPr lang="pt-BR" sz="4800" dirty="0">
                <a:solidFill>
                  <a:schemeClr val="bg1"/>
                </a:solidFill>
                <a:latin typeface="Century Gothic" pitchFamily="34" charset="0"/>
              </a:rPr>
              <a:t>  9.500 °C</a:t>
            </a:r>
          </a:p>
          <a:p>
            <a:pPr algn="l" defTabSz="762000"/>
            <a:r>
              <a:rPr lang="pt-BR" sz="4800" dirty="0">
                <a:solidFill>
                  <a:srgbClr val="FFFFCC"/>
                </a:solidFill>
                <a:latin typeface="Century Gothic" pitchFamily="34" charset="0"/>
              </a:rPr>
              <a:t>  7.200 °C</a:t>
            </a:r>
          </a:p>
          <a:p>
            <a:pPr algn="l" defTabSz="762000"/>
            <a:r>
              <a:rPr lang="pt-BR" sz="4800" dirty="0">
                <a:solidFill>
                  <a:srgbClr val="FFFF00"/>
                </a:solidFill>
                <a:latin typeface="Century Gothic" pitchFamily="34" charset="0"/>
              </a:rPr>
              <a:t>  6.000 °C</a:t>
            </a:r>
          </a:p>
          <a:p>
            <a:pPr algn="l" defTabSz="762000"/>
            <a:r>
              <a:rPr lang="pt-BR" sz="4800" dirty="0">
                <a:solidFill>
                  <a:srgbClr val="FF9900"/>
                </a:solidFill>
                <a:latin typeface="Century Gothic" pitchFamily="34" charset="0"/>
              </a:rPr>
              <a:t>  5.000 °C</a:t>
            </a:r>
          </a:p>
          <a:p>
            <a:pPr algn="l" defTabSz="762000"/>
            <a:r>
              <a:rPr lang="pt-BR" sz="4800" dirty="0">
                <a:solidFill>
                  <a:srgbClr val="FF0000"/>
                </a:solidFill>
                <a:latin typeface="Century Gothic" pitchFamily="34" charset="0"/>
              </a:rPr>
              <a:t>  3.500 °C</a:t>
            </a: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1613465" y="5562600"/>
            <a:ext cx="79829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800" dirty="0">
                <a:solidFill>
                  <a:srgbClr val="FF0000"/>
                </a:solidFill>
                <a:latin typeface="Century Gothic" pitchFamily="34" charset="0"/>
              </a:rPr>
              <a:t>Fria</a:t>
            </a:r>
          </a:p>
        </p:txBody>
      </p:sp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1268677" y="1219200"/>
            <a:ext cx="130003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Quente</a:t>
            </a:r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7376714" y="4286250"/>
            <a:ext cx="54213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pt-BR" sz="20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grpSp>
        <p:nvGrpSpPr>
          <p:cNvPr id="17415" name="Group 15"/>
          <p:cNvGrpSpPr>
            <a:grpSpLocks/>
          </p:cNvGrpSpPr>
          <p:nvPr/>
        </p:nvGrpSpPr>
        <p:grpSpPr bwMode="auto">
          <a:xfrm>
            <a:off x="658540" y="949326"/>
            <a:ext cx="673100" cy="5595939"/>
            <a:chOff x="96" y="742"/>
            <a:chExt cx="424" cy="3525"/>
          </a:xfrm>
        </p:grpSpPr>
        <p:sp>
          <p:nvSpPr>
            <p:cNvPr id="17432" name="Rectangle 16"/>
            <p:cNvSpPr>
              <a:spLocks noChangeArrowheads="1"/>
            </p:cNvSpPr>
            <p:nvPr/>
          </p:nvSpPr>
          <p:spPr bwMode="auto">
            <a:xfrm>
              <a:off x="240" y="742"/>
              <a:ext cx="136" cy="2968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3" name="Oval 17"/>
            <p:cNvSpPr>
              <a:spLocks noChangeArrowheads="1"/>
            </p:cNvSpPr>
            <p:nvPr/>
          </p:nvSpPr>
          <p:spPr bwMode="auto">
            <a:xfrm>
              <a:off x="96" y="3699"/>
              <a:ext cx="424" cy="568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4" name="Rectangle 18"/>
            <p:cNvSpPr>
              <a:spLocks noChangeArrowheads="1"/>
            </p:cNvSpPr>
            <p:nvPr/>
          </p:nvSpPr>
          <p:spPr bwMode="auto">
            <a:xfrm>
              <a:off x="288" y="2745"/>
              <a:ext cx="47" cy="106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5" name="Oval 19"/>
            <p:cNvSpPr>
              <a:spLocks noChangeArrowheads="1"/>
            </p:cNvSpPr>
            <p:nvPr/>
          </p:nvSpPr>
          <p:spPr bwMode="auto">
            <a:xfrm>
              <a:off x="144" y="3760"/>
              <a:ext cx="328" cy="44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7" name="Elipse 26"/>
          <p:cNvSpPr/>
          <p:nvPr/>
        </p:nvSpPr>
        <p:spPr bwMode="auto">
          <a:xfrm>
            <a:off x="3049973" y="1124744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78000">
                <a:srgbClr val="8856D2">
                  <a:alpha val="72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Elipse 27"/>
          <p:cNvSpPr/>
          <p:nvPr/>
        </p:nvSpPr>
        <p:spPr bwMode="auto">
          <a:xfrm>
            <a:off x="3048195" y="1857261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6000">
                <a:srgbClr val="3788FF"/>
              </a:gs>
              <a:gs pos="100000">
                <a:schemeClr val="tx1">
                  <a:alpha val="42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Elipse 28"/>
          <p:cNvSpPr/>
          <p:nvPr/>
        </p:nvSpPr>
        <p:spPr bwMode="auto">
          <a:xfrm>
            <a:off x="3069771" y="261227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/>
          <p:nvPr/>
        </p:nvSpPr>
        <p:spPr bwMode="auto">
          <a:xfrm>
            <a:off x="3082128" y="3325956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3093765" y="4050304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3105979" y="4758027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3115634" y="5492598"/>
            <a:ext cx="720000" cy="720000"/>
          </a:xfrm>
          <a:prstGeom prst="ellipse">
            <a:avLst/>
          </a:prstGeom>
          <a:gradFill>
            <a:gsLst>
              <a:gs pos="19000">
                <a:schemeClr val="bg1"/>
              </a:gs>
              <a:gs pos="46000">
                <a:srgbClr val="FF0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Classes espectrais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8/8b/Morgan-Keenan_spectral_classific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30424"/>
            <a:ext cx="8850449" cy="3210744"/>
          </a:xfrm>
          <a:prstGeom prst="rect">
            <a:avLst/>
          </a:prstGeom>
          <a:noFill/>
        </p:spPr>
      </p:pic>
      <p:cxnSp>
        <p:nvCxnSpPr>
          <p:cNvPr id="6" name="Conector de seta reta 5"/>
          <p:cNvCxnSpPr/>
          <p:nvPr/>
        </p:nvCxnSpPr>
        <p:spPr bwMode="auto">
          <a:xfrm flipH="1">
            <a:off x="827584" y="836712"/>
            <a:ext cx="7128792" cy="0"/>
          </a:xfrm>
          <a:prstGeom prst="straightConnector1">
            <a:avLst/>
          </a:prstGeom>
          <a:solidFill>
            <a:schemeClr val="accent1"/>
          </a:solidFill>
          <a:ln w="73025" cap="flat" cmpd="sng" algn="ctr">
            <a:gradFill flip="none" rotWithShape="1">
              <a:gsLst>
                <a:gs pos="6000">
                  <a:srgbClr val="FF0000"/>
                </a:gs>
                <a:gs pos="0">
                  <a:srgbClr val="EE8800"/>
                </a:gs>
                <a:gs pos="56000">
                  <a:srgbClr val="00B050"/>
                </a:gs>
                <a:gs pos="52000">
                  <a:srgbClr val="FFFF00"/>
                </a:gs>
                <a:gs pos="68000">
                  <a:srgbClr val="00B0F0"/>
                </a:gs>
                <a:gs pos="73000">
                  <a:srgbClr val="0070C0"/>
                </a:gs>
                <a:gs pos="95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arrow" w="lg" len="lg"/>
            <a:tailEnd type="none" w="lg" len="lg"/>
          </a:ln>
          <a:effectLst/>
        </p:spPr>
      </p:cxn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353795" y="908720"/>
            <a:ext cx="208230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 smtClean="0">
                <a:solidFill>
                  <a:srgbClr val="00CC99"/>
                </a:solidFill>
                <a:latin typeface="Century Gothic" pitchFamily="34" charset="0"/>
              </a:rPr>
              <a:t>Temperatura</a:t>
            </a:r>
            <a:endParaRPr lang="pt-BR" sz="2400" dirty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11561" y="5414965"/>
            <a:ext cx="7920879" cy="77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 defTabSz="762000"/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O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h... </a:t>
            </a:r>
            <a:r>
              <a:rPr lang="pt-BR" sz="4400" dirty="0" err="1" smtClean="0">
                <a:solidFill>
                  <a:schemeClr val="bg1"/>
                </a:solidFill>
                <a:latin typeface="Century Gothic" pitchFamily="34" charset="0"/>
              </a:rPr>
              <a:t>B</a:t>
            </a:r>
            <a:r>
              <a:rPr lang="pt-BR" sz="4400" dirty="0" err="1" smtClean="0">
                <a:solidFill>
                  <a:srgbClr val="00CC99"/>
                </a:solidFill>
                <a:latin typeface="Century Gothic" pitchFamily="34" charset="0"/>
              </a:rPr>
              <a:t>e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 a </a:t>
            </a: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F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ine </a:t>
            </a: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G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irl: </a:t>
            </a: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K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iss </a:t>
            </a: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pt-BR" sz="4400" dirty="0" smtClean="0">
                <a:solidFill>
                  <a:srgbClr val="00CC99"/>
                </a:solidFill>
                <a:latin typeface="Century Gothic" pitchFamily="34" charset="0"/>
              </a:rPr>
              <a:t>e!</a:t>
            </a:r>
            <a:endParaRPr lang="pt-BR" sz="4400" dirty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Os tamanhos das estrelas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635896" y="2708920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6/6b/HRDiagr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4624"/>
            <a:ext cx="5966460" cy="6795135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704"/>
            <a:ext cx="3134122" cy="4752528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Diagrama de </a:t>
            </a:r>
            <a:r>
              <a:rPr lang="pt-BR" sz="3600" dirty="0" err="1" smtClean="0">
                <a:solidFill>
                  <a:schemeClr val="bg1"/>
                </a:solidFill>
                <a:latin typeface="Century Gothic" pitchFamily="34" charset="0"/>
              </a:rPr>
              <a:t>Hertzprung</a:t>
            </a:r>
            <a:r>
              <a:rPr lang="en-US" sz="3600" dirty="0" smtClean="0">
                <a:solidFill>
                  <a:schemeClr val="bg1"/>
                </a:solidFill>
                <a:latin typeface="Century Gothic" pitchFamily="34" charset="0"/>
              </a:rPr>
              <a:t>-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Russel</a:t>
            </a:r>
            <a:b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(diagrama H-R)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6413266"/>
            <a:ext cx="46440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rgbClr val="00CC99"/>
                </a:solidFill>
                <a:latin typeface="Century Gothic" pitchFamily="34" charset="0"/>
              </a:rPr>
              <a:t>Crédito da imagem: </a:t>
            </a:r>
            <a:r>
              <a:rPr lang="pt-BR" sz="1000" dirty="0" err="1" smtClean="0">
                <a:solidFill>
                  <a:srgbClr val="00CC99"/>
                </a:solidFill>
                <a:latin typeface="Century Gothic" pitchFamily="34" charset="0"/>
              </a:rPr>
              <a:t>Wikipedia</a:t>
            </a:r>
            <a:r>
              <a:rPr lang="pt-BR" sz="1000" dirty="0" smtClean="0">
                <a:solidFill>
                  <a:srgbClr val="00CC99"/>
                </a:solidFill>
                <a:latin typeface="Century Gothic" pitchFamily="34" charset="0"/>
              </a:rPr>
              <a:t>, disponível em http://en.wikipedia.org/wiki/Hertzsprung%E2%80%93Russell_</a:t>
            </a:r>
            <a:r>
              <a:rPr lang="pt-BR" sz="1000" dirty="0" err="1" smtClean="0">
                <a:solidFill>
                  <a:srgbClr val="00CC99"/>
                </a:solidFill>
                <a:latin typeface="Century Gothic" pitchFamily="34" charset="0"/>
              </a:rPr>
              <a:t>diagram</a:t>
            </a:r>
            <a:endParaRPr lang="pt-BR" sz="1000" dirty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151" y="2263228"/>
            <a:ext cx="4112473" cy="40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btítulo 3"/>
          <p:cNvSpPr txBox="1">
            <a:spLocks/>
          </p:cNvSpPr>
          <p:nvPr/>
        </p:nvSpPr>
        <p:spPr bwMode="auto">
          <a:xfrm rot="16200000">
            <a:off x="-296688" y="-487287"/>
            <a:ext cx="9740993" cy="9508671"/>
          </a:xfrm>
          <a:prstGeom prst="rect">
            <a:avLst/>
          </a:prstGeom>
          <a:gradFill flip="none" rotWithShape="1">
            <a:gsLst>
              <a:gs pos="12000">
                <a:schemeClr val="bg1">
                  <a:alpha val="79000"/>
                </a:schemeClr>
              </a:gs>
              <a:gs pos="32000">
                <a:srgbClr val="FFC000">
                  <a:alpha val="87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640960" cy="1944216"/>
          </a:xfrm>
        </p:spPr>
        <p:txBody>
          <a:bodyPr/>
          <a:lstStyle/>
          <a:p>
            <a:pPr marL="901700" indent="-901700" algn="l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Uma hipótese: o Sol é a estrela mais brilhante do Universo...</a:t>
            </a:r>
            <a:endParaRPr lang="pt-BR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640960" cy="1944216"/>
          </a:xfrm>
        </p:spPr>
        <p:txBody>
          <a:bodyPr/>
          <a:lstStyle/>
          <a:p>
            <a:pPr marL="88900" indent="-88900" algn="l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Uma hipótese mais razoável é a de que as estrelas estão a uma distância maior ...</a:t>
            </a:r>
            <a:endParaRPr lang="pt-BR" sz="3600" dirty="0"/>
          </a:p>
        </p:txBody>
      </p:sp>
      <p:sp>
        <p:nvSpPr>
          <p:cNvPr id="7" name="Elipse 6"/>
          <p:cNvSpPr/>
          <p:nvPr/>
        </p:nvSpPr>
        <p:spPr bwMode="auto">
          <a:xfrm>
            <a:off x="1348058" y="4400365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7380312" y="4797152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Elipse 8"/>
          <p:cNvSpPr>
            <a:spLocks noChangeAspect="1"/>
          </p:cNvSpPr>
          <p:nvPr/>
        </p:nvSpPr>
        <p:spPr bwMode="auto">
          <a:xfrm>
            <a:off x="6444208" y="5085184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6156256" y="3789040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78000">
                <a:srgbClr val="8856D2">
                  <a:alpha val="72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1763688" y="3717032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2771800" y="2996952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3635896" y="4149080"/>
            <a:ext cx="1584176" cy="1412776"/>
            <a:chOff x="5088960" y="-2316026"/>
            <a:chExt cx="6752298" cy="6115196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4724" y="-1210626"/>
              <a:ext cx="4112471" cy="407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Subtítulo 3"/>
            <p:cNvSpPr txBox="1">
              <a:spLocks/>
            </p:cNvSpPr>
            <p:nvPr/>
          </p:nvSpPr>
          <p:spPr bwMode="auto">
            <a:xfrm rot="16200000">
              <a:off x="5407511" y="-2634577"/>
              <a:ext cx="6115196" cy="6752298"/>
            </a:xfrm>
            <a:prstGeom prst="rect">
              <a:avLst/>
            </a:prstGeom>
            <a:gradFill flip="none" rotWithShape="1">
              <a:gsLst>
                <a:gs pos="12000">
                  <a:schemeClr val="bg1">
                    <a:alpha val="79000"/>
                  </a:schemeClr>
                </a:gs>
                <a:gs pos="32000">
                  <a:srgbClr val="FFC000">
                    <a:alpha val="87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8800" kern="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spcBef>
                  <a:spcPct val="20000"/>
                </a:spcBef>
                <a:buClr>
                  <a:srgbClr val="FF0066"/>
                </a:buClr>
                <a:buFont typeface="Wingdings" pitchFamily="2" charset="2"/>
                <a:buNone/>
                <a:defRPr/>
              </a:pPr>
              <a:endParaRPr lang="pt-BR" sz="4800" kern="0" dirty="0">
                <a:ln w="34925">
                  <a:gradFill flip="none" rotWithShape="1">
                    <a:gsLst>
                      <a:gs pos="0">
                        <a:srgbClr val="F67526"/>
                      </a:gs>
                      <a:gs pos="50000">
                        <a:srgbClr val="F67526">
                          <a:alpha val="41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8964488" cy="4536504"/>
          </a:xfrm>
        </p:spPr>
        <p:txBody>
          <a:bodyPr/>
          <a:lstStyle/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r>
              <a:rPr lang="pt-BR" sz="3600" b="0" dirty="0" smtClean="0">
                <a:solidFill>
                  <a:srgbClr val="00CC99"/>
                </a:solidFill>
                <a:latin typeface="Century Gothic" pitchFamily="34" charset="0"/>
              </a:rPr>
              <a:t>Para decidir entre essas hipóteses precisamos determinar as </a:t>
            </a:r>
            <a:r>
              <a:rPr lang="pt-BR" sz="3600" b="0" u="sng" dirty="0" smtClean="0">
                <a:solidFill>
                  <a:srgbClr val="00CC99"/>
                </a:solidFill>
                <a:latin typeface="Century Gothic" pitchFamily="34" charset="0"/>
              </a:rPr>
              <a:t>distâncias </a:t>
            </a:r>
            <a:r>
              <a:rPr lang="pt-BR" sz="3600" b="0" u="sng" dirty="0" smtClean="0">
                <a:solidFill>
                  <a:srgbClr val="00CC99"/>
                </a:solidFill>
                <a:latin typeface="Century Gothic" pitchFamily="34" charset="0"/>
              </a:rPr>
              <a:t>estelares</a:t>
            </a:r>
            <a:r>
              <a:rPr lang="pt-BR" sz="3600" b="0" dirty="0" smtClean="0">
                <a:solidFill>
                  <a:srgbClr val="00CC99"/>
                </a:solidFill>
                <a:latin typeface="Century Gothic" pitchFamily="34" charset="0"/>
              </a:rPr>
              <a:t>;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3600" b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r>
              <a:rPr lang="pt-BR" sz="3600" b="0" dirty="0" err="1" smtClean="0">
                <a:solidFill>
                  <a:srgbClr val="00CC99"/>
                </a:solidFill>
                <a:latin typeface="Century Gothic" pitchFamily="34" charset="0"/>
              </a:rPr>
              <a:t>E.</a:t>
            </a:r>
            <a:r>
              <a:rPr lang="pt-BR" sz="3600" b="0" dirty="0" smtClean="0">
                <a:solidFill>
                  <a:srgbClr val="00CC99"/>
                </a:solidFill>
                <a:latin typeface="Century Gothic" pitchFamily="34" charset="0"/>
              </a:rPr>
              <a:t>.. Como </a:t>
            </a:r>
            <a:r>
              <a:rPr lang="pt-BR" sz="3600" b="0" dirty="0" smtClean="0">
                <a:solidFill>
                  <a:srgbClr val="00CC99"/>
                </a:solidFill>
                <a:latin typeface="Century Gothic" pitchFamily="34" charset="0"/>
              </a:rPr>
              <a:t>determinamos essas distâncias?</a:t>
            </a:r>
            <a:endParaRPr lang="pt-BR" sz="3600" dirty="0">
              <a:solidFill>
                <a:srgbClr val="00CC9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996952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Usando a Paralaxe</a:t>
            </a:r>
            <a:endParaRPr lang="pt-BR" sz="3600" dirty="0">
              <a:solidFill>
                <a:srgbClr val="00CC9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59" y="620688"/>
            <a:ext cx="8700159" cy="573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 bwMode="auto">
          <a:xfrm>
            <a:off x="4427984" y="548680"/>
            <a:ext cx="4536504" cy="583264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lipse 45"/>
          <p:cNvSpPr/>
          <p:nvPr/>
        </p:nvSpPr>
        <p:spPr bwMode="auto">
          <a:xfrm>
            <a:off x="4612109" y="2687654"/>
            <a:ext cx="1440160" cy="144016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0066FF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Elipse 42"/>
          <p:cNvSpPr/>
          <p:nvPr/>
        </p:nvSpPr>
        <p:spPr bwMode="auto">
          <a:xfrm>
            <a:off x="7065227" y="1289085"/>
            <a:ext cx="900000" cy="90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0000">
                  <a:alpha val="69000"/>
                </a:srgb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Elipse 40"/>
          <p:cNvSpPr>
            <a:spLocks noChangeAspect="1"/>
          </p:cNvSpPr>
          <p:nvPr/>
        </p:nvSpPr>
        <p:spPr bwMode="auto">
          <a:xfrm>
            <a:off x="4595691" y="1428257"/>
            <a:ext cx="1033563" cy="1033563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chemeClr val="bg1">
                  <a:alpha val="46000"/>
                </a:schemeClr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Paralaxe de uma estrela</a:t>
            </a:r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468313" y="5013175"/>
            <a:ext cx="7272039" cy="1657499"/>
          </a:xfrm>
          <a:prstGeom prst="parallelogram">
            <a:avLst>
              <a:gd name="adj" fmla="val 100395"/>
            </a:avLst>
          </a:prstGeom>
          <a:solidFill>
            <a:schemeClr val="bg2">
              <a:lumMod val="60000"/>
              <a:lumOff val="40000"/>
              <a:alpha val="27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1963738" y="5260975"/>
            <a:ext cx="4075112" cy="1154113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27302" y="5199468"/>
            <a:ext cx="325425" cy="325045"/>
            <a:chOff x="773" y="1362"/>
            <a:chExt cx="106" cy="113"/>
          </a:xfrm>
        </p:grpSpPr>
        <p:sp>
          <p:nvSpPr>
            <p:cNvPr id="6177" name="Oval 7"/>
            <p:cNvSpPr>
              <a:spLocks noChangeArrowheads="1"/>
            </p:cNvSpPr>
            <p:nvPr/>
          </p:nvSpPr>
          <p:spPr bwMode="auto">
            <a:xfrm>
              <a:off x="773" y="1362"/>
              <a:ext cx="106" cy="113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78" name="Freeform 8"/>
            <p:cNvSpPr>
              <a:spLocks noChangeAspect="1"/>
            </p:cNvSpPr>
            <p:nvPr/>
          </p:nvSpPr>
          <p:spPr bwMode="auto">
            <a:xfrm>
              <a:off x="783" y="1373"/>
              <a:ext cx="46" cy="93"/>
            </a:xfrm>
            <a:custGeom>
              <a:avLst/>
              <a:gdLst>
                <a:gd name="T0" fmla="*/ 18 w 51"/>
                <a:gd name="T1" fmla="*/ 0 h 103"/>
                <a:gd name="T2" fmla="*/ 11 w 51"/>
                <a:gd name="T3" fmla="*/ 1 h 103"/>
                <a:gd name="T4" fmla="*/ 14 w 51"/>
                <a:gd name="T5" fmla="*/ 10 h 103"/>
                <a:gd name="T6" fmla="*/ 7 w 51"/>
                <a:gd name="T7" fmla="*/ 18 h 103"/>
                <a:gd name="T8" fmla="*/ 1 w 51"/>
                <a:gd name="T9" fmla="*/ 27 h 103"/>
                <a:gd name="T10" fmla="*/ 0 w 51"/>
                <a:gd name="T11" fmla="*/ 35 h 103"/>
                <a:gd name="T12" fmla="*/ 2 w 51"/>
                <a:gd name="T13" fmla="*/ 34 h 103"/>
                <a:gd name="T14" fmla="*/ 2 w 51"/>
                <a:gd name="T15" fmla="*/ 44 h 103"/>
                <a:gd name="T16" fmla="*/ 8 w 51"/>
                <a:gd name="T17" fmla="*/ 50 h 103"/>
                <a:gd name="T18" fmla="*/ 12 w 51"/>
                <a:gd name="T19" fmla="*/ 53 h 103"/>
                <a:gd name="T20" fmla="*/ 17 w 51"/>
                <a:gd name="T21" fmla="*/ 57 h 103"/>
                <a:gd name="T22" fmla="*/ 17 w 51"/>
                <a:gd name="T23" fmla="*/ 64 h 103"/>
                <a:gd name="T24" fmla="*/ 17 w 51"/>
                <a:gd name="T25" fmla="*/ 69 h 103"/>
                <a:gd name="T26" fmla="*/ 20 w 51"/>
                <a:gd name="T27" fmla="*/ 75 h 103"/>
                <a:gd name="T28" fmla="*/ 24 w 51"/>
                <a:gd name="T29" fmla="*/ 84 h 103"/>
                <a:gd name="T30" fmla="*/ 23 w 51"/>
                <a:gd name="T31" fmla="*/ 91 h 103"/>
                <a:gd name="T32" fmla="*/ 26 w 51"/>
                <a:gd name="T33" fmla="*/ 101 h 103"/>
                <a:gd name="T34" fmla="*/ 31 w 51"/>
                <a:gd name="T35" fmla="*/ 102 h 103"/>
                <a:gd name="T36" fmla="*/ 30 w 51"/>
                <a:gd name="T37" fmla="*/ 95 h 103"/>
                <a:gd name="T38" fmla="*/ 33 w 51"/>
                <a:gd name="T39" fmla="*/ 91 h 103"/>
                <a:gd name="T40" fmla="*/ 36 w 51"/>
                <a:gd name="T41" fmla="*/ 88 h 103"/>
                <a:gd name="T42" fmla="*/ 40 w 51"/>
                <a:gd name="T43" fmla="*/ 84 h 103"/>
                <a:gd name="T44" fmla="*/ 45 w 51"/>
                <a:gd name="T45" fmla="*/ 79 h 103"/>
                <a:gd name="T46" fmla="*/ 49 w 51"/>
                <a:gd name="T47" fmla="*/ 71 h 103"/>
                <a:gd name="T48" fmla="*/ 47 w 51"/>
                <a:gd name="T49" fmla="*/ 68 h 103"/>
                <a:gd name="T50" fmla="*/ 39 w 51"/>
                <a:gd name="T51" fmla="*/ 65 h 103"/>
                <a:gd name="T52" fmla="*/ 38 w 51"/>
                <a:gd name="T53" fmla="*/ 64 h 103"/>
                <a:gd name="T54" fmla="*/ 34 w 51"/>
                <a:gd name="T55" fmla="*/ 61 h 103"/>
                <a:gd name="T56" fmla="*/ 28 w 51"/>
                <a:gd name="T57" fmla="*/ 57 h 103"/>
                <a:gd name="T58" fmla="*/ 24 w 51"/>
                <a:gd name="T59" fmla="*/ 57 h 103"/>
                <a:gd name="T60" fmla="*/ 19 w 51"/>
                <a:gd name="T61" fmla="*/ 57 h 103"/>
                <a:gd name="T62" fmla="*/ 15 w 51"/>
                <a:gd name="T63" fmla="*/ 56 h 103"/>
                <a:gd name="T64" fmla="*/ 14 w 51"/>
                <a:gd name="T65" fmla="*/ 51 h 103"/>
                <a:gd name="T66" fmla="*/ 13 w 51"/>
                <a:gd name="T67" fmla="*/ 46 h 103"/>
                <a:gd name="T68" fmla="*/ 8 w 51"/>
                <a:gd name="T69" fmla="*/ 46 h 103"/>
                <a:gd name="T70" fmla="*/ 9 w 51"/>
                <a:gd name="T71" fmla="*/ 42 h 103"/>
                <a:gd name="T72" fmla="*/ 13 w 51"/>
                <a:gd name="T73" fmla="*/ 40 h 103"/>
                <a:gd name="T74" fmla="*/ 18 w 51"/>
                <a:gd name="T75" fmla="*/ 45 h 103"/>
                <a:gd name="T76" fmla="*/ 19 w 51"/>
                <a:gd name="T77" fmla="*/ 41 h 103"/>
                <a:gd name="T78" fmla="*/ 25 w 51"/>
                <a:gd name="T79" fmla="*/ 38 h 103"/>
                <a:gd name="T80" fmla="*/ 27 w 51"/>
                <a:gd name="T81" fmla="*/ 35 h 103"/>
                <a:gd name="T82" fmla="*/ 32 w 51"/>
                <a:gd name="T83" fmla="*/ 35 h 103"/>
                <a:gd name="T84" fmla="*/ 34 w 51"/>
                <a:gd name="T85" fmla="*/ 30 h 103"/>
                <a:gd name="T86" fmla="*/ 37 w 51"/>
                <a:gd name="T87" fmla="*/ 34 h 103"/>
                <a:gd name="T88" fmla="*/ 36 w 51"/>
                <a:gd name="T89" fmla="*/ 28 h 103"/>
                <a:gd name="T90" fmla="*/ 33 w 51"/>
                <a:gd name="T91" fmla="*/ 25 h 103"/>
                <a:gd name="T92" fmla="*/ 32 w 51"/>
                <a:gd name="T93" fmla="*/ 22 h 103"/>
                <a:gd name="T94" fmla="*/ 26 w 51"/>
                <a:gd name="T95" fmla="*/ 25 h 103"/>
                <a:gd name="T96" fmla="*/ 25 w 51"/>
                <a:gd name="T97" fmla="*/ 25 h 103"/>
                <a:gd name="T98" fmla="*/ 23 w 51"/>
                <a:gd name="T99" fmla="*/ 23 h 103"/>
                <a:gd name="T100" fmla="*/ 27 w 51"/>
                <a:gd name="T101" fmla="*/ 19 h 103"/>
                <a:gd name="T102" fmla="*/ 31 w 51"/>
                <a:gd name="T103" fmla="*/ 17 h 103"/>
                <a:gd name="T104" fmla="*/ 27 w 51"/>
                <a:gd name="T105" fmla="*/ 16 h 103"/>
                <a:gd name="T106" fmla="*/ 24 w 51"/>
                <a:gd name="T107" fmla="*/ 15 h 103"/>
                <a:gd name="T108" fmla="*/ 27 w 51"/>
                <a:gd name="T109" fmla="*/ 12 h 103"/>
                <a:gd name="T110" fmla="*/ 26 w 51"/>
                <a:gd name="T111" fmla="*/ 10 h 103"/>
                <a:gd name="T112" fmla="*/ 24 w 51"/>
                <a:gd name="T113" fmla="*/ 8 h 10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1"/>
                <a:gd name="T172" fmla="*/ 0 h 103"/>
                <a:gd name="T173" fmla="*/ 51 w 51"/>
                <a:gd name="T174" fmla="*/ 103 h 10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1" h="103">
                  <a:moveTo>
                    <a:pt x="23" y="1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10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5" y="22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2"/>
                  </a:lnTo>
                  <a:lnTo>
                    <a:pt x="0" y="35"/>
                  </a:lnTo>
                  <a:lnTo>
                    <a:pt x="1" y="40"/>
                  </a:lnTo>
                  <a:lnTo>
                    <a:pt x="1" y="36"/>
                  </a:lnTo>
                  <a:lnTo>
                    <a:pt x="2" y="34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6" y="48"/>
                  </a:lnTo>
                  <a:lnTo>
                    <a:pt x="7" y="48"/>
                  </a:lnTo>
                  <a:lnTo>
                    <a:pt x="8" y="50"/>
                  </a:lnTo>
                  <a:lnTo>
                    <a:pt x="9" y="50"/>
                  </a:lnTo>
                  <a:lnTo>
                    <a:pt x="11" y="53"/>
                  </a:lnTo>
                  <a:lnTo>
                    <a:pt x="12" y="53"/>
                  </a:lnTo>
                  <a:lnTo>
                    <a:pt x="13" y="57"/>
                  </a:lnTo>
                  <a:lnTo>
                    <a:pt x="14" y="57"/>
                  </a:lnTo>
                  <a:lnTo>
                    <a:pt x="17" y="57"/>
                  </a:lnTo>
                  <a:lnTo>
                    <a:pt x="19" y="58"/>
                  </a:lnTo>
                  <a:lnTo>
                    <a:pt x="17" y="63"/>
                  </a:lnTo>
                  <a:lnTo>
                    <a:pt x="17" y="64"/>
                  </a:lnTo>
                  <a:lnTo>
                    <a:pt x="15" y="65"/>
                  </a:lnTo>
                  <a:lnTo>
                    <a:pt x="14" y="67"/>
                  </a:lnTo>
                  <a:lnTo>
                    <a:pt x="17" y="69"/>
                  </a:lnTo>
                  <a:lnTo>
                    <a:pt x="18" y="71"/>
                  </a:lnTo>
                  <a:lnTo>
                    <a:pt x="18" y="74"/>
                  </a:lnTo>
                  <a:lnTo>
                    <a:pt x="20" y="75"/>
                  </a:lnTo>
                  <a:lnTo>
                    <a:pt x="21" y="75"/>
                  </a:lnTo>
                  <a:lnTo>
                    <a:pt x="24" y="76"/>
                  </a:lnTo>
                  <a:lnTo>
                    <a:pt x="24" y="84"/>
                  </a:lnTo>
                  <a:lnTo>
                    <a:pt x="24" y="85"/>
                  </a:lnTo>
                  <a:lnTo>
                    <a:pt x="23" y="88"/>
                  </a:lnTo>
                  <a:lnTo>
                    <a:pt x="23" y="91"/>
                  </a:lnTo>
                  <a:lnTo>
                    <a:pt x="25" y="95"/>
                  </a:lnTo>
                  <a:lnTo>
                    <a:pt x="25" y="99"/>
                  </a:lnTo>
                  <a:lnTo>
                    <a:pt x="26" y="101"/>
                  </a:lnTo>
                  <a:lnTo>
                    <a:pt x="27" y="99"/>
                  </a:lnTo>
                  <a:lnTo>
                    <a:pt x="27" y="102"/>
                  </a:lnTo>
                  <a:lnTo>
                    <a:pt x="31" y="102"/>
                  </a:lnTo>
                  <a:lnTo>
                    <a:pt x="28" y="99"/>
                  </a:lnTo>
                  <a:lnTo>
                    <a:pt x="28" y="97"/>
                  </a:lnTo>
                  <a:lnTo>
                    <a:pt x="30" y="95"/>
                  </a:lnTo>
                  <a:lnTo>
                    <a:pt x="30" y="92"/>
                  </a:lnTo>
                  <a:lnTo>
                    <a:pt x="32" y="90"/>
                  </a:lnTo>
                  <a:lnTo>
                    <a:pt x="33" y="91"/>
                  </a:lnTo>
                  <a:lnTo>
                    <a:pt x="34" y="88"/>
                  </a:lnTo>
                  <a:lnTo>
                    <a:pt x="33" y="87"/>
                  </a:lnTo>
                  <a:lnTo>
                    <a:pt x="36" y="88"/>
                  </a:lnTo>
                  <a:lnTo>
                    <a:pt x="37" y="86"/>
                  </a:lnTo>
                  <a:lnTo>
                    <a:pt x="38" y="86"/>
                  </a:lnTo>
                  <a:lnTo>
                    <a:pt x="40" y="84"/>
                  </a:lnTo>
                  <a:lnTo>
                    <a:pt x="39" y="82"/>
                  </a:lnTo>
                  <a:lnTo>
                    <a:pt x="42" y="80"/>
                  </a:lnTo>
                  <a:lnTo>
                    <a:pt x="45" y="79"/>
                  </a:lnTo>
                  <a:lnTo>
                    <a:pt x="46" y="78"/>
                  </a:lnTo>
                  <a:lnTo>
                    <a:pt x="46" y="74"/>
                  </a:lnTo>
                  <a:lnTo>
                    <a:pt x="49" y="71"/>
                  </a:lnTo>
                  <a:lnTo>
                    <a:pt x="50" y="69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5" y="65"/>
                  </a:lnTo>
                  <a:lnTo>
                    <a:pt x="43" y="65"/>
                  </a:lnTo>
                  <a:lnTo>
                    <a:pt x="39" y="65"/>
                  </a:lnTo>
                  <a:lnTo>
                    <a:pt x="38" y="65"/>
                  </a:lnTo>
                  <a:lnTo>
                    <a:pt x="37" y="65"/>
                  </a:lnTo>
                  <a:lnTo>
                    <a:pt x="38" y="64"/>
                  </a:lnTo>
                  <a:lnTo>
                    <a:pt x="37" y="62"/>
                  </a:lnTo>
                  <a:lnTo>
                    <a:pt x="36" y="62"/>
                  </a:lnTo>
                  <a:lnTo>
                    <a:pt x="34" y="61"/>
                  </a:lnTo>
                  <a:lnTo>
                    <a:pt x="33" y="59"/>
                  </a:lnTo>
                  <a:lnTo>
                    <a:pt x="30" y="58"/>
                  </a:lnTo>
                  <a:lnTo>
                    <a:pt x="28" y="57"/>
                  </a:lnTo>
                  <a:lnTo>
                    <a:pt x="25" y="57"/>
                  </a:lnTo>
                  <a:lnTo>
                    <a:pt x="25" y="56"/>
                  </a:lnTo>
                  <a:lnTo>
                    <a:pt x="24" y="57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9" y="57"/>
                  </a:lnTo>
                  <a:lnTo>
                    <a:pt x="18" y="57"/>
                  </a:lnTo>
                  <a:lnTo>
                    <a:pt x="18" y="56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5" y="51"/>
                  </a:lnTo>
                  <a:lnTo>
                    <a:pt x="14" y="51"/>
                  </a:lnTo>
                  <a:lnTo>
                    <a:pt x="13" y="50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2" y="46"/>
                  </a:lnTo>
                  <a:lnTo>
                    <a:pt x="9" y="46"/>
                  </a:lnTo>
                  <a:lnTo>
                    <a:pt x="8" y="46"/>
                  </a:lnTo>
                  <a:lnTo>
                    <a:pt x="8" y="45"/>
                  </a:lnTo>
                  <a:lnTo>
                    <a:pt x="8" y="44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9" y="40"/>
                  </a:lnTo>
                  <a:lnTo>
                    <a:pt x="13" y="40"/>
                  </a:lnTo>
                  <a:lnTo>
                    <a:pt x="14" y="41"/>
                  </a:lnTo>
                  <a:lnTo>
                    <a:pt x="18" y="41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9" y="41"/>
                  </a:lnTo>
                  <a:lnTo>
                    <a:pt x="23" y="40"/>
                  </a:lnTo>
                  <a:lnTo>
                    <a:pt x="24" y="39"/>
                  </a:lnTo>
                  <a:lnTo>
                    <a:pt x="25" y="38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8" y="35"/>
                  </a:lnTo>
                  <a:lnTo>
                    <a:pt x="31" y="34"/>
                  </a:lnTo>
                  <a:lnTo>
                    <a:pt x="32" y="35"/>
                  </a:lnTo>
                  <a:lnTo>
                    <a:pt x="31" y="34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7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5"/>
                  </a:lnTo>
                  <a:lnTo>
                    <a:pt x="33" y="25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2" y="22"/>
                  </a:lnTo>
                  <a:lnTo>
                    <a:pt x="27" y="23"/>
                  </a:lnTo>
                  <a:lnTo>
                    <a:pt x="27" y="24"/>
                  </a:lnTo>
                  <a:lnTo>
                    <a:pt x="26" y="25"/>
                  </a:lnTo>
                  <a:lnTo>
                    <a:pt x="26" y="28"/>
                  </a:lnTo>
                  <a:lnTo>
                    <a:pt x="25" y="28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4" y="24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28" y="16"/>
                  </a:lnTo>
                  <a:lnTo>
                    <a:pt x="28" y="13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5" y="15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6" y="15"/>
                  </a:lnTo>
                  <a:lnTo>
                    <a:pt x="27" y="12"/>
                  </a:lnTo>
                  <a:lnTo>
                    <a:pt x="28" y="11"/>
                  </a:lnTo>
                  <a:lnTo>
                    <a:pt x="26" y="11"/>
                  </a:lnTo>
                  <a:lnTo>
                    <a:pt x="26" y="10"/>
                  </a:lnTo>
                  <a:lnTo>
                    <a:pt x="25" y="11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3" y="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79" name="Freeform 9"/>
            <p:cNvSpPr>
              <a:spLocks noChangeAspect="1"/>
            </p:cNvSpPr>
            <p:nvPr/>
          </p:nvSpPr>
          <p:spPr bwMode="auto">
            <a:xfrm>
              <a:off x="802" y="1365"/>
              <a:ext cx="73" cy="48"/>
            </a:xfrm>
            <a:custGeom>
              <a:avLst/>
              <a:gdLst>
                <a:gd name="T0" fmla="*/ 12 w 81"/>
                <a:gd name="T1" fmla="*/ 1 h 53"/>
                <a:gd name="T2" fmla="*/ 7 w 81"/>
                <a:gd name="T3" fmla="*/ 5 h 53"/>
                <a:gd name="T4" fmla="*/ 7 w 81"/>
                <a:gd name="T5" fmla="*/ 1 h 53"/>
                <a:gd name="T6" fmla="*/ 4 w 81"/>
                <a:gd name="T7" fmla="*/ 4 h 53"/>
                <a:gd name="T8" fmla="*/ 1 w 81"/>
                <a:gd name="T9" fmla="*/ 10 h 53"/>
                <a:gd name="T10" fmla="*/ 4 w 81"/>
                <a:gd name="T11" fmla="*/ 13 h 53"/>
                <a:gd name="T12" fmla="*/ 8 w 81"/>
                <a:gd name="T13" fmla="*/ 10 h 53"/>
                <a:gd name="T14" fmla="*/ 15 w 81"/>
                <a:gd name="T15" fmla="*/ 10 h 53"/>
                <a:gd name="T16" fmla="*/ 23 w 81"/>
                <a:gd name="T17" fmla="*/ 7 h 53"/>
                <a:gd name="T18" fmla="*/ 26 w 81"/>
                <a:gd name="T19" fmla="*/ 11 h 53"/>
                <a:gd name="T20" fmla="*/ 27 w 81"/>
                <a:gd name="T21" fmla="*/ 13 h 53"/>
                <a:gd name="T22" fmla="*/ 32 w 81"/>
                <a:gd name="T23" fmla="*/ 13 h 53"/>
                <a:gd name="T24" fmla="*/ 35 w 81"/>
                <a:gd name="T25" fmla="*/ 14 h 53"/>
                <a:gd name="T26" fmla="*/ 36 w 81"/>
                <a:gd name="T27" fmla="*/ 14 h 53"/>
                <a:gd name="T28" fmla="*/ 37 w 81"/>
                <a:gd name="T29" fmla="*/ 17 h 53"/>
                <a:gd name="T30" fmla="*/ 38 w 81"/>
                <a:gd name="T31" fmla="*/ 20 h 53"/>
                <a:gd name="T32" fmla="*/ 40 w 81"/>
                <a:gd name="T33" fmla="*/ 24 h 53"/>
                <a:gd name="T34" fmla="*/ 37 w 81"/>
                <a:gd name="T35" fmla="*/ 24 h 53"/>
                <a:gd name="T36" fmla="*/ 35 w 81"/>
                <a:gd name="T37" fmla="*/ 26 h 53"/>
                <a:gd name="T38" fmla="*/ 37 w 81"/>
                <a:gd name="T39" fmla="*/ 34 h 53"/>
                <a:gd name="T40" fmla="*/ 42 w 81"/>
                <a:gd name="T41" fmla="*/ 34 h 53"/>
                <a:gd name="T42" fmla="*/ 39 w 81"/>
                <a:gd name="T43" fmla="*/ 31 h 53"/>
                <a:gd name="T44" fmla="*/ 39 w 81"/>
                <a:gd name="T45" fmla="*/ 29 h 53"/>
                <a:gd name="T46" fmla="*/ 43 w 81"/>
                <a:gd name="T47" fmla="*/ 29 h 53"/>
                <a:gd name="T48" fmla="*/ 43 w 81"/>
                <a:gd name="T49" fmla="*/ 33 h 53"/>
                <a:gd name="T50" fmla="*/ 43 w 81"/>
                <a:gd name="T51" fmla="*/ 35 h 53"/>
                <a:gd name="T52" fmla="*/ 40 w 81"/>
                <a:gd name="T53" fmla="*/ 35 h 53"/>
                <a:gd name="T54" fmla="*/ 40 w 81"/>
                <a:gd name="T55" fmla="*/ 39 h 53"/>
                <a:gd name="T56" fmla="*/ 39 w 81"/>
                <a:gd name="T57" fmla="*/ 43 h 53"/>
                <a:gd name="T58" fmla="*/ 39 w 81"/>
                <a:gd name="T59" fmla="*/ 47 h 53"/>
                <a:gd name="T60" fmla="*/ 43 w 81"/>
                <a:gd name="T61" fmla="*/ 51 h 53"/>
                <a:gd name="T62" fmla="*/ 44 w 81"/>
                <a:gd name="T63" fmla="*/ 48 h 53"/>
                <a:gd name="T64" fmla="*/ 45 w 81"/>
                <a:gd name="T65" fmla="*/ 43 h 53"/>
                <a:gd name="T66" fmla="*/ 50 w 81"/>
                <a:gd name="T67" fmla="*/ 43 h 53"/>
                <a:gd name="T68" fmla="*/ 48 w 81"/>
                <a:gd name="T69" fmla="*/ 41 h 53"/>
                <a:gd name="T70" fmla="*/ 51 w 81"/>
                <a:gd name="T71" fmla="*/ 40 h 53"/>
                <a:gd name="T72" fmla="*/ 54 w 81"/>
                <a:gd name="T73" fmla="*/ 39 h 53"/>
                <a:gd name="T74" fmla="*/ 56 w 81"/>
                <a:gd name="T75" fmla="*/ 40 h 53"/>
                <a:gd name="T76" fmla="*/ 61 w 81"/>
                <a:gd name="T77" fmla="*/ 37 h 53"/>
                <a:gd name="T78" fmla="*/ 64 w 81"/>
                <a:gd name="T79" fmla="*/ 42 h 53"/>
                <a:gd name="T80" fmla="*/ 69 w 81"/>
                <a:gd name="T81" fmla="*/ 42 h 53"/>
                <a:gd name="T82" fmla="*/ 75 w 81"/>
                <a:gd name="T83" fmla="*/ 46 h 53"/>
                <a:gd name="T84" fmla="*/ 79 w 81"/>
                <a:gd name="T85" fmla="*/ 43 h 53"/>
                <a:gd name="T86" fmla="*/ 80 w 81"/>
                <a:gd name="T87" fmla="*/ 39 h 53"/>
                <a:gd name="T88" fmla="*/ 79 w 81"/>
                <a:gd name="T89" fmla="*/ 35 h 53"/>
                <a:gd name="T90" fmla="*/ 75 w 81"/>
                <a:gd name="T91" fmla="*/ 33 h 53"/>
                <a:gd name="T92" fmla="*/ 70 w 81"/>
                <a:gd name="T93" fmla="*/ 35 h 53"/>
                <a:gd name="T94" fmla="*/ 73 w 81"/>
                <a:gd name="T95" fmla="*/ 30 h 53"/>
                <a:gd name="T96" fmla="*/ 73 w 81"/>
                <a:gd name="T97" fmla="*/ 25 h 53"/>
                <a:gd name="T98" fmla="*/ 64 w 81"/>
                <a:gd name="T99" fmla="*/ 16 h 53"/>
                <a:gd name="T100" fmla="*/ 56 w 81"/>
                <a:gd name="T101" fmla="*/ 10 h 53"/>
                <a:gd name="T102" fmla="*/ 46 w 81"/>
                <a:gd name="T103" fmla="*/ 5 h 53"/>
                <a:gd name="T104" fmla="*/ 37 w 81"/>
                <a:gd name="T105" fmla="*/ 1 h 53"/>
                <a:gd name="T106" fmla="*/ 27 w 81"/>
                <a:gd name="T107" fmla="*/ 0 h 53"/>
                <a:gd name="T108" fmla="*/ 18 w 81"/>
                <a:gd name="T109" fmla="*/ 0 h 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"/>
                <a:gd name="T166" fmla="*/ 0 h 53"/>
                <a:gd name="T167" fmla="*/ 81 w 81"/>
                <a:gd name="T168" fmla="*/ 53 h 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" h="53">
                  <a:moveTo>
                    <a:pt x="18" y="0"/>
                  </a:moveTo>
                  <a:lnTo>
                    <a:pt x="14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1"/>
                  </a:lnTo>
                  <a:lnTo>
                    <a:pt x="4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7"/>
                  </a:lnTo>
                  <a:lnTo>
                    <a:pt x="1" y="10"/>
                  </a:lnTo>
                  <a:lnTo>
                    <a:pt x="4" y="11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8" y="10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23" y="7"/>
                  </a:lnTo>
                  <a:lnTo>
                    <a:pt x="21" y="10"/>
                  </a:lnTo>
                  <a:lnTo>
                    <a:pt x="24" y="10"/>
                  </a:lnTo>
                  <a:lnTo>
                    <a:pt x="26" y="11"/>
                  </a:lnTo>
                  <a:lnTo>
                    <a:pt x="24" y="11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7" y="14"/>
                  </a:lnTo>
                  <a:lnTo>
                    <a:pt x="36" y="14"/>
                  </a:lnTo>
                  <a:lnTo>
                    <a:pt x="33" y="16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7" y="19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9" y="23"/>
                  </a:lnTo>
                  <a:lnTo>
                    <a:pt x="40" y="24"/>
                  </a:lnTo>
                  <a:lnTo>
                    <a:pt x="39" y="24"/>
                  </a:lnTo>
                  <a:lnTo>
                    <a:pt x="38" y="23"/>
                  </a:lnTo>
                  <a:lnTo>
                    <a:pt x="37" y="24"/>
                  </a:lnTo>
                  <a:lnTo>
                    <a:pt x="35" y="24"/>
                  </a:lnTo>
                  <a:lnTo>
                    <a:pt x="36" y="24"/>
                  </a:lnTo>
                  <a:lnTo>
                    <a:pt x="35" y="26"/>
                  </a:lnTo>
                  <a:lnTo>
                    <a:pt x="35" y="28"/>
                  </a:lnTo>
                  <a:lnTo>
                    <a:pt x="36" y="30"/>
                  </a:lnTo>
                  <a:lnTo>
                    <a:pt x="37" y="34"/>
                  </a:lnTo>
                  <a:lnTo>
                    <a:pt x="38" y="35"/>
                  </a:lnTo>
                  <a:lnTo>
                    <a:pt x="39" y="35"/>
                  </a:lnTo>
                  <a:lnTo>
                    <a:pt x="42" y="34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39" y="31"/>
                  </a:lnTo>
                  <a:lnTo>
                    <a:pt x="39" y="30"/>
                  </a:lnTo>
                  <a:lnTo>
                    <a:pt x="38" y="28"/>
                  </a:lnTo>
                  <a:lnTo>
                    <a:pt x="39" y="29"/>
                  </a:lnTo>
                  <a:lnTo>
                    <a:pt x="39" y="30"/>
                  </a:lnTo>
                  <a:lnTo>
                    <a:pt x="40" y="30"/>
                  </a:lnTo>
                  <a:lnTo>
                    <a:pt x="43" y="29"/>
                  </a:lnTo>
                  <a:lnTo>
                    <a:pt x="42" y="30"/>
                  </a:lnTo>
                  <a:lnTo>
                    <a:pt x="43" y="30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3" y="34"/>
                  </a:lnTo>
                  <a:lnTo>
                    <a:pt x="43" y="35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40" y="36"/>
                  </a:lnTo>
                  <a:lnTo>
                    <a:pt x="42" y="37"/>
                  </a:lnTo>
                  <a:lnTo>
                    <a:pt x="40" y="39"/>
                  </a:lnTo>
                  <a:lnTo>
                    <a:pt x="40" y="40"/>
                  </a:lnTo>
                  <a:lnTo>
                    <a:pt x="39" y="42"/>
                  </a:lnTo>
                  <a:lnTo>
                    <a:pt x="39" y="43"/>
                  </a:lnTo>
                  <a:lnTo>
                    <a:pt x="42" y="43"/>
                  </a:lnTo>
                  <a:lnTo>
                    <a:pt x="42" y="45"/>
                  </a:lnTo>
                  <a:lnTo>
                    <a:pt x="39" y="47"/>
                  </a:lnTo>
                  <a:lnTo>
                    <a:pt x="39" y="49"/>
                  </a:lnTo>
                  <a:lnTo>
                    <a:pt x="42" y="52"/>
                  </a:lnTo>
                  <a:lnTo>
                    <a:pt x="43" y="51"/>
                  </a:lnTo>
                  <a:lnTo>
                    <a:pt x="44" y="49"/>
                  </a:lnTo>
                  <a:lnTo>
                    <a:pt x="45" y="49"/>
                  </a:lnTo>
                  <a:lnTo>
                    <a:pt x="44" y="48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3"/>
                  </a:lnTo>
                  <a:lnTo>
                    <a:pt x="46" y="42"/>
                  </a:lnTo>
                  <a:lnTo>
                    <a:pt x="50" y="42"/>
                  </a:lnTo>
                  <a:lnTo>
                    <a:pt x="50" y="43"/>
                  </a:lnTo>
                  <a:lnTo>
                    <a:pt x="51" y="42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9" y="41"/>
                  </a:lnTo>
                  <a:lnTo>
                    <a:pt x="51" y="40"/>
                  </a:lnTo>
                  <a:lnTo>
                    <a:pt x="54" y="42"/>
                  </a:lnTo>
                  <a:lnTo>
                    <a:pt x="55" y="41"/>
                  </a:lnTo>
                  <a:lnTo>
                    <a:pt x="54" y="39"/>
                  </a:lnTo>
                  <a:lnTo>
                    <a:pt x="55" y="37"/>
                  </a:lnTo>
                  <a:lnTo>
                    <a:pt x="55" y="39"/>
                  </a:lnTo>
                  <a:lnTo>
                    <a:pt x="56" y="40"/>
                  </a:lnTo>
                  <a:lnTo>
                    <a:pt x="58" y="40"/>
                  </a:lnTo>
                  <a:lnTo>
                    <a:pt x="60" y="39"/>
                  </a:lnTo>
                  <a:lnTo>
                    <a:pt x="61" y="37"/>
                  </a:lnTo>
                  <a:lnTo>
                    <a:pt x="62" y="40"/>
                  </a:lnTo>
                  <a:lnTo>
                    <a:pt x="62" y="42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3"/>
                  </a:lnTo>
                  <a:lnTo>
                    <a:pt x="69" y="42"/>
                  </a:lnTo>
                  <a:lnTo>
                    <a:pt x="70" y="43"/>
                  </a:lnTo>
                  <a:lnTo>
                    <a:pt x="73" y="45"/>
                  </a:lnTo>
                  <a:lnTo>
                    <a:pt x="75" y="46"/>
                  </a:lnTo>
                  <a:lnTo>
                    <a:pt x="77" y="48"/>
                  </a:lnTo>
                  <a:lnTo>
                    <a:pt x="79" y="46"/>
                  </a:lnTo>
                  <a:lnTo>
                    <a:pt x="79" y="43"/>
                  </a:lnTo>
                  <a:lnTo>
                    <a:pt x="79" y="41"/>
                  </a:lnTo>
                  <a:lnTo>
                    <a:pt x="79" y="40"/>
                  </a:lnTo>
                  <a:lnTo>
                    <a:pt x="80" y="39"/>
                  </a:lnTo>
                  <a:lnTo>
                    <a:pt x="79" y="36"/>
                  </a:lnTo>
                  <a:lnTo>
                    <a:pt x="77" y="34"/>
                  </a:lnTo>
                  <a:lnTo>
                    <a:pt x="79" y="35"/>
                  </a:lnTo>
                  <a:lnTo>
                    <a:pt x="76" y="31"/>
                  </a:lnTo>
                  <a:lnTo>
                    <a:pt x="75" y="31"/>
                  </a:lnTo>
                  <a:lnTo>
                    <a:pt x="75" y="33"/>
                  </a:lnTo>
                  <a:lnTo>
                    <a:pt x="73" y="31"/>
                  </a:lnTo>
                  <a:lnTo>
                    <a:pt x="74" y="35"/>
                  </a:lnTo>
                  <a:lnTo>
                    <a:pt x="70" y="35"/>
                  </a:lnTo>
                  <a:lnTo>
                    <a:pt x="69" y="34"/>
                  </a:lnTo>
                  <a:lnTo>
                    <a:pt x="70" y="33"/>
                  </a:lnTo>
                  <a:lnTo>
                    <a:pt x="73" y="30"/>
                  </a:lnTo>
                  <a:lnTo>
                    <a:pt x="74" y="29"/>
                  </a:lnTo>
                  <a:lnTo>
                    <a:pt x="74" y="28"/>
                  </a:lnTo>
                  <a:lnTo>
                    <a:pt x="73" y="25"/>
                  </a:lnTo>
                  <a:lnTo>
                    <a:pt x="69" y="20"/>
                  </a:lnTo>
                  <a:lnTo>
                    <a:pt x="67" y="17"/>
                  </a:lnTo>
                  <a:lnTo>
                    <a:pt x="64" y="16"/>
                  </a:lnTo>
                  <a:lnTo>
                    <a:pt x="62" y="13"/>
                  </a:lnTo>
                  <a:lnTo>
                    <a:pt x="60" y="11"/>
                  </a:lnTo>
                  <a:lnTo>
                    <a:pt x="56" y="10"/>
                  </a:lnTo>
                  <a:lnTo>
                    <a:pt x="54" y="8"/>
                  </a:lnTo>
                  <a:lnTo>
                    <a:pt x="50" y="6"/>
                  </a:lnTo>
                  <a:lnTo>
                    <a:pt x="46" y="5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7" y="1"/>
                  </a:lnTo>
                  <a:lnTo>
                    <a:pt x="33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8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80" name="Freeform 10"/>
            <p:cNvSpPr>
              <a:spLocks noChangeAspect="1"/>
            </p:cNvSpPr>
            <p:nvPr/>
          </p:nvSpPr>
          <p:spPr bwMode="auto">
            <a:xfrm>
              <a:off x="835" y="1406"/>
              <a:ext cx="42" cy="52"/>
            </a:xfrm>
            <a:custGeom>
              <a:avLst/>
              <a:gdLst>
                <a:gd name="T0" fmla="*/ 22 w 46"/>
                <a:gd name="T1" fmla="*/ 0 h 56"/>
                <a:gd name="T2" fmla="*/ 17 w 46"/>
                <a:gd name="T3" fmla="*/ 4 h 56"/>
                <a:gd name="T4" fmla="*/ 12 w 46"/>
                <a:gd name="T5" fmla="*/ 6 h 56"/>
                <a:gd name="T6" fmla="*/ 7 w 46"/>
                <a:gd name="T7" fmla="*/ 6 h 56"/>
                <a:gd name="T8" fmla="*/ 5 w 46"/>
                <a:gd name="T9" fmla="*/ 9 h 56"/>
                <a:gd name="T10" fmla="*/ 2 w 46"/>
                <a:gd name="T11" fmla="*/ 11 h 56"/>
                <a:gd name="T12" fmla="*/ 1 w 46"/>
                <a:gd name="T13" fmla="*/ 15 h 56"/>
                <a:gd name="T14" fmla="*/ 0 w 46"/>
                <a:gd name="T15" fmla="*/ 18 h 56"/>
                <a:gd name="T16" fmla="*/ 1 w 46"/>
                <a:gd name="T17" fmla="*/ 22 h 56"/>
                <a:gd name="T18" fmla="*/ 2 w 46"/>
                <a:gd name="T19" fmla="*/ 27 h 56"/>
                <a:gd name="T20" fmla="*/ 7 w 46"/>
                <a:gd name="T21" fmla="*/ 30 h 56"/>
                <a:gd name="T22" fmla="*/ 13 w 46"/>
                <a:gd name="T23" fmla="*/ 28 h 56"/>
                <a:gd name="T24" fmla="*/ 17 w 46"/>
                <a:gd name="T25" fmla="*/ 26 h 56"/>
                <a:gd name="T26" fmla="*/ 19 w 46"/>
                <a:gd name="T27" fmla="*/ 27 h 56"/>
                <a:gd name="T28" fmla="*/ 22 w 46"/>
                <a:gd name="T29" fmla="*/ 30 h 56"/>
                <a:gd name="T30" fmla="*/ 24 w 46"/>
                <a:gd name="T31" fmla="*/ 33 h 56"/>
                <a:gd name="T32" fmla="*/ 25 w 46"/>
                <a:gd name="T33" fmla="*/ 38 h 56"/>
                <a:gd name="T34" fmla="*/ 24 w 46"/>
                <a:gd name="T35" fmla="*/ 41 h 56"/>
                <a:gd name="T36" fmla="*/ 27 w 46"/>
                <a:gd name="T37" fmla="*/ 45 h 56"/>
                <a:gd name="T38" fmla="*/ 28 w 46"/>
                <a:gd name="T39" fmla="*/ 49 h 56"/>
                <a:gd name="T40" fmla="*/ 28 w 46"/>
                <a:gd name="T41" fmla="*/ 55 h 56"/>
                <a:gd name="T42" fmla="*/ 31 w 46"/>
                <a:gd name="T43" fmla="*/ 54 h 56"/>
                <a:gd name="T44" fmla="*/ 36 w 46"/>
                <a:gd name="T45" fmla="*/ 46 h 56"/>
                <a:gd name="T46" fmla="*/ 41 w 46"/>
                <a:gd name="T47" fmla="*/ 35 h 56"/>
                <a:gd name="T48" fmla="*/ 44 w 46"/>
                <a:gd name="T49" fmla="*/ 27 h 56"/>
                <a:gd name="T50" fmla="*/ 44 w 46"/>
                <a:gd name="T51" fmla="*/ 24 h 56"/>
                <a:gd name="T52" fmla="*/ 42 w 46"/>
                <a:gd name="T53" fmla="*/ 19 h 56"/>
                <a:gd name="T54" fmla="*/ 45 w 46"/>
                <a:gd name="T55" fmla="*/ 13 h 56"/>
                <a:gd name="T56" fmla="*/ 44 w 46"/>
                <a:gd name="T57" fmla="*/ 9 h 56"/>
                <a:gd name="T58" fmla="*/ 44 w 46"/>
                <a:gd name="T59" fmla="*/ 6 h 56"/>
                <a:gd name="T60" fmla="*/ 41 w 46"/>
                <a:gd name="T61" fmla="*/ 2 h 56"/>
                <a:gd name="T62" fmla="*/ 39 w 46"/>
                <a:gd name="T63" fmla="*/ 6 h 56"/>
                <a:gd name="T64" fmla="*/ 34 w 46"/>
                <a:gd name="T65" fmla="*/ 6 h 56"/>
                <a:gd name="T66" fmla="*/ 31 w 46"/>
                <a:gd name="T67" fmla="*/ 5 h 56"/>
                <a:gd name="T68" fmla="*/ 29 w 46"/>
                <a:gd name="T69" fmla="*/ 2 h 56"/>
                <a:gd name="T70" fmla="*/ 25 w 46"/>
                <a:gd name="T71" fmla="*/ 0 h 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"/>
                <a:gd name="T109" fmla="*/ 0 h 56"/>
                <a:gd name="T110" fmla="*/ 46 w 46"/>
                <a:gd name="T111" fmla="*/ 56 h 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" h="56">
                  <a:moveTo>
                    <a:pt x="22" y="0"/>
                  </a:moveTo>
                  <a:lnTo>
                    <a:pt x="22" y="0"/>
                  </a:lnTo>
                  <a:lnTo>
                    <a:pt x="18" y="2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7" y="6"/>
                  </a:lnTo>
                  <a:lnTo>
                    <a:pt x="6" y="7"/>
                  </a:lnTo>
                  <a:lnTo>
                    <a:pt x="5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2" y="27"/>
                  </a:lnTo>
                  <a:lnTo>
                    <a:pt x="6" y="29"/>
                  </a:lnTo>
                  <a:lnTo>
                    <a:pt x="7" y="30"/>
                  </a:lnTo>
                  <a:lnTo>
                    <a:pt x="11" y="29"/>
                  </a:lnTo>
                  <a:lnTo>
                    <a:pt x="13" y="28"/>
                  </a:lnTo>
                  <a:lnTo>
                    <a:pt x="16" y="27"/>
                  </a:lnTo>
                  <a:lnTo>
                    <a:pt x="17" y="26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4" y="33"/>
                  </a:lnTo>
                  <a:lnTo>
                    <a:pt x="27" y="38"/>
                  </a:lnTo>
                  <a:lnTo>
                    <a:pt x="25" y="38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5" y="44"/>
                  </a:lnTo>
                  <a:lnTo>
                    <a:pt x="27" y="45"/>
                  </a:lnTo>
                  <a:lnTo>
                    <a:pt x="27" y="47"/>
                  </a:lnTo>
                  <a:lnTo>
                    <a:pt x="28" y="49"/>
                  </a:lnTo>
                  <a:lnTo>
                    <a:pt x="28" y="51"/>
                  </a:lnTo>
                  <a:lnTo>
                    <a:pt x="28" y="55"/>
                  </a:lnTo>
                  <a:lnTo>
                    <a:pt x="30" y="55"/>
                  </a:lnTo>
                  <a:lnTo>
                    <a:pt x="31" y="54"/>
                  </a:lnTo>
                  <a:lnTo>
                    <a:pt x="34" y="50"/>
                  </a:lnTo>
                  <a:lnTo>
                    <a:pt x="36" y="46"/>
                  </a:lnTo>
                  <a:lnTo>
                    <a:pt x="40" y="41"/>
                  </a:lnTo>
                  <a:lnTo>
                    <a:pt x="41" y="35"/>
                  </a:lnTo>
                  <a:lnTo>
                    <a:pt x="42" y="32"/>
                  </a:lnTo>
                  <a:lnTo>
                    <a:pt x="44" y="27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2" y="23"/>
                  </a:lnTo>
                  <a:lnTo>
                    <a:pt x="42" y="19"/>
                  </a:lnTo>
                  <a:lnTo>
                    <a:pt x="44" y="16"/>
                  </a:lnTo>
                  <a:lnTo>
                    <a:pt x="45" y="13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5"/>
                  </a:lnTo>
                  <a:lnTo>
                    <a:pt x="39" y="6"/>
                  </a:lnTo>
                  <a:lnTo>
                    <a:pt x="38" y="5"/>
                  </a:lnTo>
                  <a:lnTo>
                    <a:pt x="34" y="6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2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81" name="Freeform 11"/>
            <p:cNvSpPr>
              <a:spLocks/>
            </p:cNvSpPr>
            <p:nvPr/>
          </p:nvSpPr>
          <p:spPr bwMode="auto">
            <a:xfrm>
              <a:off x="819" y="1388"/>
              <a:ext cx="20" cy="21"/>
            </a:xfrm>
            <a:custGeom>
              <a:avLst/>
              <a:gdLst>
                <a:gd name="T0" fmla="*/ 6 w 20"/>
                <a:gd name="T1" fmla="*/ 0 h 21"/>
                <a:gd name="T2" fmla="*/ 0 w 20"/>
                <a:gd name="T3" fmla="*/ 2 h 21"/>
                <a:gd name="T4" fmla="*/ 5 w 20"/>
                <a:gd name="T5" fmla="*/ 5 h 21"/>
                <a:gd name="T6" fmla="*/ 7 w 20"/>
                <a:gd name="T7" fmla="*/ 5 h 21"/>
                <a:gd name="T8" fmla="*/ 9 w 20"/>
                <a:gd name="T9" fmla="*/ 10 h 21"/>
                <a:gd name="T10" fmla="*/ 6 w 20"/>
                <a:gd name="T11" fmla="*/ 12 h 21"/>
                <a:gd name="T12" fmla="*/ 0 w 20"/>
                <a:gd name="T13" fmla="*/ 14 h 21"/>
                <a:gd name="T14" fmla="*/ 6 w 20"/>
                <a:gd name="T15" fmla="*/ 15 h 21"/>
                <a:gd name="T16" fmla="*/ 12 w 20"/>
                <a:gd name="T17" fmla="*/ 20 h 21"/>
                <a:gd name="T18" fmla="*/ 12 w 20"/>
                <a:gd name="T19" fmla="*/ 17 h 21"/>
                <a:gd name="T20" fmla="*/ 14 w 20"/>
                <a:gd name="T21" fmla="*/ 17 h 21"/>
                <a:gd name="T22" fmla="*/ 14 w 20"/>
                <a:gd name="T23" fmla="*/ 12 h 21"/>
                <a:gd name="T24" fmla="*/ 16 w 20"/>
                <a:gd name="T25" fmla="*/ 15 h 21"/>
                <a:gd name="T26" fmla="*/ 19 w 20"/>
                <a:gd name="T27" fmla="*/ 12 h 21"/>
                <a:gd name="T28" fmla="*/ 15 w 20"/>
                <a:gd name="T29" fmla="*/ 10 h 21"/>
                <a:gd name="T30" fmla="*/ 16 w 20"/>
                <a:gd name="T31" fmla="*/ 7 h 21"/>
                <a:gd name="T32" fmla="*/ 13 w 20"/>
                <a:gd name="T33" fmla="*/ 5 h 21"/>
                <a:gd name="T34" fmla="*/ 12 w 20"/>
                <a:gd name="T35" fmla="*/ 4 h 21"/>
                <a:gd name="T36" fmla="*/ 6 w 20"/>
                <a:gd name="T37" fmla="*/ 0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21"/>
                <a:gd name="T59" fmla="*/ 20 w 20"/>
                <a:gd name="T60" fmla="*/ 21 h 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21">
                  <a:moveTo>
                    <a:pt x="6" y="0"/>
                  </a:moveTo>
                  <a:lnTo>
                    <a:pt x="0" y="2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10"/>
                  </a:lnTo>
                  <a:lnTo>
                    <a:pt x="6" y="12"/>
                  </a:lnTo>
                  <a:lnTo>
                    <a:pt x="0" y="14"/>
                  </a:lnTo>
                  <a:lnTo>
                    <a:pt x="6" y="15"/>
                  </a:lnTo>
                  <a:lnTo>
                    <a:pt x="12" y="20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4" y="12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15" y="10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2" y="4"/>
                  </a:lnTo>
                  <a:lnTo>
                    <a:pt x="6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82" name="Freeform 12"/>
            <p:cNvSpPr>
              <a:spLocks/>
            </p:cNvSpPr>
            <p:nvPr/>
          </p:nvSpPr>
          <p:spPr bwMode="auto">
            <a:xfrm>
              <a:off x="822" y="1382"/>
              <a:ext cx="20" cy="21"/>
            </a:xfrm>
            <a:custGeom>
              <a:avLst/>
              <a:gdLst>
                <a:gd name="T0" fmla="*/ 19 w 20"/>
                <a:gd name="T1" fmla="*/ 0 h 21"/>
                <a:gd name="T2" fmla="*/ 15 w 20"/>
                <a:gd name="T3" fmla="*/ 6 h 21"/>
                <a:gd name="T4" fmla="*/ 4 w 20"/>
                <a:gd name="T5" fmla="*/ 20 h 21"/>
                <a:gd name="T6" fmla="*/ 0 w 20"/>
                <a:gd name="T7" fmla="*/ 14 h 21"/>
                <a:gd name="T8" fmla="*/ 7 w 20"/>
                <a:gd name="T9" fmla="*/ 5 h 21"/>
                <a:gd name="T10" fmla="*/ 11 w 20"/>
                <a:gd name="T11" fmla="*/ 0 h 21"/>
                <a:gd name="T12" fmla="*/ 19 w 20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1"/>
                <a:gd name="T23" fmla="*/ 20 w 20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1">
                  <a:moveTo>
                    <a:pt x="19" y="0"/>
                  </a:moveTo>
                  <a:lnTo>
                    <a:pt x="15" y="6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7" y="5"/>
                  </a:lnTo>
                  <a:lnTo>
                    <a:pt x="11" y="0"/>
                  </a:lnTo>
                  <a:lnTo>
                    <a:pt x="19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83" name="Freeform 13"/>
            <p:cNvSpPr>
              <a:spLocks/>
            </p:cNvSpPr>
            <p:nvPr/>
          </p:nvSpPr>
          <p:spPr bwMode="auto">
            <a:xfrm>
              <a:off x="820" y="1382"/>
              <a:ext cx="20" cy="21"/>
            </a:xfrm>
            <a:custGeom>
              <a:avLst/>
              <a:gdLst>
                <a:gd name="T0" fmla="*/ 13 w 20"/>
                <a:gd name="T1" fmla="*/ 0 h 21"/>
                <a:gd name="T2" fmla="*/ 12 w 20"/>
                <a:gd name="T3" fmla="*/ 1 h 21"/>
                <a:gd name="T4" fmla="*/ 9 w 20"/>
                <a:gd name="T5" fmla="*/ 0 h 21"/>
                <a:gd name="T6" fmla="*/ 6 w 20"/>
                <a:gd name="T7" fmla="*/ 0 h 21"/>
                <a:gd name="T8" fmla="*/ 4 w 20"/>
                <a:gd name="T9" fmla="*/ 1 h 21"/>
                <a:gd name="T10" fmla="*/ 2 w 20"/>
                <a:gd name="T11" fmla="*/ 1 h 21"/>
                <a:gd name="T12" fmla="*/ 1 w 20"/>
                <a:gd name="T13" fmla="*/ 2 h 21"/>
                <a:gd name="T14" fmla="*/ 0 w 20"/>
                <a:gd name="T15" fmla="*/ 4 h 21"/>
                <a:gd name="T16" fmla="*/ 0 w 20"/>
                <a:gd name="T17" fmla="*/ 5 h 21"/>
                <a:gd name="T18" fmla="*/ 2 w 20"/>
                <a:gd name="T19" fmla="*/ 6 h 21"/>
                <a:gd name="T20" fmla="*/ 2 w 20"/>
                <a:gd name="T21" fmla="*/ 7 h 21"/>
                <a:gd name="T22" fmla="*/ 2 w 20"/>
                <a:gd name="T23" fmla="*/ 10 h 21"/>
                <a:gd name="T24" fmla="*/ 4 w 20"/>
                <a:gd name="T25" fmla="*/ 11 h 21"/>
                <a:gd name="T26" fmla="*/ 5 w 20"/>
                <a:gd name="T27" fmla="*/ 12 h 21"/>
                <a:gd name="T28" fmla="*/ 2 w 20"/>
                <a:gd name="T29" fmla="*/ 14 h 21"/>
                <a:gd name="T30" fmla="*/ 2 w 20"/>
                <a:gd name="T31" fmla="*/ 15 h 21"/>
                <a:gd name="T32" fmla="*/ 4 w 20"/>
                <a:gd name="T33" fmla="*/ 17 h 21"/>
                <a:gd name="T34" fmla="*/ 5 w 20"/>
                <a:gd name="T35" fmla="*/ 19 h 21"/>
                <a:gd name="T36" fmla="*/ 6 w 20"/>
                <a:gd name="T37" fmla="*/ 19 h 21"/>
                <a:gd name="T38" fmla="*/ 7 w 20"/>
                <a:gd name="T39" fmla="*/ 20 h 21"/>
                <a:gd name="T40" fmla="*/ 9 w 20"/>
                <a:gd name="T41" fmla="*/ 19 h 21"/>
                <a:gd name="T42" fmla="*/ 11 w 20"/>
                <a:gd name="T43" fmla="*/ 16 h 21"/>
                <a:gd name="T44" fmla="*/ 12 w 20"/>
                <a:gd name="T45" fmla="*/ 15 h 21"/>
                <a:gd name="T46" fmla="*/ 14 w 20"/>
                <a:gd name="T47" fmla="*/ 14 h 21"/>
                <a:gd name="T48" fmla="*/ 16 w 20"/>
                <a:gd name="T49" fmla="*/ 11 h 21"/>
                <a:gd name="T50" fmla="*/ 18 w 20"/>
                <a:gd name="T51" fmla="*/ 11 h 21"/>
                <a:gd name="T52" fmla="*/ 19 w 20"/>
                <a:gd name="T53" fmla="*/ 10 h 21"/>
                <a:gd name="T54" fmla="*/ 19 w 20"/>
                <a:gd name="T55" fmla="*/ 9 h 21"/>
                <a:gd name="T56" fmla="*/ 16 w 20"/>
                <a:gd name="T57" fmla="*/ 7 h 21"/>
                <a:gd name="T58" fmla="*/ 16 w 20"/>
                <a:gd name="T59" fmla="*/ 6 h 21"/>
                <a:gd name="T60" fmla="*/ 15 w 20"/>
                <a:gd name="T61" fmla="*/ 5 h 21"/>
                <a:gd name="T62" fmla="*/ 14 w 20"/>
                <a:gd name="T63" fmla="*/ 2 h 21"/>
                <a:gd name="T64" fmla="*/ 13 w 20"/>
                <a:gd name="T65" fmla="*/ 0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21"/>
                <a:gd name="T101" fmla="*/ 20 w 20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21">
                  <a:moveTo>
                    <a:pt x="13" y="0"/>
                  </a:moveTo>
                  <a:lnTo>
                    <a:pt x="12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9" y="19"/>
                  </a:lnTo>
                  <a:lnTo>
                    <a:pt x="11" y="16"/>
                  </a:lnTo>
                  <a:lnTo>
                    <a:pt x="12" y="15"/>
                  </a:lnTo>
                  <a:lnTo>
                    <a:pt x="14" y="14"/>
                  </a:lnTo>
                  <a:lnTo>
                    <a:pt x="16" y="11"/>
                  </a:lnTo>
                  <a:lnTo>
                    <a:pt x="18" y="11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4" y="2"/>
                  </a:lnTo>
                  <a:lnTo>
                    <a:pt x="13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84" name="Freeform 14"/>
            <p:cNvSpPr>
              <a:spLocks/>
            </p:cNvSpPr>
            <p:nvPr/>
          </p:nvSpPr>
          <p:spPr bwMode="auto">
            <a:xfrm>
              <a:off x="836" y="1392"/>
              <a:ext cx="21" cy="20"/>
            </a:xfrm>
            <a:custGeom>
              <a:avLst/>
              <a:gdLst>
                <a:gd name="T0" fmla="*/ 12 w 21"/>
                <a:gd name="T1" fmla="*/ 0 h 20"/>
                <a:gd name="T2" fmla="*/ 20 w 21"/>
                <a:gd name="T3" fmla="*/ 6 h 20"/>
                <a:gd name="T4" fmla="*/ 12 w 21"/>
                <a:gd name="T5" fmla="*/ 19 h 20"/>
                <a:gd name="T6" fmla="*/ 2 w 21"/>
                <a:gd name="T7" fmla="*/ 19 h 20"/>
                <a:gd name="T8" fmla="*/ 0 w 21"/>
                <a:gd name="T9" fmla="*/ 6 h 20"/>
                <a:gd name="T10" fmla="*/ 12 w 21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0"/>
                <a:gd name="T20" fmla="*/ 21 w 21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0">
                  <a:moveTo>
                    <a:pt x="12" y="0"/>
                  </a:moveTo>
                  <a:lnTo>
                    <a:pt x="20" y="6"/>
                  </a:lnTo>
                  <a:lnTo>
                    <a:pt x="12" y="19"/>
                  </a:lnTo>
                  <a:lnTo>
                    <a:pt x="2" y="19"/>
                  </a:lnTo>
                  <a:lnTo>
                    <a:pt x="0" y="6"/>
                  </a:lnTo>
                  <a:lnTo>
                    <a:pt x="12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85" name="Freeform 15"/>
            <p:cNvSpPr>
              <a:spLocks/>
            </p:cNvSpPr>
            <p:nvPr/>
          </p:nvSpPr>
          <p:spPr bwMode="auto">
            <a:xfrm>
              <a:off x="845" y="1395"/>
              <a:ext cx="20" cy="21"/>
            </a:xfrm>
            <a:custGeom>
              <a:avLst/>
              <a:gdLst>
                <a:gd name="T0" fmla="*/ 19 w 20"/>
                <a:gd name="T1" fmla="*/ 14 h 21"/>
                <a:gd name="T2" fmla="*/ 12 w 20"/>
                <a:gd name="T3" fmla="*/ 5 h 21"/>
                <a:gd name="T4" fmla="*/ 6 w 20"/>
                <a:gd name="T5" fmla="*/ 2 h 21"/>
                <a:gd name="T6" fmla="*/ 0 w 20"/>
                <a:gd name="T7" fmla="*/ 0 h 21"/>
                <a:gd name="T8" fmla="*/ 0 w 20"/>
                <a:gd name="T9" fmla="*/ 4 h 21"/>
                <a:gd name="T10" fmla="*/ 12 w 20"/>
                <a:gd name="T11" fmla="*/ 14 h 21"/>
                <a:gd name="T12" fmla="*/ 12 w 20"/>
                <a:gd name="T13" fmla="*/ 20 h 21"/>
                <a:gd name="T14" fmla="*/ 19 w 20"/>
                <a:gd name="T15" fmla="*/ 14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1"/>
                <a:gd name="T26" fmla="*/ 20 w 20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1">
                  <a:moveTo>
                    <a:pt x="19" y="14"/>
                  </a:moveTo>
                  <a:lnTo>
                    <a:pt x="12" y="5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12" y="14"/>
                  </a:lnTo>
                  <a:lnTo>
                    <a:pt x="12" y="20"/>
                  </a:lnTo>
                  <a:lnTo>
                    <a:pt x="19" y="14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86" name="Freeform 16"/>
            <p:cNvSpPr>
              <a:spLocks/>
            </p:cNvSpPr>
            <p:nvPr/>
          </p:nvSpPr>
          <p:spPr bwMode="auto">
            <a:xfrm>
              <a:off x="845" y="1398"/>
              <a:ext cx="20" cy="20"/>
            </a:xfrm>
            <a:custGeom>
              <a:avLst/>
              <a:gdLst>
                <a:gd name="T0" fmla="*/ 19 w 20"/>
                <a:gd name="T1" fmla="*/ 19 h 20"/>
                <a:gd name="T2" fmla="*/ 4 w 20"/>
                <a:gd name="T3" fmla="*/ 0 h 20"/>
                <a:gd name="T4" fmla="*/ 0 w 20"/>
                <a:gd name="T5" fmla="*/ 19 h 20"/>
                <a:gd name="T6" fmla="*/ 19 w 20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0"/>
                <a:gd name="T14" fmla="*/ 20 w 2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0">
                  <a:moveTo>
                    <a:pt x="19" y="19"/>
                  </a:moveTo>
                  <a:lnTo>
                    <a:pt x="4" y="0"/>
                  </a:lnTo>
                  <a:lnTo>
                    <a:pt x="0" y="19"/>
                  </a:lnTo>
                  <a:lnTo>
                    <a:pt x="19" y="19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87" name="Freeform 17"/>
            <p:cNvSpPr>
              <a:spLocks/>
            </p:cNvSpPr>
            <p:nvPr/>
          </p:nvSpPr>
          <p:spPr bwMode="auto">
            <a:xfrm>
              <a:off x="839" y="1375"/>
              <a:ext cx="20" cy="20"/>
            </a:xfrm>
            <a:custGeom>
              <a:avLst/>
              <a:gdLst>
                <a:gd name="T0" fmla="*/ 19 w 20"/>
                <a:gd name="T1" fmla="*/ 16 h 20"/>
                <a:gd name="T2" fmla="*/ 13 w 20"/>
                <a:gd name="T3" fmla="*/ 14 h 20"/>
                <a:gd name="T4" fmla="*/ 9 w 20"/>
                <a:gd name="T5" fmla="*/ 12 h 20"/>
                <a:gd name="T6" fmla="*/ 0 w 20"/>
                <a:gd name="T7" fmla="*/ 0 h 20"/>
                <a:gd name="T8" fmla="*/ 5 w 20"/>
                <a:gd name="T9" fmla="*/ 12 h 20"/>
                <a:gd name="T10" fmla="*/ 8 w 20"/>
                <a:gd name="T11" fmla="*/ 19 h 20"/>
                <a:gd name="T12" fmla="*/ 19 w 20"/>
                <a:gd name="T13" fmla="*/ 1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0"/>
                <a:gd name="T23" fmla="*/ 20 w 20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0">
                  <a:moveTo>
                    <a:pt x="19" y="16"/>
                  </a:moveTo>
                  <a:lnTo>
                    <a:pt x="13" y="14"/>
                  </a:lnTo>
                  <a:lnTo>
                    <a:pt x="9" y="12"/>
                  </a:lnTo>
                  <a:lnTo>
                    <a:pt x="0" y="0"/>
                  </a:lnTo>
                  <a:lnTo>
                    <a:pt x="5" y="12"/>
                  </a:lnTo>
                  <a:lnTo>
                    <a:pt x="8" y="19"/>
                  </a:lnTo>
                  <a:lnTo>
                    <a:pt x="19" y="16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135" name="Line 19"/>
          <p:cNvSpPr>
            <a:spLocks noChangeShapeType="1"/>
          </p:cNvSpPr>
          <p:nvPr/>
        </p:nvSpPr>
        <p:spPr bwMode="auto">
          <a:xfrm flipV="1">
            <a:off x="2836863" y="1844675"/>
            <a:ext cx="4581525" cy="34448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arrow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138" name="Line 23"/>
          <p:cNvSpPr>
            <a:spLocks noChangeShapeType="1"/>
          </p:cNvSpPr>
          <p:nvPr/>
        </p:nvSpPr>
        <p:spPr bwMode="auto">
          <a:xfrm flipH="1" flipV="1">
            <a:off x="5159375" y="2216960"/>
            <a:ext cx="579438" cy="38655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arrow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3" name="Group 24"/>
          <p:cNvGrpSpPr>
            <a:grpSpLocks noChangeAspect="1"/>
          </p:cNvGrpSpPr>
          <p:nvPr/>
        </p:nvGrpSpPr>
        <p:grpSpPr bwMode="auto">
          <a:xfrm>
            <a:off x="5436300" y="5878698"/>
            <a:ext cx="539774" cy="540034"/>
            <a:chOff x="1756" y="1622"/>
            <a:chExt cx="118" cy="126"/>
          </a:xfrm>
        </p:grpSpPr>
        <p:sp>
          <p:nvSpPr>
            <p:cNvPr id="6166" name="Oval 25"/>
            <p:cNvSpPr>
              <a:spLocks noChangeArrowheads="1"/>
            </p:cNvSpPr>
            <p:nvPr/>
          </p:nvSpPr>
          <p:spPr bwMode="auto">
            <a:xfrm>
              <a:off x="1756" y="1622"/>
              <a:ext cx="118" cy="126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67" name="Freeform 26"/>
            <p:cNvSpPr>
              <a:spLocks/>
            </p:cNvSpPr>
            <p:nvPr/>
          </p:nvSpPr>
          <p:spPr bwMode="auto">
            <a:xfrm>
              <a:off x="1767" y="1636"/>
              <a:ext cx="50" cy="103"/>
            </a:xfrm>
            <a:custGeom>
              <a:avLst/>
              <a:gdLst>
                <a:gd name="T0" fmla="*/ 18 w 50"/>
                <a:gd name="T1" fmla="*/ 0 h 103"/>
                <a:gd name="T2" fmla="*/ 11 w 50"/>
                <a:gd name="T3" fmla="*/ 1 h 103"/>
                <a:gd name="T4" fmla="*/ 13 w 50"/>
                <a:gd name="T5" fmla="*/ 10 h 103"/>
                <a:gd name="T6" fmla="*/ 7 w 50"/>
                <a:gd name="T7" fmla="*/ 18 h 103"/>
                <a:gd name="T8" fmla="*/ 1 w 50"/>
                <a:gd name="T9" fmla="*/ 26 h 103"/>
                <a:gd name="T10" fmla="*/ 0 w 50"/>
                <a:gd name="T11" fmla="*/ 35 h 103"/>
                <a:gd name="T12" fmla="*/ 2 w 50"/>
                <a:gd name="T13" fmla="*/ 34 h 103"/>
                <a:gd name="T14" fmla="*/ 2 w 50"/>
                <a:gd name="T15" fmla="*/ 44 h 103"/>
                <a:gd name="T16" fmla="*/ 8 w 50"/>
                <a:gd name="T17" fmla="*/ 49 h 103"/>
                <a:gd name="T18" fmla="*/ 12 w 50"/>
                <a:gd name="T19" fmla="*/ 53 h 103"/>
                <a:gd name="T20" fmla="*/ 17 w 50"/>
                <a:gd name="T21" fmla="*/ 57 h 103"/>
                <a:gd name="T22" fmla="*/ 15 w 50"/>
                <a:gd name="T23" fmla="*/ 62 h 103"/>
                <a:gd name="T24" fmla="*/ 14 w 50"/>
                <a:gd name="T25" fmla="*/ 67 h 103"/>
                <a:gd name="T26" fmla="*/ 18 w 50"/>
                <a:gd name="T27" fmla="*/ 74 h 103"/>
                <a:gd name="T28" fmla="*/ 23 w 50"/>
                <a:gd name="T29" fmla="*/ 77 h 103"/>
                <a:gd name="T30" fmla="*/ 23 w 50"/>
                <a:gd name="T31" fmla="*/ 89 h 103"/>
                <a:gd name="T32" fmla="*/ 24 w 50"/>
                <a:gd name="T33" fmla="*/ 99 h 103"/>
                <a:gd name="T34" fmla="*/ 26 w 50"/>
                <a:gd name="T35" fmla="*/ 102 h 103"/>
                <a:gd name="T36" fmla="*/ 29 w 50"/>
                <a:gd name="T37" fmla="*/ 97 h 103"/>
                <a:gd name="T38" fmla="*/ 31 w 50"/>
                <a:gd name="T39" fmla="*/ 90 h 103"/>
                <a:gd name="T40" fmla="*/ 32 w 50"/>
                <a:gd name="T41" fmla="*/ 87 h 103"/>
                <a:gd name="T42" fmla="*/ 39 w 50"/>
                <a:gd name="T43" fmla="*/ 83 h 103"/>
                <a:gd name="T44" fmla="*/ 44 w 50"/>
                <a:gd name="T45" fmla="*/ 79 h 103"/>
                <a:gd name="T46" fmla="*/ 48 w 50"/>
                <a:gd name="T47" fmla="*/ 72 h 103"/>
                <a:gd name="T48" fmla="*/ 46 w 50"/>
                <a:gd name="T49" fmla="*/ 67 h 103"/>
                <a:gd name="T50" fmla="*/ 39 w 50"/>
                <a:gd name="T51" fmla="*/ 65 h 103"/>
                <a:gd name="T52" fmla="*/ 37 w 50"/>
                <a:gd name="T53" fmla="*/ 62 h 103"/>
                <a:gd name="T54" fmla="*/ 32 w 50"/>
                <a:gd name="T55" fmla="*/ 60 h 103"/>
                <a:gd name="T56" fmla="*/ 24 w 50"/>
                <a:gd name="T57" fmla="*/ 56 h 103"/>
                <a:gd name="T58" fmla="*/ 19 w 50"/>
                <a:gd name="T59" fmla="*/ 55 h 103"/>
                <a:gd name="T60" fmla="*/ 14 w 50"/>
                <a:gd name="T61" fmla="*/ 56 h 103"/>
                <a:gd name="T62" fmla="*/ 14 w 50"/>
                <a:gd name="T63" fmla="*/ 50 h 103"/>
                <a:gd name="T64" fmla="*/ 13 w 50"/>
                <a:gd name="T65" fmla="*/ 47 h 103"/>
                <a:gd name="T66" fmla="*/ 8 w 50"/>
                <a:gd name="T67" fmla="*/ 47 h 103"/>
                <a:gd name="T68" fmla="*/ 8 w 50"/>
                <a:gd name="T69" fmla="*/ 43 h 103"/>
                <a:gd name="T70" fmla="*/ 10 w 50"/>
                <a:gd name="T71" fmla="*/ 40 h 103"/>
                <a:gd name="T72" fmla="*/ 17 w 50"/>
                <a:gd name="T73" fmla="*/ 42 h 103"/>
                <a:gd name="T74" fmla="*/ 19 w 50"/>
                <a:gd name="T75" fmla="*/ 43 h 103"/>
                <a:gd name="T76" fmla="*/ 24 w 50"/>
                <a:gd name="T77" fmla="*/ 38 h 103"/>
                <a:gd name="T78" fmla="*/ 26 w 50"/>
                <a:gd name="T79" fmla="*/ 37 h 103"/>
                <a:gd name="T80" fmla="*/ 31 w 50"/>
                <a:gd name="T81" fmla="*/ 35 h 103"/>
                <a:gd name="T82" fmla="*/ 33 w 50"/>
                <a:gd name="T83" fmla="*/ 31 h 103"/>
                <a:gd name="T84" fmla="*/ 36 w 50"/>
                <a:gd name="T85" fmla="*/ 34 h 103"/>
                <a:gd name="T86" fmla="*/ 35 w 50"/>
                <a:gd name="T87" fmla="*/ 29 h 103"/>
                <a:gd name="T88" fmla="*/ 33 w 50"/>
                <a:gd name="T89" fmla="*/ 25 h 103"/>
                <a:gd name="T90" fmla="*/ 31 w 50"/>
                <a:gd name="T91" fmla="*/ 23 h 103"/>
                <a:gd name="T92" fmla="*/ 27 w 50"/>
                <a:gd name="T93" fmla="*/ 25 h 103"/>
                <a:gd name="T94" fmla="*/ 24 w 50"/>
                <a:gd name="T95" fmla="*/ 26 h 103"/>
                <a:gd name="T96" fmla="*/ 23 w 50"/>
                <a:gd name="T97" fmla="*/ 23 h 103"/>
                <a:gd name="T98" fmla="*/ 27 w 50"/>
                <a:gd name="T99" fmla="*/ 19 h 103"/>
                <a:gd name="T100" fmla="*/ 30 w 50"/>
                <a:gd name="T101" fmla="*/ 17 h 103"/>
                <a:gd name="T102" fmla="*/ 26 w 50"/>
                <a:gd name="T103" fmla="*/ 16 h 103"/>
                <a:gd name="T104" fmla="*/ 23 w 50"/>
                <a:gd name="T105" fmla="*/ 14 h 103"/>
                <a:gd name="T106" fmla="*/ 26 w 50"/>
                <a:gd name="T107" fmla="*/ 14 h 103"/>
                <a:gd name="T108" fmla="*/ 25 w 50"/>
                <a:gd name="T109" fmla="*/ 11 h 103"/>
                <a:gd name="T110" fmla="*/ 23 w 50"/>
                <a:gd name="T111" fmla="*/ 8 h 1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"/>
                <a:gd name="T169" fmla="*/ 0 h 103"/>
                <a:gd name="T170" fmla="*/ 50 w 50"/>
                <a:gd name="T171" fmla="*/ 103 h 1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" h="103">
                  <a:moveTo>
                    <a:pt x="23" y="1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3" y="10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5" y="22"/>
                  </a:lnTo>
                  <a:lnTo>
                    <a:pt x="1" y="26"/>
                  </a:lnTo>
                  <a:lnTo>
                    <a:pt x="1" y="29"/>
                  </a:lnTo>
                  <a:lnTo>
                    <a:pt x="1" y="32"/>
                  </a:lnTo>
                  <a:lnTo>
                    <a:pt x="0" y="35"/>
                  </a:lnTo>
                  <a:lnTo>
                    <a:pt x="1" y="40"/>
                  </a:lnTo>
                  <a:lnTo>
                    <a:pt x="1" y="36"/>
                  </a:lnTo>
                  <a:lnTo>
                    <a:pt x="2" y="34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5" y="48"/>
                  </a:lnTo>
                  <a:lnTo>
                    <a:pt x="7" y="49"/>
                  </a:lnTo>
                  <a:lnTo>
                    <a:pt x="8" y="49"/>
                  </a:lnTo>
                  <a:lnTo>
                    <a:pt x="10" y="49"/>
                  </a:lnTo>
                  <a:lnTo>
                    <a:pt x="11" y="53"/>
                  </a:lnTo>
                  <a:lnTo>
                    <a:pt x="12" y="53"/>
                  </a:lnTo>
                  <a:lnTo>
                    <a:pt x="13" y="56"/>
                  </a:lnTo>
                  <a:lnTo>
                    <a:pt x="14" y="57"/>
                  </a:lnTo>
                  <a:lnTo>
                    <a:pt x="17" y="57"/>
                  </a:lnTo>
                  <a:lnTo>
                    <a:pt x="19" y="59"/>
                  </a:lnTo>
                  <a:lnTo>
                    <a:pt x="17" y="62"/>
                  </a:lnTo>
                  <a:lnTo>
                    <a:pt x="15" y="62"/>
                  </a:lnTo>
                  <a:lnTo>
                    <a:pt x="15" y="63"/>
                  </a:lnTo>
                  <a:lnTo>
                    <a:pt x="15" y="66"/>
                  </a:lnTo>
                  <a:lnTo>
                    <a:pt x="14" y="67"/>
                  </a:lnTo>
                  <a:lnTo>
                    <a:pt x="15" y="69"/>
                  </a:lnTo>
                  <a:lnTo>
                    <a:pt x="18" y="72"/>
                  </a:lnTo>
                  <a:lnTo>
                    <a:pt x="18" y="74"/>
                  </a:lnTo>
                  <a:lnTo>
                    <a:pt x="19" y="75"/>
                  </a:lnTo>
                  <a:lnTo>
                    <a:pt x="21" y="75"/>
                  </a:lnTo>
                  <a:lnTo>
                    <a:pt x="23" y="77"/>
                  </a:lnTo>
                  <a:lnTo>
                    <a:pt x="23" y="83"/>
                  </a:lnTo>
                  <a:lnTo>
                    <a:pt x="23" y="85"/>
                  </a:lnTo>
                  <a:lnTo>
                    <a:pt x="23" y="89"/>
                  </a:lnTo>
                  <a:lnTo>
                    <a:pt x="23" y="91"/>
                  </a:lnTo>
                  <a:lnTo>
                    <a:pt x="24" y="95"/>
                  </a:lnTo>
                  <a:lnTo>
                    <a:pt x="24" y="99"/>
                  </a:lnTo>
                  <a:lnTo>
                    <a:pt x="26" y="101"/>
                  </a:lnTo>
                  <a:lnTo>
                    <a:pt x="27" y="99"/>
                  </a:lnTo>
                  <a:lnTo>
                    <a:pt x="26" y="102"/>
                  </a:lnTo>
                  <a:lnTo>
                    <a:pt x="30" y="102"/>
                  </a:lnTo>
                  <a:lnTo>
                    <a:pt x="27" y="99"/>
                  </a:lnTo>
                  <a:lnTo>
                    <a:pt x="29" y="97"/>
                  </a:lnTo>
                  <a:lnTo>
                    <a:pt x="29" y="95"/>
                  </a:lnTo>
                  <a:lnTo>
                    <a:pt x="29" y="92"/>
                  </a:lnTo>
                  <a:lnTo>
                    <a:pt x="31" y="90"/>
                  </a:lnTo>
                  <a:lnTo>
                    <a:pt x="32" y="90"/>
                  </a:lnTo>
                  <a:lnTo>
                    <a:pt x="33" y="89"/>
                  </a:lnTo>
                  <a:lnTo>
                    <a:pt x="32" y="87"/>
                  </a:lnTo>
                  <a:lnTo>
                    <a:pt x="35" y="89"/>
                  </a:lnTo>
                  <a:lnTo>
                    <a:pt x="37" y="86"/>
                  </a:lnTo>
                  <a:lnTo>
                    <a:pt x="39" y="83"/>
                  </a:lnTo>
                  <a:lnTo>
                    <a:pt x="38" y="81"/>
                  </a:lnTo>
                  <a:lnTo>
                    <a:pt x="40" y="80"/>
                  </a:lnTo>
                  <a:lnTo>
                    <a:pt x="44" y="79"/>
                  </a:lnTo>
                  <a:lnTo>
                    <a:pt x="45" y="78"/>
                  </a:lnTo>
                  <a:lnTo>
                    <a:pt x="45" y="74"/>
                  </a:lnTo>
                  <a:lnTo>
                    <a:pt x="48" y="72"/>
                  </a:lnTo>
                  <a:lnTo>
                    <a:pt x="49" y="69"/>
                  </a:lnTo>
                  <a:lnTo>
                    <a:pt x="48" y="68"/>
                  </a:lnTo>
                  <a:lnTo>
                    <a:pt x="46" y="67"/>
                  </a:lnTo>
                  <a:lnTo>
                    <a:pt x="44" y="66"/>
                  </a:lnTo>
                  <a:lnTo>
                    <a:pt x="42" y="66"/>
                  </a:lnTo>
                  <a:lnTo>
                    <a:pt x="39" y="65"/>
                  </a:lnTo>
                  <a:lnTo>
                    <a:pt x="37" y="66"/>
                  </a:lnTo>
                  <a:lnTo>
                    <a:pt x="37" y="65"/>
                  </a:lnTo>
                  <a:lnTo>
                    <a:pt x="37" y="62"/>
                  </a:lnTo>
                  <a:lnTo>
                    <a:pt x="36" y="62"/>
                  </a:lnTo>
                  <a:lnTo>
                    <a:pt x="33" y="61"/>
                  </a:lnTo>
                  <a:lnTo>
                    <a:pt x="32" y="60"/>
                  </a:lnTo>
                  <a:lnTo>
                    <a:pt x="29" y="57"/>
                  </a:lnTo>
                  <a:lnTo>
                    <a:pt x="25" y="57"/>
                  </a:lnTo>
                  <a:lnTo>
                    <a:pt x="24" y="56"/>
                  </a:lnTo>
                  <a:lnTo>
                    <a:pt x="23" y="56"/>
                  </a:lnTo>
                  <a:lnTo>
                    <a:pt x="23" y="55"/>
                  </a:lnTo>
                  <a:lnTo>
                    <a:pt x="19" y="55"/>
                  </a:lnTo>
                  <a:lnTo>
                    <a:pt x="19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5" y="51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3" y="48"/>
                  </a:lnTo>
                  <a:lnTo>
                    <a:pt x="13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8" y="47"/>
                  </a:lnTo>
                  <a:lnTo>
                    <a:pt x="7" y="46"/>
                  </a:lnTo>
                  <a:lnTo>
                    <a:pt x="7" y="43"/>
                  </a:lnTo>
                  <a:lnTo>
                    <a:pt x="8" y="43"/>
                  </a:lnTo>
                  <a:lnTo>
                    <a:pt x="10" y="43"/>
                  </a:lnTo>
                  <a:lnTo>
                    <a:pt x="10" y="42"/>
                  </a:lnTo>
                  <a:lnTo>
                    <a:pt x="10" y="40"/>
                  </a:lnTo>
                  <a:lnTo>
                    <a:pt x="13" y="40"/>
                  </a:lnTo>
                  <a:lnTo>
                    <a:pt x="13" y="41"/>
                  </a:lnTo>
                  <a:lnTo>
                    <a:pt x="17" y="42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19" y="43"/>
                  </a:lnTo>
                  <a:lnTo>
                    <a:pt x="19" y="42"/>
                  </a:lnTo>
                  <a:lnTo>
                    <a:pt x="23" y="40"/>
                  </a:lnTo>
                  <a:lnTo>
                    <a:pt x="24" y="38"/>
                  </a:lnTo>
                  <a:lnTo>
                    <a:pt x="24" y="37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5"/>
                  </a:lnTo>
                  <a:lnTo>
                    <a:pt x="30" y="34"/>
                  </a:lnTo>
                  <a:lnTo>
                    <a:pt x="31" y="35"/>
                  </a:lnTo>
                  <a:lnTo>
                    <a:pt x="30" y="34"/>
                  </a:lnTo>
                  <a:lnTo>
                    <a:pt x="31" y="31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3" y="34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3" y="29"/>
                  </a:lnTo>
                  <a:lnTo>
                    <a:pt x="33" y="26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4"/>
                  </a:lnTo>
                  <a:lnTo>
                    <a:pt x="31" y="23"/>
                  </a:lnTo>
                  <a:lnTo>
                    <a:pt x="27" y="23"/>
                  </a:lnTo>
                  <a:lnTo>
                    <a:pt x="26" y="23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5" y="28"/>
                  </a:lnTo>
                  <a:lnTo>
                    <a:pt x="24" y="26"/>
                  </a:lnTo>
                  <a:lnTo>
                    <a:pt x="25" y="25"/>
                  </a:lnTo>
                  <a:lnTo>
                    <a:pt x="23" y="24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5" y="20"/>
                  </a:lnTo>
                  <a:lnTo>
                    <a:pt x="27" y="19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6" y="16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3" y="13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3" y="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68" name="Freeform 27"/>
            <p:cNvSpPr>
              <a:spLocks/>
            </p:cNvSpPr>
            <p:nvPr/>
          </p:nvSpPr>
          <p:spPr bwMode="auto">
            <a:xfrm>
              <a:off x="1789" y="1623"/>
              <a:ext cx="81" cy="53"/>
            </a:xfrm>
            <a:custGeom>
              <a:avLst/>
              <a:gdLst>
                <a:gd name="T0" fmla="*/ 12 w 81"/>
                <a:gd name="T1" fmla="*/ 1 h 53"/>
                <a:gd name="T2" fmla="*/ 7 w 81"/>
                <a:gd name="T3" fmla="*/ 5 h 53"/>
                <a:gd name="T4" fmla="*/ 7 w 81"/>
                <a:gd name="T5" fmla="*/ 1 h 53"/>
                <a:gd name="T6" fmla="*/ 4 w 81"/>
                <a:gd name="T7" fmla="*/ 4 h 53"/>
                <a:gd name="T8" fmla="*/ 1 w 81"/>
                <a:gd name="T9" fmla="*/ 10 h 53"/>
                <a:gd name="T10" fmla="*/ 4 w 81"/>
                <a:gd name="T11" fmla="*/ 13 h 53"/>
                <a:gd name="T12" fmla="*/ 8 w 81"/>
                <a:gd name="T13" fmla="*/ 10 h 53"/>
                <a:gd name="T14" fmla="*/ 15 w 81"/>
                <a:gd name="T15" fmla="*/ 10 h 53"/>
                <a:gd name="T16" fmla="*/ 23 w 81"/>
                <a:gd name="T17" fmla="*/ 7 h 53"/>
                <a:gd name="T18" fmla="*/ 26 w 81"/>
                <a:gd name="T19" fmla="*/ 11 h 53"/>
                <a:gd name="T20" fmla="*/ 27 w 81"/>
                <a:gd name="T21" fmla="*/ 13 h 53"/>
                <a:gd name="T22" fmla="*/ 32 w 81"/>
                <a:gd name="T23" fmla="*/ 13 h 53"/>
                <a:gd name="T24" fmla="*/ 35 w 81"/>
                <a:gd name="T25" fmla="*/ 14 h 53"/>
                <a:gd name="T26" fmla="*/ 36 w 81"/>
                <a:gd name="T27" fmla="*/ 14 h 53"/>
                <a:gd name="T28" fmla="*/ 37 w 81"/>
                <a:gd name="T29" fmla="*/ 17 h 53"/>
                <a:gd name="T30" fmla="*/ 38 w 81"/>
                <a:gd name="T31" fmla="*/ 20 h 53"/>
                <a:gd name="T32" fmla="*/ 40 w 81"/>
                <a:gd name="T33" fmla="*/ 24 h 53"/>
                <a:gd name="T34" fmla="*/ 37 w 81"/>
                <a:gd name="T35" fmla="*/ 24 h 53"/>
                <a:gd name="T36" fmla="*/ 35 w 81"/>
                <a:gd name="T37" fmla="*/ 26 h 53"/>
                <a:gd name="T38" fmla="*/ 37 w 81"/>
                <a:gd name="T39" fmla="*/ 34 h 53"/>
                <a:gd name="T40" fmla="*/ 42 w 81"/>
                <a:gd name="T41" fmla="*/ 34 h 53"/>
                <a:gd name="T42" fmla="*/ 39 w 81"/>
                <a:gd name="T43" fmla="*/ 31 h 53"/>
                <a:gd name="T44" fmla="*/ 39 w 81"/>
                <a:gd name="T45" fmla="*/ 29 h 53"/>
                <a:gd name="T46" fmla="*/ 43 w 81"/>
                <a:gd name="T47" fmla="*/ 29 h 53"/>
                <a:gd name="T48" fmla="*/ 43 w 81"/>
                <a:gd name="T49" fmla="*/ 33 h 53"/>
                <a:gd name="T50" fmla="*/ 43 w 81"/>
                <a:gd name="T51" fmla="*/ 35 h 53"/>
                <a:gd name="T52" fmla="*/ 40 w 81"/>
                <a:gd name="T53" fmla="*/ 35 h 53"/>
                <a:gd name="T54" fmla="*/ 40 w 81"/>
                <a:gd name="T55" fmla="*/ 39 h 53"/>
                <a:gd name="T56" fmla="*/ 39 w 81"/>
                <a:gd name="T57" fmla="*/ 43 h 53"/>
                <a:gd name="T58" fmla="*/ 39 w 81"/>
                <a:gd name="T59" fmla="*/ 47 h 53"/>
                <a:gd name="T60" fmla="*/ 43 w 81"/>
                <a:gd name="T61" fmla="*/ 51 h 53"/>
                <a:gd name="T62" fmla="*/ 44 w 81"/>
                <a:gd name="T63" fmla="*/ 48 h 53"/>
                <a:gd name="T64" fmla="*/ 45 w 81"/>
                <a:gd name="T65" fmla="*/ 43 h 53"/>
                <a:gd name="T66" fmla="*/ 50 w 81"/>
                <a:gd name="T67" fmla="*/ 43 h 53"/>
                <a:gd name="T68" fmla="*/ 48 w 81"/>
                <a:gd name="T69" fmla="*/ 41 h 53"/>
                <a:gd name="T70" fmla="*/ 51 w 81"/>
                <a:gd name="T71" fmla="*/ 40 h 53"/>
                <a:gd name="T72" fmla="*/ 54 w 81"/>
                <a:gd name="T73" fmla="*/ 39 h 53"/>
                <a:gd name="T74" fmla="*/ 56 w 81"/>
                <a:gd name="T75" fmla="*/ 40 h 53"/>
                <a:gd name="T76" fmla="*/ 61 w 81"/>
                <a:gd name="T77" fmla="*/ 37 h 53"/>
                <a:gd name="T78" fmla="*/ 64 w 81"/>
                <a:gd name="T79" fmla="*/ 42 h 53"/>
                <a:gd name="T80" fmla="*/ 69 w 81"/>
                <a:gd name="T81" fmla="*/ 42 h 53"/>
                <a:gd name="T82" fmla="*/ 75 w 81"/>
                <a:gd name="T83" fmla="*/ 46 h 53"/>
                <a:gd name="T84" fmla="*/ 79 w 81"/>
                <a:gd name="T85" fmla="*/ 43 h 53"/>
                <a:gd name="T86" fmla="*/ 80 w 81"/>
                <a:gd name="T87" fmla="*/ 39 h 53"/>
                <a:gd name="T88" fmla="*/ 79 w 81"/>
                <a:gd name="T89" fmla="*/ 35 h 53"/>
                <a:gd name="T90" fmla="*/ 75 w 81"/>
                <a:gd name="T91" fmla="*/ 33 h 53"/>
                <a:gd name="T92" fmla="*/ 70 w 81"/>
                <a:gd name="T93" fmla="*/ 35 h 53"/>
                <a:gd name="T94" fmla="*/ 73 w 81"/>
                <a:gd name="T95" fmla="*/ 30 h 53"/>
                <a:gd name="T96" fmla="*/ 73 w 81"/>
                <a:gd name="T97" fmla="*/ 25 h 53"/>
                <a:gd name="T98" fmla="*/ 64 w 81"/>
                <a:gd name="T99" fmla="*/ 16 h 53"/>
                <a:gd name="T100" fmla="*/ 56 w 81"/>
                <a:gd name="T101" fmla="*/ 10 h 53"/>
                <a:gd name="T102" fmla="*/ 46 w 81"/>
                <a:gd name="T103" fmla="*/ 5 h 53"/>
                <a:gd name="T104" fmla="*/ 37 w 81"/>
                <a:gd name="T105" fmla="*/ 1 h 53"/>
                <a:gd name="T106" fmla="*/ 27 w 81"/>
                <a:gd name="T107" fmla="*/ 0 h 53"/>
                <a:gd name="T108" fmla="*/ 18 w 81"/>
                <a:gd name="T109" fmla="*/ 0 h 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"/>
                <a:gd name="T166" fmla="*/ 0 h 53"/>
                <a:gd name="T167" fmla="*/ 81 w 81"/>
                <a:gd name="T168" fmla="*/ 53 h 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" h="53">
                  <a:moveTo>
                    <a:pt x="18" y="0"/>
                  </a:moveTo>
                  <a:lnTo>
                    <a:pt x="14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1"/>
                  </a:lnTo>
                  <a:lnTo>
                    <a:pt x="4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7"/>
                  </a:lnTo>
                  <a:lnTo>
                    <a:pt x="1" y="10"/>
                  </a:lnTo>
                  <a:lnTo>
                    <a:pt x="4" y="11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8" y="10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23" y="7"/>
                  </a:lnTo>
                  <a:lnTo>
                    <a:pt x="21" y="10"/>
                  </a:lnTo>
                  <a:lnTo>
                    <a:pt x="24" y="10"/>
                  </a:lnTo>
                  <a:lnTo>
                    <a:pt x="26" y="11"/>
                  </a:lnTo>
                  <a:lnTo>
                    <a:pt x="24" y="11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7" y="14"/>
                  </a:lnTo>
                  <a:lnTo>
                    <a:pt x="36" y="14"/>
                  </a:lnTo>
                  <a:lnTo>
                    <a:pt x="33" y="16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7" y="19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9" y="23"/>
                  </a:lnTo>
                  <a:lnTo>
                    <a:pt x="40" y="24"/>
                  </a:lnTo>
                  <a:lnTo>
                    <a:pt x="39" y="24"/>
                  </a:lnTo>
                  <a:lnTo>
                    <a:pt x="38" y="23"/>
                  </a:lnTo>
                  <a:lnTo>
                    <a:pt x="37" y="24"/>
                  </a:lnTo>
                  <a:lnTo>
                    <a:pt x="35" y="24"/>
                  </a:lnTo>
                  <a:lnTo>
                    <a:pt x="36" y="24"/>
                  </a:lnTo>
                  <a:lnTo>
                    <a:pt x="35" y="26"/>
                  </a:lnTo>
                  <a:lnTo>
                    <a:pt x="35" y="28"/>
                  </a:lnTo>
                  <a:lnTo>
                    <a:pt x="36" y="30"/>
                  </a:lnTo>
                  <a:lnTo>
                    <a:pt x="37" y="34"/>
                  </a:lnTo>
                  <a:lnTo>
                    <a:pt x="38" y="35"/>
                  </a:lnTo>
                  <a:lnTo>
                    <a:pt x="39" y="35"/>
                  </a:lnTo>
                  <a:lnTo>
                    <a:pt x="42" y="34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39" y="31"/>
                  </a:lnTo>
                  <a:lnTo>
                    <a:pt x="39" y="30"/>
                  </a:lnTo>
                  <a:lnTo>
                    <a:pt x="38" y="28"/>
                  </a:lnTo>
                  <a:lnTo>
                    <a:pt x="39" y="29"/>
                  </a:lnTo>
                  <a:lnTo>
                    <a:pt x="39" y="30"/>
                  </a:lnTo>
                  <a:lnTo>
                    <a:pt x="40" y="30"/>
                  </a:lnTo>
                  <a:lnTo>
                    <a:pt x="43" y="29"/>
                  </a:lnTo>
                  <a:lnTo>
                    <a:pt x="42" y="30"/>
                  </a:lnTo>
                  <a:lnTo>
                    <a:pt x="43" y="30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3" y="34"/>
                  </a:lnTo>
                  <a:lnTo>
                    <a:pt x="43" y="35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40" y="36"/>
                  </a:lnTo>
                  <a:lnTo>
                    <a:pt x="42" y="37"/>
                  </a:lnTo>
                  <a:lnTo>
                    <a:pt x="40" y="39"/>
                  </a:lnTo>
                  <a:lnTo>
                    <a:pt x="40" y="40"/>
                  </a:lnTo>
                  <a:lnTo>
                    <a:pt x="39" y="42"/>
                  </a:lnTo>
                  <a:lnTo>
                    <a:pt x="39" y="43"/>
                  </a:lnTo>
                  <a:lnTo>
                    <a:pt x="42" y="43"/>
                  </a:lnTo>
                  <a:lnTo>
                    <a:pt x="42" y="45"/>
                  </a:lnTo>
                  <a:lnTo>
                    <a:pt x="39" y="47"/>
                  </a:lnTo>
                  <a:lnTo>
                    <a:pt x="39" y="49"/>
                  </a:lnTo>
                  <a:lnTo>
                    <a:pt x="42" y="52"/>
                  </a:lnTo>
                  <a:lnTo>
                    <a:pt x="43" y="51"/>
                  </a:lnTo>
                  <a:lnTo>
                    <a:pt x="44" y="49"/>
                  </a:lnTo>
                  <a:lnTo>
                    <a:pt x="45" y="49"/>
                  </a:lnTo>
                  <a:lnTo>
                    <a:pt x="44" y="48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3"/>
                  </a:lnTo>
                  <a:lnTo>
                    <a:pt x="46" y="42"/>
                  </a:lnTo>
                  <a:lnTo>
                    <a:pt x="50" y="42"/>
                  </a:lnTo>
                  <a:lnTo>
                    <a:pt x="50" y="43"/>
                  </a:lnTo>
                  <a:lnTo>
                    <a:pt x="51" y="42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9" y="41"/>
                  </a:lnTo>
                  <a:lnTo>
                    <a:pt x="51" y="40"/>
                  </a:lnTo>
                  <a:lnTo>
                    <a:pt x="54" y="42"/>
                  </a:lnTo>
                  <a:lnTo>
                    <a:pt x="55" y="41"/>
                  </a:lnTo>
                  <a:lnTo>
                    <a:pt x="54" y="39"/>
                  </a:lnTo>
                  <a:lnTo>
                    <a:pt x="55" y="37"/>
                  </a:lnTo>
                  <a:lnTo>
                    <a:pt x="55" y="39"/>
                  </a:lnTo>
                  <a:lnTo>
                    <a:pt x="56" y="40"/>
                  </a:lnTo>
                  <a:lnTo>
                    <a:pt x="58" y="40"/>
                  </a:lnTo>
                  <a:lnTo>
                    <a:pt x="60" y="39"/>
                  </a:lnTo>
                  <a:lnTo>
                    <a:pt x="61" y="37"/>
                  </a:lnTo>
                  <a:lnTo>
                    <a:pt x="62" y="40"/>
                  </a:lnTo>
                  <a:lnTo>
                    <a:pt x="62" y="42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3"/>
                  </a:lnTo>
                  <a:lnTo>
                    <a:pt x="69" y="42"/>
                  </a:lnTo>
                  <a:lnTo>
                    <a:pt x="70" y="43"/>
                  </a:lnTo>
                  <a:lnTo>
                    <a:pt x="73" y="45"/>
                  </a:lnTo>
                  <a:lnTo>
                    <a:pt x="75" y="46"/>
                  </a:lnTo>
                  <a:lnTo>
                    <a:pt x="77" y="48"/>
                  </a:lnTo>
                  <a:lnTo>
                    <a:pt x="79" y="46"/>
                  </a:lnTo>
                  <a:lnTo>
                    <a:pt x="79" y="43"/>
                  </a:lnTo>
                  <a:lnTo>
                    <a:pt x="79" y="41"/>
                  </a:lnTo>
                  <a:lnTo>
                    <a:pt x="79" y="40"/>
                  </a:lnTo>
                  <a:lnTo>
                    <a:pt x="80" y="39"/>
                  </a:lnTo>
                  <a:lnTo>
                    <a:pt x="79" y="36"/>
                  </a:lnTo>
                  <a:lnTo>
                    <a:pt x="77" y="34"/>
                  </a:lnTo>
                  <a:lnTo>
                    <a:pt x="79" y="35"/>
                  </a:lnTo>
                  <a:lnTo>
                    <a:pt x="76" y="31"/>
                  </a:lnTo>
                  <a:lnTo>
                    <a:pt x="75" y="31"/>
                  </a:lnTo>
                  <a:lnTo>
                    <a:pt x="75" y="33"/>
                  </a:lnTo>
                  <a:lnTo>
                    <a:pt x="73" y="31"/>
                  </a:lnTo>
                  <a:lnTo>
                    <a:pt x="74" y="35"/>
                  </a:lnTo>
                  <a:lnTo>
                    <a:pt x="70" y="35"/>
                  </a:lnTo>
                  <a:lnTo>
                    <a:pt x="69" y="34"/>
                  </a:lnTo>
                  <a:lnTo>
                    <a:pt x="70" y="33"/>
                  </a:lnTo>
                  <a:lnTo>
                    <a:pt x="73" y="30"/>
                  </a:lnTo>
                  <a:lnTo>
                    <a:pt x="74" y="29"/>
                  </a:lnTo>
                  <a:lnTo>
                    <a:pt x="74" y="28"/>
                  </a:lnTo>
                  <a:lnTo>
                    <a:pt x="73" y="25"/>
                  </a:lnTo>
                  <a:lnTo>
                    <a:pt x="69" y="20"/>
                  </a:lnTo>
                  <a:lnTo>
                    <a:pt x="67" y="17"/>
                  </a:lnTo>
                  <a:lnTo>
                    <a:pt x="64" y="16"/>
                  </a:lnTo>
                  <a:lnTo>
                    <a:pt x="62" y="13"/>
                  </a:lnTo>
                  <a:lnTo>
                    <a:pt x="60" y="11"/>
                  </a:lnTo>
                  <a:lnTo>
                    <a:pt x="56" y="10"/>
                  </a:lnTo>
                  <a:lnTo>
                    <a:pt x="54" y="8"/>
                  </a:lnTo>
                  <a:lnTo>
                    <a:pt x="50" y="6"/>
                  </a:lnTo>
                  <a:lnTo>
                    <a:pt x="46" y="5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7" y="1"/>
                  </a:lnTo>
                  <a:lnTo>
                    <a:pt x="33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8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69" name="Freeform 28"/>
            <p:cNvSpPr>
              <a:spLocks/>
            </p:cNvSpPr>
            <p:nvPr/>
          </p:nvSpPr>
          <p:spPr bwMode="auto">
            <a:xfrm>
              <a:off x="1829" y="1670"/>
              <a:ext cx="44" cy="55"/>
            </a:xfrm>
            <a:custGeom>
              <a:avLst/>
              <a:gdLst>
                <a:gd name="T0" fmla="*/ 21 w 44"/>
                <a:gd name="T1" fmla="*/ 0 h 55"/>
                <a:gd name="T2" fmla="*/ 17 w 44"/>
                <a:gd name="T3" fmla="*/ 2 h 55"/>
                <a:gd name="T4" fmla="*/ 15 w 44"/>
                <a:gd name="T5" fmla="*/ 5 h 55"/>
                <a:gd name="T6" fmla="*/ 10 w 44"/>
                <a:gd name="T7" fmla="*/ 4 h 55"/>
                <a:gd name="T8" fmla="*/ 6 w 44"/>
                <a:gd name="T9" fmla="*/ 7 h 55"/>
                <a:gd name="T10" fmla="*/ 2 w 44"/>
                <a:gd name="T11" fmla="*/ 8 h 55"/>
                <a:gd name="T12" fmla="*/ 2 w 44"/>
                <a:gd name="T13" fmla="*/ 13 h 55"/>
                <a:gd name="T14" fmla="*/ 1 w 44"/>
                <a:gd name="T15" fmla="*/ 16 h 55"/>
                <a:gd name="T16" fmla="*/ 0 w 44"/>
                <a:gd name="T17" fmla="*/ 19 h 55"/>
                <a:gd name="T18" fmla="*/ 1 w 44"/>
                <a:gd name="T19" fmla="*/ 24 h 55"/>
                <a:gd name="T20" fmla="*/ 6 w 44"/>
                <a:gd name="T21" fmla="*/ 29 h 55"/>
                <a:gd name="T22" fmla="*/ 11 w 44"/>
                <a:gd name="T23" fmla="*/ 29 h 55"/>
                <a:gd name="T24" fmla="*/ 14 w 44"/>
                <a:gd name="T25" fmla="*/ 26 h 55"/>
                <a:gd name="T26" fmla="*/ 17 w 44"/>
                <a:gd name="T27" fmla="*/ 25 h 55"/>
                <a:gd name="T28" fmla="*/ 19 w 44"/>
                <a:gd name="T29" fmla="*/ 26 h 55"/>
                <a:gd name="T30" fmla="*/ 20 w 44"/>
                <a:gd name="T31" fmla="*/ 30 h 55"/>
                <a:gd name="T32" fmla="*/ 21 w 44"/>
                <a:gd name="T33" fmla="*/ 31 h 55"/>
                <a:gd name="T34" fmla="*/ 24 w 44"/>
                <a:gd name="T35" fmla="*/ 32 h 55"/>
                <a:gd name="T36" fmla="*/ 24 w 44"/>
                <a:gd name="T37" fmla="*/ 39 h 55"/>
                <a:gd name="T38" fmla="*/ 24 w 44"/>
                <a:gd name="T39" fmla="*/ 43 h 55"/>
                <a:gd name="T40" fmla="*/ 26 w 44"/>
                <a:gd name="T41" fmla="*/ 47 h 55"/>
                <a:gd name="T42" fmla="*/ 27 w 44"/>
                <a:gd name="T43" fmla="*/ 50 h 55"/>
                <a:gd name="T44" fmla="*/ 29 w 44"/>
                <a:gd name="T45" fmla="*/ 54 h 55"/>
                <a:gd name="T46" fmla="*/ 33 w 44"/>
                <a:gd name="T47" fmla="*/ 49 h 55"/>
                <a:gd name="T48" fmla="*/ 38 w 44"/>
                <a:gd name="T49" fmla="*/ 41 h 55"/>
                <a:gd name="T50" fmla="*/ 40 w 44"/>
                <a:gd name="T51" fmla="*/ 31 h 55"/>
                <a:gd name="T52" fmla="*/ 42 w 44"/>
                <a:gd name="T53" fmla="*/ 25 h 55"/>
                <a:gd name="T54" fmla="*/ 40 w 44"/>
                <a:gd name="T55" fmla="*/ 23 h 55"/>
                <a:gd name="T56" fmla="*/ 42 w 44"/>
                <a:gd name="T57" fmla="*/ 16 h 55"/>
                <a:gd name="T58" fmla="*/ 42 w 44"/>
                <a:gd name="T59" fmla="*/ 10 h 55"/>
                <a:gd name="T60" fmla="*/ 42 w 44"/>
                <a:gd name="T61" fmla="*/ 7 h 55"/>
                <a:gd name="T62" fmla="*/ 40 w 44"/>
                <a:gd name="T63" fmla="*/ 2 h 55"/>
                <a:gd name="T64" fmla="*/ 38 w 44"/>
                <a:gd name="T65" fmla="*/ 5 h 55"/>
                <a:gd name="T66" fmla="*/ 36 w 44"/>
                <a:gd name="T67" fmla="*/ 5 h 55"/>
                <a:gd name="T68" fmla="*/ 32 w 44"/>
                <a:gd name="T69" fmla="*/ 4 h 55"/>
                <a:gd name="T70" fmla="*/ 29 w 44"/>
                <a:gd name="T71" fmla="*/ 2 h 55"/>
                <a:gd name="T72" fmla="*/ 26 w 44"/>
                <a:gd name="T73" fmla="*/ 1 h 55"/>
                <a:gd name="T74" fmla="*/ 21 w 44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"/>
                <a:gd name="T115" fmla="*/ 0 h 55"/>
                <a:gd name="T116" fmla="*/ 44 w 44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" h="55">
                  <a:moveTo>
                    <a:pt x="21" y="0"/>
                  </a:moveTo>
                  <a:lnTo>
                    <a:pt x="21" y="0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5" y="5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8"/>
                  </a:lnTo>
                  <a:lnTo>
                    <a:pt x="2" y="8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6" y="29"/>
                  </a:lnTo>
                  <a:lnTo>
                    <a:pt x="7" y="30"/>
                  </a:lnTo>
                  <a:lnTo>
                    <a:pt x="11" y="29"/>
                  </a:lnTo>
                  <a:lnTo>
                    <a:pt x="12" y="27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7" y="25"/>
                  </a:lnTo>
                  <a:lnTo>
                    <a:pt x="17" y="26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3" y="32"/>
                  </a:lnTo>
                  <a:lnTo>
                    <a:pt x="24" y="32"/>
                  </a:lnTo>
                  <a:lnTo>
                    <a:pt x="25" y="37"/>
                  </a:lnTo>
                  <a:lnTo>
                    <a:pt x="24" y="39"/>
                  </a:lnTo>
                  <a:lnTo>
                    <a:pt x="24" y="41"/>
                  </a:lnTo>
                  <a:lnTo>
                    <a:pt x="24" y="43"/>
                  </a:lnTo>
                  <a:lnTo>
                    <a:pt x="25" y="44"/>
                  </a:lnTo>
                  <a:lnTo>
                    <a:pt x="26" y="47"/>
                  </a:lnTo>
                  <a:lnTo>
                    <a:pt x="26" y="48"/>
                  </a:lnTo>
                  <a:lnTo>
                    <a:pt x="27" y="50"/>
                  </a:lnTo>
                  <a:lnTo>
                    <a:pt x="27" y="54"/>
                  </a:lnTo>
                  <a:lnTo>
                    <a:pt x="29" y="54"/>
                  </a:lnTo>
                  <a:lnTo>
                    <a:pt x="31" y="53"/>
                  </a:lnTo>
                  <a:lnTo>
                    <a:pt x="33" y="49"/>
                  </a:lnTo>
                  <a:lnTo>
                    <a:pt x="36" y="45"/>
                  </a:lnTo>
                  <a:lnTo>
                    <a:pt x="38" y="41"/>
                  </a:lnTo>
                  <a:lnTo>
                    <a:pt x="39" y="35"/>
                  </a:lnTo>
                  <a:lnTo>
                    <a:pt x="40" y="31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2" y="24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2" y="16"/>
                  </a:lnTo>
                  <a:lnTo>
                    <a:pt x="43" y="13"/>
                  </a:lnTo>
                  <a:lnTo>
                    <a:pt x="42" y="10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2" y="6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8" y="5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3" y="6"/>
                  </a:lnTo>
                  <a:lnTo>
                    <a:pt x="32" y="4"/>
                  </a:lnTo>
                  <a:lnTo>
                    <a:pt x="30" y="5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1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70" name="Freeform 29"/>
            <p:cNvSpPr>
              <a:spLocks/>
            </p:cNvSpPr>
            <p:nvPr/>
          </p:nvSpPr>
          <p:spPr bwMode="auto">
            <a:xfrm>
              <a:off x="1809" y="1661"/>
              <a:ext cx="20" cy="20"/>
            </a:xfrm>
            <a:custGeom>
              <a:avLst/>
              <a:gdLst>
                <a:gd name="T0" fmla="*/ 6 w 20"/>
                <a:gd name="T1" fmla="*/ 0 h 20"/>
                <a:gd name="T2" fmla="*/ 0 w 20"/>
                <a:gd name="T3" fmla="*/ 2 h 20"/>
                <a:gd name="T4" fmla="*/ 5 w 20"/>
                <a:gd name="T5" fmla="*/ 5 h 20"/>
                <a:gd name="T6" fmla="*/ 7 w 20"/>
                <a:gd name="T7" fmla="*/ 5 h 20"/>
                <a:gd name="T8" fmla="*/ 9 w 20"/>
                <a:gd name="T9" fmla="*/ 9 h 20"/>
                <a:gd name="T10" fmla="*/ 6 w 20"/>
                <a:gd name="T11" fmla="*/ 12 h 20"/>
                <a:gd name="T12" fmla="*/ 0 w 20"/>
                <a:gd name="T13" fmla="*/ 13 h 20"/>
                <a:gd name="T14" fmla="*/ 6 w 20"/>
                <a:gd name="T15" fmla="*/ 14 h 20"/>
                <a:gd name="T16" fmla="*/ 12 w 20"/>
                <a:gd name="T17" fmla="*/ 19 h 20"/>
                <a:gd name="T18" fmla="*/ 12 w 20"/>
                <a:gd name="T19" fmla="*/ 16 h 20"/>
                <a:gd name="T20" fmla="*/ 14 w 20"/>
                <a:gd name="T21" fmla="*/ 16 h 20"/>
                <a:gd name="T22" fmla="*/ 14 w 20"/>
                <a:gd name="T23" fmla="*/ 12 h 20"/>
                <a:gd name="T24" fmla="*/ 16 w 20"/>
                <a:gd name="T25" fmla="*/ 14 h 20"/>
                <a:gd name="T26" fmla="*/ 19 w 20"/>
                <a:gd name="T27" fmla="*/ 12 h 20"/>
                <a:gd name="T28" fmla="*/ 15 w 20"/>
                <a:gd name="T29" fmla="*/ 9 h 20"/>
                <a:gd name="T30" fmla="*/ 16 w 20"/>
                <a:gd name="T31" fmla="*/ 7 h 20"/>
                <a:gd name="T32" fmla="*/ 13 w 20"/>
                <a:gd name="T33" fmla="*/ 5 h 20"/>
                <a:gd name="T34" fmla="*/ 12 w 20"/>
                <a:gd name="T35" fmla="*/ 4 h 20"/>
                <a:gd name="T36" fmla="*/ 6 w 20"/>
                <a:gd name="T37" fmla="*/ 0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20"/>
                <a:gd name="T59" fmla="*/ 20 w 20"/>
                <a:gd name="T60" fmla="*/ 20 h 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20">
                  <a:moveTo>
                    <a:pt x="6" y="0"/>
                  </a:moveTo>
                  <a:lnTo>
                    <a:pt x="0" y="2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9"/>
                  </a:lnTo>
                  <a:lnTo>
                    <a:pt x="6" y="12"/>
                  </a:lnTo>
                  <a:lnTo>
                    <a:pt x="0" y="13"/>
                  </a:lnTo>
                  <a:lnTo>
                    <a:pt x="6" y="14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15" y="9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2" y="4"/>
                  </a:lnTo>
                  <a:lnTo>
                    <a:pt x="6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71" name="Freeform 30"/>
            <p:cNvSpPr>
              <a:spLocks/>
            </p:cNvSpPr>
            <p:nvPr/>
          </p:nvSpPr>
          <p:spPr bwMode="auto">
            <a:xfrm>
              <a:off x="1812" y="1657"/>
              <a:ext cx="21" cy="20"/>
            </a:xfrm>
            <a:custGeom>
              <a:avLst/>
              <a:gdLst>
                <a:gd name="T0" fmla="*/ 20 w 21"/>
                <a:gd name="T1" fmla="*/ 0 h 20"/>
                <a:gd name="T2" fmla="*/ 16 w 21"/>
                <a:gd name="T3" fmla="*/ 6 h 20"/>
                <a:gd name="T4" fmla="*/ 4 w 21"/>
                <a:gd name="T5" fmla="*/ 19 h 20"/>
                <a:gd name="T6" fmla="*/ 0 w 21"/>
                <a:gd name="T7" fmla="*/ 13 h 20"/>
                <a:gd name="T8" fmla="*/ 7 w 21"/>
                <a:gd name="T9" fmla="*/ 5 h 20"/>
                <a:gd name="T10" fmla="*/ 11 w 21"/>
                <a:gd name="T11" fmla="*/ 0 h 20"/>
                <a:gd name="T12" fmla="*/ 20 w 21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0"/>
                <a:gd name="T23" fmla="*/ 21 w 21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0">
                  <a:moveTo>
                    <a:pt x="20" y="0"/>
                  </a:moveTo>
                  <a:lnTo>
                    <a:pt x="16" y="6"/>
                  </a:lnTo>
                  <a:lnTo>
                    <a:pt x="4" y="19"/>
                  </a:lnTo>
                  <a:lnTo>
                    <a:pt x="0" y="13"/>
                  </a:lnTo>
                  <a:lnTo>
                    <a:pt x="7" y="5"/>
                  </a:lnTo>
                  <a:lnTo>
                    <a:pt x="11" y="0"/>
                  </a:lnTo>
                  <a:lnTo>
                    <a:pt x="20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72" name="Freeform 31"/>
            <p:cNvSpPr>
              <a:spLocks/>
            </p:cNvSpPr>
            <p:nvPr/>
          </p:nvSpPr>
          <p:spPr bwMode="auto">
            <a:xfrm>
              <a:off x="1815" y="1657"/>
              <a:ext cx="20" cy="20"/>
            </a:xfrm>
            <a:custGeom>
              <a:avLst/>
              <a:gdLst>
                <a:gd name="T0" fmla="*/ 13 w 20"/>
                <a:gd name="T1" fmla="*/ 0 h 20"/>
                <a:gd name="T2" fmla="*/ 12 w 20"/>
                <a:gd name="T3" fmla="*/ 1 h 20"/>
                <a:gd name="T4" fmla="*/ 9 w 20"/>
                <a:gd name="T5" fmla="*/ 0 h 20"/>
                <a:gd name="T6" fmla="*/ 6 w 20"/>
                <a:gd name="T7" fmla="*/ 0 h 20"/>
                <a:gd name="T8" fmla="*/ 4 w 20"/>
                <a:gd name="T9" fmla="*/ 1 h 20"/>
                <a:gd name="T10" fmla="*/ 2 w 20"/>
                <a:gd name="T11" fmla="*/ 1 h 20"/>
                <a:gd name="T12" fmla="*/ 1 w 20"/>
                <a:gd name="T13" fmla="*/ 2 h 20"/>
                <a:gd name="T14" fmla="*/ 0 w 20"/>
                <a:gd name="T15" fmla="*/ 4 h 20"/>
                <a:gd name="T16" fmla="*/ 0 w 20"/>
                <a:gd name="T17" fmla="*/ 5 h 20"/>
                <a:gd name="T18" fmla="*/ 2 w 20"/>
                <a:gd name="T19" fmla="*/ 6 h 20"/>
                <a:gd name="T20" fmla="*/ 2 w 20"/>
                <a:gd name="T21" fmla="*/ 7 h 20"/>
                <a:gd name="T22" fmla="*/ 2 w 20"/>
                <a:gd name="T23" fmla="*/ 9 h 20"/>
                <a:gd name="T24" fmla="*/ 4 w 20"/>
                <a:gd name="T25" fmla="*/ 11 h 20"/>
                <a:gd name="T26" fmla="*/ 5 w 20"/>
                <a:gd name="T27" fmla="*/ 12 h 20"/>
                <a:gd name="T28" fmla="*/ 2 w 20"/>
                <a:gd name="T29" fmla="*/ 13 h 20"/>
                <a:gd name="T30" fmla="*/ 2 w 20"/>
                <a:gd name="T31" fmla="*/ 14 h 20"/>
                <a:gd name="T32" fmla="*/ 4 w 20"/>
                <a:gd name="T33" fmla="*/ 16 h 20"/>
                <a:gd name="T34" fmla="*/ 5 w 20"/>
                <a:gd name="T35" fmla="*/ 18 h 20"/>
                <a:gd name="T36" fmla="*/ 6 w 20"/>
                <a:gd name="T37" fmla="*/ 18 h 20"/>
                <a:gd name="T38" fmla="*/ 7 w 20"/>
                <a:gd name="T39" fmla="*/ 19 h 20"/>
                <a:gd name="T40" fmla="*/ 9 w 20"/>
                <a:gd name="T41" fmla="*/ 18 h 20"/>
                <a:gd name="T42" fmla="*/ 11 w 20"/>
                <a:gd name="T43" fmla="*/ 15 h 20"/>
                <a:gd name="T44" fmla="*/ 12 w 20"/>
                <a:gd name="T45" fmla="*/ 14 h 20"/>
                <a:gd name="T46" fmla="*/ 14 w 20"/>
                <a:gd name="T47" fmla="*/ 13 h 20"/>
                <a:gd name="T48" fmla="*/ 16 w 20"/>
                <a:gd name="T49" fmla="*/ 11 h 20"/>
                <a:gd name="T50" fmla="*/ 18 w 20"/>
                <a:gd name="T51" fmla="*/ 11 h 20"/>
                <a:gd name="T52" fmla="*/ 19 w 20"/>
                <a:gd name="T53" fmla="*/ 9 h 20"/>
                <a:gd name="T54" fmla="*/ 19 w 20"/>
                <a:gd name="T55" fmla="*/ 8 h 20"/>
                <a:gd name="T56" fmla="*/ 16 w 20"/>
                <a:gd name="T57" fmla="*/ 7 h 20"/>
                <a:gd name="T58" fmla="*/ 16 w 20"/>
                <a:gd name="T59" fmla="*/ 6 h 20"/>
                <a:gd name="T60" fmla="*/ 15 w 20"/>
                <a:gd name="T61" fmla="*/ 5 h 20"/>
                <a:gd name="T62" fmla="*/ 14 w 20"/>
                <a:gd name="T63" fmla="*/ 2 h 20"/>
                <a:gd name="T64" fmla="*/ 13 w 20"/>
                <a:gd name="T65" fmla="*/ 0 h 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20"/>
                <a:gd name="T101" fmla="*/ 20 w 20"/>
                <a:gd name="T102" fmla="*/ 20 h 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20">
                  <a:moveTo>
                    <a:pt x="13" y="0"/>
                  </a:moveTo>
                  <a:lnTo>
                    <a:pt x="12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9" y="18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8" y="11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4" y="2"/>
                  </a:lnTo>
                  <a:lnTo>
                    <a:pt x="13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73" name="Freeform 32"/>
            <p:cNvSpPr>
              <a:spLocks/>
            </p:cNvSpPr>
            <p:nvPr/>
          </p:nvSpPr>
          <p:spPr bwMode="auto">
            <a:xfrm>
              <a:off x="1827" y="1665"/>
              <a:ext cx="20" cy="21"/>
            </a:xfrm>
            <a:custGeom>
              <a:avLst/>
              <a:gdLst>
                <a:gd name="T0" fmla="*/ 12 w 20"/>
                <a:gd name="T1" fmla="*/ 0 h 21"/>
                <a:gd name="T2" fmla="*/ 19 w 20"/>
                <a:gd name="T3" fmla="*/ 6 h 21"/>
                <a:gd name="T4" fmla="*/ 12 w 20"/>
                <a:gd name="T5" fmla="*/ 20 h 21"/>
                <a:gd name="T6" fmla="*/ 2 w 20"/>
                <a:gd name="T7" fmla="*/ 20 h 21"/>
                <a:gd name="T8" fmla="*/ 0 w 20"/>
                <a:gd name="T9" fmla="*/ 6 h 21"/>
                <a:gd name="T10" fmla="*/ 12 w 20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1"/>
                <a:gd name="T20" fmla="*/ 20 w 20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1">
                  <a:moveTo>
                    <a:pt x="12" y="0"/>
                  </a:moveTo>
                  <a:lnTo>
                    <a:pt x="19" y="6"/>
                  </a:lnTo>
                  <a:lnTo>
                    <a:pt x="12" y="20"/>
                  </a:lnTo>
                  <a:lnTo>
                    <a:pt x="2" y="20"/>
                  </a:lnTo>
                  <a:lnTo>
                    <a:pt x="0" y="6"/>
                  </a:lnTo>
                  <a:lnTo>
                    <a:pt x="12" y="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74" name="Freeform 33"/>
            <p:cNvSpPr>
              <a:spLocks/>
            </p:cNvSpPr>
            <p:nvPr/>
          </p:nvSpPr>
          <p:spPr bwMode="auto">
            <a:xfrm>
              <a:off x="1834" y="1670"/>
              <a:ext cx="20" cy="21"/>
            </a:xfrm>
            <a:custGeom>
              <a:avLst/>
              <a:gdLst>
                <a:gd name="T0" fmla="*/ 19 w 20"/>
                <a:gd name="T1" fmla="*/ 14 h 21"/>
                <a:gd name="T2" fmla="*/ 12 w 20"/>
                <a:gd name="T3" fmla="*/ 5 h 21"/>
                <a:gd name="T4" fmla="*/ 6 w 20"/>
                <a:gd name="T5" fmla="*/ 2 h 21"/>
                <a:gd name="T6" fmla="*/ 0 w 20"/>
                <a:gd name="T7" fmla="*/ 0 h 21"/>
                <a:gd name="T8" fmla="*/ 0 w 20"/>
                <a:gd name="T9" fmla="*/ 4 h 21"/>
                <a:gd name="T10" fmla="*/ 12 w 20"/>
                <a:gd name="T11" fmla="*/ 14 h 21"/>
                <a:gd name="T12" fmla="*/ 12 w 20"/>
                <a:gd name="T13" fmla="*/ 20 h 21"/>
                <a:gd name="T14" fmla="*/ 19 w 20"/>
                <a:gd name="T15" fmla="*/ 14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1"/>
                <a:gd name="T26" fmla="*/ 20 w 20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1">
                  <a:moveTo>
                    <a:pt x="19" y="14"/>
                  </a:moveTo>
                  <a:lnTo>
                    <a:pt x="12" y="5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12" y="14"/>
                  </a:lnTo>
                  <a:lnTo>
                    <a:pt x="12" y="20"/>
                  </a:lnTo>
                  <a:lnTo>
                    <a:pt x="19" y="14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75" name="Freeform 34"/>
            <p:cNvSpPr>
              <a:spLocks/>
            </p:cNvSpPr>
            <p:nvPr/>
          </p:nvSpPr>
          <p:spPr bwMode="auto">
            <a:xfrm>
              <a:off x="1834" y="1670"/>
              <a:ext cx="20" cy="21"/>
            </a:xfrm>
            <a:custGeom>
              <a:avLst/>
              <a:gdLst>
                <a:gd name="T0" fmla="*/ 19 w 20"/>
                <a:gd name="T1" fmla="*/ 20 h 21"/>
                <a:gd name="T2" fmla="*/ 4 w 20"/>
                <a:gd name="T3" fmla="*/ 0 h 21"/>
                <a:gd name="T4" fmla="*/ 0 w 20"/>
                <a:gd name="T5" fmla="*/ 20 h 21"/>
                <a:gd name="T6" fmla="*/ 19 w 20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1"/>
                <a:gd name="T14" fmla="*/ 20 w 20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1">
                  <a:moveTo>
                    <a:pt x="19" y="20"/>
                  </a:moveTo>
                  <a:lnTo>
                    <a:pt x="4" y="0"/>
                  </a:lnTo>
                  <a:lnTo>
                    <a:pt x="0" y="20"/>
                  </a:lnTo>
                  <a:lnTo>
                    <a:pt x="19" y="20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76" name="Freeform 35"/>
            <p:cNvSpPr>
              <a:spLocks/>
            </p:cNvSpPr>
            <p:nvPr/>
          </p:nvSpPr>
          <p:spPr bwMode="auto">
            <a:xfrm>
              <a:off x="1829" y="1649"/>
              <a:ext cx="20" cy="20"/>
            </a:xfrm>
            <a:custGeom>
              <a:avLst/>
              <a:gdLst>
                <a:gd name="T0" fmla="*/ 19 w 20"/>
                <a:gd name="T1" fmla="*/ 16 h 20"/>
                <a:gd name="T2" fmla="*/ 13 w 20"/>
                <a:gd name="T3" fmla="*/ 14 h 20"/>
                <a:gd name="T4" fmla="*/ 9 w 20"/>
                <a:gd name="T5" fmla="*/ 12 h 20"/>
                <a:gd name="T6" fmla="*/ 0 w 20"/>
                <a:gd name="T7" fmla="*/ 0 h 20"/>
                <a:gd name="T8" fmla="*/ 5 w 20"/>
                <a:gd name="T9" fmla="*/ 12 h 20"/>
                <a:gd name="T10" fmla="*/ 8 w 20"/>
                <a:gd name="T11" fmla="*/ 19 h 20"/>
                <a:gd name="T12" fmla="*/ 19 w 20"/>
                <a:gd name="T13" fmla="*/ 1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0"/>
                <a:gd name="T23" fmla="*/ 20 w 20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0">
                  <a:moveTo>
                    <a:pt x="19" y="16"/>
                  </a:moveTo>
                  <a:lnTo>
                    <a:pt x="13" y="14"/>
                  </a:lnTo>
                  <a:lnTo>
                    <a:pt x="9" y="12"/>
                  </a:lnTo>
                  <a:lnTo>
                    <a:pt x="0" y="0"/>
                  </a:lnTo>
                  <a:lnTo>
                    <a:pt x="5" y="12"/>
                  </a:lnTo>
                  <a:lnTo>
                    <a:pt x="8" y="19"/>
                  </a:lnTo>
                  <a:lnTo>
                    <a:pt x="19" y="16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155" name="Rectangle 37"/>
          <p:cNvSpPr>
            <a:spLocks noChangeArrowheads="1"/>
          </p:cNvSpPr>
          <p:nvPr/>
        </p:nvSpPr>
        <p:spPr bwMode="auto">
          <a:xfrm>
            <a:off x="6085593" y="5946962"/>
            <a:ext cx="1006687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/>
            <a:r>
              <a:rPr lang="pt-BR" sz="1800" dirty="0" smtClean="0">
                <a:solidFill>
                  <a:schemeClr val="bg1"/>
                </a:solidFill>
                <a:cs typeface="MS Shell Dlg" charset="0"/>
              </a:rPr>
              <a:t>Janeiro</a:t>
            </a:r>
            <a:endParaRPr lang="pt-BR" sz="1800" dirty="0">
              <a:solidFill>
                <a:schemeClr val="bg1"/>
              </a:solidFill>
              <a:cs typeface="MS Shell Dlg" charset="0"/>
            </a:endParaRPr>
          </a:p>
        </p:txBody>
      </p:sp>
      <p:sp>
        <p:nvSpPr>
          <p:cNvPr id="6156" name="Rectangle 38"/>
          <p:cNvSpPr>
            <a:spLocks noChangeArrowheads="1"/>
          </p:cNvSpPr>
          <p:nvPr/>
        </p:nvSpPr>
        <p:spPr bwMode="auto">
          <a:xfrm>
            <a:off x="1715809" y="4929188"/>
            <a:ext cx="87844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635000"/>
            <a:r>
              <a:rPr lang="pt-BR" sz="1800" dirty="0" smtClean="0">
                <a:solidFill>
                  <a:schemeClr val="bg1"/>
                </a:solidFill>
                <a:cs typeface="MS Shell Dlg" charset="0"/>
              </a:rPr>
              <a:t>Junho</a:t>
            </a:r>
            <a:endParaRPr lang="pt-BR" sz="1800" dirty="0">
              <a:solidFill>
                <a:schemeClr val="bg1"/>
              </a:solidFill>
              <a:cs typeface="MS Shell Dlg" charset="0"/>
            </a:endParaRPr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5024887" y="1860357"/>
            <a:ext cx="180000" cy="180000"/>
          </a:xfrm>
          <a:prstGeom prst="ellipse">
            <a:avLst/>
          </a:prstGeom>
          <a:gradFill flip="none" rotWithShape="1">
            <a:gsLst>
              <a:gs pos="56000">
                <a:schemeClr val="bg1"/>
              </a:gs>
              <a:gs pos="12000">
                <a:schemeClr val="bg1"/>
              </a:gs>
              <a:gs pos="100000">
                <a:schemeClr val="accent2">
                  <a:lumMod val="60000"/>
                  <a:lumOff val="40000"/>
                  <a:alpha val="31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7" name="Elipse 46"/>
          <p:cNvSpPr/>
          <p:nvPr/>
        </p:nvSpPr>
        <p:spPr bwMode="auto">
          <a:xfrm>
            <a:off x="3432229" y="5146969"/>
            <a:ext cx="1260000" cy="1260000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Oval 3"/>
          <p:cNvSpPr>
            <a:spLocks noChangeArrowheads="1"/>
          </p:cNvSpPr>
          <p:nvPr/>
        </p:nvSpPr>
        <p:spPr bwMode="auto">
          <a:xfrm>
            <a:off x="3714750" y="5429250"/>
            <a:ext cx="714375" cy="714375"/>
          </a:xfrm>
          <a:prstGeom prst="ellipse">
            <a:avLst/>
          </a:prstGeom>
          <a:gradFill flip="none" rotWithShape="1">
            <a:gsLst>
              <a:gs pos="85000">
                <a:srgbClr val="FFC000"/>
              </a:gs>
              <a:gs pos="12000">
                <a:schemeClr val="bg1"/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51" name="AutoShape 21"/>
          <p:cNvSpPr>
            <a:spLocks noChangeArrowheads="1"/>
          </p:cNvSpPr>
          <p:nvPr/>
        </p:nvSpPr>
        <p:spPr bwMode="auto">
          <a:xfrm>
            <a:off x="3563938" y="5122863"/>
            <a:ext cx="873125" cy="274637"/>
          </a:xfrm>
          <a:prstGeom prst="leftArrow">
            <a:avLst>
              <a:gd name="adj1" fmla="val 50000"/>
              <a:gd name="adj2" fmla="val 148966"/>
            </a:avLst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2" name="AutoShape 22"/>
          <p:cNvSpPr>
            <a:spLocks noChangeArrowheads="1"/>
          </p:cNvSpPr>
          <p:nvPr/>
        </p:nvSpPr>
        <p:spPr bwMode="auto">
          <a:xfrm>
            <a:off x="3692525" y="6273800"/>
            <a:ext cx="873125" cy="276225"/>
          </a:xfrm>
          <a:prstGeom prst="rightArrow">
            <a:avLst>
              <a:gd name="adj1" fmla="val 50000"/>
              <a:gd name="adj2" fmla="val 148197"/>
            </a:avLst>
          </a:prstGeom>
          <a:solidFill>
            <a:schemeClr val="bg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 animBg="1"/>
      <p:bldP spid="5138" grpId="0" animBg="1"/>
      <p:bldP spid="5138" grpId="1" animBg="1"/>
      <p:bldP spid="5138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Cálculo da distância, a partir da paralaxe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143125" y="2428875"/>
            <a:ext cx="5093172" cy="11079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GB" sz="6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cs typeface="MS Shell Dlg" charset="0"/>
              </a:rPr>
              <a:t>d</a:t>
            </a:r>
            <a:r>
              <a:rPr lang="en-GB" sz="6600" baseline="-25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cs typeface="MS Shell Dlg" charset="0"/>
              </a:rPr>
              <a:t>pc</a:t>
            </a:r>
            <a:r>
              <a:rPr lang="en-GB" sz="6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cs typeface="MS Shell Dlg" charset="0"/>
              </a:rPr>
              <a:t> = 1 / p”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4213" y="4076700"/>
            <a:ext cx="7775575" cy="241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3200" b="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Onde:</a:t>
            </a: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32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d</a:t>
            </a:r>
            <a:r>
              <a:rPr lang="pt-BR" sz="3200" baseline="-250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pc</a:t>
            </a:r>
            <a:r>
              <a:rPr lang="pt-BR" sz="32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: é a distância, em </a:t>
            </a:r>
            <a:r>
              <a:rPr lang="pt-BR" sz="3200" dirty="0" err="1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parsecs</a:t>
            </a:r>
            <a:endParaRPr lang="pt-BR" sz="3200" dirty="0">
              <a:solidFill>
                <a:schemeClr val="accent5"/>
              </a:solidFill>
              <a:latin typeface="Century Gothic" pitchFamily="34" charset="0"/>
              <a:cs typeface="MS Shell Dlg" charset="0"/>
            </a:endParaRPr>
          </a:p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pt-BR" sz="3200" dirty="0">
                <a:solidFill>
                  <a:schemeClr val="accent5"/>
                </a:solidFill>
                <a:latin typeface="Century Gothic" pitchFamily="34" charset="0"/>
                <a:cs typeface="MS Shell Dlg" charset="0"/>
              </a:rPr>
              <a:t>p”: é a paralaxe, em segundos de arco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8487</TotalTime>
  <Words>887</Words>
  <Application>Microsoft Office PowerPoint</Application>
  <PresentationFormat>Apresentação na tela (4:3)</PresentationFormat>
  <Paragraphs>172</Paragraphs>
  <Slides>28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Paralaxe de uma estrela</vt:lpstr>
      <vt:lpstr>Cálculo da distância, a partir da paralaxe</vt:lpstr>
      <vt:lpstr>Slide 10</vt:lpstr>
      <vt:lpstr>Você sabia?...</vt:lpstr>
      <vt:lpstr>Slide 12</vt:lpstr>
      <vt:lpstr>Unidade mais popular: o ano-luz</vt:lpstr>
      <vt:lpstr>Parsec</vt:lpstr>
      <vt:lpstr>Slide 15</vt:lpstr>
      <vt:lpstr>O brilho das estrelas: magnitudes</vt:lpstr>
      <vt:lpstr>Magnitudes aparentes</vt:lpstr>
      <vt:lpstr>Atenção: perigo!</vt:lpstr>
      <vt:lpstr>Magnitudes aparentes modernas com exemplos</vt:lpstr>
      <vt:lpstr>Magnitude absoluta</vt:lpstr>
      <vt:lpstr>Slide 21</vt:lpstr>
      <vt:lpstr>As cores das estrelas</vt:lpstr>
      <vt:lpstr>As cores e as temperaturas</vt:lpstr>
      <vt:lpstr>Slide 24</vt:lpstr>
      <vt:lpstr>Slide 25</vt:lpstr>
      <vt:lpstr>Slide 26</vt:lpstr>
      <vt:lpstr>Slide 27</vt:lpstr>
      <vt:lpstr>Diagrama de Hertzprung-Russel (diagrama H-R)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508</cp:revision>
  <cp:lastPrinted>2000-05-01T12:23:36Z</cp:lastPrinted>
  <dcterms:created xsi:type="dcterms:W3CDTF">1995-06-17T23:31:02Z</dcterms:created>
  <dcterms:modified xsi:type="dcterms:W3CDTF">2013-10-18T14:00:28Z</dcterms:modified>
</cp:coreProperties>
</file>