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96"/>
  </p:notesMasterIdLst>
  <p:sldIdLst>
    <p:sldId id="256" r:id="rId2"/>
    <p:sldId id="342" r:id="rId3"/>
    <p:sldId id="450" r:id="rId4"/>
    <p:sldId id="451" r:id="rId5"/>
    <p:sldId id="452" r:id="rId6"/>
    <p:sldId id="453" r:id="rId7"/>
    <p:sldId id="454" r:id="rId8"/>
    <p:sldId id="455" r:id="rId9"/>
    <p:sldId id="456" r:id="rId10"/>
    <p:sldId id="457" r:id="rId11"/>
    <p:sldId id="458" r:id="rId12"/>
    <p:sldId id="459" r:id="rId13"/>
    <p:sldId id="460" r:id="rId14"/>
    <p:sldId id="461" r:id="rId15"/>
    <p:sldId id="462" r:id="rId16"/>
    <p:sldId id="463" r:id="rId17"/>
    <p:sldId id="464" r:id="rId18"/>
    <p:sldId id="465" r:id="rId19"/>
    <p:sldId id="466" r:id="rId20"/>
    <p:sldId id="467" r:id="rId21"/>
    <p:sldId id="468" r:id="rId22"/>
    <p:sldId id="469" r:id="rId23"/>
    <p:sldId id="470" r:id="rId24"/>
    <p:sldId id="471" r:id="rId25"/>
    <p:sldId id="472" r:id="rId26"/>
    <p:sldId id="473" r:id="rId27"/>
    <p:sldId id="474" r:id="rId28"/>
    <p:sldId id="475" r:id="rId29"/>
    <p:sldId id="476" r:id="rId30"/>
    <p:sldId id="477" r:id="rId31"/>
    <p:sldId id="478" r:id="rId32"/>
    <p:sldId id="479" r:id="rId33"/>
    <p:sldId id="480" r:id="rId34"/>
    <p:sldId id="481" r:id="rId35"/>
    <p:sldId id="482" r:id="rId36"/>
    <p:sldId id="483" r:id="rId37"/>
    <p:sldId id="484" r:id="rId38"/>
    <p:sldId id="485" r:id="rId39"/>
    <p:sldId id="486" r:id="rId40"/>
    <p:sldId id="487" r:id="rId41"/>
    <p:sldId id="488" r:id="rId42"/>
    <p:sldId id="489" r:id="rId43"/>
    <p:sldId id="490" r:id="rId44"/>
    <p:sldId id="491" r:id="rId45"/>
    <p:sldId id="492" r:id="rId46"/>
    <p:sldId id="493" r:id="rId47"/>
    <p:sldId id="494" r:id="rId48"/>
    <p:sldId id="495" r:id="rId49"/>
    <p:sldId id="496" r:id="rId50"/>
    <p:sldId id="497" r:id="rId51"/>
    <p:sldId id="498" r:id="rId52"/>
    <p:sldId id="499" r:id="rId53"/>
    <p:sldId id="500" r:id="rId54"/>
    <p:sldId id="501" r:id="rId55"/>
    <p:sldId id="502" r:id="rId56"/>
    <p:sldId id="503" r:id="rId57"/>
    <p:sldId id="504" r:id="rId58"/>
    <p:sldId id="505" r:id="rId59"/>
    <p:sldId id="506" r:id="rId60"/>
    <p:sldId id="507" r:id="rId61"/>
    <p:sldId id="508" r:id="rId62"/>
    <p:sldId id="509" r:id="rId63"/>
    <p:sldId id="510" r:id="rId64"/>
    <p:sldId id="511" r:id="rId65"/>
    <p:sldId id="512" r:id="rId66"/>
    <p:sldId id="513" r:id="rId67"/>
    <p:sldId id="514" r:id="rId68"/>
    <p:sldId id="515" r:id="rId69"/>
    <p:sldId id="516" r:id="rId70"/>
    <p:sldId id="517" r:id="rId71"/>
    <p:sldId id="518" r:id="rId72"/>
    <p:sldId id="519" r:id="rId73"/>
    <p:sldId id="520" r:id="rId74"/>
    <p:sldId id="521" r:id="rId75"/>
    <p:sldId id="522" r:id="rId76"/>
    <p:sldId id="523" r:id="rId77"/>
    <p:sldId id="524" r:id="rId78"/>
    <p:sldId id="525" r:id="rId79"/>
    <p:sldId id="326" r:id="rId80"/>
    <p:sldId id="289" r:id="rId81"/>
    <p:sldId id="367" r:id="rId82"/>
    <p:sldId id="368" r:id="rId83"/>
    <p:sldId id="369" r:id="rId84"/>
    <p:sldId id="370" r:id="rId85"/>
    <p:sldId id="327" r:id="rId86"/>
    <p:sldId id="376" r:id="rId87"/>
    <p:sldId id="377" r:id="rId88"/>
    <p:sldId id="371" r:id="rId89"/>
    <p:sldId id="379" r:id="rId90"/>
    <p:sldId id="373" r:id="rId91"/>
    <p:sldId id="372" r:id="rId92"/>
    <p:sldId id="374" r:id="rId93"/>
    <p:sldId id="375" r:id="rId94"/>
    <p:sldId id="437" r:id="rId9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DDDDDD"/>
    <a:srgbClr val="969696"/>
    <a:srgbClr val="FFCC66"/>
    <a:srgbClr val="FFFF99"/>
    <a:srgbClr val="3399FF"/>
    <a:srgbClr val="66FF66"/>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60" autoAdjust="0"/>
    <p:restoredTop sz="56981" autoAdjust="0"/>
  </p:normalViewPr>
  <p:slideViewPr>
    <p:cSldViewPr showGuides="1">
      <p:cViewPr varScale="1">
        <p:scale>
          <a:sx n="61" d="100"/>
          <a:sy n="61" d="100"/>
        </p:scale>
        <p:origin x="-2958"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6580"/>
    </p:cViewPr>
  </p:sorterViewPr>
  <p:notesViewPr>
    <p:cSldViewPr showGuides="1">
      <p:cViewPr varScale="1">
        <p:scale>
          <a:sx n="37" d="100"/>
          <a:sy n="37" d="100"/>
        </p:scale>
        <p:origin x="-1470" y="-96"/>
      </p:cViewPr>
      <p:guideLst>
        <p:guide orient="horz" pos="2880"/>
        <p:guide pos="2160"/>
      </p:guideLst>
    </p:cSldViewPr>
  </p:notesViewPr>
  <p:gridSpacing cx="36868100" cy="368681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052"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Clique para editar os estilos do texto mestre</a:t>
            </a:r>
          </a:p>
          <a:p>
            <a:pPr lvl="1"/>
            <a:r>
              <a:rPr lang="en-US" smtClean="0"/>
              <a:t>Segundo nível</a:t>
            </a:r>
          </a:p>
          <a:p>
            <a:pPr lvl="2"/>
            <a:r>
              <a:rPr lang="en-US" smtClean="0"/>
              <a:t>Terceiro nível</a:t>
            </a:r>
          </a:p>
          <a:p>
            <a:pPr lvl="3"/>
            <a:r>
              <a:rPr lang="en-US" smtClean="0"/>
              <a:t>Quarto nível</a:t>
            </a:r>
          </a:p>
          <a:p>
            <a:pPr lvl="4"/>
            <a:r>
              <a:rPr lang="en-US" smtClean="0"/>
              <a:t>Quinto nível</a:t>
            </a:r>
          </a:p>
        </p:txBody>
      </p:sp>
      <p:sp>
        <p:nvSpPr>
          <p:cNvPr id="2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09777CD-248E-45F0-850B-4934F38BFA10}" type="slidenum">
              <a:rPr lang="en-US"/>
              <a:pPr/>
              <a:t>‹nº›</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pt.wikipedia.org/wiki/12_de_janeiro" TargetMode="External"/><Relationship Id="rId13" Type="http://schemas.openxmlformats.org/officeDocument/2006/relationships/hyperlink" Target="http://pt.wikipedia.org/wiki/Estados_Unidos_da_Am%C3%A9rica" TargetMode="External"/><Relationship Id="rId18" Type="http://schemas.openxmlformats.org/officeDocument/2006/relationships/hyperlink" Target="http://pt.wikipedia.org/wiki/Moscou" TargetMode="External"/><Relationship Id="rId26" Type="http://schemas.openxmlformats.org/officeDocument/2006/relationships/hyperlink" Target="http://pt.wikipedia.org/wiki/Sib%C3%A9ria" TargetMode="External"/><Relationship Id="rId39" Type="http://schemas.openxmlformats.org/officeDocument/2006/relationships/hyperlink" Target="http://pt.wikipedia.org/wiki/14_de_janeiro" TargetMode="External"/><Relationship Id="rId3" Type="http://schemas.openxmlformats.org/officeDocument/2006/relationships/hyperlink" Target="http://pt.wikipedia.org/wiki/URSS" TargetMode="External"/><Relationship Id="rId21" Type="http://schemas.openxmlformats.org/officeDocument/2006/relationships/hyperlink" Target="http://pt.wikipedia.org/wiki/1931" TargetMode="External"/><Relationship Id="rId34" Type="http://schemas.openxmlformats.org/officeDocument/2006/relationships/hyperlink" Target="http://pt.wikipedia.org/wiki/8_de_setembro" TargetMode="External"/><Relationship Id="rId7" Type="http://schemas.openxmlformats.org/officeDocument/2006/relationships/hyperlink" Target="http://pt.wikipedia.org/wiki/Calend%C3%A1rio_gregoriano" TargetMode="External"/><Relationship Id="rId12" Type="http://schemas.openxmlformats.org/officeDocument/2006/relationships/hyperlink" Target="http://pt.wikipedia.org/wiki/Lua" TargetMode="External"/><Relationship Id="rId17" Type="http://schemas.openxmlformats.org/officeDocument/2006/relationships/hyperlink" Target="http://pt.wikipedia.org/wiki/Kiev" TargetMode="External"/><Relationship Id="rId25" Type="http://schemas.openxmlformats.org/officeDocument/2006/relationships/hyperlink" Target="http://pt.wikipedia.org/wiki/Gulag" TargetMode="External"/><Relationship Id="rId33" Type="http://schemas.openxmlformats.org/officeDocument/2006/relationships/hyperlink" Target="http://pt.wikipedia.org/wiki/Andrei_Tupolev" TargetMode="External"/><Relationship Id="rId38" Type="http://schemas.openxmlformats.org/officeDocument/2006/relationships/hyperlink" Target="http://pt.wikipedia.org/wiki/1946" TargetMode="External"/><Relationship Id="rId2" Type="http://schemas.openxmlformats.org/officeDocument/2006/relationships/slide" Target="../slides/slide13.xml"/><Relationship Id="rId16" Type="http://schemas.openxmlformats.org/officeDocument/2006/relationships/hyperlink" Target="http://pt.wikipedia.org/wiki/Odessa" TargetMode="External"/><Relationship Id="rId20" Type="http://schemas.openxmlformats.org/officeDocument/2006/relationships/hyperlink" Target="http://pt.wikipedia.org/wiki/1929" TargetMode="External"/><Relationship Id="rId29" Type="http://schemas.openxmlformats.org/officeDocument/2006/relationships/hyperlink" Target="http://pt.wikipedia.org/wiki/1940" TargetMode="External"/><Relationship Id="rId1" Type="http://schemas.openxmlformats.org/officeDocument/2006/relationships/notesMaster" Target="../notesMasters/notesMaster1.xml"/><Relationship Id="rId6" Type="http://schemas.openxmlformats.org/officeDocument/2006/relationships/hyperlink" Target="http://pt.wikipedia.org/wiki/1906" TargetMode="External"/><Relationship Id="rId11" Type="http://schemas.openxmlformats.org/officeDocument/2006/relationships/hyperlink" Target="http://pt.wikipedia.org/wiki/Programa_espacial_sovi%C3%A9tico" TargetMode="External"/><Relationship Id="rId24" Type="http://schemas.openxmlformats.org/officeDocument/2006/relationships/hyperlink" Target="http://pt.wikipedia.org/wiki/Josef_Stalin" TargetMode="External"/><Relationship Id="rId32" Type="http://schemas.openxmlformats.org/officeDocument/2006/relationships/hyperlink" Target="http://pt.wikipedia.org/wiki/Lavrenti_Beria" TargetMode="External"/><Relationship Id="rId37" Type="http://schemas.openxmlformats.org/officeDocument/2006/relationships/hyperlink" Target="http://pt.wikipedia.org/wiki/V-2" TargetMode="External"/><Relationship Id="rId40" Type="http://schemas.openxmlformats.org/officeDocument/2006/relationships/hyperlink" Target="http://pt.wikipedia.org/wiki/1966" TargetMode="External"/><Relationship Id="rId5" Type="http://schemas.openxmlformats.org/officeDocument/2006/relationships/hyperlink" Target="http://pt.wikipedia.org/wiki/30_de_dezembro" TargetMode="External"/><Relationship Id="rId15" Type="http://schemas.openxmlformats.org/officeDocument/2006/relationships/hyperlink" Target="http://pt.wikipedia.org/wiki/1922" TargetMode="External"/><Relationship Id="rId23" Type="http://schemas.openxmlformats.org/officeDocument/2006/relationships/hyperlink" Target="http://pt.wikipedia.org/wiki/1933" TargetMode="External"/><Relationship Id="rId28" Type="http://schemas.openxmlformats.org/officeDocument/2006/relationships/hyperlink" Target="http://pt.wikipedia.org/wiki/1938" TargetMode="External"/><Relationship Id="rId36" Type="http://schemas.openxmlformats.org/officeDocument/2006/relationships/hyperlink" Target="http://pt.wikipedia.org/wiki/Alemanha" TargetMode="External"/><Relationship Id="rId10" Type="http://schemas.openxmlformats.org/officeDocument/2006/relationships/hyperlink" Target="http://pt.wikipedia.org/wiki/Foguete" TargetMode="External"/><Relationship Id="rId19" Type="http://schemas.openxmlformats.org/officeDocument/2006/relationships/hyperlink" Target="http://pt.wikipedia.org/wiki/R%C3%BAssia" TargetMode="External"/><Relationship Id="rId31" Type="http://schemas.openxmlformats.org/officeDocument/2006/relationships/hyperlink" Target="http://pt.wikipedia.org/wiki/10_de_julho" TargetMode="External"/><Relationship Id="rId4" Type="http://schemas.openxmlformats.org/officeDocument/2006/relationships/hyperlink" Target="http://pt.wikipedia.org/wiki/Ucr%C3%A2nia" TargetMode="External"/><Relationship Id="rId9" Type="http://schemas.openxmlformats.org/officeDocument/2006/relationships/hyperlink" Target="http://pt.wikipedia.org/wiki/1907" TargetMode="External"/><Relationship Id="rId14" Type="http://schemas.openxmlformats.org/officeDocument/2006/relationships/hyperlink" Target="http://pt.wikipedia.org/wiki/John_F._Kennedy" TargetMode="External"/><Relationship Id="rId22" Type="http://schemas.openxmlformats.org/officeDocument/2006/relationships/hyperlink" Target="http://pt.wikipedia.org/wiki/1932" TargetMode="External"/><Relationship Id="rId27" Type="http://schemas.openxmlformats.org/officeDocument/2006/relationships/hyperlink" Target="http://pt.wikipedia.org/wiki/27_de_junho" TargetMode="External"/><Relationship Id="rId30" Type="http://schemas.openxmlformats.org/officeDocument/2006/relationships/hyperlink" Target="http://pt.wikipedia.org/w/index.php?title=Butyrskaya&amp;action=edit&amp;redlink=1" TargetMode="External"/><Relationship Id="rId35" Type="http://schemas.openxmlformats.org/officeDocument/2006/relationships/hyperlink" Target="http://pt.wikipedia.org/wiki/1945"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pt.wikipedia.org/wiki/B%C3%A9lgica" TargetMode="External"/><Relationship Id="rId13" Type="http://schemas.openxmlformats.org/officeDocument/2006/relationships/hyperlink" Target="http://pt.wikipedia.org/wiki/Wernher_von_Braun" TargetMode="External"/><Relationship Id="rId18" Type="http://schemas.openxmlformats.org/officeDocument/2006/relationships/hyperlink" Target="http://pt.wikipedia.org/wiki/Joseph_Goebbels" TargetMode="External"/><Relationship Id="rId3" Type="http://schemas.openxmlformats.org/officeDocument/2006/relationships/hyperlink" Target="http://pt.wikipedia.org/wiki/L%C3%ADngua_alem%C3%A3" TargetMode="External"/><Relationship Id="rId7" Type="http://schemas.openxmlformats.org/officeDocument/2006/relationships/hyperlink" Target="http://pt.wikipedia.org/wiki/Reino_Unido" TargetMode="External"/><Relationship Id="rId12" Type="http://schemas.openxmlformats.org/officeDocument/2006/relationships/hyperlink" Target="http://pt.wikipedia.org/wiki/Engenheiro" TargetMode="External"/><Relationship Id="rId17" Type="http://schemas.openxmlformats.org/officeDocument/2006/relationships/hyperlink" Target="http://pt.wikipedia.org/wiki/Propaganda" TargetMode="External"/><Relationship Id="rId2" Type="http://schemas.openxmlformats.org/officeDocument/2006/relationships/slide" Target="../slides/slide15.xml"/><Relationship Id="rId16" Type="http://schemas.openxmlformats.org/officeDocument/2006/relationships/hyperlink" Target="http://pt.wikipedia.org/wiki/Ministro" TargetMode="External"/><Relationship Id="rId20" Type="http://schemas.openxmlformats.org/officeDocument/2006/relationships/hyperlink" Target="http://pt.wikipedia.org/wiki/Aliados" TargetMode="External"/><Relationship Id="rId1" Type="http://schemas.openxmlformats.org/officeDocument/2006/relationships/notesMaster" Target="../notesMasters/notesMaster1.xml"/><Relationship Id="rId6" Type="http://schemas.openxmlformats.org/officeDocument/2006/relationships/hyperlink" Target="http://pt.wikipedia.org/wiki/Segunda_Guerra_Mundial" TargetMode="External"/><Relationship Id="rId11" Type="http://schemas.openxmlformats.org/officeDocument/2006/relationships/hyperlink" Target="http://pt.wikipedia.org/wiki/Avi%C3%A3o_a_jato" TargetMode="External"/><Relationship Id="rId5" Type="http://schemas.openxmlformats.org/officeDocument/2006/relationships/hyperlink" Target="http://pt.wikipedia.org/wiki/Alemanha_Nazi" TargetMode="External"/><Relationship Id="rId15" Type="http://schemas.openxmlformats.org/officeDocument/2006/relationships/hyperlink" Target="http://pt.wikipedia.org/wiki/Peenem%C3%BCnde" TargetMode="External"/><Relationship Id="rId10" Type="http://schemas.openxmlformats.org/officeDocument/2006/relationships/hyperlink" Target="http://pt.wikipedia.org/wiki/Bomba" TargetMode="External"/><Relationship Id="rId19" Type="http://schemas.openxmlformats.org/officeDocument/2006/relationships/hyperlink" Target="http://pt.wikipedia.org/wiki/Bombardeio_estrat%C3%A9gico" TargetMode="External"/><Relationship Id="rId4" Type="http://schemas.openxmlformats.org/officeDocument/2006/relationships/hyperlink" Target="http://pt.wikipedia.org/wiki/M%C3%ADssil_bal%C3%ADstico" TargetMode="External"/><Relationship Id="rId9" Type="http://schemas.openxmlformats.org/officeDocument/2006/relationships/hyperlink" Target="http://pt.wikipedia.org/wiki/V-1" TargetMode="External"/><Relationship Id="rId14" Type="http://schemas.openxmlformats.org/officeDocument/2006/relationships/hyperlink" Target="http://pt.wikipedia.org/wiki/Ex%C3%A9rcito_alem%C3%A3o"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pt.wikipedia.org/wiki/Motor_de_foguete" TargetMode="External"/><Relationship Id="rId13" Type="http://schemas.openxmlformats.org/officeDocument/2006/relationships/hyperlink" Target="http://pt.wikipedia.org/wiki/Raio" TargetMode="External"/><Relationship Id="rId18" Type="http://schemas.openxmlformats.org/officeDocument/2006/relationships/hyperlink" Target="http://pt.wikipedia.org/wiki/Aleta" TargetMode="External"/><Relationship Id="rId3" Type="http://schemas.openxmlformats.org/officeDocument/2006/relationships/hyperlink" Target="http://pt.wikipedia.org/wiki/%C3%81lcool" TargetMode="External"/><Relationship Id="rId7" Type="http://schemas.openxmlformats.org/officeDocument/2006/relationships/hyperlink" Target="http://pt.wikipedia.org/w/index.php?title=Lox&amp;action=edit&amp;redlink=1" TargetMode="External"/><Relationship Id="rId12" Type="http://schemas.openxmlformats.org/officeDocument/2006/relationships/hyperlink" Target="http://pt.wikipedia.org/wiki/M/s" TargetMode="External"/><Relationship Id="rId17" Type="http://schemas.openxmlformats.org/officeDocument/2006/relationships/hyperlink" Target="http://pt.wikipedia.org/wiki/Combust%C3%ADvel" TargetMode="External"/><Relationship Id="rId2" Type="http://schemas.openxmlformats.org/officeDocument/2006/relationships/slide" Target="../slides/slide16.xml"/><Relationship Id="rId16" Type="http://schemas.openxmlformats.org/officeDocument/2006/relationships/hyperlink" Target="http://pt.wikipedia.org/wiki/Temperatura" TargetMode="External"/><Relationship Id="rId1" Type="http://schemas.openxmlformats.org/officeDocument/2006/relationships/notesMaster" Target="../notesMasters/notesMaster1.xml"/><Relationship Id="rId6" Type="http://schemas.openxmlformats.org/officeDocument/2006/relationships/hyperlink" Target="http://pt.wikipedia.org/wiki/Oxig%C3%AAnio_l%C3%ADquido" TargetMode="External"/><Relationship Id="rId11" Type="http://schemas.openxmlformats.org/officeDocument/2006/relationships/hyperlink" Target="http://pt.wikipedia.org/wiki/Velocidade" TargetMode="External"/><Relationship Id="rId5" Type="http://schemas.openxmlformats.org/officeDocument/2006/relationships/hyperlink" Target="http://pt.wikipedia.org/wiki/%C3%81gua" TargetMode="External"/><Relationship Id="rId15" Type="http://schemas.openxmlformats.org/officeDocument/2006/relationships/hyperlink" Target="http://pt.wikipedia.org/wiki/Pr%C3%BAssia_Oriental" TargetMode="External"/><Relationship Id="rId10" Type="http://schemas.openxmlformats.org/officeDocument/2006/relationships/hyperlink" Target="http://pt.wikipedia.org/wiki/Empuxo" TargetMode="External"/><Relationship Id="rId19" Type="http://schemas.openxmlformats.org/officeDocument/2006/relationships/hyperlink" Target="http://pt.wikipedia.org/wiki/Girosc%C3%B3pio" TargetMode="External"/><Relationship Id="rId4" Type="http://schemas.openxmlformats.org/officeDocument/2006/relationships/hyperlink" Target="http://pt.wikipedia.org/wiki/Etanol" TargetMode="External"/><Relationship Id="rId9" Type="http://schemas.openxmlformats.org/officeDocument/2006/relationships/hyperlink" Target="http://pt.wikipedia.org/wiki/Libra_%28massa%29" TargetMode="External"/><Relationship Id="rId14" Type="http://schemas.openxmlformats.org/officeDocument/2006/relationships/hyperlink" Target="http://pt.wikipedia.org/wiki/Batata"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pt.wikipedia.org/wiki/Peenem%C3%BCnd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pt.wikipedia.org/wiki/Explora%C3%A7%C3%A3o_espacial" TargetMode="External"/><Relationship Id="rId13" Type="http://schemas.openxmlformats.org/officeDocument/2006/relationships/hyperlink" Target="http://pt.wikipedia.org/wiki/Programa_espacial_estadunidense" TargetMode="External"/><Relationship Id="rId18" Type="http://schemas.openxmlformats.org/officeDocument/2006/relationships/hyperlink" Target="http://pt.wikipedia.org/wiki/Marco_alem%C3%A3o" TargetMode="External"/><Relationship Id="rId3" Type="http://schemas.openxmlformats.org/officeDocument/2006/relationships/hyperlink" Target="http://www.astronautix.com/graphics/b/bumper.jpg" TargetMode="External"/><Relationship Id="rId7" Type="http://schemas.openxmlformats.org/officeDocument/2006/relationships/hyperlink" Target="http://pt.wikipedia.org/wiki/Viagem_espacial" TargetMode="External"/><Relationship Id="rId12" Type="http://schemas.openxmlformats.org/officeDocument/2006/relationships/hyperlink" Target="http://pt.wikipedia.org/wiki/Opera%C3%A7%C3%A3o_Paperclip" TargetMode="External"/><Relationship Id="rId17" Type="http://schemas.openxmlformats.org/officeDocument/2006/relationships/hyperlink" Target="http://pt.wikipedia.org/wiki/D%C3%A9cada" TargetMode="External"/><Relationship Id="rId2" Type="http://schemas.openxmlformats.org/officeDocument/2006/relationships/slide" Target="../slides/slide18.xml"/><Relationship Id="rId16" Type="http://schemas.openxmlformats.org/officeDocument/2006/relationships/hyperlink" Target="http://pt.wikipedia.org/wiki/1945" TargetMode="External"/><Relationship Id="rId1" Type="http://schemas.openxmlformats.org/officeDocument/2006/relationships/notesMaster" Target="../notesMasters/notesMaster1.xml"/><Relationship Id="rId6" Type="http://schemas.openxmlformats.org/officeDocument/2006/relationships/hyperlink" Target="http://pt.wikipedia.org/wiki/Militar" TargetMode="External"/><Relationship Id="rId11" Type="http://schemas.openxmlformats.org/officeDocument/2006/relationships/hyperlink" Target="http://pt.wikipedia.org/wiki/URSS" TargetMode="External"/><Relationship Id="rId5" Type="http://schemas.openxmlformats.org/officeDocument/2006/relationships/hyperlink" Target="http://pt.wikipedia.org/wiki/Wernher_von_Braun" TargetMode="External"/><Relationship Id="rId15" Type="http://schemas.openxmlformats.org/officeDocument/2006/relationships/hyperlink" Target="http://pt.wikipedia.org/wiki/Foguete_de_combust%C3%ADvel_s%C3%B3lido" TargetMode="External"/><Relationship Id="rId10" Type="http://schemas.openxmlformats.org/officeDocument/2006/relationships/hyperlink" Target="http://pt.wikipedia.org/wiki/Estados_Unidos_da_Am%C3%A9rica" TargetMode="External"/><Relationship Id="rId4" Type="http://schemas.openxmlformats.org/officeDocument/2006/relationships/hyperlink" Target="http://pt.wikipedia.org/wiki/1944" TargetMode="External"/><Relationship Id="rId9" Type="http://schemas.openxmlformats.org/officeDocument/2006/relationships/hyperlink" Target="http://pt.wikipedia.org/wiki/Alemanha_Nazi" TargetMode="External"/><Relationship Id="rId14" Type="http://schemas.openxmlformats.org/officeDocument/2006/relationships/hyperlink" Target="http://pt.wikipedia.org/wiki/Est%C3%A1gio_%28astron%C3%A1utica%29"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en.wikipedia.org/wiki/STS-51-L"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en.wikipedia.org/wiki/STS-107"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en.wikipedia.org/wiki/Mercury-Atlas_6"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en.wikipedia.org/wiki/John_Glenn" TargetMode="External"/><Relationship Id="rId4" Type="http://schemas.openxmlformats.org/officeDocument/2006/relationships/hyperlink" Target="http://en.wikipedia.org/wiki/Atlas_%28missile%29"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en.wikipedia.org/wiki/United_Launch_Alliance"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8" Type="http://schemas.openxmlformats.org/officeDocument/2006/relationships/hyperlink" Target="http://pt.wikipedia.org/wiki/Cazaquist%C3%A3o" TargetMode="External"/><Relationship Id="rId13" Type="http://schemas.openxmlformats.org/officeDocument/2006/relationships/hyperlink" Target="http://pt.wikipedia.org/wiki/Atmosfera" TargetMode="External"/><Relationship Id="rId3" Type="http://schemas.openxmlformats.org/officeDocument/2006/relationships/hyperlink" Target="http://pt.wikipedia.org/wiki/Sat%C3%A9lite_artificial" TargetMode="External"/><Relationship Id="rId7" Type="http://schemas.openxmlformats.org/officeDocument/2006/relationships/hyperlink" Target="http://pt.wikipedia.org/w/index.php?title=Tyuratam&amp;action=edit&amp;redlink=1" TargetMode="External"/><Relationship Id="rId12" Type="http://schemas.openxmlformats.org/officeDocument/2006/relationships/hyperlink" Target="http://pt.wikipedia.org/wiki/26_de_outubro" TargetMode="External"/><Relationship Id="rId2" Type="http://schemas.openxmlformats.org/officeDocument/2006/relationships/slide" Target="../slides/slide80.xml"/><Relationship Id="rId1" Type="http://schemas.openxmlformats.org/officeDocument/2006/relationships/notesMaster" Target="../notesMasters/notesMaster1.xml"/><Relationship Id="rId6" Type="http://schemas.openxmlformats.org/officeDocument/2006/relationships/hyperlink" Target="http://pt.wikipedia.org/wiki/Cosm%C3%B3dromo_de_Baikonur" TargetMode="External"/><Relationship Id="rId11" Type="http://schemas.openxmlformats.org/officeDocument/2006/relationships/hyperlink" Target="http://pt.wikipedia.org/wiki/MHz" TargetMode="External"/><Relationship Id="rId5" Type="http://schemas.openxmlformats.org/officeDocument/2006/relationships/hyperlink" Target="http://pt.wikipedia.org/wiki/1957" TargetMode="External"/><Relationship Id="rId15" Type="http://schemas.openxmlformats.org/officeDocument/2006/relationships/hyperlink" Target="http://pt.wikipedia.org/wiki/Meteorito" TargetMode="External"/><Relationship Id="rId10" Type="http://schemas.openxmlformats.org/officeDocument/2006/relationships/hyperlink" Target="http://pt.wikipedia.org/wiki/Radioamador" TargetMode="External"/><Relationship Id="rId4" Type="http://schemas.openxmlformats.org/officeDocument/2006/relationships/hyperlink" Target="http://pt.wikipedia.org/wiki/4_de_outubro" TargetMode="External"/><Relationship Id="rId9" Type="http://schemas.openxmlformats.org/officeDocument/2006/relationships/hyperlink" Target="http://pt.wikipedia.org/wiki/Sputnik_I" TargetMode="External"/><Relationship Id="rId14" Type="http://schemas.openxmlformats.org/officeDocument/2006/relationships/hyperlink" Target="http://pt.wikipedia.org/wiki/Nitrog%C3%AAnio"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pt.wikipedia.org/wiki/Sputnik_II" TargetMode="External"/><Relationship Id="rId7" Type="http://schemas.openxmlformats.org/officeDocument/2006/relationships/hyperlink" Target="http://pt.wikipedia.org/wiki/Laika" TargetMode="External"/><Relationship Id="rId2" Type="http://schemas.openxmlformats.org/officeDocument/2006/relationships/slide" Target="../slides/slide81.xml"/><Relationship Id="rId1" Type="http://schemas.openxmlformats.org/officeDocument/2006/relationships/notesMaster" Target="../notesMasters/notesMaster1.xml"/><Relationship Id="rId6" Type="http://schemas.openxmlformats.org/officeDocument/2006/relationships/hyperlink" Target="http://pt.wikipedia.org/wiki/1957" TargetMode="External"/><Relationship Id="rId5" Type="http://schemas.openxmlformats.org/officeDocument/2006/relationships/hyperlink" Target="http://pt.wikipedia.org/wiki/3_de_novembro" TargetMode="External"/><Relationship Id="rId4" Type="http://schemas.openxmlformats.org/officeDocument/2006/relationships/hyperlink" Target="http://pt.wikipedia.org/wiki/Espa%C3%A7o" TargetMode="External"/></Relationships>
</file>

<file path=ppt/notesSlides/_rels/notesSlide81.xml.rels><?xml version="1.0" encoding="UTF-8" standalone="yes"?>
<Relationships xmlns="http://schemas.openxmlformats.org/package/2006/relationships"><Relationship Id="rId8" Type="http://schemas.openxmlformats.org/officeDocument/2006/relationships/hyperlink" Target="http://pt.wikipedia.org/wiki/GMT" TargetMode="External"/><Relationship Id="rId13" Type="http://schemas.openxmlformats.org/officeDocument/2006/relationships/hyperlink" Target="http://pt.wikipedia.org/wiki/Uni%C3%A3o_Sovi%C3%A9tica" TargetMode="External"/><Relationship Id="rId18" Type="http://schemas.openxmlformats.org/officeDocument/2006/relationships/hyperlink" Target="http://pt.wikipedia.org/wiki/1957" TargetMode="External"/><Relationship Id="rId3" Type="http://schemas.openxmlformats.org/officeDocument/2006/relationships/hyperlink" Target="http://pt.wikipedia.org/wiki/Sat%C3%A9lite_artificial" TargetMode="External"/><Relationship Id="rId21" Type="http://schemas.openxmlformats.org/officeDocument/2006/relationships/hyperlink" Target="http://pt.wikipedia.org/wiki/Vanguard" TargetMode="External"/><Relationship Id="rId7" Type="http://schemas.openxmlformats.org/officeDocument/2006/relationships/hyperlink" Target="http://pt.wikipedia.org/wiki/1958" TargetMode="External"/><Relationship Id="rId12" Type="http://schemas.openxmlformats.org/officeDocument/2006/relationships/hyperlink" Target="http://pt.wikipedia.org/wiki/Sputnik" TargetMode="External"/><Relationship Id="rId17" Type="http://schemas.openxmlformats.org/officeDocument/2006/relationships/hyperlink" Target="http://pt.wikipedia.org/wiki/3_de_novembro" TargetMode="External"/><Relationship Id="rId2" Type="http://schemas.openxmlformats.org/officeDocument/2006/relationships/slide" Target="../slides/slide82.xml"/><Relationship Id="rId16" Type="http://schemas.openxmlformats.org/officeDocument/2006/relationships/hyperlink" Target="http://pt.wikipedia.org/wiki/Sputnik_II" TargetMode="External"/><Relationship Id="rId20" Type="http://schemas.openxmlformats.org/officeDocument/2006/relationships/hyperlink" Target="http://pt.wikipedia.org/wiki/Lixo_espacial" TargetMode="External"/><Relationship Id="rId1" Type="http://schemas.openxmlformats.org/officeDocument/2006/relationships/notesMaster" Target="../notesMasters/notesMaster1.xml"/><Relationship Id="rId6" Type="http://schemas.openxmlformats.org/officeDocument/2006/relationships/hyperlink" Target="http://pt.wikipedia.org/wiki/31_de_janeiro" TargetMode="External"/><Relationship Id="rId11" Type="http://schemas.openxmlformats.org/officeDocument/2006/relationships/hyperlink" Target="http://pt.wikipedia.org/wiki/URSS" TargetMode="External"/><Relationship Id="rId5" Type="http://schemas.openxmlformats.org/officeDocument/2006/relationships/hyperlink" Target="http://pt.wikipedia.org/wiki/Estados_Unidos_da_Am%C3%A9rica" TargetMode="External"/><Relationship Id="rId15" Type="http://schemas.openxmlformats.org/officeDocument/2006/relationships/hyperlink" Target="http://pt.wikipedia.org/w/index.php?title=Army_Ballistic_Missile_Agency&amp;action=edit&amp;redlink=1" TargetMode="External"/><Relationship Id="rId10" Type="http://schemas.openxmlformats.org/officeDocument/2006/relationships/hyperlink" Target="http://pt.wikipedia.org/wiki/Ano_Geof%C3%ADsico_Internacional" TargetMode="External"/><Relationship Id="rId19" Type="http://schemas.openxmlformats.org/officeDocument/2006/relationships/hyperlink" Target="http://pt.wikipedia.org/wiki/Terra" TargetMode="External"/><Relationship Id="rId4" Type="http://schemas.openxmlformats.org/officeDocument/2006/relationships/hyperlink" Target="http://pt.wikipedia.org/wiki/Espa%C3%A7o" TargetMode="External"/><Relationship Id="rId9" Type="http://schemas.openxmlformats.org/officeDocument/2006/relationships/hyperlink" Target="http://pt.wikipedia.org/wiki/1_de_fevereiro" TargetMode="External"/><Relationship Id="rId14" Type="http://schemas.openxmlformats.org/officeDocument/2006/relationships/hyperlink" Target="http://pt.wikipedia.org/wiki/Sputnik_I" TargetMode="Externa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8" Type="http://schemas.openxmlformats.org/officeDocument/2006/relationships/hyperlink" Target="http://pt.wikipedia.org/wiki/Cosm%C3%B3dromo_de_Baikonur" TargetMode="External"/><Relationship Id="rId3" Type="http://schemas.openxmlformats.org/officeDocument/2006/relationships/hyperlink" Target="http://pt.wikipedia.org/wiki/Vostok" TargetMode="External"/><Relationship Id="rId7" Type="http://schemas.openxmlformats.org/officeDocument/2006/relationships/hyperlink" Target="http://pt.wikipedia.org/wiki/Espa%C3%A7o" TargetMode="External"/><Relationship Id="rId12" Type="http://schemas.openxmlformats.org/officeDocument/2006/relationships/hyperlink" Target="http://pt.wikipedia.org/wiki/URSS" TargetMode="External"/><Relationship Id="rId2" Type="http://schemas.openxmlformats.org/officeDocument/2006/relationships/slide" Target="../slides/slide84.xml"/><Relationship Id="rId1" Type="http://schemas.openxmlformats.org/officeDocument/2006/relationships/notesMaster" Target="../notesMasters/notesMaster1.xml"/><Relationship Id="rId6" Type="http://schemas.openxmlformats.org/officeDocument/2006/relationships/hyperlink" Target="http://pt.wikipedia.org/wiki/Yuri_Gagarin" TargetMode="External"/><Relationship Id="rId11" Type="http://schemas.openxmlformats.org/officeDocument/2006/relationships/hyperlink" Target="http://pt.wikipedia.org/wiki/Sputnik" TargetMode="External"/><Relationship Id="rId5" Type="http://schemas.openxmlformats.org/officeDocument/2006/relationships/hyperlink" Target="http://pt.wikipedia.org/wiki/Cosmonauta" TargetMode="External"/><Relationship Id="rId10" Type="http://schemas.openxmlformats.org/officeDocument/2006/relationships/hyperlink" Target="http://pt.wikipedia.org/wiki/1961" TargetMode="External"/><Relationship Id="rId4" Type="http://schemas.openxmlformats.org/officeDocument/2006/relationships/hyperlink" Target="http://pt.wikipedia.org/wiki/Programa_espacial_sovi%C3%A9tico" TargetMode="External"/><Relationship Id="rId9" Type="http://schemas.openxmlformats.org/officeDocument/2006/relationships/hyperlink" Target="http://pt.wikipedia.org/wiki/12_de_abril" TargetMode="Externa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8" Type="http://schemas.openxmlformats.org/officeDocument/2006/relationships/hyperlink" Target="http://www.estec.esa.int/spaceflight/zarya.htm" TargetMode="External"/><Relationship Id="rId3" Type="http://schemas.openxmlformats.org/officeDocument/2006/relationships/hyperlink" Target="http://spaceflight.nasa.gov/" TargetMode="External"/><Relationship Id="rId7" Type="http://schemas.openxmlformats.org/officeDocument/2006/relationships/hyperlink" Target="http://www.estec.esa.int/spaceflight/index.htm"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station.nasa.gov/station/assembly/elements/node1/" TargetMode="External"/><Relationship Id="rId5" Type="http://schemas.openxmlformats.org/officeDocument/2006/relationships/hyperlink" Target="http://station.nasa.gov/station/assembly/elements/fgb/" TargetMode="External"/><Relationship Id="rId4" Type="http://schemas.openxmlformats.org/officeDocument/2006/relationships/hyperlink" Target="http://station.nasa.gov/station/assembly/index.html" TargetMode="External"/><Relationship Id="rId9" Type="http://schemas.openxmlformats.org/officeDocument/2006/relationships/hyperlink" Target="http://www.estec.esa.nl/spaceflight/cof.ht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3EC66C-F29F-41AA-8444-D2E3345BF5CC}" type="slidenum">
              <a:rPr lang="en-US"/>
              <a:pPr/>
              <a:t>1</a:t>
            </a:fld>
            <a:endParaRPr lang="en-US"/>
          </a:p>
        </p:txBody>
      </p:sp>
      <p:sp>
        <p:nvSpPr>
          <p:cNvPr id="34818" name="Rectangle 2"/>
          <p:cNvSpPr>
            <a:spLocks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pt-B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C15D6E-33D5-4148-92D0-FEBF4D901105}" type="slidenum">
              <a:rPr lang="en-US"/>
              <a:pPr/>
              <a:t>10</a:t>
            </a:fld>
            <a:endParaRPr lang="en-US"/>
          </a:p>
        </p:txBody>
      </p:sp>
      <p:sp>
        <p:nvSpPr>
          <p:cNvPr id="418818" name="Rectangle 2"/>
          <p:cNvSpPr>
            <a:spLocks noChangeArrowheads="1" noTextEdit="1"/>
          </p:cNvSpPr>
          <p:nvPr>
            <p:ph type="sldImg"/>
          </p:nvPr>
        </p:nvSpPr>
        <p:spPr>
          <a:ln/>
        </p:spPr>
      </p:sp>
      <p:sp>
        <p:nvSpPr>
          <p:cNvPr id="418819" name="Rectangle 3"/>
          <p:cNvSpPr>
            <a:spLocks noGrp="1" noChangeArrowheads="1"/>
          </p:cNvSpPr>
          <p:nvPr>
            <p:ph type="body" idx="1"/>
          </p:nvPr>
        </p:nvSpPr>
        <p:spPr/>
        <p:txBody>
          <a:bodyPr/>
          <a:lstStyle/>
          <a:p>
            <a:r>
              <a:rPr lang="en-US"/>
              <a:t>	</a:t>
            </a:r>
            <a:r>
              <a:rPr lang="pt-BR"/>
              <a:t>Alemão responsável por divulgar o foguete, como meio de se viajar no espaço, na Europa. Escreveu o livro citado, que obteve muito sucesso. No entanto, esse livro era baseado em uma tese de pós-graduação sua, que foi rejeitada. Com isso, ele desistiu de sua pos-graduação, dizendo que a forma de ensino estava ultrapassada e não olhava para o futuro, que, segundo ele, seria o uso de foguetes para viagens espaciais.</a:t>
            </a:r>
          </a:p>
          <a:p>
            <a:r>
              <a:rPr lang="pt-BR"/>
              <a:t>	Durante a Segunda Guerra mundial, trabalhou na equipe de seu aluno Von Braun no desenvolvimento de uma poderosa arma: o foguete V-2.</a:t>
            </a:r>
          </a:p>
          <a:p>
            <a:r>
              <a:rPr lang="pt-BR"/>
              <a:t>	Dentre os três pais da astronáutica, Oberth foi o único que viveu para ver a verdadeira evolução dos foguetes, podendo presenciar até a chegada do homem a Lua.</a:t>
            </a:r>
          </a:p>
          <a:p>
            <a:r>
              <a:rPr lang="pt-BR"/>
              <a:t>http://www.kiosek.com/oberth/images/oberth1.jpg</a:t>
            </a:r>
          </a:p>
          <a:p>
            <a:r>
              <a:rPr lang="pt-BR"/>
              <a:t>http://www.kiosek.com/oberth/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67E578-ADA8-4DDF-BA10-547F645366B4}" type="slidenum">
              <a:rPr lang="en-US"/>
              <a:pPr/>
              <a:t>11</a:t>
            </a:fld>
            <a:endParaRPr lang="en-US"/>
          </a:p>
        </p:txBody>
      </p:sp>
      <p:sp>
        <p:nvSpPr>
          <p:cNvPr id="420866" name="Rectangle 2"/>
          <p:cNvSpPr>
            <a:spLocks noChangeArrowheads="1" noTextEdit="1"/>
          </p:cNvSpPr>
          <p:nvPr>
            <p:ph type="sldImg"/>
          </p:nvPr>
        </p:nvSpPr>
        <p:spPr>
          <a:ln/>
        </p:spPr>
      </p:sp>
      <p:sp>
        <p:nvSpPr>
          <p:cNvPr id="420867" name="Rectangle 3"/>
          <p:cNvSpPr>
            <a:spLocks noGrp="1" noChangeArrowheads="1"/>
          </p:cNvSpPr>
          <p:nvPr>
            <p:ph type="body" idx="1"/>
          </p:nvPr>
        </p:nvSpPr>
        <p:spPr/>
        <p:txBody>
          <a:bodyPr/>
          <a:lstStyle/>
          <a:p>
            <a:r>
              <a:rPr lang="en-US"/>
              <a:t>	</a:t>
            </a:r>
            <a:r>
              <a:rPr lang="pt-BR"/>
              <a:t>Junto com os dois cientistas anteriores, esse americano também é considerado como o Pai da Astronáutica. Além das conclusões em comum, ele se destacou por desenvolver e testar suas idéias. Assim, ele construiu o primeiro foguete que utilizava combustível líquido da história. Goddard era o contrário de Tsiolkovsky: enquanto o russo desenvolvia teorias, Goddard desenvolvia e testava foguetes e componentes para que eles pudessem funcionar melhor, tendo morrido com mais de 200 patentes registradas em seu nome, entre modelos de foguetes  e peças para esses.</a:t>
            </a:r>
          </a:p>
          <a:p>
            <a:endParaRPr lang="pt-BR"/>
          </a:p>
          <a:p>
            <a:r>
              <a:rPr lang="pt-BR"/>
              <a:t>http://www.etsu.edu/math/gardner/sputnik/robert_goddard.jpg</a:t>
            </a:r>
          </a:p>
          <a:p>
            <a:r>
              <a:rPr lang="pt-BR"/>
              <a:t>http://www.etsu.edu/math/gardner/sputnik/engineers.htm</a:t>
            </a:r>
          </a:p>
          <a:p>
            <a:endParaRPr 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4561E7-7994-431D-BDFF-C2C395D123CE}" type="slidenum">
              <a:rPr lang="en-US"/>
              <a:pPr/>
              <a:t>12</a:t>
            </a:fld>
            <a:endParaRPr lang="en-US"/>
          </a:p>
        </p:txBody>
      </p:sp>
      <p:sp>
        <p:nvSpPr>
          <p:cNvPr id="422914" name="Rectangle 2"/>
          <p:cNvSpPr>
            <a:spLocks noChangeArrowheads="1" noTextEdit="1"/>
          </p:cNvSpPr>
          <p:nvPr>
            <p:ph type="sldImg"/>
          </p:nvPr>
        </p:nvSpPr>
        <p:spPr>
          <a:ln/>
        </p:spPr>
      </p:sp>
      <p:sp>
        <p:nvSpPr>
          <p:cNvPr id="422915" name="Rectangle 3"/>
          <p:cNvSpPr>
            <a:spLocks noGrp="1" noChangeArrowheads="1"/>
          </p:cNvSpPr>
          <p:nvPr>
            <p:ph type="body" idx="1"/>
          </p:nvPr>
        </p:nvSpPr>
        <p:spPr/>
        <p:txBody>
          <a:bodyPr/>
          <a:lstStyle/>
          <a:p>
            <a:r>
              <a:rPr lang="en-US"/>
              <a:t>	</a:t>
            </a:r>
            <a:r>
              <a:rPr lang="pt-BR"/>
              <a:t>Primeiro foguete líquido a ser lançado na história, ao lado de seu criador, Robert Goddard. O foguete tinha seus motores no topo, e o tanque embaixo, sendo o combustível levado ao topo por duas mangueiras. O foguete subiu apenas 12 metros, e atingiu uma distância de apenas 56 metros, mas o mais importante: ele voou! E atingiu uma velocidade de aproximadamente 100 km/h.</a:t>
            </a:r>
          </a:p>
          <a:p>
            <a:endParaRPr lang="pt-BR"/>
          </a:p>
          <a:p>
            <a:r>
              <a:rPr lang="pt-BR"/>
              <a:t>http://www.space.com/images/goddard_rocket_03.jpg</a:t>
            </a:r>
          </a:p>
          <a:p>
            <a:r>
              <a:rPr lang="pt-BR"/>
              <a:t>http://www.space.com/news/spacehistory/goddard_anniv_010316.html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DE5C1F-A6C6-4BE9-AEAF-284DC3710277}" type="slidenum">
              <a:rPr lang="en-US"/>
              <a:pPr/>
              <a:t>13</a:t>
            </a:fld>
            <a:endParaRPr lang="en-US"/>
          </a:p>
        </p:txBody>
      </p:sp>
      <p:sp>
        <p:nvSpPr>
          <p:cNvPr id="424962" name="Rectangle 2"/>
          <p:cNvSpPr>
            <a:spLocks noChangeArrowheads="1" noTextEdit="1"/>
          </p:cNvSpPr>
          <p:nvPr>
            <p:ph type="sldImg"/>
          </p:nvPr>
        </p:nvSpPr>
        <p:spPr>
          <a:ln/>
        </p:spPr>
      </p:sp>
      <p:sp>
        <p:nvSpPr>
          <p:cNvPr id="424963" name="Rectangle 3"/>
          <p:cNvSpPr>
            <a:spLocks noGrp="1" noChangeArrowheads="1"/>
          </p:cNvSpPr>
          <p:nvPr>
            <p:ph type="body" idx="1"/>
          </p:nvPr>
        </p:nvSpPr>
        <p:spPr/>
        <p:txBody>
          <a:bodyPr/>
          <a:lstStyle/>
          <a:p>
            <a:r>
              <a:rPr lang="pt-BR"/>
              <a:t>http://www.aps.org/publications/apsnews/200710/images/korolev_for_web.jpg</a:t>
            </a:r>
          </a:p>
          <a:p>
            <a:r>
              <a:rPr lang="pt-BR"/>
              <a:t>O engenheiro </a:t>
            </a:r>
            <a:r>
              <a:rPr lang="pt-BR">
                <a:hlinkClick r:id="rId3" tooltip="URSS"/>
              </a:rPr>
              <a:t>soviético</a:t>
            </a:r>
            <a:r>
              <a:rPr lang="pt-BR"/>
              <a:t> </a:t>
            </a:r>
            <a:r>
              <a:rPr lang="pt-BR" b="1"/>
              <a:t>Sergei Pavlovich Korolev</a:t>
            </a:r>
            <a:r>
              <a:rPr lang="pt-BR"/>
              <a:t> (</a:t>
            </a:r>
            <a:r>
              <a:rPr lang="pt-BR" i="1"/>
              <a:t>Серге́й Па́влович Королёв</a:t>
            </a:r>
            <a:r>
              <a:rPr lang="pt-BR"/>
              <a:t>) nasceu em Zhitomir, </a:t>
            </a:r>
            <a:r>
              <a:rPr lang="pt-BR">
                <a:hlinkClick r:id="rId4" tooltip="Ucrânia"/>
              </a:rPr>
              <a:t>Ucrânia</a:t>
            </a:r>
            <a:r>
              <a:rPr lang="pt-BR"/>
              <a:t>, em </a:t>
            </a:r>
            <a:r>
              <a:rPr lang="pt-BR">
                <a:hlinkClick r:id="rId5" tooltip="30 de dezembro"/>
              </a:rPr>
              <a:t>30 de dezembro</a:t>
            </a:r>
            <a:r>
              <a:rPr lang="pt-BR"/>
              <a:t> de </a:t>
            </a:r>
            <a:r>
              <a:rPr lang="pt-BR">
                <a:hlinkClick r:id="rId6" tooltip="1906"/>
              </a:rPr>
              <a:t>1906</a:t>
            </a:r>
            <a:r>
              <a:rPr lang="pt-BR"/>
              <a:t> (no </a:t>
            </a:r>
            <a:r>
              <a:rPr lang="pt-BR">
                <a:hlinkClick r:id="rId7" tooltip="Calendário gregoriano"/>
              </a:rPr>
              <a:t>calendário gregoriano</a:t>
            </a:r>
            <a:r>
              <a:rPr lang="pt-BR"/>
              <a:t>, utilizado na época, foi datado em </a:t>
            </a:r>
            <a:r>
              <a:rPr lang="pt-BR">
                <a:hlinkClick r:id="rId8" tooltip="12 de janeiro"/>
              </a:rPr>
              <a:t>12 de janeiro</a:t>
            </a:r>
            <a:r>
              <a:rPr lang="pt-BR"/>
              <a:t> de </a:t>
            </a:r>
            <a:r>
              <a:rPr lang="pt-BR">
                <a:hlinkClick r:id="rId9" tooltip="1907"/>
              </a:rPr>
              <a:t>1907</a:t>
            </a:r>
            <a:r>
              <a:rPr lang="pt-BR"/>
              <a:t>). Ele foi o engenheiro de </a:t>
            </a:r>
            <a:r>
              <a:rPr lang="pt-BR">
                <a:hlinkClick r:id="rId10" tooltip="Foguete"/>
              </a:rPr>
              <a:t>foguetes</a:t>
            </a:r>
            <a:r>
              <a:rPr lang="pt-BR"/>
              <a:t> que projetou os primeiros foguetes soviéticos, e que tornou-se o engenheiro-chefe do </a:t>
            </a:r>
            <a:r>
              <a:rPr lang="pt-BR">
                <a:hlinkClick r:id="rId11" tooltip="Programa espacial soviético"/>
              </a:rPr>
              <a:t>programa espacial soviético</a:t>
            </a:r>
            <a:r>
              <a:rPr lang="pt-BR"/>
              <a:t>.</a:t>
            </a:r>
          </a:p>
          <a:p>
            <a:r>
              <a:rPr lang="pt-BR"/>
              <a:t>Sergei Korolev foi, ao contrário do que se comumente pensa, o verdadeiro criador do desafio de levar homens a </a:t>
            </a:r>
            <a:r>
              <a:rPr lang="pt-BR">
                <a:hlinkClick r:id="rId12" tooltip="Lua"/>
              </a:rPr>
              <a:t>Lua</a:t>
            </a:r>
            <a:r>
              <a:rPr lang="pt-BR"/>
              <a:t>. Embora a </a:t>
            </a:r>
            <a:r>
              <a:rPr lang="pt-BR">
                <a:hlinkClick r:id="rId3" tooltip="URSS"/>
              </a:rPr>
              <a:t>URSS</a:t>
            </a:r>
            <a:r>
              <a:rPr lang="pt-BR"/>
              <a:t> nunca tenha admitido publicamente que pretendia este feito, ao contrário dos </a:t>
            </a:r>
            <a:r>
              <a:rPr lang="pt-BR">
                <a:hlinkClick r:id="rId13" tooltip="Estados Unidos da América"/>
              </a:rPr>
              <a:t>EUA</a:t>
            </a:r>
            <a:r>
              <a:rPr lang="pt-BR"/>
              <a:t>, a partir do desafio público lançado pelo presidente </a:t>
            </a:r>
            <a:r>
              <a:rPr lang="pt-BR">
                <a:hlinkClick r:id="rId14" tooltip="John F. Kennedy"/>
              </a:rPr>
              <a:t>John F. Kennedy</a:t>
            </a:r>
            <a:r>
              <a:rPr lang="pt-BR"/>
              <a:t>.</a:t>
            </a:r>
          </a:p>
          <a:p>
            <a:r>
              <a:rPr lang="pt-BR"/>
              <a:t>Em </a:t>
            </a:r>
            <a:r>
              <a:rPr lang="pt-BR">
                <a:hlinkClick r:id="rId15" tooltip="1922"/>
              </a:rPr>
              <a:t>1922</a:t>
            </a:r>
            <a:r>
              <a:rPr lang="pt-BR"/>
              <a:t>, Korolev foi aprovado em um exame de admissão a escola de construção em </a:t>
            </a:r>
            <a:r>
              <a:rPr lang="pt-BR">
                <a:hlinkClick r:id="rId16" tooltip="Odessa"/>
              </a:rPr>
              <a:t>Odessa</a:t>
            </a:r>
            <a:r>
              <a:rPr lang="pt-BR"/>
              <a:t>, Ucrânia. Lá, começou a se interessar pela aviação. Dois anos depois, Korolev entrou no Instituto Politécnico de </a:t>
            </a:r>
            <a:r>
              <a:rPr lang="pt-BR">
                <a:hlinkClick r:id="rId17" tooltip="Kiev"/>
              </a:rPr>
              <a:t>Kiev</a:t>
            </a:r>
            <a:r>
              <a:rPr lang="pt-BR"/>
              <a:t>, onde conheceu e se reuniu com estusiastas de planador. Em 1926, ele se transfeiru para a Escola Técnica Bauman de </a:t>
            </a:r>
            <a:r>
              <a:rPr lang="pt-BR">
                <a:hlinkClick r:id="rId18" tooltip="Moscou"/>
              </a:rPr>
              <a:t>Moscou</a:t>
            </a:r>
            <a:r>
              <a:rPr lang="pt-BR"/>
              <a:t> (MVTU), a melhor faculdade de engenharia da </a:t>
            </a:r>
            <a:r>
              <a:rPr lang="pt-BR">
                <a:hlinkClick r:id="rId19" tooltip="Rússia"/>
              </a:rPr>
              <a:t>Rússia</a:t>
            </a:r>
            <a:r>
              <a:rPr lang="pt-BR"/>
              <a:t>.</a:t>
            </a:r>
          </a:p>
          <a:p>
            <a:r>
              <a:rPr lang="pt-BR"/>
              <a:t>Concluiu seus estudos na MVTU em </a:t>
            </a:r>
            <a:r>
              <a:rPr lang="pt-BR">
                <a:hlinkClick r:id="rId20" tooltip="1929"/>
              </a:rPr>
              <a:t>1929</a:t>
            </a:r>
            <a:r>
              <a:rPr lang="pt-BR"/>
              <a:t>. Em </a:t>
            </a:r>
            <a:r>
              <a:rPr lang="pt-BR">
                <a:hlinkClick r:id="rId21" tooltip="1931"/>
              </a:rPr>
              <a:t>1931</a:t>
            </a:r>
            <a:r>
              <a:rPr lang="pt-BR"/>
              <a:t>, entrou no Instituto de Hidrodinâmica e Central Aérea (TsAGI). Em seguida, em julho de </a:t>
            </a:r>
            <a:r>
              <a:rPr lang="pt-BR">
                <a:hlinkClick r:id="rId22" tooltip="1932"/>
              </a:rPr>
              <a:t>1932</a:t>
            </a:r>
            <a:r>
              <a:rPr lang="pt-BR"/>
              <a:t>, Korolev foi escolhido chefe do grupo de pesquisa em propulsão do jato (GIRD), um dos centros de pesquisas em desenvolvimento de foguetes mais modernos da </a:t>
            </a:r>
            <a:r>
              <a:rPr lang="pt-BR">
                <a:hlinkClick r:id="rId3" tooltip="URSS"/>
              </a:rPr>
              <a:t>URSS</a:t>
            </a:r>
            <a:r>
              <a:rPr lang="pt-BR"/>
              <a:t>. Em </a:t>
            </a:r>
            <a:r>
              <a:rPr lang="pt-BR">
                <a:hlinkClick r:id="rId23" tooltip="1933"/>
              </a:rPr>
              <a:t>1933</a:t>
            </a:r>
            <a:r>
              <a:rPr lang="pt-BR"/>
              <a:t>, o grupo reorganizou o instituto de pesquisa em propulsão do jato (RNII), onde Korolev se tornou chefe. Nela, o engenheiro conduziu o desenvolvimento de um planador equipado de foguete e de mísseis de cruzeiro.</a:t>
            </a:r>
          </a:p>
          <a:p>
            <a:r>
              <a:rPr lang="pt-BR"/>
              <a:t>No período de grandes expulsões feita por </a:t>
            </a:r>
            <a:r>
              <a:rPr lang="pt-BR">
                <a:hlinkClick r:id="rId24" tooltip="Josef Stalin"/>
              </a:rPr>
              <a:t>Josef Stalin</a:t>
            </a:r>
            <a:r>
              <a:rPr lang="pt-BR"/>
              <a:t>, Korolev foi preso e levado para um acampamento em </a:t>
            </a:r>
            <a:r>
              <a:rPr lang="pt-BR">
                <a:hlinkClick r:id="rId25" tooltip="Gulag"/>
              </a:rPr>
              <a:t>Gulag</a:t>
            </a:r>
            <a:r>
              <a:rPr lang="pt-BR"/>
              <a:t>, na </a:t>
            </a:r>
            <a:r>
              <a:rPr lang="pt-BR">
                <a:hlinkClick r:id="rId26" tooltip="Sibéria"/>
              </a:rPr>
              <a:t>Sibéria</a:t>
            </a:r>
            <a:r>
              <a:rPr lang="pt-BR"/>
              <a:t>, em </a:t>
            </a:r>
            <a:r>
              <a:rPr lang="pt-BR">
                <a:hlinkClick r:id="rId27" tooltip="27 de junho"/>
              </a:rPr>
              <a:t>27 de junho</a:t>
            </a:r>
            <a:r>
              <a:rPr lang="pt-BR"/>
              <a:t> de </a:t>
            </a:r>
            <a:r>
              <a:rPr lang="pt-BR">
                <a:hlinkClick r:id="rId28" tooltip="1938"/>
              </a:rPr>
              <a:t>1938</a:t>
            </a:r>
            <a:r>
              <a:rPr lang="pt-BR"/>
              <a:t>. Em março de </a:t>
            </a:r>
            <a:r>
              <a:rPr lang="pt-BR">
                <a:hlinkClick r:id="rId29" tooltip="1940"/>
              </a:rPr>
              <a:t>1940</a:t>
            </a:r>
            <a:r>
              <a:rPr lang="pt-BR"/>
              <a:t>, Korolev retornou a Moscou e foi levado a prisão de </a:t>
            </a:r>
            <a:r>
              <a:rPr lang="pt-BR">
                <a:hlinkClick r:id="rId30" tooltip="Butyrskaya (página não existe)"/>
              </a:rPr>
              <a:t>Butyrskaya</a:t>
            </a:r>
            <a:r>
              <a:rPr lang="pt-BR"/>
              <a:t>. No dia </a:t>
            </a:r>
            <a:r>
              <a:rPr lang="pt-BR">
                <a:hlinkClick r:id="rId31" tooltip="10 de julho"/>
              </a:rPr>
              <a:t>10 de julho</a:t>
            </a:r>
            <a:r>
              <a:rPr lang="pt-BR"/>
              <a:t> do mesmo ano, uma comissão especial liderada por </a:t>
            </a:r>
            <a:r>
              <a:rPr lang="pt-BR">
                <a:hlinkClick r:id="rId32" tooltip="Lavrenti Beria"/>
              </a:rPr>
              <a:t>Lavrenti Beria</a:t>
            </a:r>
            <a:r>
              <a:rPr lang="pt-BR"/>
              <a:t>, chefe da polícia secreta de Stalin, sentenciou Korolev a oito anos de trabalhos forçados em acampamento, acusado por sabotagem. Porém, em setembro, ele foi transferido para o sharashka, um departamento de projeto de aviação na prisão. Era chamado oficialmente de KB-29. Ao mesmo departamento foi levado </a:t>
            </a:r>
            <a:r>
              <a:rPr lang="pt-BR">
                <a:hlinkClick r:id="rId33" tooltip="Andrei Tupolev"/>
              </a:rPr>
              <a:t>Andrei Tupolev</a:t>
            </a:r>
            <a:r>
              <a:rPr lang="pt-BR"/>
              <a:t>, também prisioneiro em Gulag.</a:t>
            </a:r>
          </a:p>
          <a:p>
            <a:r>
              <a:rPr lang="pt-BR"/>
              <a:t>Em </a:t>
            </a:r>
            <a:r>
              <a:rPr lang="pt-BR">
                <a:hlinkClick r:id="rId34" tooltip="8 de setembro"/>
              </a:rPr>
              <a:t>8 de setembro</a:t>
            </a:r>
            <a:r>
              <a:rPr lang="pt-BR"/>
              <a:t> de </a:t>
            </a:r>
            <a:r>
              <a:rPr lang="pt-BR">
                <a:hlinkClick r:id="rId35" tooltip="1945"/>
              </a:rPr>
              <a:t>1945</a:t>
            </a:r>
            <a:r>
              <a:rPr lang="pt-BR"/>
              <a:t>, Korolev viajou a </a:t>
            </a:r>
            <a:r>
              <a:rPr lang="pt-BR">
                <a:hlinkClick r:id="rId36" tooltip="Alemanha"/>
              </a:rPr>
              <a:t>Alemanha</a:t>
            </a:r>
            <a:r>
              <a:rPr lang="pt-BR"/>
              <a:t> para a avaliação e restauração dos mísseis </a:t>
            </a:r>
            <a:r>
              <a:rPr lang="pt-BR">
                <a:hlinkClick r:id="rId37" tooltip="V-2"/>
              </a:rPr>
              <a:t>V-2</a:t>
            </a:r>
            <a:r>
              <a:rPr lang="pt-BR"/>
              <a:t> balísticos. Em agosto de </a:t>
            </a:r>
            <a:r>
              <a:rPr lang="pt-BR">
                <a:hlinkClick r:id="rId38" tooltip="1946"/>
              </a:rPr>
              <a:t>1946</a:t>
            </a:r>
            <a:r>
              <a:rPr lang="pt-BR"/>
              <a:t>, ainda na Alemanha, Korolev foi nomeado chefe de um departamento no NII-88, criado recentemente em Podlipki, nordeste de </a:t>
            </a:r>
            <a:r>
              <a:rPr lang="pt-BR">
                <a:hlinkClick r:id="rId18" tooltip="Moscou"/>
              </a:rPr>
              <a:t>Moscou</a:t>
            </a:r>
            <a:r>
              <a:rPr lang="pt-BR"/>
              <a:t>. A organização era responsável pelo desenvolvimento e produção industrial do míssil, baseado na tecnologia do V-2 alemão.</a:t>
            </a:r>
          </a:p>
          <a:p>
            <a:r>
              <a:rPr lang="pt-BR"/>
              <a:t>Korolev conduziu o desenvolvimento de diversas gerações de satélites lançados por mísseis balísticos, de veículos de lançamento com fins científicos, militares e de comunicações. Ele também desevolveu projetos de exploração interplanetária e equipou as naves espaciais soviéticas. Ele morreu no auge de sua carreira, em </a:t>
            </a:r>
            <a:r>
              <a:rPr lang="pt-BR">
                <a:hlinkClick r:id="rId39" tooltip="14 de janeiro"/>
              </a:rPr>
              <a:t>14 de janeiro</a:t>
            </a:r>
            <a:r>
              <a:rPr lang="pt-BR"/>
              <a:t> de </a:t>
            </a:r>
            <a:r>
              <a:rPr lang="pt-BR">
                <a:hlinkClick r:id="rId40" tooltip="1966"/>
              </a:rPr>
              <a:t>1966</a:t>
            </a:r>
            <a:r>
              <a:rPr lang="pt-BR"/>
              <a:t>, em decorrência de uma operação cirúrgica.</a:t>
            </a:r>
          </a:p>
          <a:p>
            <a:r>
              <a:rPr lang="pt-BR"/>
              <a:t>FONTE DO TEXTO ACIMA:</a:t>
            </a:r>
          </a:p>
          <a:p>
            <a:r>
              <a:rPr lang="pt-BR"/>
              <a:t>http://pt.wikipedia.org/wiki/Sergei_Korolev</a:t>
            </a:r>
          </a:p>
          <a:p>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3C43E4-49D2-43FC-A0B3-C42AC456AB75}" type="slidenum">
              <a:rPr lang="en-US"/>
              <a:pPr/>
              <a:t>14</a:t>
            </a:fld>
            <a:endParaRPr lang="en-US"/>
          </a:p>
        </p:txBody>
      </p:sp>
      <p:sp>
        <p:nvSpPr>
          <p:cNvPr id="427010" name="Rectangle 2"/>
          <p:cNvSpPr>
            <a:spLocks noChangeArrowheads="1" noTextEdit="1"/>
          </p:cNvSpPr>
          <p:nvPr>
            <p:ph type="sldImg"/>
          </p:nvPr>
        </p:nvSpPr>
        <p:spPr>
          <a:ln/>
        </p:spPr>
      </p:sp>
      <p:sp>
        <p:nvSpPr>
          <p:cNvPr id="427011" name="Rectangle 3"/>
          <p:cNvSpPr>
            <a:spLocks noGrp="1" noChangeArrowheads="1"/>
          </p:cNvSpPr>
          <p:nvPr>
            <p:ph type="body" idx="1"/>
          </p:nvPr>
        </p:nvSpPr>
        <p:spPr/>
        <p:txBody>
          <a:bodyPr/>
          <a:lstStyle/>
          <a:p>
            <a:r>
              <a:rPr lang="pt-BR"/>
              <a:t>	Alemão, aluno de Oberth, foi o principal responsável pelo desenvolvimento do V-2, o primeiro foguete com capacidade para sair da atmosfera.</a:t>
            </a:r>
          </a:p>
          <a:p>
            <a:r>
              <a:rPr lang="pt-BR"/>
              <a:t>	Na verdade, Von Braun chegou a ser preso por estar usando os recursos que o governo alemão dava para outros fins: Von Braun queria construir foguetes espaciais, e não armas. No entanto, ele foi logo solto, pois os alemão perceberam que ele era essencial ao projeto dos V-2. Assim, ele foi obrigado a colaborar na construção do V-2.</a:t>
            </a:r>
          </a:p>
          <a:p>
            <a:r>
              <a:rPr lang="pt-BR"/>
              <a:t>	Com o fim da guerra, ele e sua equipe passaram a colaborar no projeto espacial americano, desenvolvendo foguetes nos EUA, pois eram prisioneiros de guerra dos americanos.</a:t>
            </a:r>
          </a:p>
          <a:p>
            <a:r>
              <a:rPr lang="pt-BR"/>
              <a:t>Foto: http://history.msfc.nasa.gov/images/vb_bio1.gif</a:t>
            </a:r>
          </a:p>
          <a:p>
            <a:r>
              <a:rPr lang="pt-BR"/>
              <a:t>http://history.msfc.nasa.gov/vonbraun/bio.html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FB2C85-7536-43E6-8047-7F57A4306895}" type="slidenum">
              <a:rPr lang="en-US"/>
              <a:pPr/>
              <a:t>15</a:t>
            </a:fld>
            <a:endParaRPr lang="en-US"/>
          </a:p>
        </p:txBody>
      </p:sp>
      <p:sp>
        <p:nvSpPr>
          <p:cNvPr id="429058" name="Rectangle 2"/>
          <p:cNvSpPr>
            <a:spLocks noChangeArrowheads="1" noTextEdit="1"/>
          </p:cNvSpPr>
          <p:nvPr>
            <p:ph type="sldImg"/>
          </p:nvPr>
        </p:nvSpPr>
        <p:spPr>
          <a:ln/>
        </p:spPr>
      </p:sp>
      <p:sp>
        <p:nvSpPr>
          <p:cNvPr id="429059" name="Rectangle 3"/>
          <p:cNvSpPr>
            <a:spLocks noGrp="1" noChangeArrowheads="1"/>
          </p:cNvSpPr>
          <p:nvPr>
            <p:ph type="body" idx="1"/>
          </p:nvPr>
        </p:nvSpPr>
        <p:spPr/>
        <p:txBody>
          <a:bodyPr/>
          <a:lstStyle/>
          <a:p>
            <a:r>
              <a:rPr lang="pt-BR"/>
              <a:t>Referência: http://pt.wikipedia.org/wiki/Foguete_V2</a:t>
            </a:r>
          </a:p>
          <a:p>
            <a:r>
              <a:rPr lang="pt-BR"/>
              <a:t>O </a:t>
            </a:r>
            <a:r>
              <a:rPr lang="pt-BR" b="1"/>
              <a:t>foguete V2</a:t>
            </a:r>
            <a:r>
              <a:rPr lang="pt-BR"/>
              <a:t>, ou simplesmente </a:t>
            </a:r>
            <a:r>
              <a:rPr lang="pt-BR" b="1"/>
              <a:t>V2</a:t>
            </a:r>
            <a:r>
              <a:rPr lang="pt-BR"/>
              <a:t> - (cujo nome-código </a:t>
            </a:r>
            <a:r>
              <a:rPr lang="pt-BR">
                <a:hlinkClick r:id="rId3" tooltip="Língua alemã"/>
              </a:rPr>
              <a:t>alemão</a:t>
            </a:r>
            <a:r>
              <a:rPr lang="pt-BR"/>
              <a:t> original era A-4), foi o primeiro </a:t>
            </a:r>
            <a:r>
              <a:rPr lang="pt-BR">
                <a:hlinkClick r:id="rId4" tooltip="Míssil balístico"/>
              </a:rPr>
              <a:t>míssil balístico</a:t>
            </a:r>
            <a:r>
              <a:rPr lang="pt-BR"/>
              <a:t>, tendo sido usado pela </a:t>
            </a:r>
            <a:r>
              <a:rPr lang="pt-BR">
                <a:hlinkClick r:id="rId5" tooltip="Alemanha Nazi"/>
              </a:rPr>
              <a:t>Alemanha</a:t>
            </a:r>
            <a:r>
              <a:rPr lang="pt-BR"/>
              <a:t> durante as últimas fases da </a:t>
            </a:r>
            <a:r>
              <a:rPr lang="pt-BR">
                <a:hlinkClick r:id="rId6" tooltip="Segunda Guerra Mundial"/>
              </a:rPr>
              <a:t>Segunda Guerra Mundial</a:t>
            </a:r>
            <a:r>
              <a:rPr lang="pt-BR"/>
              <a:t> principalmente contra alvos </a:t>
            </a:r>
            <a:r>
              <a:rPr lang="pt-BR">
                <a:hlinkClick r:id="rId7" tooltip="Reino Unido"/>
              </a:rPr>
              <a:t>britânicos</a:t>
            </a:r>
            <a:r>
              <a:rPr lang="pt-BR"/>
              <a:t> e </a:t>
            </a:r>
            <a:r>
              <a:rPr lang="pt-BR">
                <a:hlinkClick r:id="rId8" tooltip="Bélgica"/>
              </a:rPr>
              <a:t>belgas</a:t>
            </a:r>
            <a:r>
              <a:rPr lang="pt-BR"/>
              <a:t>. Recebeu este nome porque era uma arma alemã que se seguiu ao </a:t>
            </a:r>
            <a:r>
              <a:rPr lang="pt-BR">
                <a:hlinkClick r:id="rId9" tooltip="V-1"/>
              </a:rPr>
              <a:t>V-1</a:t>
            </a:r>
            <a:r>
              <a:rPr lang="pt-BR"/>
              <a:t>, uma </a:t>
            </a:r>
            <a:r>
              <a:rPr lang="pt-BR">
                <a:hlinkClick r:id="rId10" tooltip="Bomba"/>
              </a:rPr>
              <a:t>bomba</a:t>
            </a:r>
            <a:r>
              <a:rPr lang="pt-BR"/>
              <a:t> que voava como </a:t>
            </a:r>
            <a:r>
              <a:rPr lang="pt-BR">
                <a:hlinkClick r:id="rId11" tooltip="Avião a jato"/>
              </a:rPr>
              <a:t>avião a jato</a:t>
            </a:r>
            <a:r>
              <a:rPr lang="pt-BR"/>
              <a:t>.</a:t>
            </a:r>
          </a:p>
          <a:p>
            <a:r>
              <a:rPr lang="pt-BR"/>
              <a:t>O </a:t>
            </a:r>
            <a:r>
              <a:rPr lang="pt-BR">
                <a:hlinkClick r:id="rId12" tooltip="Engenheiro"/>
              </a:rPr>
              <a:t>engenheiro</a:t>
            </a:r>
            <a:r>
              <a:rPr lang="pt-BR"/>
              <a:t> alemão </a:t>
            </a:r>
            <a:r>
              <a:rPr lang="pt-BR">
                <a:hlinkClick r:id="rId13" tooltip="Wernher von Braun"/>
              </a:rPr>
              <a:t>Wernher von Braun</a:t>
            </a:r>
            <a:r>
              <a:rPr lang="pt-BR"/>
              <a:t> foi um de seus principais desenvolvedores, na estação experimental do </a:t>
            </a:r>
            <a:r>
              <a:rPr lang="pt-BR">
                <a:hlinkClick r:id="rId14" tooltip="Exército alemão"/>
              </a:rPr>
              <a:t>exército alemão</a:t>
            </a:r>
            <a:r>
              <a:rPr lang="pt-BR"/>
              <a:t> de </a:t>
            </a:r>
            <a:r>
              <a:rPr lang="pt-BR">
                <a:hlinkClick r:id="rId15" tooltip="Peenemünde"/>
              </a:rPr>
              <a:t>Peenemünde</a:t>
            </a:r>
            <a:r>
              <a:rPr lang="pt-BR"/>
              <a:t>. O verdadeiro nome do foguete era </a:t>
            </a:r>
            <a:r>
              <a:rPr lang="pt-BR" i="1"/>
              <a:t>Aggregat 4</a:t>
            </a:r>
            <a:r>
              <a:rPr lang="pt-BR"/>
              <a:t> (</a:t>
            </a:r>
            <a:r>
              <a:rPr lang="pt-BR" b="1"/>
              <a:t>A4</a:t>
            </a:r>
            <a:r>
              <a:rPr lang="pt-BR"/>
              <a:t>), mas ele ficou mais conhecido pelo nome </a:t>
            </a:r>
            <a:r>
              <a:rPr lang="pt-BR" i="1"/>
              <a:t>Vergeltungswaffe 2</a:t>
            </a:r>
            <a:r>
              <a:rPr lang="pt-BR"/>
              <a:t> (Arma de Represália 2), dado pelo então </a:t>
            </a:r>
            <a:r>
              <a:rPr lang="pt-BR">
                <a:hlinkClick r:id="rId16" tooltip="Ministro"/>
              </a:rPr>
              <a:t>Ministro</a:t>
            </a:r>
            <a:r>
              <a:rPr lang="pt-BR"/>
              <a:t> da </a:t>
            </a:r>
            <a:r>
              <a:rPr lang="pt-BR">
                <a:hlinkClick r:id="rId17" tooltip="Propaganda"/>
              </a:rPr>
              <a:t>Propaganda</a:t>
            </a:r>
            <a:r>
              <a:rPr lang="pt-BR"/>
              <a:t> </a:t>
            </a:r>
            <a:r>
              <a:rPr lang="pt-BR">
                <a:hlinkClick r:id="rId18" tooltip="Joseph Goebbels"/>
              </a:rPr>
              <a:t>Joseph Goebbels</a:t>
            </a:r>
            <a:r>
              <a:rPr lang="pt-BR"/>
              <a:t>, já que as </a:t>
            </a:r>
            <a:r>
              <a:rPr lang="pt-BR" b="1"/>
              <a:t>V2</a:t>
            </a:r>
            <a:r>
              <a:rPr lang="pt-BR"/>
              <a:t> eram lançadas em represália aos </a:t>
            </a:r>
            <a:r>
              <a:rPr lang="pt-BR">
                <a:hlinkClick r:id="rId19" tooltip="Bombardeio estratégico"/>
              </a:rPr>
              <a:t>bombardeios</a:t>
            </a:r>
            <a:r>
              <a:rPr lang="pt-BR"/>
              <a:t> </a:t>
            </a:r>
            <a:r>
              <a:rPr lang="pt-BR">
                <a:hlinkClick r:id="rId20" tooltip="Aliados"/>
              </a:rPr>
              <a:t>aliados</a:t>
            </a:r>
            <a:r>
              <a:rPr lang="pt-B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C7EAEC-603F-477F-8BC4-4F1208AADCD6}" type="slidenum">
              <a:rPr lang="en-US"/>
              <a:pPr/>
              <a:t>16</a:t>
            </a:fld>
            <a:endParaRPr lang="en-US"/>
          </a:p>
        </p:txBody>
      </p:sp>
      <p:sp>
        <p:nvSpPr>
          <p:cNvPr id="431106" name="Rectangle 2"/>
          <p:cNvSpPr>
            <a:spLocks noChangeArrowheads="1" noTextEdit="1"/>
          </p:cNvSpPr>
          <p:nvPr>
            <p:ph type="sldImg"/>
          </p:nvPr>
        </p:nvSpPr>
        <p:spPr>
          <a:ln/>
        </p:spPr>
      </p:sp>
      <p:sp>
        <p:nvSpPr>
          <p:cNvPr id="431107" name="Rectangle 3"/>
          <p:cNvSpPr>
            <a:spLocks noGrp="1" noChangeArrowheads="1"/>
          </p:cNvSpPr>
          <p:nvPr>
            <p:ph type="body" idx="1"/>
          </p:nvPr>
        </p:nvSpPr>
        <p:spPr/>
        <p:txBody>
          <a:bodyPr/>
          <a:lstStyle/>
          <a:p>
            <a:r>
              <a:rPr lang="pt-BR"/>
              <a:t>Referência: http://pt.wikipedia.org/wiki/Foguete_V2</a:t>
            </a:r>
          </a:p>
          <a:p>
            <a:r>
              <a:rPr lang="pt-BR"/>
              <a:t>As V2 eram propelidas a </a:t>
            </a:r>
            <a:r>
              <a:rPr lang="pt-BR">
                <a:hlinkClick r:id="rId3" tooltip="Álcool"/>
              </a:rPr>
              <a:t>álcool</a:t>
            </a:r>
            <a:r>
              <a:rPr lang="pt-BR"/>
              <a:t> (mistura de 75% de </a:t>
            </a:r>
            <a:r>
              <a:rPr lang="pt-BR">
                <a:hlinkClick r:id="rId4" tooltip="Etanol"/>
              </a:rPr>
              <a:t>álcool etílico</a:t>
            </a:r>
            <a:r>
              <a:rPr lang="pt-BR"/>
              <a:t> e 25% de </a:t>
            </a:r>
            <a:r>
              <a:rPr lang="pt-BR">
                <a:hlinkClick r:id="rId5" tooltip="Água"/>
              </a:rPr>
              <a:t>água</a:t>
            </a:r>
            <a:r>
              <a:rPr lang="pt-BR"/>
              <a:t>) e </a:t>
            </a:r>
            <a:r>
              <a:rPr lang="pt-BR">
                <a:hlinkClick r:id="rId6" tooltip="Oxigênio líquido"/>
              </a:rPr>
              <a:t>oxigênio líquido</a:t>
            </a:r>
            <a:r>
              <a:rPr lang="pt-BR"/>
              <a:t>, chamado de </a:t>
            </a:r>
            <a:r>
              <a:rPr lang="pt-BR" i="1">
                <a:hlinkClick r:id="rId7" tooltip="Lox (página não existe)"/>
              </a:rPr>
              <a:t>lox</a:t>
            </a:r>
            <a:r>
              <a:rPr lang="pt-BR"/>
              <a:t>. Os </a:t>
            </a:r>
            <a:r>
              <a:rPr lang="pt-BR">
                <a:hlinkClick r:id="rId8" tooltip="Motor de foguete"/>
              </a:rPr>
              <a:t>motores</a:t>
            </a:r>
            <a:r>
              <a:rPr lang="pt-BR"/>
              <a:t> geravam um máximo de 160 000 </a:t>
            </a:r>
            <a:r>
              <a:rPr lang="pt-BR">
                <a:hlinkClick r:id="rId9" tooltip="Libra (massa)"/>
              </a:rPr>
              <a:t>libras</a:t>
            </a:r>
            <a:r>
              <a:rPr lang="pt-BR"/>
              <a:t> (72574 kg) de </a:t>
            </a:r>
            <a:r>
              <a:rPr lang="pt-BR">
                <a:hlinkClick r:id="rId10" tooltip="Empuxo"/>
              </a:rPr>
              <a:t>empuxo</a:t>
            </a:r>
            <a:r>
              <a:rPr lang="pt-BR"/>
              <a:t>, desenvolvendo </a:t>
            </a:r>
            <a:r>
              <a:rPr lang="pt-BR">
                <a:hlinkClick r:id="rId11" tooltip="Velocidade"/>
              </a:rPr>
              <a:t>velocidade</a:t>
            </a:r>
            <a:r>
              <a:rPr lang="pt-BR"/>
              <a:t> de 1341 </a:t>
            </a:r>
            <a:r>
              <a:rPr lang="pt-BR">
                <a:hlinkClick r:id="rId12" tooltip="M/s"/>
              </a:rPr>
              <a:t>m/s</a:t>
            </a:r>
            <a:r>
              <a:rPr lang="pt-BR"/>
              <a:t>, com um </a:t>
            </a:r>
            <a:r>
              <a:rPr lang="pt-BR">
                <a:hlinkClick r:id="rId13" tooltip="Raio"/>
              </a:rPr>
              <a:t>raio</a:t>
            </a:r>
            <a:r>
              <a:rPr lang="pt-BR"/>
              <a:t> de alcance de 321 a 362 km. O </a:t>
            </a:r>
            <a:r>
              <a:rPr lang="pt-BR">
                <a:hlinkClick r:id="rId3" tooltip="Álcool"/>
              </a:rPr>
              <a:t>álcool</a:t>
            </a:r>
            <a:r>
              <a:rPr lang="pt-BR"/>
              <a:t> etílico usado nestes foguetes era produzido a partir da </a:t>
            </a:r>
            <a:r>
              <a:rPr lang="pt-BR">
                <a:hlinkClick r:id="rId14" tooltip="Batata"/>
              </a:rPr>
              <a:t>batata</a:t>
            </a:r>
            <a:r>
              <a:rPr lang="pt-BR"/>
              <a:t>, que era produzida em abundância principalmente na </a:t>
            </a:r>
            <a:r>
              <a:rPr lang="pt-BR">
                <a:hlinkClick r:id="rId15" tooltip="Prússia Oriental"/>
              </a:rPr>
              <a:t>Prússia Oriental</a:t>
            </a:r>
            <a:r>
              <a:rPr lang="pt-BR"/>
              <a:t>.</a:t>
            </a:r>
          </a:p>
          <a:p>
            <a:r>
              <a:rPr lang="pt-BR"/>
              <a:t>Devido às altas </a:t>
            </a:r>
            <a:r>
              <a:rPr lang="pt-BR">
                <a:hlinkClick r:id="rId16" tooltip="Temperatura"/>
              </a:rPr>
              <a:t>temperaturas</a:t>
            </a:r>
            <a:r>
              <a:rPr lang="pt-BR"/>
              <a:t> do motor, os projetistas da V2, inteligentemente, usaram o próprio álcool combustível como refrigerante do motor. Isto era feito injetando o álcool </a:t>
            </a:r>
            <a:r>
              <a:rPr lang="pt-BR">
                <a:hlinkClick r:id="rId17" tooltip="Combustível"/>
              </a:rPr>
              <a:t>combustível</a:t>
            </a:r>
            <a:r>
              <a:rPr lang="pt-BR"/>
              <a:t> ao redor do bocal, formando uma película protetora.</a:t>
            </a:r>
          </a:p>
          <a:p>
            <a:r>
              <a:rPr lang="pt-BR"/>
              <a:t>As manobras de vôo eram feitas por meio de </a:t>
            </a:r>
            <a:r>
              <a:rPr lang="pt-BR">
                <a:hlinkClick r:id="rId18" tooltip="Aleta"/>
              </a:rPr>
              <a:t>aletas</a:t>
            </a:r>
            <a:r>
              <a:rPr lang="pt-BR"/>
              <a:t> que interferiam na direção do jato do foguete, solução simples se comparada com a dificuldades dos foguetes atuais, em que todo o motor gira para mudar a direção do jato. A orientação de vôo era feita por meio de </a:t>
            </a:r>
            <a:r>
              <a:rPr lang="pt-BR">
                <a:hlinkClick r:id="rId19" tooltip="Giroscópio"/>
              </a:rPr>
              <a:t>giroscópios</a:t>
            </a:r>
            <a:r>
              <a:rPr lang="pt-B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FDF1BF-D811-4EEB-8267-F353E108E5D6}" type="slidenum">
              <a:rPr lang="en-US"/>
              <a:pPr/>
              <a:t>17</a:t>
            </a:fld>
            <a:endParaRPr lang="en-US"/>
          </a:p>
        </p:txBody>
      </p:sp>
      <p:sp>
        <p:nvSpPr>
          <p:cNvPr id="433154" name="Rectangle 2"/>
          <p:cNvSpPr>
            <a:spLocks noChangeArrowheads="1" noTextEdit="1"/>
          </p:cNvSpPr>
          <p:nvPr>
            <p:ph type="sldImg"/>
          </p:nvPr>
        </p:nvSpPr>
        <p:spPr>
          <a:ln/>
        </p:spPr>
      </p:sp>
      <p:sp>
        <p:nvSpPr>
          <p:cNvPr id="433155" name="Rectangle 3"/>
          <p:cNvSpPr>
            <a:spLocks noGrp="1" noChangeArrowheads="1"/>
          </p:cNvSpPr>
          <p:nvPr>
            <p:ph type="body" idx="1"/>
          </p:nvPr>
        </p:nvSpPr>
        <p:spPr/>
        <p:txBody>
          <a:bodyPr/>
          <a:lstStyle/>
          <a:p>
            <a:r>
              <a:rPr lang="pt-BR"/>
              <a:t>Lançamento de uma V-2 de </a:t>
            </a:r>
            <a:r>
              <a:rPr lang="pt-BR">
                <a:hlinkClick r:id="rId3" tooltip="Peenemünde"/>
              </a:rPr>
              <a:t>Peenemünde</a:t>
            </a:r>
            <a:r>
              <a:rPr lang="pt-BR"/>
              <a:t>.  ( Destino – Paris, Londres ou Antuerpia)</a:t>
            </a:r>
          </a:p>
          <a:p>
            <a:r>
              <a:rPr lang="pt-BR"/>
              <a:t>Foto: http://www.spacetoday.org/images/History/V2PeenemuendeLaunch.gif</a:t>
            </a:r>
          </a:p>
          <a:p>
            <a:endParaRPr lang="pt-BR"/>
          </a:p>
          <a:p>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2A264-1F5E-45DA-8FFA-CB7E76EC1EE4}" type="slidenum">
              <a:rPr lang="en-US"/>
              <a:pPr/>
              <a:t>18</a:t>
            </a:fld>
            <a:endParaRPr lang="en-US"/>
          </a:p>
        </p:txBody>
      </p:sp>
      <p:sp>
        <p:nvSpPr>
          <p:cNvPr id="435202" name="Rectangle 2"/>
          <p:cNvSpPr>
            <a:spLocks noChangeArrowheads="1" noTextEdit="1"/>
          </p:cNvSpPr>
          <p:nvPr>
            <p:ph type="sldImg"/>
          </p:nvPr>
        </p:nvSpPr>
        <p:spPr>
          <a:ln/>
        </p:spPr>
      </p:sp>
      <p:sp>
        <p:nvSpPr>
          <p:cNvPr id="435203" name="Rectangle 3"/>
          <p:cNvSpPr>
            <a:spLocks noGrp="1" noChangeArrowheads="1"/>
          </p:cNvSpPr>
          <p:nvPr>
            <p:ph type="body" idx="1"/>
          </p:nvPr>
        </p:nvSpPr>
        <p:spPr/>
        <p:txBody>
          <a:bodyPr/>
          <a:lstStyle/>
          <a:p>
            <a:r>
              <a:rPr lang="pt-BR" b="1"/>
              <a:t>Bumper-WAC. </a:t>
            </a:r>
            <a:r>
              <a:rPr lang="pt-BR">
                <a:hlinkClick r:id="rId3"/>
              </a:rPr>
              <a:t> </a:t>
            </a:r>
            <a:r>
              <a:rPr lang="pt-BR" b="1"/>
              <a:t>V-2</a:t>
            </a:r>
            <a:r>
              <a:rPr lang="pt-BR"/>
              <a:t>Short range ballistic test vehicle. </a:t>
            </a:r>
            <a:r>
              <a:rPr lang="pt-BR" i="1"/>
              <a:t>Department of Defence Designation</a:t>
            </a:r>
            <a:r>
              <a:rPr lang="pt-BR"/>
              <a:t>: RTV-G-4. </a:t>
            </a:r>
          </a:p>
          <a:p>
            <a:r>
              <a:rPr lang="pt-BR"/>
              <a:t>Pioneering US demonstration of a two stage launch vehicle, coupling a V-2 with a WAC Corporal. The first ballistic missile fired from Cape Canaveral. </a:t>
            </a:r>
          </a:p>
          <a:p>
            <a:r>
              <a:rPr lang="pt-BR"/>
              <a:t>In February 1946,</a:t>
            </a:r>
          </a:p>
          <a:p>
            <a:r>
              <a:rPr lang="pt-BR"/>
              <a:t>Foto: http://www.astronautix.com/graphics/b/bumper.jpg</a:t>
            </a:r>
          </a:p>
          <a:p>
            <a:r>
              <a:rPr lang="pt-BR"/>
              <a:t>http://www.astronautix.com/lvs/v2.htm</a:t>
            </a:r>
          </a:p>
          <a:p>
            <a:endParaRPr lang="pt-BR"/>
          </a:p>
          <a:p>
            <a:endParaRPr lang="pt-BR"/>
          </a:p>
          <a:p>
            <a:r>
              <a:rPr lang="pt-BR"/>
              <a:t>Referência: http://pt.wikipedia.org/wiki/Foguete_V2</a:t>
            </a:r>
          </a:p>
          <a:p>
            <a:r>
              <a:rPr lang="pt-BR"/>
              <a:t>Em </a:t>
            </a:r>
            <a:r>
              <a:rPr lang="pt-BR">
                <a:hlinkClick r:id="rId4" tooltip="1944"/>
              </a:rPr>
              <a:t>1944</a:t>
            </a:r>
            <a:r>
              <a:rPr lang="pt-BR"/>
              <a:t> </a:t>
            </a:r>
            <a:r>
              <a:rPr lang="pt-BR">
                <a:hlinkClick r:id="rId5" tooltip="Wernher von Braun"/>
              </a:rPr>
              <a:t>Wernher von Braun</a:t>
            </a:r>
            <a:r>
              <a:rPr lang="pt-BR"/>
              <a:t> foi detido pelos nazistas por supostamente ter declarado que as V2 não haviam sido destinadas ao uso </a:t>
            </a:r>
            <a:r>
              <a:rPr lang="pt-BR">
                <a:hlinkClick r:id="rId6" tooltip="Militar"/>
              </a:rPr>
              <a:t>militar</a:t>
            </a:r>
            <a:r>
              <a:rPr lang="pt-BR"/>
              <a:t>, mas sim para as futuras </a:t>
            </a:r>
            <a:r>
              <a:rPr lang="pt-BR">
                <a:hlinkClick r:id="rId7" tooltip="Viagem espacial"/>
              </a:rPr>
              <a:t>viagens espaciais</a:t>
            </a:r>
            <a:r>
              <a:rPr lang="pt-BR"/>
              <a:t>. Tendo dito ou não, von Braun estava certo, e a V2 deixou sua influência permanente no desenvolvimento dos futuros foguetes que seriam usados na </a:t>
            </a:r>
            <a:r>
              <a:rPr lang="pt-BR">
                <a:hlinkClick r:id="rId8" tooltip="Exploração espacial"/>
              </a:rPr>
              <a:t>exploração espacial</a:t>
            </a:r>
            <a:r>
              <a:rPr lang="pt-BR"/>
              <a:t>.</a:t>
            </a:r>
          </a:p>
          <a:p>
            <a:r>
              <a:rPr lang="pt-BR"/>
              <a:t>Com a derrota da </a:t>
            </a:r>
            <a:r>
              <a:rPr lang="pt-BR">
                <a:hlinkClick r:id="rId9" tooltip="Alemanha Nazi"/>
              </a:rPr>
              <a:t>Alemanha</a:t>
            </a:r>
            <a:r>
              <a:rPr lang="pt-BR"/>
              <a:t> na Segunda Guerra Mundial, os </a:t>
            </a:r>
            <a:r>
              <a:rPr lang="pt-BR">
                <a:hlinkClick r:id="rId10" tooltip="Estados Unidos da América"/>
              </a:rPr>
              <a:t>EUA</a:t>
            </a:r>
            <a:r>
              <a:rPr lang="pt-BR"/>
              <a:t> e a </a:t>
            </a:r>
            <a:r>
              <a:rPr lang="pt-BR">
                <a:hlinkClick r:id="rId11" tooltip="URSS"/>
              </a:rPr>
              <a:t>URSS</a:t>
            </a:r>
            <a:r>
              <a:rPr lang="pt-BR"/>
              <a:t> capturaram a maioria dos engenheiros que trabalharam no desenvolvimento da V2 (na </a:t>
            </a:r>
            <a:r>
              <a:rPr lang="pt-BR">
                <a:hlinkClick r:id="rId12" tooltip="Operação Paperclip"/>
              </a:rPr>
              <a:t>Operação Paperclip</a:t>
            </a:r>
            <a:r>
              <a:rPr lang="pt-BR"/>
              <a:t>). Particularmente importante para os EUA foi a captura de Wernher von Braun, um dos principais projetistas alemães, que participou ativamente do programa de mísseis balísticos dos EUA e depois dos primeiros passos do </a:t>
            </a:r>
            <a:r>
              <a:rPr lang="pt-BR">
                <a:hlinkClick r:id="rId13" tooltip="Programa espacial estadunidense"/>
              </a:rPr>
              <a:t>programa espacial estadunidense</a:t>
            </a:r>
            <a:r>
              <a:rPr lang="pt-BR"/>
              <a:t>.</a:t>
            </a:r>
          </a:p>
          <a:p>
            <a:r>
              <a:rPr lang="pt-BR"/>
              <a:t>Sabe-se que em Peenemünde os alemães faziam esforços para dotar a V2 de múltiplos </a:t>
            </a:r>
            <a:r>
              <a:rPr lang="pt-BR">
                <a:hlinkClick r:id="rId14" tooltip="Estágio (astronáutica)"/>
              </a:rPr>
              <a:t>estágios</a:t>
            </a:r>
            <a:r>
              <a:rPr lang="pt-BR"/>
              <a:t> e capacidade para vôos transatlânticos. Diversos testes com </a:t>
            </a:r>
            <a:r>
              <a:rPr lang="pt-BR">
                <a:hlinkClick r:id="rId15" tooltip="Foguete de combustível sólido"/>
              </a:rPr>
              <a:t>foguetes de combustível sólido</a:t>
            </a:r>
            <a:r>
              <a:rPr lang="pt-BR"/>
              <a:t> e múltiplos estágios haviam sido feitos. Quando a </a:t>
            </a:r>
            <a:r>
              <a:rPr lang="pt-BR">
                <a:hlinkClick r:id="rId9" tooltip="Alemanha Nazi"/>
              </a:rPr>
              <a:t>Alemanha</a:t>
            </a:r>
            <a:r>
              <a:rPr lang="pt-BR"/>
              <a:t> caiu em </a:t>
            </a:r>
            <a:r>
              <a:rPr lang="pt-BR">
                <a:hlinkClick r:id="rId16" tooltip="1945"/>
              </a:rPr>
              <a:t>1945</a:t>
            </a:r>
            <a:r>
              <a:rPr lang="pt-BR"/>
              <a:t>, toda esta tecnologia, desenvolvida ao longo de uma </a:t>
            </a:r>
            <a:r>
              <a:rPr lang="pt-BR">
                <a:hlinkClick r:id="rId17" tooltip="Década"/>
              </a:rPr>
              <a:t>década</a:t>
            </a:r>
            <a:r>
              <a:rPr lang="pt-BR"/>
              <a:t> ao custo de milhões de </a:t>
            </a:r>
            <a:r>
              <a:rPr lang="pt-BR">
                <a:hlinkClick r:id="rId18" tooltip="Marco alemão"/>
              </a:rPr>
              <a:t>marcos</a:t>
            </a:r>
            <a:r>
              <a:rPr lang="pt-BR"/>
              <a:t>, estava pronta para ser usada pelos aliados vitoriosos.</a:t>
            </a:r>
          </a:p>
          <a:p>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4CC6E7-5E27-404A-90DD-A83EDCE4B070}" type="slidenum">
              <a:rPr lang="en-US"/>
              <a:pPr/>
              <a:t>19</a:t>
            </a:fld>
            <a:endParaRPr lang="en-US"/>
          </a:p>
        </p:txBody>
      </p:sp>
      <p:sp>
        <p:nvSpPr>
          <p:cNvPr id="437250" name="Rectangle 2"/>
          <p:cNvSpPr>
            <a:spLocks noChangeArrowheads="1" noTextEdit="1"/>
          </p:cNvSpPr>
          <p:nvPr>
            <p:ph type="sldImg"/>
          </p:nvPr>
        </p:nvSpPr>
        <p:spPr>
          <a:ln/>
        </p:spPr>
      </p:sp>
      <p:sp>
        <p:nvSpPr>
          <p:cNvPr id="437251" name="Rectangle 3"/>
          <p:cNvSpPr>
            <a:spLocks noGrp="1" noChangeArrowheads="1"/>
          </p:cNvSpPr>
          <p:nvPr>
            <p:ph type="body" idx="1"/>
          </p:nvPr>
        </p:nvSpPr>
        <p:spPr/>
        <p:txBody>
          <a:bodyPr/>
          <a:lstStyle/>
          <a:p>
            <a:r>
              <a:rPr lang="pt-BR"/>
              <a:t>http://wallpapers.free-review.net/49_~_Space_Shuttle_Columbia.htm</a:t>
            </a:r>
          </a:p>
          <a:p>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83E2E9-2E2C-4420-8C2B-6127F88CF82B}" type="slidenum">
              <a:rPr lang="en-US"/>
              <a:pPr/>
              <a:t>2</a:t>
            </a:fld>
            <a:endParaRPr lang="en-US"/>
          </a:p>
        </p:txBody>
      </p:sp>
      <p:sp>
        <p:nvSpPr>
          <p:cNvPr id="148482" name="Rectangle 2"/>
          <p:cNvSpPr>
            <a:spLocks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202971-9974-4C8C-89EE-DF61CD5543D0}" type="slidenum">
              <a:rPr lang="en-US"/>
              <a:pPr/>
              <a:t>20</a:t>
            </a:fld>
            <a:endParaRPr lang="en-US"/>
          </a:p>
        </p:txBody>
      </p:sp>
      <p:sp>
        <p:nvSpPr>
          <p:cNvPr id="439298" name="Rectangle 2"/>
          <p:cNvSpPr>
            <a:spLocks noChangeArrowheads="1" noTextEdit="1"/>
          </p:cNvSpPr>
          <p:nvPr>
            <p:ph type="sldImg"/>
          </p:nvPr>
        </p:nvSpPr>
        <p:spPr>
          <a:ln/>
        </p:spPr>
      </p:sp>
      <p:sp>
        <p:nvSpPr>
          <p:cNvPr id="439299" name="Rectangle 3"/>
          <p:cNvSpPr>
            <a:spLocks noGrp="1" noChangeArrowheads="1"/>
          </p:cNvSpPr>
          <p:nvPr>
            <p:ph type="body" idx="1"/>
          </p:nvPr>
        </p:nvSpPr>
        <p:spPr/>
        <p:txBody>
          <a:bodyPr/>
          <a:lstStyle/>
          <a:p>
            <a:r>
              <a:rPr lang="pt-BR"/>
              <a:t>Referência:http://en.wikipedia.org/wiki/Space_Shuttle</a:t>
            </a:r>
          </a:p>
          <a:p>
            <a:endParaRPr lang="pt-BR"/>
          </a:p>
          <a:p>
            <a:r>
              <a:rPr lang="pt-BR"/>
              <a:t>Em 28 de Janeiro de1986 o </a:t>
            </a:r>
            <a:r>
              <a:rPr lang="pt-BR" i="1"/>
              <a:t>Challenger desintregou-se após 73 segundos do lançamento durante a missão </a:t>
            </a:r>
            <a:r>
              <a:rPr lang="pt-BR"/>
              <a:t> </a:t>
            </a:r>
            <a:r>
              <a:rPr lang="pt-BR">
                <a:hlinkClick r:id="rId3" tooltip="STS-51-L"/>
              </a:rPr>
              <a:t>STS-51-L</a:t>
            </a:r>
            <a:r>
              <a:rPr lang="pt-BR"/>
              <a:t>, todos os setes membros da tripulação faleceram.</a:t>
            </a:r>
          </a:p>
          <a:p>
            <a:endParaRPr lang="pt-BR"/>
          </a:p>
          <a:p>
            <a:r>
              <a:rPr lang="pt-BR"/>
              <a:t>Em 01 de Fevereiro de 2003 o C</a:t>
            </a:r>
            <a:r>
              <a:rPr lang="pt-BR" i="1"/>
              <a:t>olumbia desintegrou-se durante a re-entrada na missão </a:t>
            </a:r>
            <a:r>
              <a:rPr lang="pt-BR"/>
              <a:t> </a:t>
            </a:r>
            <a:r>
              <a:rPr lang="pt-BR">
                <a:hlinkClick r:id="rId4" tooltip="STS-107"/>
              </a:rPr>
              <a:t>STS-107</a:t>
            </a:r>
            <a:r>
              <a:rPr lang="pt-BR"/>
              <a:t>, todos os sete membros da missão faleceram.</a:t>
            </a:r>
          </a:p>
          <a:p>
            <a:r>
              <a:rPr lang="pt-BR"/>
              <a:t>O Endeavour foi o ônibus espacial que substituiu o Challenger.</a:t>
            </a:r>
          </a:p>
          <a:p>
            <a:r>
              <a:rPr lang="pt-BR"/>
              <a:t>Após a falha de lançamento em 1986, o programa ficou parado por cerca de dois anos e foi retomado. Com o problema da perda co Columbia, mais atenção foi dada ainda a manutenção do ônibus espacial. </a:t>
            </a:r>
          </a:p>
          <a:p>
            <a:r>
              <a:rPr lang="pt-BR"/>
              <a:t>Devido aos problemas de durabilidade e de manutenção, a última missão ocorrerá em 2010 com o ônibus Discovery. O sistema de transporte será substituído pelo projeto Constellation, o qual é um retorno aos módulos de comando do Projeto Apollo.</a:t>
            </a:r>
          </a:p>
          <a:p>
            <a:endParaRPr lang="pt-BR"/>
          </a:p>
          <a:p>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112316-B1A9-4F4F-947E-DCFB0D2893A7}" type="slidenum">
              <a:rPr lang="en-US"/>
              <a:pPr/>
              <a:t>21</a:t>
            </a:fld>
            <a:endParaRPr lang="en-US"/>
          </a:p>
        </p:txBody>
      </p:sp>
      <p:sp>
        <p:nvSpPr>
          <p:cNvPr id="441346" name="Rectangle 2"/>
          <p:cNvSpPr>
            <a:spLocks noChangeArrowheads="1" noTextEdit="1"/>
          </p:cNvSpPr>
          <p:nvPr>
            <p:ph type="sldImg"/>
          </p:nvPr>
        </p:nvSpPr>
        <p:spPr>
          <a:ln/>
        </p:spPr>
      </p:sp>
      <p:sp>
        <p:nvSpPr>
          <p:cNvPr id="441347" name="Rectangle 3"/>
          <p:cNvSpPr>
            <a:spLocks noGrp="1" noChangeArrowheads="1"/>
          </p:cNvSpPr>
          <p:nvPr>
            <p:ph type="body" idx="1"/>
          </p:nvPr>
        </p:nvSpPr>
        <p:spPr/>
        <p:txBody>
          <a:bodyPr/>
          <a:lstStyle/>
          <a:p>
            <a:r>
              <a:rPr lang="pt-BR"/>
              <a:t>O ônibus espacial tem três etapas cruciais que são a decolagem, a operação em órbita e o pouso através de uma re-entrada na atmosfera com a redução da velocidade por atrito com a atmosfera e um pouso planado em solo.</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16022D-7951-4635-B5A8-1AA045BFFDE7}" type="slidenum">
              <a:rPr lang="en-US"/>
              <a:pPr/>
              <a:t>22</a:t>
            </a:fld>
            <a:endParaRPr lang="en-US"/>
          </a:p>
        </p:txBody>
      </p:sp>
      <p:sp>
        <p:nvSpPr>
          <p:cNvPr id="443394" name="Rectangle 2"/>
          <p:cNvSpPr>
            <a:spLocks noChangeArrowheads="1" noTextEdit="1"/>
          </p:cNvSpPr>
          <p:nvPr>
            <p:ph type="sldImg"/>
          </p:nvPr>
        </p:nvSpPr>
        <p:spPr>
          <a:ln/>
        </p:spPr>
      </p:sp>
      <p:sp>
        <p:nvSpPr>
          <p:cNvPr id="443395" name="Rectangle 3"/>
          <p:cNvSpPr>
            <a:spLocks noGrp="1" noChangeArrowheads="1"/>
          </p:cNvSpPr>
          <p:nvPr>
            <p:ph type="body" idx="1"/>
          </p:nvPr>
        </p:nvSpPr>
        <p:spPr/>
        <p:txBody>
          <a:bodyPr/>
          <a:lstStyle/>
          <a:p>
            <a:r>
              <a:rPr lang="pt-BR"/>
              <a:t>Um corte interno mostrado as partes principais do ônibus espacial.</a:t>
            </a:r>
          </a:p>
          <a:p>
            <a:r>
              <a:rPr lang="pt-BR"/>
              <a:t>Cabine, compartimento de carga, compartimento de motores orbitais e motores principais de lançamento do ônibus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085470-1A3A-4EE4-96F8-48CA4D4F22F1}" type="slidenum">
              <a:rPr lang="en-US"/>
              <a:pPr/>
              <a:t>23</a:t>
            </a:fld>
            <a:endParaRPr lang="en-US"/>
          </a:p>
        </p:txBody>
      </p:sp>
      <p:sp>
        <p:nvSpPr>
          <p:cNvPr id="445442" name="Rectangle 2"/>
          <p:cNvSpPr>
            <a:spLocks noChangeArrowheads="1" noTextEdit="1"/>
          </p:cNvSpPr>
          <p:nvPr>
            <p:ph type="sldImg"/>
          </p:nvPr>
        </p:nvSpPr>
        <p:spPr>
          <a:ln/>
        </p:spPr>
      </p:sp>
      <p:sp>
        <p:nvSpPr>
          <p:cNvPr id="445443" name="Rectangle 3"/>
          <p:cNvSpPr>
            <a:spLocks noGrp="1" noChangeArrowheads="1"/>
          </p:cNvSpPr>
          <p:nvPr>
            <p:ph type="body" idx="1"/>
          </p:nvPr>
        </p:nvSpPr>
        <p:spPr/>
        <p:txBody>
          <a:bodyPr/>
          <a:lstStyle/>
          <a:p>
            <a:r>
              <a:rPr lang="pt-BR"/>
              <a:t>Dimensões do ônibus espacial.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F32218-9519-49FC-A395-7A4BD1A910FC}" type="slidenum">
              <a:rPr lang="en-US"/>
              <a:pPr/>
              <a:t>24</a:t>
            </a:fld>
            <a:endParaRPr lang="en-US"/>
          </a:p>
        </p:txBody>
      </p:sp>
      <p:sp>
        <p:nvSpPr>
          <p:cNvPr id="447490" name="Rectangle 2"/>
          <p:cNvSpPr>
            <a:spLocks noChangeArrowheads="1" noTextEdit="1"/>
          </p:cNvSpPr>
          <p:nvPr>
            <p:ph type="sldImg"/>
          </p:nvPr>
        </p:nvSpPr>
        <p:spPr>
          <a:ln/>
        </p:spPr>
      </p:sp>
      <p:sp>
        <p:nvSpPr>
          <p:cNvPr id="447491" name="Rectangle 3"/>
          <p:cNvSpPr>
            <a:spLocks noGrp="1" noChangeArrowheads="1"/>
          </p:cNvSpPr>
          <p:nvPr>
            <p:ph type="body" idx="1"/>
          </p:nvPr>
        </p:nvSpPr>
        <p:spPr/>
        <p:txBody>
          <a:bodyPr/>
          <a:lstStyle/>
          <a:p>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E61136-9971-424B-9958-D9094FD80BD5}" type="slidenum">
              <a:rPr lang="en-US"/>
              <a:pPr/>
              <a:t>25</a:t>
            </a:fld>
            <a:endParaRPr lang="en-US"/>
          </a:p>
        </p:txBody>
      </p:sp>
      <p:sp>
        <p:nvSpPr>
          <p:cNvPr id="449538" name="Rectangle 2"/>
          <p:cNvSpPr>
            <a:spLocks noChangeArrowheads="1" noTextEdit="1"/>
          </p:cNvSpPr>
          <p:nvPr>
            <p:ph type="sldImg"/>
          </p:nvPr>
        </p:nvSpPr>
        <p:spPr>
          <a:ln/>
        </p:spPr>
      </p:sp>
      <p:sp>
        <p:nvSpPr>
          <p:cNvPr id="449539" name="Rectangle 3"/>
          <p:cNvSpPr>
            <a:spLocks noGrp="1" noChangeArrowheads="1"/>
          </p:cNvSpPr>
          <p:nvPr>
            <p:ph type="body" idx="1"/>
          </p:nvPr>
        </p:nvSpPr>
        <p:spPr/>
        <p:txBody>
          <a:bodyPr/>
          <a:lstStyle/>
          <a:p>
            <a:r>
              <a:rPr lang="pt-BR"/>
              <a:t>Detalhes do Tanque Externo e do Foguete de Combustível Sólido. Um detalhe a chamarmos a atenção é que o empuxo principal de lançamento provem dos foguetes de combustível sólido representando 71,5% da força de lançamento</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8464D8-54EF-40DD-946F-F277761E654A}" type="slidenum">
              <a:rPr lang="en-US"/>
              <a:pPr/>
              <a:t>26</a:t>
            </a:fld>
            <a:endParaRPr lang="en-US"/>
          </a:p>
        </p:txBody>
      </p:sp>
      <p:sp>
        <p:nvSpPr>
          <p:cNvPr id="451586" name="Rectangle 2"/>
          <p:cNvSpPr>
            <a:spLocks noChangeArrowheads="1" noTextEdit="1"/>
          </p:cNvSpPr>
          <p:nvPr>
            <p:ph type="sldImg"/>
          </p:nvPr>
        </p:nvSpPr>
        <p:spPr>
          <a:ln/>
        </p:spPr>
      </p:sp>
      <p:sp>
        <p:nvSpPr>
          <p:cNvPr id="451587" name="Rectangle 3"/>
          <p:cNvSpPr>
            <a:spLocks noGrp="1" noChangeArrowheads="1"/>
          </p:cNvSpPr>
          <p:nvPr>
            <p:ph type="body" idx="1"/>
          </p:nvPr>
        </p:nvSpPr>
        <p:spPr/>
        <p:txBody>
          <a:bodyPr/>
          <a:lstStyle/>
          <a:p>
            <a:endParaRPr 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905A01-52C7-4879-9A11-B0E9F97088D1}" type="slidenum">
              <a:rPr lang="en-US"/>
              <a:pPr/>
              <a:t>27</a:t>
            </a:fld>
            <a:endParaRPr lang="en-US"/>
          </a:p>
        </p:txBody>
      </p:sp>
      <p:sp>
        <p:nvSpPr>
          <p:cNvPr id="453634" name="Rectangle 2"/>
          <p:cNvSpPr>
            <a:spLocks noChangeArrowheads="1" noTextEdit="1"/>
          </p:cNvSpPr>
          <p:nvPr>
            <p:ph type="sldImg"/>
          </p:nvPr>
        </p:nvSpPr>
        <p:spPr>
          <a:ln/>
        </p:spPr>
      </p:sp>
      <p:sp>
        <p:nvSpPr>
          <p:cNvPr id="453635" name="Rectangle 3"/>
          <p:cNvSpPr>
            <a:spLocks noGrp="1" noChangeArrowheads="1"/>
          </p:cNvSpPr>
          <p:nvPr>
            <p:ph type="body" idx="1"/>
          </p:nvPr>
        </p:nvSpPr>
        <p:spPr/>
        <p:txBody>
          <a:bodyPr/>
          <a:lstStyle/>
          <a:p>
            <a:r>
              <a:rPr lang="pt-BR"/>
              <a:t>Entre T – 9 min e T – 31 s é feita a transferência gradual do controle da missão para os controles internos do ônibus espacial e verifica-se a concordância dos cinco computadores responsáveis pelas operações internas de funcionamento do ônibus não apresentam discrepâncias entre sí.</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537FC0-A886-4D82-888F-280E46144D47}" type="slidenum">
              <a:rPr lang="en-US"/>
              <a:pPr/>
              <a:t>28</a:t>
            </a:fld>
            <a:endParaRPr lang="en-US"/>
          </a:p>
        </p:txBody>
      </p:sp>
      <p:sp>
        <p:nvSpPr>
          <p:cNvPr id="455682" name="Rectangle 2"/>
          <p:cNvSpPr>
            <a:spLocks noChangeArrowheads="1" noTextEdit="1"/>
          </p:cNvSpPr>
          <p:nvPr>
            <p:ph type="sldImg"/>
          </p:nvPr>
        </p:nvSpPr>
        <p:spPr>
          <a:ln/>
        </p:spPr>
      </p:sp>
      <p:sp>
        <p:nvSpPr>
          <p:cNvPr id="455683" name="Rectangle 3"/>
          <p:cNvSpPr>
            <a:spLocks noGrp="1" noChangeArrowheads="1"/>
          </p:cNvSpPr>
          <p:nvPr>
            <p:ph type="body" idx="1"/>
          </p:nvPr>
        </p:nvSpPr>
        <p:spPr/>
        <p:txBody>
          <a:bodyPr/>
          <a:lstStyle/>
          <a:p>
            <a:r>
              <a:rPr lang="pt-BR"/>
              <a:t>A T – 6,6 s os motores principais do ônibus espacial são ligados num intervalo de 120 ms para cada bocal e exaustão.</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17C4EB-3C15-44B0-A8A4-898560B8459A}" type="slidenum">
              <a:rPr lang="en-US"/>
              <a:pPr/>
              <a:t>29</a:t>
            </a:fld>
            <a:endParaRPr lang="en-US"/>
          </a:p>
        </p:txBody>
      </p:sp>
      <p:sp>
        <p:nvSpPr>
          <p:cNvPr id="457730" name="Rectangle 2"/>
          <p:cNvSpPr>
            <a:spLocks noChangeArrowheads="1" noTextEdit="1"/>
          </p:cNvSpPr>
          <p:nvPr>
            <p:ph type="sldImg"/>
          </p:nvPr>
        </p:nvSpPr>
        <p:spPr>
          <a:ln/>
        </p:spPr>
      </p:sp>
      <p:sp>
        <p:nvSpPr>
          <p:cNvPr id="457731" name="Rectangle 3"/>
          <p:cNvSpPr>
            <a:spLocks noGrp="1" noChangeArrowheads="1"/>
          </p:cNvSpPr>
          <p:nvPr>
            <p:ph type="body" idx="1"/>
          </p:nvPr>
        </p:nvSpPr>
        <p:spPr/>
        <p:txBody>
          <a:bodyPr/>
          <a:lstStyle/>
          <a:p>
            <a:r>
              <a:rPr lang="pt-BR"/>
              <a:t>Em T – 3 s os bocais atingem sua máxima eficiência e redirecionados para a orientação de impulsão do lançamento. Até esse momento a missão pode ser cancelada se ocorrer alguma discrepância.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A55F56-1076-4198-85FE-F16872CD17BD}" type="slidenum">
              <a:rPr lang="en-US"/>
              <a:pPr/>
              <a:t>3</a:t>
            </a:fld>
            <a:endParaRPr lang="en-US"/>
          </a:p>
        </p:txBody>
      </p:sp>
      <p:sp>
        <p:nvSpPr>
          <p:cNvPr id="404482" name="Rectangle 2"/>
          <p:cNvSpPr>
            <a:spLocks noChangeArrowheads="1" noTextEdit="1"/>
          </p:cNvSpPr>
          <p:nvPr>
            <p:ph type="sldImg"/>
          </p:nvPr>
        </p:nvSpPr>
        <p:spPr>
          <a:ln/>
        </p:spPr>
      </p:sp>
      <p:sp>
        <p:nvSpPr>
          <p:cNvPr id="404483" name="Rectangle 3"/>
          <p:cNvSpPr>
            <a:spLocks noGrp="1" noChangeArrowheads="1"/>
          </p:cNvSpPr>
          <p:nvPr>
            <p:ph type="body" idx="1"/>
          </p:nvPr>
        </p:nvSpPr>
        <p:spPr/>
        <p:txBody>
          <a:bodyPr/>
          <a:lstStyle/>
          <a:p>
            <a:r>
              <a:rPr lang="pt-BR"/>
              <a:t>http://www.imotion.com.br/imagens/data/media/75/5237fogos.jpg</a:t>
            </a:r>
          </a:p>
          <a:p>
            <a:r>
              <a:rPr lang="pt-BR"/>
              <a:t>Os foguetes são conhecidos desde a mil anos atrás com o desenvolvimento da pólvora pelo chineses e o uso de tubos de bambu.</a:t>
            </a:r>
          </a:p>
          <a:p>
            <a:r>
              <a:rPr lang="pt-BR"/>
              <a:t>O seu uso foi de diversão e de espantara os maus agouros. O espetáculo pirotécnico dos dias de hoje pode ser apreciado em festas especiais como os Jogos Olímpicos da China ou nas tradicionais festas de Ano Novo. Esses artefatos atingem cerca de uma centena de metros e proporcionam um espetáculo inesquecível.</a:t>
            </a:r>
          </a:p>
          <a:p>
            <a:r>
              <a:rPr lang="pt-BR"/>
              <a:t>Esse foguetes simples permitem colocar algo rente ao solo em um voo e atingir determinada altura.</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9BD050-E0ED-465D-B6D8-499FF087CDCC}" type="slidenum">
              <a:rPr lang="en-US"/>
              <a:pPr/>
              <a:t>30</a:t>
            </a:fld>
            <a:endParaRPr lang="en-US"/>
          </a:p>
        </p:txBody>
      </p:sp>
      <p:sp>
        <p:nvSpPr>
          <p:cNvPr id="459778" name="Rectangle 2"/>
          <p:cNvSpPr>
            <a:spLocks noChangeArrowheads="1" noTextEdit="1"/>
          </p:cNvSpPr>
          <p:nvPr>
            <p:ph type="sldImg"/>
          </p:nvPr>
        </p:nvSpPr>
        <p:spPr>
          <a:ln/>
        </p:spPr>
      </p:sp>
      <p:sp>
        <p:nvSpPr>
          <p:cNvPr id="459779" name="Rectangle 3"/>
          <p:cNvSpPr>
            <a:spLocks noGrp="1" noChangeArrowheads="1"/>
          </p:cNvSpPr>
          <p:nvPr>
            <p:ph type="body" idx="1"/>
          </p:nvPr>
        </p:nvSpPr>
        <p:spPr/>
        <p:txBody>
          <a:bodyPr/>
          <a:lstStyle/>
          <a:p>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751A70-0522-4E2E-A77A-08A8DD93B204}" type="slidenum">
              <a:rPr lang="en-US"/>
              <a:pPr/>
              <a:t>31</a:t>
            </a:fld>
            <a:endParaRPr lang="en-US"/>
          </a:p>
        </p:txBody>
      </p:sp>
      <p:sp>
        <p:nvSpPr>
          <p:cNvPr id="461826" name="Rectangle 2"/>
          <p:cNvSpPr>
            <a:spLocks noChangeArrowheads="1" noTextEdit="1"/>
          </p:cNvSpPr>
          <p:nvPr>
            <p:ph type="sldImg"/>
          </p:nvPr>
        </p:nvSpPr>
        <p:spPr>
          <a:ln/>
        </p:spPr>
      </p:sp>
      <p:sp>
        <p:nvSpPr>
          <p:cNvPr id="461827" name="Rectangle 3"/>
          <p:cNvSpPr>
            <a:spLocks noGrp="1" noChangeArrowheads="1"/>
          </p:cNvSpPr>
          <p:nvPr>
            <p:ph type="body" idx="1"/>
          </p:nvPr>
        </p:nvSpPr>
        <p:spPr/>
        <p:txBody>
          <a:bodyPr/>
          <a:lstStyle/>
          <a:p>
            <a:r>
              <a:rPr lang="pt-BR"/>
              <a:t>Após o lançamento, o ônibus executa uma manobra chamada de virada para orientar as antenas de telemetria em relação ao Controle da Missão para manter a comunicação. Em 8 segundos atinge a velocidade de 161 km/h e após um minuto de decolagem ele atinge a velocidade de 1601km/h até esse momento o ônibus consumiu 1134 toneladas de propelente. Em dois minutos ocorrem a separação dos Foguetes de Combustível Sólido e cessam os três motores principais do ônibus espacial a Inércia do lançamento faz o resto do serviço e em oito minutos o tanque externo é ejetado. Nesse momento o ônibus está a 28969 km/h. As manobras passam a ser acionadas pelos 44 mini-jatos existentes na fuselagem do ônibus espacial.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991D6D-F3A5-464C-A916-3A36D11A6DDB}" type="slidenum">
              <a:rPr lang="en-US"/>
              <a:pPr/>
              <a:t>32</a:t>
            </a:fld>
            <a:endParaRPr lang="en-US"/>
          </a:p>
        </p:txBody>
      </p:sp>
      <p:sp>
        <p:nvSpPr>
          <p:cNvPr id="463874" name="Rectangle 2"/>
          <p:cNvSpPr>
            <a:spLocks noChangeArrowheads="1" noTextEdit="1"/>
          </p:cNvSpPr>
          <p:nvPr>
            <p:ph type="sldImg"/>
          </p:nvPr>
        </p:nvSpPr>
        <p:spPr>
          <a:ln/>
        </p:spPr>
      </p:sp>
      <p:sp>
        <p:nvSpPr>
          <p:cNvPr id="463875" name="Rectangle 3"/>
          <p:cNvSpPr>
            <a:spLocks noGrp="1" noChangeArrowheads="1"/>
          </p:cNvSpPr>
          <p:nvPr>
            <p:ph type="body" idx="1"/>
          </p:nvPr>
        </p:nvSpPr>
        <p:spPr/>
        <p:txBody>
          <a:bodyPr/>
          <a:lstStyle/>
          <a:p>
            <a:r>
              <a:rPr lang="pt-BR"/>
              <a:t>Detalhe sobre a separação dos Foguetes de Combustível Sólido.</a:t>
            </a:r>
          </a:p>
          <a:p>
            <a:r>
              <a:rPr lang="pt-BR"/>
              <a:t>A separação ocorre a altitude de 48 km e com uma velocidade de 4 828 km/h devido  a inérica o conjunto ainda sobe até a altura de 71 km e entra em que livre.  Iniciando a queda abre-se um primeiro para-queda para reduzir a velocidade e permitir uma queda controlada. A 4,5 km de altitude abrem-se os três para-quedas principais que reduzem a velocidade de queda de 380 km/h para 82 km/h. Os foguetes caem a uma distância de 257 km da costa e são rebocados por dois barcos da NASA.</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35EF83-74F5-45EB-B324-1ED24BBCF00B}" type="slidenum">
              <a:rPr lang="en-US"/>
              <a:pPr/>
              <a:t>33</a:t>
            </a:fld>
            <a:endParaRPr lang="en-US"/>
          </a:p>
        </p:txBody>
      </p:sp>
      <p:sp>
        <p:nvSpPr>
          <p:cNvPr id="465922" name="Rectangle 2"/>
          <p:cNvSpPr>
            <a:spLocks noChangeArrowheads="1" noTextEdit="1"/>
          </p:cNvSpPr>
          <p:nvPr>
            <p:ph type="sldImg"/>
          </p:nvPr>
        </p:nvSpPr>
        <p:spPr>
          <a:ln/>
        </p:spPr>
      </p:sp>
      <p:sp>
        <p:nvSpPr>
          <p:cNvPr id="465923" name="Rectangle 3"/>
          <p:cNvSpPr>
            <a:spLocks noGrp="1" noChangeArrowheads="1"/>
          </p:cNvSpPr>
          <p:nvPr>
            <p:ph type="body" idx="1"/>
          </p:nvPr>
        </p:nvSpPr>
        <p:spPr/>
        <p:txBody>
          <a:bodyPr/>
          <a:lstStyle/>
          <a:p>
            <a:r>
              <a:rPr lang="pt-BR"/>
              <a:t>Em órbita, os controles são tomados pelo piloto da missão dentro de uma concordância estabelecida pelos cinco computadores de bordo que verificam a viabilidade da ação a ser aplicada na manobra. Todo esse controle é possível através da operação de 44 mini-jatos existentes ao longo da fuselagem do ônibus.</a:t>
            </a:r>
          </a:p>
          <a:p>
            <a:r>
              <a:rPr lang="pt-BR"/>
              <a:t>Das diversas missões que o ônibus espacial fez estão acoplamentos a MIR e a ISS, a colocação de sondas espaciais em órbita de transferência e a realização de experimentos científicos.</a:t>
            </a:r>
          </a:p>
          <a:p>
            <a:r>
              <a:rPr lang="pt-BR"/>
              <a:t>O ônibus Espacial tem uma autonomia de ficar um mês no espaço.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7E5BF7-342E-413D-932B-2571CEA1C0E6}" type="slidenum">
              <a:rPr lang="en-US"/>
              <a:pPr/>
              <a:t>34</a:t>
            </a:fld>
            <a:endParaRPr lang="en-US"/>
          </a:p>
        </p:txBody>
      </p:sp>
      <p:sp>
        <p:nvSpPr>
          <p:cNvPr id="467970" name="Rectangle 2"/>
          <p:cNvSpPr>
            <a:spLocks noChangeArrowheads="1" noTextEdit="1"/>
          </p:cNvSpPr>
          <p:nvPr>
            <p:ph type="sldImg"/>
          </p:nvPr>
        </p:nvSpPr>
        <p:spPr>
          <a:ln/>
        </p:spPr>
      </p:sp>
      <p:sp>
        <p:nvSpPr>
          <p:cNvPr id="467971" name="Rectangle 3"/>
          <p:cNvSpPr>
            <a:spLocks noGrp="1" noChangeArrowheads="1"/>
          </p:cNvSpPr>
          <p:nvPr>
            <p:ph type="body" idx="1"/>
          </p:nvPr>
        </p:nvSpPr>
        <p:spPr/>
        <p:txBody>
          <a:bodyPr/>
          <a:lstStyle/>
          <a:p>
            <a:r>
              <a:rPr lang="pt-BR"/>
              <a:t>O pouso é outra etapa do vôo de retorno a superfície terrestre e corresponde a uma queda controlada. Nessa queda a redução de velocidade é conseguida graças ao atrito com a atmosfera e a parte principal de proteção térmica são as pastilhas refratárias de coloração preta ao longo da fuselagem. Uma falha dessas pastilhas foi responsável pelo acidente com o Columbia em 01 de Fevereiro de 2003 durante a sua reentrada.  Se o pouso de retorno não for no Centro Espacial Kennedy, o ônibus tem que ser colocado sobre o dorso de um Jumbo 747 da Boenig especialmente modificado para trans portar a nave espacial até a base de lançamento.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4E1093-4E51-4F22-9D64-DDB4842DF9D2}" type="slidenum">
              <a:rPr lang="en-US"/>
              <a:pPr/>
              <a:t>35</a:t>
            </a:fld>
            <a:endParaRPr lang="en-US"/>
          </a:p>
        </p:txBody>
      </p:sp>
      <p:sp>
        <p:nvSpPr>
          <p:cNvPr id="470018" name="Rectangle 2"/>
          <p:cNvSpPr>
            <a:spLocks noChangeArrowheads="1" noTextEdit="1"/>
          </p:cNvSpPr>
          <p:nvPr>
            <p:ph type="sldImg"/>
          </p:nvPr>
        </p:nvSpPr>
        <p:spPr>
          <a:ln/>
        </p:spPr>
      </p:sp>
      <p:sp>
        <p:nvSpPr>
          <p:cNvPr id="470019" name="Rectangle 3"/>
          <p:cNvSpPr>
            <a:spLocks noGrp="1" noChangeArrowheads="1"/>
          </p:cNvSpPr>
          <p:nvPr>
            <p:ph type="body" idx="1"/>
          </p:nvPr>
        </p:nvSpPr>
        <p:spPr/>
        <p:txBody>
          <a:bodyPr/>
          <a:lstStyle/>
          <a:p>
            <a:r>
              <a:rPr lang="pt-BR"/>
              <a:t>http://www.russianspaceweb.com/r7.html</a:t>
            </a:r>
          </a:p>
          <a:p>
            <a:r>
              <a:rPr lang="pt-BR"/>
              <a:t>A Família R-7 é o resultado de mais de sete anos de trabalhos dos russos ao desenvolverem os seus própios foguetes a partir do que eles conseguiram absorver de conhecimento dos cientistas espaciais alemães que não fugiram para os Estados Unidos.</a:t>
            </a:r>
          </a:p>
          <a:p>
            <a:r>
              <a:rPr lang="pt-BR"/>
              <a:t>A Família R-7 tornou-se o primeiro lançador útil soviético para vôo em órbita circular baixa e também teve sua aplicação com míssil balístico intercontinental com ogivas nucleares. O R-7 foi responsável pela colocação no espaço do primeiro satélite artificial o Sputnik em 1957. As tentativas americanas nesse ano de fazer igual feito foram um fracasso.</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D80D33-FB20-4209-9415-D7C53C27CD7F}" type="slidenum">
              <a:rPr lang="en-US"/>
              <a:pPr/>
              <a:t>36</a:t>
            </a:fld>
            <a:endParaRPr lang="en-US"/>
          </a:p>
        </p:txBody>
      </p:sp>
      <p:sp>
        <p:nvSpPr>
          <p:cNvPr id="472066" name="Rectangle 2"/>
          <p:cNvSpPr>
            <a:spLocks noChangeArrowheads="1" noTextEdit="1"/>
          </p:cNvSpPr>
          <p:nvPr>
            <p:ph type="sldImg"/>
          </p:nvPr>
        </p:nvSpPr>
        <p:spPr>
          <a:ln/>
        </p:spPr>
      </p:sp>
      <p:sp>
        <p:nvSpPr>
          <p:cNvPr id="472067" name="Rectangle 3"/>
          <p:cNvSpPr>
            <a:spLocks noGrp="1" noChangeArrowheads="1"/>
          </p:cNvSpPr>
          <p:nvPr>
            <p:ph type="body" idx="1"/>
          </p:nvPr>
        </p:nvSpPr>
        <p:spPr/>
        <p:txBody>
          <a:bodyPr/>
          <a:lstStyle/>
          <a:p>
            <a:r>
              <a:rPr lang="pt-BR"/>
              <a:t>O R-7 sendo deslocado para a plataforma de lançamento.</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640B95-C70D-4CDF-B330-F634DABF1D68}" type="slidenum">
              <a:rPr lang="en-US"/>
              <a:pPr/>
              <a:t>37</a:t>
            </a:fld>
            <a:endParaRPr lang="en-US"/>
          </a:p>
        </p:txBody>
      </p:sp>
      <p:sp>
        <p:nvSpPr>
          <p:cNvPr id="474114" name="Rectangle 2"/>
          <p:cNvSpPr>
            <a:spLocks noChangeArrowheads="1" noTextEdit="1"/>
          </p:cNvSpPr>
          <p:nvPr>
            <p:ph type="sldImg"/>
          </p:nvPr>
        </p:nvSpPr>
        <p:spPr>
          <a:ln/>
        </p:spPr>
      </p:sp>
      <p:sp>
        <p:nvSpPr>
          <p:cNvPr id="474115" name="Rectangle 3"/>
          <p:cNvSpPr>
            <a:spLocks noGrp="1" noChangeArrowheads="1"/>
          </p:cNvSpPr>
          <p:nvPr>
            <p:ph type="body" idx="1"/>
          </p:nvPr>
        </p:nvSpPr>
        <p:spPr/>
        <p:txBody>
          <a:bodyPr/>
          <a:lstStyle/>
          <a:p>
            <a:r>
              <a:rPr lang="pt-BR"/>
              <a:t>O Atlas é uma série de foguetes desenvolvidos a partir de 1951 e foram responsáveis no Projeto Mercury pela colocação do primeiro astronauta americano num vôo circular ao redor da Terra.</a:t>
            </a:r>
          </a:p>
          <a:p>
            <a:r>
              <a:rPr lang="pt-BR"/>
              <a:t>Lançador M</a:t>
            </a:r>
            <a:r>
              <a:rPr lang="pt-BR">
                <a:hlinkClick r:id="rId3" tooltip="Mercury-Atlas 6"/>
              </a:rPr>
              <a:t>ercury-Atlas 6</a:t>
            </a:r>
            <a:r>
              <a:rPr lang="pt-BR"/>
              <a:t> nave </a:t>
            </a:r>
            <a:r>
              <a:rPr lang="pt-BR" i="1"/>
              <a:t>Friendship 7  </a:t>
            </a:r>
            <a:r>
              <a:rPr lang="pt-BR">
                <a:hlinkClick r:id="rId4" tooltip="Atlas (missile)"/>
              </a:rPr>
              <a:t>Atlas</a:t>
            </a:r>
            <a:r>
              <a:rPr lang="pt-BR"/>
              <a:t> MA-6 com o astronauta John </a:t>
            </a:r>
            <a:r>
              <a:rPr lang="pt-BR">
                <a:hlinkClick r:id="rId5" tooltip="John Glenn"/>
              </a:rPr>
              <a:t>Glenn</a:t>
            </a:r>
            <a:r>
              <a:rPr lang="pt-BR"/>
              <a:t>  em 20 de Fevereiro  de 1962. foi o primeiro americano a orbitar a Terra (3 órbitas ao todo). A nave apresentou problemas no escudo térmico durante a entrada na atmosfera.</a:t>
            </a:r>
          </a:p>
          <a:p>
            <a:r>
              <a:rPr lang="pt-BR"/>
              <a:t>Referência: http://en.wikipedia.org/wiki/Project_Mercury  </a:t>
            </a:r>
          </a:p>
          <a:p>
            <a:endParaRPr lang="pt-BR"/>
          </a:p>
          <a:p>
            <a:r>
              <a:rPr lang="pt-BR"/>
              <a:t>As versões do lançador Atlas – Agena foi utilizada para colocar sondas exploratórias aos planetas do sistema solar, como Marte, Vênus.</a:t>
            </a:r>
          </a:p>
          <a:p>
            <a:r>
              <a:rPr lang="pt-BR"/>
              <a:t>As versões do lançador Atlas – Centauro foram utilizadas com as sondas Pioneer (Pioneer 10 para Júpiter) e Surveyor (Lua)</a:t>
            </a:r>
          </a:p>
          <a:p>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110ACD-EC53-4492-9DE6-85EBE5146615}" type="slidenum">
              <a:rPr lang="en-US"/>
              <a:pPr/>
              <a:t>38</a:t>
            </a:fld>
            <a:endParaRPr lang="en-US"/>
          </a:p>
        </p:txBody>
      </p:sp>
      <p:sp>
        <p:nvSpPr>
          <p:cNvPr id="476162" name="Rectangle 2"/>
          <p:cNvSpPr>
            <a:spLocks noChangeArrowheads="1" noTextEdit="1"/>
          </p:cNvSpPr>
          <p:nvPr>
            <p:ph type="sldImg"/>
          </p:nvPr>
        </p:nvSpPr>
        <p:spPr>
          <a:ln/>
        </p:spPr>
      </p:sp>
      <p:sp>
        <p:nvSpPr>
          <p:cNvPr id="476163" name="Rectangle 3"/>
          <p:cNvSpPr>
            <a:spLocks noGrp="1" noChangeArrowheads="1"/>
          </p:cNvSpPr>
          <p:nvPr>
            <p:ph type="body" idx="1"/>
          </p:nvPr>
        </p:nvSpPr>
        <p:spPr/>
        <p:txBody>
          <a:bodyPr/>
          <a:lstStyle/>
          <a:p>
            <a:r>
              <a:rPr lang="pt-BR"/>
              <a:t>Versões do Lançador Atlas:</a:t>
            </a:r>
          </a:p>
          <a:p>
            <a:r>
              <a:rPr lang="pt-BR"/>
              <a:t>Mais dados:</a:t>
            </a:r>
          </a:p>
          <a:p>
            <a:r>
              <a:rPr lang="pt-BR"/>
              <a:t>http://www.lockheedmartin.com/data/assets/13433.pdf</a:t>
            </a:r>
          </a:p>
          <a:p>
            <a:r>
              <a:rPr lang="pt-BR"/>
              <a:t>http://www.lockheedmartin.com/ssc/commercial_launch_services/launch_vehicles/index.html</a:t>
            </a:r>
          </a:p>
          <a:p>
            <a:endParaRPr 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637779-5A8D-4ABB-AFB5-B1724FCEB2A0}" type="slidenum">
              <a:rPr lang="en-US"/>
              <a:pPr/>
              <a:t>39</a:t>
            </a:fld>
            <a:endParaRPr lang="en-US"/>
          </a:p>
        </p:txBody>
      </p:sp>
      <p:sp>
        <p:nvSpPr>
          <p:cNvPr id="478210" name="Rectangle 2"/>
          <p:cNvSpPr>
            <a:spLocks noChangeArrowheads="1" noTextEdit="1"/>
          </p:cNvSpPr>
          <p:nvPr>
            <p:ph type="sldImg"/>
          </p:nvPr>
        </p:nvSpPr>
        <p:spPr>
          <a:ln/>
        </p:spPr>
      </p:sp>
      <p:sp>
        <p:nvSpPr>
          <p:cNvPr id="478211" name="Rectangle 3"/>
          <p:cNvSpPr>
            <a:spLocks noGrp="1" noChangeArrowheads="1"/>
          </p:cNvSpPr>
          <p:nvPr>
            <p:ph type="body" idx="1"/>
          </p:nvPr>
        </p:nvSpPr>
        <p:spPr/>
        <p:txBody>
          <a:bodyPr/>
          <a:lstStyle/>
          <a:p>
            <a:r>
              <a:rPr lang="pt-BR"/>
              <a:t>http://www.astronautix.com/lvs/atlasv.htm</a:t>
            </a:r>
          </a:p>
          <a:p>
            <a:r>
              <a:rPr lang="pt-BR"/>
              <a:t>http://www.lockheedmartin.com/ssc/commercial_launch_services/launch_vehicles/index.html</a:t>
            </a:r>
          </a:p>
          <a:p>
            <a:endParaRPr lang="pt-BR"/>
          </a:p>
          <a:p>
            <a:r>
              <a:rPr lang="pt-BR" b="1"/>
              <a:t>Performance 401 </a:t>
            </a:r>
          </a:p>
          <a:p>
            <a:r>
              <a:rPr lang="pt-BR" b="1"/>
              <a:t>4 diâmetro do lançador</a:t>
            </a:r>
          </a:p>
          <a:p>
            <a:r>
              <a:rPr lang="pt-BR" b="1"/>
              <a:t>0 número de foguetes combustível sólido</a:t>
            </a:r>
          </a:p>
          <a:p>
            <a:r>
              <a:rPr lang="pt-BR" b="1"/>
              <a:t>1 número de estágio Centauro (Máximo de 2)</a:t>
            </a:r>
          </a:p>
          <a:p>
            <a:r>
              <a:rPr lang="pt-BR" b="1"/>
              <a:t> </a:t>
            </a:r>
          </a:p>
          <a:p>
            <a:r>
              <a:rPr lang="pt-BR"/>
              <a:t>Órbita de Transferência Geoestacionária (27°) </a:t>
            </a:r>
          </a:p>
          <a:p>
            <a:r>
              <a:rPr lang="pt-BR"/>
              <a:t>Lançador - kg (lb)</a:t>
            </a:r>
          </a:p>
          <a:p>
            <a:r>
              <a:rPr lang="pt-BR"/>
              <a:t>401 - 4,950 (10,900)</a:t>
            </a:r>
          </a:p>
          <a:p>
            <a:r>
              <a:rPr lang="pt-BR"/>
              <a:t>431 - 7,800 (17,190)</a:t>
            </a:r>
          </a:p>
          <a:p>
            <a:r>
              <a:rPr lang="pt-BR"/>
              <a:t>551 - 8,700 (19,180)</a:t>
            </a:r>
          </a:p>
          <a:p>
            <a:endParaRPr lang="pt-BR"/>
          </a:p>
          <a:p>
            <a:r>
              <a:rPr lang="pt-BR"/>
              <a:t>Órbita Circular Baixa (28.5°) </a:t>
            </a:r>
          </a:p>
          <a:p>
            <a:r>
              <a:rPr lang="pt-BR"/>
              <a:t>Lançador -  kg (lb)</a:t>
            </a:r>
          </a:p>
          <a:p>
            <a:r>
              <a:rPr lang="pt-BR"/>
              <a:t>401 - 12,500 (27,558)</a:t>
            </a:r>
          </a:p>
          <a:p>
            <a:r>
              <a:rPr lang="pt-BR"/>
              <a:t>431 - 13,620 (30,020)</a:t>
            </a:r>
          </a:p>
          <a:p>
            <a:r>
              <a:rPr lang="pt-BR"/>
              <a:t>551 - 18,500 (40,780)</a:t>
            </a:r>
            <a:br>
              <a:rPr lang="pt-BR"/>
            </a:br>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453257-BC61-4A49-8721-B9B306134AC5}" type="slidenum">
              <a:rPr lang="en-US"/>
              <a:pPr/>
              <a:t>4</a:t>
            </a:fld>
            <a:endParaRPr lang="en-US"/>
          </a:p>
        </p:txBody>
      </p:sp>
      <p:sp>
        <p:nvSpPr>
          <p:cNvPr id="406530" name="Rectangle 2"/>
          <p:cNvSpPr>
            <a:spLocks noChangeArrowheads="1" noTextEdit="1"/>
          </p:cNvSpPr>
          <p:nvPr>
            <p:ph type="sldImg"/>
          </p:nvPr>
        </p:nvSpPr>
        <p:spPr>
          <a:ln/>
        </p:spPr>
      </p:sp>
      <p:sp>
        <p:nvSpPr>
          <p:cNvPr id="406531" name="Rectangle 3"/>
          <p:cNvSpPr>
            <a:spLocks noGrp="1" noChangeArrowheads="1"/>
          </p:cNvSpPr>
          <p:nvPr>
            <p:ph type="body" idx="1"/>
          </p:nvPr>
        </p:nvSpPr>
        <p:spPr/>
        <p:txBody>
          <a:bodyPr/>
          <a:lstStyle/>
          <a:p>
            <a:r>
              <a:rPr lang="pt-BR"/>
              <a:t>http://en.wikipedia.org/wiki/Low_Earth_orbit</a:t>
            </a:r>
          </a:p>
          <a:p>
            <a:r>
              <a:rPr lang="pt-BR"/>
              <a:t>Os foguetes modernos também tem o objetivo de colocar objetos nas alturas e conforme a sua finalidade e praticidade de uso eles podem assumir diversos tipos de órbitas ao redor de Terra ou mesmo dentro do Sistema Solar.</a:t>
            </a:r>
          </a:p>
          <a:p>
            <a:r>
              <a:rPr lang="pt-BR"/>
              <a:t>Na figura nos temos o nosso planeta Terra e a área na cor ciano indica a região de órbita circular baixa que varia de 160 km a 2000km, na qual são colocados equipamentos de sensoriamento, por exemplo. O esquema indica um outro limite útil que está a 35 786 km dos satélites geoestacionários.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1ABC12-DDD6-4CE1-8E3F-34FB4A410FB9}" type="slidenum">
              <a:rPr lang="en-US"/>
              <a:pPr/>
              <a:t>40</a:t>
            </a:fld>
            <a:endParaRPr lang="en-US"/>
          </a:p>
        </p:txBody>
      </p:sp>
      <p:sp>
        <p:nvSpPr>
          <p:cNvPr id="480258" name="Rectangle 2"/>
          <p:cNvSpPr>
            <a:spLocks noChangeArrowheads="1" noTextEdit="1"/>
          </p:cNvSpPr>
          <p:nvPr>
            <p:ph type="sldImg"/>
          </p:nvPr>
        </p:nvSpPr>
        <p:spPr>
          <a:ln/>
        </p:spPr>
      </p:sp>
      <p:sp>
        <p:nvSpPr>
          <p:cNvPr id="480259" name="Rectangle 3"/>
          <p:cNvSpPr>
            <a:spLocks noGrp="1" noChangeArrowheads="1"/>
          </p:cNvSpPr>
          <p:nvPr>
            <p:ph type="body" idx="1"/>
          </p:nvPr>
        </p:nvSpPr>
        <p:spPr/>
        <p:txBody>
          <a:bodyPr/>
          <a:lstStyle/>
          <a:p>
            <a:r>
              <a:rPr lang="pt-BR"/>
              <a:t>http://en.wikipedia.org/wiki/Centaur_(rocket_stage)</a:t>
            </a:r>
          </a:p>
          <a:p>
            <a:r>
              <a:rPr lang="pt-BR"/>
              <a:t>http://en.wikipedia.org/wiki/File:Centaur_rocket_stage.jpg</a:t>
            </a:r>
          </a:p>
          <a:p>
            <a:r>
              <a:rPr lang="pt-BR"/>
              <a:t>O estágio Centauro é um propulsor adicional que pode ser inserido a mais dentro da configuração do Atlas V e o número de propulsores Centauro máximo a ser encadeado podem ser dois.</a:t>
            </a:r>
          </a:p>
          <a:p>
            <a:r>
              <a:rPr lang="pt-BR"/>
              <a:t>Esse mesmo módulo propulsor aparece em uso no Lançador Titan.</a:t>
            </a:r>
          </a:p>
          <a:p>
            <a:endParaRPr lang="pt-B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20D7E5-3343-41A1-B673-68BFEAD8A473}" type="slidenum">
              <a:rPr lang="en-US"/>
              <a:pPr/>
              <a:t>41</a:t>
            </a:fld>
            <a:endParaRPr lang="en-US"/>
          </a:p>
        </p:txBody>
      </p:sp>
      <p:sp>
        <p:nvSpPr>
          <p:cNvPr id="482306" name="Rectangle 2"/>
          <p:cNvSpPr>
            <a:spLocks noChangeArrowheads="1" noTextEdit="1"/>
          </p:cNvSpPr>
          <p:nvPr>
            <p:ph type="sldImg"/>
          </p:nvPr>
        </p:nvSpPr>
        <p:spPr>
          <a:ln/>
        </p:spPr>
      </p:sp>
      <p:sp>
        <p:nvSpPr>
          <p:cNvPr id="482307" name="Rectangle 3"/>
          <p:cNvSpPr>
            <a:spLocks noGrp="1" noChangeArrowheads="1"/>
          </p:cNvSpPr>
          <p:nvPr>
            <p:ph type="body" idx="1"/>
          </p:nvPr>
        </p:nvSpPr>
        <p:spPr/>
        <p:txBody>
          <a:bodyPr/>
          <a:lstStyle/>
          <a:p>
            <a:r>
              <a:rPr lang="pt-BR"/>
              <a:t>http://www.energia.ru/english/energia/launchers/vehicle_vostok.html</a:t>
            </a:r>
          </a:p>
          <a:p>
            <a:r>
              <a:rPr lang="pt-BR"/>
              <a:t>Um lançador de três estágios foi desenvolvido após o sucesso da família R-7 e com ele em 12 de Abril de 1961 Yuri Gagarin fez o seu primeiro vôo orbital ao redor da Terra.</a:t>
            </a:r>
          </a:p>
          <a:p>
            <a:r>
              <a:rPr lang="pt-BR"/>
              <a:t>A figura da esquerda ilustra o lançador carregando o LUNA 1.</a:t>
            </a:r>
          </a:p>
          <a:p>
            <a:r>
              <a:rPr lang="pt-BR"/>
              <a:t>A figura do meio é a nave do cosmonauta Yuri Gagarin.</a:t>
            </a:r>
          </a:p>
          <a:p>
            <a:r>
              <a:rPr lang="pt-BR"/>
              <a:t>Após esse sucesso o lançador passou a ser chamado de Vostok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93221-4584-4D99-94F9-0AB99F1B3E93}" type="slidenum">
              <a:rPr lang="en-US"/>
              <a:pPr/>
              <a:t>42</a:t>
            </a:fld>
            <a:endParaRPr lang="en-US"/>
          </a:p>
        </p:txBody>
      </p:sp>
      <p:sp>
        <p:nvSpPr>
          <p:cNvPr id="484354" name="Rectangle 2"/>
          <p:cNvSpPr>
            <a:spLocks noChangeArrowheads="1" noTextEdit="1"/>
          </p:cNvSpPr>
          <p:nvPr>
            <p:ph type="sldImg"/>
          </p:nvPr>
        </p:nvSpPr>
        <p:spPr>
          <a:ln/>
        </p:spPr>
      </p:sp>
      <p:sp>
        <p:nvSpPr>
          <p:cNvPr id="484355" name="Rectangle 3"/>
          <p:cNvSpPr>
            <a:spLocks noGrp="1" noChangeArrowheads="1"/>
          </p:cNvSpPr>
          <p:nvPr>
            <p:ph type="body" idx="1"/>
          </p:nvPr>
        </p:nvSpPr>
        <p:spPr/>
        <p:txBody>
          <a:bodyPr/>
          <a:lstStyle/>
          <a:p>
            <a:r>
              <a:rPr lang="pt-BR"/>
              <a:t>Foto:  http://en.wikipedia.org/wiki/File:Titan2.jpg</a:t>
            </a:r>
          </a:p>
          <a:p>
            <a:r>
              <a:rPr lang="pt-BR"/>
              <a:t>http://en.wikipedia.org/wiki/Project_Gemini</a:t>
            </a:r>
          </a:p>
          <a:p>
            <a:r>
              <a:rPr lang="pt-BR"/>
              <a:t>http://en.wikipedia.org/wiki/Titan_IV</a:t>
            </a:r>
          </a:p>
          <a:p>
            <a:r>
              <a:rPr lang="pt-BR"/>
              <a:t>http://en.wikipedia.org/wiki/Titan_IIIE</a:t>
            </a:r>
          </a:p>
          <a:p>
            <a:r>
              <a:rPr lang="pt-BR"/>
              <a:t>Foi o desenvolvimento de um lançador que teve aplicações no Projeto Gemini, na missão Voyager, na missão Viking e finalmente na Missão Cassini-Huygens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D17223-53AF-421B-BBA7-4145F2D88A58}" type="slidenum">
              <a:rPr lang="en-US"/>
              <a:pPr/>
              <a:t>43</a:t>
            </a:fld>
            <a:endParaRPr lang="en-US"/>
          </a:p>
        </p:txBody>
      </p:sp>
      <p:sp>
        <p:nvSpPr>
          <p:cNvPr id="486402" name="Rectangle 2"/>
          <p:cNvSpPr>
            <a:spLocks noChangeArrowheads="1" noTextEdit="1"/>
          </p:cNvSpPr>
          <p:nvPr>
            <p:ph type="sldImg"/>
          </p:nvPr>
        </p:nvSpPr>
        <p:spPr>
          <a:ln/>
        </p:spPr>
      </p:sp>
      <p:sp>
        <p:nvSpPr>
          <p:cNvPr id="486403" name="Rectangle 3"/>
          <p:cNvSpPr>
            <a:spLocks noGrp="1" noChangeArrowheads="1"/>
          </p:cNvSpPr>
          <p:nvPr>
            <p:ph type="body" idx="1"/>
          </p:nvPr>
        </p:nvSpPr>
        <p:spPr/>
        <p:txBody>
          <a:bodyPr/>
          <a:lstStyle/>
          <a:p>
            <a:r>
              <a:rPr lang="pt-BR"/>
              <a:t>http://en.wikipedia.org/wiki/Titan_IIIE</a:t>
            </a:r>
          </a:p>
          <a:p>
            <a:r>
              <a:rPr lang="pt-BR"/>
              <a:t>O Lançador Titan III E  ou Titan – Centauro foi empregado para as missões de exploração espacial destinadas a Marte, Júpiter, Saturno, Urano e Netuno e também para explorar o Sol.</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3EED2C-145F-47AB-B9A1-08A57345687C}" type="slidenum">
              <a:rPr lang="en-US"/>
              <a:pPr/>
              <a:t>44</a:t>
            </a:fld>
            <a:endParaRPr lang="en-US"/>
          </a:p>
        </p:txBody>
      </p:sp>
      <p:sp>
        <p:nvSpPr>
          <p:cNvPr id="488450" name="Rectangle 2"/>
          <p:cNvSpPr>
            <a:spLocks noChangeArrowheads="1" noTextEdit="1"/>
          </p:cNvSpPr>
          <p:nvPr>
            <p:ph type="sldImg"/>
          </p:nvPr>
        </p:nvSpPr>
        <p:spPr>
          <a:ln/>
        </p:spPr>
      </p:sp>
      <p:sp>
        <p:nvSpPr>
          <p:cNvPr id="488451" name="Rectangle 3"/>
          <p:cNvSpPr>
            <a:spLocks noGrp="1" noChangeArrowheads="1"/>
          </p:cNvSpPr>
          <p:nvPr>
            <p:ph type="body" idx="1"/>
          </p:nvPr>
        </p:nvSpPr>
        <p:spPr/>
        <p:txBody>
          <a:bodyPr/>
          <a:lstStyle/>
          <a:p>
            <a:r>
              <a:rPr lang="pt-BR"/>
              <a:t>http://www.esa.int/esaMI/Cassini-Huygens/SEMHGIHHZTD_1.html</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F4F3CC-2976-40C2-8693-B8356B254612}" type="slidenum">
              <a:rPr lang="en-US"/>
              <a:pPr/>
              <a:t>45</a:t>
            </a:fld>
            <a:endParaRPr lang="en-US"/>
          </a:p>
        </p:txBody>
      </p:sp>
      <p:sp>
        <p:nvSpPr>
          <p:cNvPr id="490498" name="Rectangle 2"/>
          <p:cNvSpPr>
            <a:spLocks noChangeArrowheads="1" noTextEdit="1"/>
          </p:cNvSpPr>
          <p:nvPr>
            <p:ph type="sldImg"/>
          </p:nvPr>
        </p:nvSpPr>
        <p:spPr>
          <a:ln/>
        </p:spPr>
      </p:sp>
      <p:sp>
        <p:nvSpPr>
          <p:cNvPr id="490499" name="Rectangle 3"/>
          <p:cNvSpPr>
            <a:spLocks noGrp="1" noChangeArrowheads="1"/>
          </p:cNvSpPr>
          <p:nvPr>
            <p:ph type="body" idx="1"/>
          </p:nvPr>
        </p:nvSpPr>
        <p:spPr/>
        <p:txBody>
          <a:bodyPr/>
          <a:lstStyle/>
          <a:p>
            <a:r>
              <a:rPr lang="pt-BR"/>
              <a:t>http://www.fas.org/spp/guide/russia/launch/molniya.htm</a:t>
            </a:r>
          </a:p>
          <a:p>
            <a:r>
              <a:rPr lang="pt-BR"/>
              <a:t>É um lançador de três estágios cuja carga útil pode ter diversas finalidades como inserção lunar com 1 600 kg, ou uma missão a Marte com uma sonda de 946 kg, ou uma missão a Vênus com uma carga útil de 1 200 kg</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3A5DDB-33B2-4371-BDDD-8FFD9BB84384}" type="slidenum">
              <a:rPr lang="en-US"/>
              <a:pPr/>
              <a:t>46</a:t>
            </a:fld>
            <a:endParaRPr lang="en-US"/>
          </a:p>
        </p:txBody>
      </p:sp>
      <p:sp>
        <p:nvSpPr>
          <p:cNvPr id="492546" name="Rectangle 2"/>
          <p:cNvSpPr>
            <a:spLocks noChangeArrowheads="1" noTextEdit="1"/>
          </p:cNvSpPr>
          <p:nvPr>
            <p:ph type="sldImg"/>
          </p:nvPr>
        </p:nvSpPr>
        <p:spPr>
          <a:ln/>
        </p:spPr>
      </p:sp>
      <p:sp>
        <p:nvSpPr>
          <p:cNvPr id="492547" name="Rectangle 3"/>
          <p:cNvSpPr>
            <a:spLocks noGrp="1" noChangeArrowheads="1"/>
          </p:cNvSpPr>
          <p:nvPr>
            <p:ph type="body" idx="1"/>
          </p:nvPr>
        </p:nvSpPr>
        <p:spPr/>
        <p:txBody>
          <a:bodyPr/>
          <a:lstStyle/>
          <a:p>
            <a:r>
              <a:rPr lang="pt-BR"/>
              <a:t>http://en.wikipedia.org/wiki/Delta_(rocket_family)</a:t>
            </a:r>
          </a:p>
          <a:p>
            <a:r>
              <a:rPr lang="pt-BR" b="1"/>
              <a:t>Delta</a:t>
            </a:r>
            <a:r>
              <a:rPr lang="pt-BR"/>
              <a:t> é uma família de lançadores de sistema expansível desenvolvida desde 1960.Até hoje foram 300 lançamentos com uma taxa de sucesso de 95% A série Delta II e Delta IV ainda estão em uso. Esse lançador é fabricado pela  </a:t>
            </a:r>
            <a:r>
              <a:rPr lang="pt-BR">
                <a:hlinkClick r:id="rId3" tooltip="United Launch Alliance"/>
              </a:rPr>
              <a:t>United Launch Alliance</a:t>
            </a:r>
            <a:r>
              <a:rPr lang="pt-BR"/>
              <a: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CF8B80-C9E6-4FB0-9923-CB14108A5ECE}" type="slidenum">
              <a:rPr lang="en-US"/>
              <a:pPr/>
              <a:t>47</a:t>
            </a:fld>
            <a:endParaRPr lang="en-US"/>
          </a:p>
        </p:txBody>
      </p:sp>
      <p:sp>
        <p:nvSpPr>
          <p:cNvPr id="494594" name="Rectangle 2"/>
          <p:cNvSpPr>
            <a:spLocks noChangeArrowheads="1" noTextEdit="1"/>
          </p:cNvSpPr>
          <p:nvPr>
            <p:ph type="sldImg"/>
          </p:nvPr>
        </p:nvSpPr>
        <p:spPr>
          <a:ln/>
        </p:spPr>
      </p:sp>
      <p:sp>
        <p:nvSpPr>
          <p:cNvPr id="494595" name="Rectangle 3"/>
          <p:cNvSpPr>
            <a:spLocks noGrp="1" noChangeArrowheads="1"/>
          </p:cNvSpPr>
          <p:nvPr>
            <p:ph type="body" idx="1"/>
          </p:nvPr>
        </p:nvSpPr>
        <p:spPr/>
        <p:txBody>
          <a:bodyPr/>
          <a:lstStyle/>
          <a:p>
            <a:r>
              <a:rPr lang="pt-BR"/>
              <a:t>Foto: http://en.wikipedia.org/wiki/File:Delta-M_with_Skynet-1A.jpg</a:t>
            </a:r>
          </a:p>
          <a:p>
            <a:r>
              <a:rPr lang="pt-BR"/>
              <a:t>http://en.wikipedia.org/wiki/Skynet_(satellites)</a:t>
            </a:r>
          </a:p>
          <a:p>
            <a:r>
              <a:rPr lang="pt-BR"/>
              <a:t>http://en.wikipedia.org/wiki/Delta_(rocket_family)</a:t>
            </a:r>
          </a:p>
          <a:p>
            <a:endParaRPr lang="pt-BR"/>
          </a:p>
          <a:p>
            <a:r>
              <a:rPr lang="pt-BR"/>
              <a:t>Lançamento do satélite militar britânico Skynet pelo lançador Delta M em 22 de Novembro de 1969</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D5BDC9-67B2-4121-9C22-6FD7140FCC92}" type="slidenum">
              <a:rPr lang="en-US"/>
              <a:pPr/>
              <a:t>48</a:t>
            </a:fld>
            <a:endParaRPr lang="en-US"/>
          </a:p>
        </p:txBody>
      </p:sp>
      <p:sp>
        <p:nvSpPr>
          <p:cNvPr id="496642" name="Rectangle 2"/>
          <p:cNvSpPr>
            <a:spLocks noChangeArrowheads="1" noTextEdit="1"/>
          </p:cNvSpPr>
          <p:nvPr>
            <p:ph type="sldImg"/>
          </p:nvPr>
        </p:nvSpPr>
        <p:spPr>
          <a:ln/>
        </p:spPr>
      </p:sp>
      <p:sp>
        <p:nvSpPr>
          <p:cNvPr id="496643" name="Rectangle 3"/>
          <p:cNvSpPr>
            <a:spLocks noGrp="1" noChangeArrowheads="1"/>
          </p:cNvSpPr>
          <p:nvPr>
            <p:ph type="body" idx="1"/>
          </p:nvPr>
        </p:nvSpPr>
        <p:spPr/>
        <p:txBody>
          <a:bodyPr/>
          <a:lstStyle/>
          <a:p>
            <a:r>
              <a:rPr lang="pt-BR"/>
              <a:t>http://en.wikipedia.org/wiki/Delta_IV</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5B5C10-979C-496D-8CFF-C8DA2D88055F}" type="slidenum">
              <a:rPr lang="en-US"/>
              <a:pPr/>
              <a:t>49</a:t>
            </a:fld>
            <a:endParaRPr lang="en-US"/>
          </a:p>
        </p:txBody>
      </p:sp>
      <p:sp>
        <p:nvSpPr>
          <p:cNvPr id="498690" name="Rectangle 2"/>
          <p:cNvSpPr>
            <a:spLocks noChangeArrowheads="1" noTextEdit="1"/>
          </p:cNvSpPr>
          <p:nvPr>
            <p:ph type="sldImg"/>
          </p:nvPr>
        </p:nvSpPr>
        <p:spPr>
          <a:ln/>
        </p:spPr>
      </p:sp>
      <p:sp>
        <p:nvSpPr>
          <p:cNvPr id="498691" name="Rectangle 3"/>
          <p:cNvSpPr>
            <a:spLocks noGrp="1" noChangeArrowheads="1"/>
          </p:cNvSpPr>
          <p:nvPr>
            <p:ph type="body" idx="1"/>
          </p:nvPr>
        </p:nvSpPr>
        <p:spPr/>
        <p:txBody>
          <a:bodyPr/>
          <a:lstStyle/>
          <a:p>
            <a:r>
              <a:rPr lang="pt-BR"/>
              <a:t>http://www.russianspaceweb.com/proton.html</a:t>
            </a:r>
          </a:p>
          <a:p>
            <a:r>
              <a:rPr lang="pt-BR"/>
              <a:t>http://en.wikipedia.org/wiki/Proton_(rocket)</a:t>
            </a:r>
          </a:p>
          <a:p>
            <a:r>
              <a:rPr lang="pt-BR"/>
              <a:t>Proton é um sistema de lançador expansível cujo primeiro lançamento foi de 1965. </a:t>
            </a:r>
          </a:p>
          <a:p>
            <a:r>
              <a:rPr lang="pt-BR"/>
              <a:t>O nome do lançador derivou-se da série de satélites artificiais Proton para o estudo de partículas de ultra-alta energia e cuja massa era de 17 000 kg. Quatro desses satélites foram lançados entre 1965 e 1968. </a:t>
            </a:r>
          </a:p>
          <a:p>
            <a:r>
              <a:rPr lang="pt-BR"/>
              <a:t>Num total de 335 lançamentos, 41 deles tiveram falhas (96% de sucesso). O lançador é composto de três a quatro estágios e tem uma altura de 53 metros e um diâmetro de 7,4 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5242E0-180F-4B70-85BB-9493B2C561F4}" type="slidenum">
              <a:rPr lang="en-US"/>
              <a:pPr/>
              <a:t>5</a:t>
            </a:fld>
            <a:endParaRPr lang="en-US"/>
          </a:p>
        </p:txBody>
      </p:sp>
      <p:sp>
        <p:nvSpPr>
          <p:cNvPr id="408578" name="Rectangle 2"/>
          <p:cNvSpPr>
            <a:spLocks noChangeArrowheads="1" noTextEdit="1"/>
          </p:cNvSpPr>
          <p:nvPr>
            <p:ph type="sldImg"/>
          </p:nvPr>
        </p:nvSpPr>
        <p:spPr>
          <a:ln/>
        </p:spPr>
      </p:sp>
      <p:sp>
        <p:nvSpPr>
          <p:cNvPr id="408579" name="Rectangle 3"/>
          <p:cNvSpPr>
            <a:spLocks noGrp="1" noChangeArrowheads="1"/>
          </p:cNvSpPr>
          <p:nvPr>
            <p:ph type="body" idx="1"/>
          </p:nvPr>
        </p:nvSpPr>
        <p:spPr/>
        <p:txBody>
          <a:bodyPr/>
          <a:lstStyle/>
          <a:p>
            <a:r>
              <a:rPr lang="pt-BR"/>
              <a:t>http://www.heavens-above.com/</a:t>
            </a:r>
          </a:p>
          <a:p>
            <a:r>
              <a:rPr lang="pt-BR"/>
              <a:t>http://www.heavens-above.com/IssHeight.aspx?lat=0&amp;lng=0&amp;loc=Unspecified&amp;alt=0&amp;tz=CET</a:t>
            </a:r>
          </a:p>
          <a:p>
            <a:r>
              <a:rPr lang="pt-BR"/>
              <a:t>Aqui temos o exemplo de um artefato humano em órbita baixa que oscila numa altitude de 338km a 358 km em relação ao nível do mar.</a:t>
            </a:r>
          </a:p>
          <a:p>
            <a:r>
              <a:rPr lang="pt-BR"/>
              <a:t>Trata-se da Estação Internacional espacial que encontra-se numa órbita circular inclinada de 51 graus. A figura ilustra exatamente a posição que ela ocupou no dia 30/07/2009 as 17h17min e estava passando sobre o Oceano Pacífico durante o período  de claridade do nosso planeta.</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EBF1A4-CAF3-4145-82A4-E3926FD4F7F4}" type="slidenum">
              <a:rPr lang="en-US"/>
              <a:pPr/>
              <a:t>50</a:t>
            </a:fld>
            <a:endParaRPr lang="en-US"/>
          </a:p>
        </p:txBody>
      </p:sp>
      <p:sp>
        <p:nvSpPr>
          <p:cNvPr id="500738" name="Rectangle 2"/>
          <p:cNvSpPr>
            <a:spLocks noChangeArrowheads="1" noTextEdit="1"/>
          </p:cNvSpPr>
          <p:nvPr>
            <p:ph type="sldImg"/>
          </p:nvPr>
        </p:nvSpPr>
        <p:spPr>
          <a:ln/>
        </p:spPr>
      </p:sp>
      <p:sp>
        <p:nvSpPr>
          <p:cNvPr id="500739" name="Rectangle 3"/>
          <p:cNvSpPr>
            <a:spLocks noGrp="1" noChangeArrowheads="1"/>
          </p:cNvSpPr>
          <p:nvPr>
            <p:ph type="body" idx="1"/>
          </p:nvPr>
        </p:nvSpPr>
        <p:spPr/>
        <p:txBody>
          <a:bodyPr/>
          <a:lstStyle/>
          <a:p>
            <a:r>
              <a:rPr lang="pt-BR"/>
              <a:t>http://www.energia.ru/english/energia/launchers/vehicles.html</a:t>
            </a:r>
          </a:p>
          <a:p>
            <a:r>
              <a:rPr lang="pt-BR"/>
              <a:t>http://www.fas.org/spp/guide/russia/launch/proton.htm</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939D40-0FF3-40C2-A102-9B6737024F1C}" type="slidenum">
              <a:rPr lang="en-US"/>
              <a:pPr/>
              <a:t>51</a:t>
            </a:fld>
            <a:endParaRPr lang="en-US"/>
          </a:p>
        </p:txBody>
      </p:sp>
      <p:sp>
        <p:nvSpPr>
          <p:cNvPr id="502786" name="Rectangle 2"/>
          <p:cNvSpPr>
            <a:spLocks noChangeArrowheads="1" noTextEdit="1"/>
          </p:cNvSpPr>
          <p:nvPr>
            <p:ph type="sldImg"/>
          </p:nvPr>
        </p:nvSpPr>
        <p:spPr>
          <a:ln/>
        </p:spPr>
      </p:sp>
      <p:sp>
        <p:nvSpPr>
          <p:cNvPr id="502787" name="Rectangle 3"/>
          <p:cNvSpPr>
            <a:spLocks noGrp="1" noChangeArrowheads="1"/>
          </p:cNvSpPr>
          <p:nvPr>
            <p:ph type="body" idx="1"/>
          </p:nvPr>
        </p:nvSpPr>
        <p:spPr/>
        <p:txBody>
          <a:bodyPr/>
          <a:lstStyle/>
          <a:p>
            <a:r>
              <a:rPr lang="pt-BR"/>
              <a:t>http://www.energia.ru/english/energia/launchers/vehicles.html</a:t>
            </a:r>
          </a:p>
          <a:p>
            <a:r>
              <a:rPr lang="pt-BR"/>
              <a:t>http://www.fas.org/spp/guide/russia/launch/soyuz.htm</a:t>
            </a:r>
          </a:p>
          <a:p>
            <a:r>
              <a:rPr lang="pt-BR"/>
              <a:t>http://en.wikipedia.org/wiki/Soyuz_(rocket_family)</a:t>
            </a:r>
          </a:p>
          <a:p>
            <a:endParaRPr lang="pt-BR"/>
          </a:p>
          <a:p>
            <a:r>
              <a:rPr lang="pt-BR"/>
              <a:t>O lançador Soyuz é membro da família R-7 e trata-se de um desenvolvimento posterior ao lançador Voskhod.</a:t>
            </a:r>
          </a:p>
          <a:p>
            <a:r>
              <a:rPr lang="pt-BR"/>
              <a:t>Ele é composto por três estágios.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E97A4F-5171-4938-BDA5-0A1BE7904315}" type="slidenum">
              <a:rPr lang="en-US"/>
              <a:pPr/>
              <a:t>52</a:t>
            </a:fld>
            <a:endParaRPr lang="en-US"/>
          </a:p>
        </p:txBody>
      </p:sp>
      <p:sp>
        <p:nvSpPr>
          <p:cNvPr id="504834" name="Rectangle 2"/>
          <p:cNvSpPr>
            <a:spLocks noChangeArrowheads="1" noTextEdit="1"/>
          </p:cNvSpPr>
          <p:nvPr>
            <p:ph type="sldImg"/>
          </p:nvPr>
        </p:nvSpPr>
        <p:spPr>
          <a:ln/>
        </p:spPr>
      </p:sp>
      <p:sp>
        <p:nvSpPr>
          <p:cNvPr id="504835" name="Rectangle 3"/>
          <p:cNvSpPr>
            <a:spLocks noGrp="1" noChangeArrowheads="1"/>
          </p:cNvSpPr>
          <p:nvPr>
            <p:ph type="body" idx="1"/>
          </p:nvPr>
        </p:nvSpPr>
        <p:spPr/>
        <p:txBody>
          <a:bodyPr/>
          <a:lstStyle/>
          <a:p>
            <a:r>
              <a:rPr lang="pt-BR"/>
              <a:t>Foto: http://www.energia.ru/english/energia/launchers/vehicle_soyuz.html</a:t>
            </a:r>
          </a:p>
          <a:p>
            <a:r>
              <a:rPr lang="pt-BR"/>
              <a:t>http://www.energia.ru/english/energia/launchers/vehicles.html</a:t>
            </a:r>
          </a:p>
          <a:p>
            <a:r>
              <a:rPr lang="pt-BR"/>
              <a:t>http://en.wikipedia.org/wiki/Soyuz_(rocket_family)</a:t>
            </a:r>
          </a:p>
          <a:p>
            <a:endParaRPr lang="pt-BR"/>
          </a:p>
          <a:p>
            <a:r>
              <a:rPr lang="pt-BR"/>
              <a:t>O lançamento de uma Soyuz.</a:t>
            </a:r>
          </a:p>
          <a:p>
            <a:endParaRPr lang="pt-B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63B5A7-84FA-4CB6-A511-7FECBA93685B}" type="slidenum">
              <a:rPr lang="en-US"/>
              <a:pPr/>
              <a:t>53</a:t>
            </a:fld>
            <a:endParaRPr lang="en-US"/>
          </a:p>
        </p:txBody>
      </p:sp>
      <p:sp>
        <p:nvSpPr>
          <p:cNvPr id="506882" name="Rectangle 2"/>
          <p:cNvSpPr>
            <a:spLocks noChangeArrowheads="1" noTextEdit="1"/>
          </p:cNvSpPr>
          <p:nvPr>
            <p:ph type="sldImg"/>
          </p:nvPr>
        </p:nvSpPr>
        <p:spPr>
          <a:ln/>
        </p:spPr>
      </p:sp>
      <p:sp>
        <p:nvSpPr>
          <p:cNvPr id="506883" name="Rectangle 3"/>
          <p:cNvSpPr>
            <a:spLocks noGrp="1" noChangeArrowheads="1"/>
          </p:cNvSpPr>
          <p:nvPr>
            <p:ph type="body" idx="1"/>
          </p:nvPr>
        </p:nvSpPr>
        <p:spPr/>
        <p:txBody>
          <a:bodyPr/>
          <a:lstStyle/>
          <a:p>
            <a:r>
              <a:rPr lang="pt-BR"/>
              <a:t>http://blog.uncovering.org/archives/2007/10/sergei_korolev.html</a:t>
            </a:r>
          </a:p>
          <a:p>
            <a:r>
              <a:rPr lang="pt-BR"/>
              <a:t>O lançador Soyuz com as áreas de carga útil correspondentes a Nave Progress  um módulo de serviço e a nave Soyuz com capacidade para três tripulantes. </a:t>
            </a:r>
          </a:p>
          <a:p>
            <a:endParaRPr lang="pt-B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17561-66F4-422B-90A6-934B9E024F6B}" type="slidenum">
              <a:rPr lang="en-US"/>
              <a:pPr/>
              <a:t>54</a:t>
            </a:fld>
            <a:endParaRPr lang="en-US"/>
          </a:p>
        </p:txBody>
      </p:sp>
      <p:sp>
        <p:nvSpPr>
          <p:cNvPr id="508930" name="Rectangle 2"/>
          <p:cNvSpPr>
            <a:spLocks noChangeArrowheads="1" noTextEdit="1"/>
          </p:cNvSpPr>
          <p:nvPr>
            <p:ph type="sldImg"/>
          </p:nvPr>
        </p:nvSpPr>
        <p:spPr>
          <a:ln/>
        </p:spPr>
      </p:sp>
      <p:sp>
        <p:nvSpPr>
          <p:cNvPr id="508931" name="Rectangle 3"/>
          <p:cNvSpPr>
            <a:spLocks noGrp="1" noChangeArrowheads="1"/>
          </p:cNvSpPr>
          <p:nvPr>
            <p:ph type="body" idx="1"/>
          </p:nvPr>
        </p:nvSpPr>
        <p:spPr/>
        <p:txBody>
          <a:bodyPr/>
          <a:lstStyle/>
          <a:p>
            <a:r>
              <a:rPr lang="pt-BR"/>
              <a:t>http://blog.uncovering.org/archives/2007/10/sergei_korolev.html</a:t>
            </a:r>
          </a:p>
          <a:p>
            <a:r>
              <a:rPr lang="pt-BR"/>
              <a:t>A nave Soyuz. No esquema está faltando apenas os painéis solares. E somente a parte ocre que é o compartimento da tripulação é que retorna a superfície terrestre.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25A516-9450-4C86-898E-6632C56BA61D}" type="slidenum">
              <a:rPr lang="en-US"/>
              <a:pPr/>
              <a:t>55</a:t>
            </a:fld>
            <a:endParaRPr lang="en-US"/>
          </a:p>
        </p:txBody>
      </p:sp>
      <p:sp>
        <p:nvSpPr>
          <p:cNvPr id="510978" name="Rectangle 2"/>
          <p:cNvSpPr>
            <a:spLocks noChangeArrowheads="1" noTextEdit="1"/>
          </p:cNvSpPr>
          <p:nvPr>
            <p:ph type="sldImg"/>
          </p:nvPr>
        </p:nvSpPr>
        <p:spPr>
          <a:ln/>
        </p:spPr>
      </p:sp>
      <p:sp>
        <p:nvSpPr>
          <p:cNvPr id="510979" name="Rectangle 3"/>
          <p:cNvSpPr>
            <a:spLocks noGrp="1" noChangeArrowheads="1"/>
          </p:cNvSpPr>
          <p:nvPr>
            <p:ph type="body" idx="1"/>
          </p:nvPr>
        </p:nvSpPr>
        <p:spPr/>
        <p:txBody>
          <a:bodyPr/>
          <a:lstStyle/>
          <a:p>
            <a:r>
              <a:rPr lang="pt-BR"/>
              <a:t>pt.wikipedia.org/wiki/Ficheiro:Ap4-s67-50531.jpg</a:t>
            </a:r>
          </a:p>
          <a:p>
            <a:endParaRPr lang="pt-BR"/>
          </a:p>
          <a:p>
            <a:r>
              <a:rPr lang="pt-BR"/>
              <a:t>Apollo 4 antes do lançamento em 9 de Novembro de 1967 – Missão Apollo 4 – Saturno V. O lançador Saturno V foi desenvolvido por Wernher Von Braun, pois o Programa Espacial Americano a Lua necessitava de um lançador extremamente confiável e ele teve um índice de aproveitamento de 100%.</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C2AFFB-7571-42CD-B1AE-75844D5CEF75}" type="slidenum">
              <a:rPr lang="en-US"/>
              <a:pPr/>
              <a:t>56</a:t>
            </a:fld>
            <a:endParaRPr lang="en-US"/>
          </a:p>
        </p:txBody>
      </p:sp>
      <p:sp>
        <p:nvSpPr>
          <p:cNvPr id="513026" name="Rectangle 2"/>
          <p:cNvSpPr>
            <a:spLocks noChangeArrowheads="1" noTextEdit="1"/>
          </p:cNvSpPr>
          <p:nvPr>
            <p:ph type="sldImg"/>
          </p:nvPr>
        </p:nvSpPr>
        <p:spPr>
          <a:ln/>
        </p:spPr>
      </p:sp>
      <p:sp>
        <p:nvSpPr>
          <p:cNvPr id="513027" name="Rectangle 3"/>
          <p:cNvSpPr>
            <a:spLocks noGrp="1" noChangeArrowheads="1"/>
          </p:cNvSpPr>
          <p:nvPr>
            <p:ph type="body" idx="1"/>
          </p:nvPr>
        </p:nvSpPr>
        <p:spPr/>
        <p:txBody>
          <a:bodyPr/>
          <a:lstStyle/>
          <a:p>
            <a:r>
              <a:rPr lang="pt-BR"/>
              <a:t>Módulo Apollo e Módulo Lunar</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361664-B010-49B6-9A2C-C8DB41B90AAF}" type="slidenum">
              <a:rPr lang="en-US"/>
              <a:pPr/>
              <a:t>57</a:t>
            </a:fld>
            <a:endParaRPr lang="en-US"/>
          </a:p>
        </p:txBody>
      </p:sp>
      <p:sp>
        <p:nvSpPr>
          <p:cNvPr id="515074" name="Rectangle 2"/>
          <p:cNvSpPr>
            <a:spLocks noChangeArrowheads="1" noTextEdit="1"/>
          </p:cNvSpPr>
          <p:nvPr>
            <p:ph type="sldImg"/>
          </p:nvPr>
        </p:nvSpPr>
        <p:spPr>
          <a:ln/>
        </p:spPr>
      </p:sp>
      <p:sp>
        <p:nvSpPr>
          <p:cNvPr id="515075" name="Rectangle 3"/>
          <p:cNvSpPr>
            <a:spLocks noGrp="1" noChangeArrowheads="1"/>
          </p:cNvSpPr>
          <p:nvPr>
            <p:ph type="body" idx="1"/>
          </p:nvPr>
        </p:nvSpPr>
        <p:spPr/>
        <p:txBody>
          <a:bodyPr/>
          <a:lstStyle/>
          <a:p>
            <a:r>
              <a:rPr lang="pt-BR"/>
              <a:t>http://www.apolloarchive.com/apollo/gallery/KSC-69PC-366_t.jpg</a:t>
            </a:r>
          </a:p>
          <a:p>
            <a:endParaRPr lang="pt-BR"/>
          </a:p>
          <a:p>
            <a:r>
              <a:rPr lang="pt-BR"/>
              <a:t>Apollo 11 na plataforma de lançamento nº39</a:t>
            </a:r>
          </a:p>
          <a:p>
            <a:endParaRPr lang="pt-B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F92A57-3836-49DB-84EE-6E4421D7158E}" type="slidenum">
              <a:rPr lang="en-US"/>
              <a:pPr/>
              <a:t>58</a:t>
            </a:fld>
            <a:endParaRPr lang="en-US"/>
          </a:p>
        </p:txBody>
      </p:sp>
      <p:sp>
        <p:nvSpPr>
          <p:cNvPr id="517122" name="Rectangle 2"/>
          <p:cNvSpPr>
            <a:spLocks noChangeArrowheads="1" noTextEdit="1"/>
          </p:cNvSpPr>
          <p:nvPr>
            <p:ph type="sldImg"/>
          </p:nvPr>
        </p:nvSpPr>
        <p:spPr>
          <a:ln/>
        </p:spPr>
      </p:sp>
      <p:sp>
        <p:nvSpPr>
          <p:cNvPr id="517123" name="Rectangle 3"/>
          <p:cNvSpPr>
            <a:spLocks noGrp="1" noChangeArrowheads="1"/>
          </p:cNvSpPr>
          <p:nvPr>
            <p:ph type="body" idx="1"/>
          </p:nvPr>
        </p:nvSpPr>
        <p:spPr/>
        <p:txBody>
          <a:bodyPr/>
          <a:lstStyle/>
          <a:p>
            <a:r>
              <a:rPr lang="pt-BR"/>
              <a:t>http://www.apolloarchive.com/apollo/gallery/AS11-40-5875_t.jpg</a:t>
            </a:r>
          </a:p>
          <a:p>
            <a:r>
              <a:rPr lang="pt-BR"/>
              <a:t>O Astronauta Aldrin a frente da Bandeira Americana.</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A99CB1-9BBF-4A5B-9656-AA7B0636208B}" type="slidenum">
              <a:rPr lang="en-US"/>
              <a:pPr/>
              <a:t>59</a:t>
            </a:fld>
            <a:endParaRPr lang="en-US"/>
          </a:p>
        </p:txBody>
      </p:sp>
      <p:sp>
        <p:nvSpPr>
          <p:cNvPr id="519170" name="Rectangle 2"/>
          <p:cNvSpPr>
            <a:spLocks noChangeArrowheads="1" noTextEdit="1"/>
          </p:cNvSpPr>
          <p:nvPr>
            <p:ph type="sldImg"/>
          </p:nvPr>
        </p:nvSpPr>
        <p:spPr>
          <a:ln/>
        </p:spPr>
      </p:sp>
      <p:sp>
        <p:nvSpPr>
          <p:cNvPr id="519171" name="Rectangle 3"/>
          <p:cNvSpPr>
            <a:spLocks noGrp="1" noChangeArrowheads="1"/>
          </p:cNvSpPr>
          <p:nvPr>
            <p:ph type="body" idx="1"/>
          </p:nvPr>
        </p:nvSpPr>
        <p:spPr/>
        <p:txBody>
          <a:bodyPr/>
          <a:lstStyle/>
          <a:p>
            <a:r>
              <a:rPr lang="pt-BR"/>
              <a:t>http://images.encarta.msn.com/xrefmedia/sharemed/targets/images/pho/t373/T373929A.jpg</a:t>
            </a:r>
          </a:p>
          <a:p>
            <a:endParaRPr lang="pt-BR"/>
          </a:p>
          <a:p>
            <a:r>
              <a:rPr lang="pt-BR"/>
              <a:t>Visão em terra de um Saturno V</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0C86C9-1BF0-4643-95A2-DD2C769CD3AD}" type="slidenum">
              <a:rPr lang="en-US"/>
              <a:pPr/>
              <a:t>6</a:t>
            </a:fld>
            <a:endParaRPr lang="en-US"/>
          </a:p>
        </p:txBody>
      </p:sp>
      <p:sp>
        <p:nvSpPr>
          <p:cNvPr id="410626" name="Rectangle 2"/>
          <p:cNvSpPr>
            <a:spLocks noChangeArrowheads="1" noTextEdit="1"/>
          </p:cNvSpPr>
          <p:nvPr>
            <p:ph type="sldImg"/>
          </p:nvPr>
        </p:nvSpPr>
        <p:spPr>
          <a:ln/>
        </p:spPr>
      </p:sp>
      <p:sp>
        <p:nvSpPr>
          <p:cNvPr id="410627" name="Rectangle 3"/>
          <p:cNvSpPr>
            <a:spLocks noGrp="1" noChangeArrowheads="1"/>
          </p:cNvSpPr>
          <p:nvPr>
            <p:ph type="body" idx="1"/>
          </p:nvPr>
        </p:nvSpPr>
        <p:spPr/>
        <p:txBody>
          <a:bodyPr/>
          <a:lstStyle/>
          <a:p>
            <a:r>
              <a:rPr lang="pt-BR"/>
              <a:t>http://pt.wikipedia.org/wiki/Geoestacionária</a:t>
            </a:r>
          </a:p>
          <a:p>
            <a:r>
              <a:rPr lang="pt-BR"/>
              <a:t>Essa figura dinâmica ilustra a vantagem de uma órbita Geoestácionária, na qual artefatos colocados a essa altitude mantém a sua órbita sincronizada com um mesmo ponto da superfície terrestre sobre o plano do equador da Terra. Essa situação é particularmente útil para os satélites de comunicações. Com vários deles dispostos ao longo dessa trajetória, o Homem  pode trocar informações via rádio e sinal de televisão entre várias localidades da superfície terrestre.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45B54B-1928-4A8D-93FA-8F25A6DFE1C9}" type="slidenum">
              <a:rPr lang="en-US"/>
              <a:pPr/>
              <a:t>60</a:t>
            </a:fld>
            <a:endParaRPr lang="en-US"/>
          </a:p>
        </p:txBody>
      </p:sp>
      <p:sp>
        <p:nvSpPr>
          <p:cNvPr id="521218" name="Rectangle 2"/>
          <p:cNvSpPr>
            <a:spLocks noChangeArrowheads="1" noTextEdit="1"/>
          </p:cNvSpPr>
          <p:nvPr>
            <p:ph type="sldImg"/>
          </p:nvPr>
        </p:nvSpPr>
        <p:spPr>
          <a:ln/>
        </p:spPr>
      </p:sp>
      <p:sp>
        <p:nvSpPr>
          <p:cNvPr id="521219" name="Rectangle 3"/>
          <p:cNvSpPr>
            <a:spLocks noGrp="1" noChangeArrowheads="1"/>
          </p:cNvSpPr>
          <p:nvPr>
            <p:ph type="body" idx="1"/>
          </p:nvPr>
        </p:nvSpPr>
        <p:spPr/>
        <p:txBody>
          <a:bodyPr/>
          <a:lstStyle/>
          <a:p>
            <a:r>
              <a:rPr lang="pt-BR"/>
              <a:t>http://www.russianspaceweb.com/n1.html</a:t>
            </a:r>
          </a:p>
          <a:p>
            <a:r>
              <a:rPr lang="pt-BR"/>
              <a:t>http://en.wikipedia.org/wiki/N1_(rocket)</a:t>
            </a:r>
          </a:p>
          <a:p>
            <a:r>
              <a:rPr lang="pt-BR"/>
              <a:t>http://en.wikipedia.org/wiki/Template:N1-L3</a:t>
            </a:r>
          </a:p>
          <a:p>
            <a:r>
              <a:rPr lang="pt-BR"/>
              <a:t>Projeto secreto da União Soviética a Lua com o Lançador N1-L3</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3168A0-4915-4165-A5A7-C14EF0C21961}" type="slidenum">
              <a:rPr lang="en-US"/>
              <a:pPr/>
              <a:t>61</a:t>
            </a:fld>
            <a:endParaRPr lang="en-US"/>
          </a:p>
        </p:txBody>
      </p:sp>
      <p:sp>
        <p:nvSpPr>
          <p:cNvPr id="523266" name="Rectangle 2"/>
          <p:cNvSpPr>
            <a:spLocks noChangeArrowheads="1" noTextEdit="1"/>
          </p:cNvSpPr>
          <p:nvPr>
            <p:ph type="sldImg"/>
          </p:nvPr>
        </p:nvSpPr>
        <p:spPr>
          <a:ln/>
        </p:spPr>
      </p:sp>
      <p:sp>
        <p:nvSpPr>
          <p:cNvPr id="523267" name="Rectangle 3"/>
          <p:cNvSpPr>
            <a:spLocks noGrp="1" noChangeArrowheads="1"/>
          </p:cNvSpPr>
          <p:nvPr>
            <p:ph type="body" idx="1"/>
          </p:nvPr>
        </p:nvSpPr>
        <p:spPr/>
        <p:txBody>
          <a:bodyPr/>
          <a:lstStyle/>
          <a:p>
            <a:r>
              <a:rPr lang="pt-BR"/>
              <a:t>http://en.wikipedia.org/wiki/Long_March_rocket</a:t>
            </a:r>
          </a:p>
          <a:p>
            <a:r>
              <a:rPr lang="pt-BR"/>
              <a:t>Foto: http://upload.wikimedia.org/wikipedia/commons/e/e4/Chang_zheng_2d.gif</a:t>
            </a:r>
          </a:p>
          <a:p>
            <a:r>
              <a:rPr lang="pt-BR"/>
              <a:t>Foto: http://defesabr.com/Tecno/Familia_Longa_Marcha.jpg</a:t>
            </a:r>
          </a:p>
          <a:p>
            <a:endParaRPr lang="pt-BR"/>
          </a:p>
          <a:p>
            <a:r>
              <a:rPr lang="pt-BR"/>
              <a:t>Foguetes lançadores chineses sendo a cooperação Brasil China, permitiu a colocação em órbita do Satélite Sino-Brasileiro de Sensoriamento Remoto.</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0F018-4D13-4D26-8D2F-3E86F565E4EE}" type="slidenum">
              <a:rPr lang="en-US"/>
              <a:pPr/>
              <a:t>62</a:t>
            </a:fld>
            <a:endParaRPr lang="en-US"/>
          </a:p>
        </p:txBody>
      </p:sp>
      <p:sp>
        <p:nvSpPr>
          <p:cNvPr id="525314" name="Rectangle 2"/>
          <p:cNvSpPr>
            <a:spLocks noChangeArrowheads="1" noTextEdit="1"/>
          </p:cNvSpPr>
          <p:nvPr>
            <p:ph type="sldImg"/>
          </p:nvPr>
        </p:nvSpPr>
        <p:spPr>
          <a:ln/>
        </p:spPr>
      </p:sp>
      <p:sp>
        <p:nvSpPr>
          <p:cNvPr id="525315" name="Rectangle 3"/>
          <p:cNvSpPr>
            <a:spLocks noGrp="1" noChangeArrowheads="1"/>
          </p:cNvSpPr>
          <p:nvPr>
            <p:ph type="body" idx="1"/>
          </p:nvPr>
        </p:nvSpPr>
        <p:spPr/>
        <p:txBody>
          <a:bodyPr/>
          <a:lstStyle/>
          <a:p>
            <a:r>
              <a:rPr lang="pt-BR"/>
              <a:t>http://www.esa.int/SPECIALS/Launchers_Home/SEMN2E67ESD_0.html</a:t>
            </a:r>
          </a:p>
          <a:p>
            <a:r>
              <a:rPr lang="pt-BR"/>
              <a:t>Foto : http://www.cnes.fr/automne_modules_files/standard/public/p307_56e2c2eb9d1d089ee42430cf1a5889c7P00484.jpg</a:t>
            </a:r>
          </a:p>
          <a:p>
            <a:endParaRPr lang="pt-BR"/>
          </a:p>
          <a:p>
            <a:r>
              <a:rPr lang="pt-BR"/>
              <a:t>Lançamento de um Ariane 1</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E16980-2575-4DC5-ACC4-5D0A583A31E3}" type="slidenum">
              <a:rPr lang="en-US"/>
              <a:pPr/>
              <a:t>63</a:t>
            </a:fld>
            <a:endParaRPr lang="en-US"/>
          </a:p>
        </p:txBody>
      </p:sp>
      <p:sp>
        <p:nvSpPr>
          <p:cNvPr id="527362" name="Rectangle 2"/>
          <p:cNvSpPr>
            <a:spLocks noChangeArrowheads="1" noTextEdit="1"/>
          </p:cNvSpPr>
          <p:nvPr>
            <p:ph type="sldImg"/>
          </p:nvPr>
        </p:nvSpPr>
        <p:spPr>
          <a:ln/>
        </p:spPr>
      </p:sp>
      <p:sp>
        <p:nvSpPr>
          <p:cNvPr id="527363" name="Rectangle 3"/>
          <p:cNvSpPr>
            <a:spLocks noGrp="1" noChangeArrowheads="1"/>
          </p:cNvSpPr>
          <p:nvPr>
            <p:ph type="body" idx="1"/>
          </p:nvPr>
        </p:nvSpPr>
        <p:spPr/>
        <p:txBody>
          <a:bodyPr/>
          <a:lstStyle/>
          <a:p>
            <a:r>
              <a:rPr lang="pt-BR"/>
              <a:t>http://www.esa.int/SPECIALS/Launchers_Home/SEMN2E67ESD_0.html</a:t>
            </a:r>
          </a:p>
          <a:p>
            <a:endParaRPr lang="pt-BR"/>
          </a:p>
          <a:p>
            <a:r>
              <a:rPr lang="pt-BR"/>
              <a:t>A família Ariane 1 , 2 e 3</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A26197-5AF4-45C5-B6F4-4A6F74C9EA81}" type="slidenum">
              <a:rPr lang="en-US"/>
              <a:pPr/>
              <a:t>64</a:t>
            </a:fld>
            <a:endParaRPr lang="en-US"/>
          </a:p>
        </p:txBody>
      </p:sp>
      <p:sp>
        <p:nvSpPr>
          <p:cNvPr id="529410" name="Rectangle 2"/>
          <p:cNvSpPr>
            <a:spLocks noChangeArrowheads="1" noTextEdit="1"/>
          </p:cNvSpPr>
          <p:nvPr>
            <p:ph type="sldImg"/>
          </p:nvPr>
        </p:nvSpPr>
        <p:spPr>
          <a:ln/>
        </p:spPr>
      </p:sp>
      <p:sp>
        <p:nvSpPr>
          <p:cNvPr id="529411" name="Rectangle 3"/>
          <p:cNvSpPr>
            <a:spLocks noGrp="1" noChangeArrowheads="1"/>
          </p:cNvSpPr>
          <p:nvPr>
            <p:ph type="body" idx="1"/>
          </p:nvPr>
        </p:nvSpPr>
        <p:spPr/>
        <p:txBody>
          <a:bodyPr/>
          <a:lstStyle/>
          <a:p>
            <a:r>
              <a:rPr lang="pt-BR"/>
              <a:t>http://www.esa.int/SPECIALS/Launchers_Home/SEMN2E67ESD_0.html</a:t>
            </a:r>
          </a:p>
          <a:p>
            <a:endParaRPr lang="pt-BR"/>
          </a:p>
          <a:p>
            <a:r>
              <a:rPr lang="pt-BR"/>
              <a:t>A capacidades de carga útil para colocar objetos em órbita geoestacionária.</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B48622-4BFB-4920-948D-C6217A60C4E9}" type="slidenum">
              <a:rPr lang="en-US"/>
              <a:pPr/>
              <a:t>65</a:t>
            </a:fld>
            <a:endParaRPr lang="en-US"/>
          </a:p>
        </p:txBody>
      </p:sp>
      <p:sp>
        <p:nvSpPr>
          <p:cNvPr id="531458" name="Rectangle 2"/>
          <p:cNvSpPr>
            <a:spLocks noChangeArrowheads="1" noTextEdit="1"/>
          </p:cNvSpPr>
          <p:nvPr>
            <p:ph type="sldImg"/>
          </p:nvPr>
        </p:nvSpPr>
        <p:spPr>
          <a:ln/>
        </p:spPr>
      </p:sp>
      <p:sp>
        <p:nvSpPr>
          <p:cNvPr id="531459" name="Rectangle 3"/>
          <p:cNvSpPr>
            <a:spLocks noGrp="1" noChangeArrowheads="1"/>
          </p:cNvSpPr>
          <p:nvPr>
            <p:ph type="body" idx="1"/>
          </p:nvPr>
        </p:nvSpPr>
        <p:spPr/>
        <p:txBody>
          <a:bodyPr/>
          <a:lstStyle/>
          <a:p>
            <a:r>
              <a:rPr lang="pt-BR"/>
              <a:t>http://www.esa.int/SPECIALS/Launchers_Home/SEMU1E67ESD_0.html</a:t>
            </a:r>
          </a:p>
          <a:p>
            <a:endParaRPr lang="pt-BR"/>
          </a:p>
          <a:p>
            <a:r>
              <a:rPr lang="pt-BR"/>
              <a:t>A família Ariane 4 com lançadores mais potentes em substituição aos modelos 1, 2 e 3.</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2DC6B4-AD5C-4BC3-910D-920B6AAB5D4F}" type="slidenum">
              <a:rPr lang="en-US"/>
              <a:pPr/>
              <a:t>66</a:t>
            </a:fld>
            <a:endParaRPr lang="en-US"/>
          </a:p>
        </p:txBody>
      </p:sp>
      <p:sp>
        <p:nvSpPr>
          <p:cNvPr id="533506" name="Rectangle 2"/>
          <p:cNvSpPr>
            <a:spLocks noChangeArrowheads="1" noTextEdit="1"/>
          </p:cNvSpPr>
          <p:nvPr>
            <p:ph type="sldImg"/>
          </p:nvPr>
        </p:nvSpPr>
        <p:spPr>
          <a:ln/>
        </p:spPr>
      </p:sp>
      <p:sp>
        <p:nvSpPr>
          <p:cNvPr id="533507" name="Rectangle 3"/>
          <p:cNvSpPr>
            <a:spLocks noGrp="1" noChangeArrowheads="1"/>
          </p:cNvSpPr>
          <p:nvPr>
            <p:ph type="body" idx="1"/>
          </p:nvPr>
        </p:nvSpPr>
        <p:spPr/>
        <p:txBody>
          <a:bodyPr/>
          <a:lstStyle/>
          <a:p>
            <a:r>
              <a:rPr lang="pt-BR"/>
              <a:t>http://www.esa.int/SPECIALS/Launchers_Home/SEMU1E67ESD_0.html</a:t>
            </a:r>
          </a:p>
          <a:p>
            <a:r>
              <a:rPr lang="pt-BR" i="1"/>
              <a:t>GTO = Geosincrona Transferência Órbita (Órbita de Transferência Geo-estacionária)</a:t>
            </a:r>
          </a:p>
          <a:p>
            <a:r>
              <a:rPr lang="pt-BR" i="1"/>
              <a:t>(580 km x 35786 km x 7°)</a:t>
            </a:r>
          </a:p>
          <a:p>
            <a:r>
              <a:rPr lang="pt-BR" i="1"/>
              <a:t>As capacidades de carga útil para órbita geoestacionária  dessa  série são bem maiores.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FB2664-9078-47EE-923B-D953A223DBEC}" type="slidenum">
              <a:rPr lang="en-US"/>
              <a:pPr/>
              <a:t>67</a:t>
            </a:fld>
            <a:endParaRPr lang="en-US"/>
          </a:p>
        </p:txBody>
      </p:sp>
      <p:sp>
        <p:nvSpPr>
          <p:cNvPr id="535554" name="Rectangle 2"/>
          <p:cNvSpPr>
            <a:spLocks noChangeArrowheads="1" noTextEdit="1"/>
          </p:cNvSpPr>
          <p:nvPr>
            <p:ph type="sldImg"/>
          </p:nvPr>
        </p:nvSpPr>
        <p:spPr>
          <a:ln/>
        </p:spPr>
      </p:sp>
      <p:sp>
        <p:nvSpPr>
          <p:cNvPr id="535555" name="Rectangle 3"/>
          <p:cNvSpPr>
            <a:spLocks noGrp="1" noChangeArrowheads="1"/>
          </p:cNvSpPr>
          <p:nvPr>
            <p:ph type="body" idx="1"/>
          </p:nvPr>
        </p:nvSpPr>
        <p:spPr/>
        <p:txBody>
          <a:bodyPr/>
          <a:lstStyle/>
          <a:p>
            <a:r>
              <a:rPr lang="pt-BR"/>
              <a:t>http://www.buran.ru/images/jpg/bbur57.jpg</a:t>
            </a:r>
          </a:p>
          <a:p>
            <a:endParaRPr lang="pt-BR"/>
          </a:p>
          <a:p>
            <a:r>
              <a:rPr lang="pt-BR"/>
              <a:t>Buran – Energia sendo transportados para a plataforma de lançamento.</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3AAF26-5862-4054-815D-EA834C8072FA}" type="slidenum">
              <a:rPr lang="en-US"/>
              <a:pPr/>
              <a:t>68</a:t>
            </a:fld>
            <a:endParaRPr lang="en-US"/>
          </a:p>
        </p:txBody>
      </p:sp>
      <p:sp>
        <p:nvSpPr>
          <p:cNvPr id="537602" name="Rectangle 2"/>
          <p:cNvSpPr>
            <a:spLocks noChangeArrowheads="1" noTextEdit="1"/>
          </p:cNvSpPr>
          <p:nvPr>
            <p:ph type="sldImg"/>
          </p:nvPr>
        </p:nvSpPr>
        <p:spPr>
          <a:ln/>
        </p:spPr>
      </p:sp>
      <p:sp>
        <p:nvSpPr>
          <p:cNvPr id="537603" name="Rectangle 3"/>
          <p:cNvSpPr>
            <a:spLocks noGrp="1" noChangeArrowheads="1"/>
          </p:cNvSpPr>
          <p:nvPr>
            <p:ph type="body" idx="1"/>
          </p:nvPr>
        </p:nvSpPr>
        <p:spPr/>
        <p:txBody>
          <a:bodyPr/>
          <a:lstStyle/>
          <a:p>
            <a:r>
              <a:rPr lang="pt-BR"/>
              <a:t>Foto: http://www.astronautix.com/graphics/b/bura3vew.jpg</a:t>
            </a:r>
          </a:p>
          <a:p>
            <a:r>
              <a:rPr lang="pt-BR"/>
              <a:t>Dimensões do Sistema Buran - Energia</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2CC8A0-73F9-486E-B098-67BFD16EDC1B}" type="slidenum">
              <a:rPr lang="en-US"/>
              <a:pPr/>
              <a:t>69</a:t>
            </a:fld>
            <a:endParaRPr lang="en-US"/>
          </a:p>
        </p:txBody>
      </p:sp>
      <p:sp>
        <p:nvSpPr>
          <p:cNvPr id="539650" name="Rectangle 2"/>
          <p:cNvSpPr>
            <a:spLocks noChangeArrowheads="1" noTextEdit="1"/>
          </p:cNvSpPr>
          <p:nvPr>
            <p:ph type="sldImg"/>
          </p:nvPr>
        </p:nvSpPr>
        <p:spPr>
          <a:ln/>
        </p:spPr>
      </p:sp>
      <p:sp>
        <p:nvSpPr>
          <p:cNvPr id="539651" name="Rectangle 3"/>
          <p:cNvSpPr>
            <a:spLocks noGrp="1" noChangeArrowheads="1"/>
          </p:cNvSpPr>
          <p:nvPr>
            <p:ph type="body" idx="1"/>
          </p:nvPr>
        </p:nvSpPr>
        <p:spPr/>
        <p:txBody>
          <a:bodyPr/>
          <a:lstStyle/>
          <a:p>
            <a:r>
              <a:rPr lang="pt-BR"/>
              <a:t>http://www.buran-energia.com/energia/energia-desc.php</a:t>
            </a:r>
          </a:p>
          <a:p>
            <a:endParaRPr lang="pt-BR"/>
          </a:p>
          <a:p>
            <a:r>
              <a:rPr lang="pt-BR"/>
              <a:t>Família Energia de lançadores começando com o Zenite, Energia – M, Energia e Vulkan.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D333C2-67E9-46FC-86B7-FCB237EAF852}" type="slidenum">
              <a:rPr lang="en-US"/>
              <a:pPr/>
              <a:t>7</a:t>
            </a:fld>
            <a:endParaRPr lang="en-US"/>
          </a:p>
        </p:txBody>
      </p:sp>
      <p:sp>
        <p:nvSpPr>
          <p:cNvPr id="412674" name="Rectangle 2"/>
          <p:cNvSpPr>
            <a:spLocks noChangeArrowheads="1" noTextEdit="1"/>
          </p:cNvSpPr>
          <p:nvPr>
            <p:ph type="sldImg"/>
          </p:nvPr>
        </p:nvSpPr>
        <p:spPr>
          <a:ln/>
        </p:spPr>
      </p:sp>
      <p:sp>
        <p:nvSpPr>
          <p:cNvPr id="412675" name="Rectangle 3"/>
          <p:cNvSpPr>
            <a:spLocks noGrp="1" noChangeArrowheads="1"/>
          </p:cNvSpPr>
          <p:nvPr>
            <p:ph type="body" idx="1"/>
          </p:nvPr>
        </p:nvSpPr>
        <p:spPr/>
        <p:txBody>
          <a:bodyPr/>
          <a:lstStyle/>
          <a:p>
            <a:r>
              <a:rPr lang="pt-BR"/>
              <a:t>http://pt.wikipedia.org/wiki/Órbita_de_transferência_de_Hohmann</a:t>
            </a:r>
          </a:p>
          <a:p>
            <a:r>
              <a:rPr lang="pt-BR"/>
              <a:t>Um outro tipo de órbita deve-se a Valter Hohmann cientista alemão apresentou uma solução em 1925 de como permitir um deslocamento de um artefato humano da órbita terrestre para a órbita de outro planeta do sistema solar com o mínimo de combustível a ser gasto nesse processo de transferência. A viagem pode ser mais longa em tempo mas o consumo de combustível é deveras menor.</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9AB2EA-473C-4295-A9E9-9A326D01F059}" type="slidenum">
              <a:rPr lang="en-US"/>
              <a:pPr/>
              <a:t>70</a:t>
            </a:fld>
            <a:endParaRPr lang="en-US"/>
          </a:p>
        </p:txBody>
      </p:sp>
      <p:sp>
        <p:nvSpPr>
          <p:cNvPr id="541698" name="Rectangle 2"/>
          <p:cNvSpPr>
            <a:spLocks noChangeArrowheads="1" noTextEdit="1"/>
          </p:cNvSpPr>
          <p:nvPr>
            <p:ph type="sldImg"/>
          </p:nvPr>
        </p:nvSpPr>
        <p:spPr>
          <a:ln/>
        </p:spPr>
      </p:sp>
      <p:sp>
        <p:nvSpPr>
          <p:cNvPr id="541699" name="Rectangle 3"/>
          <p:cNvSpPr>
            <a:spLocks noGrp="1" noChangeArrowheads="1"/>
          </p:cNvSpPr>
          <p:nvPr>
            <p:ph type="body" idx="1"/>
          </p:nvPr>
        </p:nvSpPr>
        <p:spPr/>
        <p:txBody>
          <a:bodyPr/>
          <a:lstStyle/>
          <a:p>
            <a:r>
              <a:rPr lang="pt-BR"/>
              <a:t>http://www.buran-energia.com/energia/energia-desc.php</a:t>
            </a:r>
          </a:p>
          <a:p>
            <a:r>
              <a:rPr lang="pt-BR"/>
              <a:t>http://www.spacelaunchreport.com/zenit.html</a:t>
            </a:r>
          </a:p>
          <a:p>
            <a:endParaRPr lang="pt-BR"/>
          </a:p>
          <a:p>
            <a:r>
              <a:rPr lang="pt-BR"/>
              <a:t>O modelo Zenite além de colocar cargas úteis no espaço, ele foi o sucessor dos lançadores de mísseis balísticos intercontinentais.</a:t>
            </a:r>
          </a:p>
          <a:p>
            <a:endParaRPr lang="pt-B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A74030-D081-47FC-AF95-526E1236E4D3}" type="slidenum">
              <a:rPr lang="en-US"/>
              <a:pPr/>
              <a:t>71</a:t>
            </a:fld>
            <a:endParaRPr lang="en-US"/>
          </a:p>
        </p:txBody>
      </p:sp>
      <p:sp>
        <p:nvSpPr>
          <p:cNvPr id="543746" name="Rectangle 2"/>
          <p:cNvSpPr>
            <a:spLocks noChangeArrowheads="1" noTextEdit="1"/>
          </p:cNvSpPr>
          <p:nvPr>
            <p:ph type="sldImg"/>
          </p:nvPr>
        </p:nvSpPr>
        <p:spPr>
          <a:ln/>
        </p:spPr>
      </p:sp>
      <p:sp>
        <p:nvSpPr>
          <p:cNvPr id="543747" name="Rectangle 3"/>
          <p:cNvSpPr>
            <a:spLocks noGrp="1" noChangeArrowheads="1"/>
          </p:cNvSpPr>
          <p:nvPr>
            <p:ph type="body" idx="1"/>
          </p:nvPr>
        </p:nvSpPr>
        <p:spPr/>
        <p:txBody>
          <a:bodyPr/>
          <a:lstStyle/>
          <a:p>
            <a:r>
              <a:rPr lang="pt-BR"/>
              <a:t>http://www.buran-energia.com/energia/energia-desc.php</a:t>
            </a:r>
          </a:p>
          <a:p>
            <a:r>
              <a:rPr lang="pt-BR"/>
              <a:t>Energia – M e algumas de suas capacidades operacionais de carga útil.</a:t>
            </a:r>
          </a:p>
          <a:p>
            <a:r>
              <a:rPr lang="pt-BR"/>
              <a:t>http://www.buran-energia.com/energia/energia-desc.php</a:t>
            </a:r>
          </a:p>
          <a:p>
            <a:r>
              <a:rPr lang="pt-BR"/>
              <a:t>Energia – M e algumas de suas capacidades operacionais de carga útil.</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C391B-11B8-40CA-9B91-09EF73AAEBAE}" type="slidenum">
              <a:rPr lang="en-US"/>
              <a:pPr/>
              <a:t>72</a:t>
            </a:fld>
            <a:endParaRPr lang="en-US"/>
          </a:p>
        </p:txBody>
      </p:sp>
      <p:sp>
        <p:nvSpPr>
          <p:cNvPr id="545794" name="Rectangle 2"/>
          <p:cNvSpPr>
            <a:spLocks noChangeArrowheads="1" noTextEdit="1"/>
          </p:cNvSpPr>
          <p:nvPr>
            <p:ph type="sldImg"/>
          </p:nvPr>
        </p:nvSpPr>
        <p:spPr>
          <a:ln/>
        </p:spPr>
      </p:sp>
      <p:sp>
        <p:nvSpPr>
          <p:cNvPr id="545795" name="Rectangle 3"/>
          <p:cNvSpPr>
            <a:spLocks noGrp="1" noChangeArrowheads="1"/>
          </p:cNvSpPr>
          <p:nvPr>
            <p:ph type="body" idx="1"/>
          </p:nvPr>
        </p:nvSpPr>
        <p:spPr/>
        <p:txBody>
          <a:bodyPr/>
          <a:lstStyle/>
          <a:p>
            <a:r>
              <a:rPr lang="pt-BR"/>
              <a:t>http://www.buran-energia.com/energia/energia-desc.php</a:t>
            </a:r>
          </a:p>
          <a:p>
            <a:endParaRPr lang="pt-BR"/>
          </a:p>
          <a:p>
            <a:r>
              <a:rPr lang="pt-BR"/>
              <a:t>Lançador Vulkan com a filosofia de sistemas expansíveis, e os diferentes compartimentos de carga útil.</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F4EBBC-1071-4B33-AA9F-6D979E3FAE14}" type="slidenum">
              <a:rPr lang="en-US"/>
              <a:pPr/>
              <a:t>73</a:t>
            </a:fld>
            <a:endParaRPr lang="en-US"/>
          </a:p>
        </p:txBody>
      </p:sp>
      <p:sp>
        <p:nvSpPr>
          <p:cNvPr id="547842" name="Rectangle 2"/>
          <p:cNvSpPr>
            <a:spLocks noChangeArrowheads="1" noTextEdit="1"/>
          </p:cNvSpPr>
          <p:nvPr>
            <p:ph type="sldImg"/>
          </p:nvPr>
        </p:nvSpPr>
        <p:spPr>
          <a:ln/>
        </p:spPr>
      </p:sp>
      <p:sp>
        <p:nvSpPr>
          <p:cNvPr id="547843" name="Rectangle 3"/>
          <p:cNvSpPr>
            <a:spLocks noGrp="1" noChangeArrowheads="1"/>
          </p:cNvSpPr>
          <p:nvPr>
            <p:ph type="body" idx="1"/>
          </p:nvPr>
        </p:nvSpPr>
        <p:spPr/>
        <p:txBody>
          <a:bodyPr/>
          <a:lstStyle/>
          <a:p>
            <a:r>
              <a:rPr lang="pt-BR"/>
              <a:t>http://www.esa.int/SPECIALS/Launchers_Access_to_Space/SEM9UD67ESD_0.html</a:t>
            </a:r>
          </a:p>
          <a:p>
            <a:r>
              <a:rPr lang="pt-BR" i="1">
                <a:solidFill>
                  <a:schemeClr val="bg1"/>
                </a:solidFill>
              </a:rPr>
              <a:t>GTO = Geosincrona Transferência Órbita</a:t>
            </a:r>
          </a:p>
          <a:p>
            <a:r>
              <a:rPr lang="pt-BR" i="1">
                <a:solidFill>
                  <a:schemeClr val="bg1"/>
                </a:solidFill>
              </a:rPr>
              <a:t>(580 km x 35786 km x 7°)</a:t>
            </a:r>
          </a:p>
          <a:p>
            <a:r>
              <a:rPr lang="pt-BR" i="1">
                <a:solidFill>
                  <a:schemeClr val="bg1"/>
                </a:solidFill>
              </a:rPr>
              <a:t>Em 1997 entra em operação a geração 5 da  família Ariane e o modelo padrão permite uma colocação em órbita geoestacionária de 6 toneladas.</a:t>
            </a:r>
          </a:p>
          <a:p>
            <a:endParaRPr lang="pt-BR" i="1">
              <a:solidFill>
                <a:schemeClr val="bg1"/>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1459A0-DEA5-4D57-B82D-7001A8BE85E2}" type="slidenum">
              <a:rPr lang="en-US"/>
              <a:pPr/>
              <a:t>74</a:t>
            </a:fld>
            <a:endParaRPr lang="en-US"/>
          </a:p>
        </p:txBody>
      </p:sp>
      <p:sp>
        <p:nvSpPr>
          <p:cNvPr id="549890" name="Rectangle 2"/>
          <p:cNvSpPr>
            <a:spLocks noChangeArrowheads="1" noTextEdit="1"/>
          </p:cNvSpPr>
          <p:nvPr>
            <p:ph type="sldImg"/>
          </p:nvPr>
        </p:nvSpPr>
        <p:spPr>
          <a:ln/>
        </p:spPr>
      </p:sp>
      <p:sp>
        <p:nvSpPr>
          <p:cNvPr id="549891" name="Rectangle 3"/>
          <p:cNvSpPr>
            <a:spLocks noGrp="1" noChangeArrowheads="1"/>
          </p:cNvSpPr>
          <p:nvPr>
            <p:ph type="body" idx="1"/>
          </p:nvPr>
        </p:nvSpPr>
        <p:spPr/>
        <p:txBody>
          <a:bodyPr/>
          <a:lstStyle/>
          <a:p>
            <a:r>
              <a:rPr lang="pt-BR"/>
              <a:t>http://www.esa.int/SPECIALS/Launchers_Access_to_Space/SEM0LR2PGQD_0.html</a:t>
            </a:r>
          </a:p>
          <a:p>
            <a:endParaRPr lang="pt-BR"/>
          </a:p>
          <a:p>
            <a:r>
              <a:rPr lang="pt-BR"/>
              <a:t>Uma versão com propulsores mais potentes para uma carga útil geoestacionária de 9600 kg.</a:t>
            </a:r>
          </a:p>
          <a:p>
            <a:endParaRPr lang="pt-B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4412AD-BA5E-4458-A759-188262F0D32D}" type="slidenum">
              <a:rPr lang="en-US"/>
              <a:pPr/>
              <a:t>75</a:t>
            </a:fld>
            <a:endParaRPr lang="en-US"/>
          </a:p>
        </p:txBody>
      </p:sp>
      <p:sp>
        <p:nvSpPr>
          <p:cNvPr id="551938" name="Rectangle 2"/>
          <p:cNvSpPr>
            <a:spLocks noChangeArrowheads="1" noTextEdit="1"/>
          </p:cNvSpPr>
          <p:nvPr>
            <p:ph type="sldImg"/>
          </p:nvPr>
        </p:nvSpPr>
        <p:spPr>
          <a:ln/>
        </p:spPr>
      </p:sp>
      <p:sp>
        <p:nvSpPr>
          <p:cNvPr id="551939" name="Rectangle 3"/>
          <p:cNvSpPr>
            <a:spLocks noGrp="1" noChangeArrowheads="1"/>
          </p:cNvSpPr>
          <p:nvPr>
            <p:ph type="body" idx="1"/>
          </p:nvPr>
        </p:nvSpPr>
        <p:spPr/>
        <p:txBody>
          <a:bodyPr/>
          <a:lstStyle/>
          <a:p>
            <a:r>
              <a:rPr lang="pt-BR"/>
              <a:t>http://www.esa.int/SPECIALS/Launchers_Access_to_Space/SEMGPDVLWFE_1.html</a:t>
            </a:r>
          </a:p>
          <a:p>
            <a:r>
              <a:rPr lang="pt-BR" b="1"/>
              <a:t>Ariane 5 GS</a:t>
            </a:r>
            <a:r>
              <a:rPr lang="pt-BR"/>
              <a:t/>
            </a:r>
            <a:br>
              <a:rPr lang="pt-BR"/>
            </a:br>
            <a:r>
              <a:rPr lang="pt-BR"/>
              <a:t> </a:t>
            </a:r>
            <a:br>
              <a:rPr lang="pt-BR"/>
            </a:br>
            <a:r>
              <a:rPr lang="pt-BR"/>
              <a:t>Lançamento bem sucedido do n° 168 com duas cargas úteis  no dia 13 de Outubro de 2005, na base de  Kourou, Guiana Francesa.</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2B22F7-1321-410C-96D2-CAB754B0EEF3}" type="slidenum">
              <a:rPr lang="en-US"/>
              <a:pPr/>
              <a:t>76</a:t>
            </a:fld>
            <a:endParaRPr lang="en-US"/>
          </a:p>
        </p:txBody>
      </p:sp>
      <p:sp>
        <p:nvSpPr>
          <p:cNvPr id="553986" name="Rectangle 2"/>
          <p:cNvSpPr>
            <a:spLocks noChangeArrowheads="1" noTextEdit="1"/>
          </p:cNvSpPr>
          <p:nvPr>
            <p:ph type="sldImg"/>
          </p:nvPr>
        </p:nvSpPr>
        <p:spPr>
          <a:ln/>
        </p:spPr>
      </p:sp>
      <p:sp>
        <p:nvSpPr>
          <p:cNvPr id="553987" name="Rectangle 3"/>
          <p:cNvSpPr>
            <a:spLocks noGrp="1" noChangeArrowheads="1"/>
          </p:cNvSpPr>
          <p:nvPr>
            <p:ph type="body" idx="1"/>
          </p:nvPr>
        </p:nvSpPr>
        <p:spPr/>
        <p:txBody>
          <a:bodyPr/>
          <a:lstStyle/>
          <a:p>
            <a:r>
              <a:rPr lang="pt-BR"/>
              <a:t>Foto: http://www.esa.int/images/AR5_ES_low,1.jpg</a:t>
            </a:r>
          </a:p>
          <a:p>
            <a:r>
              <a:rPr lang="pt-BR"/>
              <a:t>http://www.esa.int/SPECIALS/Launchers_Access_to_Space/SEM20W67ESD_1.html</a:t>
            </a:r>
          </a:p>
          <a:p>
            <a:r>
              <a:rPr lang="pt-BR"/>
              <a:t>http://www.esa.int/SPECIALS/Launchers_Access_to_Space/SEM20W67ESD_0.html</a:t>
            </a:r>
          </a:p>
          <a:p>
            <a:endParaRPr lang="pt-BR"/>
          </a:p>
          <a:p>
            <a:r>
              <a:rPr lang="pt-BR"/>
              <a:t>Versão do Ariane 5 para colocar objetos em Órbita Circular Baixa, veja que a altitude da órbita baixa é cerca de 100m inferior a altitude de operação da Estação Espacial Internacional.</a:t>
            </a:r>
          </a:p>
          <a:p>
            <a:r>
              <a:rPr lang="pt-BR"/>
              <a:t>A designação ATV é Veículo de Transferência Automática, através de seus impulsores a carga é deslocada até a altitude de operação da Estação Internacional Espacial.</a:t>
            </a:r>
          </a:p>
          <a:p>
            <a:endParaRPr lang="pt-B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6CF352-4CBD-4892-B469-3E835E6379EC}" type="slidenum">
              <a:rPr lang="en-US"/>
              <a:pPr/>
              <a:t>77</a:t>
            </a:fld>
            <a:endParaRPr lang="en-US"/>
          </a:p>
        </p:txBody>
      </p:sp>
      <p:sp>
        <p:nvSpPr>
          <p:cNvPr id="556034" name="Rectangle 2"/>
          <p:cNvSpPr>
            <a:spLocks noChangeArrowheads="1" noTextEdit="1"/>
          </p:cNvSpPr>
          <p:nvPr>
            <p:ph type="sldImg"/>
          </p:nvPr>
        </p:nvSpPr>
        <p:spPr>
          <a:ln/>
        </p:spPr>
      </p:sp>
      <p:sp>
        <p:nvSpPr>
          <p:cNvPr id="556035" name="Rectangle 3"/>
          <p:cNvSpPr>
            <a:spLocks noGrp="1" noChangeArrowheads="1"/>
          </p:cNvSpPr>
          <p:nvPr>
            <p:ph type="body" idx="1"/>
          </p:nvPr>
        </p:nvSpPr>
        <p:spPr/>
        <p:txBody>
          <a:bodyPr/>
          <a:lstStyle/>
          <a:p>
            <a:r>
              <a:rPr lang="pt-BR"/>
              <a:t>http://orbitalhub.com/wp-content/uploads/2008/09/Ariane5ES-ATV-on-the-launch-table.jpg</a:t>
            </a:r>
          </a:p>
          <a:p>
            <a:endParaRPr lang="pt-B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210EA0-F465-4ADF-A53F-F402EFAA6D00}" type="slidenum">
              <a:rPr lang="en-US"/>
              <a:pPr/>
              <a:t>78</a:t>
            </a:fld>
            <a:endParaRPr lang="en-US"/>
          </a:p>
        </p:txBody>
      </p:sp>
      <p:sp>
        <p:nvSpPr>
          <p:cNvPr id="558082" name="Rectangle 2"/>
          <p:cNvSpPr>
            <a:spLocks noChangeArrowheads="1" noTextEdit="1"/>
          </p:cNvSpPr>
          <p:nvPr>
            <p:ph type="sldImg"/>
          </p:nvPr>
        </p:nvSpPr>
        <p:spPr>
          <a:ln/>
        </p:spPr>
      </p:sp>
      <p:sp>
        <p:nvSpPr>
          <p:cNvPr id="558083" name="Rectangle 3"/>
          <p:cNvSpPr>
            <a:spLocks noGrp="1" noChangeArrowheads="1"/>
          </p:cNvSpPr>
          <p:nvPr>
            <p:ph type="body" idx="1"/>
          </p:nvPr>
        </p:nvSpPr>
        <p:spPr/>
        <p:txBody>
          <a:bodyPr/>
          <a:lstStyle/>
          <a:p>
            <a:r>
              <a:rPr lang="pt-BR"/>
              <a:t>http://a1862.g.akamai.net/7/1862/14448/v1/esa.download.akamai.com/13452/wmv/ATV_ANIMATION_FEB08_TV_11-02-08_wmphigh.wmv</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CC2440-A892-4D34-99E1-15DCC2983649}" type="slidenum">
              <a:rPr lang="en-US"/>
              <a:pPr/>
              <a:t>80</a:t>
            </a:fld>
            <a:endParaRPr lang="en-US"/>
          </a:p>
        </p:txBody>
      </p:sp>
      <p:sp>
        <p:nvSpPr>
          <p:cNvPr id="102402" name="Rectangle 2"/>
          <p:cNvSpPr>
            <a:spLocks noChangeArrowheads="1" noTextEdit="1"/>
          </p:cNvSpPr>
          <p:nvPr>
            <p:ph type="sldImg"/>
          </p:nvPr>
        </p:nvSpPr>
        <p:spPr>
          <a:ln/>
        </p:spPr>
      </p:sp>
      <p:sp>
        <p:nvSpPr>
          <p:cNvPr id="102403" name="Rectangle 3"/>
          <p:cNvSpPr>
            <a:spLocks noGrp="1" noChangeArrowheads="1"/>
          </p:cNvSpPr>
          <p:nvPr>
            <p:ph type="body" idx="1"/>
          </p:nvPr>
        </p:nvSpPr>
        <p:spPr/>
        <p:txBody>
          <a:bodyPr/>
          <a:lstStyle/>
          <a:p>
            <a:r>
              <a:rPr lang="pt-BR"/>
              <a:t>http://pt.wikipedia.org/wiki/Sputnik</a:t>
            </a:r>
          </a:p>
          <a:p>
            <a:pPr algn="just"/>
            <a:r>
              <a:rPr lang="pt-BR"/>
              <a:t>O Sputnik foi o primeiro </a:t>
            </a:r>
            <a:r>
              <a:rPr lang="pt-BR">
                <a:hlinkClick r:id="rId3" tooltip="Satélite artificial"/>
              </a:rPr>
              <a:t>satélite artificial</a:t>
            </a:r>
            <a:r>
              <a:rPr lang="pt-BR"/>
              <a:t> da Terra. Foi lançado pela União Soviética em </a:t>
            </a:r>
            <a:r>
              <a:rPr lang="pt-BR">
                <a:hlinkClick r:id="rId4" tooltip="4 de outubro"/>
              </a:rPr>
              <a:t>4 de outubro</a:t>
            </a:r>
            <a:r>
              <a:rPr lang="pt-BR"/>
              <a:t> de </a:t>
            </a:r>
            <a:r>
              <a:rPr lang="pt-BR">
                <a:hlinkClick r:id="rId5" tooltip="1957"/>
              </a:rPr>
              <a:t>1957</a:t>
            </a:r>
            <a:r>
              <a:rPr lang="pt-BR"/>
              <a:t> no Facilidade de Teste de Foguetes da União Soviética atualmente conhecido como </a:t>
            </a:r>
            <a:r>
              <a:rPr lang="pt-BR">
                <a:hlinkClick r:id="rId6" tooltip="Cosmódromo de Baikonur"/>
              </a:rPr>
              <a:t>Cosmódromo de Baikonur</a:t>
            </a:r>
            <a:r>
              <a:rPr lang="pt-BR"/>
              <a:t> no deserto próximo a </a:t>
            </a:r>
            <a:r>
              <a:rPr lang="pt-BR">
                <a:hlinkClick r:id="rId7" tooltip="Tyuratam (página não existe)"/>
              </a:rPr>
              <a:t>Tyuratam</a:t>
            </a:r>
            <a:r>
              <a:rPr lang="pt-BR"/>
              <a:t> no </a:t>
            </a:r>
            <a:r>
              <a:rPr lang="pt-BR">
                <a:hlinkClick r:id="rId8" tooltip="Cazaquistão"/>
              </a:rPr>
              <a:t>Cazaquistão</a:t>
            </a:r>
            <a:r>
              <a:rPr lang="pt-BR"/>
              <a:t>; o programa que o lançou chamou-se </a:t>
            </a:r>
            <a:r>
              <a:rPr lang="pt-BR" i="1">
                <a:hlinkClick r:id="rId9" tooltip="Sputnik I"/>
              </a:rPr>
              <a:t>Sputnik I</a:t>
            </a:r>
            <a:r>
              <a:rPr lang="pt-BR"/>
              <a:t>. O Sputnik era uma esfera de aproximadamente 58,5 cm e pesando 83,6 kg. A função básica do satélite era transmitir um sinal de rádio, "beep", que podia ser sintonizado por qualquer </a:t>
            </a:r>
            <a:r>
              <a:rPr lang="pt-BR">
                <a:hlinkClick r:id="rId10" tooltip="Radioamador"/>
              </a:rPr>
              <a:t>radioamador</a:t>
            </a:r>
            <a:r>
              <a:rPr lang="pt-BR"/>
              <a:t> nas frequências entre 20,005 e 40,002 </a:t>
            </a:r>
            <a:r>
              <a:rPr lang="pt-BR">
                <a:hlinkClick r:id="rId11" tooltip="MHz"/>
              </a:rPr>
              <a:t>MHz</a:t>
            </a:r>
            <a:r>
              <a:rPr lang="pt-BR"/>
              <a:t>, emitidos continuamente durante 22 dias até que as baterias do transmissor esgotassem sua energia em </a:t>
            </a:r>
            <a:r>
              <a:rPr lang="pt-BR">
                <a:hlinkClick r:id="rId12" tooltip="26 de outubro"/>
              </a:rPr>
              <a:t>26 de outubro</a:t>
            </a:r>
            <a:r>
              <a:rPr lang="pt-BR"/>
              <a:t> de </a:t>
            </a:r>
            <a:r>
              <a:rPr lang="pt-BR">
                <a:hlinkClick r:id="rId5" tooltip="1957"/>
              </a:rPr>
              <a:t>1957</a:t>
            </a:r>
            <a:r>
              <a:rPr lang="pt-BR"/>
              <a:t>. O satélite orbitou a Terra por seis meses antes de cair. Apesar das funcionalidades reduzidas do satélite, o programa </a:t>
            </a:r>
            <a:r>
              <a:rPr lang="pt-BR" i="1"/>
              <a:t>Sputnik I</a:t>
            </a:r>
            <a:r>
              <a:rPr lang="pt-BR"/>
              <a:t> ajudou a identificar as camadas da </a:t>
            </a:r>
            <a:r>
              <a:rPr lang="pt-BR">
                <a:hlinkClick r:id="rId13" tooltip="Atmosfera"/>
              </a:rPr>
              <a:t>alta atmosfera</a:t>
            </a:r>
            <a:r>
              <a:rPr lang="pt-BR"/>
              <a:t> terrestre através das mudanças de órbita do satélite. O satélite </a:t>
            </a:r>
            <a:r>
              <a:rPr lang="pt-BR" i="1"/>
              <a:t>Sputnik</a:t>
            </a:r>
            <a:r>
              <a:rPr lang="pt-BR"/>
              <a:t> era pressurizado internamente por </a:t>
            </a:r>
            <a:r>
              <a:rPr lang="pt-BR">
                <a:hlinkClick r:id="rId14" tooltip="Nitrogênio"/>
              </a:rPr>
              <a:t>nitrogênio</a:t>
            </a:r>
            <a:r>
              <a:rPr lang="pt-BR"/>
              <a:t>, oferecendo também a primeira oportunidade de estudo sobre pequenos </a:t>
            </a:r>
            <a:r>
              <a:rPr lang="pt-BR">
                <a:hlinkClick r:id="rId15" tooltip="Meteorito"/>
              </a:rPr>
              <a:t>meteoritos</a:t>
            </a:r>
            <a:r>
              <a:rPr lang="pt-BR"/>
              <a:t>, detectado através da despressurização interna ocasionada pelo impacto perfurante de um pequeno meteorito, evidenciado através de grandes variações internas de temperatura conforme a pressão diminuía. Tais variações de temperatura refletiram no sinal emitido pelo transmissor que foram monitorados pelo controle do satélite em terra.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4197D8-5488-43C8-83F4-B72706057C4C}" type="slidenum">
              <a:rPr lang="en-US"/>
              <a:pPr/>
              <a:t>8</a:t>
            </a:fld>
            <a:endParaRPr lang="en-US"/>
          </a:p>
        </p:txBody>
      </p:sp>
      <p:sp>
        <p:nvSpPr>
          <p:cNvPr id="414722" name="Rectangle 2"/>
          <p:cNvSpPr>
            <a:spLocks noChangeArrowheads="1" noTextEdit="1"/>
          </p:cNvSpPr>
          <p:nvPr>
            <p:ph type="sldImg"/>
          </p:nvPr>
        </p:nvSpPr>
        <p:spPr>
          <a:ln/>
        </p:spPr>
      </p:sp>
      <p:sp>
        <p:nvSpPr>
          <p:cNvPr id="414723" name="Rectangle 3"/>
          <p:cNvSpPr>
            <a:spLocks noGrp="1" noChangeArrowheads="1"/>
          </p:cNvSpPr>
          <p:nvPr>
            <p:ph type="body" idx="1"/>
          </p:nvPr>
        </p:nvSpPr>
        <p:spPr/>
        <p:txBody>
          <a:bodyPr/>
          <a:lstStyle/>
          <a:p>
            <a:r>
              <a:rPr lang="en-US"/>
              <a:t>	</a:t>
            </a:r>
            <a:r>
              <a:rPr lang="pt-BR"/>
              <a:t>Esse foram os principais responsáveis pelo desenvolvimento dos foguetes modernos, que permitiram, de fato, lançarmos algo ao espaço.</a:t>
            </a:r>
          </a:p>
          <a:p>
            <a:r>
              <a:rPr lang="pt-BR"/>
              <a:t>	Os três primeiros, da mesma época, são considerados os pais da astronáutica. Na verdade, cada um deles é considerado, sozinho, pai da astronáutica em seu país, mas é inegável que os três merecem os méritos, já que eles chegaram a praticamente as mesmas conclusões em suas pesquisas, sem no entanto se conhecerem, ou conhecerem a pesquisa um do outro.</a:t>
            </a:r>
          </a:p>
          <a:p>
            <a:r>
              <a:rPr lang="pt-BR"/>
              <a:t>	Entre as principais conclusões que eles chegaram estão:</a:t>
            </a:r>
          </a:p>
          <a:p>
            <a:r>
              <a:rPr lang="pt-BR"/>
              <a:t>-Necessidade de se usar combustível líquido;</a:t>
            </a:r>
          </a:p>
          <a:p>
            <a:r>
              <a:rPr lang="pt-BR"/>
              <a:t>-Necessidade de se usar estágios;</a:t>
            </a:r>
          </a:p>
          <a:p>
            <a:r>
              <a:rPr lang="pt-BR"/>
              <a:t>-Os foguetes poderiam ser usados para vôos espaciais, conclusão que enfrentou muita resistência nos meios científicos formais da época;</a:t>
            </a:r>
          </a:p>
          <a:p>
            <a:r>
              <a:rPr lang="pt-BR"/>
              <a:t>-Desenvolveram modelos parecidos de foguetes.</a:t>
            </a:r>
          </a:p>
          <a:p>
            <a:r>
              <a:rPr lang="pt-BR"/>
              <a:t>	Já Von Braun foi aluno de Oberth, e responsável pelo desenvolvimento do primeiro foguete capaz de sair, realmente, da atmosfera.</a:t>
            </a:r>
          </a:p>
          <a:p>
            <a:endParaRPr lang="pt-B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574098-99D7-4032-8200-3075478398D4}" type="slidenum">
              <a:rPr lang="en-US"/>
              <a:pPr/>
              <a:t>81</a:t>
            </a:fld>
            <a:endParaRPr lang="en-US"/>
          </a:p>
        </p:txBody>
      </p:sp>
      <p:sp>
        <p:nvSpPr>
          <p:cNvPr id="563202" name="Rectangle 2"/>
          <p:cNvSpPr>
            <a:spLocks noChangeArrowheads="1" noTextEdit="1"/>
          </p:cNvSpPr>
          <p:nvPr>
            <p:ph type="sldImg"/>
          </p:nvPr>
        </p:nvSpPr>
        <p:spPr>
          <a:ln/>
        </p:spPr>
      </p:sp>
      <p:sp>
        <p:nvSpPr>
          <p:cNvPr id="563203" name="Rectangle 3"/>
          <p:cNvSpPr>
            <a:spLocks noGrp="1" noChangeArrowheads="1"/>
          </p:cNvSpPr>
          <p:nvPr>
            <p:ph type="body" idx="1"/>
          </p:nvPr>
        </p:nvSpPr>
        <p:spPr/>
        <p:txBody>
          <a:bodyPr/>
          <a:lstStyle/>
          <a:p>
            <a:r>
              <a:rPr lang="pt-BR" b="1"/>
              <a:t>Sputnik II</a:t>
            </a:r>
          </a:p>
          <a:p>
            <a:r>
              <a:rPr lang="pt-BR"/>
              <a:t>A </a:t>
            </a:r>
            <a:r>
              <a:rPr lang="pt-BR" i="1">
                <a:hlinkClick r:id="rId3" tooltip="Sputnik II"/>
              </a:rPr>
              <a:t>Sputnik II</a:t>
            </a:r>
            <a:r>
              <a:rPr lang="pt-BR"/>
              <a:t>, lançada ao </a:t>
            </a:r>
            <a:r>
              <a:rPr lang="pt-BR">
                <a:hlinkClick r:id="rId4" tooltip="Espaço"/>
              </a:rPr>
              <a:t>espaço</a:t>
            </a:r>
            <a:r>
              <a:rPr lang="pt-BR"/>
              <a:t> em </a:t>
            </a:r>
            <a:r>
              <a:rPr lang="pt-BR">
                <a:hlinkClick r:id="rId5" tooltip="3 de novembro"/>
              </a:rPr>
              <a:t>3 de novembro</a:t>
            </a:r>
            <a:r>
              <a:rPr lang="pt-BR"/>
              <a:t> de </a:t>
            </a:r>
            <a:r>
              <a:rPr lang="pt-BR">
                <a:hlinkClick r:id="rId6" tooltip="1957"/>
              </a:rPr>
              <a:t>1957</a:t>
            </a:r>
            <a:r>
              <a:rPr lang="pt-BR"/>
              <a:t>, pesando 543,5 kg, enviou o primeiro ser vivo ao espaço, a cadela </a:t>
            </a:r>
            <a:r>
              <a:rPr lang="pt-BR">
                <a:hlinkClick r:id="rId7" tooltip="Laika"/>
              </a:rPr>
              <a:t>Laika</a:t>
            </a:r>
            <a:r>
              <a:rPr lang="pt-BR"/>
              <a:t>. Dados biológicos do animal foram monitorados durante uma semana. Sobre como a cadela teria morrido, a versão da época teria sido em uma semana por falta de oxigênio, conforme comunicado pelo Governo Soviético. Anos mais tarde, no entanto, os cientistas revelaram que ela morreu poucas horas depois do lançamento, em pânico, devido ao super-aquecimento da cabine.</a:t>
            </a:r>
          </a:p>
          <a:p>
            <a:r>
              <a:rPr lang="pt-BR"/>
              <a:t>Extraído de: http://pt.wikipedia.org/wiki/Sputnik#Sputnik_II</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F5EF14-D1DE-449E-8E61-1CDA02726EBD}" type="slidenum">
              <a:rPr lang="en-US"/>
              <a:pPr/>
              <a:t>82</a:t>
            </a:fld>
            <a:endParaRPr lang="en-US"/>
          </a:p>
        </p:txBody>
      </p:sp>
      <p:sp>
        <p:nvSpPr>
          <p:cNvPr id="564226" name="Rectangle 2"/>
          <p:cNvSpPr>
            <a:spLocks noChangeArrowheads="1" noTextEdit="1"/>
          </p:cNvSpPr>
          <p:nvPr>
            <p:ph type="sldImg"/>
          </p:nvPr>
        </p:nvSpPr>
        <p:spPr>
          <a:ln/>
        </p:spPr>
      </p:sp>
      <p:sp>
        <p:nvSpPr>
          <p:cNvPr id="564227" name="Rectangle 3"/>
          <p:cNvSpPr>
            <a:spLocks noGrp="1" noChangeArrowheads="1"/>
          </p:cNvSpPr>
          <p:nvPr>
            <p:ph type="body" idx="1"/>
          </p:nvPr>
        </p:nvSpPr>
        <p:spPr/>
        <p:txBody>
          <a:bodyPr/>
          <a:lstStyle/>
          <a:p>
            <a:pPr>
              <a:lnSpc>
                <a:spcPct val="90000"/>
              </a:lnSpc>
            </a:pPr>
            <a:r>
              <a:rPr lang="pt-BR" sz="1000"/>
              <a:t>O </a:t>
            </a:r>
            <a:r>
              <a:rPr lang="pt-BR" sz="1000" b="1"/>
              <a:t>Explorer I</a:t>
            </a:r>
            <a:r>
              <a:rPr lang="pt-BR" sz="1000"/>
              <a:t>, oficialmente denominado </a:t>
            </a:r>
            <a:r>
              <a:rPr lang="pt-BR" sz="1000" b="1"/>
              <a:t>Satellite 1958 Alpha</a:t>
            </a:r>
            <a:r>
              <a:rPr lang="pt-BR" sz="1000"/>
              <a:t> (também referenciado como </a:t>
            </a:r>
            <a:r>
              <a:rPr lang="pt-BR" sz="1000" b="1"/>
              <a:t>Explorer 1</a:t>
            </a:r>
            <a:r>
              <a:rPr lang="pt-BR" sz="1000"/>
              <a:t>), foi o primeiro </a:t>
            </a:r>
            <a:r>
              <a:rPr lang="pt-BR" sz="1000">
                <a:hlinkClick r:id="rId3" tooltip="Satélite artificial"/>
              </a:rPr>
              <a:t>satélite artificial</a:t>
            </a:r>
            <a:r>
              <a:rPr lang="pt-BR" sz="1000"/>
              <a:t> terrestre lançado ao </a:t>
            </a:r>
            <a:r>
              <a:rPr lang="pt-BR" sz="1000">
                <a:hlinkClick r:id="rId4" tooltip="Espaço"/>
              </a:rPr>
              <a:t>espaço</a:t>
            </a:r>
            <a:r>
              <a:rPr lang="pt-BR" sz="1000"/>
              <a:t> pelos </a:t>
            </a:r>
            <a:r>
              <a:rPr lang="pt-BR" sz="1000">
                <a:hlinkClick r:id="rId5" tooltip="Estados Unidos da América"/>
              </a:rPr>
              <a:t>Estados Unidos da América</a:t>
            </a:r>
            <a:r>
              <a:rPr lang="pt-BR" sz="1000"/>
              <a:t>. Seu lançamento ocorreu no dia </a:t>
            </a:r>
            <a:r>
              <a:rPr lang="pt-BR" sz="1000">
                <a:hlinkClick r:id="rId6" tooltip="31 de janeiro"/>
              </a:rPr>
              <a:t>31 de janeiro</a:t>
            </a:r>
            <a:r>
              <a:rPr lang="pt-BR" sz="1000"/>
              <a:t> de </a:t>
            </a:r>
            <a:r>
              <a:rPr lang="pt-BR" sz="1000">
                <a:hlinkClick r:id="rId7" tooltip="1958"/>
              </a:rPr>
              <a:t>1958</a:t>
            </a:r>
            <a:r>
              <a:rPr lang="pt-BR" sz="1000"/>
              <a:t> (</a:t>
            </a:r>
            <a:r>
              <a:rPr lang="pt-BR" sz="1000">
                <a:hlinkClick r:id="rId8" tooltip="GMT"/>
              </a:rPr>
              <a:t>GMT</a:t>
            </a:r>
            <a:r>
              <a:rPr lang="pt-BR" sz="1000"/>
              <a:t>-03:48, </a:t>
            </a:r>
            <a:r>
              <a:rPr lang="pt-BR" sz="1000">
                <a:hlinkClick r:id="rId9" tooltip="1 de fevereiro"/>
              </a:rPr>
              <a:t>1 de fevereiro</a:t>
            </a:r>
            <a:r>
              <a:rPr lang="pt-BR" sz="1000"/>
              <a:t> de </a:t>
            </a:r>
            <a:r>
              <a:rPr lang="pt-BR" sz="1000">
                <a:hlinkClick r:id="rId7" tooltip="1958"/>
              </a:rPr>
              <a:t>1958</a:t>
            </a:r>
            <a:r>
              <a:rPr lang="pt-BR" sz="1000"/>
              <a:t>) como parte do programa norte-americano para o </a:t>
            </a:r>
            <a:r>
              <a:rPr lang="pt-BR" sz="1000">
                <a:hlinkClick r:id="rId10" tooltip="Ano Geofísico Internacional"/>
              </a:rPr>
              <a:t>Ano Geofísico Internacional</a:t>
            </a:r>
            <a:r>
              <a:rPr lang="pt-BR" sz="1000"/>
              <a:t> e foi uma resposta ao lançamento pela </a:t>
            </a:r>
            <a:r>
              <a:rPr lang="pt-BR" sz="1000">
                <a:hlinkClick r:id="rId11" tooltip="URSS"/>
              </a:rPr>
              <a:t>URSS</a:t>
            </a:r>
            <a:r>
              <a:rPr lang="pt-BR" sz="1000"/>
              <a:t> do </a:t>
            </a:r>
            <a:r>
              <a:rPr lang="pt-BR" sz="1000">
                <a:hlinkClick r:id="rId12" tooltip="Sputnik"/>
              </a:rPr>
              <a:t>Sputnik</a:t>
            </a:r>
            <a:r>
              <a:rPr lang="pt-BR" sz="1000"/>
              <a:t>, quatro meses antes.</a:t>
            </a:r>
            <a:endParaRPr lang="pt-BR" sz="1000" b="1"/>
          </a:p>
          <a:p>
            <a:pPr>
              <a:lnSpc>
                <a:spcPct val="90000"/>
              </a:lnSpc>
            </a:pPr>
            <a:r>
              <a:rPr lang="pt-BR" sz="1000" b="1"/>
              <a:t>Missão</a:t>
            </a:r>
          </a:p>
          <a:p>
            <a:pPr>
              <a:lnSpc>
                <a:spcPct val="90000"/>
              </a:lnSpc>
            </a:pPr>
            <a:r>
              <a:rPr lang="pt-BR" sz="1000"/>
              <a:t>Como conseqüência do lançamento do satélite da </a:t>
            </a:r>
            <a:r>
              <a:rPr lang="pt-BR" sz="1000">
                <a:hlinkClick r:id="rId13" tooltip="União Soviética"/>
              </a:rPr>
              <a:t>União Soviética</a:t>
            </a:r>
            <a:r>
              <a:rPr lang="pt-BR" sz="1000"/>
              <a:t> </a:t>
            </a:r>
            <a:r>
              <a:rPr lang="pt-BR" sz="1000">
                <a:hlinkClick r:id="rId14" tooltip="Sputnik I"/>
              </a:rPr>
              <a:t>Sputnik I</a:t>
            </a:r>
            <a:r>
              <a:rPr lang="pt-BR" sz="1000"/>
              <a:t> em 4 de outubro de 1957 houve um frenético esforço dos Estados Unidos para lançar um satélite próprio, iniciando assim a corrida espacial. O satélite Explorer I foi desenhado e construído pelo Laboratório da Jato Propulsão (JPL) e o foguete Júpiter-C foi modificado pela </a:t>
            </a:r>
            <a:r>
              <a:rPr lang="pt-BR" sz="1000">
                <a:hlinkClick r:id="rId15" tooltip="Army Ballistic Missile Agency (página não existe)"/>
              </a:rPr>
              <a:t>Army Ballistic Missile Agency</a:t>
            </a:r>
            <a:r>
              <a:rPr lang="pt-BR" sz="1000"/>
              <a:t> (ABMA) para acomodar o satélite. O resultado do projeto foi a criação do foguete conhecido como Juno I. Trabalhando juntas, ABMA e JPL completaram o trabalho de modificação do foguete Júpiter-C e a construção do satélite Explorer I em 84 dias. Antes do término desse trabalho, entretanto, a </a:t>
            </a:r>
            <a:r>
              <a:rPr lang="pt-BR" sz="1000">
                <a:hlinkClick r:id="rId13" tooltip="União Soviética"/>
              </a:rPr>
              <a:t>União Soviética</a:t>
            </a:r>
            <a:r>
              <a:rPr lang="pt-BR" sz="1000"/>
              <a:t> já havia lançado um segundo satélite, o </a:t>
            </a:r>
            <a:r>
              <a:rPr lang="pt-BR" sz="1000">
                <a:hlinkClick r:id="rId16" tooltip="Sputnik II"/>
              </a:rPr>
              <a:t>Sputnik II</a:t>
            </a:r>
            <a:r>
              <a:rPr lang="pt-BR" sz="1000"/>
              <a:t>, em </a:t>
            </a:r>
            <a:r>
              <a:rPr lang="pt-BR" sz="1000">
                <a:hlinkClick r:id="rId17" tooltip="3 de novembro"/>
              </a:rPr>
              <a:t>3 de novembro</a:t>
            </a:r>
            <a:r>
              <a:rPr lang="pt-BR" sz="1000"/>
              <a:t> de </a:t>
            </a:r>
            <a:r>
              <a:rPr lang="pt-BR" sz="1000">
                <a:hlinkClick r:id="rId18" tooltip="1957"/>
              </a:rPr>
              <a:t>1957</a:t>
            </a:r>
            <a:r>
              <a:rPr lang="pt-BR" sz="1000"/>
              <a:t>.</a:t>
            </a:r>
          </a:p>
          <a:p>
            <a:pPr>
              <a:lnSpc>
                <a:spcPct val="90000"/>
              </a:lnSpc>
            </a:pPr>
            <a:r>
              <a:rPr lang="pt-BR" sz="1000"/>
              <a:t>Extraído de: http://pt.wikipedia.org/wiki/Explorer_I</a:t>
            </a:r>
          </a:p>
          <a:p>
            <a:pPr>
              <a:lnSpc>
                <a:spcPct val="90000"/>
              </a:lnSpc>
            </a:pPr>
            <a:endParaRPr lang="pt-BR" sz="1000"/>
          </a:p>
          <a:p>
            <a:pPr>
              <a:lnSpc>
                <a:spcPct val="90000"/>
              </a:lnSpc>
            </a:pPr>
            <a:r>
              <a:rPr lang="pt-BR" sz="1000"/>
              <a:t>O </a:t>
            </a:r>
            <a:r>
              <a:rPr lang="pt-BR" sz="1000" b="1"/>
              <a:t>Vanguard 1</a:t>
            </a:r>
            <a:r>
              <a:rPr lang="pt-BR" sz="1000"/>
              <a:t> foi o quarto </a:t>
            </a:r>
            <a:r>
              <a:rPr lang="pt-BR" sz="1000">
                <a:hlinkClick r:id="rId3" tooltip="Satélite artificial"/>
              </a:rPr>
              <a:t>satélite artificial</a:t>
            </a:r>
            <a:r>
              <a:rPr lang="pt-BR" sz="1000"/>
              <a:t> lançado pelos </a:t>
            </a:r>
            <a:r>
              <a:rPr lang="pt-BR" sz="1000">
                <a:hlinkClick r:id="rId5" tooltip="Estados Unidos da América"/>
              </a:rPr>
              <a:t>Estados Unidos da América</a:t>
            </a:r>
            <a:r>
              <a:rPr lang="pt-BR" sz="1000"/>
              <a:t> e atualmente é o mais antigo satélite que ainda permanece orbitando a </a:t>
            </a:r>
            <a:r>
              <a:rPr lang="pt-BR" sz="1000">
                <a:hlinkClick r:id="rId19" tooltip="Terra"/>
              </a:rPr>
              <a:t>Terra</a:t>
            </a:r>
            <a:r>
              <a:rPr lang="pt-BR" sz="1000"/>
              <a:t>. Esse satélite não está mais operacional, ou seja, não está mais se comunicando com a </a:t>
            </a:r>
            <a:r>
              <a:rPr lang="pt-BR" sz="1000">
                <a:hlinkClick r:id="rId19" tooltip="Terra"/>
              </a:rPr>
              <a:t>Terra</a:t>
            </a:r>
            <a:r>
              <a:rPr lang="pt-BR" sz="1000"/>
              <a:t>. O </a:t>
            </a:r>
            <a:r>
              <a:rPr lang="pt-BR" sz="1000" b="1"/>
              <a:t>Vanguard 1</a:t>
            </a:r>
            <a:r>
              <a:rPr lang="pt-BR" sz="1000"/>
              <a:t> permanece como a peça mais antiga de </a:t>
            </a:r>
            <a:r>
              <a:rPr lang="pt-BR" sz="1000">
                <a:hlinkClick r:id="rId20" tooltip="Lixo espacial"/>
              </a:rPr>
              <a:t>lixo espacial</a:t>
            </a:r>
            <a:r>
              <a:rPr lang="pt-BR" sz="1000"/>
              <a:t> ainda em órbita na atualidade. O </a:t>
            </a:r>
            <a:r>
              <a:rPr lang="pt-BR" sz="1000" b="1"/>
              <a:t>Vanguard 1</a:t>
            </a:r>
            <a:r>
              <a:rPr lang="pt-BR" sz="1000"/>
              <a:t> foi o primeiro satélite a ser alimentado por energia solar. O </a:t>
            </a:r>
            <a:r>
              <a:rPr lang="pt-BR" sz="1000" b="1"/>
              <a:t>Vanguard 1</a:t>
            </a:r>
            <a:r>
              <a:rPr lang="pt-BR" sz="1000"/>
              <a:t> foi desenhado para testar as capacidades de lançamento de um veículo com 3 estágios como parte do projeto </a:t>
            </a:r>
            <a:r>
              <a:rPr lang="pt-BR" sz="1000">
                <a:hlinkClick r:id="rId21" tooltip="Vanguard"/>
              </a:rPr>
              <a:t>Vanguard</a:t>
            </a:r>
            <a:r>
              <a:rPr lang="pt-BR" sz="1000"/>
              <a:t> e para testar os efeitos ambientais do espaço sobre seus sistemas durante a sua operação na órbita terrestre. Ele foi também usado para obter medidas geodésicas terrestres. </a:t>
            </a:r>
          </a:p>
          <a:p>
            <a:pPr>
              <a:lnSpc>
                <a:spcPct val="90000"/>
              </a:lnSpc>
            </a:pPr>
            <a:r>
              <a:rPr lang="pt-BR" sz="1000"/>
              <a:t>Extraído de: http://pt.wikipedia.org/wiki/Vanguard_1</a:t>
            </a:r>
          </a:p>
          <a:p>
            <a:pPr>
              <a:lnSpc>
                <a:spcPct val="90000"/>
              </a:lnSpc>
            </a:pPr>
            <a:endParaRPr lang="pt-BR" sz="10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08E9DC-F764-4ACB-BB87-A08DA804B120}" type="slidenum">
              <a:rPr lang="en-US"/>
              <a:pPr/>
              <a:t>83</a:t>
            </a:fld>
            <a:endParaRPr lang="en-US"/>
          </a:p>
        </p:txBody>
      </p:sp>
      <p:sp>
        <p:nvSpPr>
          <p:cNvPr id="565250" name="Rectangle 2"/>
          <p:cNvSpPr>
            <a:spLocks noChangeArrowheads="1" noTextEdit="1"/>
          </p:cNvSpPr>
          <p:nvPr>
            <p:ph type="sldImg"/>
          </p:nvPr>
        </p:nvSpPr>
        <p:spPr>
          <a:ln/>
        </p:spPr>
      </p:sp>
      <p:sp>
        <p:nvSpPr>
          <p:cNvPr id="565251" name="Rectangle 3"/>
          <p:cNvSpPr>
            <a:spLocks noGrp="1" noChangeArrowheads="1"/>
          </p:cNvSpPr>
          <p:nvPr>
            <p:ph type="body" idx="1"/>
          </p:nvPr>
        </p:nvSpPr>
        <p:spPr/>
        <p:txBody>
          <a:bodyPr/>
          <a:lstStyle/>
          <a:p>
            <a:pPr>
              <a:lnSpc>
                <a:spcPct val="80000"/>
              </a:lnSpc>
            </a:pPr>
            <a:r>
              <a:rPr lang="pt-BR"/>
              <a:t>Luna 1 (série E-1), também conhecido como Mechta (russo: Мечта) foi a primeira nave espacial a atingir a proximidade da Lua e a primeira do programa Luna Soviética de estações automáticas interplanetárias com sucesso em direção a Lua. </a:t>
            </a:r>
            <a:br>
              <a:rPr lang="pt-BR"/>
            </a:br>
            <a:r>
              <a:rPr lang="pt-BR"/>
              <a:t>Apesar de viajar através do exterior do cinto de radiação Van Allen, o cintilador da nave espacial fez observações que indicam que um pequeno número de alta energia partículas existem na cintura exterior. As medidas obtidas durante esta missão forneciam novos dados sobre o cinto de radiação da Terra e do espaço exterior. Na Lua foi descoberto não ter sido detectável um campo magnético. A primeira vez que foram feitas  observações diretas e medições do vento solar, um forte fluxo de plasma ionizado emanados do Sol e fluindo através do espaço interplanetário, foram realizados. A concentração de material ionizado plasmático foi medida a em cerca de 700 partículas por cm3 a altitudes 20-25 mil km e 300 a 400 partículas por cm3 a altitudes 100-150 mil km. A nave espacial também marcou a primeira instância de comunicação via rádio a meio-milhão de quilômetros de distância. </a:t>
            </a:r>
            <a:br>
              <a:rPr lang="pt-BR"/>
            </a:br>
            <a:r>
              <a:rPr lang="pt-BR"/>
              <a:t>Uma avaria no sistema de controle de terra causou um erro no foguete da nave espacial e falhou o alvo e voou até à Lua, a uma distância de 5.900 km no ponto mais próximo. Luna 1, em seguida, se tornou o primeiro homem-objeto feito para atingir órbita heliocêntrica e foi então apelidado de "novo planeta" e renomeado Mechta. Sua órbita situa-se entre os da Terra e Marte. O nome "Luna-1" foi aplicada retroativamente anos mais tarde. Luna-1 foi originalmente designado como o "Primeiro Foguete Cósmico", em referência à sua velocidade de escape. </a:t>
            </a:r>
            <a:endParaRPr lang="pt-BR" sz="800"/>
          </a:p>
          <a:p>
            <a:pPr>
              <a:lnSpc>
                <a:spcPct val="80000"/>
              </a:lnSpc>
            </a:pPr>
            <a:r>
              <a:rPr lang="pt-BR" sz="800"/>
              <a:t>Extraído de:http://en.wikipedia.org/wiki/Luna_1</a:t>
            </a:r>
          </a:p>
          <a:p>
            <a:pPr>
              <a:lnSpc>
                <a:spcPct val="80000"/>
              </a:lnSpc>
            </a:pPr>
            <a:endParaRPr lang="pt-BR" sz="800"/>
          </a:p>
          <a:p>
            <a:pPr>
              <a:lnSpc>
                <a:spcPct val="80000"/>
              </a:lnSpc>
            </a:pPr>
            <a:r>
              <a:rPr lang="pt-BR" sz="800"/>
              <a:t>Luna 2 (série E-1A) foi a segunda nave espacial do programa Luna da União Soviética lançada para a Lua. Sendo a primeira nave espacial a alcançar a superfície da Lua, impactou na superfície lunar ao oeste da cratera Serenitatis perto das crateras de Aristides, de Arquimedes, e de Autolycus. Luna 2 era similar no projeto a Luna 1, em uma nave espacial esférica com antenas projetando-se as peças dos instrumentos. A instrumentação era também similar, incluindo contadores de Geiger, um magnetômetro, detetores de Cherenkov, e detetores do micrometeorito. Não havia nenhum sistema de propulsão na própria Luna 2.</a:t>
            </a:r>
          </a:p>
          <a:p>
            <a:pPr>
              <a:lnSpc>
                <a:spcPct val="80000"/>
              </a:lnSpc>
            </a:pPr>
            <a:r>
              <a:rPr lang="pt-BR" sz="800"/>
              <a:t>Luna 1 tinha fornecido a primeira evidência do fenômeno do vento solar; na Luna 2, Gringauz mudou os quatro sensores a um arranjo tetrahedral, em vez de planar, para colhetar medidas melhores do fluxo de plasma.</a:t>
            </a:r>
          </a:p>
          <a:p>
            <a:pPr>
              <a:lnSpc>
                <a:spcPct val="80000"/>
              </a:lnSpc>
            </a:pPr>
            <a:r>
              <a:rPr lang="pt-BR" sz="800"/>
              <a:t>Após ter lançado e ter alcançado a velocidade do escape em 13 de setembro de 1959, a Luna 2 separou de seu terceiro estágio, que viajou junto com ela para a Lua. Em 13 de setembro a nave espacial liberou uma nuvem alaranjada brilhante do gás sódio, que ajudou a nave espacial a coletar dados de uma experiência no comportamento do gás no espaço. Em 14 de Setembro, após 335 horas de vôo, os sinais de rádio da Luna 2 cessaram, indicando que havia impactado na Lua. O ponto do impacto, na região de Palus Putredinis, é estimado aproximadamente para ter ocorrido em uma longitude de 0 graus, 29.1 graus de latitude de N. Uns 30 minutos após o terceiro estágio de seu foguete impactou também na Lua. A missão confirmou que a Lua não teve nenhum campo magnético apreciável, e não encontrou nenhuma evidência da Lua que tenha cintos de radiação.</a:t>
            </a:r>
          </a:p>
          <a:p>
            <a:pPr>
              <a:lnSpc>
                <a:spcPct val="80000"/>
              </a:lnSpc>
            </a:pPr>
            <a:r>
              <a:rPr lang="pt-BR" sz="800"/>
              <a:t>Extraído de: http://pt.wikipedia.org/wiki/Luna_2 </a:t>
            </a:r>
          </a:p>
          <a:p>
            <a:pPr>
              <a:lnSpc>
                <a:spcPct val="80000"/>
              </a:lnSpc>
            </a:pPr>
            <a:endParaRPr lang="pt-BR" sz="8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034294-8ABB-4993-AB0C-5387D05B8E8C}" type="slidenum">
              <a:rPr lang="en-US"/>
              <a:pPr/>
              <a:t>84</a:t>
            </a:fld>
            <a:endParaRPr lang="en-US"/>
          </a:p>
        </p:txBody>
      </p:sp>
      <p:sp>
        <p:nvSpPr>
          <p:cNvPr id="566274" name="Rectangle 2"/>
          <p:cNvSpPr>
            <a:spLocks noChangeArrowheads="1" noTextEdit="1"/>
          </p:cNvSpPr>
          <p:nvPr>
            <p:ph type="sldImg"/>
          </p:nvPr>
        </p:nvSpPr>
        <p:spPr>
          <a:ln/>
        </p:spPr>
      </p:sp>
      <p:sp>
        <p:nvSpPr>
          <p:cNvPr id="566275" name="Rectangle 3"/>
          <p:cNvSpPr>
            <a:spLocks noGrp="1" noChangeArrowheads="1"/>
          </p:cNvSpPr>
          <p:nvPr>
            <p:ph type="body" idx="1"/>
          </p:nvPr>
        </p:nvSpPr>
        <p:spPr/>
        <p:txBody>
          <a:bodyPr/>
          <a:lstStyle/>
          <a:p>
            <a:pPr>
              <a:lnSpc>
                <a:spcPct val="80000"/>
              </a:lnSpc>
            </a:pPr>
            <a:r>
              <a:rPr lang="pt-BR"/>
              <a:t>Sputnik 7 (Tyazheliy Sputnik 4); lançado 4 de fevereiro de 1961, não conseguiu ejetar sua sonda para uma  trajetória a Vênus.  </a:t>
            </a:r>
            <a:endParaRPr lang="pt-BR" sz="800"/>
          </a:p>
          <a:p>
            <a:pPr>
              <a:lnSpc>
                <a:spcPct val="80000"/>
              </a:lnSpc>
            </a:pPr>
            <a:r>
              <a:rPr lang="pt-BR" sz="800"/>
              <a:t>Extraído de: http://en.wikipedia.org/wiki/Sputnik_program</a:t>
            </a:r>
          </a:p>
          <a:p>
            <a:pPr>
              <a:lnSpc>
                <a:spcPct val="80000"/>
              </a:lnSpc>
            </a:pPr>
            <a:endParaRPr lang="pt-BR" sz="800"/>
          </a:p>
          <a:p>
            <a:pPr>
              <a:lnSpc>
                <a:spcPct val="80000"/>
              </a:lnSpc>
            </a:pPr>
            <a:r>
              <a:rPr lang="pt-BR"/>
              <a:t>Em 12 de fevereiro de 1961, 00:34:36 UTC, a primeira sonda planetária a Vênus foi lançado pela União Soviética. A  Estação Interplanetária Automática Vênus A-1, ou Venera 1, foi uma sonda 643,5 kg constituído por um corpo cilíndrico 1,05 metros de diâmetro, composto por uma cúpula, totalizando 2,035 metros de altura. Esta foi pressurizado a 1,2 atmosferas de nitrogênio seco, com ventiladores internos para manter a distribuição uniforme do calor. Dois painéis solares estendido a partir do cilindro, alimentando um banco de baterias de prata-zinco. A 2 metros antena parabólica fio em malha foi projetado para enviar dados de Vênus à Terra em 922,8 MHz. Uma antena 2,4 metros foi utilizado para transmitir sinais de ondas curtas durante a fase da missãoo próxima a Terra. Antenas semidirecionais de quadrupólo montadas sobre os painéis solares estabeleciam a rotina de telemetria e de telecomandos em contato com a Terra durante a missão.</a:t>
            </a:r>
          </a:p>
          <a:p>
            <a:pPr>
              <a:lnSpc>
                <a:spcPct val="80000"/>
              </a:lnSpc>
            </a:pPr>
            <a:r>
              <a:rPr lang="pt-BR"/>
              <a:t> </a:t>
            </a:r>
            <a:br>
              <a:rPr lang="pt-BR"/>
            </a:br>
            <a:r>
              <a:rPr lang="pt-BR"/>
              <a:t>A sonda estava equipada com instrumentos científicos incluindo um magnetometro de fluxo anexada à antena boom, duas armadilhas de íon para medir o vento solar, detectores de micrometeoritos, contador Geiger e um cintilador de iodeto de sódio para medição de radiações cósmicas. Um experimento anexado a um painel solar media as temperaturas experimentais dos revestimentos. A cúpula continha uma KDU-414 motor utilizado para manobras de correção de curso. O controle da temperatura foi realizado por persianas térmicas motorizadas. </a:t>
            </a:r>
            <a:br>
              <a:rPr lang="pt-BR"/>
            </a:br>
            <a:r>
              <a:rPr lang="pt-BR"/>
              <a:t>Os peritos da União Soviética lançaram a  Venera-1, em duas etapas, a primeira colocação das  7-ton do Sputnik 7  em órbita terrestre estável com o lançador Molniya. A partir de uma órbita 229 × 282 km, a estação interplanetária automática foi lançada para Vénus com uma quarta fase do motor. Esta foi a primeira demonstração da manobra de lançamento a partir de órbita. O motor 11D33  foi o primeiro ciclo de um motor de foguete a combustão, e também a primeira utilização em espaço vazio para permitir o acionamento com suavidade de um motor de combustível líquido. </a:t>
            </a:r>
            <a:br>
              <a:rPr lang="pt-BR"/>
            </a:br>
            <a:r>
              <a:rPr lang="pt-BR"/>
              <a:t>Três sessões foram realizadas com sucesso na telemetria, recolhendo dados solar, eólica e de raios cósmicos mais próxima da Terra, na magnetopausa da Terra, e em 19 de fevereiro, a uma distância de 1.900.000 km. Após descobrir o vento solar com o Luna-2, Venera-1 desde a primeira verificação de que este plasma era uniformemente presentes no espaço profundo. Sete dias depois, a próxima sessão telemetria falhou. Em 19 e 20 maio, 1961, Venera 1 passou a 100.000 km de Vênus, e entrou uma órbita heliocêntrica. Com a ajuda do telescópio de rádio britânica no Jodrell Bank, alguns sinais fracos da Venera-1 pode ter sido detectado em junho. Engenheiros soviéticos acreditam que Venera-1 falhou devido ao sobreaquecimento de um sensor solar-direção. </a:t>
            </a:r>
            <a:br>
              <a:rPr lang="pt-BR"/>
            </a:br>
            <a:r>
              <a:rPr lang="pt-BR"/>
              <a:t>Venera-1 foi um marco importante na concepção espacial - a primeira sonda planetária moderna. Durante a maior parte do seu vôo, que era giro estabilizado. Foi a primeira nave espacial concebida para efetuar manobras de correções de curso, introduzindo um modo de 3-eixos de  estabilização, fixado sobre o Sol e a estrela Canopus. Se tivesse chegado Vénus, teria introduzido um outro modo de 3-eixos de estabilização, que fixa sobre o Sol e a Terra, e usando pela primeira vez uma antena parabólica para transmitir dados. </a:t>
            </a:r>
            <a:endParaRPr lang="pt-BR" sz="800"/>
          </a:p>
          <a:p>
            <a:pPr>
              <a:lnSpc>
                <a:spcPct val="80000"/>
              </a:lnSpc>
            </a:pPr>
            <a:r>
              <a:rPr lang="pt-BR" sz="800"/>
              <a:t>Extraído de: http://en.wikipedia.org/wiki/Venera_1</a:t>
            </a:r>
          </a:p>
          <a:p>
            <a:pPr>
              <a:lnSpc>
                <a:spcPct val="80000"/>
              </a:lnSpc>
            </a:pPr>
            <a:endParaRPr lang="pt-BR" sz="800"/>
          </a:p>
          <a:p>
            <a:pPr>
              <a:lnSpc>
                <a:spcPct val="80000"/>
              </a:lnSpc>
            </a:pPr>
            <a:r>
              <a:rPr lang="pt-BR" sz="800" b="1"/>
              <a:t>Vostok I</a:t>
            </a:r>
            <a:r>
              <a:rPr lang="pt-BR" sz="800"/>
              <a:t> foi a primeira missão do programa </a:t>
            </a:r>
            <a:r>
              <a:rPr lang="pt-BR" sz="800">
                <a:hlinkClick r:id="rId3" tooltip="Vostok"/>
              </a:rPr>
              <a:t>Vostok</a:t>
            </a:r>
            <a:r>
              <a:rPr lang="pt-BR" sz="800"/>
              <a:t>, o primeiro projeto tripulado do </a:t>
            </a:r>
            <a:r>
              <a:rPr lang="pt-BR" sz="800">
                <a:hlinkClick r:id="rId4" tooltip="Programa espacial soviético"/>
              </a:rPr>
              <a:t>programa espacial soviético</a:t>
            </a:r>
            <a:r>
              <a:rPr lang="pt-BR" sz="800"/>
              <a:t>. O </a:t>
            </a:r>
            <a:r>
              <a:rPr lang="pt-BR" sz="800">
                <a:hlinkClick r:id="rId5" tooltip="Cosmonauta"/>
              </a:rPr>
              <a:t>cosmonauta</a:t>
            </a:r>
            <a:r>
              <a:rPr lang="pt-BR" sz="800"/>
              <a:t> foi </a:t>
            </a:r>
            <a:r>
              <a:rPr lang="pt-BR" sz="800">
                <a:hlinkClick r:id="rId6" tooltip="Yuri Gagarin"/>
              </a:rPr>
              <a:t>Yuri Gagarin</a:t>
            </a:r>
            <a:r>
              <a:rPr lang="pt-BR" sz="800"/>
              <a:t>, que tornou-se com este vôo o primeiro homem no </a:t>
            </a:r>
            <a:r>
              <a:rPr lang="pt-BR" sz="800">
                <a:hlinkClick r:id="rId7" tooltip="Espaço"/>
              </a:rPr>
              <a:t>espaço</a:t>
            </a:r>
            <a:r>
              <a:rPr lang="pt-BR" sz="800"/>
              <a:t>. A missão foi lançada do </a:t>
            </a:r>
            <a:r>
              <a:rPr lang="pt-BR" sz="800">
                <a:hlinkClick r:id="rId8" tooltip="Cosmódromo de Baikonur"/>
              </a:rPr>
              <a:t>Cosmódromo de Baikonur</a:t>
            </a:r>
            <a:r>
              <a:rPr lang="pt-BR" sz="800"/>
              <a:t>, e ocorreu em </a:t>
            </a:r>
            <a:r>
              <a:rPr lang="pt-BR" sz="800">
                <a:hlinkClick r:id="rId9" tooltip="12 de abril"/>
              </a:rPr>
              <a:t>12 de abril</a:t>
            </a:r>
            <a:r>
              <a:rPr lang="pt-BR" sz="800"/>
              <a:t> de </a:t>
            </a:r>
            <a:r>
              <a:rPr lang="pt-BR" sz="800">
                <a:hlinkClick r:id="rId10" tooltip="1961"/>
              </a:rPr>
              <a:t>1961</a:t>
            </a:r>
            <a:r>
              <a:rPr lang="pt-BR" sz="800"/>
              <a:t>.</a:t>
            </a:r>
          </a:p>
          <a:p>
            <a:pPr>
              <a:lnSpc>
                <a:spcPct val="80000"/>
              </a:lnSpc>
            </a:pPr>
            <a:r>
              <a:rPr lang="pt-BR" sz="800"/>
              <a:t>Esta missão, a primeira do programa Vostok, foi precedida de dois vôos não tripulados conhecidos como Korabl-Sputnik-4 e Korabl-Sputnik-5, que usaram a nave Vostok para testes e tiveram um padrão de vôo compatível com uma missão tripulada, embora ambos os vôos sejam consideradas missões </a:t>
            </a:r>
            <a:r>
              <a:rPr lang="pt-BR" sz="800" i="1">
                <a:hlinkClick r:id="rId11" tooltip="Sputnik"/>
              </a:rPr>
              <a:t>Sputnik</a:t>
            </a:r>
            <a:r>
              <a:rPr lang="pt-BR" sz="800"/>
              <a:t>.</a:t>
            </a:r>
          </a:p>
          <a:p>
            <a:pPr>
              <a:lnSpc>
                <a:spcPct val="80000"/>
              </a:lnSpc>
            </a:pPr>
            <a:r>
              <a:rPr lang="pt-BR" sz="800"/>
              <a:t>O vôo de Gagarin consistiu em apenas uma órbita da terra na altitude de 315 km. A carga da nave incluia equipamento de suporte a vida, rádio e televisão para monitorar as condições do cosmonauta.</a:t>
            </a:r>
          </a:p>
          <a:p>
            <a:pPr>
              <a:lnSpc>
                <a:spcPct val="80000"/>
              </a:lnSpc>
            </a:pPr>
            <a:r>
              <a:rPr lang="pt-BR" sz="800"/>
              <a:t>Nesta missão, Gagarin proferiu a famosa frase: "A Terra é azul!".</a:t>
            </a:r>
          </a:p>
          <a:p>
            <a:pPr>
              <a:lnSpc>
                <a:spcPct val="80000"/>
              </a:lnSpc>
            </a:pPr>
            <a:r>
              <a:rPr lang="pt-BR" sz="800"/>
              <a:t>O vôo foi totalmente automático, sendo que o painel estava travado e Gagarin possuía uma chave em um envelope fechado caso houvesse necessidade de tomar o controle manual da nave.</a:t>
            </a:r>
          </a:p>
          <a:p>
            <a:pPr>
              <a:lnSpc>
                <a:spcPct val="80000"/>
              </a:lnSpc>
            </a:pPr>
            <a:r>
              <a:rPr lang="pt-BR" sz="800"/>
              <a:t>O módulo de equipamentos da espaçonave não se separou da cápsula ao final da missão, por algum problema técnico, e acabou provocando uma situação crítica, ao se queimar na reentrada.</a:t>
            </a:r>
          </a:p>
          <a:p>
            <a:pPr>
              <a:lnSpc>
                <a:spcPct val="80000"/>
              </a:lnSpc>
            </a:pPr>
            <a:r>
              <a:rPr lang="pt-BR" sz="800"/>
              <a:t>Gagarin ejetou após a reentrada e desceu usando um pára-quedas próprio, como planejado, embora a </a:t>
            </a:r>
            <a:r>
              <a:rPr lang="pt-BR" sz="800">
                <a:hlinkClick r:id="rId12" tooltip="URSS"/>
              </a:rPr>
              <a:t>URSS</a:t>
            </a:r>
            <a:r>
              <a:rPr lang="pt-BR" sz="800"/>
              <a:t> tenha negado isto por anos por medo que o vôo não fosse reconhecido pelas entidades internacionais, já que o piloto não acompanhou sua espaçonave até o solo</a:t>
            </a:r>
          </a:p>
          <a:p>
            <a:pPr>
              <a:lnSpc>
                <a:spcPct val="80000"/>
              </a:lnSpc>
            </a:pPr>
            <a:r>
              <a:rPr lang="pt-BR" sz="800"/>
              <a:t>Extraído de:http://pt.wikipedia.org/wiki/Vostok_I</a:t>
            </a:r>
          </a:p>
          <a:p>
            <a:pPr>
              <a:lnSpc>
                <a:spcPct val="80000"/>
              </a:lnSpc>
            </a:pPr>
            <a:r>
              <a:rPr lang="pt-BR" sz="800"/>
              <a:t>http://en.wikipedia.org/wiki/Vostok_1</a:t>
            </a:r>
          </a:p>
          <a:p>
            <a:pPr>
              <a:lnSpc>
                <a:spcPct val="80000"/>
              </a:lnSpc>
            </a:pPr>
            <a:r>
              <a:rPr lang="pt-BR" sz="800"/>
              <a:t> </a:t>
            </a:r>
          </a:p>
          <a:p>
            <a:pPr>
              <a:lnSpc>
                <a:spcPct val="80000"/>
              </a:lnSpc>
            </a:pPr>
            <a:r>
              <a:rPr lang="pt-BR"/>
              <a:t>Ranger 1 foi uma nave espacial no Programa Ranger cuja primeira missão foi testar o desempenho dessas funções e peças necessárias para a realização de missões posteriores lunares e planetárias. Um objetivo secundário foi estudar a natureza das partículas e campos no espaço interplanetário. </a:t>
            </a:r>
            <a:br>
              <a:rPr lang="pt-BR"/>
            </a:br>
            <a:r>
              <a:rPr lang="pt-BR"/>
              <a:t>A nave espacial Ranger 1 foi concebida para entrar em uma órbita estável ao redor da Terra e, em seguida, em um 60.000 por 1.100.000 km órbita da Terra testar os sistemas e estratégias para as futuras missões lunares. Ranger 1 foi lançado e alcançou a primeira órbita estável ao redor da Terra como previsto, mas o Agena B falhou para reiniciar e para colocá-la na trajetória superior, por isso quando Ranger 1 separadou do estágio Agena, entrou em uma órbita baixa da Terra e começou a decair. O satélite re-entrou na atmosfera da Terra 30 de agosto de 1961. Ranger 1 foi parcialmente bem sucedido, muito mais do seu objetivo primário de vôo do ensaio, o equipamento coletava poucos dados científicos. </a:t>
            </a:r>
            <a:endParaRPr lang="pt-BR" sz="800"/>
          </a:p>
          <a:p>
            <a:pPr>
              <a:lnSpc>
                <a:spcPct val="80000"/>
              </a:lnSpc>
            </a:pPr>
            <a:r>
              <a:rPr lang="pt-BR" sz="800"/>
              <a:t>Extraído de: http://en.wikipedia.org/wiki/Ranger_1</a:t>
            </a:r>
          </a:p>
          <a:p>
            <a:pPr>
              <a:lnSpc>
                <a:spcPct val="80000"/>
              </a:lnSpc>
            </a:pPr>
            <a:endParaRPr lang="pt-BR" sz="800"/>
          </a:p>
          <a:p>
            <a:pPr>
              <a:lnSpc>
                <a:spcPct val="80000"/>
              </a:lnSpc>
            </a:pPr>
            <a:r>
              <a:rPr lang="pt-BR"/>
              <a:t>Ranger 2 foi um vôo de teste do sistema da nave espacial Ranger da NASA do Programa Ranger para futuras missões interplanetárias e lunares. Ranger 2 foi concebido para testar os vários sistemas para a futura exploração científica e para realizar observações de raios cósmicos, campos magnéticos, radiação, partículas de poeira, e um possível gás hidrogênio "cauda" no rastro da Terra. </a:t>
            </a:r>
            <a:br>
              <a:rPr lang="pt-BR"/>
            </a:br>
            <a:r>
              <a:rPr lang="pt-BR"/>
              <a:t>A nave espacial foi lançada em uma órbita baixa estável ao redor de Terra, mas uma falha num dos giroscópios  impediu o acionamento do Agena. A nave espacial não pode ser colocado em sua trajetória planejada espaço profundo, resultando em Ranger 2 sendo encalhado na baixa órbita terrestre após separação do Agena fase. A órbita da nave espacial em decaimento reentrou na atmosfera da Terra em 20 de novembro de 1961. </a:t>
            </a:r>
            <a:br>
              <a:rPr lang="pt-BR"/>
            </a:br>
            <a:r>
              <a:rPr lang="pt-BR" sz="800"/>
              <a:t>Extraído de: http://en.wikipedia.org/wiki/Ranger_2</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ECBE67-676C-4D6E-90ED-55EB3B8031D0}" type="slidenum">
              <a:rPr lang="en-US"/>
              <a:pPr/>
              <a:t>87</a:t>
            </a:fld>
            <a:endParaRPr lang="en-US"/>
          </a:p>
        </p:txBody>
      </p:sp>
      <p:sp>
        <p:nvSpPr>
          <p:cNvPr id="220162" name="Rectangle 2"/>
          <p:cNvSpPr>
            <a:spLocks noChangeArrowheads="1" noTextEdit="1"/>
          </p:cNvSpPr>
          <p:nvPr>
            <p:ph type="sldImg"/>
          </p:nvPr>
        </p:nvSpPr>
        <p:spPr>
          <a:ln/>
        </p:spPr>
      </p:sp>
      <p:sp>
        <p:nvSpPr>
          <p:cNvPr id="220163" name="Rectangle 3"/>
          <p:cNvSpPr>
            <a:spLocks noGrp="1" noChangeArrowheads="1"/>
          </p:cNvSpPr>
          <p:nvPr>
            <p:ph type="body" idx="1"/>
          </p:nvPr>
        </p:nvSpPr>
        <p:spPr/>
        <p:txBody>
          <a:bodyPr/>
          <a:lstStyle/>
          <a:p>
            <a:r>
              <a:rPr lang="pt-BR"/>
              <a:t>http://www.bobthealien.co.uk/19651969.htm</a:t>
            </a:r>
          </a:p>
          <a:p>
            <a:r>
              <a:rPr lang="pt-BR"/>
              <a:t>http://tizona.files.wordpress.com/2009/05/07-20-04-apollo-11-lg-jpg.jpeg</a:t>
            </a:r>
          </a:p>
          <a:p>
            <a:r>
              <a:rPr lang="pt-BR"/>
              <a:t>A Apollo 11 foi a primeira missão em que o homem caminhou sobre a superfície lunar e retornou à Terra. Em 20 de Julho de 1969 dois astronautas (Apollo 11 comandante Neil A. Armstrong e Edwin E."Buzz" Aldrin Jr. Piloto do Módulo Lunar (ML)) desembarcou no Mare Tranquilitatis (o Mar da Tranquilidade) na Lua, no Módulo Lunar (ML), enquanto o Módulo de Comando e Serviço (MCS) (com piloto Michael Collins), continuou em órbita lunar. Durante sua estadia na Lua, os astronautas realizaram experimentos científicos,  fotografias, e coletadas amostras lunares. O ML decolou da Lua em 21 de Julho e os astronautas regressaram à Terra em 24 julho. </a:t>
            </a:r>
            <a:br>
              <a:rPr lang="pt-BR"/>
            </a:br>
            <a:r>
              <a:rPr lang="pt-BR"/>
              <a:t>Extraido de: http://nssdc.gsfc.nasa.gov/nmc/spacecraftDisplay.do?id=1969-059ª</a:t>
            </a:r>
          </a:p>
          <a:p>
            <a:endParaRPr lang="pt-B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979A33-FD24-42CF-8A09-B5CBBEC584D8}" type="slidenum">
              <a:rPr lang="en-US"/>
              <a:pPr/>
              <a:t>88</a:t>
            </a:fld>
            <a:endParaRPr lang="en-US"/>
          </a:p>
        </p:txBody>
      </p:sp>
      <p:sp>
        <p:nvSpPr>
          <p:cNvPr id="197634" name="Rectangle 2"/>
          <p:cNvSpPr>
            <a:spLocks noChangeArrowheads="1" noTextEdit="1"/>
          </p:cNvSpPr>
          <p:nvPr>
            <p:ph type="sldImg"/>
          </p:nvPr>
        </p:nvSpPr>
        <p:spPr>
          <a:ln/>
        </p:spPr>
      </p:sp>
      <p:sp>
        <p:nvSpPr>
          <p:cNvPr id="197635" name="Rectangle 3"/>
          <p:cNvSpPr>
            <a:spLocks noGrp="1" noChangeArrowheads="1"/>
          </p:cNvSpPr>
          <p:nvPr>
            <p:ph type="body" idx="1"/>
          </p:nvPr>
        </p:nvSpPr>
        <p:spPr/>
        <p:txBody>
          <a:bodyPr/>
          <a:lstStyle/>
          <a:p>
            <a:r>
              <a:rPr lang="pt-BR"/>
              <a:t>http://www.bobthealien.co.uk/19651969.htm</a:t>
            </a:r>
          </a:p>
          <a:p>
            <a:r>
              <a:rPr lang="pt-BR"/>
              <a:t>http://mm04.nasaimages.org/MediaManager/srvr?mediafile=/Size3/nasaNAS-20-NA/121943/luna-16-browse.jpg&amp;userid=1&amp;username=admin&amp;resolution=3&amp;servertype=JVA&amp;cid=20&amp;iid=nasaNAS&amp;vcid=NA&amp;usergroup=solarsystem&amp;profileid=99</a:t>
            </a:r>
          </a:p>
          <a:p>
            <a:r>
              <a:rPr lang="pt-BR"/>
              <a:t>http://en.wikipedia.org/wiki/Luna_16</a:t>
            </a:r>
          </a:p>
          <a:p>
            <a:pPr algn="just"/>
            <a:r>
              <a:rPr lang="pt-BR"/>
              <a:t>Descrição </a:t>
            </a:r>
            <a:br>
              <a:rPr lang="pt-BR"/>
            </a:br>
            <a:r>
              <a:rPr lang="pt-BR"/>
              <a:t>Luna 16 foi a primeira sonda robótica para aterrar na Lua e retornar à Terra com uma amostra. Ela  representou a primeira missão lunar de regresso da União Soviética e A terceira no geral, na sequência das missões Apollo 11 e 12. A nave espacial constou de duas etapas em anexo, plataforma de subida montada em cima de uma plataforma da fase de descida. A plataforma de descida era composta com quatro pernas salientes de aterragem, tanques de combustível, uma sensor via radar de aterragem, e um complexo duplo de motores de descida. Um dos principais motores de descida foi usado para abrandar o pouso até que ela chegou a um ponto de corte que foi determinado pelo computador de bordo com base em altitude e velocidade. Após o corte um banco de jatos de menor impulso foi utilizado para o pouso final. A fase de descida também agiu como um rampa de lançamento para a fase de decolagem. A plataforma de decolagem foi composta de um pequeno cilindro com um topo arredondado. É transportada uma amostra do solo num recipiente cilíndrico hermeticamente fechado dentro de uma cápsula de reentrada. A nave espacial estava equipada com fase ascendência de uma câmara de televisão, e monitres de radiação e temperatura, equipamento de telecomunicações, e um braço extensível com uma plataforma de perfuração para o recolhimneto de uma amostra do solo lunar. </a:t>
            </a:r>
          </a:p>
          <a:p>
            <a:r>
              <a:rPr lang="pt-BR"/>
              <a:t>Extraído de: http://nssdc.gsfc.nasa.gov/nmc/spacecraftDisplay.do?id=1970-072A</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AC1004-8D4A-4F67-8D92-D63736D070CE}" type="slidenum">
              <a:rPr lang="en-US"/>
              <a:pPr/>
              <a:t>90</a:t>
            </a:fld>
            <a:endParaRPr lang="en-US"/>
          </a:p>
        </p:txBody>
      </p:sp>
      <p:sp>
        <p:nvSpPr>
          <p:cNvPr id="201730" name="Rectangle 2"/>
          <p:cNvSpPr>
            <a:spLocks noChangeArrowheads="1" noTextEdit="1"/>
          </p:cNvSpPr>
          <p:nvPr>
            <p:ph type="sldImg"/>
          </p:nvPr>
        </p:nvSpPr>
        <p:spPr>
          <a:ln/>
        </p:spPr>
      </p:sp>
      <p:sp>
        <p:nvSpPr>
          <p:cNvPr id="201731" name="Rectangle 3"/>
          <p:cNvSpPr>
            <a:spLocks noGrp="1" noChangeArrowheads="1"/>
          </p:cNvSpPr>
          <p:nvPr>
            <p:ph type="body" idx="1"/>
          </p:nvPr>
        </p:nvSpPr>
        <p:spPr/>
        <p:txBody>
          <a:bodyPr/>
          <a:lstStyle/>
          <a:p>
            <a:r>
              <a:rPr lang="pt-BR"/>
              <a:t>http://www.bobthealien.co.uk/19651969.htm</a:t>
            </a:r>
          </a:p>
          <a:p>
            <a:r>
              <a:rPr lang="pt-BR"/>
              <a:t>http://pt.wikipedia.org/wiki/Salyut</a:t>
            </a:r>
          </a:p>
          <a:p>
            <a:r>
              <a:rPr lang="pt-BR"/>
              <a:t>http://pt.wikipedia.org/wiki/Salyut_1</a:t>
            </a:r>
          </a:p>
          <a:p>
            <a:r>
              <a:rPr lang="pt-BR"/>
              <a:t>No lançamento, o objetivo anunciado de Salyut foi testar os elementos dos sistemas de uma estação espacial e de realizar investigação científica e de experiências. A estação foi descrita como tendo 20 m de comprimento, 4 m de diâmetro máximo, e 99 centímetros cúbicos de espaço interior. Dos seus vários compartimentos, três foram pressurizados (100 metros cúbicos total), e dois poderão ser inseridos pela tripulação. O primeiro, ou transferência, compartimento foi conectado diretamente com a Soyuz 11. Seu encaixe cone tinha a 2 m de diâmetro. A segunda, e principal, compartimento foi de cerca de 4 m de diâmetro. Televisivores mostraram espaço suficiente para oito cadeiras (sete em consolesde trabalho), vários painéis de comando, e 20 orifícios (alguns desobstruídas por instrumentos). O terceiro compartimento pressurizado continha o controle e equipamentos de comunicação, a alimentação, o sistema de apoio à vida, e outros equipamentos auxiliares. O quarto, e último, compartimento (despressurizado) de cerca de 2 m de diâmetro e continha o motor instalações e equipamentos de controlo associados. Salyut tinham baterias químicas para armazenamento, reserva de abastecimento de oxigênio e água, e sistemas de regeneração. Externamente foram montados dois conjuntos de células solares duplas painéis que se estendeu como asas ao menor compartimentos em cada extremidade, o calor regulação do sistema de radiadores, e orientação e de comando. Depois de uma aproximação e encontro de 24 horas de duração, a Soyuz 10 acoplou com Salyut em 23 de abril e permaneceu ancorada por 5,5 horas. A tripulação não se transferir para a estação espacial. Na Soyuz 11 foram exigidos 3 hr 19 min em 7 de junho para concluir acoplagem. A tripulação Salyut é transferidas e a sua missão anunciada para verificar e testar o projeto, as unidades, a bordo de sistemas, equipamentos e da estação orbital pilotados, a experimentar os métodos e meios autónomos da estação de orientação e navegação, bem como os sistemas para controlar o espaço complexo enquanto manobra em órbita,  estudando geológico-geográficos objetos na superfície da terra, atmosféricos formações, bem como a cobertura de neve e gelo da terra, estudar as características físicas, processos, e fenômenos na atmosfera e no espaço exterior em diversas faixas do espectro de radiação eletromagnética, e a realização médico-biológico estudos para determinar as possibilidades de realizar diversos trabalhos pelos cosmonautas na estação e estudar a influência dos fatores em vôo espacial o organismo humano. Em 29 de junho depois  de voar 362 órbitas aportou com Salyut, a Soyuz 11 tripulantes transferido para Soyuz 11. Salyut foi movida para órbitas mais elevadas em julho e agosto de 1971 para garantir que não iria terminar, mediante a rápida decadência. Em 11 de outubro, a Salyut motores foram desligados, para na última hora, reduzir a sua órbita e assegurar a rápida degradação ao longo do Oceano Pacífico. Após 175 dias no espaço, a primeira estação espacial real morreu. Pravda (26 de outubro de 1971) relataram que a Salyut tarefas foram realizadas em 75 por cento dos casos, por meios ópticos, em 20 por cento por meio de rádio-técnico, e do pequeno saldo por magneto-métrico, gravitacional, e outros estudos. Leituras sinópticas foram tomadas em ambas as partes visíveis e invisíveis do espectro electromagnético. </a:t>
            </a:r>
          </a:p>
          <a:p>
            <a:r>
              <a:rPr lang="pt-BR"/>
              <a:t>Extraído de: http://nssdc.gsfc.nasa.gov/nmc/spacecraftDisplay.do?id=1971-032A</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93026E-8C7B-4443-A1BA-B2E9ACCC1A95}" type="slidenum">
              <a:rPr lang="en-US"/>
              <a:pPr/>
              <a:t>91</a:t>
            </a:fld>
            <a:endParaRPr lang="en-US"/>
          </a:p>
        </p:txBody>
      </p:sp>
      <p:sp>
        <p:nvSpPr>
          <p:cNvPr id="199682" name="Rectangle 2"/>
          <p:cNvSpPr>
            <a:spLocks noChangeArrowheads="1" noTextEdit="1"/>
          </p:cNvSpPr>
          <p:nvPr>
            <p:ph type="sldImg"/>
          </p:nvPr>
        </p:nvSpPr>
        <p:spPr>
          <a:ln/>
        </p:spPr>
      </p:sp>
      <p:sp>
        <p:nvSpPr>
          <p:cNvPr id="199683" name="Rectangle 3"/>
          <p:cNvSpPr>
            <a:spLocks noGrp="1" noChangeArrowheads="1"/>
          </p:cNvSpPr>
          <p:nvPr>
            <p:ph type="body" idx="1"/>
          </p:nvPr>
        </p:nvSpPr>
        <p:spPr/>
        <p:txBody>
          <a:bodyPr/>
          <a:lstStyle/>
          <a:p>
            <a:r>
              <a:rPr lang="pt-BR"/>
              <a:t>http://www.bobthealien.co.uk/19651969.htm</a:t>
            </a:r>
          </a:p>
          <a:p>
            <a:r>
              <a:rPr lang="pt-BR"/>
              <a:t>http://www-pao.ksc.nasa.gov/history/skylab/skylab.htm</a:t>
            </a:r>
          </a:p>
          <a:p>
            <a:r>
              <a:rPr lang="pt-BR" i="1"/>
              <a:t>www.zenite.nu/06/eo-</a:t>
            </a:r>
            <a:r>
              <a:rPr lang="pt-BR" b="1" i="1"/>
              <a:t>skylab</a:t>
            </a:r>
            <a:r>
              <a:rPr lang="pt-BR" i="1"/>
              <a:t>.php</a:t>
            </a:r>
            <a:r>
              <a:rPr lang="pt-BR"/>
              <a:t> </a:t>
            </a:r>
          </a:p>
          <a:p>
            <a:endParaRPr lang="pt-BR"/>
          </a:p>
          <a:p>
            <a:r>
              <a:rPr lang="pt-BR"/>
              <a:t>O Skylab (SL) foi tripulado e a espaçonave orbital era composta de cinco partes: A Montagem do Telescópio Apollo (MTA), o Adaptador de Ancoragem Múltiplo (AAM), o Módulo da Trava de Ar (MTA), a Unidade de Instrumentos (UI) e a Oficina Orbital (OO). O Skylab tinha a forma de um cilindro com o MTA posicionado a 90 graus do eixo longitudinal após entrar em órbita. O MTA foi o Observatório Solar e ele era responsável pelo controle de atitude do conjunto. Na extremidade oposta estava a Oficina Orbital em relação ao MTA e o AAM. A recuperação e instalação de película utilizada na MTA foi realizado pelos astronautas durante a atividade extra-veicular. </a:t>
            </a:r>
            <a:r>
              <a:rPr lang="en-US"/>
              <a:t>O Adaptador de Ancoragem Múltiplo serve como doca para os módulos de comando e de serviço, o qual serve como acesso ao Skylab.</a:t>
            </a:r>
            <a:r>
              <a:rPr lang="pt-BR"/>
              <a:t> O MTA prove um trava de ar entre o MTA  e o OO, e comtém controles e instrumentação. A Unidade de Instrumentos, a qual foi usada somente durante o lançamento e a fase inicial de operação, prove os controles de guiagem e as funções o sequenciamento da MTA, painéis solares e etc. A Oficina Orbital foi feita numa adaptação do estágio de u Saturno 4B e adequado para a presença humana numa habitação em órbita. Ela contém proviso~es e acomodações necessárias a tripulação de três astronautas para um período de 84 dias no espaço. Todas as partes são capazes de serem colocadas em modo automático, em órbita, reativação e operação. O Skylab foi lançado no dia 14 de maio de 1973. Ele foi habitado durante o período de 25 de maio a 22 de junho de 1973, pela tripulação da Missão SL-2 (73-032A). A próxima tripulação ocorreu durante o período de 28 de julho a 25 de setembro de 1973, por meio a missão SL-3 (73-050A). A tripulação final de ocupação ocorreu no período de 16 de nomembro de 1973 a 8 de fevereiro de 1974, atavés da missão SL-4 (73-090A). </a:t>
            </a:r>
          </a:p>
          <a:p>
            <a:r>
              <a:rPr lang="pt-BR"/>
              <a:t>Extraído de: http://nssdc.gsfc.nasa.gov/nmc/spacecraftDisplay.do?id=1973-027A</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0AE136-6394-4F83-A15A-2CC5CEAE36AF}" type="slidenum">
              <a:rPr lang="en-US"/>
              <a:pPr/>
              <a:t>92</a:t>
            </a:fld>
            <a:endParaRPr lang="en-US"/>
          </a:p>
        </p:txBody>
      </p:sp>
      <p:sp>
        <p:nvSpPr>
          <p:cNvPr id="203778" name="Rectangle 2"/>
          <p:cNvSpPr>
            <a:spLocks noChangeArrowheads="1" noTextEdit="1"/>
          </p:cNvSpPr>
          <p:nvPr>
            <p:ph type="sldImg"/>
          </p:nvPr>
        </p:nvSpPr>
        <p:spPr>
          <a:ln/>
        </p:spPr>
      </p:sp>
      <p:sp>
        <p:nvSpPr>
          <p:cNvPr id="203779" name="Rectangle 3"/>
          <p:cNvSpPr>
            <a:spLocks noGrp="1" noChangeArrowheads="1"/>
          </p:cNvSpPr>
          <p:nvPr>
            <p:ph type="body" idx="1"/>
          </p:nvPr>
        </p:nvSpPr>
        <p:spPr/>
        <p:txBody>
          <a:bodyPr/>
          <a:lstStyle/>
          <a:p>
            <a:r>
              <a:rPr lang="pt-BR"/>
              <a:t>http://www.bobthealien.co.uk/19651969.htm</a:t>
            </a:r>
          </a:p>
          <a:p>
            <a:endParaRPr lang="pt-BR"/>
          </a:p>
          <a:p>
            <a:r>
              <a:rPr lang="pt-BR"/>
              <a:t>A estação espacial Mir permaneceu em órbita circular ao redor da terra com 51,6 graus de inclinação, perigeu 350 km e 400 km apogeu. Foi constituída por seis módulos principais: o núcleo Mir e os módulos científicos conhecidos como Kvant, Kvant-2, Kristall, Priroda e Spectr. (Os nomes dos módulos científicos nós podemos traduzir como Quantum, Crystal, Natureza, e Spectrum, respectivamente). </a:t>
            </a:r>
            <a:br>
              <a:rPr lang="pt-BR"/>
            </a:br>
            <a:r>
              <a:rPr lang="pt-BR"/>
              <a:t>O módulo central, lançado 2/19/86, tem uma massa de ~ 21 mil toneladas, um comprimento de cerca de 13,1 m, e um diâmetro máximo de 4,2 m. É constituída principalmente por uma passagem área com cinco portas de acoplamento, uma área de trabalho no comando estação, alojamento, sala de alimentação e higiene, e uma secção propulsão através de um túnel que permite o acesso ao módulo KVANT. </a:t>
            </a:r>
            <a:br>
              <a:rPr lang="pt-BR"/>
            </a:br>
            <a:r>
              <a:rPr lang="pt-BR"/>
              <a:t>Kvant (87-030A), um módulo astrofísica que acomoda instrumentos de vários países, foi lançado 3/31/87 e acoplado ao módulo central, em Abril de 1987. É cerca de 5,8 m de comprimento, tem um diâmetro máximo de 4,15 m, e uma massa de cerca de 11 toneladas. </a:t>
            </a:r>
            <a:br>
              <a:rPr lang="pt-BR"/>
            </a:br>
            <a:r>
              <a:rPr lang="pt-BR"/>
              <a:t>Kvant-2 (89-093A), habitação experimento equipamento científico e tecnológico, uma ducha, e uma câmara apoiar atividades extra-veicular  pela tripulação, acoplado à estação em dezembro de 1989. Tem uma massa de 19,5 toneladas, um comprimento de 11,9 m, e um diâmetro máximo de 4,35 m. </a:t>
            </a:r>
            <a:br>
              <a:rPr lang="pt-BR"/>
            </a:br>
            <a:r>
              <a:rPr lang="pt-BR"/>
              <a:t>O módulo Kristall (90-048A) aderiram à estação em Junho de 1990. É essencialmente dedicado à pesquisa tecnológica, tais como semicondutores e de experiências biológicas. Ela também abriga instrumentos de observação da Terra. Sua massa e as dimensões são semelhantes às de Kvant-2. </a:t>
            </a:r>
            <a:br>
              <a:rPr lang="pt-BR"/>
            </a:br>
            <a:r>
              <a:rPr lang="pt-BR"/>
              <a:t>Em Agosto de 1992, um pacote de impulsores, conhecido como "SOFORA", foi instalada em um mastro de 14 metros montado no topo do módulo Kvant. Estes propulsores foram mais eficientes e permitiam a poupança do controle de atitude da estação. </a:t>
            </a:r>
            <a:br>
              <a:rPr lang="pt-BR"/>
            </a:br>
            <a:r>
              <a:rPr lang="pt-BR"/>
              <a:t>Spektr, um módulo russo 23,5 ton, adeririu a Mir em Maio de 1995, e permaneceu com ele por pelo menos 3 anos. Ela carrega um  Espectometro de Difração Belga ( Miras) que estudou os gases atmosféricos como o ozônio, o dióxido de carbono, enxofre e freon. É igualmente realizou algumas experiências americanas quando do acoplamento Mir-Shuttle num encontro agendado para finais de 1995. </a:t>
            </a:r>
            <a:br>
              <a:rPr lang="pt-BR"/>
            </a:br>
            <a:r>
              <a:rPr lang="pt-BR"/>
              <a:t>O módulo Priroda aderiu-se a  Mir, em Abril de 1996. É essencialmente dedicado às missões de observação da Terra, como a medição de temperatura superficial do oceano e os estudos do oceano / interações da atmosfera.  </a:t>
            </a:r>
          </a:p>
          <a:p>
            <a:r>
              <a:rPr lang="pt-BR"/>
              <a:t>Um dos propósitos do projeto foi utilizar um amplo espectro de radiações eletromagnéticas para estudar a Terra, bem como métodos ativos e passivos. O módulo Priroda estava equipado com digitalizadores óptico e infravermelho, um espectrômetro de imagens, um LIDAR, digitalização e apontamento de um radiômetro de microondas, radar de abertura sintética digital de alta resolução em câmeras estéreo. A logística de reabastecimento da Mir era composta pelas naves Progresso com capacidade de carga útil de 2 500 kg e o transporte da tripulação através das naves Soyus-TM, com capacidade para três astronautas, as quais utilizavam o lançador Soyuz. Mais tarde numa cooperação com a NASA através dos ônibus espaciais fez acoplamentos a Mir levando e trazendo materiais. </a:t>
            </a:r>
          </a:p>
          <a:p>
            <a:r>
              <a:rPr lang="pt-BR"/>
              <a:t>Os resultados dos experimentos, incluindo amostras, filmes, etc, geralmente são devolvidos à Terra pelo astronauta bordo da Soyuz-TM ou do ônibus espacial. Um destaque especial uma cápsula não tripulada de reentrada reforça estas capacidades retorno de material. </a:t>
            </a:r>
          </a:p>
          <a:p>
            <a:r>
              <a:rPr lang="pt-BR"/>
              <a:t>Extraído de: http://nssdc.gsfc.nasa.gov/nmc/spacecraftDisplay.do?id=1986-017A</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AC8670-0A83-4C66-A03F-619B82AE9C19}" type="slidenum">
              <a:rPr lang="en-US"/>
              <a:pPr/>
              <a:t>93</a:t>
            </a:fld>
            <a:endParaRPr lang="en-US"/>
          </a:p>
        </p:txBody>
      </p:sp>
      <p:sp>
        <p:nvSpPr>
          <p:cNvPr id="205826" name="Rectangle 2"/>
          <p:cNvSpPr>
            <a:spLocks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pt-BR"/>
              <a:t>http://www.bobthealien.co.uk/19651969.htm</a:t>
            </a:r>
          </a:p>
          <a:p>
            <a:r>
              <a:rPr lang="pt-BR"/>
              <a:t>http://www.nasa.gov/mission_pages/station/structure/iss_assembly.html</a:t>
            </a:r>
          </a:p>
          <a:p>
            <a:r>
              <a:rPr lang="pt-BR"/>
              <a:t>Zarya (Aurora) é o módulo inicial construído pelos russos e financiado pelos americanos que foi o primeiro a ser lançado de um grande número de módulos da planejada da Estação Espacial Internacional (ISS), que está sendo montada em órbita terrestre. A órbita da ISS é de cerca de 386 km circular, com uma inclinação de 52,6 graus. Zarya, o primeiro módulo de controle, e também conhecido como o Bloco de Carga Funcional, estando ligado em conjunto com a unidade, o porta-americana seis ligações a futuros módulos, no primeiro passo da montagem da ISS. </a:t>
            </a:r>
            <a:br>
              <a:rPr lang="pt-BR"/>
            </a:br>
            <a:r>
              <a:rPr lang="pt-BR"/>
              <a:t>A Estação Espacial Internacional é uma grande estação espacial multi-módulo-terra em órbita, destinados a ter um longo prazo de ocupação espacial, de investigação e de desenvolvimento para diversos usos. Será construída em órbita terrestre, utilizando os ônibus Espacials (Americanos) e Soyuz e o foguete Proton (russos) para componentes transbordo em órbita e depois para reabasteceimento. </a:t>
            </a:r>
            <a:br>
              <a:rPr lang="pt-BR"/>
            </a:br>
            <a:r>
              <a:rPr lang="pt-BR"/>
              <a:t>Em 1984, o presidente Ronald Reagan NASA deu a luz verde para construir uma estação espacial, e convidou a participação de parceiros internacionais. Houve uma série de propostas de planos de uma grande estação espacial em órbita, a baixa inclinação, a ser coordenada com as respectivas plataformas, tais como a ESA Columbus, a Plataforma Polar, o Laboratório Columbus em anexo, e a Plataforma Columbus Livre.  Ao longo do tempo, para cada estação e as propostas de versões alternativaa, por sua vez, não conseguiu obter aceitação e aprovação orçamento, e foi abandonada durante os estudos iniciais. Dentre esses itens incluídos foi rejeitada Estação Espacial Alpha e Estação Espacial Freedom, a última do grupo. A ESA plataformas Columbus semelhantes entre si foram submetidos a uma re-dimensionamento  para baixo. As principais da ESA será módulo do laboratório Orbital de Facilidades Columbus, a voar, a partir do ano 2002. </a:t>
            </a:r>
            <a:br>
              <a:rPr lang="pt-BR"/>
            </a:br>
            <a:r>
              <a:rPr lang="pt-BR"/>
              <a:t>Finalmente, a cooperação internacional conduziu a estação internacional, denominada International Space Station, ou ISS, foi aceita e foi dotada de um orçamento de aprovação. Ao lançar a missão o tempo tinha evoluído, devido em grande parte às restrições financeiras, que incluem uma variedade de níveis de participação adicional de outras nações. A partir de novembro de 1998 participantes a nível mundial, para além dos Estados Unidos, incluída a Rússia, Canadá, Japão, e da ESA (Bélgica, Grã-Bretanha, Dinamarca, França, Alemanha, Itália, Holanda, Noruega, Espanha, Suécia e Suíça). </a:t>
            </a:r>
            <a:br>
              <a:rPr lang="pt-BR"/>
            </a:br>
            <a:r>
              <a:rPr lang="pt-BR"/>
              <a:t>Na primeira fase do projeto, sete astronautas americanos passaram quase 27 meses a bordo da Mir russa, ganhando experiencia técnica, operacional e de gestão dos riscos de uma estação. Na próxima fase (Novembro de 1998 - Janeiro de 2000), a estação irá expandir-se desde os seus primeiros dois pontos para incluir laboratórios, grandes asas solares, um retorno Soyuz veículo, sistemas de comunicações e de um braço robô. Após isto (Março de 2000 - Janeiro de 2004), laboratórios do Japão e da ESA será acrescentado, bem como um módulo para experimentos com força centrífuga exigindo gravidade e, finalmente, uma construção de habitação EUA módulo grande o suficiente para uma tripulação de permanente de sete especialistas. </a:t>
            </a:r>
            <a:br>
              <a:rPr lang="pt-BR"/>
            </a:br>
            <a:r>
              <a:rPr lang="pt-BR"/>
              <a:t>Uma vez que a estação se torne habitável, talvez no início de 2000, três tripulações começará a vida a bordo e a realização de experimentos de longo prazo. Antecipação ISS incluem projetos de pesquisa em gravidade zero, processamento de materiais e medicamentos, bem como a investigação biológica. </a:t>
            </a:r>
            <a:br>
              <a:rPr lang="pt-BR"/>
            </a:br>
            <a:r>
              <a:rPr lang="pt-BR"/>
              <a:t>Os dois primeiros módulos da ISS, Zarya (1998-067A) e Unidade (1998-069F, também chamado de Nó 1), foram anexados juntos em órbita em 02:49 GMT em 7 de dezembro de 1998. Zarya, (~ 19 500 kg), 20 novembro. Módulo de Controle módulo lançado por um lançador russo Proton, e Unity, (~ 11 600 kg), seis porta-habitável ligação módulo lançado a bordo os E.U. Space Shuttle STS-88 em 3 de dezembro, eram ligados entre si pela tripulação internacional da STS-88. Com a posterior ligação dos vários elementos, comunicação de dados e cabos, a Estação Espacial Internacional se tornou operacional. Para mais informações sobre o componente módulos, veja suas descrições em separado do sistema de informação NSSDC, e / ou ver os URLs abaixo. </a:t>
            </a:r>
            <a:br>
              <a:rPr lang="pt-BR"/>
            </a:br>
            <a:r>
              <a:rPr lang="pt-BR"/>
              <a:t>Para mais informações, consulte as seguintes páginas da NASA e da ESA WWW: </a:t>
            </a:r>
            <a:br>
              <a:rPr lang="pt-BR"/>
            </a:br>
            <a:r>
              <a:rPr lang="pt-BR">
                <a:hlinkClick r:id="rId3"/>
              </a:rPr>
              <a:t>http://spaceflight.nasa.gov/ </a:t>
            </a:r>
            <a:endParaRPr lang="pt-BR"/>
          </a:p>
          <a:p>
            <a:r>
              <a:rPr lang="pt-BR">
                <a:hlinkClick r:id="rId4"/>
              </a:rPr>
              <a:t>http://station.nasa.gov/station/assembly/index.html </a:t>
            </a:r>
            <a:endParaRPr lang="pt-BR"/>
          </a:p>
          <a:p>
            <a:r>
              <a:rPr lang="pt-BR"/>
              <a:t>(Zarya - 1998-067A) </a:t>
            </a:r>
            <a:r>
              <a:rPr lang="pt-BR">
                <a:hlinkClick r:id="rId5"/>
              </a:rPr>
              <a:t>http://station.nasa.gov/station/assembly/elements/fgb/ </a:t>
            </a:r>
            <a:endParaRPr lang="pt-BR"/>
          </a:p>
          <a:p>
            <a:r>
              <a:rPr lang="pt-BR"/>
              <a:t>(Unity - 1998-069F) </a:t>
            </a:r>
            <a:r>
              <a:rPr lang="pt-BR">
                <a:hlinkClick r:id="rId6"/>
              </a:rPr>
              <a:t>http://station.nasa.gov/station/assembly/elements/node1/</a:t>
            </a:r>
            <a:r>
              <a:rPr lang="pt-BR"/>
              <a:t> http://nssdc.gsfc.nasa.gov/database/MasterCatalog?sc=1998-069F </a:t>
            </a:r>
            <a:endParaRPr lang="pt-BR">
              <a:hlinkClick r:id="rId7"/>
            </a:endParaRPr>
          </a:p>
          <a:p>
            <a:r>
              <a:rPr lang="pt-BR">
                <a:hlinkClick r:id="rId7"/>
              </a:rPr>
              <a:t>http://www.estec.esa.int/spaceflight/index.htm</a:t>
            </a:r>
            <a:r>
              <a:rPr lang="pt-BR"/>
              <a:t> (ISS) </a:t>
            </a:r>
            <a:r>
              <a:rPr lang="pt-BR">
                <a:hlinkClick r:id="rId8"/>
              </a:rPr>
              <a:t>http://www.estec.esa.int/spaceflight/zarya.htm </a:t>
            </a:r>
            <a:endParaRPr lang="pt-BR"/>
          </a:p>
          <a:p>
            <a:r>
              <a:rPr lang="pt-BR"/>
              <a:t>(Columbus) </a:t>
            </a:r>
            <a:r>
              <a:rPr lang="pt-BR">
                <a:hlinkClick r:id="rId9"/>
              </a:rPr>
              <a:t>http://www.estec.esa.nl/spaceflight/cof.htm</a:t>
            </a:r>
            <a:r>
              <a:rPr lang="pt-BR"/>
              <a:t> </a:t>
            </a:r>
          </a:p>
          <a:p>
            <a:r>
              <a:rPr lang="pt-BR"/>
              <a:t>Extraído de : http://nssdc.gsfc.nasa.gov/nmc/spacecraftDisplay.do?id=1998-067A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05C6CF-55A3-463E-8001-A417906707CC}" type="slidenum">
              <a:rPr lang="en-US"/>
              <a:pPr/>
              <a:t>9</a:t>
            </a:fld>
            <a:endParaRPr lang="en-US"/>
          </a:p>
        </p:txBody>
      </p:sp>
      <p:sp>
        <p:nvSpPr>
          <p:cNvPr id="416770" name="Rectangle 2"/>
          <p:cNvSpPr>
            <a:spLocks noChangeArrowheads="1" noTextEdit="1"/>
          </p:cNvSpPr>
          <p:nvPr>
            <p:ph type="sldImg"/>
          </p:nvPr>
        </p:nvSpPr>
        <p:spPr>
          <a:ln/>
        </p:spPr>
      </p:sp>
      <p:sp>
        <p:nvSpPr>
          <p:cNvPr id="416771" name="Rectangle 3"/>
          <p:cNvSpPr>
            <a:spLocks noGrp="1" noChangeArrowheads="1"/>
          </p:cNvSpPr>
          <p:nvPr>
            <p:ph type="body" idx="1"/>
          </p:nvPr>
        </p:nvSpPr>
        <p:spPr/>
        <p:txBody>
          <a:bodyPr/>
          <a:lstStyle/>
          <a:p>
            <a:r>
              <a:rPr lang="en-US"/>
              <a:t>	</a:t>
            </a:r>
            <a:r>
              <a:rPr lang="pt-BR"/>
              <a:t>Russo, foi o primeiro a escrever teorias sérias sobre vôos espaciais. Foi o responsável pelo desenvolvimento da famosa (pelo menos entre os estudantes de ciências exatas) “equação do foguete de Tsiolkovsky”, equação básica para um foguete atingir o espaço, usada até hoje. No entanto, Tsiolkovsky era basicamente um teórico, não tendo construído nenhum protótipo, ou feito algum tipo de experiência, para provar suas teorias.</a:t>
            </a:r>
          </a:p>
          <a:p>
            <a:r>
              <a:rPr lang="pt-BR"/>
              <a:t>Foto:</a:t>
            </a:r>
          </a:p>
          <a:p>
            <a:r>
              <a:rPr lang="pt-BR"/>
              <a:t>http://www.nmspacemuseum.org/halloffame/images/large/tsiolkovsky.jpg</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A4A462-DD01-472B-A3F4-3B918EBFB7D6}" type="slidenum">
              <a:rPr lang="en-US"/>
              <a:pPr/>
              <a:t>94</a:t>
            </a:fld>
            <a:endParaRPr lang="en-US"/>
          </a:p>
        </p:txBody>
      </p:sp>
      <p:sp>
        <p:nvSpPr>
          <p:cNvPr id="356354" name="Rectangle 2"/>
          <p:cNvSpPr>
            <a:spLocks noChangeArrowheads="1" noTextEdit="1"/>
          </p:cNvSpPr>
          <p:nvPr>
            <p:ph type="sldImg"/>
          </p:nvPr>
        </p:nvSpPr>
        <p:spPr>
          <a:ln/>
        </p:spPr>
      </p:sp>
      <p:sp>
        <p:nvSpPr>
          <p:cNvPr id="356355" name="Rectangle 3"/>
          <p:cNvSpPr>
            <a:spLocks noGrp="1" noChangeArrowheads="1"/>
          </p:cNvSpPr>
          <p:nvPr>
            <p:ph type="body" idx="1"/>
          </p:nvPr>
        </p:nvSpPr>
        <p:spPr/>
        <p:txBody>
          <a:bodyPr/>
          <a:lstStyle/>
          <a:p>
            <a:r>
              <a:rPr lang="pt-BR"/>
              <a:t>http://pt.wikiquote.org/wiki/Konstantin_Tsiolkovsky</a:t>
            </a:r>
          </a:p>
          <a:p>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endParaRPr lang="en-US"/>
          </a:p>
        </p:txBody>
      </p:sp>
      <p:sp>
        <p:nvSpPr>
          <p:cNvPr id="5" name="Espaço Reservado para Rodapé 4"/>
          <p:cNvSpPr>
            <a:spLocks noGrp="1"/>
          </p:cNvSpPr>
          <p:nvPr>
            <p:ph type="ftr" sz="quarter" idx="11"/>
          </p:nvPr>
        </p:nvSpPr>
        <p:spPr/>
        <p:txBody>
          <a:bodyPr/>
          <a:lstStyle>
            <a:lvl1pPr>
              <a:defRPr/>
            </a:lvl1pPr>
          </a:lstStyle>
          <a:p>
            <a:endParaRPr lang="en-US"/>
          </a:p>
        </p:txBody>
      </p:sp>
      <p:sp>
        <p:nvSpPr>
          <p:cNvPr id="6" name="Espaço Reservado para Número de Slide 5"/>
          <p:cNvSpPr>
            <a:spLocks noGrp="1"/>
          </p:cNvSpPr>
          <p:nvPr>
            <p:ph type="sldNum" sz="quarter" idx="12"/>
          </p:nvPr>
        </p:nvSpPr>
        <p:spPr/>
        <p:txBody>
          <a:bodyPr/>
          <a:lstStyle>
            <a:lvl1pPr>
              <a:defRPr/>
            </a:lvl1pPr>
          </a:lstStyle>
          <a:p>
            <a:fld id="{A611831E-E815-4F29-A798-A790F80E57DB}" type="slidenum">
              <a:rPr lang="en-US"/>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en-US"/>
          </a:p>
        </p:txBody>
      </p:sp>
      <p:sp>
        <p:nvSpPr>
          <p:cNvPr id="5" name="Espaço Reservado para Rodapé 4"/>
          <p:cNvSpPr>
            <a:spLocks noGrp="1"/>
          </p:cNvSpPr>
          <p:nvPr>
            <p:ph type="ftr" sz="quarter" idx="11"/>
          </p:nvPr>
        </p:nvSpPr>
        <p:spPr/>
        <p:txBody>
          <a:bodyPr/>
          <a:lstStyle>
            <a:lvl1pPr>
              <a:defRPr/>
            </a:lvl1pPr>
          </a:lstStyle>
          <a:p>
            <a:endParaRPr lang="en-US"/>
          </a:p>
        </p:txBody>
      </p:sp>
      <p:sp>
        <p:nvSpPr>
          <p:cNvPr id="6" name="Espaço Reservado para Número de Slide 5"/>
          <p:cNvSpPr>
            <a:spLocks noGrp="1"/>
          </p:cNvSpPr>
          <p:nvPr>
            <p:ph type="sldNum" sz="quarter" idx="12"/>
          </p:nvPr>
        </p:nvSpPr>
        <p:spPr/>
        <p:txBody>
          <a:bodyPr/>
          <a:lstStyle>
            <a:lvl1pPr>
              <a:defRPr/>
            </a:lvl1pPr>
          </a:lstStyle>
          <a:p>
            <a:fld id="{CAAC057A-F584-4E1B-BF58-7DF26C826330}" type="slidenum">
              <a:rPr lang="en-US"/>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en-US"/>
          </a:p>
        </p:txBody>
      </p:sp>
      <p:sp>
        <p:nvSpPr>
          <p:cNvPr id="5" name="Espaço Reservado para Rodapé 4"/>
          <p:cNvSpPr>
            <a:spLocks noGrp="1"/>
          </p:cNvSpPr>
          <p:nvPr>
            <p:ph type="ftr" sz="quarter" idx="11"/>
          </p:nvPr>
        </p:nvSpPr>
        <p:spPr/>
        <p:txBody>
          <a:bodyPr/>
          <a:lstStyle>
            <a:lvl1pPr>
              <a:defRPr/>
            </a:lvl1pPr>
          </a:lstStyle>
          <a:p>
            <a:endParaRPr lang="en-US"/>
          </a:p>
        </p:txBody>
      </p:sp>
      <p:sp>
        <p:nvSpPr>
          <p:cNvPr id="6" name="Espaço Reservado para Número de Slide 5"/>
          <p:cNvSpPr>
            <a:spLocks noGrp="1"/>
          </p:cNvSpPr>
          <p:nvPr>
            <p:ph type="sldNum" sz="quarter" idx="12"/>
          </p:nvPr>
        </p:nvSpPr>
        <p:spPr/>
        <p:txBody>
          <a:bodyPr/>
          <a:lstStyle>
            <a:lvl1pPr>
              <a:defRPr/>
            </a:lvl1pPr>
          </a:lstStyle>
          <a:p>
            <a:fld id="{65010743-D3BF-4351-B71B-A3E6E127394D}" type="slidenum">
              <a:rPr lang="en-US"/>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endParaRPr lang="en-US"/>
          </a:p>
        </p:txBody>
      </p:sp>
      <p:sp>
        <p:nvSpPr>
          <p:cNvPr id="5" name="Espaço Reservado para Rodapé 4"/>
          <p:cNvSpPr>
            <a:spLocks noGrp="1"/>
          </p:cNvSpPr>
          <p:nvPr>
            <p:ph type="ftr" sz="quarter" idx="11"/>
          </p:nvPr>
        </p:nvSpPr>
        <p:spPr/>
        <p:txBody>
          <a:bodyPr/>
          <a:lstStyle>
            <a:lvl1pPr>
              <a:defRPr/>
            </a:lvl1pPr>
          </a:lstStyle>
          <a:p>
            <a:endParaRPr lang="en-US"/>
          </a:p>
        </p:txBody>
      </p:sp>
      <p:sp>
        <p:nvSpPr>
          <p:cNvPr id="6" name="Espaço Reservado para Número de Slide 5"/>
          <p:cNvSpPr>
            <a:spLocks noGrp="1"/>
          </p:cNvSpPr>
          <p:nvPr>
            <p:ph type="sldNum" sz="quarter" idx="12"/>
          </p:nvPr>
        </p:nvSpPr>
        <p:spPr/>
        <p:txBody>
          <a:bodyPr/>
          <a:lstStyle>
            <a:lvl1pPr>
              <a:defRPr/>
            </a:lvl1pPr>
          </a:lstStyle>
          <a:p>
            <a:fld id="{D5881C1B-B3B2-4890-AF7D-7600BCFFEA25}" type="slidenum">
              <a:rPr lang="en-US"/>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endParaRPr lang="en-US"/>
          </a:p>
        </p:txBody>
      </p:sp>
      <p:sp>
        <p:nvSpPr>
          <p:cNvPr id="5" name="Espaço Reservado para Rodapé 4"/>
          <p:cNvSpPr>
            <a:spLocks noGrp="1"/>
          </p:cNvSpPr>
          <p:nvPr>
            <p:ph type="ftr" sz="quarter" idx="11"/>
          </p:nvPr>
        </p:nvSpPr>
        <p:spPr/>
        <p:txBody>
          <a:bodyPr/>
          <a:lstStyle>
            <a:lvl1pPr>
              <a:defRPr/>
            </a:lvl1pPr>
          </a:lstStyle>
          <a:p>
            <a:endParaRPr lang="en-US"/>
          </a:p>
        </p:txBody>
      </p:sp>
      <p:sp>
        <p:nvSpPr>
          <p:cNvPr id="6" name="Espaço Reservado para Número de Slide 5"/>
          <p:cNvSpPr>
            <a:spLocks noGrp="1"/>
          </p:cNvSpPr>
          <p:nvPr>
            <p:ph type="sldNum" sz="quarter" idx="12"/>
          </p:nvPr>
        </p:nvSpPr>
        <p:spPr/>
        <p:txBody>
          <a:bodyPr/>
          <a:lstStyle>
            <a:lvl1pPr>
              <a:defRPr/>
            </a:lvl1pPr>
          </a:lstStyle>
          <a:p>
            <a:fld id="{770BC6B9-B38D-4C49-820E-9234D4B1EBA6}" type="slidenum">
              <a:rPr lang="en-US"/>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lvl1pPr>
              <a:defRPr/>
            </a:lvl1pPr>
          </a:lstStyle>
          <a:p>
            <a:endParaRPr lang="en-US"/>
          </a:p>
        </p:txBody>
      </p:sp>
      <p:sp>
        <p:nvSpPr>
          <p:cNvPr id="6" name="Espaço Reservado para Rodapé 5"/>
          <p:cNvSpPr>
            <a:spLocks noGrp="1"/>
          </p:cNvSpPr>
          <p:nvPr>
            <p:ph type="ftr" sz="quarter" idx="11"/>
          </p:nvPr>
        </p:nvSpPr>
        <p:spPr/>
        <p:txBody>
          <a:bodyPr/>
          <a:lstStyle>
            <a:lvl1pPr>
              <a:defRPr/>
            </a:lvl1pPr>
          </a:lstStyle>
          <a:p>
            <a:endParaRPr lang="en-US"/>
          </a:p>
        </p:txBody>
      </p:sp>
      <p:sp>
        <p:nvSpPr>
          <p:cNvPr id="7" name="Espaço Reservado para Número de Slide 6"/>
          <p:cNvSpPr>
            <a:spLocks noGrp="1"/>
          </p:cNvSpPr>
          <p:nvPr>
            <p:ph type="sldNum" sz="quarter" idx="12"/>
          </p:nvPr>
        </p:nvSpPr>
        <p:spPr/>
        <p:txBody>
          <a:bodyPr/>
          <a:lstStyle>
            <a:lvl1pPr>
              <a:defRPr/>
            </a:lvl1pPr>
          </a:lstStyle>
          <a:p>
            <a:fld id="{AD4B236A-17DE-43B1-9517-E28C7C294D20}" type="slidenum">
              <a:rPr lang="en-US"/>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lvl1pPr>
              <a:defRPr/>
            </a:lvl1pPr>
          </a:lstStyle>
          <a:p>
            <a:endParaRPr lang="en-US"/>
          </a:p>
        </p:txBody>
      </p:sp>
      <p:sp>
        <p:nvSpPr>
          <p:cNvPr id="8" name="Espaço Reservado para Rodapé 7"/>
          <p:cNvSpPr>
            <a:spLocks noGrp="1"/>
          </p:cNvSpPr>
          <p:nvPr>
            <p:ph type="ftr" sz="quarter" idx="11"/>
          </p:nvPr>
        </p:nvSpPr>
        <p:spPr/>
        <p:txBody>
          <a:bodyPr/>
          <a:lstStyle>
            <a:lvl1pPr>
              <a:defRPr/>
            </a:lvl1pPr>
          </a:lstStyle>
          <a:p>
            <a:endParaRPr lang="en-US"/>
          </a:p>
        </p:txBody>
      </p:sp>
      <p:sp>
        <p:nvSpPr>
          <p:cNvPr id="9" name="Espaço Reservado para Número de Slide 8"/>
          <p:cNvSpPr>
            <a:spLocks noGrp="1"/>
          </p:cNvSpPr>
          <p:nvPr>
            <p:ph type="sldNum" sz="quarter" idx="12"/>
          </p:nvPr>
        </p:nvSpPr>
        <p:spPr/>
        <p:txBody>
          <a:bodyPr/>
          <a:lstStyle>
            <a:lvl1pPr>
              <a:defRPr/>
            </a:lvl1pPr>
          </a:lstStyle>
          <a:p>
            <a:fld id="{232C07C5-B6CB-40B8-B1F6-07A8C375670E}" type="slidenum">
              <a:rPr lang="en-US"/>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lvl1pPr>
              <a:defRPr/>
            </a:lvl1pPr>
          </a:lstStyle>
          <a:p>
            <a:endParaRPr lang="en-US"/>
          </a:p>
        </p:txBody>
      </p:sp>
      <p:sp>
        <p:nvSpPr>
          <p:cNvPr id="4" name="Espaço Reservado para Rodapé 3"/>
          <p:cNvSpPr>
            <a:spLocks noGrp="1"/>
          </p:cNvSpPr>
          <p:nvPr>
            <p:ph type="ftr" sz="quarter" idx="11"/>
          </p:nvPr>
        </p:nvSpPr>
        <p:spPr/>
        <p:txBody>
          <a:bodyPr/>
          <a:lstStyle>
            <a:lvl1pPr>
              <a:defRPr/>
            </a:lvl1pPr>
          </a:lstStyle>
          <a:p>
            <a:endParaRPr lang="en-US"/>
          </a:p>
        </p:txBody>
      </p:sp>
      <p:sp>
        <p:nvSpPr>
          <p:cNvPr id="5" name="Espaço Reservado para Número de Slide 4"/>
          <p:cNvSpPr>
            <a:spLocks noGrp="1"/>
          </p:cNvSpPr>
          <p:nvPr>
            <p:ph type="sldNum" sz="quarter" idx="12"/>
          </p:nvPr>
        </p:nvSpPr>
        <p:spPr/>
        <p:txBody>
          <a:bodyPr/>
          <a:lstStyle>
            <a:lvl1pPr>
              <a:defRPr/>
            </a:lvl1pPr>
          </a:lstStyle>
          <a:p>
            <a:fld id="{0093B5D7-48B0-471E-922F-7BD56DC68A18}" type="slidenum">
              <a:rPr lang="en-US"/>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a:defRPr/>
            </a:lvl1pPr>
          </a:lstStyle>
          <a:p>
            <a:endParaRPr lang="en-US"/>
          </a:p>
        </p:txBody>
      </p:sp>
      <p:sp>
        <p:nvSpPr>
          <p:cNvPr id="3" name="Espaço Reservado para Rodapé 2"/>
          <p:cNvSpPr>
            <a:spLocks noGrp="1"/>
          </p:cNvSpPr>
          <p:nvPr>
            <p:ph type="ftr" sz="quarter" idx="11"/>
          </p:nvPr>
        </p:nvSpPr>
        <p:spPr/>
        <p:txBody>
          <a:bodyPr/>
          <a:lstStyle>
            <a:lvl1pPr>
              <a:defRPr/>
            </a:lvl1pPr>
          </a:lstStyle>
          <a:p>
            <a:endParaRPr lang="en-US"/>
          </a:p>
        </p:txBody>
      </p:sp>
      <p:sp>
        <p:nvSpPr>
          <p:cNvPr id="4" name="Espaço Reservado para Número de Slide 3"/>
          <p:cNvSpPr>
            <a:spLocks noGrp="1"/>
          </p:cNvSpPr>
          <p:nvPr>
            <p:ph type="sldNum" sz="quarter" idx="12"/>
          </p:nvPr>
        </p:nvSpPr>
        <p:spPr/>
        <p:txBody>
          <a:bodyPr/>
          <a:lstStyle>
            <a:lvl1pPr>
              <a:defRPr/>
            </a:lvl1pPr>
          </a:lstStyle>
          <a:p>
            <a:fld id="{C4C2540C-EE34-473D-9788-33715DE01E67}" type="slidenum">
              <a:rPr lang="en-US"/>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lvl1pPr>
              <a:defRPr/>
            </a:lvl1pPr>
          </a:lstStyle>
          <a:p>
            <a:endParaRPr lang="en-US"/>
          </a:p>
        </p:txBody>
      </p:sp>
      <p:sp>
        <p:nvSpPr>
          <p:cNvPr id="6" name="Espaço Reservado para Rodapé 5"/>
          <p:cNvSpPr>
            <a:spLocks noGrp="1"/>
          </p:cNvSpPr>
          <p:nvPr>
            <p:ph type="ftr" sz="quarter" idx="11"/>
          </p:nvPr>
        </p:nvSpPr>
        <p:spPr/>
        <p:txBody>
          <a:bodyPr/>
          <a:lstStyle>
            <a:lvl1pPr>
              <a:defRPr/>
            </a:lvl1pPr>
          </a:lstStyle>
          <a:p>
            <a:endParaRPr lang="en-US"/>
          </a:p>
        </p:txBody>
      </p:sp>
      <p:sp>
        <p:nvSpPr>
          <p:cNvPr id="7" name="Espaço Reservado para Número de Slide 6"/>
          <p:cNvSpPr>
            <a:spLocks noGrp="1"/>
          </p:cNvSpPr>
          <p:nvPr>
            <p:ph type="sldNum" sz="quarter" idx="12"/>
          </p:nvPr>
        </p:nvSpPr>
        <p:spPr/>
        <p:txBody>
          <a:bodyPr/>
          <a:lstStyle>
            <a:lvl1pPr>
              <a:defRPr/>
            </a:lvl1pPr>
          </a:lstStyle>
          <a:p>
            <a:fld id="{2F49AD65-D09E-4E54-9563-CE1EA979487A}" type="slidenum">
              <a:rPr lang="en-US"/>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lvl1pPr>
              <a:defRPr/>
            </a:lvl1pPr>
          </a:lstStyle>
          <a:p>
            <a:endParaRPr lang="en-US"/>
          </a:p>
        </p:txBody>
      </p:sp>
      <p:sp>
        <p:nvSpPr>
          <p:cNvPr id="6" name="Espaço Reservado para Rodapé 5"/>
          <p:cNvSpPr>
            <a:spLocks noGrp="1"/>
          </p:cNvSpPr>
          <p:nvPr>
            <p:ph type="ftr" sz="quarter" idx="11"/>
          </p:nvPr>
        </p:nvSpPr>
        <p:spPr/>
        <p:txBody>
          <a:bodyPr/>
          <a:lstStyle>
            <a:lvl1pPr>
              <a:defRPr/>
            </a:lvl1pPr>
          </a:lstStyle>
          <a:p>
            <a:endParaRPr lang="en-US"/>
          </a:p>
        </p:txBody>
      </p:sp>
      <p:sp>
        <p:nvSpPr>
          <p:cNvPr id="7" name="Espaço Reservado para Número de Slide 6"/>
          <p:cNvSpPr>
            <a:spLocks noGrp="1"/>
          </p:cNvSpPr>
          <p:nvPr>
            <p:ph type="sldNum" sz="quarter" idx="12"/>
          </p:nvPr>
        </p:nvSpPr>
        <p:spPr/>
        <p:txBody>
          <a:bodyPr/>
          <a:lstStyle>
            <a:lvl1pPr>
              <a:defRPr/>
            </a:lvl1pPr>
          </a:lstStyle>
          <a:p>
            <a:fld id="{1D054A62-C528-47D4-AB90-E3C5F45642D2}" type="slidenum">
              <a:rPr lang="en-US"/>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Clique para editar o estilo do título mestre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Clique para editar os estilos do texto mestre</a:t>
            </a:r>
          </a:p>
          <a:p>
            <a:pPr lvl="1"/>
            <a:r>
              <a:rPr lang="en-US" smtClean="0"/>
              <a:t>Segundo nível</a:t>
            </a:r>
          </a:p>
          <a:p>
            <a:pPr lvl="2"/>
            <a:r>
              <a:rPr lang="en-US" smtClean="0"/>
              <a:t>Terceiro nível</a:t>
            </a:r>
          </a:p>
          <a:p>
            <a:pPr lvl="3"/>
            <a:r>
              <a:rPr lang="en-US" smtClean="0"/>
              <a:t>Quarto nível</a:t>
            </a:r>
          </a:p>
          <a:p>
            <a:pPr lvl="4"/>
            <a:r>
              <a:rPr lang="en-US" smtClean="0"/>
              <a:t>Quinto nível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67D442B-50AA-4552-BEF3-C13AF731D06F}" type="slidenum">
              <a:rPr lang="en-US"/>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0.jpeg"/><Relationship Id="rId7"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1.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0.jpeg"/><Relationship Id="rId7"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1.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23.pn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23.pn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video" Target="file:///D:\explora&#231;&#227;o-espacial\apresentacao\shuttle_ignition.wmv" TargetMode="External"/><Relationship Id="rId6" Type="http://schemas.openxmlformats.org/officeDocument/2006/relationships/image" Target="../media/image23.png"/><Relationship Id="rId5" Type="http://schemas.openxmlformats.org/officeDocument/2006/relationships/image" Target="../media/image21.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video" Target="file:///D:\explora&#231;&#227;o-espacial\apresentacao\shuttle_align.wmv" TargetMode="External"/><Relationship Id="rId6" Type="http://schemas.openxmlformats.org/officeDocument/2006/relationships/image" Target="../media/image23.png"/><Relationship Id="rId5" Type="http://schemas.openxmlformats.org/officeDocument/2006/relationships/image" Target="../media/image21.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video" Target="file:///D:\explora&#231;&#227;o-espacial\apresentacao\shuttle_srb_ignition.wmv" TargetMode="External"/><Relationship Id="rId6" Type="http://schemas.openxmlformats.org/officeDocument/2006/relationships/image" Target="../media/image23.png"/><Relationship Id="rId5" Type="http://schemas.openxmlformats.org/officeDocument/2006/relationships/image" Target="../media/image21.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video" Target="file:///D:\explora&#231;&#227;o-espacial\apresentacao\et_separation.wmv" TargetMode="External"/><Relationship Id="rId7" Type="http://schemas.openxmlformats.org/officeDocument/2006/relationships/image" Target="../media/image21.jpeg"/><Relationship Id="rId2" Type="http://schemas.openxmlformats.org/officeDocument/2006/relationships/video" Target="file:///D:\explora&#231;&#227;o-espacial\apresentacao\srb_separation.wmv" TargetMode="External"/><Relationship Id="rId1" Type="http://schemas.openxmlformats.org/officeDocument/2006/relationships/video" Target="file:///D:\explora&#231;&#227;o-espacial\apresentacao\shuttle_turn.wmv" TargetMode="External"/><Relationship Id="rId6" Type="http://schemas.openxmlformats.org/officeDocument/2006/relationships/image" Target="../media/image34.jpeg"/><Relationship Id="rId11" Type="http://schemas.openxmlformats.org/officeDocument/2006/relationships/image" Target="../media/image42.png"/><Relationship Id="rId5" Type="http://schemas.openxmlformats.org/officeDocument/2006/relationships/notesSlide" Target="../notesSlides/notesSlide31.xml"/><Relationship Id="rId10" Type="http://schemas.openxmlformats.org/officeDocument/2006/relationships/image" Target="../media/image41.png"/><Relationship Id="rId4" Type="http://schemas.openxmlformats.org/officeDocument/2006/relationships/slideLayout" Target="../slideLayouts/slideLayout7.xml"/><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32.xml"/><Relationship Id="rId7"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video" Target="file:///D:\explora&#231;&#227;o-espacial\apresentacao\srb_fall.wmv" TargetMode="External"/><Relationship Id="rId6" Type="http://schemas.openxmlformats.org/officeDocument/2006/relationships/image" Target="../media/image23.png"/><Relationship Id="rId5" Type="http://schemas.openxmlformats.org/officeDocument/2006/relationships/image" Target="../media/image21.jpeg"/><Relationship Id="rId4" Type="http://schemas.openxmlformats.org/officeDocument/2006/relationships/image" Target="../media/image34.jpeg"/><Relationship Id="rId9"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23.png"/><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34.xml"/><Relationship Id="rId7"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video" Target="file:///D:\explora&#231;&#227;o-espacial\apresentacao\landing.wmv" TargetMode="External"/><Relationship Id="rId6" Type="http://schemas.openxmlformats.org/officeDocument/2006/relationships/image" Target="../media/image23.png"/><Relationship Id="rId5" Type="http://schemas.openxmlformats.org/officeDocument/2006/relationships/image" Target="../media/image21.jpe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52.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2.png"/><Relationship Id="rId7" Type="http://schemas.openxmlformats.org/officeDocument/2006/relationships/image" Target="../media/image85.jpe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7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video" Target="file:///E:\cda-2013\minicurso-2s-2013\astronautica-2009\ATV_ANIMATION_FEB08_TV_11-02-08_wmphigh.wmv" TargetMode="External"/><Relationship Id="rId4" Type="http://schemas.openxmlformats.org/officeDocument/2006/relationships/image" Target="../media/image11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audio" Target="file:///D:\explora&#231;&#227;o-espacial\ppts\sputnik.wav" TargetMode="External"/><Relationship Id="rId5" Type="http://schemas.openxmlformats.org/officeDocument/2006/relationships/image" Target="../media/image116.jpeg"/><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3" Type="http://schemas.openxmlformats.org/officeDocument/2006/relationships/hyperlink" Target="/wiki/File:Sputnik_asm.jpg"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wiki/Explorer_1"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wiki/Vanguard_1"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wiki/Luna_1"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hyperlink" Target="/wiki/Luna_2"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hyperlink" Target="/wiki/Sputnik_7" TargetMode="External"/><Relationship Id="rId7" Type="http://schemas.openxmlformats.org/officeDocument/2006/relationships/hyperlink" Target="/wiki/Ranger_2"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hyperlink" Target="/wiki/Ranger_1" TargetMode="External"/><Relationship Id="rId5" Type="http://schemas.openxmlformats.org/officeDocument/2006/relationships/hyperlink" Target="/wiki/Vostok_1" TargetMode="External"/><Relationship Id="rId4" Type="http://schemas.openxmlformats.org/officeDocument/2006/relationships/hyperlink" Target="/wiki/Venera_1"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wiki/Apollo_11" TargetMode="External"/><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88.xml.rels><?xml version="1.0" encoding="UTF-8" standalone="yes"?>
<Relationships xmlns="http://schemas.openxmlformats.org/package/2006/relationships"><Relationship Id="rId3" Type="http://schemas.openxmlformats.org/officeDocument/2006/relationships/hyperlink" Target="/wiki/Luna_16" TargetMode="External"/><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9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2"/>
          <p:cNvSpPr>
            <a:spLocks noChangeArrowheads="1" noChangeShapeType="1" noTextEdit="1"/>
          </p:cNvSpPr>
          <p:nvPr/>
        </p:nvSpPr>
        <p:spPr bwMode="auto">
          <a:xfrm>
            <a:off x="1371600" y="2514600"/>
            <a:ext cx="6400800" cy="914400"/>
          </a:xfrm>
          <a:prstGeom prst="rect">
            <a:avLst/>
          </a:prstGeom>
        </p:spPr>
        <p:txBody>
          <a:bodyPr wrap="none" fromWordArt="1">
            <a:prstTxWarp prst="textPlain">
              <a:avLst>
                <a:gd name="adj" fmla="val 50000"/>
              </a:avLst>
            </a:prstTxWarp>
          </a:bodyPr>
          <a:lstStyle/>
          <a:p>
            <a:pPr algn="ctr"/>
            <a:r>
              <a:rPr lang="pt-BR" sz="3600" b="1" i="1" kern="10" spc="720">
                <a:ln w="9525">
                  <a:noFill/>
                  <a:round/>
                  <a:headEnd/>
                  <a:tailEnd/>
                </a:ln>
                <a:gradFill rotWithShape="1">
                  <a:gsLst>
                    <a:gs pos="0">
                      <a:srgbClr val="CCCCFF"/>
                    </a:gs>
                    <a:gs pos="17999">
                      <a:srgbClr val="99CCFF"/>
                    </a:gs>
                    <a:gs pos="39000">
                      <a:srgbClr val="CC99FF"/>
                    </a:gs>
                    <a:gs pos="64000">
                      <a:srgbClr val="9966FF"/>
                    </a:gs>
                    <a:gs pos="82001">
                      <a:srgbClr val="99CCFF"/>
                    </a:gs>
                    <a:gs pos="100000">
                      <a:srgbClr val="CCCCFF"/>
                    </a:gs>
                  </a:gsLst>
                  <a:lin ang="18900000" scaled="1"/>
                </a:gradFill>
                <a:effectLst>
                  <a:outerShdw dist="45791" dir="3378596" algn="ctr" rotWithShape="0">
                    <a:srgbClr val="4D4D4D"/>
                  </a:outerShdw>
                </a:effectLst>
                <a:latin typeface="Times New Roman"/>
                <a:cs typeface="Times New Roman"/>
              </a:rPr>
              <a:t>Exploração Espacial</a:t>
            </a:r>
          </a:p>
        </p:txBody>
      </p:sp>
      <p:sp>
        <p:nvSpPr>
          <p:cNvPr id="3076" name="Text Box 4"/>
          <p:cNvSpPr txBox="1">
            <a:spLocks noChangeArrowheads="1"/>
          </p:cNvSpPr>
          <p:nvPr/>
        </p:nvSpPr>
        <p:spPr bwMode="auto">
          <a:xfrm>
            <a:off x="4462463" y="5876925"/>
            <a:ext cx="4681537" cy="457200"/>
          </a:xfrm>
          <a:prstGeom prst="rect">
            <a:avLst/>
          </a:prstGeom>
          <a:noFill/>
          <a:ln w="9525">
            <a:noFill/>
            <a:miter lim="800000"/>
            <a:headEnd/>
            <a:tailEnd/>
          </a:ln>
          <a:effectLst/>
        </p:spPr>
        <p:txBody>
          <a:bodyPr>
            <a:spAutoFit/>
          </a:bodyPr>
          <a:lstStyle/>
          <a:p>
            <a:pPr>
              <a:spcBef>
                <a:spcPct val="50000"/>
              </a:spcBef>
            </a:pPr>
            <a:r>
              <a:rPr lang="pt-BR">
                <a:solidFill>
                  <a:srgbClr val="FF9900"/>
                </a:solidFill>
              </a:rPr>
              <a:t>Jorge Hönel (CDCC-USP/SC)</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WordArt 2"/>
          <p:cNvSpPr>
            <a:spLocks noChangeArrowheads="1" noChangeShapeType="1" noTextEdit="1"/>
          </p:cNvSpPr>
          <p:nvPr/>
        </p:nvSpPr>
        <p:spPr bwMode="auto">
          <a:xfrm>
            <a:off x="3276600" y="304800"/>
            <a:ext cx="2590800" cy="931863"/>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solidFill>
                  <a:schemeClr val="hlink"/>
                </a:solidFill>
                <a:effectLst>
                  <a:outerShdw dist="45791" dir="3378596" algn="ctr" rotWithShape="0">
                    <a:srgbClr val="4D4D4D"/>
                  </a:outerShdw>
                </a:effectLst>
                <a:latin typeface="Arial Black"/>
              </a:rPr>
              <a:t>Oberth</a:t>
            </a:r>
          </a:p>
        </p:txBody>
      </p:sp>
      <p:sp>
        <p:nvSpPr>
          <p:cNvPr id="417795" name="WordArt 3"/>
          <p:cNvSpPr>
            <a:spLocks noChangeArrowheads="1" noChangeShapeType="1" noTextEdit="1"/>
          </p:cNvSpPr>
          <p:nvPr/>
        </p:nvSpPr>
        <p:spPr bwMode="auto">
          <a:xfrm>
            <a:off x="3276600" y="1541463"/>
            <a:ext cx="2590800" cy="592137"/>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chemeClr val="hlink"/>
                </a:solidFill>
                <a:latin typeface="Arial Black"/>
              </a:rPr>
              <a:t>(1894-1989)</a:t>
            </a:r>
          </a:p>
        </p:txBody>
      </p:sp>
      <p:pic>
        <p:nvPicPr>
          <p:cNvPr id="417796" name="Picture 4" descr="oberth1"/>
          <p:cNvPicPr>
            <a:picLocks noChangeAspect="1" noChangeArrowheads="1"/>
          </p:cNvPicPr>
          <p:nvPr/>
        </p:nvPicPr>
        <p:blipFill>
          <a:blip r:embed="rId3" cstate="print"/>
          <a:srcRect/>
          <a:stretch>
            <a:fillRect/>
          </a:stretch>
        </p:blipFill>
        <p:spPr bwMode="auto">
          <a:xfrm>
            <a:off x="381000" y="2613025"/>
            <a:ext cx="3733800" cy="2978150"/>
          </a:xfrm>
          <a:prstGeom prst="rect">
            <a:avLst/>
          </a:prstGeom>
          <a:noFill/>
        </p:spPr>
      </p:pic>
      <p:sp>
        <p:nvSpPr>
          <p:cNvPr id="417797" name="Text Box 5"/>
          <p:cNvSpPr txBox="1">
            <a:spLocks noChangeArrowheads="1"/>
          </p:cNvSpPr>
          <p:nvPr/>
        </p:nvSpPr>
        <p:spPr bwMode="auto">
          <a:xfrm>
            <a:off x="4038600" y="2362200"/>
            <a:ext cx="5181600" cy="1066800"/>
          </a:xfrm>
          <a:prstGeom prst="rect">
            <a:avLst/>
          </a:prstGeom>
          <a:noFill/>
          <a:ln w="9525">
            <a:noFill/>
            <a:miter lim="800000"/>
            <a:headEnd/>
            <a:tailEnd/>
          </a:ln>
          <a:effectLst/>
        </p:spPr>
        <p:txBody>
          <a:bodyPr>
            <a:spAutoFit/>
          </a:bodyPr>
          <a:lstStyle/>
          <a:p>
            <a:pPr algn="ctr">
              <a:spcBef>
                <a:spcPct val="50000"/>
              </a:spcBef>
            </a:pPr>
            <a:r>
              <a:rPr lang="en-US" sz="3200" b="1">
                <a:solidFill>
                  <a:srgbClr val="66CCFF"/>
                </a:solidFill>
              </a:rPr>
              <a:t>Divulgou a idéia de foguetes para vôos espaciais.</a:t>
            </a:r>
            <a:endParaRPr lang="en-US" sz="3200">
              <a:solidFill>
                <a:srgbClr val="66CCFF"/>
              </a:solidFill>
            </a:endParaRPr>
          </a:p>
        </p:txBody>
      </p:sp>
      <p:sp>
        <p:nvSpPr>
          <p:cNvPr id="417798" name="Text Box 6"/>
          <p:cNvSpPr txBox="1">
            <a:spLocks noChangeArrowheads="1"/>
          </p:cNvSpPr>
          <p:nvPr/>
        </p:nvSpPr>
        <p:spPr bwMode="auto">
          <a:xfrm>
            <a:off x="4495800" y="5211763"/>
            <a:ext cx="4876800" cy="579437"/>
          </a:xfrm>
          <a:prstGeom prst="rect">
            <a:avLst/>
          </a:prstGeom>
          <a:noFill/>
          <a:ln w="9525">
            <a:noFill/>
            <a:miter lim="800000"/>
            <a:headEnd/>
            <a:tailEnd/>
          </a:ln>
          <a:effectLst/>
        </p:spPr>
        <p:txBody>
          <a:bodyPr>
            <a:spAutoFit/>
          </a:bodyPr>
          <a:lstStyle/>
          <a:p>
            <a:pPr>
              <a:spcBef>
                <a:spcPct val="50000"/>
              </a:spcBef>
            </a:pPr>
            <a:r>
              <a:rPr lang="en-US" sz="3200" b="1">
                <a:solidFill>
                  <a:srgbClr val="FF9900"/>
                </a:solidFill>
              </a:rPr>
              <a:t>Desenvolvimento do V2.</a:t>
            </a:r>
            <a:endParaRPr lang="en-US">
              <a:solidFill>
                <a:srgbClr val="FF7C80"/>
              </a:solidFill>
            </a:endParaRPr>
          </a:p>
        </p:txBody>
      </p:sp>
      <p:sp>
        <p:nvSpPr>
          <p:cNvPr id="417799" name="Text Box 7"/>
          <p:cNvSpPr txBox="1">
            <a:spLocks noChangeArrowheads="1"/>
          </p:cNvSpPr>
          <p:nvPr/>
        </p:nvSpPr>
        <p:spPr bwMode="auto">
          <a:xfrm>
            <a:off x="4267200" y="3733800"/>
            <a:ext cx="4876800" cy="1066800"/>
          </a:xfrm>
          <a:prstGeom prst="rect">
            <a:avLst/>
          </a:prstGeom>
          <a:noFill/>
          <a:ln w="9525">
            <a:noFill/>
            <a:miter lim="800000"/>
            <a:headEnd/>
            <a:tailEnd/>
          </a:ln>
          <a:effectLst/>
        </p:spPr>
        <p:txBody>
          <a:bodyPr>
            <a:spAutoFit/>
          </a:bodyPr>
          <a:lstStyle/>
          <a:p>
            <a:pPr algn="ctr">
              <a:spcBef>
                <a:spcPct val="50000"/>
              </a:spcBef>
            </a:pPr>
            <a:r>
              <a:rPr lang="en-US" sz="3200" b="1">
                <a:solidFill>
                  <a:srgbClr val="FF7C80"/>
                </a:solidFill>
              </a:rPr>
              <a:t>Livro: “O Foguete no Espaço Interplanetário”.</a:t>
            </a:r>
            <a:endParaRPr lang="en-US" sz="3200">
              <a:solidFill>
                <a:srgbClr val="FF7C8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WordArt 2"/>
          <p:cNvSpPr>
            <a:spLocks noChangeArrowheads="1" noChangeShapeType="1" noTextEdit="1"/>
          </p:cNvSpPr>
          <p:nvPr/>
        </p:nvSpPr>
        <p:spPr bwMode="auto">
          <a:xfrm>
            <a:off x="2362200" y="352425"/>
            <a:ext cx="4419600" cy="79057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chemeClr val="hlink"/>
                </a:solidFill>
                <a:latin typeface="Arial Black"/>
              </a:rPr>
              <a:t>Goddard</a:t>
            </a:r>
          </a:p>
        </p:txBody>
      </p:sp>
      <p:sp>
        <p:nvSpPr>
          <p:cNvPr id="419843" name="WordArt 3"/>
          <p:cNvSpPr>
            <a:spLocks noChangeArrowheads="1" noChangeShapeType="1" noTextEdit="1"/>
          </p:cNvSpPr>
          <p:nvPr/>
        </p:nvSpPr>
        <p:spPr bwMode="auto">
          <a:xfrm>
            <a:off x="3276600" y="1541463"/>
            <a:ext cx="2590800" cy="592137"/>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chemeClr val="hlink"/>
                </a:solidFill>
                <a:latin typeface="Arial Black"/>
              </a:rPr>
              <a:t>(1882-1945)</a:t>
            </a:r>
          </a:p>
        </p:txBody>
      </p:sp>
      <p:pic>
        <p:nvPicPr>
          <p:cNvPr id="419844" name="Picture 4" descr="drgoddard"/>
          <p:cNvPicPr>
            <a:picLocks noChangeAspect="1" noChangeArrowheads="1"/>
          </p:cNvPicPr>
          <p:nvPr/>
        </p:nvPicPr>
        <p:blipFill>
          <a:blip r:embed="rId3" cstate="print"/>
          <a:srcRect/>
          <a:stretch>
            <a:fillRect/>
          </a:stretch>
        </p:blipFill>
        <p:spPr bwMode="auto">
          <a:xfrm>
            <a:off x="287338" y="2312988"/>
            <a:ext cx="2974975" cy="4392612"/>
          </a:xfrm>
          <a:prstGeom prst="rect">
            <a:avLst/>
          </a:prstGeom>
          <a:noFill/>
        </p:spPr>
      </p:pic>
      <p:sp>
        <p:nvSpPr>
          <p:cNvPr id="419845" name="Text Box 5"/>
          <p:cNvSpPr txBox="1">
            <a:spLocks noChangeArrowheads="1"/>
          </p:cNvSpPr>
          <p:nvPr/>
        </p:nvSpPr>
        <p:spPr bwMode="auto">
          <a:xfrm>
            <a:off x="2895600" y="2514600"/>
            <a:ext cx="5943600" cy="1554163"/>
          </a:xfrm>
          <a:prstGeom prst="rect">
            <a:avLst/>
          </a:prstGeom>
          <a:noFill/>
          <a:ln w="9525">
            <a:noFill/>
            <a:miter lim="800000"/>
            <a:headEnd/>
            <a:tailEnd/>
          </a:ln>
          <a:effectLst/>
        </p:spPr>
        <p:txBody>
          <a:bodyPr>
            <a:spAutoFit/>
          </a:bodyPr>
          <a:lstStyle/>
          <a:p>
            <a:pPr algn="ctr">
              <a:spcBef>
                <a:spcPct val="50000"/>
              </a:spcBef>
            </a:pPr>
            <a:r>
              <a:rPr lang="en-US" sz="3200" b="1">
                <a:solidFill>
                  <a:srgbClr val="66CCFF"/>
                </a:solidFill>
              </a:rPr>
              <a:t>Construiu e testou (1926) o primeiro foguete que utilizou combustível líquido.</a:t>
            </a:r>
            <a:endParaRPr lang="en-US" sz="3200">
              <a:solidFill>
                <a:srgbClr val="66CCFF"/>
              </a:solidFill>
            </a:endParaRPr>
          </a:p>
        </p:txBody>
      </p:sp>
      <p:sp>
        <p:nvSpPr>
          <p:cNvPr id="419846" name="Text Box 6"/>
          <p:cNvSpPr txBox="1">
            <a:spLocks noChangeArrowheads="1"/>
          </p:cNvSpPr>
          <p:nvPr/>
        </p:nvSpPr>
        <p:spPr bwMode="auto">
          <a:xfrm>
            <a:off x="4038600" y="4754563"/>
            <a:ext cx="4114800" cy="579437"/>
          </a:xfrm>
          <a:prstGeom prst="rect">
            <a:avLst/>
          </a:prstGeom>
          <a:noFill/>
          <a:ln w="9525">
            <a:noFill/>
            <a:miter lim="800000"/>
            <a:headEnd/>
            <a:tailEnd/>
          </a:ln>
          <a:effectLst/>
        </p:spPr>
        <p:txBody>
          <a:bodyPr>
            <a:spAutoFit/>
          </a:bodyPr>
          <a:lstStyle/>
          <a:p>
            <a:pPr>
              <a:spcBef>
                <a:spcPct val="50000"/>
              </a:spcBef>
            </a:pPr>
            <a:r>
              <a:rPr lang="en-US" sz="3200" b="1">
                <a:solidFill>
                  <a:srgbClr val="FF7C80"/>
                </a:solidFill>
              </a:rPr>
              <a:t>Mais de 200 patentes.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0" name="Picture 2" descr="goddard1"/>
          <p:cNvPicPr>
            <a:picLocks noChangeAspect="1" noChangeArrowheads="1"/>
          </p:cNvPicPr>
          <p:nvPr/>
        </p:nvPicPr>
        <p:blipFill>
          <a:blip r:embed="rId3" cstate="print"/>
          <a:srcRect/>
          <a:stretch>
            <a:fillRect/>
          </a:stretch>
        </p:blipFill>
        <p:spPr bwMode="auto">
          <a:xfrm>
            <a:off x="1558925" y="0"/>
            <a:ext cx="5951538" cy="6858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p:cNvPicPr>
            <a:picLocks noChangeAspect="1" noChangeArrowheads="1"/>
          </p:cNvPicPr>
          <p:nvPr/>
        </p:nvPicPr>
        <p:blipFill>
          <a:blip r:embed="rId3" cstate="print"/>
          <a:srcRect/>
          <a:stretch>
            <a:fillRect/>
          </a:stretch>
        </p:blipFill>
        <p:spPr bwMode="auto">
          <a:xfrm>
            <a:off x="250825" y="0"/>
            <a:ext cx="3065463" cy="5040313"/>
          </a:xfrm>
          <a:prstGeom prst="rect">
            <a:avLst/>
          </a:prstGeom>
          <a:noFill/>
          <a:ln w="9525">
            <a:noFill/>
            <a:miter lim="800000"/>
            <a:headEnd/>
            <a:tailEnd/>
          </a:ln>
          <a:effectLst/>
        </p:spPr>
      </p:pic>
      <p:sp>
        <p:nvSpPr>
          <p:cNvPr id="423939" name="WordArt 3"/>
          <p:cNvSpPr>
            <a:spLocks noChangeArrowheads="1" noChangeShapeType="1" noTextEdit="1"/>
          </p:cNvSpPr>
          <p:nvPr/>
        </p:nvSpPr>
        <p:spPr bwMode="auto">
          <a:xfrm>
            <a:off x="3851275" y="1916113"/>
            <a:ext cx="4419600" cy="79057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chemeClr val="hlink"/>
                </a:solidFill>
                <a:latin typeface="Arial Black"/>
              </a:rPr>
              <a:t>1906 - 1966</a:t>
            </a:r>
          </a:p>
        </p:txBody>
      </p:sp>
      <p:sp>
        <p:nvSpPr>
          <p:cNvPr id="423940" name="WordArt 4"/>
          <p:cNvSpPr>
            <a:spLocks noChangeArrowheads="1" noChangeShapeType="1" noTextEdit="1"/>
          </p:cNvSpPr>
          <p:nvPr/>
        </p:nvSpPr>
        <p:spPr bwMode="auto">
          <a:xfrm>
            <a:off x="4211638" y="692150"/>
            <a:ext cx="4419600" cy="79057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chemeClr val="hlink"/>
                </a:solidFill>
                <a:latin typeface="Arial Black"/>
              </a:rPr>
              <a:t>Korolev</a:t>
            </a:r>
          </a:p>
        </p:txBody>
      </p:sp>
      <p:sp>
        <p:nvSpPr>
          <p:cNvPr id="423941" name="Text Box 5"/>
          <p:cNvSpPr txBox="1">
            <a:spLocks noChangeArrowheads="1"/>
          </p:cNvSpPr>
          <p:nvPr/>
        </p:nvSpPr>
        <p:spPr bwMode="auto">
          <a:xfrm>
            <a:off x="3635375" y="4400550"/>
            <a:ext cx="5149850" cy="1373188"/>
          </a:xfrm>
          <a:prstGeom prst="rect">
            <a:avLst/>
          </a:prstGeom>
          <a:noFill/>
          <a:ln w="9525">
            <a:noFill/>
            <a:miter lim="800000"/>
            <a:headEnd/>
            <a:tailEnd/>
          </a:ln>
          <a:effectLst/>
        </p:spPr>
        <p:txBody>
          <a:bodyPr>
            <a:spAutoFit/>
          </a:bodyPr>
          <a:lstStyle/>
          <a:p>
            <a:pPr algn="just">
              <a:spcBef>
                <a:spcPct val="50000"/>
              </a:spcBef>
            </a:pPr>
            <a:r>
              <a:rPr lang="pt-BR" sz="2800">
                <a:solidFill>
                  <a:srgbClr val="3399FF"/>
                </a:solidFill>
              </a:rPr>
              <a:t>Responsável pelo desenvolvimen-to dos lançadores soviéticos e de naves espaciais.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WordArt 2"/>
          <p:cNvSpPr>
            <a:spLocks noChangeArrowheads="1" noChangeShapeType="1" noTextEdit="1"/>
          </p:cNvSpPr>
          <p:nvPr/>
        </p:nvSpPr>
        <p:spPr bwMode="auto">
          <a:xfrm>
            <a:off x="5292725" y="368300"/>
            <a:ext cx="3048000" cy="931863"/>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solidFill>
                  <a:schemeClr val="hlink"/>
                </a:solidFill>
                <a:effectLst>
                  <a:outerShdw dist="45791" dir="3378596" algn="ctr" rotWithShape="0">
                    <a:srgbClr val="4D4D4D"/>
                  </a:outerShdw>
                </a:effectLst>
                <a:latin typeface="Arial Black"/>
              </a:rPr>
              <a:t>Von Braun</a:t>
            </a:r>
          </a:p>
        </p:txBody>
      </p:sp>
      <p:sp>
        <p:nvSpPr>
          <p:cNvPr id="425987" name="WordArt 3"/>
          <p:cNvSpPr>
            <a:spLocks noChangeArrowheads="1" noChangeShapeType="1" noTextEdit="1"/>
          </p:cNvSpPr>
          <p:nvPr/>
        </p:nvSpPr>
        <p:spPr bwMode="auto">
          <a:xfrm>
            <a:off x="5616575" y="1557338"/>
            <a:ext cx="2590800" cy="592137"/>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chemeClr val="hlink"/>
                </a:solidFill>
                <a:latin typeface="Arial Black"/>
              </a:rPr>
              <a:t>(1912-1977)</a:t>
            </a:r>
          </a:p>
        </p:txBody>
      </p:sp>
      <p:sp>
        <p:nvSpPr>
          <p:cNvPr id="425988" name="Text Box 4"/>
          <p:cNvSpPr txBox="1">
            <a:spLocks noChangeArrowheads="1"/>
          </p:cNvSpPr>
          <p:nvPr/>
        </p:nvSpPr>
        <p:spPr bwMode="auto">
          <a:xfrm>
            <a:off x="4800600" y="2349500"/>
            <a:ext cx="4343400" cy="579438"/>
          </a:xfrm>
          <a:prstGeom prst="rect">
            <a:avLst/>
          </a:prstGeom>
          <a:noFill/>
          <a:ln w="9525">
            <a:noFill/>
            <a:miter lim="800000"/>
            <a:headEnd/>
            <a:tailEnd/>
          </a:ln>
          <a:effectLst/>
        </p:spPr>
        <p:txBody>
          <a:bodyPr>
            <a:spAutoFit/>
          </a:bodyPr>
          <a:lstStyle/>
          <a:p>
            <a:pPr>
              <a:spcBef>
                <a:spcPct val="50000"/>
              </a:spcBef>
            </a:pPr>
            <a:r>
              <a:rPr lang="en-US" sz="3200" b="1">
                <a:solidFill>
                  <a:srgbClr val="66CCFF"/>
                </a:solidFill>
              </a:rPr>
              <a:t>Aluno de Oberth.</a:t>
            </a:r>
            <a:endParaRPr lang="en-US">
              <a:solidFill>
                <a:srgbClr val="66CCFF"/>
              </a:solidFill>
            </a:endParaRPr>
          </a:p>
        </p:txBody>
      </p:sp>
      <p:sp>
        <p:nvSpPr>
          <p:cNvPr id="425989" name="Text Box 5"/>
          <p:cNvSpPr txBox="1">
            <a:spLocks noChangeArrowheads="1"/>
          </p:cNvSpPr>
          <p:nvPr/>
        </p:nvSpPr>
        <p:spPr bwMode="auto">
          <a:xfrm>
            <a:off x="1257300" y="4184650"/>
            <a:ext cx="6629400" cy="1066800"/>
          </a:xfrm>
          <a:prstGeom prst="rect">
            <a:avLst/>
          </a:prstGeom>
          <a:noFill/>
          <a:ln w="9525">
            <a:noFill/>
            <a:miter lim="800000"/>
            <a:headEnd/>
            <a:tailEnd/>
          </a:ln>
          <a:effectLst/>
        </p:spPr>
        <p:txBody>
          <a:bodyPr>
            <a:spAutoFit/>
          </a:bodyPr>
          <a:lstStyle/>
          <a:p>
            <a:pPr algn="ctr">
              <a:spcBef>
                <a:spcPct val="50000"/>
              </a:spcBef>
            </a:pPr>
            <a:r>
              <a:rPr lang="en-US" sz="3200" b="1">
                <a:solidFill>
                  <a:srgbClr val="FF7C80"/>
                </a:solidFill>
              </a:rPr>
              <a:t>Principal responsável pelo desenvolvimento do V2.</a:t>
            </a:r>
            <a:endParaRPr lang="en-US" sz="3600">
              <a:solidFill>
                <a:srgbClr val="FF9900"/>
              </a:solidFill>
            </a:endParaRPr>
          </a:p>
        </p:txBody>
      </p:sp>
      <p:sp>
        <p:nvSpPr>
          <p:cNvPr id="425990" name="Text Box 6"/>
          <p:cNvSpPr txBox="1">
            <a:spLocks noChangeArrowheads="1"/>
          </p:cNvSpPr>
          <p:nvPr/>
        </p:nvSpPr>
        <p:spPr bwMode="auto">
          <a:xfrm>
            <a:off x="1219200" y="5408613"/>
            <a:ext cx="6705600" cy="1066800"/>
          </a:xfrm>
          <a:prstGeom prst="rect">
            <a:avLst/>
          </a:prstGeom>
          <a:noFill/>
          <a:ln w="9525">
            <a:noFill/>
            <a:miter lim="800000"/>
            <a:headEnd/>
            <a:tailEnd/>
          </a:ln>
          <a:effectLst/>
        </p:spPr>
        <p:txBody>
          <a:bodyPr>
            <a:spAutoFit/>
          </a:bodyPr>
          <a:lstStyle/>
          <a:p>
            <a:pPr algn="ctr">
              <a:spcBef>
                <a:spcPct val="50000"/>
              </a:spcBef>
            </a:pPr>
            <a:r>
              <a:rPr lang="en-US" sz="3200" b="1">
                <a:solidFill>
                  <a:srgbClr val="FF9900"/>
                </a:solidFill>
              </a:rPr>
              <a:t>Desenvolvimento da série Saturno: foguetes confiáveis.</a:t>
            </a:r>
            <a:endParaRPr lang="en-US" sz="3200">
              <a:solidFill>
                <a:srgbClr val="FF9900"/>
              </a:solidFill>
            </a:endParaRPr>
          </a:p>
        </p:txBody>
      </p:sp>
      <p:pic>
        <p:nvPicPr>
          <p:cNvPr id="425991" name="Picture 7"/>
          <p:cNvPicPr>
            <a:picLocks noChangeAspect="1" noChangeArrowheads="1"/>
          </p:cNvPicPr>
          <p:nvPr/>
        </p:nvPicPr>
        <p:blipFill>
          <a:blip r:embed="rId3" cstate="print"/>
          <a:srcRect/>
          <a:stretch>
            <a:fillRect/>
          </a:stretch>
        </p:blipFill>
        <p:spPr bwMode="auto">
          <a:xfrm>
            <a:off x="101600" y="76200"/>
            <a:ext cx="3219450" cy="386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WordArt 2"/>
          <p:cNvSpPr>
            <a:spLocks noChangeArrowheads="1" noChangeShapeType="1" noTextEdit="1"/>
          </p:cNvSpPr>
          <p:nvPr/>
        </p:nvSpPr>
        <p:spPr bwMode="auto">
          <a:xfrm>
            <a:off x="5029200" y="533400"/>
            <a:ext cx="1219200" cy="974725"/>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solidFill>
                  <a:srgbClr val="FF9900"/>
                </a:solidFill>
                <a:effectLst>
                  <a:outerShdw dist="45791" dir="3378596" algn="ctr" rotWithShape="0">
                    <a:srgbClr val="4D4D4D"/>
                  </a:outerShdw>
                </a:effectLst>
                <a:latin typeface="Arial Black"/>
              </a:rPr>
              <a:t>V-2</a:t>
            </a:r>
          </a:p>
        </p:txBody>
      </p:sp>
      <p:pic>
        <p:nvPicPr>
          <p:cNvPr id="428035" name="Picture 3" descr="v2"/>
          <p:cNvPicPr>
            <a:picLocks noChangeAspect="1" noChangeArrowheads="1"/>
          </p:cNvPicPr>
          <p:nvPr/>
        </p:nvPicPr>
        <p:blipFill>
          <a:blip r:embed="rId3" cstate="print"/>
          <a:srcRect/>
          <a:stretch>
            <a:fillRect/>
          </a:stretch>
        </p:blipFill>
        <p:spPr bwMode="auto">
          <a:xfrm>
            <a:off x="609600" y="1143000"/>
            <a:ext cx="1447800" cy="5029200"/>
          </a:xfrm>
          <a:prstGeom prst="rect">
            <a:avLst/>
          </a:prstGeom>
          <a:noFill/>
        </p:spPr>
      </p:pic>
      <p:sp>
        <p:nvSpPr>
          <p:cNvPr id="428036" name="Text Box 4"/>
          <p:cNvSpPr txBox="1">
            <a:spLocks noChangeArrowheads="1"/>
          </p:cNvSpPr>
          <p:nvPr/>
        </p:nvSpPr>
        <p:spPr bwMode="auto">
          <a:xfrm>
            <a:off x="2286000" y="2971800"/>
            <a:ext cx="6629400" cy="1066800"/>
          </a:xfrm>
          <a:prstGeom prst="rect">
            <a:avLst/>
          </a:prstGeom>
          <a:noFill/>
          <a:ln w="9525">
            <a:noFill/>
            <a:miter lim="800000"/>
            <a:headEnd/>
            <a:tailEnd/>
          </a:ln>
          <a:effectLst/>
        </p:spPr>
        <p:txBody>
          <a:bodyPr>
            <a:spAutoFit/>
          </a:bodyPr>
          <a:lstStyle/>
          <a:p>
            <a:pPr algn="ctr">
              <a:spcBef>
                <a:spcPct val="50000"/>
              </a:spcBef>
            </a:pPr>
            <a:r>
              <a:rPr lang="en-US" sz="3200" b="1">
                <a:solidFill>
                  <a:srgbClr val="66CCFF"/>
                </a:solidFill>
              </a:rPr>
              <a:t>Primeiro foguete capaz de sair da atmosfera.</a:t>
            </a:r>
          </a:p>
        </p:txBody>
      </p:sp>
      <p:sp>
        <p:nvSpPr>
          <p:cNvPr id="428037" name="Text Box 5"/>
          <p:cNvSpPr txBox="1">
            <a:spLocks noChangeArrowheads="1"/>
          </p:cNvSpPr>
          <p:nvPr/>
        </p:nvSpPr>
        <p:spPr bwMode="auto">
          <a:xfrm>
            <a:off x="2743200" y="4800600"/>
            <a:ext cx="5867400" cy="579438"/>
          </a:xfrm>
          <a:prstGeom prst="rect">
            <a:avLst/>
          </a:prstGeom>
          <a:noFill/>
          <a:ln w="9525">
            <a:noFill/>
            <a:miter lim="800000"/>
            <a:headEnd/>
            <a:tailEnd/>
          </a:ln>
          <a:effectLst/>
        </p:spPr>
        <p:txBody>
          <a:bodyPr>
            <a:spAutoFit/>
          </a:bodyPr>
          <a:lstStyle/>
          <a:p>
            <a:pPr>
              <a:spcBef>
                <a:spcPct val="50000"/>
              </a:spcBef>
            </a:pPr>
            <a:r>
              <a:rPr lang="en-US" sz="3200" b="1">
                <a:solidFill>
                  <a:srgbClr val="FF7C80"/>
                </a:solidFill>
              </a:rPr>
              <a:t>Usado como arma na II Guerra.</a:t>
            </a:r>
          </a:p>
        </p:txBody>
      </p:sp>
      <p:sp>
        <p:nvSpPr>
          <p:cNvPr id="428038" name="WordArt 6"/>
          <p:cNvSpPr>
            <a:spLocks noChangeArrowheads="1" noChangeShapeType="1" noTextEdit="1"/>
          </p:cNvSpPr>
          <p:nvPr/>
        </p:nvSpPr>
        <p:spPr bwMode="auto">
          <a:xfrm>
            <a:off x="4343400" y="1922463"/>
            <a:ext cx="2590800" cy="592137"/>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FF9A67"/>
                </a:solidFill>
                <a:latin typeface="Arial Black"/>
              </a:rPr>
              <a:t>(1942-1952)</a:t>
            </a:r>
          </a:p>
        </p:txBody>
      </p:sp>
      <p:pic>
        <p:nvPicPr>
          <p:cNvPr id="428039" name="Picture 7" descr="germany"/>
          <p:cNvPicPr>
            <a:picLocks noChangeAspect="1" noChangeArrowheads="1"/>
          </p:cNvPicPr>
          <p:nvPr/>
        </p:nvPicPr>
        <p:blipFill>
          <a:blip r:embed="rId4" cstate="print"/>
          <a:srcRect/>
          <a:stretch>
            <a:fillRect/>
          </a:stretch>
        </p:blipFill>
        <p:spPr bwMode="auto">
          <a:xfrm>
            <a:off x="457200" y="304800"/>
            <a:ext cx="714375" cy="428625"/>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descr="V2-7995987"/>
          <p:cNvPicPr>
            <a:picLocks noChangeAspect="1" noChangeArrowheads="1"/>
          </p:cNvPicPr>
          <p:nvPr/>
        </p:nvPicPr>
        <p:blipFill>
          <a:blip r:embed="rId3" cstate="print">
            <a:lum bright="24000" contrast="24000"/>
          </a:blip>
          <a:srcRect/>
          <a:stretch>
            <a:fillRect/>
          </a:stretch>
        </p:blipFill>
        <p:spPr bwMode="auto">
          <a:xfrm>
            <a:off x="2000250" y="0"/>
            <a:ext cx="51435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2"/>
          <p:cNvPicPr>
            <a:picLocks noChangeAspect="1" noChangeArrowheads="1"/>
          </p:cNvPicPr>
          <p:nvPr/>
        </p:nvPicPr>
        <p:blipFill>
          <a:blip r:embed="rId3" cstate="print"/>
          <a:srcRect/>
          <a:stretch>
            <a:fillRect/>
          </a:stretch>
        </p:blipFill>
        <p:spPr bwMode="auto">
          <a:xfrm>
            <a:off x="1727200" y="0"/>
            <a:ext cx="5430838"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WordArt 2"/>
          <p:cNvSpPr>
            <a:spLocks noChangeArrowheads="1" noChangeShapeType="1" noTextEdit="1"/>
          </p:cNvSpPr>
          <p:nvPr/>
        </p:nvSpPr>
        <p:spPr bwMode="auto">
          <a:xfrm>
            <a:off x="2286000" y="457200"/>
            <a:ext cx="4648200" cy="723900"/>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solidFill>
                  <a:srgbClr val="FF7C80"/>
                </a:solidFill>
                <a:effectLst>
                  <a:outerShdw dist="45791" dir="3378596" algn="ctr" rotWithShape="0">
                    <a:srgbClr val="4D4D4D"/>
                  </a:outerShdw>
                </a:effectLst>
                <a:latin typeface="Arial Black"/>
              </a:rPr>
              <a:t>O uso de estágios</a:t>
            </a:r>
          </a:p>
        </p:txBody>
      </p:sp>
      <p:sp>
        <p:nvSpPr>
          <p:cNvPr id="434179" name="Text Box 3"/>
          <p:cNvSpPr txBox="1">
            <a:spLocks noChangeArrowheads="1"/>
          </p:cNvSpPr>
          <p:nvPr/>
        </p:nvSpPr>
        <p:spPr bwMode="auto">
          <a:xfrm>
            <a:off x="395288" y="1989138"/>
            <a:ext cx="5040312" cy="579437"/>
          </a:xfrm>
          <a:prstGeom prst="rect">
            <a:avLst/>
          </a:prstGeom>
          <a:noFill/>
          <a:ln w="9525">
            <a:noFill/>
            <a:miter lim="800000"/>
            <a:headEnd/>
            <a:tailEnd/>
          </a:ln>
          <a:effectLst/>
        </p:spPr>
        <p:txBody>
          <a:bodyPr>
            <a:spAutoFit/>
          </a:bodyPr>
          <a:lstStyle/>
          <a:p>
            <a:pPr>
              <a:spcBef>
                <a:spcPct val="50000"/>
              </a:spcBef>
            </a:pPr>
            <a:r>
              <a:rPr lang="en-US" sz="3200" b="1">
                <a:solidFill>
                  <a:srgbClr val="FF9900"/>
                </a:solidFill>
              </a:rPr>
              <a:t>Bumper - WAC: 1946</a:t>
            </a:r>
          </a:p>
        </p:txBody>
      </p:sp>
      <p:sp>
        <p:nvSpPr>
          <p:cNvPr id="434180" name="Text Box 4"/>
          <p:cNvSpPr txBox="1">
            <a:spLocks noChangeArrowheads="1"/>
          </p:cNvSpPr>
          <p:nvPr/>
        </p:nvSpPr>
        <p:spPr bwMode="auto">
          <a:xfrm>
            <a:off x="287338" y="4184650"/>
            <a:ext cx="4648200" cy="1798638"/>
          </a:xfrm>
          <a:prstGeom prst="rect">
            <a:avLst/>
          </a:prstGeom>
          <a:noFill/>
          <a:ln w="9525">
            <a:noFill/>
            <a:miter lim="800000"/>
            <a:headEnd/>
            <a:tailEnd/>
          </a:ln>
          <a:effectLst/>
        </p:spPr>
        <p:txBody>
          <a:bodyPr>
            <a:spAutoFit/>
          </a:bodyPr>
          <a:lstStyle/>
          <a:p>
            <a:pPr algn="ctr">
              <a:spcBef>
                <a:spcPct val="50000"/>
              </a:spcBef>
            </a:pPr>
            <a:r>
              <a:rPr lang="en-US" sz="3200" b="1">
                <a:solidFill>
                  <a:srgbClr val="66CCFF"/>
                </a:solidFill>
              </a:rPr>
              <a:t>V-2 com um segundo foguete acoplado.</a:t>
            </a:r>
          </a:p>
          <a:p>
            <a:pPr algn="ctr">
              <a:spcBef>
                <a:spcPct val="50000"/>
              </a:spcBef>
            </a:pPr>
            <a:r>
              <a:rPr lang="en-US" sz="3200" b="1">
                <a:solidFill>
                  <a:srgbClr val="66CCFF"/>
                </a:solidFill>
              </a:rPr>
              <a:t>(2 estágios)</a:t>
            </a:r>
            <a:endParaRPr lang="en-US" sz="3200" b="1">
              <a:solidFill>
                <a:srgbClr val="FF9900"/>
              </a:solidFill>
            </a:endParaRPr>
          </a:p>
        </p:txBody>
      </p:sp>
      <p:pic>
        <p:nvPicPr>
          <p:cNvPr id="434181" name="Picture 5" descr="f_usa"/>
          <p:cNvPicPr>
            <a:picLocks noChangeAspect="1" noChangeArrowheads="1"/>
          </p:cNvPicPr>
          <p:nvPr/>
        </p:nvPicPr>
        <p:blipFill>
          <a:blip r:embed="rId3" cstate="print"/>
          <a:srcRect/>
          <a:stretch>
            <a:fillRect/>
          </a:stretch>
        </p:blipFill>
        <p:spPr bwMode="auto">
          <a:xfrm>
            <a:off x="381000" y="304800"/>
            <a:ext cx="762000" cy="466725"/>
          </a:xfrm>
          <a:prstGeom prst="rect">
            <a:avLst/>
          </a:prstGeom>
          <a:noFill/>
        </p:spPr>
      </p:pic>
      <p:pic>
        <p:nvPicPr>
          <p:cNvPr id="434182" name="Picture 6"/>
          <p:cNvPicPr>
            <a:picLocks noChangeAspect="1" noChangeArrowheads="1"/>
          </p:cNvPicPr>
          <p:nvPr/>
        </p:nvPicPr>
        <p:blipFill>
          <a:blip r:embed="rId4" cstate="print"/>
          <a:srcRect/>
          <a:stretch>
            <a:fillRect/>
          </a:stretch>
        </p:blipFill>
        <p:spPr bwMode="auto">
          <a:xfrm>
            <a:off x="5478463" y="1484313"/>
            <a:ext cx="3017837" cy="53736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436227" name="WordArt 3"/>
          <p:cNvSpPr>
            <a:spLocks noChangeArrowheads="1" noChangeShapeType="1" noTextEdit="1"/>
          </p:cNvSpPr>
          <p:nvPr/>
        </p:nvSpPr>
        <p:spPr bwMode="auto">
          <a:xfrm>
            <a:off x="6264275" y="620713"/>
            <a:ext cx="2133600" cy="49847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FF9A67"/>
                </a:solidFill>
                <a:latin typeface="Arial Black"/>
              </a:rPr>
              <a:t>1981</a:t>
            </a:r>
          </a:p>
        </p:txBody>
      </p:sp>
      <p:sp>
        <p:nvSpPr>
          <p:cNvPr id="436228" name="WordArt 4"/>
          <p:cNvSpPr>
            <a:spLocks noChangeArrowheads="1" noChangeShapeType="1" noTextEdit="1"/>
          </p:cNvSpPr>
          <p:nvPr/>
        </p:nvSpPr>
        <p:spPr bwMode="auto">
          <a:xfrm>
            <a:off x="4824413" y="5934075"/>
            <a:ext cx="4319587" cy="923925"/>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solidFill>
                  <a:srgbClr val="FF9900"/>
                </a:solidFill>
                <a:effectLst>
                  <a:outerShdw dist="45791" dir="3378596" algn="ctr" rotWithShape="0">
                    <a:srgbClr val="4D4D4D"/>
                  </a:outerShdw>
                </a:effectLst>
                <a:latin typeface="Arial Black"/>
              </a:rPr>
              <a:t>Ônibus Espacial</a:t>
            </a:r>
          </a:p>
        </p:txBody>
      </p:sp>
      <p:pic>
        <p:nvPicPr>
          <p:cNvPr id="436229" name="Picture 5" descr="f_usa"/>
          <p:cNvPicPr>
            <a:picLocks noChangeAspect="1" noChangeArrowheads="1"/>
          </p:cNvPicPr>
          <p:nvPr/>
        </p:nvPicPr>
        <p:blipFill>
          <a:blip r:embed="rId4" cstate="print"/>
          <a:srcRect/>
          <a:stretch>
            <a:fillRect/>
          </a:stretch>
        </p:blipFill>
        <p:spPr bwMode="auto">
          <a:xfrm>
            <a:off x="381000" y="304800"/>
            <a:ext cx="762000" cy="46672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WordArt 2"/>
          <p:cNvSpPr>
            <a:spLocks noChangeArrowheads="1" noChangeShapeType="1" noTextEdit="1"/>
          </p:cNvSpPr>
          <p:nvPr/>
        </p:nvSpPr>
        <p:spPr bwMode="auto">
          <a:xfrm>
            <a:off x="1263650" y="2744788"/>
            <a:ext cx="6400800" cy="914400"/>
          </a:xfrm>
          <a:prstGeom prst="rect">
            <a:avLst/>
          </a:prstGeom>
        </p:spPr>
        <p:txBody>
          <a:bodyPr wrap="none" fromWordArt="1">
            <a:prstTxWarp prst="textPlain">
              <a:avLst>
                <a:gd name="adj" fmla="val 50000"/>
              </a:avLst>
            </a:prstTxWarp>
          </a:bodyPr>
          <a:lstStyle/>
          <a:p>
            <a:pPr algn="ctr"/>
            <a:r>
              <a:rPr lang="pt-BR" sz="3600" b="1" i="1" kern="10" spc="720">
                <a:ln w="9525">
                  <a:noFill/>
                  <a:round/>
                  <a:headEnd/>
                  <a:tailEnd/>
                </a:ln>
                <a:gradFill rotWithShape="1">
                  <a:gsLst>
                    <a:gs pos="0">
                      <a:srgbClr val="006699"/>
                    </a:gs>
                    <a:gs pos="19000">
                      <a:srgbClr val="1170FF"/>
                    </a:gs>
                    <a:gs pos="28999">
                      <a:srgbClr val="3333CC"/>
                    </a:gs>
                    <a:gs pos="39999">
                      <a:srgbClr val="2E6792"/>
                    </a:gs>
                    <a:gs pos="53000">
                      <a:srgbClr val="9999FF"/>
                    </a:gs>
                    <a:gs pos="84000">
                      <a:srgbClr val="00CCCC"/>
                    </a:gs>
                    <a:gs pos="100000">
                      <a:srgbClr val="3399FF"/>
                    </a:gs>
                  </a:gsLst>
                  <a:lin ang="18900000" scaled="1"/>
                </a:gradFill>
                <a:effectLst>
                  <a:outerShdw dist="45791" dir="3378596" algn="ctr" rotWithShape="0">
                    <a:srgbClr val="4D4D4D"/>
                  </a:outerShdw>
                </a:effectLst>
                <a:latin typeface="Times New Roman"/>
                <a:cs typeface="Times New Roman"/>
              </a:rPr>
              <a:t>Os Lançadores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4" name="Picture 2" descr="FUNDO_PRINCIPAL"/>
          <p:cNvPicPr>
            <a:picLocks noChangeAspect="1" noChangeArrowheads="1"/>
          </p:cNvPicPr>
          <p:nvPr/>
        </p:nvPicPr>
        <p:blipFill>
          <a:blip r:embed="rId3" cstate="print"/>
          <a:srcRect/>
          <a:stretch>
            <a:fillRect/>
          </a:stretch>
        </p:blipFill>
        <p:spPr bwMode="auto">
          <a:xfrm>
            <a:off x="0" y="685800"/>
            <a:ext cx="9144000" cy="6172200"/>
          </a:xfrm>
          <a:prstGeom prst="rect">
            <a:avLst/>
          </a:prstGeom>
          <a:noFill/>
        </p:spPr>
      </p:pic>
      <p:pic>
        <p:nvPicPr>
          <p:cNvPr id="438275" name="Picture 3" descr="SHUTTLE_LOGO"/>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0" y="0"/>
            <a:ext cx="838200" cy="733425"/>
          </a:xfrm>
          <a:prstGeom prst="rect">
            <a:avLst/>
          </a:prstGeom>
          <a:noFill/>
        </p:spPr>
      </p:pic>
      <p:sp>
        <p:nvSpPr>
          <p:cNvPr id="438276" name="WordArt 4"/>
          <p:cNvSpPr>
            <a:spLocks noChangeArrowheads="1" noChangeShapeType="1" noTextEdit="1"/>
          </p:cNvSpPr>
          <p:nvPr/>
        </p:nvSpPr>
        <p:spPr bwMode="auto">
          <a:xfrm>
            <a:off x="2514600" y="1143000"/>
            <a:ext cx="4038600" cy="609600"/>
          </a:xfrm>
          <a:prstGeom prst="rect">
            <a:avLst/>
          </a:prstGeom>
        </p:spPr>
        <p:txBody>
          <a:bodyPr wrap="none" fromWordArt="1">
            <a:prstTxWarp prst="textPlain">
              <a:avLst>
                <a:gd name="adj" fmla="val 50000"/>
              </a:avLst>
            </a:prstTxWarp>
          </a:bodyPr>
          <a:lstStyle/>
          <a:p>
            <a:pPr algn="ctr"/>
            <a:r>
              <a:rPr lang="pt-BR" sz="3600" kern="10">
                <a:ln w="9525">
                  <a:noFill/>
                  <a:round/>
                  <a:headEnd/>
                  <a:tailEnd/>
                </a:ln>
                <a:gradFill rotWithShape="0">
                  <a:gsLst>
                    <a:gs pos="0">
                      <a:srgbClr val="FDF70F"/>
                    </a:gs>
                    <a:gs pos="100000">
                      <a:srgbClr val="FFFFFF"/>
                    </a:gs>
                  </a:gsLst>
                  <a:lin ang="5400000" scaled="1"/>
                </a:gradFill>
                <a:effectLst>
                  <a:outerShdw dist="613424" dir="12425733" sx="125000" sy="125000" algn="tl" rotWithShape="0">
                    <a:schemeClr val="bg2">
                      <a:alpha val="50000"/>
                    </a:schemeClr>
                  </a:outerShdw>
                </a:effectLst>
                <a:latin typeface="Arial Black"/>
              </a:rPr>
              <a:t>"Shuttle" ?</a:t>
            </a:r>
          </a:p>
        </p:txBody>
      </p:sp>
      <p:sp>
        <p:nvSpPr>
          <p:cNvPr id="438277" name="Text Box 5"/>
          <p:cNvSpPr txBox="1">
            <a:spLocks noChangeArrowheads="1"/>
          </p:cNvSpPr>
          <p:nvPr/>
        </p:nvSpPr>
        <p:spPr bwMode="auto">
          <a:xfrm>
            <a:off x="533400" y="2209800"/>
            <a:ext cx="8016875" cy="2994025"/>
          </a:xfrm>
          <a:prstGeom prst="rect">
            <a:avLst/>
          </a:prstGeom>
          <a:noFill/>
          <a:ln w="9525">
            <a:noFill/>
            <a:miter lim="800000"/>
            <a:headEnd/>
            <a:tailEnd/>
          </a:ln>
          <a:effectLst/>
        </p:spPr>
        <p:txBody>
          <a:bodyPr>
            <a:spAutoFit/>
          </a:bodyPr>
          <a:lstStyle/>
          <a:p>
            <a:pPr>
              <a:lnSpc>
                <a:spcPct val="170000"/>
              </a:lnSpc>
              <a:buFontTx/>
              <a:buChar char="•"/>
            </a:pPr>
            <a:r>
              <a:rPr lang="pt-BR" sz="2800" b="1">
                <a:solidFill>
                  <a:schemeClr val="accent1"/>
                </a:solidFill>
                <a:latin typeface="Arial" charset="0"/>
              </a:rPr>
              <a:t> em inglês: “Space Shuttle”</a:t>
            </a:r>
          </a:p>
          <a:p>
            <a:pPr>
              <a:lnSpc>
                <a:spcPct val="170000"/>
              </a:lnSpc>
              <a:buFontTx/>
              <a:buChar char="•"/>
            </a:pPr>
            <a:r>
              <a:rPr lang="pt-BR" sz="2800" b="1">
                <a:solidFill>
                  <a:schemeClr val="accent1"/>
                </a:solidFill>
                <a:latin typeface="Arial" charset="0"/>
              </a:rPr>
              <a:t> lançadeira, que vai e vem</a:t>
            </a:r>
          </a:p>
          <a:p>
            <a:pPr>
              <a:lnSpc>
                <a:spcPct val="170000"/>
              </a:lnSpc>
              <a:buFontTx/>
              <a:buChar char="•"/>
            </a:pPr>
            <a:r>
              <a:rPr lang="pt-BR" sz="2800" b="1">
                <a:solidFill>
                  <a:schemeClr val="accent1"/>
                </a:solidFill>
                <a:latin typeface="Arial" charset="0"/>
              </a:rPr>
              <a:t> transportador</a:t>
            </a:r>
          </a:p>
          <a:p>
            <a:pPr>
              <a:lnSpc>
                <a:spcPct val="170000"/>
              </a:lnSpc>
              <a:buFontTx/>
              <a:buChar char="•"/>
            </a:pPr>
            <a:r>
              <a:rPr lang="pt-BR" sz="2800" b="1">
                <a:solidFill>
                  <a:schemeClr val="accent1"/>
                </a:solidFill>
                <a:latin typeface="Arial" charset="0"/>
              </a:rPr>
              <a:t> expressão: “Ônibus Espacial"</a:t>
            </a:r>
          </a:p>
        </p:txBody>
      </p:sp>
      <p:pic>
        <p:nvPicPr>
          <p:cNvPr id="438278" name="Picture 6" descr="usa-flag"/>
          <p:cNvPicPr>
            <a:picLocks noChangeAspect="1" noChangeArrowheads="1"/>
          </p:cNvPicPr>
          <p:nvPr/>
        </p:nvPicPr>
        <p:blipFill>
          <a:blip r:embed="rId5" cstate="print"/>
          <a:srcRect/>
          <a:stretch>
            <a:fillRect/>
          </a:stretch>
        </p:blipFill>
        <p:spPr bwMode="auto">
          <a:xfrm>
            <a:off x="6858000" y="2819400"/>
            <a:ext cx="2105025" cy="1104900"/>
          </a:xfrm>
          <a:prstGeom prst="rect">
            <a:avLst/>
          </a:prstGeom>
          <a:noFill/>
        </p:spPr>
      </p:pic>
      <p:sp>
        <p:nvSpPr>
          <p:cNvPr id="438279" name="Text Box 7"/>
          <p:cNvSpPr txBox="1">
            <a:spLocks noChangeArrowheads="1"/>
          </p:cNvSpPr>
          <p:nvPr/>
        </p:nvSpPr>
        <p:spPr bwMode="auto">
          <a:xfrm>
            <a:off x="6372225" y="3962400"/>
            <a:ext cx="2552700" cy="2465388"/>
          </a:xfrm>
          <a:prstGeom prst="rect">
            <a:avLst/>
          </a:prstGeom>
          <a:noFill/>
          <a:ln w="9525">
            <a:noFill/>
            <a:miter lim="800000"/>
            <a:headEnd/>
            <a:tailEnd/>
          </a:ln>
          <a:effectLst/>
        </p:spPr>
        <p:txBody>
          <a:bodyPr>
            <a:spAutoFit/>
          </a:bodyPr>
          <a:lstStyle/>
          <a:p>
            <a:pPr>
              <a:lnSpc>
                <a:spcPct val="130000"/>
              </a:lnSpc>
            </a:pPr>
            <a:r>
              <a:rPr lang="pt-BR">
                <a:solidFill>
                  <a:srgbClr val="FF3300"/>
                </a:solidFill>
                <a:latin typeface="Arial" charset="0"/>
              </a:rPr>
              <a:t>Discovery (2010)</a:t>
            </a:r>
          </a:p>
          <a:p>
            <a:pPr>
              <a:lnSpc>
                <a:spcPct val="130000"/>
              </a:lnSpc>
            </a:pPr>
            <a:r>
              <a:rPr lang="pt-BR">
                <a:solidFill>
                  <a:srgbClr val="FF3300"/>
                </a:solidFill>
                <a:latin typeface="Arial" charset="0"/>
              </a:rPr>
              <a:t>Atlantis Endeavour</a:t>
            </a:r>
          </a:p>
          <a:p>
            <a:pPr>
              <a:lnSpc>
                <a:spcPct val="130000"/>
              </a:lnSpc>
            </a:pPr>
            <a:r>
              <a:rPr lang="pt-BR">
                <a:solidFill>
                  <a:srgbClr val="FF3300"/>
                </a:solidFill>
                <a:latin typeface="Arial" charset="0"/>
              </a:rPr>
              <a:t>Challenger (*)</a:t>
            </a:r>
          </a:p>
          <a:p>
            <a:pPr>
              <a:lnSpc>
                <a:spcPct val="130000"/>
              </a:lnSpc>
            </a:pPr>
            <a:r>
              <a:rPr lang="pt-BR">
                <a:solidFill>
                  <a:srgbClr val="FF3300"/>
                </a:solidFill>
                <a:latin typeface="Arial" charset="0"/>
              </a:rPr>
              <a:t>Columbia(*)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38276"/>
                                        </p:tgtEl>
                                        <p:attrNameLst>
                                          <p:attrName>style.visibility</p:attrName>
                                        </p:attrNameLst>
                                      </p:cBhvr>
                                      <p:to>
                                        <p:strVal val="visible"/>
                                      </p:to>
                                    </p:set>
                                    <p:animEffect transition="in" filter="blinds(horizontal)">
                                      <p:cBhvr>
                                        <p:cTn id="7" dur="500"/>
                                        <p:tgtEl>
                                          <p:spTgt spid="43827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4382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38278"/>
                                        </p:tgtEl>
                                        <p:attrNameLst>
                                          <p:attrName>style.visibility</p:attrName>
                                        </p:attrNameLst>
                                      </p:cBhvr>
                                      <p:to>
                                        <p:strVal val="visible"/>
                                      </p:to>
                                    </p:set>
                                    <p:animEffect transition="in" filter="blinds(horizontal)">
                                      <p:cBhvr>
                                        <p:cTn id="15" dur="500"/>
                                        <p:tgtEl>
                                          <p:spTgt spid="438278"/>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438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6" grpId="0" animBg="1"/>
      <p:bldP spid="438277" grpId="0" autoUpdateAnimBg="0"/>
      <p:bldP spid="43827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2" descr="FUNDO_PRINCIPAL"/>
          <p:cNvPicPr>
            <a:picLocks noChangeAspect="1" noChangeArrowheads="1"/>
          </p:cNvPicPr>
          <p:nvPr/>
        </p:nvPicPr>
        <p:blipFill>
          <a:blip r:embed="rId3" cstate="print"/>
          <a:srcRect/>
          <a:stretch>
            <a:fillRect/>
          </a:stretch>
        </p:blipFill>
        <p:spPr bwMode="auto">
          <a:xfrm>
            <a:off x="0" y="685800"/>
            <a:ext cx="9144000" cy="6172200"/>
          </a:xfrm>
          <a:prstGeom prst="rect">
            <a:avLst/>
          </a:prstGeom>
          <a:noFill/>
        </p:spPr>
      </p:pic>
      <p:pic>
        <p:nvPicPr>
          <p:cNvPr id="440323" name="Picture 3" descr="SHUTTLE_LOGO"/>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0" y="0"/>
            <a:ext cx="838200" cy="733425"/>
          </a:xfrm>
          <a:prstGeom prst="rect">
            <a:avLst/>
          </a:prstGeom>
          <a:noFill/>
        </p:spPr>
      </p:pic>
      <p:pic>
        <p:nvPicPr>
          <p:cNvPr id="440324" name="Picture 4"/>
          <p:cNvPicPr>
            <a:picLocks noChangeAspect="1" noChangeArrowheads="1"/>
          </p:cNvPicPr>
          <p:nvPr/>
        </p:nvPicPr>
        <p:blipFill>
          <a:blip r:embed="rId5" cstate="print"/>
          <a:srcRect/>
          <a:stretch>
            <a:fillRect/>
          </a:stretch>
        </p:blipFill>
        <p:spPr bwMode="auto">
          <a:xfrm>
            <a:off x="838200" y="619125"/>
            <a:ext cx="8305800" cy="142875"/>
          </a:xfrm>
          <a:prstGeom prst="rect">
            <a:avLst/>
          </a:prstGeom>
          <a:noFill/>
          <a:ln w="9525">
            <a:noFill/>
            <a:miter lim="800000"/>
            <a:headEnd/>
            <a:tailEnd/>
          </a:ln>
          <a:effectLst/>
        </p:spPr>
      </p:pic>
      <p:sp>
        <p:nvSpPr>
          <p:cNvPr id="440325" name="WordArt 5"/>
          <p:cNvSpPr>
            <a:spLocks noChangeArrowheads="1" noChangeShapeType="1" noTextEdit="1"/>
          </p:cNvSpPr>
          <p:nvPr/>
        </p:nvSpPr>
        <p:spPr bwMode="auto">
          <a:xfrm>
            <a:off x="2590800" y="1143000"/>
            <a:ext cx="3505200" cy="457200"/>
          </a:xfrm>
          <a:prstGeom prst="rect">
            <a:avLst/>
          </a:prstGeom>
        </p:spPr>
        <p:txBody>
          <a:bodyPr wrap="none" fromWordArt="1">
            <a:prstTxWarp prst="textPlain">
              <a:avLst>
                <a:gd name="adj" fmla="val 50000"/>
              </a:avLst>
            </a:prstTxWarp>
          </a:bodyPr>
          <a:lstStyle/>
          <a:p>
            <a:pPr algn="ctr"/>
            <a:r>
              <a:rPr lang="pt-BR" sz="3600" b="1" kern="10">
                <a:ln w="9525">
                  <a:noFill/>
                  <a:round/>
                  <a:headEnd/>
                  <a:tailEnd/>
                </a:ln>
                <a:gradFill rotWithShape="0">
                  <a:gsLst>
                    <a:gs pos="0">
                      <a:srgbClr val="FF9900"/>
                    </a:gs>
                    <a:gs pos="100000">
                      <a:srgbClr val="FFFF00"/>
                    </a:gs>
                  </a:gsLst>
                  <a:lin ang="0" scaled="1"/>
                </a:gradFill>
                <a:effectLst>
                  <a:prstShdw prst="shdw17" dist="17961" dir="2700000">
                    <a:schemeClr val="tx1"/>
                  </a:prstShdw>
                </a:effectLst>
                <a:latin typeface="Arial"/>
                <a:cs typeface="Arial"/>
              </a:rPr>
              <a:t>Decolagem</a:t>
            </a:r>
          </a:p>
        </p:txBody>
      </p:sp>
      <p:sp>
        <p:nvSpPr>
          <p:cNvPr id="440326" name="WordArt 6"/>
          <p:cNvSpPr>
            <a:spLocks noChangeArrowheads="1" noChangeShapeType="1" noTextEdit="1"/>
          </p:cNvSpPr>
          <p:nvPr/>
        </p:nvSpPr>
        <p:spPr bwMode="auto">
          <a:xfrm>
            <a:off x="1295400" y="2667000"/>
            <a:ext cx="2667000" cy="381000"/>
          </a:xfrm>
          <a:prstGeom prst="rect">
            <a:avLst/>
          </a:prstGeom>
        </p:spPr>
        <p:txBody>
          <a:bodyPr wrap="none" fromWordArt="1">
            <a:prstTxWarp prst="textPlain">
              <a:avLst>
                <a:gd name="adj" fmla="val 50000"/>
              </a:avLst>
            </a:prstTxWarp>
          </a:bodyPr>
          <a:lstStyle/>
          <a:p>
            <a:pPr algn="ctr"/>
            <a:r>
              <a:rPr lang="pt-BR" sz="3600" b="1" kern="10">
                <a:ln w="9525">
                  <a:noFill/>
                  <a:round/>
                  <a:headEnd/>
                  <a:tailEnd/>
                </a:ln>
                <a:gradFill rotWithShape="0">
                  <a:gsLst>
                    <a:gs pos="0">
                      <a:srgbClr val="0000FF"/>
                    </a:gs>
                    <a:gs pos="100000">
                      <a:schemeClr val="bg1"/>
                    </a:gs>
                  </a:gsLst>
                  <a:lin ang="0" scaled="1"/>
                </a:gradFill>
                <a:effectLst>
                  <a:prstShdw prst="shdw17" dist="17961" dir="2700000">
                    <a:schemeClr val="tx1"/>
                  </a:prstShdw>
                </a:effectLst>
                <a:latin typeface="Arial"/>
                <a:cs typeface="Arial"/>
              </a:rPr>
              <a:t>Em órbita</a:t>
            </a:r>
          </a:p>
        </p:txBody>
      </p:sp>
      <p:sp>
        <p:nvSpPr>
          <p:cNvPr id="440327" name="WordArt 7"/>
          <p:cNvSpPr>
            <a:spLocks noChangeArrowheads="1" noChangeShapeType="1" noTextEdit="1"/>
          </p:cNvSpPr>
          <p:nvPr/>
        </p:nvSpPr>
        <p:spPr bwMode="auto">
          <a:xfrm>
            <a:off x="228600" y="4038600"/>
            <a:ext cx="1752600" cy="304800"/>
          </a:xfrm>
          <a:prstGeom prst="rect">
            <a:avLst/>
          </a:prstGeom>
        </p:spPr>
        <p:txBody>
          <a:bodyPr wrap="none" fromWordArt="1">
            <a:prstTxWarp prst="textPlain">
              <a:avLst>
                <a:gd name="adj" fmla="val 50000"/>
              </a:avLst>
            </a:prstTxWarp>
          </a:bodyPr>
          <a:lstStyle/>
          <a:p>
            <a:pPr algn="ctr"/>
            <a:r>
              <a:rPr lang="pt-BR" sz="3600" b="1" kern="10">
                <a:ln w="9525">
                  <a:noFill/>
                  <a:round/>
                  <a:headEnd/>
                  <a:tailEnd/>
                </a:ln>
                <a:gradFill rotWithShape="0">
                  <a:gsLst>
                    <a:gs pos="0">
                      <a:schemeClr val="accent1"/>
                    </a:gs>
                    <a:gs pos="100000">
                      <a:srgbClr val="FF0000"/>
                    </a:gs>
                  </a:gsLst>
                  <a:lin ang="0" scaled="1"/>
                </a:gradFill>
                <a:effectLst>
                  <a:prstShdw prst="shdw17" dist="17961" dir="2700000">
                    <a:schemeClr val="tx1"/>
                  </a:prstShdw>
                </a:effectLst>
                <a:latin typeface="Arial"/>
                <a:cs typeface="Arial"/>
              </a:rPr>
              <a:t>Pouso</a:t>
            </a:r>
          </a:p>
        </p:txBody>
      </p:sp>
      <p:pic>
        <p:nvPicPr>
          <p:cNvPr id="440328" name="Picture 8" descr="decolagem"/>
          <p:cNvPicPr>
            <a:picLocks noChangeAspect="1" noChangeArrowheads="1"/>
          </p:cNvPicPr>
          <p:nvPr/>
        </p:nvPicPr>
        <p:blipFill>
          <a:blip r:embed="rId6" cstate="print"/>
          <a:srcRect/>
          <a:stretch>
            <a:fillRect/>
          </a:stretch>
        </p:blipFill>
        <p:spPr bwMode="auto">
          <a:xfrm>
            <a:off x="6248400" y="990600"/>
            <a:ext cx="2540000" cy="3175000"/>
          </a:xfrm>
          <a:prstGeom prst="rect">
            <a:avLst/>
          </a:prstGeom>
          <a:noFill/>
          <a:effectLst>
            <a:outerShdw dist="107763" dir="2700000" algn="ctr" rotWithShape="0">
              <a:schemeClr val="tx1"/>
            </a:outerShdw>
          </a:effectLst>
        </p:spPr>
      </p:pic>
      <p:pic>
        <p:nvPicPr>
          <p:cNvPr id="440329" name="Picture 9" descr="emorbita"/>
          <p:cNvPicPr>
            <a:picLocks noChangeAspect="1" noChangeArrowheads="1"/>
          </p:cNvPicPr>
          <p:nvPr/>
        </p:nvPicPr>
        <p:blipFill>
          <a:blip r:embed="rId7" cstate="print"/>
          <a:srcRect/>
          <a:stretch>
            <a:fillRect/>
          </a:stretch>
        </p:blipFill>
        <p:spPr bwMode="auto">
          <a:xfrm>
            <a:off x="4191000" y="2438400"/>
            <a:ext cx="3810000" cy="2501900"/>
          </a:xfrm>
          <a:prstGeom prst="rect">
            <a:avLst/>
          </a:prstGeom>
          <a:noFill/>
          <a:effectLst>
            <a:outerShdw dist="107763" dir="2700000" algn="ctr" rotWithShape="0">
              <a:schemeClr val="tx1"/>
            </a:outerShdw>
          </a:effectLst>
        </p:spPr>
      </p:pic>
      <p:pic>
        <p:nvPicPr>
          <p:cNvPr id="440330" name="Picture 10" descr="pouso"/>
          <p:cNvPicPr>
            <a:picLocks noChangeAspect="1" noChangeArrowheads="1"/>
          </p:cNvPicPr>
          <p:nvPr/>
        </p:nvPicPr>
        <p:blipFill>
          <a:blip r:embed="rId8" cstate="print"/>
          <a:srcRect/>
          <a:stretch>
            <a:fillRect/>
          </a:stretch>
        </p:blipFill>
        <p:spPr bwMode="auto">
          <a:xfrm>
            <a:off x="2209800" y="3733800"/>
            <a:ext cx="3810000" cy="3048000"/>
          </a:xfrm>
          <a:prstGeom prst="rect">
            <a:avLst/>
          </a:prstGeom>
          <a:noFill/>
          <a:effectLst>
            <a:outerShdw dist="107763" dir="2700000" algn="ctr" rotWithShape="0">
              <a:schemeClr val="tx1"/>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0325"/>
                                        </p:tgtEl>
                                        <p:attrNameLst>
                                          <p:attrName>style.visibility</p:attrName>
                                        </p:attrNameLst>
                                      </p:cBhvr>
                                      <p:to>
                                        <p:strVal val="visible"/>
                                      </p:to>
                                    </p:set>
                                    <p:anim calcmode="lin" valueType="num">
                                      <p:cBhvr additive="base">
                                        <p:cTn id="7" dur="500" fill="hold"/>
                                        <p:tgtEl>
                                          <p:spTgt spid="440325"/>
                                        </p:tgtEl>
                                        <p:attrNameLst>
                                          <p:attrName>ppt_x</p:attrName>
                                        </p:attrNameLst>
                                      </p:cBhvr>
                                      <p:tavLst>
                                        <p:tav tm="0">
                                          <p:val>
                                            <p:strVal val="0-#ppt_w/2"/>
                                          </p:val>
                                        </p:tav>
                                        <p:tav tm="100000">
                                          <p:val>
                                            <p:strVal val="#ppt_x"/>
                                          </p:val>
                                        </p:tav>
                                      </p:tavLst>
                                    </p:anim>
                                    <p:anim calcmode="lin" valueType="num">
                                      <p:cBhvr additive="base">
                                        <p:cTn id="8" dur="500" fill="hold"/>
                                        <p:tgtEl>
                                          <p:spTgt spid="4403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40328"/>
                                        </p:tgtEl>
                                        <p:attrNameLst>
                                          <p:attrName>style.visibility</p:attrName>
                                        </p:attrNameLst>
                                      </p:cBhvr>
                                      <p:to>
                                        <p:strVal val="visible"/>
                                      </p:to>
                                    </p:set>
                                    <p:anim calcmode="lin" valueType="num">
                                      <p:cBhvr additive="base">
                                        <p:cTn id="12" dur="500" fill="hold"/>
                                        <p:tgtEl>
                                          <p:spTgt spid="440328"/>
                                        </p:tgtEl>
                                        <p:attrNameLst>
                                          <p:attrName>ppt_x</p:attrName>
                                        </p:attrNameLst>
                                      </p:cBhvr>
                                      <p:tavLst>
                                        <p:tav tm="0">
                                          <p:val>
                                            <p:strVal val="1+#ppt_w/2"/>
                                          </p:val>
                                        </p:tav>
                                        <p:tav tm="100000">
                                          <p:val>
                                            <p:strVal val="#ppt_x"/>
                                          </p:val>
                                        </p:tav>
                                      </p:tavLst>
                                    </p:anim>
                                    <p:anim calcmode="lin" valueType="num">
                                      <p:cBhvr additive="base">
                                        <p:cTn id="13" dur="500" fill="hold"/>
                                        <p:tgtEl>
                                          <p:spTgt spid="44032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40326"/>
                                        </p:tgtEl>
                                        <p:attrNameLst>
                                          <p:attrName>style.visibility</p:attrName>
                                        </p:attrNameLst>
                                      </p:cBhvr>
                                      <p:to>
                                        <p:strVal val="visible"/>
                                      </p:to>
                                    </p:set>
                                    <p:anim calcmode="lin" valueType="num">
                                      <p:cBhvr additive="base">
                                        <p:cTn id="18" dur="500" fill="hold"/>
                                        <p:tgtEl>
                                          <p:spTgt spid="440326"/>
                                        </p:tgtEl>
                                        <p:attrNameLst>
                                          <p:attrName>ppt_x</p:attrName>
                                        </p:attrNameLst>
                                      </p:cBhvr>
                                      <p:tavLst>
                                        <p:tav tm="0">
                                          <p:val>
                                            <p:strVal val="0-#ppt_w/2"/>
                                          </p:val>
                                        </p:tav>
                                        <p:tav tm="100000">
                                          <p:val>
                                            <p:strVal val="#ppt_x"/>
                                          </p:val>
                                        </p:tav>
                                      </p:tavLst>
                                    </p:anim>
                                    <p:anim calcmode="lin" valueType="num">
                                      <p:cBhvr additive="base">
                                        <p:cTn id="19" dur="500" fill="hold"/>
                                        <p:tgtEl>
                                          <p:spTgt spid="440326"/>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2" fill="hold" nodeType="afterEffect">
                                  <p:stCondLst>
                                    <p:cond delay="0"/>
                                  </p:stCondLst>
                                  <p:childTnLst>
                                    <p:set>
                                      <p:cBhvr>
                                        <p:cTn id="22" dur="1" fill="hold">
                                          <p:stCondLst>
                                            <p:cond delay="0"/>
                                          </p:stCondLst>
                                        </p:cTn>
                                        <p:tgtEl>
                                          <p:spTgt spid="440329"/>
                                        </p:tgtEl>
                                        <p:attrNameLst>
                                          <p:attrName>style.visibility</p:attrName>
                                        </p:attrNameLst>
                                      </p:cBhvr>
                                      <p:to>
                                        <p:strVal val="visible"/>
                                      </p:to>
                                    </p:set>
                                    <p:anim calcmode="lin" valueType="num">
                                      <p:cBhvr additive="base">
                                        <p:cTn id="23" dur="500" fill="hold"/>
                                        <p:tgtEl>
                                          <p:spTgt spid="440329"/>
                                        </p:tgtEl>
                                        <p:attrNameLst>
                                          <p:attrName>ppt_x</p:attrName>
                                        </p:attrNameLst>
                                      </p:cBhvr>
                                      <p:tavLst>
                                        <p:tav tm="0">
                                          <p:val>
                                            <p:strVal val="1+#ppt_w/2"/>
                                          </p:val>
                                        </p:tav>
                                        <p:tav tm="100000">
                                          <p:val>
                                            <p:strVal val="#ppt_x"/>
                                          </p:val>
                                        </p:tav>
                                      </p:tavLst>
                                    </p:anim>
                                    <p:anim calcmode="lin" valueType="num">
                                      <p:cBhvr additive="base">
                                        <p:cTn id="24" dur="500" fill="hold"/>
                                        <p:tgtEl>
                                          <p:spTgt spid="44032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40327"/>
                                        </p:tgtEl>
                                        <p:attrNameLst>
                                          <p:attrName>style.visibility</p:attrName>
                                        </p:attrNameLst>
                                      </p:cBhvr>
                                      <p:to>
                                        <p:strVal val="visible"/>
                                      </p:to>
                                    </p:set>
                                    <p:anim calcmode="lin" valueType="num">
                                      <p:cBhvr additive="base">
                                        <p:cTn id="29" dur="500" fill="hold"/>
                                        <p:tgtEl>
                                          <p:spTgt spid="440327"/>
                                        </p:tgtEl>
                                        <p:attrNameLst>
                                          <p:attrName>ppt_x</p:attrName>
                                        </p:attrNameLst>
                                      </p:cBhvr>
                                      <p:tavLst>
                                        <p:tav tm="0">
                                          <p:val>
                                            <p:strVal val="0-#ppt_w/2"/>
                                          </p:val>
                                        </p:tav>
                                        <p:tav tm="100000">
                                          <p:val>
                                            <p:strVal val="#ppt_x"/>
                                          </p:val>
                                        </p:tav>
                                      </p:tavLst>
                                    </p:anim>
                                    <p:anim calcmode="lin" valueType="num">
                                      <p:cBhvr additive="base">
                                        <p:cTn id="30" dur="500" fill="hold"/>
                                        <p:tgtEl>
                                          <p:spTgt spid="440327"/>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440330"/>
                                        </p:tgtEl>
                                        <p:attrNameLst>
                                          <p:attrName>style.visibility</p:attrName>
                                        </p:attrNameLst>
                                      </p:cBhvr>
                                      <p:to>
                                        <p:strVal val="visible"/>
                                      </p:to>
                                    </p:set>
                                    <p:anim calcmode="lin" valueType="num">
                                      <p:cBhvr additive="base">
                                        <p:cTn id="34" dur="500" fill="hold"/>
                                        <p:tgtEl>
                                          <p:spTgt spid="440330"/>
                                        </p:tgtEl>
                                        <p:attrNameLst>
                                          <p:attrName>ppt_x</p:attrName>
                                        </p:attrNameLst>
                                      </p:cBhvr>
                                      <p:tavLst>
                                        <p:tav tm="0">
                                          <p:val>
                                            <p:strVal val="1+#ppt_w/2"/>
                                          </p:val>
                                        </p:tav>
                                        <p:tav tm="100000">
                                          <p:val>
                                            <p:strVal val="#ppt_x"/>
                                          </p:val>
                                        </p:tav>
                                      </p:tavLst>
                                    </p:anim>
                                    <p:anim calcmode="lin" valueType="num">
                                      <p:cBhvr additive="base">
                                        <p:cTn id="35" dur="500" fill="hold"/>
                                        <p:tgtEl>
                                          <p:spTgt spid="4403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25" grpId="0" animBg="1"/>
      <p:bldP spid="440326" grpId="0" animBg="1"/>
      <p:bldP spid="4403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descr="partesprinc"/>
          <p:cNvPicPr>
            <a:picLocks noChangeAspect="1" noChangeArrowheads="1"/>
          </p:cNvPicPr>
          <p:nvPr/>
        </p:nvPicPr>
        <p:blipFill>
          <a:blip r:embed="rId3" cstate="print"/>
          <a:srcRect/>
          <a:stretch>
            <a:fillRect/>
          </a:stretch>
        </p:blipFill>
        <p:spPr bwMode="auto">
          <a:xfrm>
            <a:off x="0" y="685800"/>
            <a:ext cx="9144000" cy="6172200"/>
          </a:xfrm>
          <a:prstGeom prst="rect">
            <a:avLst/>
          </a:prstGeom>
          <a:noFill/>
        </p:spPr>
      </p:pic>
      <p:pic>
        <p:nvPicPr>
          <p:cNvPr id="442371" name="Picture 3" descr="SHUTTLE_LOGO"/>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0" y="0"/>
            <a:ext cx="838200" cy="733425"/>
          </a:xfrm>
          <a:prstGeom prst="rect">
            <a:avLst/>
          </a:prstGeom>
          <a:noFill/>
        </p:spPr>
      </p:pic>
      <p:pic>
        <p:nvPicPr>
          <p:cNvPr id="442372" name="Picture 4"/>
          <p:cNvPicPr>
            <a:picLocks noChangeAspect="1" noChangeArrowheads="1"/>
          </p:cNvPicPr>
          <p:nvPr/>
        </p:nvPicPr>
        <p:blipFill>
          <a:blip r:embed="rId5" cstate="print"/>
          <a:srcRect/>
          <a:stretch>
            <a:fillRect/>
          </a:stretch>
        </p:blipFill>
        <p:spPr bwMode="auto">
          <a:xfrm>
            <a:off x="838200" y="619125"/>
            <a:ext cx="8305800" cy="142875"/>
          </a:xfrm>
          <a:prstGeom prst="rect">
            <a:avLst/>
          </a:prstGeom>
          <a:noFill/>
          <a:ln w="9525">
            <a:noFill/>
            <a:miter lim="800000"/>
            <a:headEnd/>
            <a:tailEnd/>
          </a:ln>
          <a:effectLst/>
        </p:spPr>
      </p:pic>
      <p:sp>
        <p:nvSpPr>
          <p:cNvPr id="442373" name="Text Box 5"/>
          <p:cNvSpPr txBox="1">
            <a:spLocks noChangeArrowheads="1"/>
          </p:cNvSpPr>
          <p:nvPr/>
        </p:nvSpPr>
        <p:spPr bwMode="auto">
          <a:xfrm>
            <a:off x="6256338" y="5229225"/>
            <a:ext cx="2811462" cy="1552575"/>
          </a:xfrm>
          <a:prstGeom prst="rect">
            <a:avLst/>
          </a:prstGeom>
          <a:noFill/>
          <a:ln w="9525">
            <a:noFill/>
            <a:miter lim="800000"/>
            <a:headEnd/>
            <a:tailEnd/>
          </a:ln>
          <a:effectLst/>
        </p:spPr>
        <p:txBody>
          <a:bodyPr wrap="none">
            <a:spAutoFit/>
          </a:bodyPr>
          <a:lstStyle/>
          <a:p>
            <a:pPr algn="r"/>
            <a:r>
              <a:rPr lang="pt-BR" u="sng">
                <a:latin typeface="Arial" charset="0"/>
              </a:rPr>
              <a:t>Capacidade</a:t>
            </a:r>
            <a:endParaRPr lang="pt-BR">
              <a:latin typeface="Arial" charset="0"/>
            </a:endParaRPr>
          </a:p>
          <a:p>
            <a:pPr algn="r"/>
            <a:r>
              <a:rPr lang="pt-BR">
                <a:latin typeface="Arial" charset="0"/>
              </a:rPr>
              <a:t>mínima: </a:t>
            </a:r>
            <a:r>
              <a:rPr lang="pt-BR">
                <a:solidFill>
                  <a:srgbClr val="660066"/>
                </a:solidFill>
                <a:latin typeface="Arial" charset="0"/>
              </a:rPr>
              <a:t>2 pessoas</a:t>
            </a:r>
            <a:endParaRPr lang="pt-BR">
              <a:latin typeface="Arial" charset="0"/>
            </a:endParaRPr>
          </a:p>
          <a:p>
            <a:pPr algn="r"/>
            <a:r>
              <a:rPr lang="pt-BR">
                <a:latin typeface="Arial" charset="0"/>
              </a:rPr>
              <a:t>máxima: </a:t>
            </a:r>
            <a:r>
              <a:rPr lang="pt-BR">
                <a:solidFill>
                  <a:srgbClr val="660066"/>
                </a:solidFill>
                <a:latin typeface="Arial" charset="0"/>
              </a:rPr>
              <a:t>7 pessoas</a:t>
            </a:r>
            <a:endParaRPr lang="pt-BR">
              <a:latin typeface="Arial" charset="0"/>
            </a:endParaRPr>
          </a:p>
          <a:p>
            <a:pPr algn="r"/>
            <a:r>
              <a:rPr lang="pt-BR">
                <a:latin typeface="Arial" charset="0"/>
              </a:rPr>
              <a:t>ideal: </a:t>
            </a:r>
            <a:r>
              <a:rPr lang="pt-BR">
                <a:solidFill>
                  <a:srgbClr val="660066"/>
                </a:solidFill>
                <a:latin typeface="Arial" charset="0"/>
              </a:rPr>
              <a:t>5 pessoas</a:t>
            </a:r>
            <a:endParaRPr lang="pt-BR">
              <a:latin typeface="Arial" charset="0"/>
            </a:endParaRPr>
          </a:p>
        </p:txBody>
      </p:sp>
      <p:grpSp>
        <p:nvGrpSpPr>
          <p:cNvPr id="442374" name="Group 6"/>
          <p:cNvGrpSpPr>
            <a:grpSpLocks/>
          </p:cNvGrpSpPr>
          <p:nvPr/>
        </p:nvGrpSpPr>
        <p:grpSpPr bwMode="auto">
          <a:xfrm>
            <a:off x="0" y="4648200"/>
            <a:ext cx="1587500" cy="1752600"/>
            <a:chOff x="0" y="2928"/>
            <a:chExt cx="1000" cy="1104"/>
          </a:xfrm>
        </p:grpSpPr>
        <p:sp>
          <p:nvSpPr>
            <p:cNvPr id="442375" name="Line 7"/>
            <p:cNvSpPr>
              <a:spLocks noChangeShapeType="1"/>
            </p:cNvSpPr>
            <p:nvPr/>
          </p:nvSpPr>
          <p:spPr bwMode="auto">
            <a:xfrm flipH="1">
              <a:off x="384" y="3216"/>
              <a:ext cx="336" cy="528"/>
            </a:xfrm>
            <a:prstGeom prst="line">
              <a:avLst/>
            </a:prstGeom>
            <a:noFill/>
            <a:ln w="9525">
              <a:solidFill>
                <a:schemeClr val="tx1"/>
              </a:solidFill>
              <a:round/>
              <a:headEnd type="oval" w="med" len="med"/>
              <a:tailEnd type="triangle" w="med" len="med"/>
            </a:ln>
            <a:effectLst/>
          </p:spPr>
          <p:txBody>
            <a:bodyPr wrap="none" anchor="ctr"/>
            <a:lstStyle/>
            <a:p>
              <a:endParaRPr lang="pt-BR"/>
            </a:p>
          </p:txBody>
        </p:sp>
        <p:sp>
          <p:nvSpPr>
            <p:cNvPr id="442376" name="Text Box 8"/>
            <p:cNvSpPr txBox="1">
              <a:spLocks noChangeArrowheads="1"/>
            </p:cNvSpPr>
            <p:nvPr/>
          </p:nvSpPr>
          <p:spPr bwMode="auto">
            <a:xfrm>
              <a:off x="0" y="3744"/>
              <a:ext cx="660" cy="288"/>
            </a:xfrm>
            <a:prstGeom prst="rect">
              <a:avLst/>
            </a:prstGeom>
            <a:noFill/>
            <a:ln w="9525">
              <a:noFill/>
              <a:miter lim="800000"/>
              <a:headEnd/>
              <a:tailEnd/>
            </a:ln>
            <a:effectLst/>
          </p:spPr>
          <p:txBody>
            <a:bodyPr wrap="none">
              <a:spAutoFit/>
            </a:bodyPr>
            <a:lstStyle/>
            <a:p>
              <a:r>
                <a:rPr lang="pt-BR" sz="1200">
                  <a:latin typeface="Arial" charset="0"/>
                </a:rPr>
                <a:t>MOTORES</a:t>
              </a:r>
            </a:p>
            <a:p>
              <a:r>
                <a:rPr lang="pt-BR" sz="1200">
                  <a:latin typeface="Arial" charset="0"/>
                </a:rPr>
                <a:t>PRINCIPAIS</a:t>
              </a:r>
              <a:endParaRPr lang="pt-BR" sz="1600">
                <a:latin typeface="Arial" charset="0"/>
              </a:endParaRPr>
            </a:p>
          </p:txBody>
        </p:sp>
        <p:sp>
          <p:nvSpPr>
            <p:cNvPr id="442377" name="Line 9"/>
            <p:cNvSpPr>
              <a:spLocks noChangeShapeType="1"/>
            </p:cNvSpPr>
            <p:nvPr/>
          </p:nvSpPr>
          <p:spPr bwMode="auto">
            <a:xfrm>
              <a:off x="816" y="2928"/>
              <a:ext cx="0" cy="576"/>
            </a:xfrm>
            <a:prstGeom prst="line">
              <a:avLst/>
            </a:prstGeom>
            <a:noFill/>
            <a:ln w="9525">
              <a:solidFill>
                <a:schemeClr val="tx1"/>
              </a:solidFill>
              <a:round/>
              <a:headEnd type="oval" w="med" len="med"/>
              <a:tailEnd/>
            </a:ln>
            <a:effectLst/>
          </p:spPr>
          <p:txBody>
            <a:bodyPr wrap="none" anchor="ctr"/>
            <a:lstStyle/>
            <a:p>
              <a:endParaRPr lang="pt-BR"/>
            </a:p>
          </p:txBody>
        </p:sp>
        <p:sp>
          <p:nvSpPr>
            <p:cNvPr id="442378" name="Line 10"/>
            <p:cNvSpPr>
              <a:spLocks noChangeShapeType="1"/>
            </p:cNvSpPr>
            <p:nvPr/>
          </p:nvSpPr>
          <p:spPr bwMode="auto">
            <a:xfrm flipH="1">
              <a:off x="520" y="3504"/>
              <a:ext cx="480" cy="0"/>
            </a:xfrm>
            <a:prstGeom prst="line">
              <a:avLst/>
            </a:prstGeom>
            <a:noFill/>
            <a:ln w="9525">
              <a:solidFill>
                <a:schemeClr val="tx1"/>
              </a:solidFill>
              <a:round/>
              <a:headEnd type="oval" w="med" len="med"/>
              <a:tailEnd/>
            </a:ln>
            <a:effectLst/>
          </p:spPr>
          <p:txBody>
            <a:bodyPr wrap="none" anchor="ctr"/>
            <a:lstStyle/>
            <a:p>
              <a:endParaRPr lang="pt-BR"/>
            </a:p>
          </p:txBody>
        </p:sp>
      </p:grpSp>
      <p:grpSp>
        <p:nvGrpSpPr>
          <p:cNvPr id="442379" name="Group 11"/>
          <p:cNvGrpSpPr>
            <a:grpSpLocks/>
          </p:cNvGrpSpPr>
          <p:nvPr/>
        </p:nvGrpSpPr>
        <p:grpSpPr bwMode="auto">
          <a:xfrm>
            <a:off x="0" y="3810000"/>
            <a:ext cx="1752600" cy="838200"/>
            <a:chOff x="0" y="2400"/>
            <a:chExt cx="1104" cy="528"/>
          </a:xfrm>
        </p:grpSpPr>
        <p:sp>
          <p:nvSpPr>
            <p:cNvPr id="442380" name="Text Box 12"/>
            <p:cNvSpPr txBox="1">
              <a:spLocks noChangeArrowheads="1"/>
            </p:cNvSpPr>
            <p:nvPr/>
          </p:nvSpPr>
          <p:spPr bwMode="auto">
            <a:xfrm>
              <a:off x="0" y="2400"/>
              <a:ext cx="602" cy="288"/>
            </a:xfrm>
            <a:prstGeom prst="rect">
              <a:avLst/>
            </a:prstGeom>
            <a:noFill/>
            <a:ln w="9525">
              <a:noFill/>
              <a:miter lim="800000"/>
              <a:headEnd/>
              <a:tailEnd/>
            </a:ln>
            <a:effectLst/>
          </p:spPr>
          <p:txBody>
            <a:bodyPr wrap="none">
              <a:spAutoFit/>
            </a:bodyPr>
            <a:lstStyle/>
            <a:p>
              <a:r>
                <a:rPr lang="pt-BR" sz="1200">
                  <a:latin typeface="Arial" charset="0"/>
                </a:rPr>
                <a:t>MOTORES</a:t>
              </a:r>
            </a:p>
            <a:p>
              <a:r>
                <a:rPr lang="pt-BR" sz="1200">
                  <a:latin typeface="Arial" charset="0"/>
                </a:rPr>
                <a:t>ORBITAIS</a:t>
              </a:r>
            </a:p>
          </p:txBody>
        </p:sp>
        <p:sp>
          <p:nvSpPr>
            <p:cNvPr id="442381" name="Line 13"/>
            <p:cNvSpPr>
              <a:spLocks noChangeShapeType="1"/>
            </p:cNvSpPr>
            <p:nvPr/>
          </p:nvSpPr>
          <p:spPr bwMode="auto">
            <a:xfrm flipH="1" flipV="1">
              <a:off x="528" y="2544"/>
              <a:ext cx="240" cy="96"/>
            </a:xfrm>
            <a:prstGeom prst="line">
              <a:avLst/>
            </a:prstGeom>
            <a:noFill/>
            <a:ln w="9525">
              <a:solidFill>
                <a:schemeClr val="tx1"/>
              </a:solidFill>
              <a:round/>
              <a:headEnd/>
              <a:tailEnd type="triangle" w="med" len="med"/>
            </a:ln>
            <a:effectLst/>
          </p:spPr>
          <p:txBody>
            <a:bodyPr wrap="none" anchor="ctr"/>
            <a:lstStyle/>
            <a:p>
              <a:endParaRPr lang="pt-BR"/>
            </a:p>
          </p:txBody>
        </p:sp>
        <p:sp>
          <p:nvSpPr>
            <p:cNvPr id="442382" name="Line 14"/>
            <p:cNvSpPr>
              <a:spLocks noChangeShapeType="1"/>
            </p:cNvSpPr>
            <p:nvPr/>
          </p:nvSpPr>
          <p:spPr bwMode="auto">
            <a:xfrm flipH="1" flipV="1">
              <a:off x="768" y="2640"/>
              <a:ext cx="336" cy="288"/>
            </a:xfrm>
            <a:prstGeom prst="line">
              <a:avLst/>
            </a:prstGeom>
            <a:noFill/>
            <a:ln w="9525">
              <a:solidFill>
                <a:schemeClr val="tx1"/>
              </a:solidFill>
              <a:round/>
              <a:headEnd type="oval" w="med" len="med"/>
              <a:tailEnd type="oval" w="med" len="med"/>
            </a:ln>
            <a:effectLst/>
          </p:spPr>
          <p:txBody>
            <a:bodyPr wrap="none" anchor="ctr"/>
            <a:lstStyle/>
            <a:p>
              <a:endParaRPr lang="pt-BR"/>
            </a:p>
          </p:txBody>
        </p:sp>
      </p:gr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8" name="Picture 2" descr="tamanhos"/>
          <p:cNvPicPr>
            <a:picLocks noChangeAspect="1" noChangeArrowheads="1"/>
          </p:cNvPicPr>
          <p:nvPr/>
        </p:nvPicPr>
        <p:blipFill>
          <a:blip r:embed="rId3" cstate="print"/>
          <a:srcRect/>
          <a:stretch>
            <a:fillRect/>
          </a:stretch>
        </p:blipFill>
        <p:spPr bwMode="auto">
          <a:xfrm>
            <a:off x="0" y="685800"/>
            <a:ext cx="9144000" cy="6172200"/>
          </a:xfrm>
          <a:prstGeom prst="rect">
            <a:avLst/>
          </a:prstGeom>
          <a:noFill/>
        </p:spPr>
      </p:pic>
      <p:pic>
        <p:nvPicPr>
          <p:cNvPr id="444419" name="Picture 3" descr="SHUTTLE_LOGO"/>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0" y="0"/>
            <a:ext cx="838200" cy="733425"/>
          </a:xfrm>
          <a:prstGeom prst="rect">
            <a:avLst/>
          </a:prstGeom>
          <a:noFill/>
        </p:spPr>
      </p:pic>
      <p:pic>
        <p:nvPicPr>
          <p:cNvPr id="444420" name="Picture 4"/>
          <p:cNvPicPr>
            <a:picLocks noChangeAspect="1" noChangeArrowheads="1"/>
          </p:cNvPicPr>
          <p:nvPr/>
        </p:nvPicPr>
        <p:blipFill>
          <a:blip r:embed="rId5" cstate="print"/>
          <a:srcRect/>
          <a:stretch>
            <a:fillRect/>
          </a:stretch>
        </p:blipFill>
        <p:spPr bwMode="auto">
          <a:xfrm>
            <a:off x="838200" y="619125"/>
            <a:ext cx="8305800" cy="142875"/>
          </a:xfrm>
          <a:prstGeom prst="rect">
            <a:avLst/>
          </a:prstGeom>
          <a:noFill/>
          <a:ln w="9525">
            <a:noFill/>
            <a:miter lim="800000"/>
            <a:headEnd/>
            <a:tailEnd/>
          </a:ln>
          <a:effectLst/>
        </p:spPr>
      </p:pic>
      <p:sp>
        <p:nvSpPr>
          <p:cNvPr id="444421" name="WordArt 5"/>
          <p:cNvSpPr>
            <a:spLocks noChangeArrowheads="1" noChangeShapeType="1" noTextEdit="1"/>
          </p:cNvSpPr>
          <p:nvPr/>
        </p:nvSpPr>
        <p:spPr bwMode="auto">
          <a:xfrm>
            <a:off x="5105400" y="1828800"/>
            <a:ext cx="3886200" cy="533400"/>
          </a:xfrm>
          <a:prstGeom prst="rect">
            <a:avLst/>
          </a:prstGeom>
        </p:spPr>
        <p:txBody>
          <a:bodyPr wrap="none" fromWordArt="1">
            <a:prstTxWarp prst="textPlain">
              <a:avLst>
                <a:gd name="adj" fmla="val 50000"/>
              </a:avLst>
            </a:prstTxWarp>
          </a:bodyPr>
          <a:lstStyle/>
          <a:p>
            <a:pPr algn="ctr"/>
            <a:r>
              <a:rPr lang="pt-BR" sz="3600" b="1" kern="10">
                <a:ln w="9525">
                  <a:noFill/>
                  <a:round/>
                  <a:headEnd/>
                  <a:tailEnd/>
                </a:ln>
                <a:gradFill rotWithShape="0">
                  <a:gsLst>
                    <a:gs pos="0">
                      <a:srgbClr val="FFFFFF">
                        <a:gamma/>
                        <a:shade val="12941"/>
                        <a:invGamma/>
                      </a:srgbClr>
                    </a:gs>
                    <a:gs pos="100000">
                      <a:srgbClr val="FFFFFF"/>
                    </a:gs>
                  </a:gsLst>
                  <a:lin ang="5400000" scaled="1"/>
                </a:gradFill>
                <a:effectLst>
                  <a:prstShdw prst="shdw17" dist="17961" dir="2700000">
                    <a:schemeClr val="tx1"/>
                  </a:prstShdw>
                </a:effectLst>
                <a:latin typeface="Arial"/>
                <a:cs typeface="Arial"/>
              </a:rPr>
              <a:t>Tamanho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44421"/>
                                        </p:tgtEl>
                                        <p:attrNameLst>
                                          <p:attrName>style.visibility</p:attrName>
                                        </p:attrNameLst>
                                      </p:cBhvr>
                                      <p:to>
                                        <p:strVal val="visible"/>
                                      </p:to>
                                    </p:set>
                                    <p:anim calcmode="lin" valueType="num">
                                      <p:cBhvr additive="base">
                                        <p:cTn id="7" dur="500" fill="hold"/>
                                        <p:tgtEl>
                                          <p:spTgt spid="444421"/>
                                        </p:tgtEl>
                                        <p:attrNameLst>
                                          <p:attrName>ppt_x</p:attrName>
                                        </p:attrNameLst>
                                      </p:cBhvr>
                                      <p:tavLst>
                                        <p:tav tm="0">
                                          <p:val>
                                            <p:strVal val="1+#ppt_w/2"/>
                                          </p:val>
                                        </p:tav>
                                        <p:tav tm="100000">
                                          <p:val>
                                            <p:strVal val="#ppt_x"/>
                                          </p:val>
                                        </p:tav>
                                      </p:tavLst>
                                    </p:anim>
                                    <p:anim calcmode="lin" valueType="num">
                                      <p:cBhvr additive="base">
                                        <p:cTn id="8" dur="500" fill="hold"/>
                                        <p:tgtEl>
                                          <p:spTgt spid="4444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2" descr="FUNDO_PRINCIPAL"/>
          <p:cNvPicPr>
            <a:picLocks noChangeAspect="1" noChangeArrowheads="1"/>
          </p:cNvPicPr>
          <p:nvPr/>
        </p:nvPicPr>
        <p:blipFill>
          <a:blip r:embed="rId3" cstate="print"/>
          <a:srcRect/>
          <a:stretch>
            <a:fillRect/>
          </a:stretch>
        </p:blipFill>
        <p:spPr bwMode="auto">
          <a:xfrm>
            <a:off x="0" y="685800"/>
            <a:ext cx="9144000" cy="6172200"/>
          </a:xfrm>
          <a:prstGeom prst="rect">
            <a:avLst/>
          </a:prstGeom>
          <a:noFill/>
        </p:spPr>
      </p:pic>
      <p:pic>
        <p:nvPicPr>
          <p:cNvPr id="446467" name="Picture 3" descr="bus_srb"/>
          <p:cNvPicPr>
            <a:picLocks noChangeAspect="1" noChangeArrowheads="1"/>
          </p:cNvPicPr>
          <p:nvPr/>
        </p:nvPicPr>
        <p:blipFill>
          <a:blip r:embed="rId4" cstate="print"/>
          <a:srcRect/>
          <a:stretch>
            <a:fillRect/>
          </a:stretch>
        </p:blipFill>
        <p:spPr bwMode="auto">
          <a:xfrm>
            <a:off x="228600" y="990600"/>
            <a:ext cx="3606800" cy="5716588"/>
          </a:xfrm>
          <a:prstGeom prst="rect">
            <a:avLst/>
          </a:prstGeom>
          <a:noFill/>
        </p:spPr>
      </p:pic>
      <p:pic>
        <p:nvPicPr>
          <p:cNvPr id="446468" name="Picture 4" descr="SHUTTLE_LOGO"/>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0" y="0"/>
            <a:ext cx="838200" cy="733425"/>
          </a:xfrm>
          <a:prstGeom prst="rect">
            <a:avLst/>
          </a:prstGeom>
          <a:noFill/>
        </p:spPr>
      </p:pic>
      <p:pic>
        <p:nvPicPr>
          <p:cNvPr id="446469" name="Picture 5"/>
          <p:cNvPicPr>
            <a:picLocks noChangeAspect="1" noChangeArrowheads="1"/>
          </p:cNvPicPr>
          <p:nvPr/>
        </p:nvPicPr>
        <p:blipFill>
          <a:blip r:embed="rId6" cstate="print"/>
          <a:srcRect/>
          <a:stretch>
            <a:fillRect/>
          </a:stretch>
        </p:blipFill>
        <p:spPr bwMode="auto">
          <a:xfrm>
            <a:off x="838200" y="619125"/>
            <a:ext cx="8305800" cy="142875"/>
          </a:xfrm>
          <a:prstGeom prst="rect">
            <a:avLst/>
          </a:prstGeom>
          <a:noFill/>
          <a:ln w="9525">
            <a:noFill/>
            <a:miter lim="800000"/>
            <a:headEnd/>
            <a:tailEnd/>
          </a:ln>
          <a:effectLst/>
        </p:spPr>
      </p:pic>
      <p:grpSp>
        <p:nvGrpSpPr>
          <p:cNvPr id="446470" name="Group 6"/>
          <p:cNvGrpSpPr>
            <a:grpSpLocks/>
          </p:cNvGrpSpPr>
          <p:nvPr/>
        </p:nvGrpSpPr>
        <p:grpSpPr bwMode="auto">
          <a:xfrm>
            <a:off x="214313" y="1066800"/>
            <a:ext cx="2300287" cy="1295400"/>
            <a:chOff x="135" y="672"/>
            <a:chExt cx="1449" cy="816"/>
          </a:xfrm>
        </p:grpSpPr>
        <p:sp>
          <p:nvSpPr>
            <p:cNvPr id="446471" name="Text Box 7"/>
            <p:cNvSpPr txBox="1">
              <a:spLocks noChangeArrowheads="1"/>
            </p:cNvSpPr>
            <p:nvPr/>
          </p:nvSpPr>
          <p:spPr bwMode="auto">
            <a:xfrm>
              <a:off x="135" y="672"/>
              <a:ext cx="969" cy="520"/>
            </a:xfrm>
            <a:prstGeom prst="rect">
              <a:avLst/>
            </a:prstGeom>
            <a:noFill/>
            <a:ln w="9525">
              <a:noFill/>
              <a:miter lim="800000"/>
              <a:headEnd/>
              <a:tailEnd/>
            </a:ln>
            <a:effectLst/>
          </p:spPr>
          <p:txBody>
            <a:bodyPr wrap="none">
              <a:spAutoFit/>
            </a:bodyPr>
            <a:lstStyle/>
            <a:p>
              <a:r>
                <a:rPr lang="pt-BR" sz="1600" b="1">
                  <a:latin typeface="Arial" charset="0"/>
                </a:rPr>
                <a:t>Foguetes</a:t>
              </a:r>
            </a:p>
            <a:p>
              <a:r>
                <a:rPr lang="pt-BR" sz="1600" b="1">
                  <a:latin typeface="Arial" charset="0"/>
                </a:rPr>
                <a:t>Propulsores</a:t>
              </a:r>
            </a:p>
            <a:p>
              <a:r>
                <a:rPr lang="pt-BR" sz="1600" b="1">
                  <a:latin typeface="Arial" charset="0"/>
                </a:rPr>
                <a:t>Sólidos (</a:t>
              </a:r>
              <a:r>
                <a:rPr lang="pt-BR" sz="1600" b="1" i="1">
                  <a:solidFill>
                    <a:srgbClr val="CC3300"/>
                  </a:solidFill>
                  <a:latin typeface="Arial" charset="0"/>
                </a:rPr>
                <a:t>SRB</a:t>
              </a:r>
              <a:r>
                <a:rPr lang="pt-BR" sz="1600" b="1">
                  <a:latin typeface="Arial" charset="0"/>
                </a:rPr>
                <a:t>)</a:t>
              </a:r>
            </a:p>
          </p:txBody>
        </p:sp>
        <p:sp>
          <p:nvSpPr>
            <p:cNvPr id="446472" name="Line 8"/>
            <p:cNvSpPr>
              <a:spLocks noChangeShapeType="1"/>
            </p:cNvSpPr>
            <p:nvPr/>
          </p:nvSpPr>
          <p:spPr bwMode="auto">
            <a:xfrm>
              <a:off x="624" y="1152"/>
              <a:ext cx="384" cy="336"/>
            </a:xfrm>
            <a:prstGeom prst="line">
              <a:avLst/>
            </a:prstGeom>
            <a:noFill/>
            <a:ln w="38100">
              <a:solidFill>
                <a:schemeClr val="tx1"/>
              </a:solidFill>
              <a:round/>
              <a:headEnd/>
              <a:tailEnd/>
            </a:ln>
            <a:effectLst/>
          </p:spPr>
          <p:txBody>
            <a:bodyPr wrap="none" anchor="ctr"/>
            <a:lstStyle/>
            <a:p>
              <a:endParaRPr lang="pt-BR"/>
            </a:p>
          </p:txBody>
        </p:sp>
        <p:sp>
          <p:nvSpPr>
            <p:cNvPr id="446473" name="Line 9"/>
            <p:cNvSpPr>
              <a:spLocks noChangeShapeType="1"/>
            </p:cNvSpPr>
            <p:nvPr/>
          </p:nvSpPr>
          <p:spPr bwMode="auto">
            <a:xfrm flipV="1">
              <a:off x="1008" y="1488"/>
              <a:ext cx="576" cy="0"/>
            </a:xfrm>
            <a:prstGeom prst="line">
              <a:avLst/>
            </a:prstGeom>
            <a:noFill/>
            <a:ln w="38100">
              <a:solidFill>
                <a:schemeClr val="tx1"/>
              </a:solidFill>
              <a:round/>
              <a:headEnd/>
              <a:tailEnd/>
            </a:ln>
            <a:effectLst/>
          </p:spPr>
          <p:txBody>
            <a:bodyPr wrap="none" anchor="ctr"/>
            <a:lstStyle/>
            <a:p>
              <a:endParaRPr lang="pt-BR"/>
            </a:p>
          </p:txBody>
        </p:sp>
      </p:grpSp>
      <p:grpSp>
        <p:nvGrpSpPr>
          <p:cNvPr id="446474" name="Group 10"/>
          <p:cNvGrpSpPr>
            <a:grpSpLocks/>
          </p:cNvGrpSpPr>
          <p:nvPr/>
        </p:nvGrpSpPr>
        <p:grpSpPr bwMode="auto">
          <a:xfrm>
            <a:off x="2133600" y="1447800"/>
            <a:ext cx="1773238" cy="581025"/>
            <a:chOff x="1344" y="912"/>
            <a:chExt cx="1117" cy="366"/>
          </a:xfrm>
        </p:grpSpPr>
        <p:sp>
          <p:nvSpPr>
            <p:cNvPr id="446475" name="Text Box 11"/>
            <p:cNvSpPr txBox="1">
              <a:spLocks noChangeArrowheads="1"/>
            </p:cNvSpPr>
            <p:nvPr/>
          </p:nvSpPr>
          <p:spPr bwMode="auto">
            <a:xfrm>
              <a:off x="1584" y="912"/>
              <a:ext cx="877" cy="366"/>
            </a:xfrm>
            <a:prstGeom prst="rect">
              <a:avLst/>
            </a:prstGeom>
            <a:noFill/>
            <a:ln w="9525">
              <a:noFill/>
              <a:miter lim="800000"/>
              <a:headEnd/>
              <a:tailEnd/>
            </a:ln>
            <a:effectLst/>
          </p:spPr>
          <p:txBody>
            <a:bodyPr wrap="none">
              <a:spAutoFit/>
            </a:bodyPr>
            <a:lstStyle/>
            <a:p>
              <a:pPr algn="r"/>
              <a:r>
                <a:rPr lang="pt-BR" sz="1600" b="1">
                  <a:latin typeface="Arial" charset="0"/>
                </a:rPr>
                <a:t>Tanque</a:t>
              </a:r>
              <a:br>
                <a:rPr lang="pt-BR" sz="1600" b="1">
                  <a:latin typeface="Arial" charset="0"/>
                </a:rPr>
              </a:br>
              <a:r>
                <a:rPr lang="pt-BR" sz="1600" b="1">
                  <a:latin typeface="Arial" charset="0"/>
                </a:rPr>
                <a:t>Externo (</a:t>
              </a:r>
              <a:r>
                <a:rPr lang="pt-BR" sz="1600" b="1" i="1">
                  <a:solidFill>
                    <a:srgbClr val="CC3300"/>
                  </a:solidFill>
                  <a:latin typeface="Arial" charset="0"/>
                </a:rPr>
                <a:t>ET</a:t>
              </a:r>
              <a:r>
                <a:rPr lang="pt-BR" sz="1600" b="1">
                  <a:latin typeface="Arial" charset="0"/>
                </a:rPr>
                <a:t>)</a:t>
              </a:r>
            </a:p>
          </p:txBody>
        </p:sp>
        <p:sp>
          <p:nvSpPr>
            <p:cNvPr id="446476" name="Line 12"/>
            <p:cNvSpPr>
              <a:spLocks noChangeShapeType="1"/>
            </p:cNvSpPr>
            <p:nvPr/>
          </p:nvSpPr>
          <p:spPr bwMode="auto">
            <a:xfrm>
              <a:off x="1344" y="1080"/>
              <a:ext cx="288" cy="0"/>
            </a:xfrm>
            <a:prstGeom prst="line">
              <a:avLst/>
            </a:prstGeom>
            <a:noFill/>
            <a:ln w="38100">
              <a:solidFill>
                <a:schemeClr val="tx1"/>
              </a:solidFill>
              <a:round/>
              <a:headEnd/>
              <a:tailEnd/>
            </a:ln>
            <a:effectLst/>
          </p:spPr>
          <p:txBody>
            <a:bodyPr wrap="none" anchor="ctr"/>
            <a:lstStyle/>
            <a:p>
              <a:endParaRPr lang="pt-BR"/>
            </a:p>
          </p:txBody>
        </p:sp>
      </p:grpSp>
      <p:sp>
        <p:nvSpPr>
          <p:cNvPr id="446477" name="WordArt 13"/>
          <p:cNvSpPr>
            <a:spLocks noChangeArrowheads="1" noChangeShapeType="1" noTextEdit="1"/>
          </p:cNvSpPr>
          <p:nvPr/>
        </p:nvSpPr>
        <p:spPr bwMode="auto">
          <a:xfrm>
            <a:off x="7543800" y="3629025"/>
            <a:ext cx="1295400" cy="257175"/>
          </a:xfrm>
          <a:prstGeom prst="rect">
            <a:avLst/>
          </a:prstGeom>
        </p:spPr>
        <p:txBody>
          <a:bodyPr wrap="none" fromWordArt="1">
            <a:prstTxWarp prst="textPlain">
              <a:avLst>
                <a:gd name="adj" fmla="val 50000"/>
              </a:avLst>
            </a:prstTxWarp>
          </a:bodyPr>
          <a:lstStyle/>
          <a:p>
            <a:pPr algn="ctr"/>
            <a:r>
              <a:rPr lang="pt-BR" sz="3600" b="1" kern="10">
                <a:ln w="9525">
                  <a:noFill/>
                  <a:round/>
                  <a:headEnd/>
                  <a:tailEnd/>
                </a:ln>
                <a:gradFill rotWithShape="0">
                  <a:gsLst>
                    <a:gs pos="0">
                      <a:srgbClr val="FFFFFF">
                        <a:gamma/>
                        <a:shade val="12941"/>
                        <a:invGamma/>
                      </a:srgbClr>
                    </a:gs>
                    <a:gs pos="100000">
                      <a:srgbClr val="FFFFFF"/>
                    </a:gs>
                  </a:gsLst>
                  <a:lin ang="5400000" scaled="1"/>
                </a:gradFill>
                <a:effectLst>
                  <a:prstShdw prst="shdw17" dist="17961" dir="2700000">
                    <a:schemeClr val="tx1"/>
                  </a:prstShdw>
                </a:effectLst>
                <a:latin typeface="Arial"/>
                <a:cs typeface="Arial"/>
              </a:rPr>
              <a:t>Peso</a:t>
            </a:r>
          </a:p>
        </p:txBody>
      </p:sp>
      <p:grpSp>
        <p:nvGrpSpPr>
          <p:cNvPr id="446478" name="Group 14"/>
          <p:cNvGrpSpPr>
            <a:grpSpLocks/>
          </p:cNvGrpSpPr>
          <p:nvPr/>
        </p:nvGrpSpPr>
        <p:grpSpPr bwMode="auto">
          <a:xfrm>
            <a:off x="2501900" y="2120900"/>
            <a:ext cx="2462213" cy="3022600"/>
            <a:chOff x="1576" y="1336"/>
            <a:chExt cx="1551" cy="1904"/>
          </a:xfrm>
        </p:grpSpPr>
        <p:sp>
          <p:nvSpPr>
            <p:cNvPr id="446479" name="Line 15"/>
            <p:cNvSpPr>
              <a:spLocks noChangeShapeType="1"/>
            </p:cNvSpPr>
            <p:nvPr/>
          </p:nvSpPr>
          <p:spPr bwMode="auto">
            <a:xfrm>
              <a:off x="1576" y="1336"/>
              <a:ext cx="1056" cy="0"/>
            </a:xfrm>
            <a:prstGeom prst="line">
              <a:avLst/>
            </a:prstGeom>
            <a:noFill/>
            <a:ln w="28575" cap="rnd">
              <a:solidFill>
                <a:srgbClr val="FFFF00"/>
              </a:solidFill>
              <a:prstDash val="sysDot"/>
              <a:round/>
              <a:headEnd/>
              <a:tailEnd/>
            </a:ln>
            <a:effectLst/>
          </p:spPr>
          <p:txBody>
            <a:bodyPr wrap="none" anchor="ctr"/>
            <a:lstStyle/>
            <a:p>
              <a:endParaRPr lang="pt-BR"/>
            </a:p>
          </p:txBody>
        </p:sp>
        <p:sp>
          <p:nvSpPr>
            <p:cNvPr id="446480" name="Line 16"/>
            <p:cNvSpPr>
              <a:spLocks noChangeShapeType="1"/>
            </p:cNvSpPr>
            <p:nvPr/>
          </p:nvSpPr>
          <p:spPr bwMode="auto">
            <a:xfrm>
              <a:off x="2592" y="1344"/>
              <a:ext cx="0" cy="1896"/>
            </a:xfrm>
            <a:prstGeom prst="line">
              <a:avLst/>
            </a:prstGeom>
            <a:noFill/>
            <a:ln w="28575">
              <a:solidFill>
                <a:srgbClr val="FFFF00"/>
              </a:solidFill>
              <a:round/>
              <a:headEnd type="triangle" w="med" len="med"/>
              <a:tailEnd type="triangle" w="med" len="med"/>
            </a:ln>
            <a:effectLst/>
          </p:spPr>
          <p:txBody>
            <a:bodyPr wrap="none" anchor="ctr"/>
            <a:lstStyle/>
            <a:p>
              <a:endParaRPr lang="pt-BR"/>
            </a:p>
          </p:txBody>
        </p:sp>
        <p:sp>
          <p:nvSpPr>
            <p:cNvPr id="446481" name="Text Box 17"/>
            <p:cNvSpPr txBox="1">
              <a:spLocks noChangeArrowheads="1"/>
            </p:cNvSpPr>
            <p:nvPr/>
          </p:nvSpPr>
          <p:spPr bwMode="auto">
            <a:xfrm>
              <a:off x="2580" y="2127"/>
              <a:ext cx="547" cy="366"/>
            </a:xfrm>
            <a:prstGeom prst="rect">
              <a:avLst/>
            </a:prstGeom>
            <a:noFill/>
            <a:ln w="9525">
              <a:noFill/>
              <a:miter lim="800000"/>
              <a:headEnd/>
              <a:tailEnd/>
            </a:ln>
            <a:effectLst/>
          </p:spPr>
          <p:txBody>
            <a:bodyPr wrap="none">
              <a:spAutoFit/>
            </a:bodyPr>
            <a:lstStyle/>
            <a:p>
              <a:r>
                <a:rPr lang="pt-BR" sz="1600" b="1">
                  <a:solidFill>
                    <a:schemeClr val="bg1"/>
                  </a:solidFill>
                  <a:latin typeface="Arial" charset="0"/>
                </a:rPr>
                <a:t>37.2 m</a:t>
              </a:r>
            </a:p>
            <a:p>
              <a:r>
                <a:rPr lang="pt-BR" sz="1600">
                  <a:solidFill>
                    <a:schemeClr val="bg1"/>
                  </a:solidFill>
                  <a:latin typeface="Arial" charset="0"/>
                </a:rPr>
                <a:t>d=3.7m</a:t>
              </a:r>
              <a:endParaRPr lang="pt-BR" sz="1600" b="1">
                <a:solidFill>
                  <a:schemeClr val="bg1"/>
                </a:solidFill>
                <a:latin typeface="Arial" charset="0"/>
              </a:endParaRPr>
            </a:p>
          </p:txBody>
        </p:sp>
      </p:grpSp>
      <p:grpSp>
        <p:nvGrpSpPr>
          <p:cNvPr id="446482" name="Group 18"/>
          <p:cNvGrpSpPr>
            <a:grpSpLocks/>
          </p:cNvGrpSpPr>
          <p:nvPr/>
        </p:nvGrpSpPr>
        <p:grpSpPr bwMode="auto">
          <a:xfrm>
            <a:off x="2108200" y="1409700"/>
            <a:ext cx="3636963" cy="3733800"/>
            <a:chOff x="1328" y="888"/>
            <a:chExt cx="2291" cy="2352"/>
          </a:xfrm>
        </p:grpSpPr>
        <p:sp>
          <p:nvSpPr>
            <p:cNvPr id="446483" name="Line 19"/>
            <p:cNvSpPr>
              <a:spLocks noChangeShapeType="1"/>
            </p:cNvSpPr>
            <p:nvPr/>
          </p:nvSpPr>
          <p:spPr bwMode="auto">
            <a:xfrm>
              <a:off x="3072" y="912"/>
              <a:ext cx="0" cy="2328"/>
            </a:xfrm>
            <a:prstGeom prst="line">
              <a:avLst/>
            </a:prstGeom>
            <a:noFill/>
            <a:ln w="28575">
              <a:solidFill>
                <a:srgbClr val="FFFF00"/>
              </a:solidFill>
              <a:round/>
              <a:headEnd type="triangle" w="med" len="med"/>
              <a:tailEnd type="triangle" w="med" len="med"/>
            </a:ln>
            <a:effectLst/>
          </p:spPr>
          <p:txBody>
            <a:bodyPr wrap="none" anchor="ctr"/>
            <a:lstStyle/>
            <a:p>
              <a:endParaRPr lang="pt-BR"/>
            </a:p>
          </p:txBody>
        </p:sp>
        <p:sp>
          <p:nvSpPr>
            <p:cNvPr id="446484" name="Line 20"/>
            <p:cNvSpPr>
              <a:spLocks noChangeShapeType="1"/>
            </p:cNvSpPr>
            <p:nvPr/>
          </p:nvSpPr>
          <p:spPr bwMode="auto">
            <a:xfrm>
              <a:off x="1328" y="888"/>
              <a:ext cx="1776" cy="0"/>
            </a:xfrm>
            <a:prstGeom prst="line">
              <a:avLst/>
            </a:prstGeom>
            <a:noFill/>
            <a:ln w="28575" cap="rnd">
              <a:solidFill>
                <a:srgbClr val="FFFF00"/>
              </a:solidFill>
              <a:prstDash val="sysDot"/>
              <a:round/>
              <a:headEnd/>
              <a:tailEnd/>
            </a:ln>
            <a:effectLst/>
          </p:spPr>
          <p:txBody>
            <a:bodyPr wrap="none" anchor="ctr"/>
            <a:lstStyle/>
            <a:p>
              <a:endParaRPr lang="pt-BR"/>
            </a:p>
          </p:txBody>
        </p:sp>
        <p:sp>
          <p:nvSpPr>
            <p:cNvPr id="446485" name="Text Box 21"/>
            <p:cNvSpPr txBox="1">
              <a:spLocks noChangeArrowheads="1"/>
            </p:cNvSpPr>
            <p:nvPr/>
          </p:nvSpPr>
          <p:spPr bwMode="auto">
            <a:xfrm>
              <a:off x="3072" y="1839"/>
              <a:ext cx="547" cy="366"/>
            </a:xfrm>
            <a:prstGeom prst="rect">
              <a:avLst/>
            </a:prstGeom>
            <a:noFill/>
            <a:ln w="9525">
              <a:noFill/>
              <a:miter lim="800000"/>
              <a:headEnd/>
              <a:tailEnd/>
            </a:ln>
            <a:effectLst/>
          </p:spPr>
          <p:txBody>
            <a:bodyPr wrap="none">
              <a:spAutoFit/>
            </a:bodyPr>
            <a:lstStyle/>
            <a:p>
              <a:r>
                <a:rPr lang="pt-BR" sz="1600" b="1">
                  <a:solidFill>
                    <a:schemeClr val="bg1"/>
                  </a:solidFill>
                  <a:latin typeface="Arial" charset="0"/>
                </a:rPr>
                <a:t>56.1 m</a:t>
              </a:r>
            </a:p>
            <a:p>
              <a:r>
                <a:rPr lang="pt-BR" sz="1600">
                  <a:solidFill>
                    <a:schemeClr val="bg1"/>
                  </a:solidFill>
                  <a:latin typeface="Arial" charset="0"/>
                </a:rPr>
                <a:t>d=8.4m</a:t>
              </a:r>
              <a:endParaRPr lang="pt-BR" sz="1600" b="1">
                <a:solidFill>
                  <a:schemeClr val="bg1"/>
                </a:solidFill>
                <a:latin typeface="Arial" charset="0"/>
              </a:endParaRPr>
            </a:p>
          </p:txBody>
        </p:sp>
      </p:grpSp>
      <p:grpSp>
        <p:nvGrpSpPr>
          <p:cNvPr id="446486" name="Group 22"/>
          <p:cNvGrpSpPr>
            <a:grpSpLocks/>
          </p:cNvGrpSpPr>
          <p:nvPr/>
        </p:nvGrpSpPr>
        <p:grpSpPr bwMode="auto">
          <a:xfrm>
            <a:off x="2057400" y="2514600"/>
            <a:ext cx="2895600" cy="2667000"/>
            <a:chOff x="1296" y="1584"/>
            <a:chExt cx="1824" cy="1680"/>
          </a:xfrm>
        </p:grpSpPr>
        <p:sp>
          <p:nvSpPr>
            <p:cNvPr id="446487" name="Line 23"/>
            <p:cNvSpPr>
              <a:spLocks noChangeShapeType="1"/>
            </p:cNvSpPr>
            <p:nvPr/>
          </p:nvSpPr>
          <p:spPr bwMode="auto">
            <a:xfrm>
              <a:off x="1440" y="3264"/>
              <a:ext cx="1680" cy="0"/>
            </a:xfrm>
            <a:prstGeom prst="line">
              <a:avLst/>
            </a:prstGeom>
            <a:noFill/>
            <a:ln w="28575" cap="rnd">
              <a:solidFill>
                <a:srgbClr val="FFFF00"/>
              </a:solidFill>
              <a:prstDash val="sysDot"/>
              <a:round/>
              <a:headEnd/>
              <a:tailEnd/>
            </a:ln>
            <a:effectLst/>
          </p:spPr>
          <p:txBody>
            <a:bodyPr wrap="none" anchor="ctr"/>
            <a:lstStyle/>
            <a:p>
              <a:endParaRPr lang="pt-BR"/>
            </a:p>
          </p:txBody>
        </p:sp>
        <p:sp>
          <p:nvSpPr>
            <p:cNvPr id="446488" name="Line 24"/>
            <p:cNvSpPr>
              <a:spLocks noChangeShapeType="1"/>
            </p:cNvSpPr>
            <p:nvPr/>
          </p:nvSpPr>
          <p:spPr bwMode="auto">
            <a:xfrm flipV="1">
              <a:off x="1296" y="1584"/>
              <a:ext cx="672" cy="0"/>
            </a:xfrm>
            <a:prstGeom prst="line">
              <a:avLst/>
            </a:prstGeom>
            <a:noFill/>
            <a:ln w="28575" cap="rnd">
              <a:solidFill>
                <a:srgbClr val="FFFF00"/>
              </a:solidFill>
              <a:prstDash val="sysDot"/>
              <a:round/>
              <a:headEnd/>
              <a:tailEnd/>
            </a:ln>
            <a:effectLst/>
          </p:spPr>
          <p:txBody>
            <a:bodyPr wrap="none" anchor="ctr"/>
            <a:lstStyle/>
            <a:p>
              <a:endParaRPr lang="pt-BR"/>
            </a:p>
          </p:txBody>
        </p:sp>
        <p:sp>
          <p:nvSpPr>
            <p:cNvPr id="446489" name="Line 25"/>
            <p:cNvSpPr>
              <a:spLocks noChangeShapeType="1"/>
            </p:cNvSpPr>
            <p:nvPr/>
          </p:nvSpPr>
          <p:spPr bwMode="auto">
            <a:xfrm>
              <a:off x="1920" y="1584"/>
              <a:ext cx="0" cy="1656"/>
            </a:xfrm>
            <a:prstGeom prst="line">
              <a:avLst/>
            </a:prstGeom>
            <a:noFill/>
            <a:ln w="28575">
              <a:solidFill>
                <a:srgbClr val="FFFF00"/>
              </a:solidFill>
              <a:round/>
              <a:headEnd type="triangle" w="med" len="med"/>
              <a:tailEnd type="triangle" w="med" len="med"/>
            </a:ln>
            <a:effectLst/>
          </p:spPr>
          <p:txBody>
            <a:bodyPr wrap="none" anchor="ctr"/>
            <a:lstStyle/>
            <a:p>
              <a:endParaRPr lang="pt-BR"/>
            </a:p>
          </p:txBody>
        </p:sp>
        <p:sp>
          <p:nvSpPr>
            <p:cNvPr id="446490" name="Text Box 26"/>
            <p:cNvSpPr txBox="1">
              <a:spLocks noChangeArrowheads="1"/>
            </p:cNvSpPr>
            <p:nvPr/>
          </p:nvSpPr>
          <p:spPr bwMode="auto">
            <a:xfrm>
              <a:off x="1920" y="2304"/>
              <a:ext cx="515" cy="212"/>
            </a:xfrm>
            <a:prstGeom prst="rect">
              <a:avLst/>
            </a:prstGeom>
            <a:noFill/>
            <a:ln w="9525">
              <a:noFill/>
              <a:miter lim="800000"/>
              <a:headEnd/>
              <a:tailEnd/>
            </a:ln>
            <a:effectLst/>
          </p:spPr>
          <p:txBody>
            <a:bodyPr wrap="none">
              <a:spAutoFit/>
            </a:bodyPr>
            <a:lstStyle/>
            <a:p>
              <a:r>
                <a:rPr lang="pt-BR" sz="1600" b="1">
                  <a:solidFill>
                    <a:schemeClr val="bg1"/>
                  </a:solidFill>
                  <a:latin typeface="Arial" charset="0"/>
                </a:rPr>
                <a:t>32.2 m</a:t>
              </a:r>
            </a:p>
          </p:txBody>
        </p:sp>
      </p:grpSp>
      <p:sp>
        <p:nvSpPr>
          <p:cNvPr id="446491" name="Text Box 27"/>
          <p:cNvSpPr txBox="1">
            <a:spLocks noChangeArrowheads="1"/>
          </p:cNvSpPr>
          <p:nvPr/>
        </p:nvSpPr>
        <p:spPr bwMode="auto">
          <a:xfrm>
            <a:off x="4846638" y="3990975"/>
            <a:ext cx="4133850" cy="2282825"/>
          </a:xfrm>
          <a:prstGeom prst="rect">
            <a:avLst/>
          </a:prstGeom>
          <a:noFill/>
          <a:ln w="9525">
            <a:noFill/>
            <a:miter lim="800000"/>
            <a:headEnd/>
            <a:tailEnd/>
          </a:ln>
          <a:effectLst/>
        </p:spPr>
        <p:txBody>
          <a:bodyPr wrap="none">
            <a:spAutoFit/>
          </a:bodyPr>
          <a:lstStyle/>
          <a:p>
            <a:pPr algn="r"/>
            <a:r>
              <a:rPr lang="pt-BR" i="1">
                <a:solidFill>
                  <a:schemeClr val="bg1"/>
                </a:solidFill>
                <a:latin typeface="Arial" charset="0"/>
              </a:rPr>
              <a:t>SRB</a:t>
            </a:r>
            <a:r>
              <a:rPr lang="pt-BR">
                <a:solidFill>
                  <a:schemeClr val="bg1"/>
                </a:solidFill>
                <a:latin typeface="Arial" charset="0"/>
              </a:rPr>
              <a:t>: 174 ton</a:t>
            </a:r>
          </a:p>
          <a:p>
            <a:pPr algn="r"/>
            <a:r>
              <a:rPr lang="pt-BR">
                <a:solidFill>
                  <a:schemeClr val="bg1"/>
                </a:solidFill>
                <a:latin typeface="Arial" charset="0"/>
              </a:rPr>
              <a:t>propelente (</a:t>
            </a:r>
            <a:r>
              <a:rPr lang="pt-BR" i="1">
                <a:solidFill>
                  <a:schemeClr val="bg1"/>
                </a:solidFill>
                <a:latin typeface="Arial" charset="0"/>
              </a:rPr>
              <a:t>SRB</a:t>
            </a:r>
            <a:r>
              <a:rPr lang="pt-BR">
                <a:solidFill>
                  <a:schemeClr val="bg1"/>
                </a:solidFill>
                <a:latin typeface="Arial" charset="0"/>
              </a:rPr>
              <a:t>): 998 ton</a:t>
            </a:r>
          </a:p>
          <a:p>
            <a:pPr algn="r"/>
            <a:r>
              <a:rPr lang="pt-BR" i="1">
                <a:solidFill>
                  <a:schemeClr val="bg1"/>
                </a:solidFill>
                <a:latin typeface="Arial" charset="0"/>
              </a:rPr>
              <a:t>ET</a:t>
            </a:r>
            <a:r>
              <a:rPr lang="pt-BR">
                <a:solidFill>
                  <a:schemeClr val="bg1"/>
                </a:solidFill>
                <a:latin typeface="Arial" charset="0"/>
              </a:rPr>
              <a:t>:   30 ton</a:t>
            </a:r>
          </a:p>
          <a:p>
            <a:pPr algn="r"/>
            <a:r>
              <a:rPr lang="pt-BR">
                <a:solidFill>
                  <a:schemeClr val="bg1"/>
                </a:solidFill>
                <a:latin typeface="Arial" charset="0"/>
              </a:rPr>
              <a:t>propelente (</a:t>
            </a:r>
            <a:r>
              <a:rPr lang="pt-BR" i="1">
                <a:solidFill>
                  <a:schemeClr val="bg1"/>
                </a:solidFill>
                <a:latin typeface="Arial" charset="0"/>
              </a:rPr>
              <a:t>ET</a:t>
            </a:r>
            <a:r>
              <a:rPr lang="pt-BR">
                <a:solidFill>
                  <a:schemeClr val="bg1"/>
                </a:solidFill>
                <a:latin typeface="Arial" charset="0"/>
              </a:rPr>
              <a:t>): 722 ton</a:t>
            </a:r>
          </a:p>
          <a:p>
            <a:pPr algn="r"/>
            <a:r>
              <a:rPr lang="pt-BR">
                <a:solidFill>
                  <a:schemeClr val="bg1"/>
                </a:solidFill>
                <a:latin typeface="Arial" charset="0"/>
              </a:rPr>
              <a:t>ônibus: 74.8 ton</a:t>
            </a:r>
          </a:p>
          <a:p>
            <a:pPr algn="r"/>
            <a:r>
              <a:rPr lang="pt-BR">
                <a:solidFill>
                  <a:schemeClr val="bg1"/>
                </a:solidFill>
                <a:latin typeface="Arial" charset="0"/>
              </a:rPr>
              <a:t>carga útil (ônibus):  29/14 ton</a:t>
            </a:r>
          </a:p>
        </p:txBody>
      </p:sp>
      <p:sp>
        <p:nvSpPr>
          <p:cNvPr id="446492" name="Line 28"/>
          <p:cNvSpPr>
            <a:spLocks noChangeShapeType="1"/>
          </p:cNvSpPr>
          <p:nvPr/>
        </p:nvSpPr>
        <p:spPr bwMode="auto">
          <a:xfrm flipV="1">
            <a:off x="4800600" y="6324600"/>
            <a:ext cx="4140200" cy="0"/>
          </a:xfrm>
          <a:prstGeom prst="line">
            <a:avLst/>
          </a:prstGeom>
          <a:noFill/>
          <a:ln w="28575">
            <a:solidFill>
              <a:srgbClr val="FF9900"/>
            </a:solidFill>
            <a:round/>
            <a:headEnd/>
            <a:tailEnd/>
          </a:ln>
          <a:effectLst/>
        </p:spPr>
        <p:txBody>
          <a:bodyPr wrap="none" anchor="ctr"/>
          <a:lstStyle/>
          <a:p>
            <a:endParaRPr lang="pt-BR"/>
          </a:p>
        </p:txBody>
      </p:sp>
      <p:sp>
        <p:nvSpPr>
          <p:cNvPr id="446493" name="Text Box 29"/>
          <p:cNvSpPr txBox="1">
            <a:spLocks noChangeArrowheads="1"/>
          </p:cNvSpPr>
          <p:nvPr/>
        </p:nvSpPr>
        <p:spPr bwMode="auto">
          <a:xfrm>
            <a:off x="6965950" y="6338888"/>
            <a:ext cx="2025650" cy="519112"/>
          </a:xfrm>
          <a:prstGeom prst="rect">
            <a:avLst/>
          </a:prstGeom>
          <a:noFill/>
          <a:ln w="9525">
            <a:noFill/>
            <a:miter lim="800000"/>
            <a:headEnd/>
            <a:tailEnd/>
          </a:ln>
          <a:effectLst/>
        </p:spPr>
        <p:txBody>
          <a:bodyPr wrap="none">
            <a:spAutoFit/>
          </a:bodyPr>
          <a:lstStyle/>
          <a:p>
            <a:r>
              <a:rPr lang="pt-BR" sz="2800" b="1">
                <a:solidFill>
                  <a:srgbClr val="FFFF00"/>
                </a:solidFill>
                <a:latin typeface="Arial" charset="0"/>
              </a:rPr>
              <a:t>2 027.8 ton</a:t>
            </a:r>
          </a:p>
        </p:txBody>
      </p:sp>
      <p:sp>
        <p:nvSpPr>
          <p:cNvPr id="446494" name="Oval 30"/>
          <p:cNvSpPr>
            <a:spLocks noChangeArrowheads="1"/>
          </p:cNvSpPr>
          <p:nvPr/>
        </p:nvSpPr>
        <p:spPr bwMode="auto">
          <a:xfrm>
            <a:off x="3136900" y="5575300"/>
            <a:ext cx="304800" cy="381000"/>
          </a:xfrm>
          <a:prstGeom prst="ellipse">
            <a:avLst/>
          </a:prstGeom>
          <a:noFill/>
          <a:ln w="28575">
            <a:solidFill>
              <a:srgbClr val="FFFF00"/>
            </a:solidFill>
            <a:round/>
            <a:headEnd/>
            <a:tailEnd/>
          </a:ln>
          <a:effectLst/>
        </p:spPr>
        <p:txBody>
          <a:bodyPr wrap="none" anchor="ctr"/>
          <a:lstStyle/>
          <a:p>
            <a:endParaRPr lang="pt-BR"/>
          </a:p>
        </p:txBody>
      </p:sp>
      <p:sp>
        <p:nvSpPr>
          <p:cNvPr id="446495" name="Oval 31"/>
          <p:cNvSpPr>
            <a:spLocks noChangeArrowheads="1"/>
          </p:cNvSpPr>
          <p:nvPr/>
        </p:nvSpPr>
        <p:spPr bwMode="auto">
          <a:xfrm>
            <a:off x="1816100" y="5956300"/>
            <a:ext cx="609600" cy="457200"/>
          </a:xfrm>
          <a:prstGeom prst="ellipse">
            <a:avLst/>
          </a:prstGeom>
          <a:noFill/>
          <a:ln w="28575">
            <a:solidFill>
              <a:srgbClr val="FFFF00"/>
            </a:solidFill>
            <a:round/>
            <a:headEnd/>
            <a:tailEnd/>
          </a:ln>
          <a:effectLst/>
        </p:spPr>
        <p:txBody>
          <a:bodyPr wrap="none" anchor="ctr"/>
          <a:lstStyle/>
          <a:p>
            <a:endParaRPr lang="pt-BR"/>
          </a:p>
        </p:txBody>
      </p:sp>
      <p:sp>
        <p:nvSpPr>
          <p:cNvPr id="446496" name="Text Box 32"/>
          <p:cNvSpPr txBox="1">
            <a:spLocks noChangeArrowheads="1"/>
          </p:cNvSpPr>
          <p:nvPr/>
        </p:nvSpPr>
        <p:spPr bwMode="auto">
          <a:xfrm>
            <a:off x="3962400" y="6384925"/>
            <a:ext cx="2778125" cy="396875"/>
          </a:xfrm>
          <a:prstGeom prst="rect">
            <a:avLst/>
          </a:prstGeom>
          <a:noFill/>
          <a:ln w="9525">
            <a:noFill/>
            <a:miter lim="800000"/>
            <a:headEnd/>
            <a:tailEnd/>
          </a:ln>
          <a:effectLst/>
        </p:spPr>
        <p:txBody>
          <a:bodyPr wrap="none">
            <a:spAutoFit/>
          </a:bodyPr>
          <a:lstStyle/>
          <a:p>
            <a:r>
              <a:rPr lang="pt-BR" sz="2000" b="1">
                <a:solidFill>
                  <a:srgbClr val="FF7575"/>
                </a:solidFill>
                <a:latin typeface="Arial" charset="0"/>
              </a:rPr>
              <a:t>(85% de combustível)</a:t>
            </a:r>
          </a:p>
        </p:txBody>
      </p:sp>
      <p:pic>
        <p:nvPicPr>
          <p:cNvPr id="446497" name="Picture 33" descr="cristo_compare"/>
          <p:cNvPicPr>
            <a:picLocks noChangeAspect="1" noChangeArrowheads="1"/>
          </p:cNvPicPr>
          <p:nvPr/>
        </p:nvPicPr>
        <p:blipFill>
          <a:blip r:embed="rId7" cstate="print"/>
          <a:srcRect/>
          <a:stretch>
            <a:fillRect/>
          </a:stretch>
        </p:blipFill>
        <p:spPr bwMode="auto">
          <a:xfrm>
            <a:off x="7010400" y="889000"/>
            <a:ext cx="1790700" cy="2540000"/>
          </a:xfrm>
          <a:prstGeom prst="rect">
            <a:avLst/>
          </a:prstGeom>
          <a:noFill/>
          <a:ln w="9525">
            <a:solidFill>
              <a:schemeClr val="bg1"/>
            </a:solidFill>
            <a:miter lim="800000"/>
            <a:headEnd/>
            <a:tailEnd/>
          </a:ln>
        </p:spPr>
      </p:pic>
      <p:grpSp>
        <p:nvGrpSpPr>
          <p:cNvPr id="446498" name="Group 34"/>
          <p:cNvGrpSpPr>
            <a:grpSpLocks/>
          </p:cNvGrpSpPr>
          <p:nvPr/>
        </p:nvGrpSpPr>
        <p:grpSpPr bwMode="auto">
          <a:xfrm>
            <a:off x="1600200" y="990600"/>
            <a:ext cx="685800" cy="519113"/>
            <a:chOff x="1008" y="624"/>
            <a:chExt cx="432" cy="327"/>
          </a:xfrm>
        </p:grpSpPr>
        <p:sp>
          <p:nvSpPr>
            <p:cNvPr id="446499" name="AutoShape 35"/>
            <p:cNvSpPr>
              <a:spLocks noChangeArrowheads="1"/>
            </p:cNvSpPr>
            <p:nvPr/>
          </p:nvSpPr>
          <p:spPr bwMode="auto">
            <a:xfrm>
              <a:off x="1008" y="640"/>
              <a:ext cx="432" cy="288"/>
            </a:xfrm>
            <a:prstGeom prst="cloudCallout">
              <a:avLst>
                <a:gd name="adj1" fmla="val -43750"/>
                <a:gd name="adj2" fmla="val 70000"/>
              </a:avLst>
            </a:prstGeom>
            <a:solidFill>
              <a:srgbClr val="FFFF00"/>
            </a:solidFill>
            <a:ln w="9525">
              <a:solidFill>
                <a:schemeClr val="tx1"/>
              </a:solidFill>
              <a:round/>
              <a:headEnd/>
              <a:tailEnd/>
            </a:ln>
            <a:effectLst/>
          </p:spPr>
          <p:txBody>
            <a:bodyPr wrap="none" anchor="ctr"/>
            <a:lstStyle/>
            <a:p>
              <a:pPr algn="ctr"/>
              <a:endParaRPr lang="pt-BR" sz="1200">
                <a:latin typeface="Arial" charset="0"/>
              </a:endParaRPr>
            </a:p>
          </p:txBody>
        </p:sp>
        <p:sp>
          <p:nvSpPr>
            <p:cNvPr id="446500" name="Text Box 36"/>
            <p:cNvSpPr txBox="1">
              <a:spLocks noChangeArrowheads="1"/>
            </p:cNvSpPr>
            <p:nvPr/>
          </p:nvSpPr>
          <p:spPr bwMode="auto">
            <a:xfrm>
              <a:off x="1152" y="624"/>
              <a:ext cx="191" cy="327"/>
            </a:xfrm>
            <a:prstGeom prst="rect">
              <a:avLst/>
            </a:prstGeom>
            <a:noFill/>
            <a:ln w="9525">
              <a:noFill/>
              <a:miter lim="800000"/>
              <a:headEnd/>
              <a:tailEnd/>
            </a:ln>
            <a:effectLst/>
          </p:spPr>
          <p:txBody>
            <a:bodyPr wrap="none">
              <a:spAutoFit/>
            </a:bodyPr>
            <a:lstStyle/>
            <a:p>
              <a:r>
                <a:rPr lang="pt-BR" sz="2800" b="1">
                  <a:latin typeface="Arial" charset="0"/>
                </a:rPr>
                <a: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1000"/>
                                  </p:stCondLst>
                                  <p:childTnLst>
                                    <p:set>
                                      <p:cBhvr>
                                        <p:cTn id="6" dur="1" fill="hold">
                                          <p:stCondLst>
                                            <p:cond delay="0"/>
                                          </p:stCondLst>
                                        </p:cTn>
                                        <p:tgtEl>
                                          <p:spTgt spid="446467"/>
                                        </p:tgtEl>
                                        <p:attrNameLst>
                                          <p:attrName>style.visibility</p:attrName>
                                        </p:attrNameLst>
                                      </p:cBhvr>
                                      <p:to>
                                        <p:strVal val="visible"/>
                                      </p:to>
                                    </p:set>
                                    <p:animEffect transition="in" filter="box(out)">
                                      <p:cBhvr>
                                        <p:cTn id="7" dur="500"/>
                                        <p:tgtEl>
                                          <p:spTgt spid="44646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44647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nodeType="afterEffect">
                                  <p:stCondLst>
                                    <p:cond delay="2000"/>
                                  </p:stCondLst>
                                  <p:childTnLst>
                                    <p:set>
                                      <p:cBhvr>
                                        <p:cTn id="14" dur="1" fill="hold">
                                          <p:stCondLst>
                                            <p:cond delay="499"/>
                                          </p:stCondLst>
                                        </p:cTn>
                                        <p:tgtEl>
                                          <p:spTgt spid="446498"/>
                                        </p:tgtEl>
                                        <p:attrNameLst>
                                          <p:attrName>style.visibility</p:attrName>
                                        </p:attrNameLst>
                                      </p:cBhvr>
                                      <p:to>
                                        <p:strVal val="visible"/>
                                      </p:to>
                                    </p:set>
                                  </p:childTnLst>
                                  <p:subTnLst>
                                    <p:set>
                                      <p:cBhvr override="childStyle">
                                        <p:cTn dur="1" fill="hold" display="0" masterRel="nextClick" afterEffect="1"/>
                                        <p:tgtEl>
                                          <p:spTgt spid="44649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4464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7" presetClass="entr" presetSubtype="2" fill="hold" nodeType="clickEffect">
                                  <p:stCondLst>
                                    <p:cond delay="0"/>
                                  </p:stCondLst>
                                  <p:childTnLst>
                                    <p:set>
                                      <p:cBhvr>
                                        <p:cTn id="22" dur="1" fill="hold">
                                          <p:stCondLst>
                                            <p:cond delay="0"/>
                                          </p:stCondLst>
                                        </p:cTn>
                                        <p:tgtEl>
                                          <p:spTgt spid="446486"/>
                                        </p:tgtEl>
                                        <p:attrNameLst>
                                          <p:attrName>style.visibility</p:attrName>
                                        </p:attrNameLst>
                                      </p:cBhvr>
                                      <p:to>
                                        <p:strVal val="visible"/>
                                      </p:to>
                                    </p:set>
                                    <p:anim calcmode="lin" valueType="num">
                                      <p:cBhvr>
                                        <p:cTn id="23" dur="500" fill="hold"/>
                                        <p:tgtEl>
                                          <p:spTgt spid="446486"/>
                                        </p:tgtEl>
                                        <p:attrNameLst>
                                          <p:attrName>ppt_x</p:attrName>
                                        </p:attrNameLst>
                                      </p:cBhvr>
                                      <p:tavLst>
                                        <p:tav tm="0">
                                          <p:val>
                                            <p:strVal val="#ppt_x+#ppt_w/2"/>
                                          </p:val>
                                        </p:tav>
                                        <p:tav tm="100000">
                                          <p:val>
                                            <p:strVal val="#ppt_x"/>
                                          </p:val>
                                        </p:tav>
                                      </p:tavLst>
                                    </p:anim>
                                    <p:anim calcmode="lin" valueType="num">
                                      <p:cBhvr>
                                        <p:cTn id="24" dur="500" fill="hold"/>
                                        <p:tgtEl>
                                          <p:spTgt spid="446486"/>
                                        </p:tgtEl>
                                        <p:attrNameLst>
                                          <p:attrName>ppt_y</p:attrName>
                                        </p:attrNameLst>
                                      </p:cBhvr>
                                      <p:tavLst>
                                        <p:tav tm="0">
                                          <p:val>
                                            <p:strVal val="#ppt_y"/>
                                          </p:val>
                                        </p:tav>
                                        <p:tav tm="100000">
                                          <p:val>
                                            <p:strVal val="#ppt_y"/>
                                          </p:val>
                                        </p:tav>
                                      </p:tavLst>
                                    </p:anim>
                                    <p:anim calcmode="lin" valueType="num">
                                      <p:cBhvr>
                                        <p:cTn id="25" dur="500" fill="hold"/>
                                        <p:tgtEl>
                                          <p:spTgt spid="446486"/>
                                        </p:tgtEl>
                                        <p:attrNameLst>
                                          <p:attrName>ppt_w</p:attrName>
                                        </p:attrNameLst>
                                      </p:cBhvr>
                                      <p:tavLst>
                                        <p:tav tm="0">
                                          <p:val>
                                            <p:fltVal val="0"/>
                                          </p:val>
                                        </p:tav>
                                        <p:tav tm="100000">
                                          <p:val>
                                            <p:strVal val="#ppt_w"/>
                                          </p:val>
                                        </p:tav>
                                      </p:tavLst>
                                    </p:anim>
                                    <p:anim calcmode="lin" valueType="num">
                                      <p:cBhvr>
                                        <p:cTn id="26" dur="500" fill="hold"/>
                                        <p:tgtEl>
                                          <p:spTgt spid="446486"/>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2" fill="hold" nodeType="clickEffect">
                                  <p:stCondLst>
                                    <p:cond delay="0"/>
                                  </p:stCondLst>
                                  <p:childTnLst>
                                    <p:set>
                                      <p:cBhvr>
                                        <p:cTn id="30" dur="1" fill="hold">
                                          <p:stCondLst>
                                            <p:cond delay="0"/>
                                          </p:stCondLst>
                                        </p:cTn>
                                        <p:tgtEl>
                                          <p:spTgt spid="446478"/>
                                        </p:tgtEl>
                                        <p:attrNameLst>
                                          <p:attrName>style.visibility</p:attrName>
                                        </p:attrNameLst>
                                      </p:cBhvr>
                                      <p:to>
                                        <p:strVal val="visible"/>
                                      </p:to>
                                    </p:set>
                                    <p:anim calcmode="lin" valueType="num">
                                      <p:cBhvr>
                                        <p:cTn id="31" dur="500" fill="hold"/>
                                        <p:tgtEl>
                                          <p:spTgt spid="446478"/>
                                        </p:tgtEl>
                                        <p:attrNameLst>
                                          <p:attrName>ppt_x</p:attrName>
                                        </p:attrNameLst>
                                      </p:cBhvr>
                                      <p:tavLst>
                                        <p:tav tm="0">
                                          <p:val>
                                            <p:strVal val="#ppt_x+#ppt_w/2"/>
                                          </p:val>
                                        </p:tav>
                                        <p:tav tm="100000">
                                          <p:val>
                                            <p:strVal val="#ppt_x"/>
                                          </p:val>
                                        </p:tav>
                                      </p:tavLst>
                                    </p:anim>
                                    <p:anim calcmode="lin" valueType="num">
                                      <p:cBhvr>
                                        <p:cTn id="32" dur="500" fill="hold"/>
                                        <p:tgtEl>
                                          <p:spTgt spid="446478"/>
                                        </p:tgtEl>
                                        <p:attrNameLst>
                                          <p:attrName>ppt_y</p:attrName>
                                        </p:attrNameLst>
                                      </p:cBhvr>
                                      <p:tavLst>
                                        <p:tav tm="0">
                                          <p:val>
                                            <p:strVal val="#ppt_y"/>
                                          </p:val>
                                        </p:tav>
                                        <p:tav tm="100000">
                                          <p:val>
                                            <p:strVal val="#ppt_y"/>
                                          </p:val>
                                        </p:tav>
                                      </p:tavLst>
                                    </p:anim>
                                    <p:anim calcmode="lin" valueType="num">
                                      <p:cBhvr>
                                        <p:cTn id="33" dur="500" fill="hold"/>
                                        <p:tgtEl>
                                          <p:spTgt spid="446478"/>
                                        </p:tgtEl>
                                        <p:attrNameLst>
                                          <p:attrName>ppt_w</p:attrName>
                                        </p:attrNameLst>
                                      </p:cBhvr>
                                      <p:tavLst>
                                        <p:tav tm="0">
                                          <p:val>
                                            <p:fltVal val="0"/>
                                          </p:val>
                                        </p:tav>
                                        <p:tav tm="100000">
                                          <p:val>
                                            <p:strVal val="#ppt_w"/>
                                          </p:val>
                                        </p:tav>
                                      </p:tavLst>
                                    </p:anim>
                                    <p:anim calcmode="lin" valueType="num">
                                      <p:cBhvr>
                                        <p:cTn id="34" dur="500" fill="hold"/>
                                        <p:tgtEl>
                                          <p:spTgt spid="446478"/>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2" fill="hold" nodeType="clickEffect">
                                  <p:stCondLst>
                                    <p:cond delay="0"/>
                                  </p:stCondLst>
                                  <p:childTnLst>
                                    <p:set>
                                      <p:cBhvr>
                                        <p:cTn id="38" dur="1" fill="hold">
                                          <p:stCondLst>
                                            <p:cond delay="0"/>
                                          </p:stCondLst>
                                        </p:cTn>
                                        <p:tgtEl>
                                          <p:spTgt spid="446482"/>
                                        </p:tgtEl>
                                        <p:attrNameLst>
                                          <p:attrName>style.visibility</p:attrName>
                                        </p:attrNameLst>
                                      </p:cBhvr>
                                      <p:to>
                                        <p:strVal val="visible"/>
                                      </p:to>
                                    </p:set>
                                    <p:anim calcmode="lin" valueType="num">
                                      <p:cBhvr>
                                        <p:cTn id="39" dur="500" fill="hold"/>
                                        <p:tgtEl>
                                          <p:spTgt spid="446482"/>
                                        </p:tgtEl>
                                        <p:attrNameLst>
                                          <p:attrName>ppt_x</p:attrName>
                                        </p:attrNameLst>
                                      </p:cBhvr>
                                      <p:tavLst>
                                        <p:tav tm="0">
                                          <p:val>
                                            <p:strVal val="#ppt_x+#ppt_w/2"/>
                                          </p:val>
                                        </p:tav>
                                        <p:tav tm="100000">
                                          <p:val>
                                            <p:strVal val="#ppt_x"/>
                                          </p:val>
                                        </p:tav>
                                      </p:tavLst>
                                    </p:anim>
                                    <p:anim calcmode="lin" valueType="num">
                                      <p:cBhvr>
                                        <p:cTn id="40" dur="500" fill="hold"/>
                                        <p:tgtEl>
                                          <p:spTgt spid="446482"/>
                                        </p:tgtEl>
                                        <p:attrNameLst>
                                          <p:attrName>ppt_y</p:attrName>
                                        </p:attrNameLst>
                                      </p:cBhvr>
                                      <p:tavLst>
                                        <p:tav tm="0">
                                          <p:val>
                                            <p:strVal val="#ppt_y"/>
                                          </p:val>
                                        </p:tav>
                                        <p:tav tm="100000">
                                          <p:val>
                                            <p:strVal val="#ppt_y"/>
                                          </p:val>
                                        </p:tav>
                                      </p:tavLst>
                                    </p:anim>
                                    <p:anim calcmode="lin" valueType="num">
                                      <p:cBhvr>
                                        <p:cTn id="41" dur="500" fill="hold"/>
                                        <p:tgtEl>
                                          <p:spTgt spid="446482"/>
                                        </p:tgtEl>
                                        <p:attrNameLst>
                                          <p:attrName>ppt_w</p:attrName>
                                        </p:attrNameLst>
                                      </p:cBhvr>
                                      <p:tavLst>
                                        <p:tav tm="0">
                                          <p:val>
                                            <p:fltVal val="0"/>
                                          </p:val>
                                        </p:tav>
                                        <p:tav tm="100000">
                                          <p:val>
                                            <p:strVal val="#ppt_w"/>
                                          </p:val>
                                        </p:tav>
                                      </p:tavLst>
                                    </p:anim>
                                    <p:anim calcmode="lin" valueType="num">
                                      <p:cBhvr>
                                        <p:cTn id="42" dur="500" fill="hold"/>
                                        <p:tgtEl>
                                          <p:spTgt spid="446482"/>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446494"/>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499"/>
                                          </p:stCondLst>
                                        </p:cTn>
                                        <p:tgtEl>
                                          <p:spTgt spid="44649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ntr" presetSubtype="5" fill="hold" nodeType="clickEffect">
                                  <p:stCondLst>
                                    <p:cond delay="0"/>
                                  </p:stCondLst>
                                  <p:childTnLst>
                                    <p:set>
                                      <p:cBhvr>
                                        <p:cTn id="53" dur="1" fill="hold">
                                          <p:stCondLst>
                                            <p:cond delay="0"/>
                                          </p:stCondLst>
                                        </p:cTn>
                                        <p:tgtEl>
                                          <p:spTgt spid="446497"/>
                                        </p:tgtEl>
                                        <p:attrNameLst>
                                          <p:attrName>style.visibility</p:attrName>
                                        </p:attrNameLst>
                                      </p:cBhvr>
                                      <p:to>
                                        <p:strVal val="visible"/>
                                      </p:to>
                                    </p:set>
                                    <p:animEffect transition="in" filter="blinds(vertical)">
                                      <p:cBhvr>
                                        <p:cTn id="54" dur="500"/>
                                        <p:tgtEl>
                                          <p:spTgt spid="446497"/>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0" fill="hold" grpId="0" nodeType="clickEffect">
                                  <p:stCondLst>
                                    <p:cond delay="0"/>
                                  </p:stCondLst>
                                  <p:childTnLst>
                                    <p:set>
                                      <p:cBhvr>
                                        <p:cTn id="58" dur="1" fill="hold">
                                          <p:stCondLst>
                                            <p:cond delay="499"/>
                                          </p:stCondLst>
                                        </p:cTn>
                                        <p:tgtEl>
                                          <p:spTgt spid="446477"/>
                                        </p:tgtEl>
                                        <p:attrNameLst>
                                          <p:attrName>style.visibility</p:attrName>
                                        </p:attrNameLst>
                                      </p:cBhvr>
                                      <p:to>
                                        <p:strVal val="visible"/>
                                      </p:to>
                                    </p:set>
                                  </p:childTnLst>
                                </p:cTn>
                              </p:par>
                            </p:childTnLst>
                          </p:cTn>
                        </p:par>
                        <p:par>
                          <p:cTn id="59" fill="hold">
                            <p:stCondLst>
                              <p:cond delay="500"/>
                            </p:stCondLst>
                            <p:childTnLst>
                              <p:par>
                                <p:cTn id="60" presetID="1" presetClass="entr" presetSubtype="0" fill="hold" grpId="0" nodeType="afterEffect">
                                  <p:stCondLst>
                                    <p:cond delay="1000"/>
                                  </p:stCondLst>
                                  <p:childTnLst>
                                    <p:set>
                                      <p:cBhvr>
                                        <p:cTn id="61" dur="1" fill="hold">
                                          <p:stCondLst>
                                            <p:cond delay="499"/>
                                          </p:stCondLst>
                                        </p:cTn>
                                        <p:tgtEl>
                                          <p:spTgt spid="44649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446492"/>
                                        </p:tgtEl>
                                        <p:attrNameLst>
                                          <p:attrName>style.visibility</p:attrName>
                                        </p:attrNameLst>
                                      </p:cBhvr>
                                      <p:to>
                                        <p:strVal val="visible"/>
                                      </p:to>
                                    </p:set>
                                    <p:animEffect transition="in" filter="blinds(horizontal)">
                                      <p:cBhvr>
                                        <p:cTn id="66" dur="500"/>
                                        <p:tgtEl>
                                          <p:spTgt spid="446492"/>
                                        </p:tgtEl>
                                      </p:cBhvr>
                                    </p:animEffect>
                                  </p:childTnLst>
                                </p:cTn>
                              </p:par>
                            </p:childTnLst>
                          </p:cTn>
                        </p:par>
                        <p:par>
                          <p:cTn id="67" fill="hold">
                            <p:stCondLst>
                              <p:cond delay="500"/>
                            </p:stCondLst>
                            <p:childTnLst>
                              <p:par>
                                <p:cTn id="68" presetID="1" presetClass="entr" presetSubtype="0" fill="hold" grpId="0" nodeType="afterEffect">
                                  <p:stCondLst>
                                    <p:cond delay="0"/>
                                  </p:stCondLst>
                                  <p:childTnLst>
                                    <p:set>
                                      <p:cBhvr>
                                        <p:cTn id="69" dur="1" fill="hold">
                                          <p:stCondLst>
                                            <p:cond delay="499"/>
                                          </p:stCondLst>
                                        </p:cTn>
                                        <p:tgtEl>
                                          <p:spTgt spid="446493"/>
                                        </p:tgtEl>
                                        <p:attrNameLst>
                                          <p:attrName>style.visibility</p:attrName>
                                        </p:attrNameLst>
                                      </p:cBhvr>
                                      <p:to>
                                        <p:strVal val="visible"/>
                                      </p:to>
                                    </p:set>
                                  </p:childTnLst>
                                </p:cTn>
                              </p:par>
                            </p:childTnLst>
                          </p:cTn>
                        </p:par>
                        <p:par>
                          <p:cTn id="70" fill="hold">
                            <p:stCondLst>
                              <p:cond delay="1000"/>
                            </p:stCondLst>
                            <p:childTnLst>
                              <p:par>
                                <p:cTn id="71" presetID="4" presetClass="entr" presetSubtype="16" fill="hold" grpId="0" nodeType="afterEffect">
                                  <p:stCondLst>
                                    <p:cond delay="0"/>
                                  </p:stCondLst>
                                  <p:childTnLst>
                                    <p:set>
                                      <p:cBhvr>
                                        <p:cTn id="72" dur="1" fill="hold">
                                          <p:stCondLst>
                                            <p:cond delay="0"/>
                                          </p:stCondLst>
                                        </p:cTn>
                                        <p:tgtEl>
                                          <p:spTgt spid="446496"/>
                                        </p:tgtEl>
                                        <p:attrNameLst>
                                          <p:attrName>style.visibility</p:attrName>
                                        </p:attrNameLst>
                                      </p:cBhvr>
                                      <p:to>
                                        <p:strVal val="visible"/>
                                      </p:to>
                                    </p:set>
                                    <p:animEffect transition="in" filter="box(in)">
                                      <p:cBhvr>
                                        <p:cTn id="73" dur="500"/>
                                        <p:tgtEl>
                                          <p:spTgt spid="446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77" grpId="0" animBg="1"/>
      <p:bldP spid="446491" grpId="0" autoUpdateAnimBg="0"/>
      <p:bldP spid="446492" grpId="0" animBg="1"/>
      <p:bldP spid="446493" grpId="0" autoUpdateAnimBg="0"/>
      <p:bldP spid="446494" grpId="0" animBg="1"/>
      <p:bldP spid="446495" grpId="0" animBg="1"/>
      <p:bldP spid="446496"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Picture 2" descr="FUNDO_PRINCIPAL"/>
          <p:cNvPicPr>
            <a:picLocks noChangeAspect="1" noChangeArrowheads="1"/>
          </p:cNvPicPr>
          <p:nvPr/>
        </p:nvPicPr>
        <p:blipFill>
          <a:blip r:embed="rId3" cstate="print"/>
          <a:srcRect/>
          <a:stretch>
            <a:fillRect/>
          </a:stretch>
        </p:blipFill>
        <p:spPr bwMode="auto">
          <a:xfrm>
            <a:off x="0" y="685800"/>
            <a:ext cx="9144000" cy="6172200"/>
          </a:xfrm>
          <a:prstGeom prst="rect">
            <a:avLst/>
          </a:prstGeom>
          <a:noFill/>
        </p:spPr>
      </p:pic>
      <p:pic>
        <p:nvPicPr>
          <p:cNvPr id="448515" name="Picture 3" descr="graph_te"/>
          <p:cNvPicPr>
            <a:picLocks noChangeAspect="1" noChangeArrowheads="1"/>
          </p:cNvPicPr>
          <p:nvPr/>
        </p:nvPicPr>
        <p:blipFill>
          <a:blip r:embed="rId4" cstate="print"/>
          <a:srcRect/>
          <a:stretch>
            <a:fillRect/>
          </a:stretch>
        </p:blipFill>
        <p:spPr bwMode="auto">
          <a:xfrm>
            <a:off x="114300" y="1676400"/>
            <a:ext cx="4445000" cy="4267200"/>
          </a:xfrm>
          <a:prstGeom prst="rect">
            <a:avLst/>
          </a:prstGeom>
          <a:noFill/>
          <a:ln w="9525">
            <a:solidFill>
              <a:srgbClr val="0099FF"/>
            </a:solidFill>
            <a:miter lim="800000"/>
            <a:headEnd/>
            <a:tailEnd/>
          </a:ln>
        </p:spPr>
      </p:pic>
      <p:pic>
        <p:nvPicPr>
          <p:cNvPr id="448516" name="Picture 4" descr="SHUTTLE_LOGO"/>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0" y="0"/>
            <a:ext cx="838200" cy="733425"/>
          </a:xfrm>
          <a:prstGeom prst="rect">
            <a:avLst/>
          </a:prstGeom>
          <a:noFill/>
        </p:spPr>
      </p:pic>
      <p:pic>
        <p:nvPicPr>
          <p:cNvPr id="448517" name="Picture 5"/>
          <p:cNvPicPr>
            <a:picLocks noChangeAspect="1" noChangeArrowheads="1"/>
          </p:cNvPicPr>
          <p:nvPr/>
        </p:nvPicPr>
        <p:blipFill>
          <a:blip r:embed="rId6" cstate="print"/>
          <a:srcRect/>
          <a:stretch>
            <a:fillRect/>
          </a:stretch>
        </p:blipFill>
        <p:spPr bwMode="auto">
          <a:xfrm>
            <a:off x="838200" y="619125"/>
            <a:ext cx="8305800" cy="142875"/>
          </a:xfrm>
          <a:prstGeom prst="rect">
            <a:avLst/>
          </a:prstGeom>
          <a:noFill/>
          <a:ln w="9525">
            <a:noFill/>
            <a:miter lim="800000"/>
            <a:headEnd/>
            <a:tailEnd/>
          </a:ln>
          <a:effectLst/>
        </p:spPr>
      </p:pic>
      <p:sp>
        <p:nvSpPr>
          <p:cNvPr id="448518" name="WordArt 6"/>
          <p:cNvSpPr>
            <a:spLocks noChangeArrowheads="1" noChangeShapeType="1" noTextEdit="1"/>
          </p:cNvSpPr>
          <p:nvPr/>
        </p:nvSpPr>
        <p:spPr bwMode="auto">
          <a:xfrm>
            <a:off x="6324600" y="2971800"/>
            <a:ext cx="2667000" cy="381000"/>
          </a:xfrm>
          <a:prstGeom prst="rect">
            <a:avLst/>
          </a:prstGeom>
        </p:spPr>
        <p:txBody>
          <a:bodyPr wrap="none" fromWordArt="1">
            <a:prstTxWarp prst="textPlain">
              <a:avLst>
                <a:gd name="adj" fmla="val 50000"/>
              </a:avLst>
            </a:prstTxWarp>
          </a:bodyPr>
          <a:lstStyle/>
          <a:p>
            <a:pPr algn="ctr"/>
            <a:r>
              <a:rPr lang="pt-BR" sz="3600" b="1" kern="10">
                <a:ln w="9525">
                  <a:noFill/>
                  <a:round/>
                  <a:headEnd/>
                  <a:tailEnd/>
                </a:ln>
                <a:gradFill rotWithShape="0">
                  <a:gsLst>
                    <a:gs pos="0">
                      <a:srgbClr val="FF9900"/>
                    </a:gs>
                    <a:gs pos="100000">
                      <a:srgbClr val="FFCC66"/>
                    </a:gs>
                  </a:gsLst>
                  <a:lin ang="5400000" scaled="1"/>
                </a:gradFill>
                <a:effectLst>
                  <a:prstShdw prst="shdw17" dist="17961" dir="2700000">
                    <a:schemeClr val="tx1"/>
                  </a:prstShdw>
                </a:effectLst>
                <a:latin typeface="Arial"/>
                <a:cs typeface="Arial"/>
              </a:rPr>
              <a:t>Tanque Ext.</a:t>
            </a:r>
          </a:p>
        </p:txBody>
      </p:sp>
      <p:sp>
        <p:nvSpPr>
          <p:cNvPr id="448519" name="Text Box 7"/>
          <p:cNvSpPr txBox="1">
            <a:spLocks noChangeArrowheads="1"/>
          </p:cNvSpPr>
          <p:nvPr/>
        </p:nvSpPr>
        <p:spPr bwMode="auto">
          <a:xfrm>
            <a:off x="5784850" y="4706938"/>
            <a:ext cx="3359150" cy="1465262"/>
          </a:xfrm>
          <a:prstGeom prst="rect">
            <a:avLst/>
          </a:prstGeom>
          <a:noFill/>
          <a:ln w="9525">
            <a:noFill/>
            <a:miter lim="800000"/>
            <a:headEnd/>
            <a:tailEnd/>
          </a:ln>
          <a:effectLst/>
        </p:spPr>
        <p:txBody>
          <a:bodyPr wrap="none">
            <a:spAutoFit/>
          </a:bodyPr>
          <a:lstStyle/>
          <a:p>
            <a:pPr algn="r"/>
            <a:r>
              <a:rPr lang="pt-BR" sz="1800" b="1">
                <a:solidFill>
                  <a:schemeClr val="bg1"/>
                </a:solidFill>
                <a:latin typeface="Arial" charset="0"/>
              </a:rPr>
              <a:t>perclorato de amônia (69.6%)</a:t>
            </a:r>
          </a:p>
          <a:p>
            <a:pPr algn="r"/>
            <a:r>
              <a:rPr lang="pt-BR" sz="1800" b="1">
                <a:solidFill>
                  <a:schemeClr val="bg1"/>
                </a:solidFill>
                <a:latin typeface="Arial" charset="0"/>
              </a:rPr>
              <a:t>alumínio (   16%)</a:t>
            </a:r>
          </a:p>
          <a:p>
            <a:pPr algn="r"/>
            <a:r>
              <a:rPr lang="pt-BR" sz="1800" b="1">
                <a:solidFill>
                  <a:schemeClr val="bg1"/>
                </a:solidFill>
                <a:latin typeface="Arial" charset="0"/>
              </a:rPr>
              <a:t>óxido de ferro (  0.4%)</a:t>
            </a:r>
          </a:p>
          <a:p>
            <a:pPr algn="r"/>
            <a:r>
              <a:rPr lang="pt-BR" sz="1800" b="1">
                <a:solidFill>
                  <a:schemeClr val="bg1"/>
                </a:solidFill>
                <a:latin typeface="Arial" charset="0"/>
              </a:rPr>
              <a:t>polímeros (   12%)</a:t>
            </a:r>
          </a:p>
          <a:p>
            <a:pPr algn="r"/>
            <a:r>
              <a:rPr lang="pt-BR" sz="1800" b="1">
                <a:solidFill>
                  <a:schemeClr val="bg1"/>
                </a:solidFill>
                <a:latin typeface="Arial" charset="0"/>
              </a:rPr>
              <a:t>pasta (     2%)</a:t>
            </a:r>
          </a:p>
        </p:txBody>
      </p:sp>
      <p:sp>
        <p:nvSpPr>
          <p:cNvPr id="448520" name="WordArt 8"/>
          <p:cNvSpPr>
            <a:spLocks noChangeArrowheads="1" noChangeShapeType="1" noTextEdit="1"/>
          </p:cNvSpPr>
          <p:nvPr/>
        </p:nvSpPr>
        <p:spPr bwMode="auto">
          <a:xfrm>
            <a:off x="7467600" y="4267200"/>
            <a:ext cx="1524000" cy="381000"/>
          </a:xfrm>
          <a:prstGeom prst="rect">
            <a:avLst/>
          </a:prstGeom>
        </p:spPr>
        <p:txBody>
          <a:bodyPr wrap="none" fromWordArt="1">
            <a:prstTxWarp prst="textPlain">
              <a:avLst>
                <a:gd name="adj" fmla="val 50000"/>
              </a:avLst>
            </a:prstTxWarp>
          </a:bodyPr>
          <a:lstStyle/>
          <a:p>
            <a:pPr algn="ctr"/>
            <a:r>
              <a:rPr lang="pt-BR" sz="3600" b="1" i="1" kern="10">
                <a:ln w="9525">
                  <a:noFill/>
                  <a:round/>
                  <a:headEnd/>
                  <a:tailEnd/>
                </a:ln>
                <a:gradFill rotWithShape="0">
                  <a:gsLst>
                    <a:gs pos="0">
                      <a:schemeClr val="bg1"/>
                    </a:gs>
                    <a:gs pos="100000">
                      <a:srgbClr val="CCECFF"/>
                    </a:gs>
                  </a:gsLst>
                  <a:lin ang="5400000" scaled="1"/>
                </a:gradFill>
                <a:effectLst>
                  <a:prstShdw prst="shdw17" dist="17961" dir="2700000">
                    <a:schemeClr val="tx1"/>
                  </a:prstShdw>
                </a:effectLst>
                <a:latin typeface="Arial"/>
                <a:cs typeface="Arial"/>
              </a:rPr>
              <a:t>SRB's</a:t>
            </a:r>
          </a:p>
        </p:txBody>
      </p:sp>
      <p:sp>
        <p:nvSpPr>
          <p:cNvPr id="448521" name="Text Box 9"/>
          <p:cNvSpPr txBox="1">
            <a:spLocks noChangeArrowheads="1"/>
          </p:cNvSpPr>
          <p:nvPr/>
        </p:nvSpPr>
        <p:spPr bwMode="auto">
          <a:xfrm>
            <a:off x="5340350" y="3397250"/>
            <a:ext cx="3727450" cy="641350"/>
          </a:xfrm>
          <a:prstGeom prst="rect">
            <a:avLst/>
          </a:prstGeom>
          <a:noFill/>
          <a:ln w="9525">
            <a:noFill/>
            <a:miter lim="800000"/>
            <a:headEnd/>
            <a:tailEnd/>
          </a:ln>
          <a:effectLst/>
        </p:spPr>
        <p:txBody>
          <a:bodyPr wrap="none">
            <a:spAutoFit/>
          </a:bodyPr>
          <a:lstStyle/>
          <a:p>
            <a:pPr algn="r"/>
            <a:r>
              <a:rPr lang="pt-BR" sz="1800" b="1">
                <a:solidFill>
                  <a:schemeClr val="bg1"/>
                </a:solidFill>
                <a:latin typeface="Arial" charset="0"/>
              </a:rPr>
              <a:t>oxigênio líquido (comburente)</a:t>
            </a:r>
          </a:p>
          <a:p>
            <a:pPr algn="r"/>
            <a:r>
              <a:rPr lang="pt-BR" sz="1800" b="1">
                <a:solidFill>
                  <a:schemeClr val="bg1"/>
                </a:solidFill>
                <a:latin typeface="Arial" charset="0"/>
              </a:rPr>
              <a:t>hidrogênio líquido (combustível)</a:t>
            </a:r>
          </a:p>
        </p:txBody>
      </p:sp>
      <p:sp>
        <p:nvSpPr>
          <p:cNvPr id="448522" name="WordArt 10"/>
          <p:cNvSpPr>
            <a:spLocks noChangeArrowheads="1" noChangeShapeType="1" noTextEdit="1"/>
          </p:cNvSpPr>
          <p:nvPr/>
        </p:nvSpPr>
        <p:spPr bwMode="auto">
          <a:xfrm>
            <a:off x="914400" y="1066800"/>
            <a:ext cx="2895600" cy="381000"/>
          </a:xfrm>
          <a:prstGeom prst="rect">
            <a:avLst/>
          </a:prstGeom>
        </p:spPr>
        <p:txBody>
          <a:bodyPr wrap="none" fromWordArt="1">
            <a:prstTxWarp prst="textPlain">
              <a:avLst>
                <a:gd name="adj" fmla="val 50000"/>
              </a:avLst>
            </a:prstTxWarp>
          </a:bodyPr>
          <a:lstStyle/>
          <a:p>
            <a:pPr algn="ctr"/>
            <a:r>
              <a:rPr lang="pt-BR" sz="3600" b="1" kern="10">
                <a:ln w="9525">
                  <a:noFill/>
                  <a:round/>
                  <a:headEnd/>
                  <a:tailEnd/>
                </a:ln>
                <a:solidFill>
                  <a:srgbClr val="00CCFF"/>
                </a:solidFill>
                <a:effectLst>
                  <a:prstShdw prst="shdw17" dist="17961" dir="2700000">
                    <a:schemeClr val="tx1"/>
                  </a:prstShdw>
                </a:effectLst>
                <a:latin typeface="Arial"/>
                <a:cs typeface="Arial"/>
              </a:rPr>
              <a:t>Propelente</a:t>
            </a:r>
          </a:p>
        </p:txBody>
      </p:sp>
      <p:sp>
        <p:nvSpPr>
          <p:cNvPr id="448523" name="WordArt 11"/>
          <p:cNvSpPr>
            <a:spLocks noChangeArrowheads="1" noChangeShapeType="1" noTextEdit="1"/>
          </p:cNvSpPr>
          <p:nvPr/>
        </p:nvSpPr>
        <p:spPr bwMode="auto">
          <a:xfrm>
            <a:off x="5486400" y="914400"/>
            <a:ext cx="3505200" cy="457200"/>
          </a:xfrm>
          <a:prstGeom prst="rect">
            <a:avLst/>
          </a:prstGeom>
        </p:spPr>
        <p:txBody>
          <a:bodyPr wrap="none" fromWordArt="1">
            <a:prstTxWarp prst="textPlain">
              <a:avLst>
                <a:gd name="adj" fmla="val 50000"/>
              </a:avLst>
            </a:prstTxWarp>
          </a:bodyPr>
          <a:lstStyle/>
          <a:p>
            <a:pPr algn="ctr"/>
            <a:r>
              <a:rPr lang="pt-BR" sz="3600" b="1" kern="10">
                <a:ln w="9525">
                  <a:noFill/>
                  <a:round/>
                  <a:headEnd/>
                  <a:tailEnd/>
                </a:ln>
                <a:gradFill rotWithShape="0">
                  <a:gsLst>
                    <a:gs pos="0">
                      <a:schemeClr val="bg2"/>
                    </a:gs>
                    <a:gs pos="100000">
                      <a:srgbClr val="FF3300"/>
                    </a:gs>
                  </a:gsLst>
                  <a:lin ang="5400000" scaled="1"/>
                </a:gradFill>
                <a:effectLst>
                  <a:prstShdw prst="shdw17" dist="17961" dir="2700000">
                    <a:schemeClr val="tx1"/>
                  </a:prstShdw>
                </a:effectLst>
                <a:latin typeface="Arial"/>
                <a:cs typeface="Arial"/>
              </a:rPr>
              <a:t>Motores Principais</a:t>
            </a:r>
          </a:p>
        </p:txBody>
      </p:sp>
      <p:sp>
        <p:nvSpPr>
          <p:cNvPr id="448524" name="Text Box 12"/>
          <p:cNvSpPr txBox="1">
            <a:spLocks noChangeArrowheads="1"/>
          </p:cNvSpPr>
          <p:nvPr/>
        </p:nvSpPr>
        <p:spPr bwMode="auto">
          <a:xfrm>
            <a:off x="6670675" y="6156325"/>
            <a:ext cx="2397125" cy="701675"/>
          </a:xfrm>
          <a:prstGeom prst="rect">
            <a:avLst/>
          </a:prstGeom>
          <a:noFill/>
          <a:ln w="9525">
            <a:noFill/>
            <a:miter lim="800000"/>
            <a:headEnd/>
            <a:tailEnd/>
          </a:ln>
          <a:effectLst/>
        </p:spPr>
        <p:txBody>
          <a:bodyPr wrap="none">
            <a:spAutoFit/>
          </a:bodyPr>
          <a:lstStyle/>
          <a:p>
            <a:pPr algn="r"/>
            <a:r>
              <a:rPr lang="pt-BR" sz="2000" b="1">
                <a:solidFill>
                  <a:schemeClr val="hlink"/>
                </a:solidFill>
                <a:latin typeface="Arial" charset="0"/>
              </a:rPr>
              <a:t>71.5% da força</a:t>
            </a:r>
          </a:p>
          <a:p>
            <a:pPr algn="r"/>
            <a:r>
              <a:rPr lang="pt-BR" sz="2000" b="1">
                <a:solidFill>
                  <a:schemeClr val="hlink"/>
                </a:solidFill>
                <a:latin typeface="Arial" charset="0"/>
              </a:rPr>
              <a:t>29.4 milhões de N </a:t>
            </a:r>
          </a:p>
        </p:txBody>
      </p:sp>
      <p:sp>
        <p:nvSpPr>
          <p:cNvPr id="448525" name="Text Box 13"/>
          <p:cNvSpPr txBox="1">
            <a:spLocks noChangeArrowheads="1"/>
          </p:cNvSpPr>
          <p:nvPr/>
        </p:nvSpPr>
        <p:spPr bwMode="auto">
          <a:xfrm>
            <a:off x="6940550" y="1447800"/>
            <a:ext cx="2127250" cy="641350"/>
          </a:xfrm>
          <a:prstGeom prst="rect">
            <a:avLst/>
          </a:prstGeom>
          <a:noFill/>
          <a:ln w="9525">
            <a:noFill/>
            <a:miter lim="800000"/>
            <a:headEnd/>
            <a:tailEnd/>
          </a:ln>
          <a:effectLst/>
        </p:spPr>
        <p:txBody>
          <a:bodyPr wrap="none">
            <a:spAutoFit/>
          </a:bodyPr>
          <a:lstStyle/>
          <a:p>
            <a:pPr algn="r"/>
            <a:r>
              <a:rPr lang="pt-BR" sz="1800" b="1">
                <a:solidFill>
                  <a:schemeClr val="bg1"/>
                </a:solidFill>
                <a:latin typeface="Arial" charset="0"/>
              </a:rPr>
              <a:t>tanque externo</a:t>
            </a:r>
          </a:p>
          <a:p>
            <a:pPr algn="r"/>
            <a:r>
              <a:rPr lang="pt-BR" sz="1800">
                <a:solidFill>
                  <a:schemeClr val="bg1"/>
                </a:solidFill>
                <a:latin typeface="Arial" charset="0"/>
              </a:rPr>
              <a:t>consumo:</a:t>
            </a:r>
            <a:r>
              <a:rPr lang="pt-BR" sz="1800" b="1">
                <a:solidFill>
                  <a:schemeClr val="bg1"/>
                </a:solidFill>
                <a:latin typeface="Arial" charset="0"/>
              </a:rPr>
              <a:t> 4 000 l/s</a:t>
            </a:r>
          </a:p>
        </p:txBody>
      </p:sp>
      <p:sp>
        <p:nvSpPr>
          <p:cNvPr id="448526" name="Text Box 14"/>
          <p:cNvSpPr txBox="1">
            <a:spLocks noChangeArrowheads="1"/>
          </p:cNvSpPr>
          <p:nvPr/>
        </p:nvSpPr>
        <p:spPr bwMode="auto">
          <a:xfrm>
            <a:off x="6467475" y="2057400"/>
            <a:ext cx="2538413" cy="701675"/>
          </a:xfrm>
          <a:prstGeom prst="rect">
            <a:avLst/>
          </a:prstGeom>
          <a:noFill/>
          <a:ln w="9525">
            <a:noFill/>
            <a:miter lim="800000"/>
            <a:headEnd/>
            <a:tailEnd/>
          </a:ln>
          <a:effectLst/>
        </p:spPr>
        <p:txBody>
          <a:bodyPr wrap="none">
            <a:spAutoFit/>
          </a:bodyPr>
          <a:lstStyle/>
          <a:p>
            <a:pPr algn="r"/>
            <a:r>
              <a:rPr lang="pt-BR" sz="2000" b="1">
                <a:solidFill>
                  <a:schemeClr val="hlink"/>
                </a:solidFill>
                <a:latin typeface="Arial" charset="0"/>
              </a:rPr>
              <a:t>28.5% da força</a:t>
            </a:r>
          </a:p>
          <a:p>
            <a:pPr algn="r"/>
            <a:r>
              <a:rPr lang="pt-BR" sz="2000" b="1">
                <a:solidFill>
                  <a:schemeClr val="hlink"/>
                </a:solidFill>
                <a:latin typeface="Arial" charset="0"/>
              </a:rPr>
              <a:t>11.72 milhões de N </a:t>
            </a:r>
          </a:p>
        </p:txBody>
      </p:sp>
      <p:pic>
        <p:nvPicPr>
          <p:cNvPr id="448527" name="Picture 15" descr="graph_srb"/>
          <p:cNvPicPr>
            <a:picLocks noChangeAspect="1" noChangeArrowheads="1"/>
          </p:cNvPicPr>
          <p:nvPr/>
        </p:nvPicPr>
        <p:blipFill>
          <a:blip r:embed="rId7" cstate="print"/>
          <a:srcRect/>
          <a:stretch>
            <a:fillRect/>
          </a:stretch>
        </p:blipFill>
        <p:spPr bwMode="auto">
          <a:xfrm>
            <a:off x="127000" y="1700213"/>
            <a:ext cx="4445000" cy="4267200"/>
          </a:xfrm>
          <a:prstGeom prst="rect">
            <a:avLst/>
          </a:prstGeom>
          <a:noFill/>
          <a:ln w="9525">
            <a:solidFill>
              <a:srgbClr val="0099FF"/>
            </a:solidFill>
            <a:miter lim="800000"/>
            <a:headEnd/>
            <a:tailEnd/>
          </a:ln>
        </p:spPr>
      </p:pic>
      <p:pic>
        <p:nvPicPr>
          <p:cNvPr id="448528" name="Picture 16" descr="graph_me"/>
          <p:cNvPicPr>
            <a:picLocks noChangeAspect="1" noChangeArrowheads="1"/>
          </p:cNvPicPr>
          <p:nvPr/>
        </p:nvPicPr>
        <p:blipFill>
          <a:blip r:embed="rId8" cstate="print"/>
          <a:srcRect/>
          <a:stretch>
            <a:fillRect/>
          </a:stretch>
        </p:blipFill>
        <p:spPr bwMode="auto">
          <a:xfrm>
            <a:off x="827088" y="1628775"/>
            <a:ext cx="2773362" cy="5029200"/>
          </a:xfrm>
          <a:prstGeom prst="rect">
            <a:avLst/>
          </a:prstGeom>
          <a:noFill/>
          <a:ln w="9525">
            <a:solidFill>
              <a:srgbClr val="0099FF"/>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0" fill="hold" grpId="0" nodeType="afterEffect">
                                  <p:stCondLst>
                                    <p:cond delay="1000"/>
                                  </p:stCondLst>
                                  <p:childTnLst>
                                    <p:set>
                                      <p:cBhvr>
                                        <p:cTn id="6" dur="1" fill="hold">
                                          <p:stCondLst>
                                            <p:cond delay="499"/>
                                          </p:stCondLst>
                                        </p:cTn>
                                        <p:tgtEl>
                                          <p:spTgt spid="448522"/>
                                        </p:tgtEl>
                                        <p:attrNameLst>
                                          <p:attrName>style.visibility</p:attrName>
                                        </p:attrNameLst>
                                      </p:cBhvr>
                                      <p:to>
                                        <p:strVal val="visible"/>
                                      </p:to>
                                    </p:set>
                                  </p:childTnLst>
                                </p:cTn>
                              </p:par>
                            </p:childTnLst>
                          </p:cTn>
                        </p:par>
                        <p:par>
                          <p:cTn id="7" fill="hold">
                            <p:stCondLst>
                              <p:cond delay="1500"/>
                            </p:stCondLst>
                            <p:childTnLst>
                              <p:par>
                                <p:cTn id="8" presetID="3" presetClass="entr" presetSubtype="0" fill="hold" grpId="0" nodeType="afterEffect">
                                  <p:stCondLst>
                                    <p:cond delay="1000"/>
                                  </p:stCondLst>
                                  <p:childTnLst>
                                    <p:set>
                                      <p:cBhvr>
                                        <p:cTn id="9" dur="1" fill="hold">
                                          <p:stCondLst>
                                            <p:cond delay="0"/>
                                          </p:stCondLst>
                                        </p:cTn>
                                        <p:tgtEl>
                                          <p:spTgt spid="448523"/>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0"/>
                                  </p:stCondLst>
                                  <p:childTnLst>
                                    <p:set>
                                      <p:cBhvr>
                                        <p:cTn id="12" dur="1" fill="hold">
                                          <p:stCondLst>
                                            <p:cond delay="499"/>
                                          </p:stCondLst>
                                        </p:cTn>
                                        <p:tgtEl>
                                          <p:spTgt spid="448525"/>
                                        </p:tgtEl>
                                        <p:attrNameLst>
                                          <p:attrName>style.visibility</p:attrName>
                                        </p:attrNameLst>
                                      </p:cBhvr>
                                      <p:to>
                                        <p:strVal val="visible"/>
                                      </p:to>
                                    </p:set>
                                  </p:childTnLst>
                                </p:cTn>
                              </p:par>
                            </p:childTnLst>
                          </p:cTn>
                        </p:par>
                        <p:par>
                          <p:cTn id="13" fill="hold">
                            <p:stCondLst>
                              <p:cond delay="3500"/>
                            </p:stCondLst>
                            <p:childTnLst>
                              <p:par>
                                <p:cTn id="14" presetID="1" presetClass="entr" presetSubtype="0" fill="hold" grpId="0" nodeType="afterEffect">
                                  <p:stCondLst>
                                    <p:cond delay="1000"/>
                                  </p:stCondLst>
                                  <p:childTnLst>
                                    <p:set>
                                      <p:cBhvr>
                                        <p:cTn id="15" dur="1" fill="hold">
                                          <p:stCondLst>
                                            <p:cond delay="499"/>
                                          </p:stCondLst>
                                        </p:cTn>
                                        <p:tgtEl>
                                          <p:spTgt spid="448526"/>
                                        </p:tgtEl>
                                        <p:attrNameLst>
                                          <p:attrName>style.visibility</p:attrName>
                                        </p:attrNameLst>
                                      </p:cBhvr>
                                      <p:to>
                                        <p:strVal val="visible"/>
                                      </p:to>
                                    </p:set>
                                  </p:childTnLst>
                                </p:cTn>
                              </p:par>
                            </p:childTnLst>
                          </p:cTn>
                        </p:par>
                        <p:par>
                          <p:cTn id="16" fill="hold">
                            <p:stCondLst>
                              <p:cond delay="5000"/>
                            </p:stCondLst>
                            <p:childTnLst>
                              <p:par>
                                <p:cTn id="17" presetID="1" presetClass="entr" presetSubtype="0" fill="hold" nodeType="afterEffect">
                                  <p:stCondLst>
                                    <p:cond delay="0"/>
                                  </p:stCondLst>
                                  <p:childTnLst>
                                    <p:set>
                                      <p:cBhvr>
                                        <p:cTn id="18" dur="1" fill="hold">
                                          <p:stCondLst>
                                            <p:cond delay="499"/>
                                          </p:stCondLst>
                                        </p:cTn>
                                        <p:tgtEl>
                                          <p:spTgt spid="448528"/>
                                        </p:tgtEl>
                                        <p:attrNameLst>
                                          <p:attrName>style.visibility</p:attrName>
                                        </p:attrNameLst>
                                      </p:cBhvr>
                                      <p:to>
                                        <p:strVal val="visible"/>
                                      </p:to>
                                    </p:set>
                                  </p:childTnLst>
                                  <p:subTnLst>
                                    <p:set>
                                      <p:cBhvr override="childStyle">
                                        <p:cTn dur="1" fill="hold" display="0" masterRel="nextClick" afterEffect="1"/>
                                        <p:tgtEl>
                                          <p:spTgt spid="44852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448518"/>
                                        </p:tgtEl>
                                        <p:attrNameLst>
                                          <p:attrName>style.visibility</p:attrName>
                                        </p:attrNameLst>
                                      </p:cBhvr>
                                      <p:to>
                                        <p:strVal val="visible"/>
                                      </p:to>
                                    </p:set>
                                    <p:anim calcmode="lin" valueType="num">
                                      <p:cBhvr additive="base">
                                        <p:cTn id="23" dur="500" fill="hold"/>
                                        <p:tgtEl>
                                          <p:spTgt spid="448518"/>
                                        </p:tgtEl>
                                        <p:attrNameLst>
                                          <p:attrName>ppt_x</p:attrName>
                                        </p:attrNameLst>
                                      </p:cBhvr>
                                      <p:tavLst>
                                        <p:tav tm="0">
                                          <p:val>
                                            <p:strVal val="1+#ppt_w/2"/>
                                          </p:val>
                                        </p:tav>
                                        <p:tav tm="100000">
                                          <p:val>
                                            <p:strVal val="#ppt_x"/>
                                          </p:val>
                                        </p:tav>
                                      </p:tavLst>
                                    </p:anim>
                                    <p:anim calcmode="lin" valueType="num">
                                      <p:cBhvr additive="base">
                                        <p:cTn id="24" dur="500" fill="hold"/>
                                        <p:tgtEl>
                                          <p:spTgt spid="448518"/>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499"/>
                                          </p:stCondLst>
                                        </p:cTn>
                                        <p:tgtEl>
                                          <p:spTgt spid="448515"/>
                                        </p:tgtEl>
                                        <p:attrNameLst>
                                          <p:attrName>style.visibility</p:attrName>
                                        </p:attrNameLst>
                                      </p:cBhvr>
                                      <p:to>
                                        <p:strVal val="visible"/>
                                      </p:to>
                                    </p:set>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499"/>
                                          </p:stCondLst>
                                        </p:cTn>
                                        <p:tgtEl>
                                          <p:spTgt spid="4485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448520"/>
                                        </p:tgtEl>
                                        <p:attrNameLst>
                                          <p:attrName>style.visibility</p:attrName>
                                        </p:attrNameLst>
                                      </p:cBhvr>
                                      <p:to>
                                        <p:strVal val="visible"/>
                                      </p:to>
                                    </p:set>
                                    <p:anim calcmode="lin" valueType="num">
                                      <p:cBhvr additive="base">
                                        <p:cTn id="35" dur="500" fill="hold"/>
                                        <p:tgtEl>
                                          <p:spTgt spid="448520"/>
                                        </p:tgtEl>
                                        <p:attrNameLst>
                                          <p:attrName>ppt_x</p:attrName>
                                        </p:attrNameLst>
                                      </p:cBhvr>
                                      <p:tavLst>
                                        <p:tav tm="0">
                                          <p:val>
                                            <p:strVal val="1+#ppt_w/2"/>
                                          </p:val>
                                        </p:tav>
                                        <p:tav tm="100000">
                                          <p:val>
                                            <p:strVal val="#ppt_x"/>
                                          </p:val>
                                        </p:tav>
                                      </p:tavLst>
                                    </p:anim>
                                    <p:anim calcmode="lin" valueType="num">
                                      <p:cBhvr additive="base">
                                        <p:cTn id="36" dur="500" fill="hold"/>
                                        <p:tgtEl>
                                          <p:spTgt spid="448520"/>
                                        </p:tgtEl>
                                        <p:attrNameLst>
                                          <p:attrName>ppt_y</p:attrName>
                                        </p:attrNameLst>
                                      </p:cBhvr>
                                      <p:tavLst>
                                        <p:tav tm="0">
                                          <p:val>
                                            <p:strVal val="#ppt_y"/>
                                          </p:val>
                                        </p:tav>
                                        <p:tav tm="100000">
                                          <p:val>
                                            <p:strVal val="#ppt_y"/>
                                          </p:val>
                                        </p:tav>
                                      </p:tavLst>
                                    </p:anim>
                                  </p:child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499"/>
                                          </p:stCondLst>
                                        </p:cTn>
                                        <p:tgtEl>
                                          <p:spTgt spid="448519"/>
                                        </p:tgtEl>
                                        <p:attrNameLst>
                                          <p:attrName>style.visibility</p:attrName>
                                        </p:attrNameLst>
                                      </p:cBhvr>
                                      <p:to>
                                        <p:strVal val="visible"/>
                                      </p:to>
                                    </p:set>
                                  </p:childTnLst>
                                </p:cTn>
                              </p:par>
                            </p:childTnLst>
                          </p:cTn>
                        </p:par>
                        <p:par>
                          <p:cTn id="40" fill="hold">
                            <p:stCondLst>
                              <p:cond delay="1500"/>
                            </p:stCondLst>
                            <p:childTnLst>
                              <p:par>
                                <p:cTn id="41" presetID="1" presetClass="entr" presetSubtype="0" fill="hold" grpId="0" nodeType="afterEffect">
                                  <p:stCondLst>
                                    <p:cond delay="1000"/>
                                  </p:stCondLst>
                                  <p:childTnLst>
                                    <p:set>
                                      <p:cBhvr>
                                        <p:cTn id="42" dur="1" fill="hold">
                                          <p:stCondLst>
                                            <p:cond delay="499"/>
                                          </p:stCondLst>
                                        </p:cTn>
                                        <p:tgtEl>
                                          <p:spTgt spid="448524"/>
                                        </p:tgtEl>
                                        <p:attrNameLst>
                                          <p:attrName>style.visibility</p:attrName>
                                        </p:attrNameLst>
                                      </p:cBhvr>
                                      <p:to>
                                        <p:strVal val="visible"/>
                                      </p:to>
                                    </p:set>
                                  </p:childTnLst>
                                </p:cTn>
                              </p:par>
                            </p:childTnLst>
                          </p:cTn>
                        </p:par>
                        <p:par>
                          <p:cTn id="43" fill="hold">
                            <p:stCondLst>
                              <p:cond delay="3000"/>
                            </p:stCondLst>
                            <p:childTnLst>
                              <p:par>
                                <p:cTn id="44" presetID="1" presetClass="entr" presetSubtype="0" fill="hold" nodeType="afterEffect">
                                  <p:stCondLst>
                                    <p:cond delay="0"/>
                                  </p:stCondLst>
                                  <p:childTnLst>
                                    <p:set>
                                      <p:cBhvr>
                                        <p:cTn id="45" dur="1" fill="hold">
                                          <p:stCondLst>
                                            <p:cond delay="499"/>
                                          </p:stCondLst>
                                        </p:cTn>
                                        <p:tgtEl>
                                          <p:spTgt spid="4485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18" grpId="0" animBg="1"/>
      <p:bldP spid="448519" grpId="0" autoUpdateAnimBg="0"/>
      <p:bldP spid="448520" grpId="0" animBg="1"/>
      <p:bldP spid="448521" grpId="0" autoUpdateAnimBg="0"/>
      <p:bldP spid="448522" grpId="0" animBg="1"/>
      <p:bldP spid="448523" grpId="0" animBg="1"/>
      <p:bldP spid="448524" grpId="0" autoUpdateAnimBg="0"/>
      <p:bldP spid="448525" grpId="0" autoUpdateAnimBg="0"/>
      <p:bldP spid="44852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2" name="Picture 2" descr="decol_back"/>
          <p:cNvPicPr>
            <a:picLocks noChangeAspect="1" noChangeArrowheads="1"/>
          </p:cNvPicPr>
          <p:nvPr/>
        </p:nvPicPr>
        <p:blipFill>
          <a:blip r:embed="rId3" cstate="print"/>
          <a:srcRect/>
          <a:stretch>
            <a:fillRect/>
          </a:stretch>
        </p:blipFill>
        <p:spPr bwMode="auto">
          <a:xfrm>
            <a:off x="0" y="685800"/>
            <a:ext cx="9144000" cy="6172200"/>
          </a:xfrm>
          <a:prstGeom prst="rect">
            <a:avLst/>
          </a:prstGeom>
          <a:noFill/>
        </p:spPr>
      </p:pic>
      <p:pic>
        <p:nvPicPr>
          <p:cNvPr id="450563" name="Picture 3" descr="SHUTTLE_LOGO"/>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0" y="0"/>
            <a:ext cx="838200" cy="733425"/>
          </a:xfrm>
          <a:prstGeom prst="rect">
            <a:avLst/>
          </a:prstGeom>
          <a:noFill/>
        </p:spPr>
      </p:pic>
      <p:pic>
        <p:nvPicPr>
          <p:cNvPr id="450564" name="Picture 4"/>
          <p:cNvPicPr>
            <a:picLocks noChangeAspect="1" noChangeArrowheads="1"/>
          </p:cNvPicPr>
          <p:nvPr/>
        </p:nvPicPr>
        <p:blipFill>
          <a:blip r:embed="rId5" cstate="print"/>
          <a:srcRect/>
          <a:stretch>
            <a:fillRect/>
          </a:stretch>
        </p:blipFill>
        <p:spPr bwMode="auto">
          <a:xfrm>
            <a:off x="838200" y="619125"/>
            <a:ext cx="8305800" cy="142875"/>
          </a:xfrm>
          <a:prstGeom prst="rect">
            <a:avLst/>
          </a:prstGeom>
          <a:noFill/>
          <a:ln w="9525">
            <a:noFill/>
            <a:miter lim="800000"/>
            <a:headEnd/>
            <a:tailEnd/>
          </a:ln>
          <a:effectLst/>
        </p:spPr>
      </p:pic>
      <p:sp>
        <p:nvSpPr>
          <p:cNvPr id="450565" name="WordArt 5"/>
          <p:cNvSpPr>
            <a:spLocks noChangeArrowheads="1" noChangeShapeType="1" noTextEdit="1"/>
          </p:cNvSpPr>
          <p:nvPr/>
        </p:nvSpPr>
        <p:spPr bwMode="auto">
          <a:xfrm>
            <a:off x="2819400" y="914400"/>
            <a:ext cx="3505200" cy="457200"/>
          </a:xfrm>
          <a:prstGeom prst="rect">
            <a:avLst/>
          </a:prstGeom>
        </p:spPr>
        <p:txBody>
          <a:bodyPr wrap="none" fromWordArt="1">
            <a:prstTxWarp prst="textPlain">
              <a:avLst>
                <a:gd name="adj" fmla="val 50000"/>
              </a:avLst>
            </a:prstTxWarp>
          </a:bodyPr>
          <a:lstStyle/>
          <a:p>
            <a:pPr algn="ctr"/>
            <a:r>
              <a:rPr lang="pt-BR" sz="3600" b="1" kern="10">
                <a:ln w="9525">
                  <a:noFill/>
                  <a:round/>
                  <a:headEnd/>
                  <a:tailEnd/>
                </a:ln>
                <a:gradFill rotWithShape="0">
                  <a:gsLst>
                    <a:gs pos="0">
                      <a:srgbClr val="FFFF00"/>
                    </a:gs>
                    <a:gs pos="50000">
                      <a:srgbClr val="FF0000"/>
                    </a:gs>
                    <a:gs pos="100000">
                      <a:srgbClr val="FFFF00"/>
                    </a:gs>
                  </a:gsLst>
                  <a:lin ang="18900000" scaled="1"/>
                </a:gradFill>
                <a:effectLst>
                  <a:prstShdw prst="shdw17" dist="63500" dir="2212194">
                    <a:schemeClr val="tx1"/>
                  </a:prstShdw>
                </a:effectLst>
                <a:latin typeface="Arial"/>
                <a:cs typeface="Arial"/>
              </a:rPr>
              <a:t>pré-Decolagem</a:t>
            </a:r>
          </a:p>
        </p:txBody>
      </p:sp>
      <p:sp>
        <p:nvSpPr>
          <p:cNvPr id="450566" name="Line 6"/>
          <p:cNvSpPr>
            <a:spLocks noChangeShapeType="1"/>
          </p:cNvSpPr>
          <p:nvPr/>
        </p:nvSpPr>
        <p:spPr bwMode="auto">
          <a:xfrm>
            <a:off x="0" y="2057400"/>
            <a:ext cx="8991600" cy="0"/>
          </a:xfrm>
          <a:prstGeom prst="line">
            <a:avLst/>
          </a:prstGeom>
          <a:noFill/>
          <a:ln w="57150" cmpd="thinThick">
            <a:solidFill>
              <a:schemeClr val="tx1"/>
            </a:solidFill>
            <a:round/>
            <a:headEnd/>
            <a:tailEnd type="triangle" w="sm" len="med"/>
          </a:ln>
          <a:effectLst/>
        </p:spPr>
        <p:txBody>
          <a:bodyPr wrap="none" anchor="ctr"/>
          <a:lstStyle/>
          <a:p>
            <a:endParaRPr lang="pt-BR"/>
          </a:p>
        </p:txBody>
      </p:sp>
      <p:sp>
        <p:nvSpPr>
          <p:cNvPr id="450567" name="Text Box 7"/>
          <p:cNvSpPr txBox="1">
            <a:spLocks noChangeArrowheads="1"/>
          </p:cNvSpPr>
          <p:nvPr/>
        </p:nvSpPr>
        <p:spPr bwMode="auto">
          <a:xfrm>
            <a:off x="152400" y="1676400"/>
            <a:ext cx="1682750" cy="366713"/>
          </a:xfrm>
          <a:prstGeom prst="rect">
            <a:avLst/>
          </a:prstGeom>
          <a:noFill/>
          <a:ln w="9525">
            <a:noFill/>
            <a:miter lim="800000"/>
            <a:headEnd/>
            <a:tailEnd/>
          </a:ln>
          <a:effectLst/>
        </p:spPr>
        <p:txBody>
          <a:bodyPr wrap="none">
            <a:spAutoFit/>
          </a:bodyPr>
          <a:lstStyle/>
          <a:p>
            <a:r>
              <a:rPr lang="pt-BR" sz="1800">
                <a:latin typeface="Arial" charset="0"/>
              </a:rPr>
              <a:t>linha do tempo</a:t>
            </a:r>
          </a:p>
        </p:txBody>
      </p:sp>
      <p:sp>
        <p:nvSpPr>
          <p:cNvPr id="450568" name="Line 8"/>
          <p:cNvSpPr>
            <a:spLocks noChangeShapeType="1"/>
          </p:cNvSpPr>
          <p:nvPr/>
        </p:nvSpPr>
        <p:spPr bwMode="auto">
          <a:xfrm>
            <a:off x="3490913" y="2057400"/>
            <a:ext cx="0" cy="1219200"/>
          </a:xfrm>
          <a:prstGeom prst="line">
            <a:avLst/>
          </a:prstGeom>
          <a:noFill/>
          <a:ln w="19050">
            <a:solidFill>
              <a:schemeClr val="tx1"/>
            </a:solidFill>
            <a:round/>
            <a:headEnd type="oval" w="med" len="med"/>
            <a:tailEnd/>
          </a:ln>
          <a:effectLst/>
        </p:spPr>
        <p:txBody>
          <a:bodyPr wrap="none" anchor="ctr"/>
          <a:lstStyle/>
          <a:p>
            <a:endParaRPr lang="pt-BR"/>
          </a:p>
        </p:txBody>
      </p:sp>
      <p:pic>
        <p:nvPicPr>
          <p:cNvPr id="450569" name="Picture 9" descr="t20"/>
          <p:cNvPicPr>
            <a:picLocks noChangeAspect="1" noChangeArrowheads="1"/>
          </p:cNvPicPr>
          <p:nvPr/>
        </p:nvPicPr>
        <p:blipFill>
          <a:blip r:embed="rId6" cstate="print">
            <a:lum bright="12000" contrast="6000"/>
          </a:blip>
          <a:srcRect/>
          <a:stretch>
            <a:fillRect/>
          </a:stretch>
        </p:blipFill>
        <p:spPr bwMode="auto">
          <a:xfrm>
            <a:off x="3495675" y="4191000"/>
            <a:ext cx="1905000" cy="1905000"/>
          </a:xfrm>
          <a:prstGeom prst="rect">
            <a:avLst/>
          </a:prstGeom>
          <a:noFill/>
          <a:effectLst>
            <a:outerShdw dist="107763" dir="2700000" algn="ctr" rotWithShape="0">
              <a:schemeClr val="bg2"/>
            </a:outerShdw>
          </a:effectLst>
        </p:spPr>
      </p:pic>
      <p:sp>
        <p:nvSpPr>
          <p:cNvPr id="450570" name="Text Box 10"/>
          <p:cNvSpPr txBox="1">
            <a:spLocks noChangeArrowheads="1"/>
          </p:cNvSpPr>
          <p:nvPr/>
        </p:nvSpPr>
        <p:spPr bwMode="auto">
          <a:xfrm>
            <a:off x="3876675" y="2209800"/>
            <a:ext cx="1227138" cy="396875"/>
          </a:xfrm>
          <a:prstGeom prst="rect">
            <a:avLst/>
          </a:prstGeom>
          <a:noFill/>
          <a:ln w="9525">
            <a:noFill/>
            <a:miter lim="800000"/>
            <a:headEnd/>
            <a:tailEnd/>
          </a:ln>
          <a:effectLst/>
        </p:spPr>
        <p:txBody>
          <a:bodyPr wrap="none">
            <a:spAutoFit/>
          </a:bodyPr>
          <a:lstStyle/>
          <a:p>
            <a:r>
              <a:rPr lang="pt-BR" sz="2000" b="1">
                <a:solidFill>
                  <a:srgbClr val="003366"/>
                </a:solidFill>
                <a:latin typeface="Arial" charset="0"/>
              </a:rPr>
              <a:t>T-20 min</a:t>
            </a:r>
          </a:p>
        </p:txBody>
      </p:sp>
      <p:sp>
        <p:nvSpPr>
          <p:cNvPr id="450571" name="Text Box 11"/>
          <p:cNvSpPr txBox="1">
            <a:spLocks noChangeArrowheads="1"/>
          </p:cNvSpPr>
          <p:nvPr/>
        </p:nvSpPr>
        <p:spPr bwMode="auto">
          <a:xfrm>
            <a:off x="3490913" y="2590800"/>
            <a:ext cx="1890712" cy="1323975"/>
          </a:xfrm>
          <a:prstGeom prst="rect">
            <a:avLst/>
          </a:prstGeom>
          <a:solidFill>
            <a:schemeClr val="hlink"/>
          </a:solidFill>
          <a:ln w="9525">
            <a:solidFill>
              <a:schemeClr val="tx1"/>
            </a:solidFill>
            <a:miter lim="800000"/>
            <a:headEnd/>
            <a:tailEnd/>
          </a:ln>
          <a:effectLst/>
        </p:spPr>
        <p:txBody>
          <a:bodyPr>
            <a:spAutoFit/>
          </a:bodyPr>
          <a:lstStyle/>
          <a:p>
            <a:r>
              <a:rPr lang="pt-BR" sz="1600" b="1">
                <a:latin typeface="Arial" charset="0"/>
              </a:rPr>
              <a:t>*computadores em Terra iniciam e monitoram a sequência de lançamento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50565"/>
                                        </p:tgtEl>
                                        <p:attrNameLst>
                                          <p:attrName>style.visibility</p:attrName>
                                        </p:attrNameLst>
                                      </p:cBhvr>
                                      <p:to>
                                        <p:strVal val="visible"/>
                                      </p:to>
                                    </p:set>
                                    <p:anim calcmode="lin" valueType="num">
                                      <p:cBhvr additive="base">
                                        <p:cTn id="7" dur="500" fill="hold"/>
                                        <p:tgtEl>
                                          <p:spTgt spid="450565"/>
                                        </p:tgtEl>
                                        <p:attrNameLst>
                                          <p:attrName>ppt_x</p:attrName>
                                        </p:attrNameLst>
                                      </p:cBhvr>
                                      <p:tavLst>
                                        <p:tav tm="0">
                                          <p:val>
                                            <p:strVal val="#ppt_x"/>
                                          </p:val>
                                        </p:tav>
                                        <p:tav tm="100000">
                                          <p:val>
                                            <p:strVal val="#ppt_x"/>
                                          </p:val>
                                        </p:tav>
                                      </p:tavLst>
                                    </p:anim>
                                    <p:anim calcmode="lin" valueType="num">
                                      <p:cBhvr additive="base">
                                        <p:cTn id="8" dur="500" fill="hold"/>
                                        <p:tgtEl>
                                          <p:spTgt spid="45056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450566"/>
                                        </p:tgtEl>
                                        <p:attrNameLst>
                                          <p:attrName>style.visibility</p:attrName>
                                        </p:attrNameLst>
                                      </p:cBhvr>
                                      <p:to>
                                        <p:strVal val="visible"/>
                                      </p:to>
                                    </p:set>
                                    <p:anim calcmode="lin" valueType="num">
                                      <p:cBhvr additive="base">
                                        <p:cTn id="12" dur="500" fill="hold"/>
                                        <p:tgtEl>
                                          <p:spTgt spid="450566"/>
                                        </p:tgtEl>
                                        <p:attrNameLst>
                                          <p:attrName>ppt_x</p:attrName>
                                        </p:attrNameLst>
                                      </p:cBhvr>
                                      <p:tavLst>
                                        <p:tav tm="0">
                                          <p:val>
                                            <p:strVal val="0-#ppt_w/2"/>
                                          </p:val>
                                        </p:tav>
                                        <p:tav tm="100000">
                                          <p:val>
                                            <p:strVal val="#ppt_x"/>
                                          </p:val>
                                        </p:tav>
                                      </p:tavLst>
                                    </p:anim>
                                    <p:anim calcmode="lin" valueType="num">
                                      <p:cBhvr additive="base">
                                        <p:cTn id="13" dur="500" fill="hold"/>
                                        <p:tgtEl>
                                          <p:spTgt spid="450566"/>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499"/>
                                          </p:stCondLst>
                                        </p:cTn>
                                        <p:tgtEl>
                                          <p:spTgt spid="450567"/>
                                        </p:tgtEl>
                                        <p:attrNameLst>
                                          <p:attrName>style.visibility</p:attrName>
                                        </p:attrNameLst>
                                      </p:cBhvr>
                                      <p:to>
                                        <p:strVal val="visible"/>
                                      </p:to>
                                    </p:set>
                                  </p:childTnLst>
                                </p:cTn>
                              </p:par>
                            </p:childTnLst>
                          </p:cTn>
                        </p:par>
                        <p:par>
                          <p:cTn id="17" fill="hold">
                            <p:stCondLst>
                              <p:cond delay="2500"/>
                            </p:stCondLst>
                            <p:childTnLst>
                              <p:par>
                                <p:cTn id="18" presetID="1" presetClass="entr" presetSubtype="0" fill="hold" grpId="0" nodeType="afterEffect">
                                  <p:stCondLst>
                                    <p:cond delay="0"/>
                                  </p:stCondLst>
                                  <p:childTnLst>
                                    <p:set>
                                      <p:cBhvr>
                                        <p:cTn id="19" dur="1" fill="hold">
                                          <p:stCondLst>
                                            <p:cond delay="499"/>
                                          </p:stCondLst>
                                        </p:cTn>
                                        <p:tgtEl>
                                          <p:spTgt spid="450568"/>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grpId="0" nodeType="afterEffect">
                                  <p:stCondLst>
                                    <p:cond delay="0"/>
                                  </p:stCondLst>
                                  <p:childTnLst>
                                    <p:set>
                                      <p:cBhvr>
                                        <p:cTn id="22" dur="1" fill="hold">
                                          <p:stCondLst>
                                            <p:cond delay="499"/>
                                          </p:stCondLst>
                                        </p:cTn>
                                        <p:tgtEl>
                                          <p:spTgt spid="450571"/>
                                        </p:tgtEl>
                                        <p:attrNameLst>
                                          <p:attrName>style.visibility</p:attrName>
                                        </p:attrNameLst>
                                      </p:cBhvr>
                                      <p:to>
                                        <p:strVal val="visible"/>
                                      </p:to>
                                    </p:set>
                                  </p:childTnLst>
                                </p:cTn>
                              </p:par>
                            </p:childTnLst>
                          </p:cTn>
                        </p:par>
                        <p:par>
                          <p:cTn id="23" fill="hold">
                            <p:stCondLst>
                              <p:cond delay="3500"/>
                            </p:stCondLst>
                            <p:childTnLst>
                              <p:par>
                                <p:cTn id="24" presetID="1" presetClass="entr" presetSubtype="0" fill="hold" grpId="0" nodeType="afterEffect">
                                  <p:stCondLst>
                                    <p:cond delay="0"/>
                                  </p:stCondLst>
                                  <p:childTnLst>
                                    <p:set>
                                      <p:cBhvr>
                                        <p:cTn id="25" dur="1" fill="hold">
                                          <p:stCondLst>
                                            <p:cond delay="499"/>
                                          </p:stCondLst>
                                        </p:cTn>
                                        <p:tgtEl>
                                          <p:spTgt spid="450570"/>
                                        </p:tgtEl>
                                        <p:attrNameLst>
                                          <p:attrName>style.visibility</p:attrName>
                                        </p:attrNameLst>
                                      </p:cBhvr>
                                      <p:to>
                                        <p:strVal val="visible"/>
                                      </p:to>
                                    </p:set>
                                  </p:childTnLst>
                                </p:cTn>
                              </p:par>
                            </p:childTnLst>
                          </p:cTn>
                        </p:par>
                        <p:par>
                          <p:cTn id="26" fill="hold">
                            <p:stCondLst>
                              <p:cond delay="4000"/>
                            </p:stCondLst>
                            <p:childTnLst>
                              <p:par>
                                <p:cTn id="27" presetID="4" presetClass="entr" presetSubtype="16" fill="hold" nodeType="afterEffect">
                                  <p:stCondLst>
                                    <p:cond delay="0"/>
                                  </p:stCondLst>
                                  <p:childTnLst>
                                    <p:set>
                                      <p:cBhvr>
                                        <p:cTn id="28" dur="1" fill="hold">
                                          <p:stCondLst>
                                            <p:cond delay="0"/>
                                          </p:stCondLst>
                                        </p:cTn>
                                        <p:tgtEl>
                                          <p:spTgt spid="450569"/>
                                        </p:tgtEl>
                                        <p:attrNameLst>
                                          <p:attrName>style.visibility</p:attrName>
                                        </p:attrNameLst>
                                      </p:cBhvr>
                                      <p:to>
                                        <p:strVal val="visible"/>
                                      </p:to>
                                    </p:set>
                                    <p:animEffect transition="in" filter="box(in)">
                                      <p:cBhvr>
                                        <p:cTn id="29" dur="500"/>
                                        <p:tgtEl>
                                          <p:spTgt spid="450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5" grpId="0" animBg="1"/>
      <p:bldP spid="450566" grpId="0" animBg="1"/>
      <p:bldP spid="450567" grpId="0" autoUpdateAnimBg="0"/>
      <p:bldP spid="450568" grpId="0" animBg="1"/>
      <p:bldP spid="450570" grpId="0" autoUpdateAnimBg="0"/>
      <p:bldP spid="450571"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10" name="Picture 2" descr="decol_back"/>
          <p:cNvPicPr>
            <a:picLocks noChangeAspect="1" noChangeArrowheads="1"/>
          </p:cNvPicPr>
          <p:nvPr/>
        </p:nvPicPr>
        <p:blipFill>
          <a:blip r:embed="rId3" cstate="print"/>
          <a:srcRect/>
          <a:stretch>
            <a:fillRect/>
          </a:stretch>
        </p:blipFill>
        <p:spPr bwMode="auto">
          <a:xfrm>
            <a:off x="0" y="685800"/>
            <a:ext cx="9144000" cy="6172200"/>
          </a:xfrm>
          <a:prstGeom prst="rect">
            <a:avLst/>
          </a:prstGeom>
          <a:noFill/>
        </p:spPr>
      </p:pic>
      <p:pic>
        <p:nvPicPr>
          <p:cNvPr id="452611" name="Picture 3" descr="SHUTTLE_LOGO"/>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0" y="0"/>
            <a:ext cx="838200" cy="733425"/>
          </a:xfrm>
          <a:prstGeom prst="rect">
            <a:avLst/>
          </a:prstGeom>
          <a:noFill/>
        </p:spPr>
      </p:pic>
      <p:pic>
        <p:nvPicPr>
          <p:cNvPr id="452612" name="Picture 4"/>
          <p:cNvPicPr>
            <a:picLocks noChangeAspect="1" noChangeArrowheads="1"/>
          </p:cNvPicPr>
          <p:nvPr/>
        </p:nvPicPr>
        <p:blipFill>
          <a:blip r:embed="rId5" cstate="print"/>
          <a:srcRect/>
          <a:stretch>
            <a:fillRect/>
          </a:stretch>
        </p:blipFill>
        <p:spPr bwMode="auto">
          <a:xfrm>
            <a:off x="838200" y="619125"/>
            <a:ext cx="8305800" cy="142875"/>
          </a:xfrm>
          <a:prstGeom prst="rect">
            <a:avLst/>
          </a:prstGeom>
          <a:noFill/>
          <a:ln w="9525">
            <a:noFill/>
            <a:miter lim="800000"/>
            <a:headEnd/>
            <a:tailEnd/>
          </a:ln>
          <a:effectLst/>
        </p:spPr>
      </p:pic>
      <p:sp>
        <p:nvSpPr>
          <p:cNvPr id="452613" name="WordArt 5"/>
          <p:cNvSpPr>
            <a:spLocks noChangeArrowheads="1" noChangeShapeType="1" noTextEdit="1"/>
          </p:cNvSpPr>
          <p:nvPr/>
        </p:nvSpPr>
        <p:spPr bwMode="auto">
          <a:xfrm>
            <a:off x="2819400" y="914400"/>
            <a:ext cx="3505200" cy="457200"/>
          </a:xfrm>
          <a:prstGeom prst="rect">
            <a:avLst/>
          </a:prstGeom>
        </p:spPr>
        <p:txBody>
          <a:bodyPr wrap="none" fromWordArt="1">
            <a:prstTxWarp prst="textPlain">
              <a:avLst>
                <a:gd name="adj" fmla="val 50000"/>
              </a:avLst>
            </a:prstTxWarp>
          </a:bodyPr>
          <a:lstStyle/>
          <a:p>
            <a:pPr algn="ctr"/>
            <a:r>
              <a:rPr lang="pt-BR" sz="3600" b="1" kern="10">
                <a:ln w="9525">
                  <a:noFill/>
                  <a:round/>
                  <a:headEnd/>
                  <a:tailEnd/>
                </a:ln>
                <a:gradFill rotWithShape="0">
                  <a:gsLst>
                    <a:gs pos="0">
                      <a:srgbClr val="FFFF00"/>
                    </a:gs>
                    <a:gs pos="50000">
                      <a:srgbClr val="FF0000"/>
                    </a:gs>
                    <a:gs pos="100000">
                      <a:srgbClr val="FFFF00"/>
                    </a:gs>
                  </a:gsLst>
                  <a:lin ang="18900000" scaled="1"/>
                </a:gradFill>
                <a:effectLst>
                  <a:prstShdw prst="shdw17" dist="63500" dir="2212194">
                    <a:schemeClr val="tx1"/>
                  </a:prstShdw>
                </a:effectLst>
                <a:latin typeface="Arial"/>
                <a:cs typeface="Arial"/>
              </a:rPr>
              <a:t>pré-Decolagem</a:t>
            </a:r>
          </a:p>
        </p:txBody>
      </p:sp>
      <p:sp>
        <p:nvSpPr>
          <p:cNvPr id="452614" name="Line 6"/>
          <p:cNvSpPr>
            <a:spLocks noChangeShapeType="1"/>
          </p:cNvSpPr>
          <p:nvPr/>
        </p:nvSpPr>
        <p:spPr bwMode="auto">
          <a:xfrm>
            <a:off x="0" y="2057400"/>
            <a:ext cx="8991600" cy="0"/>
          </a:xfrm>
          <a:prstGeom prst="line">
            <a:avLst/>
          </a:prstGeom>
          <a:noFill/>
          <a:ln w="57150" cmpd="thinThick">
            <a:solidFill>
              <a:schemeClr val="tx1"/>
            </a:solidFill>
            <a:round/>
            <a:headEnd/>
            <a:tailEnd type="triangle" w="sm" len="med"/>
          </a:ln>
          <a:effectLst/>
        </p:spPr>
        <p:txBody>
          <a:bodyPr wrap="none" anchor="ctr"/>
          <a:lstStyle/>
          <a:p>
            <a:endParaRPr lang="pt-BR"/>
          </a:p>
        </p:txBody>
      </p:sp>
      <p:sp>
        <p:nvSpPr>
          <p:cNvPr id="452615" name="Text Box 7"/>
          <p:cNvSpPr txBox="1">
            <a:spLocks noChangeArrowheads="1"/>
          </p:cNvSpPr>
          <p:nvPr/>
        </p:nvSpPr>
        <p:spPr bwMode="auto">
          <a:xfrm>
            <a:off x="152400" y="1676400"/>
            <a:ext cx="1682750" cy="366713"/>
          </a:xfrm>
          <a:prstGeom prst="rect">
            <a:avLst/>
          </a:prstGeom>
          <a:noFill/>
          <a:ln w="9525">
            <a:noFill/>
            <a:miter lim="800000"/>
            <a:headEnd/>
            <a:tailEnd/>
          </a:ln>
          <a:effectLst/>
        </p:spPr>
        <p:txBody>
          <a:bodyPr wrap="none">
            <a:spAutoFit/>
          </a:bodyPr>
          <a:lstStyle/>
          <a:p>
            <a:r>
              <a:rPr lang="pt-BR" sz="1800">
                <a:latin typeface="Arial" charset="0"/>
              </a:rPr>
              <a:t>linha do tempo</a:t>
            </a:r>
          </a:p>
        </p:txBody>
      </p:sp>
      <p:sp>
        <p:nvSpPr>
          <p:cNvPr id="452616" name="Line 8"/>
          <p:cNvSpPr>
            <a:spLocks noChangeShapeType="1"/>
          </p:cNvSpPr>
          <p:nvPr/>
        </p:nvSpPr>
        <p:spPr bwMode="auto">
          <a:xfrm>
            <a:off x="5438775" y="2057400"/>
            <a:ext cx="19050" cy="2884488"/>
          </a:xfrm>
          <a:prstGeom prst="line">
            <a:avLst/>
          </a:prstGeom>
          <a:noFill/>
          <a:ln w="19050">
            <a:solidFill>
              <a:schemeClr val="tx1"/>
            </a:solidFill>
            <a:round/>
            <a:headEnd type="oval" w="med" len="med"/>
            <a:tailEnd/>
          </a:ln>
          <a:effectLst/>
        </p:spPr>
        <p:txBody>
          <a:bodyPr wrap="none" anchor="ctr"/>
          <a:lstStyle/>
          <a:p>
            <a:endParaRPr lang="pt-BR"/>
          </a:p>
        </p:txBody>
      </p:sp>
      <p:grpSp>
        <p:nvGrpSpPr>
          <p:cNvPr id="452617" name="Group 9"/>
          <p:cNvGrpSpPr>
            <a:grpSpLocks/>
          </p:cNvGrpSpPr>
          <p:nvPr/>
        </p:nvGrpSpPr>
        <p:grpSpPr bwMode="auto">
          <a:xfrm>
            <a:off x="3324225" y="4546600"/>
            <a:ext cx="2143125" cy="1171575"/>
            <a:chOff x="1386" y="2180"/>
            <a:chExt cx="1350" cy="738"/>
          </a:xfrm>
        </p:grpSpPr>
        <p:sp>
          <p:nvSpPr>
            <p:cNvPr id="452618" name="Text Box 10"/>
            <p:cNvSpPr txBox="1">
              <a:spLocks noChangeArrowheads="1"/>
            </p:cNvSpPr>
            <p:nvPr/>
          </p:nvSpPr>
          <p:spPr bwMode="auto">
            <a:xfrm>
              <a:off x="1386" y="2180"/>
              <a:ext cx="578" cy="250"/>
            </a:xfrm>
            <a:prstGeom prst="rect">
              <a:avLst/>
            </a:prstGeom>
            <a:noFill/>
            <a:ln w="9525">
              <a:noFill/>
              <a:miter lim="800000"/>
              <a:headEnd/>
              <a:tailEnd/>
            </a:ln>
            <a:effectLst/>
          </p:spPr>
          <p:txBody>
            <a:bodyPr wrap="none">
              <a:spAutoFit/>
            </a:bodyPr>
            <a:lstStyle/>
            <a:p>
              <a:r>
                <a:rPr lang="pt-BR" sz="2000" b="1">
                  <a:solidFill>
                    <a:srgbClr val="003366"/>
                  </a:solidFill>
                  <a:latin typeface="Arial" charset="0"/>
                </a:rPr>
                <a:t>T-31 s</a:t>
              </a:r>
            </a:p>
          </p:txBody>
        </p:sp>
        <p:sp>
          <p:nvSpPr>
            <p:cNvPr id="452619" name="Text Box 11"/>
            <p:cNvSpPr txBox="1">
              <a:spLocks noChangeArrowheads="1"/>
            </p:cNvSpPr>
            <p:nvPr/>
          </p:nvSpPr>
          <p:spPr bwMode="auto">
            <a:xfrm>
              <a:off x="1440" y="2392"/>
              <a:ext cx="1296" cy="526"/>
            </a:xfrm>
            <a:prstGeom prst="rect">
              <a:avLst/>
            </a:prstGeom>
            <a:solidFill>
              <a:srgbClr val="FFCC99"/>
            </a:solidFill>
            <a:ln w="9525">
              <a:solidFill>
                <a:schemeClr val="tx1"/>
              </a:solidFill>
              <a:miter lim="800000"/>
              <a:headEnd/>
              <a:tailEnd/>
            </a:ln>
            <a:effectLst/>
          </p:spPr>
          <p:txBody>
            <a:bodyPr>
              <a:spAutoFit/>
            </a:bodyPr>
            <a:lstStyle/>
            <a:p>
              <a:pPr algn="r"/>
              <a:r>
                <a:rPr lang="pt-BR" sz="1600" b="1">
                  <a:latin typeface="Arial" charset="0"/>
                </a:rPr>
                <a:t>*inicialização dos sistemas de bordo do ônibus espacial</a:t>
              </a:r>
            </a:p>
          </p:txBody>
        </p:sp>
      </p:grpSp>
      <p:pic>
        <p:nvPicPr>
          <p:cNvPr id="452620" name="Picture 12" descr="painel_small"/>
          <p:cNvPicPr>
            <a:picLocks noChangeAspect="1" noChangeArrowheads="1"/>
          </p:cNvPicPr>
          <p:nvPr/>
        </p:nvPicPr>
        <p:blipFill>
          <a:blip r:embed="rId6" cstate="print"/>
          <a:srcRect/>
          <a:stretch>
            <a:fillRect/>
          </a:stretch>
        </p:blipFill>
        <p:spPr bwMode="auto">
          <a:xfrm>
            <a:off x="1692275" y="2292350"/>
            <a:ext cx="3551238" cy="2273300"/>
          </a:xfrm>
          <a:prstGeom prst="rect">
            <a:avLst/>
          </a:prstGeom>
          <a:noFill/>
          <a:effectLst>
            <a:outerShdw dist="107763" dir="2700000" algn="ctr" rotWithShape="0">
              <a:schemeClr val="bg2"/>
            </a:outerShdw>
          </a:effectLst>
        </p:spPr>
      </p:pic>
      <p:sp>
        <p:nvSpPr>
          <p:cNvPr id="452621" name="Text Box 13"/>
          <p:cNvSpPr txBox="1">
            <a:spLocks noChangeArrowheads="1"/>
          </p:cNvSpPr>
          <p:nvPr/>
        </p:nvSpPr>
        <p:spPr bwMode="auto">
          <a:xfrm>
            <a:off x="650875" y="2209800"/>
            <a:ext cx="1085850" cy="396875"/>
          </a:xfrm>
          <a:prstGeom prst="rect">
            <a:avLst/>
          </a:prstGeom>
          <a:noFill/>
          <a:ln w="9525">
            <a:noFill/>
            <a:miter lim="800000"/>
            <a:headEnd/>
            <a:tailEnd/>
          </a:ln>
          <a:effectLst/>
        </p:spPr>
        <p:txBody>
          <a:bodyPr wrap="none">
            <a:spAutoFit/>
          </a:bodyPr>
          <a:lstStyle/>
          <a:p>
            <a:r>
              <a:rPr lang="pt-BR" sz="2000" b="1">
                <a:solidFill>
                  <a:srgbClr val="003366"/>
                </a:solidFill>
                <a:latin typeface="Arial" charset="0"/>
              </a:rPr>
              <a:t>T-9 min</a:t>
            </a:r>
          </a:p>
        </p:txBody>
      </p:sp>
      <p:sp>
        <p:nvSpPr>
          <p:cNvPr id="452622" name="Line 14"/>
          <p:cNvSpPr>
            <a:spLocks noChangeShapeType="1"/>
          </p:cNvSpPr>
          <p:nvPr/>
        </p:nvSpPr>
        <p:spPr bwMode="auto">
          <a:xfrm>
            <a:off x="1114425" y="2057400"/>
            <a:ext cx="0" cy="228600"/>
          </a:xfrm>
          <a:prstGeom prst="line">
            <a:avLst/>
          </a:prstGeom>
          <a:noFill/>
          <a:ln w="19050">
            <a:solidFill>
              <a:schemeClr val="tx1"/>
            </a:solidFill>
            <a:round/>
            <a:headEnd type="oval" w="med" len="med"/>
            <a:tailEnd/>
          </a:ln>
          <a:effectLst/>
        </p:spPr>
        <p:txBody>
          <a:bodyPr wrap="none" anchor="ctr"/>
          <a:lstStyle/>
          <a:p>
            <a:endParaRPr lang="pt-B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52613"/>
                                        </p:tgtEl>
                                        <p:attrNameLst>
                                          <p:attrName>style.visibility</p:attrName>
                                        </p:attrNameLst>
                                      </p:cBhvr>
                                      <p:to>
                                        <p:strVal val="visible"/>
                                      </p:to>
                                    </p:set>
                                    <p:anim calcmode="lin" valueType="num">
                                      <p:cBhvr additive="base">
                                        <p:cTn id="7" dur="500" fill="hold"/>
                                        <p:tgtEl>
                                          <p:spTgt spid="452613"/>
                                        </p:tgtEl>
                                        <p:attrNameLst>
                                          <p:attrName>ppt_x</p:attrName>
                                        </p:attrNameLst>
                                      </p:cBhvr>
                                      <p:tavLst>
                                        <p:tav tm="0">
                                          <p:val>
                                            <p:strVal val="#ppt_x"/>
                                          </p:val>
                                        </p:tav>
                                        <p:tav tm="100000">
                                          <p:val>
                                            <p:strVal val="#ppt_x"/>
                                          </p:val>
                                        </p:tav>
                                      </p:tavLst>
                                    </p:anim>
                                    <p:anim calcmode="lin" valueType="num">
                                      <p:cBhvr additive="base">
                                        <p:cTn id="8" dur="500" fill="hold"/>
                                        <p:tgtEl>
                                          <p:spTgt spid="45261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452614"/>
                                        </p:tgtEl>
                                        <p:attrNameLst>
                                          <p:attrName>style.visibility</p:attrName>
                                        </p:attrNameLst>
                                      </p:cBhvr>
                                      <p:to>
                                        <p:strVal val="visible"/>
                                      </p:to>
                                    </p:set>
                                    <p:anim calcmode="lin" valueType="num">
                                      <p:cBhvr additive="base">
                                        <p:cTn id="12" dur="500" fill="hold"/>
                                        <p:tgtEl>
                                          <p:spTgt spid="452614"/>
                                        </p:tgtEl>
                                        <p:attrNameLst>
                                          <p:attrName>ppt_x</p:attrName>
                                        </p:attrNameLst>
                                      </p:cBhvr>
                                      <p:tavLst>
                                        <p:tav tm="0">
                                          <p:val>
                                            <p:strVal val="0-#ppt_w/2"/>
                                          </p:val>
                                        </p:tav>
                                        <p:tav tm="100000">
                                          <p:val>
                                            <p:strVal val="#ppt_x"/>
                                          </p:val>
                                        </p:tav>
                                      </p:tavLst>
                                    </p:anim>
                                    <p:anim calcmode="lin" valueType="num">
                                      <p:cBhvr additive="base">
                                        <p:cTn id="13" dur="500" fill="hold"/>
                                        <p:tgtEl>
                                          <p:spTgt spid="45261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499"/>
                                          </p:stCondLst>
                                        </p:cTn>
                                        <p:tgtEl>
                                          <p:spTgt spid="452615"/>
                                        </p:tgtEl>
                                        <p:attrNameLst>
                                          <p:attrName>style.visibility</p:attrName>
                                        </p:attrNameLst>
                                      </p:cBhvr>
                                      <p:to>
                                        <p:strVal val="visible"/>
                                      </p:to>
                                    </p:set>
                                  </p:childTnLst>
                                </p:cTn>
                              </p:par>
                            </p:childTnLst>
                          </p:cTn>
                        </p:par>
                        <p:par>
                          <p:cTn id="17" fill="hold">
                            <p:stCondLst>
                              <p:cond delay="2500"/>
                            </p:stCondLst>
                            <p:childTnLst>
                              <p:par>
                                <p:cTn id="18" presetID="1" presetClass="entr" presetSubtype="0" fill="hold" grpId="0" nodeType="afterEffect">
                                  <p:stCondLst>
                                    <p:cond delay="0"/>
                                  </p:stCondLst>
                                  <p:childTnLst>
                                    <p:set>
                                      <p:cBhvr>
                                        <p:cTn id="19" dur="1" fill="hold">
                                          <p:stCondLst>
                                            <p:cond delay="499"/>
                                          </p:stCondLst>
                                        </p:cTn>
                                        <p:tgtEl>
                                          <p:spTgt spid="452622"/>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grpId="0" nodeType="afterEffect">
                                  <p:stCondLst>
                                    <p:cond delay="0"/>
                                  </p:stCondLst>
                                  <p:childTnLst>
                                    <p:set>
                                      <p:cBhvr>
                                        <p:cTn id="22" dur="1" fill="hold">
                                          <p:stCondLst>
                                            <p:cond delay="499"/>
                                          </p:stCondLst>
                                        </p:cTn>
                                        <p:tgtEl>
                                          <p:spTgt spid="452621"/>
                                        </p:tgtEl>
                                        <p:attrNameLst>
                                          <p:attrName>style.visibility</p:attrName>
                                        </p:attrNameLst>
                                      </p:cBhvr>
                                      <p:to>
                                        <p:strVal val="visible"/>
                                      </p:to>
                                    </p:set>
                                  </p:childTnLst>
                                </p:cTn>
                              </p:par>
                            </p:childTnLst>
                          </p:cTn>
                        </p:par>
                        <p:par>
                          <p:cTn id="23" fill="hold">
                            <p:stCondLst>
                              <p:cond delay="3500"/>
                            </p:stCondLst>
                            <p:childTnLst>
                              <p:par>
                                <p:cTn id="24" presetID="1" presetClass="entr" presetSubtype="0" fill="hold" grpId="0" nodeType="afterEffect">
                                  <p:stCondLst>
                                    <p:cond delay="0"/>
                                  </p:stCondLst>
                                  <p:childTnLst>
                                    <p:set>
                                      <p:cBhvr>
                                        <p:cTn id="25" dur="1" fill="hold">
                                          <p:stCondLst>
                                            <p:cond delay="499"/>
                                          </p:stCondLst>
                                        </p:cTn>
                                        <p:tgtEl>
                                          <p:spTgt spid="452616"/>
                                        </p:tgtEl>
                                        <p:attrNameLst>
                                          <p:attrName>style.visibility</p:attrName>
                                        </p:attrNameLst>
                                      </p:cBhvr>
                                      <p:to>
                                        <p:strVal val="visible"/>
                                      </p:to>
                                    </p:set>
                                  </p:childTnLst>
                                </p:cTn>
                              </p:par>
                            </p:childTnLst>
                          </p:cTn>
                        </p:par>
                        <p:par>
                          <p:cTn id="26" fill="hold">
                            <p:stCondLst>
                              <p:cond delay="4000"/>
                            </p:stCondLst>
                            <p:childTnLst>
                              <p:par>
                                <p:cTn id="27" presetID="1" presetClass="entr" presetSubtype="0" fill="hold" nodeType="afterEffect">
                                  <p:stCondLst>
                                    <p:cond delay="0"/>
                                  </p:stCondLst>
                                  <p:childTnLst>
                                    <p:set>
                                      <p:cBhvr>
                                        <p:cTn id="28" dur="1" fill="hold">
                                          <p:stCondLst>
                                            <p:cond delay="499"/>
                                          </p:stCondLst>
                                        </p:cTn>
                                        <p:tgtEl>
                                          <p:spTgt spid="452617"/>
                                        </p:tgtEl>
                                        <p:attrNameLst>
                                          <p:attrName>style.visibility</p:attrName>
                                        </p:attrNameLst>
                                      </p:cBhvr>
                                      <p:to>
                                        <p:strVal val="visible"/>
                                      </p:to>
                                    </p:set>
                                  </p:childTnLst>
                                </p:cTn>
                              </p:par>
                            </p:childTnLst>
                          </p:cTn>
                        </p:par>
                        <p:par>
                          <p:cTn id="29" fill="hold">
                            <p:stCondLst>
                              <p:cond delay="4500"/>
                            </p:stCondLst>
                            <p:childTnLst>
                              <p:par>
                                <p:cTn id="30" presetID="4" presetClass="entr" presetSubtype="16" fill="hold" nodeType="afterEffect">
                                  <p:stCondLst>
                                    <p:cond delay="0"/>
                                  </p:stCondLst>
                                  <p:childTnLst>
                                    <p:set>
                                      <p:cBhvr>
                                        <p:cTn id="31" dur="1" fill="hold">
                                          <p:stCondLst>
                                            <p:cond delay="0"/>
                                          </p:stCondLst>
                                        </p:cTn>
                                        <p:tgtEl>
                                          <p:spTgt spid="452620"/>
                                        </p:tgtEl>
                                        <p:attrNameLst>
                                          <p:attrName>style.visibility</p:attrName>
                                        </p:attrNameLst>
                                      </p:cBhvr>
                                      <p:to>
                                        <p:strVal val="visible"/>
                                      </p:to>
                                    </p:set>
                                    <p:animEffect transition="in" filter="box(in)">
                                      <p:cBhvr>
                                        <p:cTn id="32" dur="500"/>
                                        <p:tgtEl>
                                          <p:spTgt spid="452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3" grpId="0" animBg="1"/>
      <p:bldP spid="452614" grpId="0" animBg="1"/>
      <p:bldP spid="452615" grpId="0" autoUpdateAnimBg="0"/>
      <p:bldP spid="452616" grpId="0" animBg="1"/>
      <p:bldP spid="452621" grpId="0" autoUpdateAnimBg="0"/>
      <p:bldP spid="4526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8" name="Picture 2" descr="decol_back"/>
          <p:cNvPicPr>
            <a:picLocks noChangeAspect="1" noChangeArrowheads="1"/>
          </p:cNvPicPr>
          <p:nvPr/>
        </p:nvPicPr>
        <p:blipFill>
          <a:blip r:embed="rId4" cstate="print"/>
          <a:srcRect/>
          <a:stretch>
            <a:fillRect/>
          </a:stretch>
        </p:blipFill>
        <p:spPr bwMode="auto">
          <a:xfrm>
            <a:off x="0" y="685800"/>
            <a:ext cx="9144000" cy="6172200"/>
          </a:xfrm>
          <a:prstGeom prst="rect">
            <a:avLst/>
          </a:prstGeom>
          <a:noFill/>
        </p:spPr>
      </p:pic>
      <p:pic>
        <p:nvPicPr>
          <p:cNvPr id="454659" name="Picture 3" descr="SHUTTLE_LOGO"/>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0" y="0"/>
            <a:ext cx="838200" cy="733425"/>
          </a:xfrm>
          <a:prstGeom prst="rect">
            <a:avLst/>
          </a:prstGeom>
          <a:noFill/>
        </p:spPr>
      </p:pic>
      <p:pic>
        <p:nvPicPr>
          <p:cNvPr id="454660" name="Picture 4"/>
          <p:cNvPicPr>
            <a:picLocks noChangeAspect="1" noChangeArrowheads="1"/>
          </p:cNvPicPr>
          <p:nvPr/>
        </p:nvPicPr>
        <p:blipFill>
          <a:blip r:embed="rId6" cstate="print"/>
          <a:srcRect/>
          <a:stretch>
            <a:fillRect/>
          </a:stretch>
        </p:blipFill>
        <p:spPr bwMode="auto">
          <a:xfrm>
            <a:off x="838200" y="619125"/>
            <a:ext cx="8305800" cy="142875"/>
          </a:xfrm>
          <a:prstGeom prst="rect">
            <a:avLst/>
          </a:prstGeom>
          <a:noFill/>
          <a:ln w="9525">
            <a:noFill/>
            <a:miter lim="800000"/>
            <a:headEnd/>
            <a:tailEnd/>
          </a:ln>
          <a:effectLst/>
        </p:spPr>
      </p:pic>
      <p:sp>
        <p:nvSpPr>
          <p:cNvPr id="454661" name="WordArt 5"/>
          <p:cNvSpPr>
            <a:spLocks noChangeArrowheads="1" noChangeShapeType="1" noTextEdit="1"/>
          </p:cNvSpPr>
          <p:nvPr/>
        </p:nvSpPr>
        <p:spPr bwMode="auto">
          <a:xfrm>
            <a:off x="2819400" y="914400"/>
            <a:ext cx="3505200" cy="457200"/>
          </a:xfrm>
          <a:prstGeom prst="rect">
            <a:avLst/>
          </a:prstGeom>
        </p:spPr>
        <p:txBody>
          <a:bodyPr wrap="none" fromWordArt="1">
            <a:prstTxWarp prst="textPlain">
              <a:avLst>
                <a:gd name="adj" fmla="val 50000"/>
              </a:avLst>
            </a:prstTxWarp>
          </a:bodyPr>
          <a:lstStyle/>
          <a:p>
            <a:pPr algn="ctr"/>
            <a:r>
              <a:rPr lang="pt-BR" sz="3600" b="1" kern="10">
                <a:ln w="9525">
                  <a:noFill/>
                  <a:round/>
                  <a:headEnd/>
                  <a:tailEnd/>
                </a:ln>
                <a:gradFill rotWithShape="0">
                  <a:gsLst>
                    <a:gs pos="0">
                      <a:srgbClr val="FFFF00"/>
                    </a:gs>
                    <a:gs pos="50000">
                      <a:srgbClr val="FF0000"/>
                    </a:gs>
                    <a:gs pos="100000">
                      <a:srgbClr val="FFFF00"/>
                    </a:gs>
                  </a:gsLst>
                  <a:lin ang="18900000" scaled="1"/>
                </a:gradFill>
                <a:effectLst>
                  <a:prstShdw prst="shdw17" dist="63500" dir="2212194">
                    <a:schemeClr val="tx1"/>
                  </a:prstShdw>
                </a:effectLst>
                <a:latin typeface="Arial"/>
                <a:cs typeface="Arial"/>
              </a:rPr>
              <a:t>pré-Decolagem</a:t>
            </a:r>
          </a:p>
        </p:txBody>
      </p:sp>
      <p:sp>
        <p:nvSpPr>
          <p:cNvPr id="454662" name="Line 6"/>
          <p:cNvSpPr>
            <a:spLocks noChangeShapeType="1"/>
          </p:cNvSpPr>
          <p:nvPr/>
        </p:nvSpPr>
        <p:spPr bwMode="auto">
          <a:xfrm>
            <a:off x="0" y="2057400"/>
            <a:ext cx="8991600" cy="0"/>
          </a:xfrm>
          <a:prstGeom prst="line">
            <a:avLst/>
          </a:prstGeom>
          <a:noFill/>
          <a:ln w="57150" cmpd="thinThick">
            <a:solidFill>
              <a:schemeClr val="tx1"/>
            </a:solidFill>
            <a:round/>
            <a:headEnd/>
            <a:tailEnd type="triangle" w="sm" len="med"/>
          </a:ln>
          <a:effectLst/>
        </p:spPr>
        <p:txBody>
          <a:bodyPr wrap="none" anchor="ctr"/>
          <a:lstStyle/>
          <a:p>
            <a:endParaRPr lang="pt-BR"/>
          </a:p>
        </p:txBody>
      </p:sp>
      <p:sp>
        <p:nvSpPr>
          <p:cNvPr id="454663" name="Text Box 7"/>
          <p:cNvSpPr txBox="1">
            <a:spLocks noChangeArrowheads="1"/>
          </p:cNvSpPr>
          <p:nvPr/>
        </p:nvSpPr>
        <p:spPr bwMode="auto">
          <a:xfrm>
            <a:off x="152400" y="1676400"/>
            <a:ext cx="1682750" cy="366713"/>
          </a:xfrm>
          <a:prstGeom prst="rect">
            <a:avLst/>
          </a:prstGeom>
          <a:noFill/>
          <a:ln w="9525">
            <a:noFill/>
            <a:miter lim="800000"/>
            <a:headEnd/>
            <a:tailEnd/>
          </a:ln>
          <a:effectLst/>
        </p:spPr>
        <p:txBody>
          <a:bodyPr wrap="none">
            <a:spAutoFit/>
          </a:bodyPr>
          <a:lstStyle/>
          <a:p>
            <a:r>
              <a:rPr lang="pt-BR" sz="1800">
                <a:latin typeface="Arial" charset="0"/>
              </a:rPr>
              <a:t>linha do tempo</a:t>
            </a:r>
          </a:p>
        </p:txBody>
      </p:sp>
      <p:sp>
        <p:nvSpPr>
          <p:cNvPr id="454664" name="Line 8"/>
          <p:cNvSpPr>
            <a:spLocks noChangeShapeType="1"/>
          </p:cNvSpPr>
          <p:nvPr/>
        </p:nvSpPr>
        <p:spPr bwMode="auto">
          <a:xfrm>
            <a:off x="5029200" y="2057400"/>
            <a:ext cx="0" cy="3657600"/>
          </a:xfrm>
          <a:prstGeom prst="line">
            <a:avLst/>
          </a:prstGeom>
          <a:noFill/>
          <a:ln w="19050">
            <a:solidFill>
              <a:schemeClr val="tx1"/>
            </a:solidFill>
            <a:round/>
            <a:headEnd type="oval" w="med" len="med"/>
            <a:tailEnd/>
          </a:ln>
          <a:effectLst/>
        </p:spPr>
        <p:txBody>
          <a:bodyPr wrap="none" anchor="ctr"/>
          <a:lstStyle/>
          <a:p>
            <a:endParaRPr lang="pt-BR"/>
          </a:p>
        </p:txBody>
      </p:sp>
      <p:grpSp>
        <p:nvGrpSpPr>
          <p:cNvPr id="454665" name="Group 9"/>
          <p:cNvGrpSpPr>
            <a:grpSpLocks/>
          </p:cNvGrpSpPr>
          <p:nvPr/>
        </p:nvGrpSpPr>
        <p:grpSpPr bwMode="auto">
          <a:xfrm>
            <a:off x="2286000" y="4953000"/>
            <a:ext cx="2743200" cy="1171575"/>
            <a:chOff x="1440" y="3120"/>
            <a:chExt cx="1728" cy="738"/>
          </a:xfrm>
        </p:grpSpPr>
        <p:sp>
          <p:nvSpPr>
            <p:cNvPr id="454666" name="Text Box 10"/>
            <p:cNvSpPr txBox="1">
              <a:spLocks noChangeArrowheads="1"/>
            </p:cNvSpPr>
            <p:nvPr/>
          </p:nvSpPr>
          <p:spPr bwMode="auto">
            <a:xfrm>
              <a:off x="1440" y="3120"/>
              <a:ext cx="622" cy="250"/>
            </a:xfrm>
            <a:prstGeom prst="rect">
              <a:avLst/>
            </a:prstGeom>
            <a:noFill/>
            <a:ln w="9525">
              <a:noFill/>
              <a:miter lim="800000"/>
              <a:headEnd/>
              <a:tailEnd/>
            </a:ln>
            <a:effectLst/>
          </p:spPr>
          <p:txBody>
            <a:bodyPr wrap="none">
              <a:spAutoFit/>
            </a:bodyPr>
            <a:lstStyle/>
            <a:p>
              <a:r>
                <a:rPr lang="pt-BR" sz="2000" b="1">
                  <a:solidFill>
                    <a:srgbClr val="003366"/>
                  </a:solidFill>
                  <a:latin typeface="Arial" charset="0"/>
                </a:rPr>
                <a:t>T-6.6 s</a:t>
              </a:r>
            </a:p>
          </p:txBody>
        </p:sp>
        <p:sp>
          <p:nvSpPr>
            <p:cNvPr id="454667" name="Text Box 11"/>
            <p:cNvSpPr txBox="1">
              <a:spLocks noChangeArrowheads="1"/>
            </p:cNvSpPr>
            <p:nvPr/>
          </p:nvSpPr>
          <p:spPr bwMode="auto">
            <a:xfrm>
              <a:off x="1515" y="3332"/>
              <a:ext cx="1653" cy="526"/>
            </a:xfrm>
            <a:prstGeom prst="rect">
              <a:avLst/>
            </a:prstGeom>
            <a:solidFill>
              <a:srgbClr val="CCFF99"/>
            </a:solidFill>
            <a:ln w="9525">
              <a:solidFill>
                <a:schemeClr val="tx1"/>
              </a:solidFill>
              <a:miter lim="800000"/>
              <a:headEnd/>
              <a:tailEnd/>
            </a:ln>
            <a:effectLst/>
          </p:spPr>
          <p:txBody>
            <a:bodyPr>
              <a:spAutoFit/>
            </a:bodyPr>
            <a:lstStyle/>
            <a:p>
              <a:pPr algn="r"/>
              <a:r>
                <a:rPr lang="pt-BR" sz="1600" b="1">
                  <a:latin typeface="Arial" charset="0"/>
                </a:rPr>
                <a:t>*os 3 motores principais são ligados </a:t>
              </a:r>
            </a:p>
            <a:p>
              <a:pPr algn="r"/>
              <a:r>
                <a:rPr lang="pt-BR" sz="1600" b="1">
                  <a:latin typeface="Arial" charset="0"/>
                </a:rPr>
                <a:t>(em intervalo de 120 ms)</a:t>
              </a:r>
            </a:p>
          </p:txBody>
        </p:sp>
      </p:grpSp>
      <p:pic>
        <p:nvPicPr>
          <p:cNvPr id="454668" name="shuttle_ignition.wmv">
            <a:hlinkClick r:id="" action="ppaction://media"/>
          </p:cNvPr>
          <p:cNvPicPr>
            <a:picLocks noRot="1" noChangeAspect="1" noChangeArrowheads="1"/>
          </p:cNvPicPr>
          <p:nvPr>
            <a:videoFile r:link="rId1"/>
          </p:nvPr>
        </p:nvPicPr>
        <p:blipFill>
          <a:blip r:embed="rId7" cstate="print"/>
          <a:srcRect/>
          <a:stretch>
            <a:fillRect/>
          </a:stretch>
        </p:blipFill>
        <p:spPr bwMode="auto">
          <a:xfrm>
            <a:off x="1584325" y="2205038"/>
            <a:ext cx="3276600" cy="24479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54661"/>
                                        </p:tgtEl>
                                        <p:attrNameLst>
                                          <p:attrName>style.visibility</p:attrName>
                                        </p:attrNameLst>
                                      </p:cBhvr>
                                      <p:to>
                                        <p:strVal val="visible"/>
                                      </p:to>
                                    </p:set>
                                    <p:anim calcmode="lin" valueType="num">
                                      <p:cBhvr additive="base">
                                        <p:cTn id="7" dur="500" fill="hold"/>
                                        <p:tgtEl>
                                          <p:spTgt spid="454661"/>
                                        </p:tgtEl>
                                        <p:attrNameLst>
                                          <p:attrName>ppt_x</p:attrName>
                                        </p:attrNameLst>
                                      </p:cBhvr>
                                      <p:tavLst>
                                        <p:tav tm="0">
                                          <p:val>
                                            <p:strVal val="#ppt_x"/>
                                          </p:val>
                                        </p:tav>
                                        <p:tav tm="100000">
                                          <p:val>
                                            <p:strVal val="#ppt_x"/>
                                          </p:val>
                                        </p:tav>
                                      </p:tavLst>
                                    </p:anim>
                                    <p:anim calcmode="lin" valueType="num">
                                      <p:cBhvr additive="base">
                                        <p:cTn id="8" dur="500" fill="hold"/>
                                        <p:tgtEl>
                                          <p:spTgt spid="45466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454662"/>
                                        </p:tgtEl>
                                        <p:attrNameLst>
                                          <p:attrName>style.visibility</p:attrName>
                                        </p:attrNameLst>
                                      </p:cBhvr>
                                      <p:to>
                                        <p:strVal val="visible"/>
                                      </p:to>
                                    </p:set>
                                    <p:anim calcmode="lin" valueType="num">
                                      <p:cBhvr additive="base">
                                        <p:cTn id="12" dur="500" fill="hold"/>
                                        <p:tgtEl>
                                          <p:spTgt spid="454662"/>
                                        </p:tgtEl>
                                        <p:attrNameLst>
                                          <p:attrName>ppt_x</p:attrName>
                                        </p:attrNameLst>
                                      </p:cBhvr>
                                      <p:tavLst>
                                        <p:tav tm="0">
                                          <p:val>
                                            <p:strVal val="0-#ppt_w/2"/>
                                          </p:val>
                                        </p:tav>
                                        <p:tav tm="100000">
                                          <p:val>
                                            <p:strVal val="#ppt_x"/>
                                          </p:val>
                                        </p:tav>
                                      </p:tavLst>
                                    </p:anim>
                                    <p:anim calcmode="lin" valueType="num">
                                      <p:cBhvr additive="base">
                                        <p:cTn id="13" dur="500" fill="hold"/>
                                        <p:tgtEl>
                                          <p:spTgt spid="45466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499"/>
                                          </p:stCondLst>
                                        </p:cTn>
                                        <p:tgtEl>
                                          <p:spTgt spid="454663"/>
                                        </p:tgtEl>
                                        <p:attrNameLst>
                                          <p:attrName>style.visibility</p:attrName>
                                        </p:attrNameLst>
                                      </p:cBhvr>
                                      <p:to>
                                        <p:strVal val="visible"/>
                                      </p:to>
                                    </p:set>
                                  </p:childTnLst>
                                </p:cTn>
                              </p:par>
                            </p:childTnLst>
                          </p:cTn>
                        </p:par>
                        <p:par>
                          <p:cTn id="17" fill="hold">
                            <p:stCondLst>
                              <p:cond delay="2500"/>
                            </p:stCondLst>
                            <p:childTnLst>
                              <p:par>
                                <p:cTn id="18" presetID="1" presetClass="entr" presetSubtype="0" fill="hold" grpId="0" nodeType="afterEffect">
                                  <p:stCondLst>
                                    <p:cond delay="0"/>
                                  </p:stCondLst>
                                  <p:childTnLst>
                                    <p:set>
                                      <p:cBhvr>
                                        <p:cTn id="19" dur="1" fill="hold">
                                          <p:stCondLst>
                                            <p:cond delay="499"/>
                                          </p:stCondLst>
                                        </p:cTn>
                                        <p:tgtEl>
                                          <p:spTgt spid="454664"/>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nodeType="afterEffect">
                                  <p:stCondLst>
                                    <p:cond delay="0"/>
                                  </p:stCondLst>
                                  <p:childTnLst>
                                    <p:set>
                                      <p:cBhvr>
                                        <p:cTn id="22" dur="1" fill="hold">
                                          <p:stCondLst>
                                            <p:cond delay="499"/>
                                          </p:stCondLst>
                                        </p:cTn>
                                        <p:tgtEl>
                                          <p:spTgt spid="454665"/>
                                        </p:tgtEl>
                                        <p:attrNameLst>
                                          <p:attrName>style.visibility</p:attrName>
                                        </p:attrNameLst>
                                      </p:cBhvr>
                                      <p:to>
                                        <p:strVal val="visible"/>
                                      </p:to>
                                    </p:set>
                                  </p:childTnLst>
                                </p:cTn>
                              </p:par>
                            </p:childTnLst>
                          </p:cTn>
                        </p:par>
                        <p:par>
                          <p:cTn id="23" fill="hold">
                            <p:stCondLst>
                              <p:cond delay="3500"/>
                            </p:stCondLst>
                            <p:childTnLst>
                              <p:par>
                                <p:cTn id="24" presetID="1" presetClass="entr" presetSubtype="0" fill="hold" nodeType="afterEffect">
                                  <p:stCondLst>
                                    <p:cond delay="0"/>
                                  </p:stCondLst>
                                  <p:childTnLst>
                                    <p:set>
                                      <p:cBhvr>
                                        <p:cTn id="25" dur="1" fill="hold">
                                          <p:stCondLst>
                                            <p:cond delay="0"/>
                                          </p:stCondLst>
                                        </p:cTn>
                                        <p:tgtEl>
                                          <p:spTgt spid="454668"/>
                                        </p:tgtEl>
                                        <p:attrNameLst>
                                          <p:attrName>style.visibility</p:attrName>
                                        </p:attrNameLst>
                                      </p:cBhvr>
                                      <p:to>
                                        <p:strVal val="visible"/>
                                      </p:to>
                                    </p:set>
                                  </p:childTnLst>
                                </p:cTn>
                              </p:par>
                            </p:childTnLst>
                          </p:cTn>
                        </p:par>
                        <p:par>
                          <p:cTn id="26" fill="hold">
                            <p:stCondLst>
                              <p:cond delay="3500"/>
                            </p:stCondLst>
                            <p:childTnLst>
                              <p:par>
                                <p:cTn id="27" presetID="1" presetClass="mediacall" presetSubtype="0" fill="hold" nodeType="afterEffect">
                                  <p:stCondLst>
                                    <p:cond delay="0"/>
                                  </p:stCondLst>
                                  <p:childTnLst>
                                    <p:cmd type="call" cmd="playFrom(0.0)">
                                      <p:cBhvr>
                                        <p:cTn id="28" dur="14240" fill="hold"/>
                                        <p:tgtEl>
                                          <p:spTgt spid="45466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showWhenStopped="0">
                <p:cTn id="29" fill="hold" display="0">
                  <p:stCondLst>
                    <p:cond delay="indefinite"/>
                  </p:stCondLst>
                  <p:endCondLst>
                    <p:cond evt="onNext" delay="0">
                      <p:tgtEl>
                        <p:sldTgt/>
                      </p:tgtEl>
                    </p:cond>
                    <p:cond evt="onPrev" delay="0">
                      <p:tgtEl>
                        <p:sldTgt/>
                      </p:tgtEl>
                    </p:cond>
                  </p:endCondLst>
                </p:cTn>
                <p:tgtEl>
                  <p:spTgt spid="454668"/>
                </p:tgtEl>
              </p:cMediaNode>
            </p:video>
          </p:childTnLst>
        </p:cTn>
      </p:par>
    </p:tnLst>
    <p:bldLst>
      <p:bldP spid="454661" grpId="0" animBg="1"/>
      <p:bldP spid="454662" grpId="0" animBg="1"/>
      <p:bldP spid="454663" grpId="0" autoUpdateAnimBg="0"/>
      <p:bldP spid="45466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6" name="Picture 2" descr="decol_back"/>
          <p:cNvPicPr>
            <a:picLocks noChangeAspect="1" noChangeArrowheads="1"/>
          </p:cNvPicPr>
          <p:nvPr/>
        </p:nvPicPr>
        <p:blipFill>
          <a:blip r:embed="rId4" cstate="print"/>
          <a:srcRect/>
          <a:stretch>
            <a:fillRect/>
          </a:stretch>
        </p:blipFill>
        <p:spPr bwMode="auto">
          <a:xfrm>
            <a:off x="0" y="685800"/>
            <a:ext cx="9144000" cy="6172200"/>
          </a:xfrm>
          <a:prstGeom prst="rect">
            <a:avLst/>
          </a:prstGeom>
          <a:noFill/>
        </p:spPr>
      </p:pic>
      <p:pic>
        <p:nvPicPr>
          <p:cNvPr id="456707" name="Picture 3" descr="SHUTTLE_LOGO"/>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0" y="0"/>
            <a:ext cx="838200" cy="733425"/>
          </a:xfrm>
          <a:prstGeom prst="rect">
            <a:avLst/>
          </a:prstGeom>
          <a:noFill/>
        </p:spPr>
      </p:pic>
      <p:pic>
        <p:nvPicPr>
          <p:cNvPr id="456708" name="Picture 4"/>
          <p:cNvPicPr>
            <a:picLocks noChangeAspect="1" noChangeArrowheads="1"/>
          </p:cNvPicPr>
          <p:nvPr/>
        </p:nvPicPr>
        <p:blipFill>
          <a:blip r:embed="rId6" cstate="print"/>
          <a:srcRect/>
          <a:stretch>
            <a:fillRect/>
          </a:stretch>
        </p:blipFill>
        <p:spPr bwMode="auto">
          <a:xfrm>
            <a:off x="838200" y="619125"/>
            <a:ext cx="8305800" cy="142875"/>
          </a:xfrm>
          <a:prstGeom prst="rect">
            <a:avLst/>
          </a:prstGeom>
          <a:noFill/>
          <a:ln w="9525">
            <a:noFill/>
            <a:miter lim="800000"/>
            <a:headEnd/>
            <a:tailEnd/>
          </a:ln>
          <a:effectLst/>
        </p:spPr>
      </p:pic>
      <p:sp>
        <p:nvSpPr>
          <p:cNvPr id="456709" name="WordArt 5"/>
          <p:cNvSpPr>
            <a:spLocks noChangeArrowheads="1" noChangeShapeType="1" noTextEdit="1"/>
          </p:cNvSpPr>
          <p:nvPr/>
        </p:nvSpPr>
        <p:spPr bwMode="auto">
          <a:xfrm>
            <a:off x="2819400" y="914400"/>
            <a:ext cx="3505200" cy="457200"/>
          </a:xfrm>
          <a:prstGeom prst="rect">
            <a:avLst/>
          </a:prstGeom>
        </p:spPr>
        <p:txBody>
          <a:bodyPr wrap="none" fromWordArt="1">
            <a:prstTxWarp prst="textPlain">
              <a:avLst>
                <a:gd name="adj" fmla="val 50000"/>
              </a:avLst>
            </a:prstTxWarp>
          </a:bodyPr>
          <a:lstStyle/>
          <a:p>
            <a:pPr algn="ctr"/>
            <a:r>
              <a:rPr lang="pt-BR" sz="3600" b="1" kern="10">
                <a:ln w="9525">
                  <a:noFill/>
                  <a:round/>
                  <a:headEnd/>
                  <a:tailEnd/>
                </a:ln>
                <a:gradFill rotWithShape="0">
                  <a:gsLst>
                    <a:gs pos="0">
                      <a:srgbClr val="FFFF00"/>
                    </a:gs>
                    <a:gs pos="50000">
                      <a:srgbClr val="FF0000"/>
                    </a:gs>
                    <a:gs pos="100000">
                      <a:srgbClr val="FFFF00"/>
                    </a:gs>
                  </a:gsLst>
                  <a:lin ang="18900000" scaled="1"/>
                </a:gradFill>
                <a:effectLst>
                  <a:prstShdw prst="shdw17" dist="63500" dir="2212194">
                    <a:schemeClr val="tx1"/>
                  </a:prstShdw>
                </a:effectLst>
                <a:latin typeface="Arial"/>
                <a:cs typeface="Arial"/>
              </a:rPr>
              <a:t>pré-Decolagem</a:t>
            </a:r>
          </a:p>
        </p:txBody>
      </p:sp>
      <p:sp>
        <p:nvSpPr>
          <p:cNvPr id="456710" name="Line 6"/>
          <p:cNvSpPr>
            <a:spLocks noChangeShapeType="1"/>
          </p:cNvSpPr>
          <p:nvPr/>
        </p:nvSpPr>
        <p:spPr bwMode="auto">
          <a:xfrm>
            <a:off x="0" y="2057400"/>
            <a:ext cx="8991600" cy="0"/>
          </a:xfrm>
          <a:prstGeom prst="line">
            <a:avLst/>
          </a:prstGeom>
          <a:noFill/>
          <a:ln w="57150" cmpd="thinThick">
            <a:solidFill>
              <a:schemeClr val="tx1"/>
            </a:solidFill>
            <a:round/>
            <a:headEnd/>
            <a:tailEnd type="triangle" w="sm" len="med"/>
          </a:ln>
          <a:effectLst/>
        </p:spPr>
        <p:txBody>
          <a:bodyPr wrap="none" anchor="ctr"/>
          <a:lstStyle/>
          <a:p>
            <a:endParaRPr lang="pt-BR"/>
          </a:p>
        </p:txBody>
      </p:sp>
      <p:sp>
        <p:nvSpPr>
          <p:cNvPr id="456711" name="Text Box 7"/>
          <p:cNvSpPr txBox="1">
            <a:spLocks noChangeArrowheads="1"/>
          </p:cNvSpPr>
          <p:nvPr/>
        </p:nvSpPr>
        <p:spPr bwMode="auto">
          <a:xfrm>
            <a:off x="152400" y="1676400"/>
            <a:ext cx="1682750" cy="366713"/>
          </a:xfrm>
          <a:prstGeom prst="rect">
            <a:avLst/>
          </a:prstGeom>
          <a:noFill/>
          <a:ln w="9525">
            <a:noFill/>
            <a:miter lim="800000"/>
            <a:headEnd/>
            <a:tailEnd/>
          </a:ln>
          <a:effectLst/>
        </p:spPr>
        <p:txBody>
          <a:bodyPr wrap="none">
            <a:spAutoFit/>
          </a:bodyPr>
          <a:lstStyle/>
          <a:p>
            <a:r>
              <a:rPr lang="pt-BR" sz="1800">
                <a:latin typeface="Arial" charset="0"/>
              </a:rPr>
              <a:t>linha do tempo</a:t>
            </a:r>
          </a:p>
        </p:txBody>
      </p:sp>
      <p:sp>
        <p:nvSpPr>
          <p:cNvPr id="456712" name="Line 8"/>
          <p:cNvSpPr>
            <a:spLocks noChangeShapeType="1"/>
          </p:cNvSpPr>
          <p:nvPr/>
        </p:nvSpPr>
        <p:spPr bwMode="auto">
          <a:xfrm flipH="1">
            <a:off x="5688013" y="2143125"/>
            <a:ext cx="36512" cy="2509838"/>
          </a:xfrm>
          <a:prstGeom prst="line">
            <a:avLst/>
          </a:prstGeom>
          <a:noFill/>
          <a:ln w="19050">
            <a:solidFill>
              <a:schemeClr val="tx1"/>
            </a:solidFill>
            <a:round/>
            <a:headEnd type="oval" w="med" len="med"/>
            <a:tailEnd/>
          </a:ln>
          <a:effectLst/>
        </p:spPr>
        <p:txBody>
          <a:bodyPr wrap="none" anchor="ctr"/>
          <a:lstStyle/>
          <a:p>
            <a:endParaRPr lang="pt-BR"/>
          </a:p>
        </p:txBody>
      </p:sp>
      <p:grpSp>
        <p:nvGrpSpPr>
          <p:cNvPr id="456713" name="Group 9"/>
          <p:cNvGrpSpPr>
            <a:grpSpLocks/>
          </p:cNvGrpSpPr>
          <p:nvPr/>
        </p:nvGrpSpPr>
        <p:grpSpPr bwMode="auto">
          <a:xfrm>
            <a:off x="3944938" y="4329113"/>
            <a:ext cx="1752600" cy="1171575"/>
            <a:chOff x="3312" y="2016"/>
            <a:chExt cx="1104" cy="738"/>
          </a:xfrm>
        </p:grpSpPr>
        <p:sp>
          <p:nvSpPr>
            <p:cNvPr id="456714" name="Text Box 10"/>
            <p:cNvSpPr txBox="1">
              <a:spLocks noChangeArrowheads="1"/>
            </p:cNvSpPr>
            <p:nvPr/>
          </p:nvSpPr>
          <p:spPr bwMode="auto">
            <a:xfrm>
              <a:off x="3312" y="2016"/>
              <a:ext cx="489" cy="250"/>
            </a:xfrm>
            <a:prstGeom prst="rect">
              <a:avLst/>
            </a:prstGeom>
            <a:noFill/>
            <a:ln w="9525">
              <a:noFill/>
              <a:miter lim="800000"/>
              <a:headEnd/>
              <a:tailEnd/>
            </a:ln>
            <a:effectLst/>
          </p:spPr>
          <p:txBody>
            <a:bodyPr wrap="none">
              <a:spAutoFit/>
            </a:bodyPr>
            <a:lstStyle/>
            <a:p>
              <a:r>
                <a:rPr lang="pt-BR" sz="2000" b="1">
                  <a:solidFill>
                    <a:srgbClr val="003366"/>
                  </a:solidFill>
                  <a:latin typeface="Arial" charset="0"/>
                </a:rPr>
                <a:t>T-3 s</a:t>
              </a:r>
            </a:p>
          </p:txBody>
        </p:sp>
        <p:sp>
          <p:nvSpPr>
            <p:cNvPr id="456715" name="Text Box 11"/>
            <p:cNvSpPr txBox="1">
              <a:spLocks noChangeArrowheads="1"/>
            </p:cNvSpPr>
            <p:nvPr/>
          </p:nvSpPr>
          <p:spPr bwMode="auto">
            <a:xfrm>
              <a:off x="3360" y="2228"/>
              <a:ext cx="1056" cy="526"/>
            </a:xfrm>
            <a:prstGeom prst="rect">
              <a:avLst/>
            </a:prstGeom>
            <a:solidFill>
              <a:srgbClr val="CCECFF"/>
            </a:solidFill>
            <a:ln w="9525">
              <a:solidFill>
                <a:schemeClr val="tx1"/>
              </a:solidFill>
              <a:miter lim="800000"/>
              <a:headEnd/>
              <a:tailEnd/>
            </a:ln>
            <a:effectLst/>
          </p:spPr>
          <p:txBody>
            <a:bodyPr>
              <a:spAutoFit/>
            </a:bodyPr>
            <a:lstStyle/>
            <a:p>
              <a:pPr algn="r"/>
              <a:r>
                <a:rPr lang="pt-BR" sz="1600" b="1">
                  <a:latin typeface="Arial" charset="0"/>
                </a:rPr>
                <a:t>*os 3 motores principais são direcionados</a:t>
              </a:r>
            </a:p>
          </p:txBody>
        </p:sp>
      </p:grpSp>
      <p:pic>
        <p:nvPicPr>
          <p:cNvPr id="456716" name="shuttle_align.wmv">
            <a:hlinkClick r:id="" action="ppaction://media"/>
          </p:cNvPr>
          <p:cNvPicPr>
            <a:picLocks noRot="1" noChangeAspect="1" noChangeArrowheads="1"/>
          </p:cNvPicPr>
          <p:nvPr>
            <a:videoFile r:link="rId1"/>
          </p:nvPr>
        </p:nvPicPr>
        <p:blipFill>
          <a:blip r:embed="rId7" cstate="print"/>
          <a:srcRect/>
          <a:stretch>
            <a:fillRect/>
          </a:stretch>
        </p:blipFill>
        <p:spPr bwMode="auto">
          <a:xfrm>
            <a:off x="2771775" y="2133600"/>
            <a:ext cx="2857500" cy="21336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56709"/>
                                        </p:tgtEl>
                                        <p:attrNameLst>
                                          <p:attrName>style.visibility</p:attrName>
                                        </p:attrNameLst>
                                      </p:cBhvr>
                                      <p:to>
                                        <p:strVal val="visible"/>
                                      </p:to>
                                    </p:set>
                                    <p:anim calcmode="lin" valueType="num">
                                      <p:cBhvr additive="base">
                                        <p:cTn id="7" dur="500" fill="hold"/>
                                        <p:tgtEl>
                                          <p:spTgt spid="456709"/>
                                        </p:tgtEl>
                                        <p:attrNameLst>
                                          <p:attrName>ppt_x</p:attrName>
                                        </p:attrNameLst>
                                      </p:cBhvr>
                                      <p:tavLst>
                                        <p:tav tm="0">
                                          <p:val>
                                            <p:strVal val="#ppt_x"/>
                                          </p:val>
                                        </p:tav>
                                        <p:tav tm="100000">
                                          <p:val>
                                            <p:strVal val="#ppt_x"/>
                                          </p:val>
                                        </p:tav>
                                      </p:tavLst>
                                    </p:anim>
                                    <p:anim calcmode="lin" valueType="num">
                                      <p:cBhvr additive="base">
                                        <p:cTn id="8" dur="500" fill="hold"/>
                                        <p:tgtEl>
                                          <p:spTgt spid="45670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456710"/>
                                        </p:tgtEl>
                                        <p:attrNameLst>
                                          <p:attrName>style.visibility</p:attrName>
                                        </p:attrNameLst>
                                      </p:cBhvr>
                                      <p:to>
                                        <p:strVal val="visible"/>
                                      </p:to>
                                    </p:set>
                                    <p:anim calcmode="lin" valueType="num">
                                      <p:cBhvr additive="base">
                                        <p:cTn id="12" dur="500" fill="hold"/>
                                        <p:tgtEl>
                                          <p:spTgt spid="456710"/>
                                        </p:tgtEl>
                                        <p:attrNameLst>
                                          <p:attrName>ppt_x</p:attrName>
                                        </p:attrNameLst>
                                      </p:cBhvr>
                                      <p:tavLst>
                                        <p:tav tm="0">
                                          <p:val>
                                            <p:strVal val="0-#ppt_w/2"/>
                                          </p:val>
                                        </p:tav>
                                        <p:tav tm="100000">
                                          <p:val>
                                            <p:strVal val="#ppt_x"/>
                                          </p:val>
                                        </p:tav>
                                      </p:tavLst>
                                    </p:anim>
                                    <p:anim calcmode="lin" valueType="num">
                                      <p:cBhvr additive="base">
                                        <p:cTn id="13" dur="500" fill="hold"/>
                                        <p:tgtEl>
                                          <p:spTgt spid="456710"/>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499"/>
                                          </p:stCondLst>
                                        </p:cTn>
                                        <p:tgtEl>
                                          <p:spTgt spid="456711"/>
                                        </p:tgtEl>
                                        <p:attrNameLst>
                                          <p:attrName>style.visibility</p:attrName>
                                        </p:attrNameLst>
                                      </p:cBhvr>
                                      <p:to>
                                        <p:strVal val="visible"/>
                                      </p:to>
                                    </p:set>
                                  </p:childTnLst>
                                </p:cTn>
                              </p:par>
                            </p:childTnLst>
                          </p:cTn>
                        </p:par>
                        <p:par>
                          <p:cTn id="17" fill="hold">
                            <p:stCondLst>
                              <p:cond delay="2500"/>
                            </p:stCondLst>
                            <p:childTnLst>
                              <p:par>
                                <p:cTn id="18" presetID="1" presetClass="entr" presetSubtype="0" fill="hold" grpId="0" nodeType="afterEffect">
                                  <p:stCondLst>
                                    <p:cond delay="0"/>
                                  </p:stCondLst>
                                  <p:childTnLst>
                                    <p:set>
                                      <p:cBhvr>
                                        <p:cTn id="19" dur="1" fill="hold">
                                          <p:stCondLst>
                                            <p:cond delay="499"/>
                                          </p:stCondLst>
                                        </p:cTn>
                                        <p:tgtEl>
                                          <p:spTgt spid="456712"/>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nodeType="afterEffect">
                                  <p:stCondLst>
                                    <p:cond delay="0"/>
                                  </p:stCondLst>
                                  <p:childTnLst>
                                    <p:set>
                                      <p:cBhvr>
                                        <p:cTn id="22" dur="1" fill="hold">
                                          <p:stCondLst>
                                            <p:cond delay="499"/>
                                          </p:stCondLst>
                                        </p:cTn>
                                        <p:tgtEl>
                                          <p:spTgt spid="456713"/>
                                        </p:tgtEl>
                                        <p:attrNameLst>
                                          <p:attrName>style.visibility</p:attrName>
                                        </p:attrNameLst>
                                      </p:cBhvr>
                                      <p:to>
                                        <p:strVal val="visible"/>
                                      </p:to>
                                    </p:set>
                                  </p:childTnLst>
                                </p:cTn>
                              </p:par>
                            </p:childTnLst>
                          </p:cTn>
                        </p:par>
                        <p:par>
                          <p:cTn id="23" fill="hold">
                            <p:stCondLst>
                              <p:cond delay="3500"/>
                            </p:stCondLst>
                            <p:childTnLst>
                              <p:par>
                                <p:cTn id="24" presetID="1" presetClass="entr" presetSubtype="0" fill="hold" nodeType="afterEffect">
                                  <p:stCondLst>
                                    <p:cond delay="0"/>
                                  </p:stCondLst>
                                  <p:childTnLst>
                                    <p:set>
                                      <p:cBhvr>
                                        <p:cTn id="25" dur="1" fill="hold">
                                          <p:stCondLst>
                                            <p:cond delay="0"/>
                                          </p:stCondLst>
                                        </p:cTn>
                                        <p:tgtEl>
                                          <p:spTgt spid="456716"/>
                                        </p:tgtEl>
                                        <p:attrNameLst>
                                          <p:attrName>style.visibility</p:attrName>
                                        </p:attrNameLst>
                                      </p:cBhvr>
                                      <p:to>
                                        <p:strVal val="visible"/>
                                      </p:to>
                                    </p:set>
                                  </p:childTnLst>
                                </p:cTn>
                              </p:par>
                            </p:childTnLst>
                          </p:cTn>
                        </p:par>
                        <p:par>
                          <p:cTn id="26" fill="hold">
                            <p:stCondLst>
                              <p:cond delay="3500"/>
                            </p:stCondLst>
                            <p:childTnLst>
                              <p:par>
                                <p:cTn id="27" presetID="1" presetClass="mediacall" presetSubtype="0" fill="hold" nodeType="afterEffect">
                                  <p:stCondLst>
                                    <p:cond delay="0"/>
                                  </p:stCondLst>
                                  <p:childTnLst>
                                    <p:cmd type="call" cmd="playFrom(0.0)">
                                      <p:cBhvr>
                                        <p:cTn id="28" dur="12320" fill="hold"/>
                                        <p:tgtEl>
                                          <p:spTgt spid="4567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showWhenStopped="0">
                <p:cTn id="29" fill="hold" display="0">
                  <p:stCondLst>
                    <p:cond delay="indefinite"/>
                  </p:stCondLst>
                  <p:endCondLst>
                    <p:cond evt="onNext" delay="0">
                      <p:tgtEl>
                        <p:sldTgt/>
                      </p:tgtEl>
                    </p:cond>
                    <p:cond evt="onPrev" delay="0">
                      <p:tgtEl>
                        <p:sldTgt/>
                      </p:tgtEl>
                    </p:cond>
                  </p:endCondLst>
                </p:cTn>
                <p:tgtEl>
                  <p:spTgt spid="456716"/>
                </p:tgtEl>
              </p:cMediaNode>
            </p:video>
          </p:childTnLst>
        </p:cTn>
      </p:par>
    </p:tnLst>
    <p:bldLst>
      <p:bldP spid="456709" grpId="0" animBg="1"/>
      <p:bldP spid="456710" grpId="0" animBg="1"/>
      <p:bldP spid="456711" grpId="0" autoUpdateAnimBg="0"/>
      <p:bldP spid="4567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p:cNvPicPr>
            <a:picLocks noChangeAspect="1" noChangeArrowheads="1"/>
          </p:cNvPicPr>
          <p:nvPr/>
        </p:nvPicPr>
        <p:blipFill>
          <a:blip r:embed="rId3" cstate="print"/>
          <a:srcRect/>
          <a:stretch>
            <a:fillRect/>
          </a:stretch>
        </p:blipFill>
        <p:spPr bwMode="auto">
          <a:xfrm>
            <a:off x="188913" y="222250"/>
            <a:ext cx="8548687" cy="64119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4" name="Picture 2" descr="decol_back"/>
          <p:cNvPicPr>
            <a:picLocks noChangeAspect="1" noChangeArrowheads="1"/>
          </p:cNvPicPr>
          <p:nvPr/>
        </p:nvPicPr>
        <p:blipFill>
          <a:blip r:embed="rId4" cstate="print"/>
          <a:srcRect/>
          <a:stretch>
            <a:fillRect/>
          </a:stretch>
        </p:blipFill>
        <p:spPr bwMode="auto">
          <a:xfrm>
            <a:off x="0" y="685800"/>
            <a:ext cx="9144000" cy="6172200"/>
          </a:xfrm>
          <a:prstGeom prst="rect">
            <a:avLst/>
          </a:prstGeom>
          <a:noFill/>
        </p:spPr>
      </p:pic>
      <p:pic>
        <p:nvPicPr>
          <p:cNvPr id="458755" name="Picture 3" descr="SHUTTLE_LOGO"/>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0" y="0"/>
            <a:ext cx="838200" cy="733425"/>
          </a:xfrm>
          <a:prstGeom prst="rect">
            <a:avLst/>
          </a:prstGeom>
          <a:noFill/>
        </p:spPr>
      </p:pic>
      <p:pic>
        <p:nvPicPr>
          <p:cNvPr id="458756" name="Picture 4"/>
          <p:cNvPicPr>
            <a:picLocks noChangeAspect="1" noChangeArrowheads="1"/>
          </p:cNvPicPr>
          <p:nvPr/>
        </p:nvPicPr>
        <p:blipFill>
          <a:blip r:embed="rId6" cstate="print"/>
          <a:srcRect/>
          <a:stretch>
            <a:fillRect/>
          </a:stretch>
        </p:blipFill>
        <p:spPr bwMode="auto">
          <a:xfrm>
            <a:off x="838200" y="619125"/>
            <a:ext cx="8305800" cy="142875"/>
          </a:xfrm>
          <a:prstGeom prst="rect">
            <a:avLst/>
          </a:prstGeom>
          <a:noFill/>
          <a:ln w="9525">
            <a:noFill/>
            <a:miter lim="800000"/>
            <a:headEnd/>
            <a:tailEnd/>
          </a:ln>
          <a:effectLst/>
        </p:spPr>
      </p:pic>
      <p:sp>
        <p:nvSpPr>
          <p:cNvPr id="458757" name="WordArt 5"/>
          <p:cNvSpPr>
            <a:spLocks noChangeArrowheads="1" noChangeShapeType="1" noTextEdit="1"/>
          </p:cNvSpPr>
          <p:nvPr/>
        </p:nvSpPr>
        <p:spPr bwMode="auto">
          <a:xfrm>
            <a:off x="2819400" y="914400"/>
            <a:ext cx="3505200" cy="457200"/>
          </a:xfrm>
          <a:prstGeom prst="rect">
            <a:avLst/>
          </a:prstGeom>
        </p:spPr>
        <p:txBody>
          <a:bodyPr wrap="none" fromWordArt="1">
            <a:prstTxWarp prst="textPlain">
              <a:avLst>
                <a:gd name="adj" fmla="val 50000"/>
              </a:avLst>
            </a:prstTxWarp>
          </a:bodyPr>
          <a:lstStyle/>
          <a:p>
            <a:pPr algn="ctr"/>
            <a:r>
              <a:rPr lang="pt-BR" sz="3600" b="1" kern="10">
                <a:ln w="9525">
                  <a:noFill/>
                  <a:round/>
                  <a:headEnd/>
                  <a:tailEnd/>
                </a:ln>
                <a:gradFill rotWithShape="0">
                  <a:gsLst>
                    <a:gs pos="0">
                      <a:srgbClr val="FFFF00"/>
                    </a:gs>
                    <a:gs pos="50000">
                      <a:srgbClr val="FF0000"/>
                    </a:gs>
                    <a:gs pos="100000">
                      <a:srgbClr val="FFFF00"/>
                    </a:gs>
                  </a:gsLst>
                  <a:lin ang="18900000" scaled="1"/>
                </a:gradFill>
                <a:effectLst>
                  <a:prstShdw prst="shdw17" dist="63500" dir="2212194">
                    <a:schemeClr val="tx1"/>
                  </a:prstShdw>
                </a:effectLst>
                <a:latin typeface="Arial"/>
                <a:cs typeface="Arial"/>
              </a:rPr>
              <a:t>Decolagem</a:t>
            </a:r>
          </a:p>
        </p:txBody>
      </p:sp>
      <p:sp>
        <p:nvSpPr>
          <p:cNvPr id="458758" name="Line 6"/>
          <p:cNvSpPr>
            <a:spLocks noChangeShapeType="1"/>
          </p:cNvSpPr>
          <p:nvPr/>
        </p:nvSpPr>
        <p:spPr bwMode="auto">
          <a:xfrm>
            <a:off x="0" y="2057400"/>
            <a:ext cx="8991600" cy="0"/>
          </a:xfrm>
          <a:prstGeom prst="line">
            <a:avLst/>
          </a:prstGeom>
          <a:noFill/>
          <a:ln w="57150" cmpd="thinThick">
            <a:solidFill>
              <a:schemeClr val="tx1"/>
            </a:solidFill>
            <a:round/>
            <a:headEnd/>
            <a:tailEnd type="triangle" w="sm" len="med"/>
          </a:ln>
          <a:effectLst/>
        </p:spPr>
        <p:txBody>
          <a:bodyPr wrap="none" anchor="ctr"/>
          <a:lstStyle/>
          <a:p>
            <a:endParaRPr lang="pt-BR"/>
          </a:p>
        </p:txBody>
      </p:sp>
      <p:sp>
        <p:nvSpPr>
          <p:cNvPr id="458759" name="Text Box 7"/>
          <p:cNvSpPr txBox="1">
            <a:spLocks noChangeArrowheads="1"/>
          </p:cNvSpPr>
          <p:nvPr/>
        </p:nvSpPr>
        <p:spPr bwMode="auto">
          <a:xfrm>
            <a:off x="152400" y="1676400"/>
            <a:ext cx="1682750" cy="366713"/>
          </a:xfrm>
          <a:prstGeom prst="rect">
            <a:avLst/>
          </a:prstGeom>
          <a:noFill/>
          <a:ln w="9525">
            <a:noFill/>
            <a:miter lim="800000"/>
            <a:headEnd/>
            <a:tailEnd/>
          </a:ln>
          <a:effectLst/>
        </p:spPr>
        <p:txBody>
          <a:bodyPr wrap="none">
            <a:spAutoFit/>
          </a:bodyPr>
          <a:lstStyle/>
          <a:p>
            <a:r>
              <a:rPr lang="pt-BR" sz="1800">
                <a:latin typeface="Arial" charset="0"/>
              </a:rPr>
              <a:t>linha do tempo</a:t>
            </a:r>
          </a:p>
        </p:txBody>
      </p:sp>
      <p:sp>
        <p:nvSpPr>
          <p:cNvPr id="458760" name="Line 8"/>
          <p:cNvSpPr>
            <a:spLocks noChangeShapeType="1"/>
          </p:cNvSpPr>
          <p:nvPr/>
        </p:nvSpPr>
        <p:spPr bwMode="auto">
          <a:xfrm flipH="1">
            <a:off x="5759450" y="2060575"/>
            <a:ext cx="0" cy="3505200"/>
          </a:xfrm>
          <a:prstGeom prst="line">
            <a:avLst/>
          </a:prstGeom>
          <a:noFill/>
          <a:ln w="19050">
            <a:solidFill>
              <a:schemeClr val="tx1"/>
            </a:solidFill>
            <a:round/>
            <a:headEnd type="oval" w="med" len="med"/>
            <a:tailEnd/>
          </a:ln>
          <a:effectLst/>
        </p:spPr>
        <p:txBody>
          <a:bodyPr wrap="none" anchor="ctr"/>
          <a:lstStyle/>
          <a:p>
            <a:endParaRPr lang="pt-BR"/>
          </a:p>
        </p:txBody>
      </p:sp>
      <p:grpSp>
        <p:nvGrpSpPr>
          <p:cNvPr id="458761" name="Group 9"/>
          <p:cNvGrpSpPr>
            <a:grpSpLocks/>
          </p:cNvGrpSpPr>
          <p:nvPr/>
        </p:nvGrpSpPr>
        <p:grpSpPr bwMode="auto">
          <a:xfrm>
            <a:off x="3635375" y="4464050"/>
            <a:ext cx="2133600" cy="2393950"/>
            <a:chOff x="4320" y="2764"/>
            <a:chExt cx="1344" cy="1508"/>
          </a:xfrm>
        </p:grpSpPr>
        <p:sp>
          <p:nvSpPr>
            <p:cNvPr id="458762" name="Text Box 10"/>
            <p:cNvSpPr txBox="1">
              <a:spLocks noChangeArrowheads="1"/>
            </p:cNvSpPr>
            <p:nvPr/>
          </p:nvSpPr>
          <p:spPr bwMode="auto">
            <a:xfrm>
              <a:off x="4320" y="2764"/>
              <a:ext cx="617" cy="250"/>
            </a:xfrm>
            <a:prstGeom prst="rect">
              <a:avLst/>
            </a:prstGeom>
            <a:noFill/>
            <a:ln w="9525">
              <a:noFill/>
              <a:miter lim="800000"/>
              <a:headEnd/>
              <a:tailEnd/>
            </a:ln>
            <a:effectLst/>
          </p:spPr>
          <p:txBody>
            <a:bodyPr wrap="none">
              <a:spAutoFit/>
            </a:bodyPr>
            <a:lstStyle/>
            <a:p>
              <a:r>
                <a:rPr lang="pt-BR" sz="2000" b="1">
                  <a:solidFill>
                    <a:srgbClr val="FF0000"/>
                  </a:solidFill>
                  <a:latin typeface="Arial" charset="0"/>
                </a:rPr>
                <a:t>T = 0 s</a:t>
              </a:r>
              <a:endParaRPr lang="pt-BR" sz="2000" b="1">
                <a:solidFill>
                  <a:srgbClr val="003366"/>
                </a:solidFill>
                <a:latin typeface="Arial" charset="0"/>
              </a:endParaRPr>
            </a:p>
          </p:txBody>
        </p:sp>
        <p:sp>
          <p:nvSpPr>
            <p:cNvPr id="458763" name="Text Box 11"/>
            <p:cNvSpPr txBox="1">
              <a:spLocks noChangeArrowheads="1"/>
            </p:cNvSpPr>
            <p:nvPr/>
          </p:nvSpPr>
          <p:spPr bwMode="auto">
            <a:xfrm>
              <a:off x="4378" y="2976"/>
              <a:ext cx="1286" cy="1296"/>
            </a:xfrm>
            <a:prstGeom prst="rect">
              <a:avLst/>
            </a:prstGeom>
            <a:solidFill>
              <a:srgbClr val="FF7575"/>
            </a:solidFill>
            <a:ln w="9525">
              <a:solidFill>
                <a:schemeClr val="tx1"/>
              </a:solidFill>
              <a:miter lim="800000"/>
              <a:headEnd/>
              <a:tailEnd/>
            </a:ln>
            <a:effectLst/>
          </p:spPr>
          <p:txBody>
            <a:bodyPr>
              <a:spAutoFit/>
            </a:bodyPr>
            <a:lstStyle/>
            <a:p>
              <a:pPr algn="r"/>
              <a:r>
                <a:rPr lang="pt-BR" sz="1600" b="1">
                  <a:latin typeface="Arial" charset="0"/>
                </a:rPr>
                <a:t>*os computadores de bordo dão ignição nos </a:t>
              </a:r>
              <a:r>
                <a:rPr lang="pt-BR" sz="1600" b="1" i="1">
                  <a:latin typeface="Arial" charset="0"/>
                </a:rPr>
                <a:t>SRB</a:t>
              </a:r>
              <a:r>
                <a:rPr lang="pt-BR" sz="1600" b="1">
                  <a:latin typeface="Arial" charset="0"/>
                </a:rPr>
                <a:t>’s</a:t>
              </a:r>
            </a:p>
            <a:p>
              <a:pPr algn="r"/>
              <a:r>
                <a:rPr lang="pt-BR" sz="1600" b="1">
                  <a:latin typeface="Arial" charset="0"/>
                </a:rPr>
                <a:t>*motores principais a 100%</a:t>
              </a:r>
            </a:p>
            <a:p>
              <a:pPr algn="r"/>
              <a:r>
                <a:rPr lang="pt-BR" sz="1600" b="1">
                  <a:latin typeface="Arial" charset="0"/>
                </a:rPr>
                <a:t>*sequência de lançamento em Terra é finalizada</a:t>
              </a:r>
            </a:p>
          </p:txBody>
        </p:sp>
      </p:grpSp>
      <p:pic>
        <p:nvPicPr>
          <p:cNvPr id="458764" name="shuttle_srb_ignition.wmv">
            <a:hlinkClick r:id="" action="ppaction://media"/>
          </p:cNvPr>
          <p:cNvPicPr>
            <a:picLocks noRot="1" noChangeAspect="1" noChangeArrowheads="1"/>
          </p:cNvPicPr>
          <p:nvPr>
            <a:videoFile r:link="rId1"/>
          </p:nvPr>
        </p:nvPicPr>
        <p:blipFill>
          <a:blip r:embed="rId7" cstate="print"/>
          <a:srcRect/>
          <a:stretch>
            <a:fillRect/>
          </a:stretch>
        </p:blipFill>
        <p:spPr bwMode="auto">
          <a:xfrm>
            <a:off x="2411413" y="2165350"/>
            <a:ext cx="3059112" cy="22828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58757"/>
                                        </p:tgtEl>
                                        <p:attrNameLst>
                                          <p:attrName>style.visibility</p:attrName>
                                        </p:attrNameLst>
                                      </p:cBhvr>
                                      <p:to>
                                        <p:strVal val="visible"/>
                                      </p:to>
                                    </p:set>
                                    <p:anim calcmode="lin" valueType="num">
                                      <p:cBhvr additive="base">
                                        <p:cTn id="7" dur="500" fill="hold"/>
                                        <p:tgtEl>
                                          <p:spTgt spid="458757"/>
                                        </p:tgtEl>
                                        <p:attrNameLst>
                                          <p:attrName>ppt_x</p:attrName>
                                        </p:attrNameLst>
                                      </p:cBhvr>
                                      <p:tavLst>
                                        <p:tav tm="0">
                                          <p:val>
                                            <p:strVal val="#ppt_x"/>
                                          </p:val>
                                        </p:tav>
                                        <p:tav tm="100000">
                                          <p:val>
                                            <p:strVal val="#ppt_x"/>
                                          </p:val>
                                        </p:tav>
                                      </p:tavLst>
                                    </p:anim>
                                    <p:anim calcmode="lin" valueType="num">
                                      <p:cBhvr additive="base">
                                        <p:cTn id="8" dur="500" fill="hold"/>
                                        <p:tgtEl>
                                          <p:spTgt spid="45875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458758"/>
                                        </p:tgtEl>
                                        <p:attrNameLst>
                                          <p:attrName>style.visibility</p:attrName>
                                        </p:attrNameLst>
                                      </p:cBhvr>
                                      <p:to>
                                        <p:strVal val="visible"/>
                                      </p:to>
                                    </p:set>
                                    <p:anim calcmode="lin" valueType="num">
                                      <p:cBhvr additive="base">
                                        <p:cTn id="12" dur="500" fill="hold"/>
                                        <p:tgtEl>
                                          <p:spTgt spid="458758"/>
                                        </p:tgtEl>
                                        <p:attrNameLst>
                                          <p:attrName>ppt_x</p:attrName>
                                        </p:attrNameLst>
                                      </p:cBhvr>
                                      <p:tavLst>
                                        <p:tav tm="0">
                                          <p:val>
                                            <p:strVal val="0-#ppt_w/2"/>
                                          </p:val>
                                        </p:tav>
                                        <p:tav tm="100000">
                                          <p:val>
                                            <p:strVal val="#ppt_x"/>
                                          </p:val>
                                        </p:tav>
                                      </p:tavLst>
                                    </p:anim>
                                    <p:anim calcmode="lin" valueType="num">
                                      <p:cBhvr additive="base">
                                        <p:cTn id="13" dur="500" fill="hold"/>
                                        <p:tgtEl>
                                          <p:spTgt spid="458758"/>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499"/>
                                          </p:stCondLst>
                                        </p:cTn>
                                        <p:tgtEl>
                                          <p:spTgt spid="458759"/>
                                        </p:tgtEl>
                                        <p:attrNameLst>
                                          <p:attrName>style.visibility</p:attrName>
                                        </p:attrNameLst>
                                      </p:cBhvr>
                                      <p:to>
                                        <p:strVal val="visible"/>
                                      </p:to>
                                    </p:set>
                                  </p:childTnLst>
                                </p:cTn>
                              </p:par>
                            </p:childTnLst>
                          </p:cTn>
                        </p:par>
                        <p:par>
                          <p:cTn id="17" fill="hold">
                            <p:stCondLst>
                              <p:cond delay="2500"/>
                            </p:stCondLst>
                            <p:childTnLst>
                              <p:par>
                                <p:cTn id="18" presetID="1" presetClass="entr" presetSubtype="0" fill="hold" grpId="0" nodeType="afterEffect">
                                  <p:stCondLst>
                                    <p:cond delay="0"/>
                                  </p:stCondLst>
                                  <p:childTnLst>
                                    <p:set>
                                      <p:cBhvr>
                                        <p:cTn id="19" dur="1" fill="hold">
                                          <p:stCondLst>
                                            <p:cond delay="499"/>
                                          </p:stCondLst>
                                        </p:cTn>
                                        <p:tgtEl>
                                          <p:spTgt spid="458760"/>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nodeType="afterEffect">
                                  <p:stCondLst>
                                    <p:cond delay="0"/>
                                  </p:stCondLst>
                                  <p:childTnLst>
                                    <p:set>
                                      <p:cBhvr>
                                        <p:cTn id="22" dur="1" fill="hold">
                                          <p:stCondLst>
                                            <p:cond delay="499"/>
                                          </p:stCondLst>
                                        </p:cTn>
                                        <p:tgtEl>
                                          <p:spTgt spid="458761"/>
                                        </p:tgtEl>
                                        <p:attrNameLst>
                                          <p:attrName>style.visibility</p:attrName>
                                        </p:attrNameLst>
                                      </p:cBhvr>
                                      <p:to>
                                        <p:strVal val="visible"/>
                                      </p:to>
                                    </p:set>
                                  </p:childTnLst>
                                </p:cTn>
                              </p:par>
                            </p:childTnLst>
                          </p:cTn>
                        </p:par>
                        <p:par>
                          <p:cTn id="23" fill="hold">
                            <p:stCondLst>
                              <p:cond delay="3500"/>
                            </p:stCondLst>
                            <p:childTnLst>
                              <p:par>
                                <p:cTn id="24" presetID="1" presetClass="mediacall" presetSubtype="0" fill="hold" nodeType="afterEffect">
                                  <p:stCondLst>
                                    <p:cond delay="0"/>
                                  </p:stCondLst>
                                  <p:childTnLst>
                                    <p:cmd type="call" cmd="playFrom(0.0)">
                                      <p:cBhvr>
                                        <p:cTn id="25" dur="5200" fill="hold"/>
                                        <p:tgtEl>
                                          <p:spTgt spid="45876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showWhenStopped="0">
                <p:cTn id="26" fill="hold" display="0">
                  <p:stCondLst>
                    <p:cond delay="indefinite"/>
                  </p:stCondLst>
                  <p:endCondLst>
                    <p:cond evt="onPrev" delay="0">
                      <p:tgtEl>
                        <p:sldTgt/>
                      </p:tgtEl>
                    </p:cond>
                  </p:endCondLst>
                </p:cTn>
                <p:tgtEl>
                  <p:spTgt spid="458764"/>
                </p:tgtEl>
              </p:cMediaNode>
            </p:video>
          </p:childTnLst>
        </p:cTn>
      </p:par>
    </p:tnLst>
    <p:bldLst>
      <p:bldP spid="458757" grpId="0" animBg="1"/>
      <p:bldP spid="458758" grpId="0" animBg="1"/>
      <p:bldP spid="458759" grpId="0" autoUpdateAnimBg="0"/>
      <p:bldP spid="45876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2" name="Picture 2" descr="decol_back"/>
          <p:cNvPicPr>
            <a:picLocks noChangeAspect="1" noChangeArrowheads="1"/>
          </p:cNvPicPr>
          <p:nvPr/>
        </p:nvPicPr>
        <p:blipFill>
          <a:blip r:embed="rId6" cstate="print"/>
          <a:srcRect/>
          <a:stretch>
            <a:fillRect/>
          </a:stretch>
        </p:blipFill>
        <p:spPr bwMode="auto">
          <a:xfrm>
            <a:off x="0" y="685800"/>
            <a:ext cx="9144000" cy="6172200"/>
          </a:xfrm>
          <a:prstGeom prst="rect">
            <a:avLst/>
          </a:prstGeom>
          <a:noFill/>
        </p:spPr>
      </p:pic>
      <p:pic>
        <p:nvPicPr>
          <p:cNvPr id="460803" name="Picture 3" descr="SHUTTLE_LOGO"/>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0" y="0"/>
            <a:ext cx="838200" cy="733425"/>
          </a:xfrm>
          <a:prstGeom prst="rect">
            <a:avLst/>
          </a:prstGeom>
          <a:noFill/>
        </p:spPr>
      </p:pic>
      <p:pic>
        <p:nvPicPr>
          <p:cNvPr id="460804" name="Picture 4"/>
          <p:cNvPicPr>
            <a:picLocks noChangeAspect="1" noChangeArrowheads="1"/>
          </p:cNvPicPr>
          <p:nvPr/>
        </p:nvPicPr>
        <p:blipFill>
          <a:blip r:embed="rId8" cstate="print"/>
          <a:srcRect/>
          <a:stretch>
            <a:fillRect/>
          </a:stretch>
        </p:blipFill>
        <p:spPr bwMode="auto">
          <a:xfrm>
            <a:off x="838200" y="619125"/>
            <a:ext cx="8305800" cy="142875"/>
          </a:xfrm>
          <a:prstGeom prst="rect">
            <a:avLst/>
          </a:prstGeom>
          <a:noFill/>
          <a:ln w="9525">
            <a:noFill/>
            <a:miter lim="800000"/>
            <a:headEnd/>
            <a:tailEnd/>
          </a:ln>
          <a:effectLst/>
        </p:spPr>
      </p:pic>
      <p:sp>
        <p:nvSpPr>
          <p:cNvPr id="460805" name="WordArt 5"/>
          <p:cNvSpPr>
            <a:spLocks noChangeArrowheads="1" noChangeShapeType="1" noTextEdit="1"/>
          </p:cNvSpPr>
          <p:nvPr/>
        </p:nvSpPr>
        <p:spPr bwMode="auto">
          <a:xfrm>
            <a:off x="2819400" y="914400"/>
            <a:ext cx="3505200" cy="457200"/>
          </a:xfrm>
          <a:prstGeom prst="rect">
            <a:avLst/>
          </a:prstGeom>
        </p:spPr>
        <p:txBody>
          <a:bodyPr wrap="none" fromWordArt="1">
            <a:prstTxWarp prst="textPlain">
              <a:avLst>
                <a:gd name="adj" fmla="val 50000"/>
              </a:avLst>
            </a:prstTxWarp>
          </a:bodyPr>
          <a:lstStyle/>
          <a:p>
            <a:pPr algn="ctr"/>
            <a:r>
              <a:rPr lang="pt-BR" sz="3600" b="1" kern="10">
                <a:ln w="9525">
                  <a:noFill/>
                  <a:round/>
                  <a:headEnd/>
                  <a:tailEnd/>
                </a:ln>
                <a:gradFill rotWithShape="0">
                  <a:gsLst>
                    <a:gs pos="0">
                      <a:srgbClr val="FFFF00"/>
                    </a:gs>
                    <a:gs pos="50000">
                      <a:srgbClr val="FF0000"/>
                    </a:gs>
                    <a:gs pos="100000">
                      <a:srgbClr val="FFFF00"/>
                    </a:gs>
                  </a:gsLst>
                  <a:lin ang="18900000" scaled="1"/>
                </a:gradFill>
                <a:effectLst>
                  <a:prstShdw prst="shdw17" dist="63500" dir="2212194">
                    <a:schemeClr val="tx1"/>
                  </a:prstShdw>
                </a:effectLst>
                <a:latin typeface="Arial"/>
                <a:cs typeface="Arial"/>
              </a:rPr>
              <a:t>pós-Decolagem</a:t>
            </a:r>
          </a:p>
        </p:txBody>
      </p:sp>
      <p:sp>
        <p:nvSpPr>
          <p:cNvPr id="460806" name="Text Box 6"/>
          <p:cNvSpPr txBox="1">
            <a:spLocks noChangeArrowheads="1"/>
          </p:cNvSpPr>
          <p:nvPr/>
        </p:nvSpPr>
        <p:spPr bwMode="auto">
          <a:xfrm>
            <a:off x="288925" y="1568450"/>
            <a:ext cx="6291263" cy="4473575"/>
          </a:xfrm>
          <a:prstGeom prst="rect">
            <a:avLst/>
          </a:prstGeom>
          <a:noFill/>
          <a:ln w="9525">
            <a:noFill/>
            <a:miter lim="800000"/>
            <a:headEnd/>
            <a:tailEnd/>
          </a:ln>
          <a:effectLst/>
        </p:spPr>
        <p:txBody>
          <a:bodyPr wrap="none">
            <a:spAutoFit/>
          </a:bodyPr>
          <a:lstStyle/>
          <a:p>
            <a:pPr>
              <a:lnSpc>
                <a:spcPct val="150000"/>
              </a:lnSpc>
              <a:buFont typeface="Symbol" pitchFamily="18" charset="2"/>
              <a:buChar char="Þ"/>
            </a:pPr>
            <a:r>
              <a:rPr lang="pt-BR" b="1">
                <a:latin typeface="Arial" charset="0"/>
              </a:rPr>
              <a:t> virada (comunicação) </a:t>
            </a:r>
          </a:p>
          <a:p>
            <a:pPr>
              <a:lnSpc>
                <a:spcPct val="150000"/>
              </a:lnSpc>
              <a:buFont typeface="Symbol" pitchFamily="18" charset="2"/>
              <a:buChar char="Þ"/>
            </a:pPr>
            <a:r>
              <a:rPr lang="pt-BR" b="1">
                <a:latin typeface="Arial" charset="0"/>
              </a:rPr>
              <a:t> em 8s,  V = 161 km/h</a:t>
            </a:r>
          </a:p>
          <a:p>
            <a:pPr>
              <a:lnSpc>
                <a:spcPct val="150000"/>
              </a:lnSpc>
              <a:buFont typeface="Symbol" pitchFamily="18" charset="2"/>
              <a:buChar char="Þ"/>
            </a:pPr>
            <a:r>
              <a:rPr lang="pt-BR" b="1">
                <a:latin typeface="Arial" charset="0"/>
              </a:rPr>
              <a:t> + 1min, V = 1 601 km/h</a:t>
            </a:r>
          </a:p>
          <a:p>
            <a:pPr>
              <a:lnSpc>
                <a:spcPct val="150000"/>
              </a:lnSpc>
              <a:buFont typeface="Symbol" pitchFamily="18" charset="2"/>
              <a:buChar char="Þ"/>
            </a:pPr>
            <a:r>
              <a:rPr lang="pt-BR" b="1">
                <a:latin typeface="Arial" charset="0"/>
              </a:rPr>
              <a:t> consumo de 1 134 ton</a:t>
            </a:r>
          </a:p>
          <a:p>
            <a:pPr>
              <a:lnSpc>
                <a:spcPct val="150000"/>
              </a:lnSpc>
              <a:buFont typeface="Symbol" pitchFamily="18" charset="2"/>
              <a:buChar char="Þ"/>
            </a:pPr>
            <a:r>
              <a:rPr lang="pt-BR" b="1">
                <a:latin typeface="Arial" charset="0"/>
              </a:rPr>
              <a:t> em 2min, </a:t>
            </a:r>
            <a:r>
              <a:rPr lang="pt-BR" b="1" u="sng">
                <a:latin typeface="Arial" charset="0"/>
              </a:rPr>
              <a:t>separação dos </a:t>
            </a:r>
            <a:r>
              <a:rPr lang="pt-BR" b="1" i="1" u="sng">
                <a:latin typeface="Arial" charset="0"/>
              </a:rPr>
              <a:t>SRB</a:t>
            </a:r>
            <a:r>
              <a:rPr lang="pt-BR" b="1" u="sng">
                <a:latin typeface="Arial" charset="0"/>
              </a:rPr>
              <a:t>’s</a:t>
            </a:r>
            <a:r>
              <a:rPr lang="pt-BR" b="1">
                <a:latin typeface="Arial" charset="0"/>
              </a:rPr>
              <a:t>  </a:t>
            </a:r>
          </a:p>
          <a:p>
            <a:pPr>
              <a:lnSpc>
                <a:spcPct val="150000"/>
              </a:lnSpc>
              <a:buFont typeface="Symbol" pitchFamily="18" charset="2"/>
              <a:buChar char="Þ"/>
            </a:pPr>
            <a:r>
              <a:rPr lang="pt-BR" b="1">
                <a:latin typeface="Arial" charset="0"/>
              </a:rPr>
              <a:t> cessam os 3 motores principais</a:t>
            </a:r>
          </a:p>
          <a:p>
            <a:pPr>
              <a:lnSpc>
                <a:spcPct val="150000"/>
              </a:lnSpc>
              <a:buFont typeface="Symbol" pitchFamily="18" charset="2"/>
              <a:buChar char="Þ"/>
            </a:pPr>
            <a:r>
              <a:rPr lang="pt-BR" b="1">
                <a:latin typeface="Arial" charset="0"/>
              </a:rPr>
              <a:t> em 8min, separação do tanque externo </a:t>
            </a:r>
          </a:p>
          <a:p>
            <a:pPr>
              <a:lnSpc>
                <a:spcPct val="150000"/>
              </a:lnSpc>
              <a:buFont typeface="Symbol" pitchFamily="18" charset="2"/>
              <a:buChar char="Þ"/>
            </a:pPr>
            <a:r>
              <a:rPr lang="pt-BR" b="1">
                <a:latin typeface="Arial" charset="0"/>
              </a:rPr>
              <a:t> V = 28 968 km/h (9x um projétil)</a:t>
            </a:r>
          </a:p>
        </p:txBody>
      </p:sp>
      <p:sp>
        <p:nvSpPr>
          <p:cNvPr id="460807" name="AutoShape 7"/>
          <p:cNvSpPr>
            <a:spLocks noChangeArrowheads="1"/>
          </p:cNvSpPr>
          <p:nvPr/>
        </p:nvSpPr>
        <p:spPr bwMode="auto">
          <a:xfrm>
            <a:off x="4038600" y="1727200"/>
            <a:ext cx="1981200" cy="457200"/>
          </a:xfrm>
          <a:prstGeom prst="rightArrow">
            <a:avLst>
              <a:gd name="adj1" fmla="val 61806"/>
              <a:gd name="adj2" fmla="val 74309"/>
            </a:avLst>
          </a:prstGeom>
          <a:gradFill rotWithShape="0">
            <a:gsLst>
              <a:gs pos="0">
                <a:schemeClr val="bg2">
                  <a:gamma/>
                  <a:shade val="46275"/>
                  <a:invGamma/>
                </a:schemeClr>
              </a:gs>
              <a:gs pos="100000">
                <a:schemeClr val="bg2"/>
              </a:gs>
            </a:gsLst>
            <a:lin ang="0" scaled="1"/>
          </a:gradFill>
          <a:ln w="9525">
            <a:solidFill>
              <a:schemeClr val="tx1"/>
            </a:solidFill>
            <a:miter lim="800000"/>
            <a:headEnd/>
            <a:tailEnd/>
          </a:ln>
          <a:effectLst/>
        </p:spPr>
        <p:txBody>
          <a:bodyPr wrap="none" anchor="ctr"/>
          <a:lstStyle/>
          <a:p>
            <a:endParaRPr lang="pt-BR"/>
          </a:p>
        </p:txBody>
      </p:sp>
      <p:sp>
        <p:nvSpPr>
          <p:cNvPr id="460808" name="AutoShape 8"/>
          <p:cNvSpPr>
            <a:spLocks noChangeArrowheads="1"/>
          </p:cNvSpPr>
          <p:nvPr/>
        </p:nvSpPr>
        <p:spPr bwMode="auto">
          <a:xfrm>
            <a:off x="5472113" y="3644900"/>
            <a:ext cx="1447800" cy="685800"/>
          </a:xfrm>
          <a:custGeom>
            <a:avLst/>
            <a:gdLst>
              <a:gd name="G0" fmla="+- 11850 0 0"/>
              <a:gd name="G1" fmla="+- 19200 0 0"/>
              <a:gd name="G2" fmla="+- 5550 0 0"/>
              <a:gd name="G3" fmla="*/ 11850 1 2"/>
              <a:gd name="G4" fmla="+- G3 10800 0"/>
              <a:gd name="G5" fmla="+- 21600 11850 19200"/>
              <a:gd name="G6" fmla="+- 19200 5550 0"/>
              <a:gd name="G7" fmla="*/ G6 1 2"/>
              <a:gd name="G8" fmla="*/ 19200 2 1"/>
              <a:gd name="G9" fmla="+- G8 0 21600"/>
              <a:gd name="G10" fmla="*/ 21600 G0 G1"/>
              <a:gd name="G11" fmla="*/ 21600 G4 G1"/>
              <a:gd name="G12" fmla="*/ 21600 G5 G1"/>
              <a:gd name="G13" fmla="*/ 21600 G7 G1"/>
              <a:gd name="G14" fmla="*/ 19200 1 2"/>
              <a:gd name="G15" fmla="+- G5 0 G4"/>
              <a:gd name="G16" fmla="+- G0 0 G4"/>
              <a:gd name="G17" fmla="*/ G2 G15 G16"/>
              <a:gd name="T0" fmla="*/ 16725 w 21600"/>
              <a:gd name="T1" fmla="*/ 0 h 21600"/>
              <a:gd name="T2" fmla="*/ 11850 w 21600"/>
              <a:gd name="T3" fmla="*/ 5550 h 21600"/>
              <a:gd name="T4" fmla="*/ 0 w 21600"/>
              <a:gd name="T5" fmla="*/ 18816 h 21600"/>
              <a:gd name="T6" fmla="*/ 9600 w 21600"/>
              <a:gd name="T7" fmla="*/ 21600 h 21600"/>
              <a:gd name="T8" fmla="*/ 19200 w 21600"/>
              <a:gd name="T9" fmla="*/ 13922 h 21600"/>
              <a:gd name="T10" fmla="*/ 21600 w 21600"/>
              <a:gd name="T11" fmla="*/ 555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725" y="0"/>
                </a:moveTo>
                <a:lnTo>
                  <a:pt x="11850" y="5550"/>
                </a:lnTo>
                <a:lnTo>
                  <a:pt x="14250" y="5550"/>
                </a:lnTo>
                <a:lnTo>
                  <a:pt x="14250" y="16031"/>
                </a:lnTo>
                <a:lnTo>
                  <a:pt x="0" y="16031"/>
                </a:lnTo>
                <a:lnTo>
                  <a:pt x="0" y="21600"/>
                </a:lnTo>
                <a:lnTo>
                  <a:pt x="19200" y="21600"/>
                </a:lnTo>
                <a:lnTo>
                  <a:pt x="19200" y="5550"/>
                </a:lnTo>
                <a:lnTo>
                  <a:pt x="21600" y="5550"/>
                </a:lnTo>
                <a:close/>
              </a:path>
            </a:pathLst>
          </a:custGeom>
          <a:gradFill rotWithShape="0">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endParaRPr lang="pt-BR"/>
          </a:p>
        </p:txBody>
      </p:sp>
      <p:sp>
        <p:nvSpPr>
          <p:cNvPr id="460809" name="AutoShape 9"/>
          <p:cNvSpPr>
            <a:spLocks noChangeArrowheads="1"/>
          </p:cNvSpPr>
          <p:nvPr/>
        </p:nvSpPr>
        <p:spPr bwMode="auto">
          <a:xfrm>
            <a:off x="6477000" y="3581400"/>
            <a:ext cx="1981200" cy="1752600"/>
          </a:xfrm>
          <a:custGeom>
            <a:avLst/>
            <a:gdLst>
              <a:gd name="G0" fmla="+- 14175 0 0"/>
              <a:gd name="G1" fmla="+- 19200 0 0"/>
              <a:gd name="G2" fmla="+- 3326 0 0"/>
              <a:gd name="G3" fmla="*/ 14175 1 2"/>
              <a:gd name="G4" fmla="+- G3 10800 0"/>
              <a:gd name="G5" fmla="+- 21600 14175 19200"/>
              <a:gd name="G6" fmla="+- 19200 3326 0"/>
              <a:gd name="G7" fmla="*/ G6 1 2"/>
              <a:gd name="G8" fmla="*/ 19200 2 1"/>
              <a:gd name="G9" fmla="+- G8 0 21600"/>
              <a:gd name="G10" fmla="*/ 21600 G0 G1"/>
              <a:gd name="G11" fmla="*/ 21600 G4 G1"/>
              <a:gd name="G12" fmla="*/ 21600 G5 G1"/>
              <a:gd name="G13" fmla="*/ 21600 G7 G1"/>
              <a:gd name="G14" fmla="*/ 19200 1 2"/>
              <a:gd name="G15" fmla="+- G5 0 G4"/>
              <a:gd name="G16" fmla="+- G0 0 G4"/>
              <a:gd name="G17" fmla="*/ G2 G15 G16"/>
              <a:gd name="T0" fmla="*/ 17888 w 21600"/>
              <a:gd name="T1" fmla="*/ 0 h 21600"/>
              <a:gd name="T2" fmla="*/ 14175 w 21600"/>
              <a:gd name="T3" fmla="*/ 3326 h 21600"/>
              <a:gd name="T4" fmla="*/ 0 w 21600"/>
              <a:gd name="T5" fmla="*/ 20124 h 21600"/>
              <a:gd name="T6" fmla="*/ 9600 w 21600"/>
              <a:gd name="T7" fmla="*/ 21600 h 21600"/>
              <a:gd name="T8" fmla="*/ 19200 w 21600"/>
              <a:gd name="T9" fmla="*/ 12671 h 21600"/>
              <a:gd name="T10" fmla="*/ 21600 w 21600"/>
              <a:gd name="T11" fmla="*/ 3326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888" y="0"/>
                </a:moveTo>
                <a:lnTo>
                  <a:pt x="14175" y="3326"/>
                </a:lnTo>
                <a:lnTo>
                  <a:pt x="16575" y="3326"/>
                </a:lnTo>
                <a:lnTo>
                  <a:pt x="16575" y="18647"/>
                </a:lnTo>
                <a:lnTo>
                  <a:pt x="0" y="18647"/>
                </a:lnTo>
                <a:lnTo>
                  <a:pt x="0" y="21600"/>
                </a:lnTo>
                <a:lnTo>
                  <a:pt x="19200" y="21600"/>
                </a:lnTo>
                <a:lnTo>
                  <a:pt x="19200" y="3326"/>
                </a:lnTo>
                <a:lnTo>
                  <a:pt x="21600" y="3326"/>
                </a:lnTo>
                <a:close/>
              </a:path>
            </a:pathLst>
          </a:custGeom>
          <a:gradFill rotWithShape="0">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endParaRPr lang="pt-BR"/>
          </a:p>
        </p:txBody>
      </p:sp>
      <p:pic>
        <p:nvPicPr>
          <p:cNvPr id="460810" name="shuttle_turn.wmv">
            <a:hlinkClick r:id="" action="ppaction://media"/>
          </p:cNvPr>
          <p:cNvPicPr>
            <a:picLocks noRot="1" noChangeAspect="1" noChangeArrowheads="1"/>
          </p:cNvPicPr>
          <p:nvPr>
            <a:videoFile r:link="rId1"/>
          </p:nvPr>
        </p:nvPicPr>
        <p:blipFill>
          <a:blip r:embed="rId9" cstate="print"/>
          <a:srcRect/>
          <a:stretch>
            <a:fillRect/>
          </a:stretch>
        </p:blipFill>
        <p:spPr bwMode="auto">
          <a:xfrm>
            <a:off x="6121400" y="1358900"/>
            <a:ext cx="2857500" cy="2133600"/>
          </a:xfrm>
          <a:prstGeom prst="rect">
            <a:avLst/>
          </a:prstGeom>
          <a:noFill/>
        </p:spPr>
      </p:pic>
      <p:pic>
        <p:nvPicPr>
          <p:cNvPr id="460811" name="srb_separation.wmv">
            <a:hlinkClick r:id="" action="ppaction://media"/>
          </p:cNvPr>
          <p:cNvPicPr>
            <a:picLocks noRot="1" noChangeAspect="1" noChangeArrowheads="1"/>
          </p:cNvPicPr>
          <p:nvPr>
            <a:videoFile r:link="rId2"/>
          </p:nvPr>
        </p:nvPicPr>
        <p:blipFill>
          <a:blip r:embed="rId10" cstate="print"/>
          <a:srcRect/>
          <a:stretch>
            <a:fillRect/>
          </a:stretch>
        </p:blipFill>
        <p:spPr bwMode="auto">
          <a:xfrm>
            <a:off x="6119813" y="1449388"/>
            <a:ext cx="2857500" cy="2133600"/>
          </a:xfrm>
          <a:prstGeom prst="rect">
            <a:avLst/>
          </a:prstGeom>
          <a:noFill/>
        </p:spPr>
      </p:pic>
      <p:pic>
        <p:nvPicPr>
          <p:cNvPr id="460812" name="et_separation.wmv">
            <a:hlinkClick r:id="" action="ppaction://media"/>
          </p:cNvPr>
          <p:cNvPicPr>
            <a:picLocks noRot="1" noChangeAspect="1" noChangeArrowheads="1"/>
          </p:cNvPicPr>
          <p:nvPr>
            <a:videoFile r:link="rId3"/>
          </p:nvPr>
        </p:nvPicPr>
        <p:blipFill>
          <a:blip r:embed="rId11" cstate="print"/>
          <a:srcRect/>
          <a:stretch>
            <a:fillRect/>
          </a:stretch>
        </p:blipFill>
        <p:spPr bwMode="auto">
          <a:xfrm>
            <a:off x="5940425" y="1304925"/>
            <a:ext cx="3048000" cy="2286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60805"/>
                                        </p:tgtEl>
                                        <p:attrNameLst>
                                          <p:attrName>style.visibility</p:attrName>
                                        </p:attrNameLst>
                                      </p:cBhvr>
                                      <p:to>
                                        <p:strVal val="visible"/>
                                      </p:to>
                                    </p:set>
                                    <p:anim calcmode="lin" valueType="num">
                                      <p:cBhvr additive="base">
                                        <p:cTn id="7" dur="500" fill="hold"/>
                                        <p:tgtEl>
                                          <p:spTgt spid="460805"/>
                                        </p:tgtEl>
                                        <p:attrNameLst>
                                          <p:attrName>ppt_x</p:attrName>
                                        </p:attrNameLst>
                                      </p:cBhvr>
                                      <p:tavLst>
                                        <p:tav tm="0">
                                          <p:val>
                                            <p:strVal val="#ppt_x"/>
                                          </p:val>
                                        </p:tav>
                                        <p:tav tm="100000">
                                          <p:val>
                                            <p:strVal val="#ppt_x"/>
                                          </p:val>
                                        </p:tav>
                                      </p:tavLst>
                                    </p:anim>
                                    <p:anim calcmode="lin" valueType="num">
                                      <p:cBhvr additive="base">
                                        <p:cTn id="8" dur="500" fill="hold"/>
                                        <p:tgtEl>
                                          <p:spTgt spid="46080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46080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grpId="0" nodeType="clickEffect">
                                  <p:stCondLst>
                                    <p:cond delay="0"/>
                                  </p:stCondLst>
                                  <p:childTnLst>
                                    <p:set>
                                      <p:cBhvr>
                                        <p:cTn id="15" dur="1" fill="hold">
                                          <p:stCondLst>
                                            <p:cond delay="0"/>
                                          </p:stCondLst>
                                        </p:cTn>
                                        <p:tgtEl>
                                          <p:spTgt spid="460807"/>
                                        </p:tgtEl>
                                        <p:attrNameLst>
                                          <p:attrName>style.visibility</p:attrName>
                                        </p:attrNameLst>
                                      </p:cBhvr>
                                      <p:to>
                                        <p:strVal val="visible"/>
                                      </p:to>
                                    </p:set>
                                    <p:animEffect transition="in" filter="slide(fromLeft)">
                                      <p:cBhvr>
                                        <p:cTn id="16" dur="500"/>
                                        <p:tgtEl>
                                          <p:spTgt spid="460807"/>
                                        </p:tgtEl>
                                      </p:cBhvr>
                                    </p:animEffect>
                                  </p:childTnLst>
                                  <p:subTnLst>
                                    <p:set>
                                      <p:cBhvr override="childStyle">
                                        <p:cTn dur="1" fill="hold" display="0" masterRel="nextClick" afterEffect="1"/>
                                        <p:tgtEl>
                                          <p:spTgt spid="460807"/>
                                        </p:tgtEl>
                                        <p:attrNameLst>
                                          <p:attrName>style.visibility</p:attrName>
                                        </p:attrNameLst>
                                      </p:cBhvr>
                                      <p:to>
                                        <p:strVal val="hidden"/>
                                      </p:to>
                                    </p:set>
                                  </p:sub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13160" fill="hold"/>
                                        <p:tgtEl>
                                          <p:spTgt spid="460810"/>
                                        </p:tgtEl>
                                      </p:cBhvr>
                                    </p:cmd>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460808"/>
                                        </p:tgtEl>
                                        <p:attrNameLst>
                                          <p:attrName>style.visibility</p:attrName>
                                        </p:attrNameLst>
                                      </p:cBhvr>
                                      <p:to>
                                        <p:strVal val="visible"/>
                                      </p:to>
                                    </p:set>
                                    <p:animEffect transition="in" filter="slide(fromLeft)">
                                      <p:cBhvr>
                                        <p:cTn id="24" dur="500"/>
                                        <p:tgtEl>
                                          <p:spTgt spid="460808"/>
                                        </p:tgtEl>
                                      </p:cBhvr>
                                    </p:animEffect>
                                  </p:childTnLst>
                                  <p:subTnLst>
                                    <p:set>
                                      <p:cBhvr override="childStyle">
                                        <p:cTn dur="1" fill="hold" display="0" masterRel="nextClick" afterEffect="1"/>
                                        <p:tgtEl>
                                          <p:spTgt spid="460808"/>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7080" fill="hold"/>
                                        <p:tgtEl>
                                          <p:spTgt spid="460811"/>
                                        </p:tgtEl>
                                      </p:cBhvr>
                                    </p:cmd>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grpId="0" nodeType="clickEffect">
                                  <p:stCondLst>
                                    <p:cond delay="0"/>
                                  </p:stCondLst>
                                  <p:childTnLst>
                                    <p:set>
                                      <p:cBhvr>
                                        <p:cTn id="32" dur="1" fill="hold">
                                          <p:stCondLst>
                                            <p:cond delay="0"/>
                                          </p:stCondLst>
                                        </p:cTn>
                                        <p:tgtEl>
                                          <p:spTgt spid="460809"/>
                                        </p:tgtEl>
                                        <p:attrNameLst>
                                          <p:attrName>style.visibility</p:attrName>
                                        </p:attrNameLst>
                                      </p:cBhvr>
                                      <p:to>
                                        <p:strVal val="visible"/>
                                      </p:to>
                                    </p:set>
                                    <p:animEffect transition="in" filter="slide(fromLeft)">
                                      <p:cBhvr>
                                        <p:cTn id="33" dur="500"/>
                                        <p:tgtEl>
                                          <p:spTgt spid="460809"/>
                                        </p:tgtEl>
                                      </p:cBhvr>
                                    </p:animEffec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24000" fill="hold"/>
                                        <p:tgtEl>
                                          <p:spTgt spid="4608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showWhenStopped="0">
                <p:cTn id="37" fill="hold" display="0">
                  <p:stCondLst>
                    <p:cond delay="indefinite"/>
                  </p:stCondLst>
                  <p:endCondLst>
                    <p:cond evt="onNext" delay="0">
                      <p:tgtEl>
                        <p:sldTgt/>
                      </p:tgtEl>
                    </p:cond>
                    <p:cond evt="onPrev" delay="0">
                      <p:tgtEl>
                        <p:sldTgt/>
                      </p:tgtEl>
                    </p:cond>
                  </p:endCondLst>
                </p:cTn>
                <p:tgtEl>
                  <p:spTgt spid="460810"/>
                </p:tgtEl>
              </p:cMediaNode>
            </p:video>
            <p:video>
              <p:cMediaNode showWhenStopped="0">
                <p:cTn id="38" fill="hold" display="0">
                  <p:stCondLst>
                    <p:cond delay="indefinite"/>
                  </p:stCondLst>
                  <p:endCondLst>
                    <p:cond evt="onNext" delay="0">
                      <p:tgtEl>
                        <p:sldTgt/>
                      </p:tgtEl>
                    </p:cond>
                    <p:cond evt="onPrev" delay="0">
                      <p:tgtEl>
                        <p:sldTgt/>
                      </p:tgtEl>
                    </p:cond>
                  </p:endCondLst>
                </p:cTn>
                <p:tgtEl>
                  <p:spTgt spid="460811"/>
                </p:tgtEl>
              </p:cMediaNode>
            </p:video>
            <p:video>
              <p:cMediaNode showWhenStopped="0">
                <p:cTn id="39" fill="hold" display="0">
                  <p:stCondLst>
                    <p:cond delay="indefinite"/>
                  </p:stCondLst>
                  <p:endCondLst>
                    <p:cond evt="onNext" delay="0">
                      <p:tgtEl>
                        <p:sldTgt/>
                      </p:tgtEl>
                    </p:cond>
                    <p:cond evt="onPrev" delay="0">
                      <p:tgtEl>
                        <p:sldTgt/>
                      </p:tgtEl>
                    </p:cond>
                  </p:endCondLst>
                </p:cTn>
                <p:tgtEl>
                  <p:spTgt spid="460812"/>
                </p:tgtEl>
              </p:cMediaNode>
            </p:video>
          </p:childTnLst>
        </p:cTn>
      </p:par>
    </p:tnLst>
    <p:bldLst>
      <p:bldP spid="460805" grpId="0" animBg="1"/>
      <p:bldP spid="460806" grpId="0" autoUpdateAnimBg="0"/>
      <p:bldP spid="460807" grpId="0" animBg="1"/>
      <p:bldP spid="460808" grpId="0" animBg="1"/>
      <p:bldP spid="46080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50" name="Picture 2" descr="decol_back"/>
          <p:cNvPicPr>
            <a:picLocks noChangeAspect="1" noChangeArrowheads="1"/>
          </p:cNvPicPr>
          <p:nvPr/>
        </p:nvPicPr>
        <p:blipFill>
          <a:blip r:embed="rId4" cstate="print"/>
          <a:srcRect/>
          <a:stretch>
            <a:fillRect/>
          </a:stretch>
        </p:blipFill>
        <p:spPr bwMode="auto">
          <a:xfrm>
            <a:off x="0" y="685800"/>
            <a:ext cx="9144000" cy="6172200"/>
          </a:xfrm>
          <a:prstGeom prst="rect">
            <a:avLst/>
          </a:prstGeom>
          <a:noFill/>
        </p:spPr>
      </p:pic>
      <p:pic>
        <p:nvPicPr>
          <p:cNvPr id="462851" name="Picture 3" descr="SHUTTLE_LOGO"/>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0" y="0"/>
            <a:ext cx="838200" cy="733425"/>
          </a:xfrm>
          <a:prstGeom prst="rect">
            <a:avLst/>
          </a:prstGeom>
          <a:noFill/>
        </p:spPr>
      </p:pic>
      <p:pic>
        <p:nvPicPr>
          <p:cNvPr id="462852" name="Picture 4"/>
          <p:cNvPicPr>
            <a:picLocks noChangeAspect="1" noChangeArrowheads="1"/>
          </p:cNvPicPr>
          <p:nvPr/>
        </p:nvPicPr>
        <p:blipFill>
          <a:blip r:embed="rId6" cstate="print"/>
          <a:srcRect/>
          <a:stretch>
            <a:fillRect/>
          </a:stretch>
        </p:blipFill>
        <p:spPr bwMode="auto">
          <a:xfrm>
            <a:off x="838200" y="619125"/>
            <a:ext cx="8305800" cy="142875"/>
          </a:xfrm>
          <a:prstGeom prst="rect">
            <a:avLst/>
          </a:prstGeom>
          <a:noFill/>
          <a:ln w="9525">
            <a:noFill/>
            <a:miter lim="800000"/>
            <a:headEnd/>
            <a:tailEnd/>
          </a:ln>
          <a:effectLst/>
        </p:spPr>
      </p:pic>
      <p:sp>
        <p:nvSpPr>
          <p:cNvPr id="462853" name="WordArt 5"/>
          <p:cNvSpPr>
            <a:spLocks noChangeArrowheads="1" noChangeShapeType="1" noTextEdit="1"/>
          </p:cNvSpPr>
          <p:nvPr/>
        </p:nvSpPr>
        <p:spPr bwMode="auto">
          <a:xfrm>
            <a:off x="1912938" y="876300"/>
            <a:ext cx="5318125" cy="647700"/>
          </a:xfrm>
          <a:prstGeom prst="rect">
            <a:avLst/>
          </a:prstGeom>
        </p:spPr>
        <p:txBody>
          <a:bodyPr wrap="none" fromWordArt="1">
            <a:prstTxWarp prst="textPlain">
              <a:avLst>
                <a:gd name="adj" fmla="val 50000"/>
              </a:avLst>
            </a:prstTxWarp>
          </a:bodyPr>
          <a:lstStyle/>
          <a:p>
            <a:pPr algn="ctr"/>
            <a:r>
              <a:rPr lang="pt-BR" sz="3600" kern="10">
                <a:ln w="9525">
                  <a:solidFill>
                    <a:schemeClr val="tx1"/>
                  </a:solidFill>
                  <a:round/>
                  <a:headEnd/>
                  <a:tailEnd/>
                </a:ln>
                <a:gradFill rotWithShape="0">
                  <a:gsLst>
                    <a:gs pos="0">
                      <a:schemeClr val="folHlink"/>
                    </a:gs>
                    <a:gs pos="50000">
                      <a:schemeClr val="tx2"/>
                    </a:gs>
                    <a:gs pos="100000">
                      <a:schemeClr val="folHlink"/>
                    </a:gs>
                  </a:gsLst>
                  <a:lin ang="5400000" scaled="1"/>
                </a:gradFill>
                <a:effectLst>
                  <a:outerShdw sy="50000" rotWithShape="0">
                    <a:srgbClr val="808080"/>
                  </a:outerShdw>
                </a:effectLst>
                <a:latin typeface="Arial Black"/>
              </a:rPr>
              <a:t>Separação dos SRB's</a:t>
            </a:r>
          </a:p>
        </p:txBody>
      </p:sp>
      <p:sp>
        <p:nvSpPr>
          <p:cNvPr id="462854" name="Text Box 6"/>
          <p:cNvSpPr txBox="1">
            <a:spLocks noChangeArrowheads="1"/>
          </p:cNvSpPr>
          <p:nvPr/>
        </p:nvSpPr>
        <p:spPr bwMode="auto">
          <a:xfrm>
            <a:off x="152400" y="1787525"/>
            <a:ext cx="6273800" cy="4035425"/>
          </a:xfrm>
          <a:prstGeom prst="rect">
            <a:avLst/>
          </a:prstGeom>
          <a:noFill/>
          <a:ln w="9525">
            <a:noFill/>
            <a:miter lim="800000"/>
            <a:headEnd/>
            <a:tailEnd/>
          </a:ln>
          <a:effectLst/>
        </p:spPr>
        <p:txBody>
          <a:bodyPr wrap="none">
            <a:spAutoFit/>
          </a:bodyPr>
          <a:lstStyle/>
          <a:p>
            <a:pPr>
              <a:lnSpc>
                <a:spcPct val="180000"/>
              </a:lnSpc>
              <a:buFont typeface="Symbol" pitchFamily="18" charset="2"/>
              <a:buChar char="Þ"/>
            </a:pPr>
            <a:r>
              <a:rPr lang="pt-BR" b="1">
                <a:latin typeface="Arial" charset="0"/>
              </a:rPr>
              <a:t> altura de 48 km, V = 4 828 km/h</a:t>
            </a:r>
          </a:p>
          <a:p>
            <a:pPr>
              <a:lnSpc>
                <a:spcPct val="180000"/>
              </a:lnSpc>
              <a:buFont typeface="Symbol" pitchFamily="18" charset="2"/>
              <a:buChar char="Þ"/>
            </a:pPr>
            <a:r>
              <a:rPr lang="pt-BR" b="1">
                <a:latin typeface="Arial" charset="0"/>
              </a:rPr>
              <a:t> ainda sobe 71 km (70s)</a:t>
            </a:r>
          </a:p>
          <a:p>
            <a:pPr>
              <a:lnSpc>
                <a:spcPct val="180000"/>
              </a:lnSpc>
              <a:buFont typeface="Symbol" pitchFamily="18" charset="2"/>
              <a:buChar char="Þ"/>
            </a:pPr>
            <a:r>
              <a:rPr lang="pt-BR" b="1">
                <a:latin typeface="Arial" charset="0"/>
              </a:rPr>
              <a:t> abre o para-quedas a 4,5 km do mar </a:t>
            </a:r>
          </a:p>
          <a:p>
            <a:pPr>
              <a:lnSpc>
                <a:spcPct val="180000"/>
              </a:lnSpc>
              <a:buFont typeface="Symbol" pitchFamily="18" charset="2"/>
              <a:buChar char="Þ"/>
            </a:pPr>
            <a:r>
              <a:rPr lang="pt-BR" b="1">
                <a:latin typeface="Arial" charset="0"/>
              </a:rPr>
              <a:t> redução de 370 para 82 km/h</a:t>
            </a:r>
          </a:p>
          <a:p>
            <a:pPr>
              <a:lnSpc>
                <a:spcPct val="180000"/>
              </a:lnSpc>
              <a:buFont typeface="Symbol" pitchFamily="18" charset="2"/>
              <a:buChar char="Þ"/>
            </a:pPr>
            <a:r>
              <a:rPr lang="pt-BR" b="1">
                <a:latin typeface="Arial" charset="0"/>
              </a:rPr>
              <a:t> </a:t>
            </a:r>
            <a:r>
              <a:rPr lang="pt-BR" b="1" i="1">
                <a:latin typeface="Arial" charset="0"/>
              </a:rPr>
              <a:t>SRB</a:t>
            </a:r>
            <a:r>
              <a:rPr lang="pt-BR" b="1">
                <a:latin typeface="Arial" charset="0"/>
              </a:rPr>
              <a:t>’s caem a 257 km da costa</a:t>
            </a:r>
          </a:p>
          <a:p>
            <a:pPr>
              <a:lnSpc>
                <a:spcPct val="180000"/>
              </a:lnSpc>
              <a:buFont typeface="Symbol" pitchFamily="18" charset="2"/>
              <a:buChar char="Þ"/>
            </a:pPr>
            <a:r>
              <a:rPr lang="pt-BR" b="1">
                <a:latin typeface="Arial" charset="0"/>
              </a:rPr>
              <a:t> recuperação por dois navios da </a:t>
            </a:r>
            <a:r>
              <a:rPr lang="pt-BR" b="1" i="1">
                <a:latin typeface="Arial" charset="0"/>
              </a:rPr>
              <a:t>NASA</a:t>
            </a:r>
            <a:r>
              <a:rPr lang="pt-BR" b="1">
                <a:latin typeface="Arial" charset="0"/>
              </a:rPr>
              <a:t>  </a:t>
            </a:r>
          </a:p>
        </p:txBody>
      </p:sp>
      <p:sp>
        <p:nvSpPr>
          <p:cNvPr id="462855" name="AutoShape 7"/>
          <p:cNvSpPr>
            <a:spLocks noChangeArrowheads="1"/>
          </p:cNvSpPr>
          <p:nvPr/>
        </p:nvSpPr>
        <p:spPr bwMode="auto">
          <a:xfrm>
            <a:off x="5867400" y="3352800"/>
            <a:ext cx="396875" cy="457200"/>
          </a:xfrm>
          <a:prstGeom prst="rightArrow">
            <a:avLst>
              <a:gd name="adj1" fmla="val 50000"/>
              <a:gd name="adj2" fmla="val 30556"/>
            </a:avLst>
          </a:prstGeom>
          <a:gradFill rotWithShape="0">
            <a:gsLst>
              <a:gs pos="0">
                <a:schemeClr val="bg2">
                  <a:gamma/>
                  <a:shade val="46275"/>
                  <a:invGamma/>
                </a:schemeClr>
              </a:gs>
              <a:gs pos="100000">
                <a:schemeClr val="bg2"/>
              </a:gs>
            </a:gsLst>
            <a:lin ang="0" scaled="1"/>
          </a:gradFill>
          <a:ln w="9525">
            <a:solidFill>
              <a:schemeClr val="tx1"/>
            </a:solidFill>
            <a:miter lim="800000"/>
            <a:headEnd/>
            <a:tailEnd/>
          </a:ln>
          <a:effectLst/>
        </p:spPr>
        <p:txBody>
          <a:bodyPr wrap="none" anchor="ctr"/>
          <a:lstStyle/>
          <a:p>
            <a:endParaRPr lang="pt-BR"/>
          </a:p>
        </p:txBody>
      </p:sp>
      <p:pic>
        <p:nvPicPr>
          <p:cNvPr id="462856" name="Picture 8" descr="srb_sep"/>
          <p:cNvPicPr>
            <a:picLocks noChangeAspect="1" noChangeArrowheads="1"/>
          </p:cNvPicPr>
          <p:nvPr/>
        </p:nvPicPr>
        <p:blipFill>
          <a:blip r:embed="rId7" cstate="print">
            <a:lum bright="-18000" contrast="30000"/>
          </a:blip>
          <a:srcRect/>
          <a:stretch>
            <a:fillRect/>
          </a:stretch>
        </p:blipFill>
        <p:spPr bwMode="auto">
          <a:xfrm>
            <a:off x="6119813" y="1490663"/>
            <a:ext cx="3024187" cy="2217737"/>
          </a:xfrm>
          <a:prstGeom prst="rect">
            <a:avLst/>
          </a:prstGeom>
          <a:noFill/>
          <a:effectLst>
            <a:outerShdw dist="107763" dir="2700000" algn="ctr" rotWithShape="0">
              <a:schemeClr val="bg2"/>
            </a:outerShdw>
          </a:effectLst>
        </p:spPr>
      </p:pic>
      <p:pic>
        <p:nvPicPr>
          <p:cNvPr id="462857" name="Picture 9" descr="8330197"/>
          <p:cNvPicPr>
            <a:picLocks noChangeAspect="1" noChangeArrowheads="1"/>
          </p:cNvPicPr>
          <p:nvPr/>
        </p:nvPicPr>
        <p:blipFill>
          <a:blip r:embed="rId8" cstate="print"/>
          <a:srcRect/>
          <a:stretch>
            <a:fillRect/>
          </a:stretch>
        </p:blipFill>
        <p:spPr bwMode="auto">
          <a:xfrm>
            <a:off x="6248400" y="4648200"/>
            <a:ext cx="2667000" cy="2000250"/>
          </a:xfrm>
          <a:prstGeom prst="rect">
            <a:avLst/>
          </a:prstGeom>
          <a:noFill/>
          <a:effectLst>
            <a:outerShdw dist="107763" dir="2700000" algn="ctr" rotWithShape="0">
              <a:schemeClr val="bg2"/>
            </a:outerShdw>
          </a:effectLst>
        </p:spPr>
      </p:pic>
      <p:pic>
        <p:nvPicPr>
          <p:cNvPr id="462858" name="srb_fall.wmv">
            <a:hlinkClick r:id="" action="ppaction://media"/>
          </p:cNvPr>
          <p:cNvPicPr>
            <a:picLocks noRot="1" noChangeAspect="1" noChangeArrowheads="1"/>
          </p:cNvPicPr>
          <p:nvPr>
            <a:videoFile r:link="rId1"/>
          </p:nvPr>
        </p:nvPicPr>
        <p:blipFill>
          <a:blip r:embed="rId9" cstate="print"/>
          <a:srcRect/>
          <a:stretch>
            <a:fillRect/>
          </a:stretch>
        </p:blipFill>
        <p:spPr bwMode="auto">
          <a:xfrm>
            <a:off x="6286500" y="2362200"/>
            <a:ext cx="2857500" cy="21336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62853"/>
                                        </p:tgtEl>
                                        <p:attrNameLst>
                                          <p:attrName>style.visibility</p:attrName>
                                        </p:attrNameLst>
                                      </p:cBhvr>
                                      <p:to>
                                        <p:strVal val="visible"/>
                                      </p:to>
                                    </p:set>
                                    <p:animEffect transition="in" filter="barn(outVertical)">
                                      <p:cBhvr>
                                        <p:cTn id="7" dur="500"/>
                                        <p:tgtEl>
                                          <p:spTgt spid="46285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462854"/>
                                        </p:tgtEl>
                                        <p:attrNameLst>
                                          <p:attrName>style.visibility</p:attrName>
                                        </p:attrNameLst>
                                      </p:cBhvr>
                                      <p:to>
                                        <p:strVal val="visible"/>
                                      </p:to>
                                    </p:set>
                                  </p:childTnLst>
                                </p:cTn>
                              </p:par>
                            </p:childTnLst>
                          </p:cTn>
                        </p:par>
                        <p:par>
                          <p:cTn id="11" fill="hold">
                            <p:stCondLst>
                              <p:cond delay="1000"/>
                            </p:stCondLst>
                            <p:childTnLst>
                              <p:par>
                                <p:cTn id="12" presetID="4" presetClass="entr" presetSubtype="16" fill="hold" nodeType="afterEffect">
                                  <p:stCondLst>
                                    <p:cond delay="0"/>
                                  </p:stCondLst>
                                  <p:childTnLst>
                                    <p:set>
                                      <p:cBhvr>
                                        <p:cTn id="13" dur="1" fill="hold">
                                          <p:stCondLst>
                                            <p:cond delay="0"/>
                                          </p:stCondLst>
                                        </p:cTn>
                                        <p:tgtEl>
                                          <p:spTgt spid="462856"/>
                                        </p:tgtEl>
                                        <p:attrNameLst>
                                          <p:attrName>style.visibility</p:attrName>
                                        </p:attrNameLst>
                                      </p:cBhvr>
                                      <p:to>
                                        <p:strVal val="visible"/>
                                      </p:to>
                                    </p:set>
                                    <p:animEffect transition="in" filter="box(in)">
                                      <p:cBhvr>
                                        <p:cTn id="14" dur="500"/>
                                        <p:tgtEl>
                                          <p:spTgt spid="462856"/>
                                        </p:tgtEl>
                                      </p:cBhvr>
                                    </p:animEffect>
                                  </p:childTnLst>
                                  <p:subTnLst>
                                    <p:set>
                                      <p:cBhvr override="childStyle">
                                        <p:cTn dur="1" fill="hold" display="0" masterRel="nextClick" afterEffect="1"/>
                                        <p:tgtEl>
                                          <p:spTgt spid="46285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462855"/>
                                        </p:tgtEl>
                                        <p:attrNameLst>
                                          <p:attrName>style.visibility</p:attrName>
                                        </p:attrNameLst>
                                      </p:cBhvr>
                                      <p:to>
                                        <p:strVal val="visible"/>
                                      </p:to>
                                    </p:set>
                                    <p:animEffect transition="in" filter="slide(fromLeft)">
                                      <p:cBhvr>
                                        <p:cTn id="19" dur="500"/>
                                        <p:tgtEl>
                                          <p:spTgt spid="462855"/>
                                        </p:tgtEl>
                                      </p:cBhvr>
                                    </p:animEffect>
                                  </p:childTnLst>
                                  <p:subTnLst>
                                    <p:set>
                                      <p:cBhvr override="childStyle">
                                        <p:cTn dur="1" fill="hold" display="0" masterRel="nextClick" afterEffect="1"/>
                                        <p:tgtEl>
                                          <p:spTgt spid="462855"/>
                                        </p:tgtEl>
                                        <p:attrNameLst>
                                          <p:attrName>style.visibility</p:attrName>
                                        </p:attrNameLst>
                                      </p:cBhvr>
                                      <p:to>
                                        <p:strVal val="hidden"/>
                                      </p:to>
                                    </p:set>
                                  </p:subTnLst>
                                </p:cTn>
                              </p:par>
                            </p:childTnLst>
                          </p:cTn>
                        </p:par>
                        <p:par>
                          <p:cTn id="20" fill="hold">
                            <p:stCondLst>
                              <p:cond delay="500"/>
                            </p:stCondLst>
                            <p:childTnLst>
                              <p:par>
                                <p:cTn id="21" presetID="1" presetClass="mediacall" presetSubtype="0" fill="hold" nodeType="afterEffect">
                                  <p:stCondLst>
                                    <p:cond delay="0"/>
                                  </p:stCondLst>
                                  <p:childTnLst>
                                    <p:cmd type="call" cmd="playFrom(0.0)">
                                      <p:cBhvr>
                                        <p:cTn id="22" dur="50960" fill="hold"/>
                                        <p:tgtEl>
                                          <p:spTgt spid="462858"/>
                                        </p:tgtEl>
                                      </p:cBhvr>
                                    </p:cmd>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62857"/>
                                        </p:tgtEl>
                                        <p:attrNameLst>
                                          <p:attrName>style.visibility</p:attrName>
                                        </p:attrNameLst>
                                      </p:cBhvr>
                                      <p:to>
                                        <p:strVal val="visible"/>
                                      </p:to>
                                    </p:set>
                                    <p:animEffect transition="in" filter="box(in)">
                                      <p:cBhvr>
                                        <p:cTn id="27" dur="500"/>
                                        <p:tgtEl>
                                          <p:spTgt spid="46285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showWhenStopped="0">
                <p:cTn id="28" fill="hold" display="0">
                  <p:stCondLst>
                    <p:cond delay="indefinite"/>
                  </p:stCondLst>
                  <p:endCondLst>
                    <p:cond evt="onNext" delay="0">
                      <p:tgtEl>
                        <p:sldTgt/>
                      </p:tgtEl>
                    </p:cond>
                    <p:cond evt="onPrev" delay="0">
                      <p:tgtEl>
                        <p:sldTgt/>
                      </p:tgtEl>
                    </p:cond>
                  </p:endCondLst>
                </p:cTn>
                <p:tgtEl>
                  <p:spTgt spid="462858"/>
                </p:tgtEl>
              </p:cMediaNode>
            </p:video>
          </p:childTnLst>
        </p:cTn>
      </p:par>
    </p:tnLst>
    <p:bldLst>
      <p:bldP spid="462853" grpId="0" animBg="1"/>
      <p:bldP spid="462854" grpId="0" autoUpdateAnimBg="0"/>
      <p:bldP spid="46285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8" name="Picture 2" descr="teste"/>
          <p:cNvPicPr>
            <a:picLocks noChangeAspect="1" noChangeArrowheads="1"/>
          </p:cNvPicPr>
          <p:nvPr/>
        </p:nvPicPr>
        <p:blipFill>
          <a:blip r:embed="rId3" cstate="print"/>
          <a:srcRect/>
          <a:stretch>
            <a:fillRect/>
          </a:stretch>
        </p:blipFill>
        <p:spPr bwMode="auto">
          <a:xfrm>
            <a:off x="0" y="685800"/>
            <a:ext cx="9144000" cy="6172200"/>
          </a:xfrm>
          <a:prstGeom prst="rect">
            <a:avLst/>
          </a:prstGeom>
          <a:noFill/>
        </p:spPr>
      </p:pic>
      <p:pic>
        <p:nvPicPr>
          <p:cNvPr id="464899" name="Picture 3" descr="SHUTTLE_LOGO"/>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0" y="0"/>
            <a:ext cx="838200" cy="733425"/>
          </a:xfrm>
          <a:prstGeom prst="rect">
            <a:avLst/>
          </a:prstGeom>
          <a:noFill/>
        </p:spPr>
      </p:pic>
      <p:pic>
        <p:nvPicPr>
          <p:cNvPr id="464900" name="Picture 4"/>
          <p:cNvPicPr>
            <a:picLocks noChangeAspect="1" noChangeArrowheads="1"/>
          </p:cNvPicPr>
          <p:nvPr/>
        </p:nvPicPr>
        <p:blipFill>
          <a:blip r:embed="rId5" cstate="print"/>
          <a:srcRect/>
          <a:stretch>
            <a:fillRect/>
          </a:stretch>
        </p:blipFill>
        <p:spPr bwMode="auto">
          <a:xfrm>
            <a:off x="838200" y="619125"/>
            <a:ext cx="8305800" cy="142875"/>
          </a:xfrm>
          <a:prstGeom prst="rect">
            <a:avLst/>
          </a:prstGeom>
          <a:noFill/>
          <a:ln w="9525">
            <a:noFill/>
            <a:miter lim="800000"/>
            <a:headEnd/>
            <a:tailEnd/>
          </a:ln>
          <a:effectLst/>
        </p:spPr>
      </p:pic>
      <p:sp>
        <p:nvSpPr>
          <p:cNvPr id="464901" name="WordArt 5"/>
          <p:cNvSpPr>
            <a:spLocks noChangeArrowheads="1" noChangeShapeType="1" noTextEdit="1"/>
          </p:cNvSpPr>
          <p:nvPr/>
        </p:nvSpPr>
        <p:spPr bwMode="auto">
          <a:xfrm>
            <a:off x="2667000" y="990600"/>
            <a:ext cx="3962400" cy="381000"/>
          </a:xfrm>
          <a:prstGeom prst="rect">
            <a:avLst/>
          </a:prstGeom>
        </p:spPr>
        <p:txBody>
          <a:bodyPr wrap="none" fromWordArt="1">
            <a:prstTxWarp prst="textPlain">
              <a:avLst>
                <a:gd name="adj" fmla="val 50000"/>
              </a:avLst>
            </a:prstTxWarp>
          </a:bodyPr>
          <a:lstStyle/>
          <a:p>
            <a:pPr algn="ctr"/>
            <a:r>
              <a:rPr lang="pt-BR" sz="3600" b="1" kern="10">
                <a:ln w="9525">
                  <a:noFill/>
                  <a:round/>
                  <a:headEnd/>
                  <a:tailEnd/>
                </a:ln>
                <a:gradFill rotWithShape="0">
                  <a:gsLst>
                    <a:gs pos="0">
                      <a:schemeClr val="bg1"/>
                    </a:gs>
                    <a:gs pos="50000">
                      <a:srgbClr val="3333FF"/>
                    </a:gs>
                    <a:gs pos="100000">
                      <a:schemeClr val="bg1"/>
                    </a:gs>
                  </a:gsLst>
                  <a:lin ang="18900000" scaled="1"/>
                </a:gradFill>
                <a:latin typeface="Arial"/>
                <a:cs typeface="Arial"/>
              </a:rPr>
              <a:t>Em Órbita</a:t>
            </a:r>
          </a:p>
        </p:txBody>
      </p:sp>
      <p:sp>
        <p:nvSpPr>
          <p:cNvPr id="464902" name="Text Box 6"/>
          <p:cNvSpPr txBox="1">
            <a:spLocks noChangeArrowheads="1"/>
          </p:cNvSpPr>
          <p:nvPr/>
        </p:nvSpPr>
        <p:spPr bwMode="auto">
          <a:xfrm>
            <a:off x="0" y="1414463"/>
            <a:ext cx="5445125" cy="2282825"/>
          </a:xfrm>
          <a:prstGeom prst="rect">
            <a:avLst/>
          </a:prstGeom>
          <a:noFill/>
          <a:ln w="9525">
            <a:noFill/>
            <a:miter lim="800000"/>
            <a:headEnd/>
            <a:tailEnd/>
          </a:ln>
          <a:effectLst/>
        </p:spPr>
        <p:txBody>
          <a:bodyPr wrap="none">
            <a:spAutoFit/>
          </a:bodyPr>
          <a:lstStyle/>
          <a:p>
            <a:pPr>
              <a:buFont typeface="Symbol" pitchFamily="18" charset="2"/>
              <a:buChar char="Þ"/>
            </a:pPr>
            <a:r>
              <a:rPr lang="pt-BR" b="1">
                <a:solidFill>
                  <a:srgbClr val="FFFF00"/>
                </a:solidFill>
                <a:effectLst>
                  <a:outerShdw blurRad="38100" dist="38100" dir="2700000" algn="tl">
                    <a:srgbClr val="FFFFFF"/>
                  </a:outerShdw>
                </a:effectLst>
                <a:latin typeface="Arial" charset="0"/>
              </a:rPr>
              <a:t> manobra: 44 mini-jatos </a:t>
            </a:r>
          </a:p>
          <a:p>
            <a:pPr>
              <a:buFont typeface="Symbol" pitchFamily="18" charset="2"/>
              <a:buChar char="Þ"/>
            </a:pPr>
            <a:r>
              <a:rPr lang="pt-BR" b="1">
                <a:solidFill>
                  <a:srgbClr val="FFFF00"/>
                </a:solidFill>
                <a:effectLst>
                  <a:outerShdw blurRad="38100" dist="38100" dir="2700000" algn="tl">
                    <a:srgbClr val="FFFFFF"/>
                  </a:outerShdw>
                </a:effectLst>
                <a:latin typeface="Arial" charset="0"/>
              </a:rPr>
              <a:t> acoplagens (“</a:t>
            </a:r>
            <a:r>
              <a:rPr lang="pt-BR" b="1" i="1">
                <a:solidFill>
                  <a:srgbClr val="FFFF00"/>
                </a:solidFill>
                <a:effectLst>
                  <a:outerShdw blurRad="38100" dist="38100" dir="2700000" algn="tl">
                    <a:srgbClr val="FFFFFF"/>
                  </a:outerShdw>
                </a:effectLst>
                <a:latin typeface="Arial" charset="0"/>
              </a:rPr>
              <a:t>MIR</a:t>
            </a:r>
            <a:r>
              <a:rPr lang="pt-BR" b="1">
                <a:solidFill>
                  <a:srgbClr val="FFFF00"/>
                </a:solidFill>
                <a:effectLst>
                  <a:outerShdw blurRad="38100" dist="38100" dir="2700000" algn="tl">
                    <a:srgbClr val="FFFFFF"/>
                  </a:outerShdw>
                </a:effectLst>
                <a:latin typeface="Arial" charset="0"/>
              </a:rPr>
              <a:t>”, </a:t>
            </a:r>
            <a:r>
              <a:rPr lang="pt-BR" b="1" i="1">
                <a:solidFill>
                  <a:srgbClr val="FFFF00"/>
                </a:solidFill>
                <a:effectLst>
                  <a:outerShdw blurRad="38100" dist="38100" dir="2700000" algn="tl">
                    <a:srgbClr val="FFFFFF"/>
                  </a:outerShdw>
                </a:effectLst>
                <a:latin typeface="Arial" charset="0"/>
              </a:rPr>
              <a:t>ISS</a:t>
            </a:r>
            <a:r>
              <a:rPr lang="pt-BR" b="1">
                <a:solidFill>
                  <a:srgbClr val="FFFF00"/>
                </a:solidFill>
                <a:effectLst>
                  <a:outerShdw blurRad="38100" dist="38100" dir="2700000" algn="tl">
                    <a:srgbClr val="FFFFFF"/>
                  </a:outerShdw>
                </a:effectLst>
                <a:latin typeface="Arial" charset="0"/>
              </a:rPr>
              <a:t>, satélites)</a:t>
            </a:r>
          </a:p>
          <a:p>
            <a:pPr>
              <a:buFont typeface="Symbol" pitchFamily="18" charset="2"/>
              <a:buChar char="Þ"/>
            </a:pPr>
            <a:r>
              <a:rPr lang="pt-BR" b="1">
                <a:solidFill>
                  <a:srgbClr val="FFFF00"/>
                </a:solidFill>
                <a:effectLst>
                  <a:outerShdw blurRad="38100" dist="38100" dir="2700000" algn="tl">
                    <a:srgbClr val="FFFFFF"/>
                  </a:outerShdw>
                </a:effectLst>
                <a:latin typeface="Arial" charset="0"/>
              </a:rPr>
              <a:t> reparos (Telescópio </a:t>
            </a:r>
            <a:r>
              <a:rPr lang="pt-BR" b="1" i="1">
                <a:solidFill>
                  <a:srgbClr val="FFFF00"/>
                </a:solidFill>
                <a:effectLst>
                  <a:outerShdw blurRad="38100" dist="38100" dir="2700000" algn="tl">
                    <a:srgbClr val="FFFFFF"/>
                  </a:outerShdw>
                </a:effectLst>
                <a:latin typeface="Arial" charset="0"/>
              </a:rPr>
              <a:t>Hubble</a:t>
            </a:r>
            <a:r>
              <a:rPr lang="pt-BR" b="1">
                <a:solidFill>
                  <a:srgbClr val="FFFF00"/>
                </a:solidFill>
                <a:effectLst>
                  <a:outerShdw blurRad="38100" dist="38100" dir="2700000" algn="tl">
                    <a:srgbClr val="FFFFFF"/>
                  </a:outerShdw>
                </a:effectLst>
                <a:latin typeface="Arial" charset="0"/>
              </a:rPr>
              <a:t> )</a:t>
            </a:r>
          </a:p>
          <a:p>
            <a:pPr>
              <a:buFont typeface="Symbol" pitchFamily="18" charset="2"/>
              <a:buChar char="Þ"/>
            </a:pPr>
            <a:r>
              <a:rPr lang="pt-BR" b="1">
                <a:solidFill>
                  <a:srgbClr val="FFFF00"/>
                </a:solidFill>
                <a:effectLst>
                  <a:outerShdw blurRad="38100" dist="38100" dir="2700000" algn="tl">
                    <a:srgbClr val="FFFFFF"/>
                  </a:outerShdw>
                </a:effectLst>
                <a:latin typeface="Arial" charset="0"/>
              </a:rPr>
              <a:t> experiências científicas </a:t>
            </a:r>
            <a:br>
              <a:rPr lang="pt-BR" b="1">
                <a:solidFill>
                  <a:srgbClr val="FFFF00"/>
                </a:solidFill>
                <a:effectLst>
                  <a:outerShdw blurRad="38100" dist="38100" dir="2700000" algn="tl">
                    <a:srgbClr val="FFFFFF"/>
                  </a:outerShdw>
                </a:effectLst>
                <a:latin typeface="Arial" charset="0"/>
              </a:rPr>
            </a:br>
            <a:r>
              <a:rPr lang="pt-BR" b="1">
                <a:solidFill>
                  <a:srgbClr val="FFFF00"/>
                </a:solidFill>
                <a:effectLst>
                  <a:outerShdw blurRad="38100" dist="38100" dir="2700000" algn="tl">
                    <a:srgbClr val="FFFFFF"/>
                  </a:outerShdw>
                </a:effectLst>
                <a:latin typeface="Arial" charset="0"/>
              </a:rPr>
              <a:t>     (biologia, física, química)</a:t>
            </a:r>
          </a:p>
          <a:p>
            <a:pPr>
              <a:buFont typeface="Symbol" pitchFamily="18" charset="2"/>
              <a:buChar char="Þ"/>
            </a:pPr>
            <a:r>
              <a:rPr lang="pt-BR" b="1">
                <a:solidFill>
                  <a:srgbClr val="FFFF00"/>
                </a:solidFill>
                <a:effectLst>
                  <a:outerShdw blurRad="38100" dist="38100" dir="2700000" algn="tl">
                    <a:srgbClr val="FFFFFF"/>
                  </a:outerShdw>
                </a:effectLst>
                <a:latin typeface="Arial" charset="0"/>
              </a:rPr>
              <a:t> tempo: até 1 mês no espaço</a:t>
            </a:r>
          </a:p>
        </p:txBody>
      </p:sp>
      <p:grpSp>
        <p:nvGrpSpPr>
          <p:cNvPr id="464903" name="Group 7"/>
          <p:cNvGrpSpPr>
            <a:grpSpLocks/>
          </p:cNvGrpSpPr>
          <p:nvPr/>
        </p:nvGrpSpPr>
        <p:grpSpPr bwMode="auto">
          <a:xfrm>
            <a:off x="4572000" y="3429000"/>
            <a:ext cx="4284663" cy="3059113"/>
            <a:chOff x="3792" y="1089"/>
            <a:chExt cx="1776" cy="1071"/>
          </a:xfrm>
        </p:grpSpPr>
        <p:pic>
          <p:nvPicPr>
            <p:cNvPr id="464904" name="Picture 8" descr="shuttle_jets"/>
            <p:cNvPicPr>
              <a:picLocks noChangeAspect="1" noChangeArrowheads="1"/>
            </p:cNvPicPr>
            <p:nvPr/>
          </p:nvPicPr>
          <p:blipFill>
            <a:blip r:embed="rId6" cstate="print"/>
            <a:srcRect/>
            <a:stretch>
              <a:fillRect/>
            </a:stretch>
          </p:blipFill>
          <p:spPr bwMode="auto">
            <a:xfrm>
              <a:off x="3792" y="1089"/>
              <a:ext cx="1776" cy="1071"/>
            </a:xfrm>
            <a:prstGeom prst="rect">
              <a:avLst/>
            </a:prstGeom>
            <a:noFill/>
            <a:ln w="63500" cmpd="dbl">
              <a:solidFill>
                <a:schemeClr val="bg1"/>
              </a:solidFill>
              <a:miter lim="800000"/>
              <a:headEnd/>
              <a:tailEnd/>
            </a:ln>
            <a:effectLst>
              <a:outerShdw dist="107763" dir="2700000" algn="ctr" rotWithShape="0">
                <a:schemeClr val="bg2"/>
              </a:outerShdw>
            </a:effectLst>
          </p:spPr>
        </p:pic>
        <p:sp>
          <p:nvSpPr>
            <p:cNvPr id="464905" name="Line 9"/>
            <p:cNvSpPr>
              <a:spLocks noChangeShapeType="1"/>
            </p:cNvSpPr>
            <p:nvPr/>
          </p:nvSpPr>
          <p:spPr bwMode="auto">
            <a:xfrm flipV="1">
              <a:off x="4560" y="1536"/>
              <a:ext cx="96" cy="240"/>
            </a:xfrm>
            <a:prstGeom prst="line">
              <a:avLst/>
            </a:prstGeom>
            <a:noFill/>
            <a:ln w="63500" cmpd="dbl">
              <a:solidFill>
                <a:schemeClr val="bg1"/>
              </a:solidFill>
              <a:round/>
              <a:headEnd/>
              <a:tailEnd type="triangle" w="med" len="med"/>
            </a:ln>
            <a:effectLst>
              <a:outerShdw dist="35921" dir="2700000" algn="ctr" rotWithShape="0">
                <a:schemeClr val="bg2"/>
              </a:outerShdw>
            </a:effectLst>
          </p:spPr>
          <p:txBody>
            <a:bodyPr wrap="none" anchor="ctr"/>
            <a:lstStyle/>
            <a:p>
              <a:endParaRPr lang="pt-BR"/>
            </a:p>
          </p:txBody>
        </p:sp>
        <p:sp>
          <p:nvSpPr>
            <p:cNvPr id="464906" name="Line 10"/>
            <p:cNvSpPr>
              <a:spLocks noChangeShapeType="1"/>
            </p:cNvSpPr>
            <p:nvPr/>
          </p:nvSpPr>
          <p:spPr bwMode="auto">
            <a:xfrm>
              <a:off x="4320" y="1432"/>
              <a:ext cx="336" cy="0"/>
            </a:xfrm>
            <a:prstGeom prst="line">
              <a:avLst/>
            </a:prstGeom>
            <a:noFill/>
            <a:ln w="63500" cmpd="dbl">
              <a:solidFill>
                <a:schemeClr val="bg1"/>
              </a:solidFill>
              <a:round/>
              <a:headEnd/>
              <a:tailEnd type="triangle" w="med" len="med"/>
            </a:ln>
            <a:effectLst>
              <a:outerShdw dist="35921" dir="2700000" algn="ctr" rotWithShape="0">
                <a:schemeClr val="bg2"/>
              </a:outerShdw>
            </a:effectLst>
          </p:spPr>
          <p:txBody>
            <a:bodyPr wrap="none" anchor="ctr"/>
            <a:lstStyle/>
            <a:p>
              <a:endParaRPr lang="pt-BR"/>
            </a:p>
          </p:txBody>
        </p:sp>
        <p:sp>
          <p:nvSpPr>
            <p:cNvPr id="464907" name="Line 11"/>
            <p:cNvSpPr>
              <a:spLocks noChangeShapeType="1"/>
            </p:cNvSpPr>
            <p:nvPr/>
          </p:nvSpPr>
          <p:spPr bwMode="auto">
            <a:xfrm flipH="1">
              <a:off x="4800" y="1152"/>
              <a:ext cx="144" cy="288"/>
            </a:xfrm>
            <a:prstGeom prst="line">
              <a:avLst/>
            </a:prstGeom>
            <a:noFill/>
            <a:ln w="63500" cmpd="dbl">
              <a:solidFill>
                <a:schemeClr val="bg1"/>
              </a:solidFill>
              <a:round/>
              <a:headEnd/>
              <a:tailEnd type="triangle" w="med" len="med"/>
            </a:ln>
            <a:effectLst>
              <a:outerShdw dist="35921" dir="2700000" algn="ctr" rotWithShape="0">
                <a:schemeClr val="bg2"/>
              </a:outerShdw>
            </a:effectLst>
          </p:spPr>
          <p:txBody>
            <a:bodyPr wrap="none" anchor="ctr"/>
            <a:lstStyle/>
            <a:p>
              <a:endParaRPr lang="pt-B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0" fill="hold" grpId="0" nodeType="afterEffect">
                                  <p:stCondLst>
                                    <p:cond delay="0"/>
                                  </p:stCondLst>
                                  <p:childTnLst>
                                    <p:set>
                                      <p:cBhvr>
                                        <p:cTn id="6" dur="1" fill="hold">
                                          <p:stCondLst>
                                            <p:cond delay="499"/>
                                          </p:stCondLst>
                                        </p:cTn>
                                        <p:tgtEl>
                                          <p:spTgt spid="46490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6490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4649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01" grpId="0" animBg="1"/>
      <p:bldP spid="46490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6" name="Picture 2" descr="pouso_back"/>
          <p:cNvPicPr>
            <a:picLocks noChangeAspect="1" noChangeArrowheads="1"/>
          </p:cNvPicPr>
          <p:nvPr/>
        </p:nvPicPr>
        <p:blipFill>
          <a:blip r:embed="rId4" cstate="print"/>
          <a:srcRect/>
          <a:stretch>
            <a:fillRect/>
          </a:stretch>
        </p:blipFill>
        <p:spPr bwMode="auto">
          <a:xfrm>
            <a:off x="0" y="685800"/>
            <a:ext cx="9144000" cy="6172200"/>
          </a:xfrm>
          <a:prstGeom prst="rect">
            <a:avLst/>
          </a:prstGeom>
          <a:noFill/>
        </p:spPr>
      </p:pic>
      <p:pic>
        <p:nvPicPr>
          <p:cNvPr id="466947" name="Picture 3" descr="SHUTTLE_LOGO"/>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0" y="0"/>
            <a:ext cx="838200" cy="733425"/>
          </a:xfrm>
          <a:prstGeom prst="rect">
            <a:avLst/>
          </a:prstGeom>
          <a:noFill/>
        </p:spPr>
      </p:pic>
      <p:pic>
        <p:nvPicPr>
          <p:cNvPr id="466948" name="Picture 4"/>
          <p:cNvPicPr>
            <a:picLocks noChangeAspect="1" noChangeArrowheads="1"/>
          </p:cNvPicPr>
          <p:nvPr/>
        </p:nvPicPr>
        <p:blipFill>
          <a:blip r:embed="rId6" cstate="print"/>
          <a:srcRect/>
          <a:stretch>
            <a:fillRect/>
          </a:stretch>
        </p:blipFill>
        <p:spPr bwMode="auto">
          <a:xfrm>
            <a:off x="838200" y="619125"/>
            <a:ext cx="8305800" cy="142875"/>
          </a:xfrm>
          <a:prstGeom prst="rect">
            <a:avLst/>
          </a:prstGeom>
          <a:noFill/>
          <a:ln w="9525">
            <a:noFill/>
            <a:miter lim="800000"/>
            <a:headEnd/>
            <a:tailEnd/>
          </a:ln>
          <a:effectLst/>
        </p:spPr>
      </p:pic>
      <p:sp>
        <p:nvSpPr>
          <p:cNvPr id="466949" name="WordArt 5"/>
          <p:cNvSpPr>
            <a:spLocks noChangeArrowheads="1" noChangeShapeType="1" noTextEdit="1"/>
          </p:cNvSpPr>
          <p:nvPr/>
        </p:nvSpPr>
        <p:spPr bwMode="auto">
          <a:xfrm>
            <a:off x="2921000" y="990600"/>
            <a:ext cx="3276600" cy="381000"/>
          </a:xfrm>
          <a:prstGeom prst="rect">
            <a:avLst/>
          </a:prstGeom>
        </p:spPr>
        <p:txBody>
          <a:bodyPr wrap="none" fromWordArt="1">
            <a:prstTxWarp prst="textPlain">
              <a:avLst>
                <a:gd name="adj" fmla="val 50000"/>
              </a:avLst>
            </a:prstTxWarp>
          </a:bodyPr>
          <a:lstStyle/>
          <a:p>
            <a:pPr algn="ctr"/>
            <a:r>
              <a:rPr lang="pt-BR" sz="3600" b="1" kern="10">
                <a:ln w="9525">
                  <a:solidFill>
                    <a:schemeClr val="tx1"/>
                  </a:solidFill>
                  <a:round/>
                  <a:headEnd/>
                  <a:tailEnd/>
                </a:ln>
                <a:gradFill rotWithShape="0">
                  <a:gsLst>
                    <a:gs pos="0">
                      <a:schemeClr val="accent1"/>
                    </a:gs>
                    <a:gs pos="50000">
                      <a:srgbClr val="FF5050"/>
                    </a:gs>
                    <a:gs pos="100000">
                      <a:schemeClr val="accent1"/>
                    </a:gs>
                  </a:gsLst>
                  <a:lin ang="2700000" scaled="1"/>
                </a:gradFill>
                <a:effectLst>
                  <a:outerShdw sy="50000" rotWithShape="0">
                    <a:schemeClr val="tx1"/>
                  </a:outerShdw>
                </a:effectLst>
                <a:latin typeface="Arial"/>
                <a:cs typeface="Arial"/>
              </a:rPr>
              <a:t>Pouso</a:t>
            </a:r>
          </a:p>
        </p:txBody>
      </p:sp>
      <p:sp>
        <p:nvSpPr>
          <p:cNvPr id="466950" name="Text Box 6"/>
          <p:cNvSpPr txBox="1">
            <a:spLocks noChangeArrowheads="1"/>
          </p:cNvSpPr>
          <p:nvPr/>
        </p:nvSpPr>
        <p:spPr bwMode="auto">
          <a:xfrm>
            <a:off x="152400" y="1817688"/>
            <a:ext cx="5854700" cy="3816350"/>
          </a:xfrm>
          <a:prstGeom prst="rect">
            <a:avLst/>
          </a:prstGeom>
          <a:noFill/>
          <a:ln w="9525">
            <a:noFill/>
            <a:miter lim="800000"/>
            <a:headEnd/>
            <a:tailEnd/>
          </a:ln>
          <a:effectLst/>
        </p:spPr>
        <p:txBody>
          <a:bodyPr wrap="none">
            <a:spAutoFit/>
          </a:bodyPr>
          <a:lstStyle/>
          <a:p>
            <a:pPr>
              <a:lnSpc>
                <a:spcPct val="170000"/>
              </a:lnSpc>
              <a:buFont typeface="Symbol" pitchFamily="18" charset="2"/>
              <a:buChar char="Þ"/>
            </a:pPr>
            <a:r>
              <a:rPr lang="pt-BR" b="1">
                <a:solidFill>
                  <a:srgbClr val="FFFF00"/>
                </a:solidFill>
                <a:effectLst>
                  <a:outerShdw blurRad="38100" dist="38100" dir="2700000" algn="tl">
                    <a:srgbClr val="FFFFFF"/>
                  </a:outerShdw>
                </a:effectLst>
                <a:latin typeface="Arial" charset="0"/>
              </a:rPr>
              <a:t> sem combustível </a:t>
            </a:r>
            <a:r>
              <a:rPr lang="pt-BR" b="1">
                <a:solidFill>
                  <a:schemeClr val="hlink"/>
                </a:solidFill>
                <a:effectLst>
                  <a:outerShdw blurRad="38100" dist="38100" dir="2700000" algn="tl">
                    <a:srgbClr val="FFFFFF"/>
                  </a:outerShdw>
                </a:effectLst>
                <a:latin typeface="Arial" charset="0"/>
              </a:rPr>
              <a:t>!</a:t>
            </a:r>
            <a:endParaRPr lang="pt-BR" b="1">
              <a:solidFill>
                <a:srgbClr val="FFFF00"/>
              </a:solidFill>
              <a:effectLst>
                <a:outerShdw blurRad="38100" dist="38100" dir="2700000" algn="tl">
                  <a:srgbClr val="FFFFFF"/>
                </a:outerShdw>
              </a:effectLst>
              <a:latin typeface="Arial" charset="0"/>
            </a:endParaRPr>
          </a:p>
          <a:p>
            <a:pPr>
              <a:lnSpc>
                <a:spcPct val="170000"/>
              </a:lnSpc>
              <a:buFont typeface="Symbol" pitchFamily="18" charset="2"/>
              <a:buChar char="Þ"/>
            </a:pPr>
            <a:r>
              <a:rPr lang="pt-BR" b="1">
                <a:solidFill>
                  <a:srgbClr val="FFFF00"/>
                </a:solidFill>
                <a:effectLst>
                  <a:outerShdw blurRad="38100" dist="38100" dir="2700000" algn="tl">
                    <a:srgbClr val="FFFFFF"/>
                  </a:outerShdw>
                </a:effectLst>
                <a:latin typeface="Arial" charset="0"/>
              </a:rPr>
              <a:t> avião planador (alto risco)</a:t>
            </a:r>
          </a:p>
          <a:p>
            <a:pPr>
              <a:lnSpc>
                <a:spcPct val="170000"/>
              </a:lnSpc>
              <a:buFont typeface="Symbol" pitchFamily="18" charset="2"/>
              <a:buChar char="Þ"/>
            </a:pPr>
            <a:r>
              <a:rPr lang="pt-BR" b="1">
                <a:solidFill>
                  <a:srgbClr val="FFFF00"/>
                </a:solidFill>
                <a:effectLst>
                  <a:outerShdw blurRad="38100" dist="38100" dir="2700000" algn="tl">
                    <a:srgbClr val="FFFFFF"/>
                  </a:outerShdw>
                </a:effectLst>
                <a:latin typeface="Arial" charset="0"/>
              </a:rPr>
              <a:t> janelas de reentrada </a:t>
            </a:r>
          </a:p>
          <a:p>
            <a:pPr>
              <a:lnSpc>
                <a:spcPct val="170000"/>
              </a:lnSpc>
              <a:buFont typeface="Symbol" pitchFamily="18" charset="2"/>
              <a:buChar char="Þ"/>
            </a:pPr>
            <a:r>
              <a:rPr lang="pt-BR" b="1">
                <a:solidFill>
                  <a:srgbClr val="FFFF00"/>
                </a:solidFill>
                <a:effectLst>
                  <a:outerShdw blurRad="38100" dist="38100" dir="2700000" algn="tl">
                    <a:srgbClr val="FFFFFF"/>
                  </a:outerShdw>
                </a:effectLst>
                <a:latin typeface="Arial" charset="0"/>
              </a:rPr>
              <a:t> contato com a atmosfera</a:t>
            </a:r>
          </a:p>
          <a:p>
            <a:pPr>
              <a:lnSpc>
                <a:spcPct val="170000"/>
              </a:lnSpc>
              <a:buFont typeface="Symbol" pitchFamily="18" charset="2"/>
              <a:buChar char="Þ"/>
            </a:pPr>
            <a:r>
              <a:rPr lang="pt-BR" b="1">
                <a:solidFill>
                  <a:srgbClr val="FFFF00"/>
                </a:solidFill>
                <a:effectLst>
                  <a:outerShdw blurRad="38100" dist="38100" dir="2700000" algn="tl">
                    <a:srgbClr val="FFFFFF"/>
                  </a:outerShdw>
                </a:effectLst>
                <a:latin typeface="Arial" charset="0"/>
              </a:rPr>
              <a:t> aquecimento em altas temperaturas </a:t>
            </a:r>
          </a:p>
          <a:p>
            <a:pPr>
              <a:lnSpc>
                <a:spcPct val="170000"/>
              </a:lnSpc>
              <a:buFont typeface="Symbol" pitchFamily="18" charset="2"/>
              <a:buChar char="Þ"/>
            </a:pPr>
            <a:r>
              <a:rPr lang="pt-BR" b="1">
                <a:solidFill>
                  <a:srgbClr val="FFFF00"/>
                </a:solidFill>
                <a:effectLst>
                  <a:outerShdw blurRad="38100" dist="38100" dir="2700000" algn="tl">
                    <a:srgbClr val="FFFFFF"/>
                  </a:outerShdw>
                </a:effectLst>
                <a:latin typeface="Arial" charset="0"/>
              </a:rPr>
              <a:t> </a:t>
            </a:r>
            <a:r>
              <a:rPr lang="pt-BR" b="1" i="1">
                <a:solidFill>
                  <a:srgbClr val="FFFF00"/>
                </a:solidFill>
                <a:effectLst>
                  <a:outerShdw blurRad="38100" dist="38100" dir="2700000" algn="tl">
                    <a:srgbClr val="FFFFFF"/>
                  </a:outerShdw>
                </a:effectLst>
                <a:latin typeface="Arial" charset="0"/>
              </a:rPr>
              <a:t>Kennedy Space Center</a:t>
            </a:r>
            <a:r>
              <a:rPr lang="pt-BR" b="1">
                <a:solidFill>
                  <a:srgbClr val="FFFF00"/>
                </a:solidFill>
                <a:effectLst>
                  <a:outerShdw blurRad="38100" dist="38100" dir="2700000" algn="tl">
                    <a:srgbClr val="FFFFFF"/>
                  </a:outerShdw>
                </a:effectLst>
                <a:latin typeface="Arial" charset="0"/>
              </a:rPr>
              <a:t> (</a:t>
            </a:r>
            <a:r>
              <a:rPr lang="pt-BR" b="1" i="1">
                <a:solidFill>
                  <a:srgbClr val="FFFF00"/>
                </a:solidFill>
                <a:effectLst>
                  <a:outerShdw blurRad="38100" dist="38100" dir="2700000" algn="tl">
                    <a:srgbClr val="FFFFFF"/>
                  </a:outerShdw>
                </a:effectLst>
                <a:latin typeface="Arial" charset="0"/>
              </a:rPr>
              <a:t>KSC</a:t>
            </a:r>
            <a:r>
              <a:rPr lang="pt-BR" b="1">
                <a:solidFill>
                  <a:srgbClr val="FFFF00"/>
                </a:solidFill>
                <a:effectLst>
                  <a:outerShdw blurRad="38100" dist="38100" dir="2700000" algn="tl">
                    <a:srgbClr val="FFFFFF"/>
                  </a:outerShdw>
                </a:effectLst>
                <a:latin typeface="Arial" charset="0"/>
              </a:rPr>
              <a:t>)</a:t>
            </a:r>
          </a:p>
        </p:txBody>
      </p:sp>
      <p:pic>
        <p:nvPicPr>
          <p:cNvPr id="466951" name="Picture 7" descr="ferry"/>
          <p:cNvPicPr>
            <a:picLocks noChangeAspect="1" noChangeArrowheads="1"/>
          </p:cNvPicPr>
          <p:nvPr/>
        </p:nvPicPr>
        <p:blipFill>
          <a:blip r:embed="rId7" cstate="print"/>
          <a:srcRect/>
          <a:stretch>
            <a:fillRect/>
          </a:stretch>
        </p:blipFill>
        <p:spPr bwMode="auto">
          <a:xfrm>
            <a:off x="5184775" y="1520825"/>
            <a:ext cx="3779838" cy="2362200"/>
          </a:xfrm>
          <a:prstGeom prst="rect">
            <a:avLst/>
          </a:prstGeom>
          <a:noFill/>
          <a:effectLst>
            <a:outerShdw dist="107763" dir="2700000" algn="ctr" rotWithShape="0">
              <a:schemeClr val="tx1"/>
            </a:outerShdw>
          </a:effectLst>
        </p:spPr>
      </p:pic>
      <p:pic>
        <p:nvPicPr>
          <p:cNvPr id="466952" name="landing.wmv">
            <a:hlinkClick r:id="" action="ppaction://media"/>
          </p:cNvPr>
          <p:cNvPicPr>
            <a:picLocks noRot="1" noChangeAspect="1" noChangeArrowheads="1"/>
          </p:cNvPicPr>
          <p:nvPr>
            <a:videoFile r:link="rId1"/>
          </p:nvPr>
        </p:nvPicPr>
        <p:blipFill>
          <a:blip r:embed="rId8" cstate="print"/>
          <a:srcRect/>
          <a:stretch>
            <a:fillRect/>
          </a:stretch>
        </p:blipFill>
        <p:spPr bwMode="auto">
          <a:xfrm>
            <a:off x="5184775" y="1484313"/>
            <a:ext cx="3695700" cy="27717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1000"/>
                                  </p:stCondLst>
                                  <p:childTnLst>
                                    <p:set>
                                      <p:cBhvr>
                                        <p:cTn id="6" dur="1" fill="hold">
                                          <p:stCondLst>
                                            <p:cond delay="0"/>
                                          </p:stCondLst>
                                        </p:cTn>
                                        <p:tgtEl>
                                          <p:spTgt spid="466949"/>
                                        </p:tgtEl>
                                        <p:attrNameLst>
                                          <p:attrName>style.visibility</p:attrName>
                                        </p:attrNameLst>
                                      </p:cBhvr>
                                      <p:to>
                                        <p:strVal val="visible"/>
                                      </p:to>
                                    </p:set>
                                    <p:anim calcmode="lin" valueType="num">
                                      <p:cBhvr additive="base">
                                        <p:cTn id="7" dur="500" fill="hold"/>
                                        <p:tgtEl>
                                          <p:spTgt spid="466949"/>
                                        </p:tgtEl>
                                        <p:attrNameLst>
                                          <p:attrName>ppt_x</p:attrName>
                                        </p:attrNameLst>
                                      </p:cBhvr>
                                      <p:tavLst>
                                        <p:tav tm="0">
                                          <p:val>
                                            <p:strVal val="0-#ppt_w/2"/>
                                          </p:val>
                                        </p:tav>
                                        <p:tav tm="100000">
                                          <p:val>
                                            <p:strVal val="#ppt_x"/>
                                          </p:val>
                                        </p:tav>
                                      </p:tavLst>
                                    </p:anim>
                                    <p:anim calcmode="lin" valueType="num">
                                      <p:cBhvr additive="base">
                                        <p:cTn id="8" dur="500" fill="hold"/>
                                        <p:tgtEl>
                                          <p:spTgt spid="466949"/>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 presetClass="entr" presetSubtype="0" fill="hold" grpId="0" nodeType="afterEffect">
                                  <p:stCondLst>
                                    <p:cond delay="1000"/>
                                  </p:stCondLst>
                                  <p:childTnLst>
                                    <p:set>
                                      <p:cBhvr>
                                        <p:cTn id="11" dur="1" fill="hold">
                                          <p:stCondLst>
                                            <p:cond delay="499"/>
                                          </p:stCondLst>
                                        </p:cTn>
                                        <p:tgtEl>
                                          <p:spTgt spid="466950"/>
                                        </p:tgtEl>
                                        <p:attrNameLst>
                                          <p:attrName>style.visibility</p:attrName>
                                        </p:attrNameLst>
                                      </p:cBhvr>
                                      <p:to>
                                        <p:strVal val="visible"/>
                                      </p:to>
                                    </p:set>
                                  </p:childTnLst>
                                </p:cTn>
                              </p:par>
                            </p:childTnLst>
                          </p:cTn>
                        </p:par>
                        <p:par>
                          <p:cTn id="12" fill="hold">
                            <p:stCondLst>
                              <p:cond delay="3000"/>
                            </p:stCondLst>
                            <p:childTnLst>
                              <p:par>
                                <p:cTn id="13" presetID="1" presetClass="mediacall" presetSubtype="0" fill="hold" nodeType="afterEffect">
                                  <p:stCondLst>
                                    <p:cond delay="0"/>
                                  </p:stCondLst>
                                  <p:childTnLst>
                                    <p:cmd type="call" cmd="playFrom(0.0)">
                                      <p:cBhvr>
                                        <p:cTn id="14" dur="45800" fill="hold"/>
                                        <p:tgtEl>
                                          <p:spTgt spid="466952"/>
                                        </p:tgtEl>
                                      </p:cBhvr>
                                    </p:cmd>
                                  </p:childTnLst>
                                </p:cTn>
                              </p:par>
                            </p:childTnLst>
                          </p:cTn>
                        </p:par>
                        <p:par>
                          <p:cTn id="15" fill="hold">
                            <p:stCondLst>
                              <p:cond delay="48800"/>
                            </p:stCondLst>
                            <p:childTnLst>
                              <p:par>
                                <p:cTn id="16" presetID="1" presetClass="entr" presetSubtype="0" fill="hold" nodeType="afterEffect">
                                  <p:stCondLst>
                                    <p:cond delay="0"/>
                                  </p:stCondLst>
                                  <p:childTnLst>
                                    <p:set>
                                      <p:cBhvr>
                                        <p:cTn id="17" dur="1" fill="hold">
                                          <p:stCondLst>
                                            <p:cond delay="0"/>
                                          </p:stCondLst>
                                        </p:cTn>
                                        <p:tgtEl>
                                          <p:spTgt spid="4669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showWhenStopped="0">
                <p:cTn id="18" fill="hold" display="0">
                  <p:stCondLst>
                    <p:cond delay="indefinite"/>
                  </p:stCondLst>
                  <p:endCondLst>
                    <p:cond evt="onNext" delay="0">
                      <p:tgtEl>
                        <p:sldTgt/>
                      </p:tgtEl>
                    </p:cond>
                    <p:cond evt="onPrev" delay="0">
                      <p:tgtEl>
                        <p:sldTgt/>
                      </p:tgtEl>
                    </p:cond>
                  </p:endCondLst>
                </p:cTn>
                <p:tgtEl>
                  <p:spTgt spid="466952"/>
                </p:tgtEl>
              </p:cMediaNode>
            </p:video>
          </p:childTnLst>
        </p:cTn>
      </p:par>
    </p:tnLst>
    <p:bldLst>
      <p:bldP spid="466949" grpId="0" animBg="1"/>
      <p:bldP spid="466950"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4" name="Picture 2"/>
          <p:cNvPicPr>
            <a:picLocks noChangeAspect="1" noChangeArrowheads="1"/>
          </p:cNvPicPr>
          <p:nvPr/>
        </p:nvPicPr>
        <p:blipFill>
          <a:blip r:embed="rId3" cstate="print"/>
          <a:srcRect/>
          <a:stretch>
            <a:fillRect/>
          </a:stretch>
        </p:blipFill>
        <p:spPr bwMode="auto">
          <a:xfrm>
            <a:off x="522288" y="190500"/>
            <a:ext cx="7883525" cy="6667500"/>
          </a:xfrm>
          <a:prstGeom prst="rect">
            <a:avLst/>
          </a:prstGeom>
          <a:noFill/>
          <a:ln w="9525">
            <a:noFill/>
            <a:miter lim="800000"/>
            <a:headEnd/>
            <a:tailEnd/>
          </a:ln>
          <a:effectLst/>
        </p:spPr>
      </p:pic>
      <p:sp>
        <p:nvSpPr>
          <p:cNvPr id="468995" name="WordArt 3"/>
          <p:cNvSpPr>
            <a:spLocks noChangeArrowheads="1" noChangeShapeType="1" noTextEdit="1"/>
          </p:cNvSpPr>
          <p:nvPr/>
        </p:nvSpPr>
        <p:spPr bwMode="auto">
          <a:xfrm>
            <a:off x="2438400" y="908050"/>
            <a:ext cx="2133600" cy="49847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FF9A67"/>
                </a:solidFill>
                <a:latin typeface="Arial Black"/>
              </a:rPr>
              <a:t>1957</a:t>
            </a:r>
          </a:p>
        </p:txBody>
      </p:sp>
      <p:pic>
        <p:nvPicPr>
          <p:cNvPr id="468996" name="Picture 4" descr="oldussr"/>
          <p:cNvPicPr>
            <a:picLocks noChangeAspect="1" noChangeArrowheads="1"/>
          </p:cNvPicPr>
          <p:nvPr/>
        </p:nvPicPr>
        <p:blipFill>
          <a:blip r:embed="rId4" cstate="print"/>
          <a:srcRect/>
          <a:stretch>
            <a:fillRect/>
          </a:stretch>
        </p:blipFill>
        <p:spPr bwMode="auto">
          <a:xfrm>
            <a:off x="539750" y="296863"/>
            <a:ext cx="714375" cy="447675"/>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2" name="Picture 2" descr="vostkalu"/>
          <p:cNvPicPr>
            <a:picLocks noChangeAspect="1" noChangeArrowheads="1"/>
          </p:cNvPicPr>
          <p:nvPr/>
        </p:nvPicPr>
        <p:blipFill>
          <a:blip r:embed="rId3" cstate="print"/>
          <a:srcRect/>
          <a:stretch>
            <a:fillRect/>
          </a:stretch>
        </p:blipFill>
        <p:spPr bwMode="auto">
          <a:xfrm>
            <a:off x="0" y="928688"/>
            <a:ext cx="9144000" cy="500062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090" name="Picture 2"/>
          <p:cNvPicPr>
            <a:picLocks noChangeAspect="1" noChangeArrowheads="1"/>
          </p:cNvPicPr>
          <p:nvPr/>
        </p:nvPicPr>
        <p:blipFill>
          <a:blip r:embed="rId3" cstate="print"/>
          <a:srcRect/>
          <a:stretch>
            <a:fillRect/>
          </a:stretch>
        </p:blipFill>
        <p:spPr bwMode="auto">
          <a:xfrm>
            <a:off x="0" y="1520825"/>
            <a:ext cx="4305300" cy="5143500"/>
          </a:xfrm>
          <a:prstGeom prst="rect">
            <a:avLst/>
          </a:prstGeom>
          <a:noFill/>
          <a:ln w="9525">
            <a:noFill/>
            <a:miter lim="800000"/>
            <a:headEnd/>
            <a:tailEnd/>
          </a:ln>
          <a:effectLst/>
        </p:spPr>
      </p:pic>
      <p:sp>
        <p:nvSpPr>
          <p:cNvPr id="473091" name="WordArt 3"/>
          <p:cNvSpPr>
            <a:spLocks noChangeArrowheads="1" noChangeShapeType="1" noTextEdit="1"/>
          </p:cNvSpPr>
          <p:nvPr/>
        </p:nvSpPr>
        <p:spPr bwMode="auto">
          <a:xfrm>
            <a:off x="3505200" y="228600"/>
            <a:ext cx="2209800" cy="762000"/>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solidFill>
                  <a:srgbClr val="FF9900"/>
                </a:solidFill>
                <a:effectLst>
                  <a:outerShdw dist="45791" dir="3378596" algn="ctr" rotWithShape="0">
                    <a:srgbClr val="4D4D4D"/>
                  </a:outerShdw>
                </a:effectLst>
                <a:latin typeface="Arial Black"/>
              </a:rPr>
              <a:t>Atlas</a:t>
            </a:r>
          </a:p>
        </p:txBody>
      </p:sp>
      <p:sp>
        <p:nvSpPr>
          <p:cNvPr id="473092" name="Text Box 4"/>
          <p:cNvSpPr txBox="1">
            <a:spLocks noChangeArrowheads="1"/>
          </p:cNvSpPr>
          <p:nvPr/>
        </p:nvSpPr>
        <p:spPr bwMode="auto">
          <a:xfrm>
            <a:off x="4464050" y="1433513"/>
            <a:ext cx="4500563" cy="1995487"/>
          </a:xfrm>
          <a:prstGeom prst="rect">
            <a:avLst/>
          </a:prstGeom>
          <a:noFill/>
          <a:ln w="9525">
            <a:noFill/>
            <a:miter lim="800000"/>
            <a:headEnd/>
            <a:tailEnd/>
          </a:ln>
          <a:effectLst/>
        </p:spPr>
        <p:txBody>
          <a:bodyPr>
            <a:spAutoFit/>
          </a:bodyPr>
          <a:lstStyle/>
          <a:p>
            <a:pPr algn="ctr">
              <a:spcBef>
                <a:spcPct val="50000"/>
              </a:spcBef>
            </a:pPr>
            <a:r>
              <a:rPr lang="en-US" sz="3200" b="1">
                <a:solidFill>
                  <a:schemeClr val="accent1"/>
                </a:solidFill>
              </a:rPr>
              <a:t>Massa: 100 a 500 ton.</a:t>
            </a:r>
          </a:p>
          <a:p>
            <a:pPr algn="ctr">
              <a:lnSpc>
                <a:spcPct val="50000"/>
              </a:lnSpc>
              <a:spcBef>
                <a:spcPct val="50000"/>
              </a:spcBef>
            </a:pPr>
            <a:r>
              <a:rPr lang="en-US" sz="3200" b="1">
                <a:solidFill>
                  <a:schemeClr val="accent1"/>
                </a:solidFill>
              </a:rPr>
              <a:t>Altura: 20 a 60 m.</a:t>
            </a:r>
          </a:p>
          <a:p>
            <a:pPr algn="ctr">
              <a:lnSpc>
                <a:spcPct val="70000"/>
              </a:lnSpc>
              <a:spcBef>
                <a:spcPct val="50000"/>
              </a:spcBef>
            </a:pPr>
            <a:r>
              <a:rPr lang="en-US" sz="3200" b="1">
                <a:solidFill>
                  <a:schemeClr val="accent1"/>
                </a:solidFill>
              </a:rPr>
              <a:t> Desenvolvido desde 1951. </a:t>
            </a:r>
          </a:p>
        </p:txBody>
      </p:sp>
      <p:sp>
        <p:nvSpPr>
          <p:cNvPr id="473093" name="Text Box 5"/>
          <p:cNvSpPr txBox="1">
            <a:spLocks noChangeArrowheads="1"/>
          </p:cNvSpPr>
          <p:nvPr/>
        </p:nvSpPr>
        <p:spPr bwMode="auto">
          <a:xfrm>
            <a:off x="4367213" y="4292600"/>
            <a:ext cx="4776787" cy="2173288"/>
          </a:xfrm>
          <a:prstGeom prst="rect">
            <a:avLst/>
          </a:prstGeom>
          <a:noFill/>
          <a:ln w="9525">
            <a:noFill/>
            <a:miter lim="800000"/>
            <a:headEnd/>
            <a:tailEnd/>
          </a:ln>
          <a:effectLst/>
        </p:spPr>
        <p:txBody>
          <a:bodyPr>
            <a:spAutoFit/>
          </a:bodyPr>
          <a:lstStyle/>
          <a:p>
            <a:pPr>
              <a:spcBef>
                <a:spcPct val="50000"/>
              </a:spcBef>
              <a:buFontTx/>
              <a:buChar char="•"/>
            </a:pPr>
            <a:r>
              <a:rPr lang="en-US" b="1">
                <a:solidFill>
                  <a:srgbClr val="66CCFF"/>
                </a:solidFill>
              </a:rPr>
              <a:t>John Glenn (Projeto Mercury)</a:t>
            </a:r>
            <a:br>
              <a:rPr lang="en-US" b="1">
                <a:solidFill>
                  <a:srgbClr val="66CCFF"/>
                </a:solidFill>
              </a:rPr>
            </a:br>
            <a:r>
              <a:rPr lang="en-US" b="1">
                <a:solidFill>
                  <a:srgbClr val="66CCFF"/>
                </a:solidFill>
              </a:rPr>
              <a:t>20 de Fevereiro de 1962.</a:t>
            </a:r>
          </a:p>
          <a:p>
            <a:pPr>
              <a:lnSpc>
                <a:spcPct val="90000"/>
              </a:lnSpc>
              <a:spcBef>
                <a:spcPct val="50000"/>
              </a:spcBef>
              <a:buFontTx/>
              <a:buChar char="•"/>
            </a:pPr>
            <a:r>
              <a:rPr lang="en-US" b="1">
                <a:solidFill>
                  <a:srgbClr val="66CCFF"/>
                </a:solidFill>
              </a:rPr>
              <a:t>Mariner a Vênus e Marte (Agena).</a:t>
            </a:r>
          </a:p>
          <a:p>
            <a:pPr>
              <a:lnSpc>
                <a:spcPct val="90000"/>
              </a:lnSpc>
              <a:spcBef>
                <a:spcPct val="50000"/>
              </a:spcBef>
              <a:buFontTx/>
              <a:buChar char="•"/>
            </a:pPr>
            <a:r>
              <a:rPr lang="en-US" b="1">
                <a:solidFill>
                  <a:srgbClr val="66CCFF"/>
                </a:solidFill>
              </a:rPr>
              <a:t>Pioneer, Surveyor (Centauro).	</a:t>
            </a:r>
          </a:p>
        </p:txBody>
      </p:sp>
      <p:sp>
        <p:nvSpPr>
          <p:cNvPr id="473094" name="WordArt 6"/>
          <p:cNvSpPr>
            <a:spLocks noChangeArrowheads="1" noChangeShapeType="1" noTextEdit="1"/>
          </p:cNvSpPr>
          <p:nvPr/>
        </p:nvSpPr>
        <p:spPr bwMode="auto">
          <a:xfrm>
            <a:off x="6011863" y="441325"/>
            <a:ext cx="2133600" cy="49847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FF9A67"/>
                </a:solidFill>
                <a:latin typeface="Arial Black"/>
              </a:rPr>
              <a:t>1957</a:t>
            </a:r>
          </a:p>
        </p:txBody>
      </p:sp>
      <p:pic>
        <p:nvPicPr>
          <p:cNvPr id="473095" name="Picture 7" descr="f_usa"/>
          <p:cNvPicPr>
            <a:picLocks noChangeAspect="1" noChangeArrowheads="1"/>
          </p:cNvPicPr>
          <p:nvPr/>
        </p:nvPicPr>
        <p:blipFill>
          <a:blip r:embed="rId4" cstate="print"/>
          <a:srcRect/>
          <a:stretch>
            <a:fillRect/>
          </a:stretch>
        </p:blipFill>
        <p:spPr bwMode="auto">
          <a:xfrm>
            <a:off x="381000" y="304800"/>
            <a:ext cx="762000" cy="466725"/>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8" name="Picture 2" descr="centsun"/>
          <p:cNvPicPr>
            <a:picLocks noChangeAspect="1" noChangeArrowheads="1"/>
          </p:cNvPicPr>
          <p:nvPr/>
        </p:nvPicPr>
        <p:blipFill>
          <a:blip r:embed="rId3" cstate="print"/>
          <a:srcRect/>
          <a:stretch>
            <a:fillRect/>
          </a:stretch>
        </p:blipFill>
        <p:spPr bwMode="auto">
          <a:xfrm>
            <a:off x="4267200" y="1508125"/>
            <a:ext cx="4876800" cy="3825875"/>
          </a:xfrm>
          <a:prstGeom prst="rect">
            <a:avLst/>
          </a:prstGeom>
          <a:noFill/>
        </p:spPr>
      </p:pic>
      <p:pic>
        <p:nvPicPr>
          <p:cNvPr id="475139" name="Picture 3" descr="atlasdmercury"/>
          <p:cNvPicPr>
            <a:picLocks noChangeAspect="1" noChangeArrowheads="1"/>
          </p:cNvPicPr>
          <p:nvPr/>
        </p:nvPicPr>
        <p:blipFill>
          <a:blip r:embed="rId4" cstate="print"/>
          <a:srcRect/>
          <a:stretch>
            <a:fillRect/>
          </a:stretch>
        </p:blipFill>
        <p:spPr bwMode="auto">
          <a:xfrm>
            <a:off x="457200" y="762000"/>
            <a:ext cx="3606800" cy="5334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Text Box 2"/>
          <p:cNvSpPr txBox="1">
            <a:spLocks noChangeArrowheads="1"/>
          </p:cNvSpPr>
          <p:nvPr/>
        </p:nvSpPr>
        <p:spPr bwMode="auto">
          <a:xfrm>
            <a:off x="1600200" y="152400"/>
            <a:ext cx="1600200" cy="579438"/>
          </a:xfrm>
          <a:prstGeom prst="rect">
            <a:avLst/>
          </a:prstGeom>
          <a:noFill/>
          <a:ln w="9525">
            <a:noFill/>
            <a:miter lim="800000"/>
            <a:headEnd/>
            <a:tailEnd/>
          </a:ln>
          <a:effectLst/>
        </p:spPr>
        <p:txBody>
          <a:bodyPr>
            <a:spAutoFit/>
          </a:bodyPr>
          <a:lstStyle/>
          <a:p>
            <a:pPr>
              <a:spcBef>
                <a:spcPct val="50000"/>
              </a:spcBef>
            </a:pPr>
            <a:r>
              <a:rPr lang="en-US" sz="3200" b="1">
                <a:solidFill>
                  <a:srgbClr val="66CCFF"/>
                </a:solidFill>
              </a:rPr>
              <a:t>Atlas V</a:t>
            </a:r>
            <a:endParaRPr lang="en-US" sz="3200">
              <a:solidFill>
                <a:srgbClr val="66CCFF"/>
              </a:solidFill>
            </a:endParaRPr>
          </a:p>
        </p:txBody>
      </p:sp>
      <p:pic>
        <p:nvPicPr>
          <p:cNvPr id="477187" name="Picture 3"/>
          <p:cNvPicPr>
            <a:picLocks noChangeAspect="1" noChangeArrowheads="1"/>
          </p:cNvPicPr>
          <p:nvPr/>
        </p:nvPicPr>
        <p:blipFill>
          <a:blip r:embed="rId3" cstate="print"/>
          <a:srcRect/>
          <a:stretch>
            <a:fillRect/>
          </a:stretch>
        </p:blipFill>
        <p:spPr bwMode="auto">
          <a:xfrm>
            <a:off x="1644650" y="944563"/>
            <a:ext cx="5637213" cy="54435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p:cNvPicPr>
            <a:picLocks noChangeAspect="1" noChangeArrowheads="1"/>
          </p:cNvPicPr>
          <p:nvPr/>
        </p:nvPicPr>
        <p:blipFill>
          <a:blip r:embed="rId3" cstate="print"/>
          <a:srcRect/>
          <a:stretch>
            <a:fillRect/>
          </a:stretch>
        </p:blipFill>
        <p:spPr bwMode="auto">
          <a:xfrm>
            <a:off x="1714500" y="1136650"/>
            <a:ext cx="5715000" cy="5715000"/>
          </a:xfrm>
          <a:prstGeom prst="rect">
            <a:avLst/>
          </a:prstGeom>
          <a:noFill/>
        </p:spPr>
      </p:pic>
      <p:sp>
        <p:nvSpPr>
          <p:cNvPr id="405507" name="Text Box 3"/>
          <p:cNvSpPr txBox="1">
            <a:spLocks noChangeArrowheads="1"/>
          </p:cNvSpPr>
          <p:nvPr/>
        </p:nvSpPr>
        <p:spPr bwMode="auto">
          <a:xfrm>
            <a:off x="2484438" y="127000"/>
            <a:ext cx="4122737" cy="1004888"/>
          </a:xfrm>
          <a:prstGeom prst="rect">
            <a:avLst/>
          </a:prstGeom>
          <a:noFill/>
          <a:ln w="9525">
            <a:noFill/>
            <a:miter lim="800000"/>
            <a:headEnd/>
            <a:tailEnd/>
          </a:ln>
          <a:effectLst/>
        </p:spPr>
        <p:txBody>
          <a:bodyPr>
            <a:spAutoFit/>
          </a:bodyPr>
          <a:lstStyle/>
          <a:p>
            <a:pPr>
              <a:spcBef>
                <a:spcPct val="50000"/>
              </a:spcBef>
            </a:pPr>
            <a:r>
              <a:rPr lang="pt-BR">
                <a:solidFill>
                  <a:srgbClr val="00CCFF"/>
                </a:solidFill>
              </a:rPr>
              <a:t>Órbita Circular Baixa  - (OCB)</a:t>
            </a:r>
          </a:p>
          <a:p>
            <a:pPr algn="ctr">
              <a:spcBef>
                <a:spcPct val="50000"/>
              </a:spcBef>
            </a:pPr>
            <a:r>
              <a:rPr lang="pt-BR">
                <a:solidFill>
                  <a:srgbClr val="00CCFF"/>
                </a:solidFill>
              </a:rPr>
              <a:t>160 a 2000 km</a:t>
            </a:r>
          </a:p>
        </p:txBody>
      </p:sp>
      <p:sp>
        <p:nvSpPr>
          <p:cNvPr id="405508" name="Line 4"/>
          <p:cNvSpPr>
            <a:spLocks noChangeShapeType="1"/>
          </p:cNvSpPr>
          <p:nvPr/>
        </p:nvSpPr>
        <p:spPr bwMode="auto">
          <a:xfrm>
            <a:off x="4572000" y="4005263"/>
            <a:ext cx="2771775" cy="0"/>
          </a:xfrm>
          <a:prstGeom prst="line">
            <a:avLst/>
          </a:prstGeom>
          <a:noFill/>
          <a:ln w="57150">
            <a:solidFill>
              <a:schemeClr val="tx1"/>
            </a:solidFill>
            <a:round/>
            <a:headEnd type="triangle" w="med" len="med"/>
            <a:tailEnd type="triangle" w="med" len="med"/>
          </a:ln>
          <a:effectLst/>
        </p:spPr>
        <p:txBody>
          <a:bodyPr/>
          <a:lstStyle/>
          <a:p>
            <a:endParaRPr lang="pt-BR"/>
          </a:p>
        </p:txBody>
      </p:sp>
      <p:sp>
        <p:nvSpPr>
          <p:cNvPr id="405509" name="Text Box 5"/>
          <p:cNvSpPr txBox="1">
            <a:spLocks noChangeArrowheads="1"/>
          </p:cNvSpPr>
          <p:nvPr/>
        </p:nvSpPr>
        <p:spPr bwMode="auto">
          <a:xfrm>
            <a:off x="6291263" y="3735388"/>
            <a:ext cx="1547812" cy="304800"/>
          </a:xfrm>
          <a:prstGeom prst="rect">
            <a:avLst/>
          </a:prstGeom>
          <a:noFill/>
          <a:ln w="9525">
            <a:noFill/>
            <a:miter lim="800000"/>
            <a:headEnd/>
            <a:tailEnd/>
          </a:ln>
          <a:effectLst/>
        </p:spPr>
        <p:txBody>
          <a:bodyPr>
            <a:spAutoFit/>
          </a:bodyPr>
          <a:lstStyle/>
          <a:p>
            <a:pPr>
              <a:spcBef>
                <a:spcPct val="50000"/>
              </a:spcBef>
            </a:pPr>
            <a:r>
              <a:rPr lang="pt-BR" sz="1400"/>
              <a:t>35 786 km</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4" name="Picture 2"/>
          <p:cNvPicPr>
            <a:picLocks noChangeAspect="1" noChangeArrowheads="1"/>
          </p:cNvPicPr>
          <p:nvPr/>
        </p:nvPicPr>
        <p:blipFill>
          <a:blip r:embed="rId3" cstate="print"/>
          <a:srcRect/>
          <a:stretch>
            <a:fillRect/>
          </a:stretch>
        </p:blipFill>
        <p:spPr bwMode="auto">
          <a:xfrm>
            <a:off x="2647950" y="188913"/>
            <a:ext cx="3848100" cy="5715000"/>
          </a:xfrm>
          <a:prstGeom prst="rect">
            <a:avLst/>
          </a:prstGeom>
          <a:noFill/>
          <a:ln w="9525">
            <a:noFill/>
            <a:miter lim="800000"/>
            <a:headEnd/>
            <a:tailEnd/>
          </a:ln>
          <a:effectLst/>
        </p:spPr>
      </p:pic>
      <p:sp>
        <p:nvSpPr>
          <p:cNvPr id="479235" name="Text Box 3"/>
          <p:cNvSpPr txBox="1">
            <a:spLocks noChangeArrowheads="1"/>
          </p:cNvSpPr>
          <p:nvPr/>
        </p:nvSpPr>
        <p:spPr bwMode="auto">
          <a:xfrm>
            <a:off x="3257550" y="5984875"/>
            <a:ext cx="2628900" cy="457200"/>
          </a:xfrm>
          <a:prstGeom prst="rect">
            <a:avLst/>
          </a:prstGeom>
          <a:noFill/>
          <a:ln w="9525">
            <a:noFill/>
            <a:miter lim="800000"/>
            <a:headEnd/>
            <a:tailEnd/>
          </a:ln>
          <a:effectLst/>
        </p:spPr>
        <p:txBody>
          <a:bodyPr>
            <a:spAutoFit/>
          </a:bodyPr>
          <a:lstStyle/>
          <a:p>
            <a:pPr>
              <a:spcBef>
                <a:spcPct val="50000"/>
              </a:spcBef>
            </a:pPr>
            <a:r>
              <a:rPr lang="pt-BR">
                <a:solidFill>
                  <a:schemeClr val="bg1"/>
                </a:solidFill>
              </a:rPr>
              <a:t>Estágio Centauro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WordArt 2"/>
          <p:cNvSpPr>
            <a:spLocks noChangeArrowheads="1" noChangeShapeType="1" noTextEdit="1"/>
          </p:cNvSpPr>
          <p:nvPr/>
        </p:nvSpPr>
        <p:spPr bwMode="auto">
          <a:xfrm>
            <a:off x="2735263" y="476250"/>
            <a:ext cx="2133600" cy="49847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FF9A67"/>
                </a:solidFill>
                <a:latin typeface="Arial Black"/>
              </a:rPr>
              <a:t>1958</a:t>
            </a:r>
          </a:p>
        </p:txBody>
      </p:sp>
      <p:pic>
        <p:nvPicPr>
          <p:cNvPr id="481283" name="Picture 3"/>
          <p:cNvPicPr>
            <a:picLocks noChangeAspect="1" noChangeArrowheads="1"/>
          </p:cNvPicPr>
          <p:nvPr/>
        </p:nvPicPr>
        <p:blipFill>
          <a:blip r:embed="rId3" cstate="print"/>
          <a:srcRect/>
          <a:stretch>
            <a:fillRect/>
          </a:stretch>
        </p:blipFill>
        <p:spPr bwMode="auto">
          <a:xfrm>
            <a:off x="250825" y="1524000"/>
            <a:ext cx="2027238" cy="5334000"/>
          </a:xfrm>
          <a:prstGeom prst="rect">
            <a:avLst/>
          </a:prstGeom>
          <a:noFill/>
          <a:ln w="9525">
            <a:noFill/>
            <a:miter lim="800000"/>
            <a:headEnd/>
            <a:tailEnd/>
          </a:ln>
          <a:effectLst/>
        </p:spPr>
      </p:pic>
      <p:pic>
        <p:nvPicPr>
          <p:cNvPr id="481284" name="Picture 4"/>
          <p:cNvPicPr>
            <a:picLocks noChangeAspect="1" noChangeArrowheads="1"/>
          </p:cNvPicPr>
          <p:nvPr/>
        </p:nvPicPr>
        <p:blipFill>
          <a:blip r:embed="rId4" cstate="print"/>
          <a:srcRect/>
          <a:stretch>
            <a:fillRect/>
          </a:stretch>
        </p:blipFill>
        <p:spPr bwMode="auto">
          <a:xfrm>
            <a:off x="2484438" y="1520825"/>
            <a:ext cx="1760537" cy="5337175"/>
          </a:xfrm>
          <a:prstGeom prst="rect">
            <a:avLst/>
          </a:prstGeom>
          <a:noFill/>
          <a:ln w="9525">
            <a:noFill/>
            <a:miter lim="800000"/>
            <a:headEnd/>
            <a:tailEnd/>
          </a:ln>
          <a:effectLst/>
        </p:spPr>
      </p:pic>
      <p:sp>
        <p:nvSpPr>
          <p:cNvPr id="481285" name="Text Box 5"/>
          <p:cNvSpPr txBox="1">
            <a:spLocks noChangeArrowheads="1"/>
          </p:cNvSpPr>
          <p:nvPr/>
        </p:nvSpPr>
        <p:spPr bwMode="auto">
          <a:xfrm>
            <a:off x="5400675" y="296863"/>
            <a:ext cx="3743325" cy="1160462"/>
          </a:xfrm>
          <a:prstGeom prst="rect">
            <a:avLst/>
          </a:prstGeom>
          <a:noFill/>
          <a:ln w="9525">
            <a:noFill/>
            <a:miter lim="800000"/>
            <a:headEnd/>
            <a:tailEnd/>
          </a:ln>
          <a:effectLst/>
        </p:spPr>
        <p:txBody>
          <a:bodyPr>
            <a:spAutoFit/>
          </a:bodyPr>
          <a:lstStyle/>
          <a:p>
            <a:pPr algn="ctr">
              <a:spcBef>
                <a:spcPct val="50000"/>
              </a:spcBef>
            </a:pPr>
            <a:r>
              <a:rPr lang="pt-BR" sz="2800">
                <a:solidFill>
                  <a:schemeClr val="bg1"/>
                </a:solidFill>
              </a:rPr>
              <a:t>12 de Abril de 1961</a:t>
            </a:r>
          </a:p>
          <a:p>
            <a:pPr algn="ctr">
              <a:spcBef>
                <a:spcPct val="50000"/>
              </a:spcBef>
            </a:pPr>
            <a:r>
              <a:rPr lang="pt-BR" sz="2800">
                <a:solidFill>
                  <a:schemeClr val="bg1"/>
                </a:solidFill>
              </a:rPr>
              <a:t>Yuri Gagarin</a:t>
            </a:r>
          </a:p>
        </p:txBody>
      </p:sp>
      <p:pic>
        <p:nvPicPr>
          <p:cNvPr id="481286" name="Picture 6" descr="oldussr"/>
          <p:cNvPicPr>
            <a:picLocks noChangeAspect="1" noChangeArrowheads="1"/>
          </p:cNvPicPr>
          <p:nvPr/>
        </p:nvPicPr>
        <p:blipFill>
          <a:blip r:embed="rId5" cstate="print"/>
          <a:srcRect/>
          <a:stretch>
            <a:fillRect/>
          </a:stretch>
        </p:blipFill>
        <p:spPr bwMode="auto">
          <a:xfrm>
            <a:off x="539750" y="296863"/>
            <a:ext cx="714375" cy="447675"/>
          </a:xfrm>
          <a:prstGeom prst="rect">
            <a:avLst/>
          </a:prstGeom>
          <a:noFill/>
        </p:spPr>
      </p:pic>
      <p:pic>
        <p:nvPicPr>
          <p:cNvPr id="481287" name="Picture 7"/>
          <p:cNvPicPr>
            <a:picLocks noChangeAspect="1" noChangeArrowheads="1"/>
          </p:cNvPicPr>
          <p:nvPr/>
        </p:nvPicPr>
        <p:blipFill>
          <a:blip r:embed="rId6" cstate="print"/>
          <a:srcRect/>
          <a:stretch>
            <a:fillRect/>
          </a:stretch>
        </p:blipFill>
        <p:spPr bwMode="auto">
          <a:xfrm>
            <a:off x="4605338" y="1628775"/>
            <a:ext cx="4538662" cy="5229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30" name="Picture 2"/>
          <p:cNvPicPr>
            <a:picLocks noChangeAspect="1" noChangeArrowheads="1"/>
          </p:cNvPicPr>
          <p:nvPr/>
        </p:nvPicPr>
        <p:blipFill>
          <a:blip r:embed="rId3" cstate="print"/>
          <a:srcRect/>
          <a:stretch>
            <a:fillRect/>
          </a:stretch>
        </p:blipFill>
        <p:spPr bwMode="auto">
          <a:xfrm>
            <a:off x="5003800" y="836613"/>
            <a:ext cx="3590925" cy="5715000"/>
          </a:xfrm>
          <a:prstGeom prst="rect">
            <a:avLst/>
          </a:prstGeom>
          <a:noFill/>
          <a:ln w="9525">
            <a:noFill/>
            <a:miter lim="800000"/>
            <a:headEnd/>
            <a:tailEnd/>
          </a:ln>
          <a:effectLst/>
        </p:spPr>
      </p:pic>
      <p:sp>
        <p:nvSpPr>
          <p:cNvPr id="483331" name="WordArt 3"/>
          <p:cNvSpPr>
            <a:spLocks noChangeArrowheads="1" noChangeShapeType="1" noTextEdit="1"/>
          </p:cNvSpPr>
          <p:nvPr/>
        </p:nvSpPr>
        <p:spPr bwMode="auto">
          <a:xfrm>
            <a:off x="2051050" y="188913"/>
            <a:ext cx="1981200" cy="838200"/>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solidFill>
                  <a:srgbClr val="FF9900"/>
                </a:solidFill>
                <a:effectLst>
                  <a:outerShdw dist="45791" dir="3378596" algn="ctr" rotWithShape="0">
                    <a:srgbClr val="4D4D4D"/>
                  </a:outerShdw>
                </a:effectLst>
                <a:latin typeface="Arial Black"/>
              </a:rPr>
              <a:t>Titan</a:t>
            </a:r>
          </a:p>
        </p:txBody>
      </p:sp>
      <p:sp>
        <p:nvSpPr>
          <p:cNvPr id="483332" name="Text Box 4"/>
          <p:cNvSpPr txBox="1">
            <a:spLocks noChangeArrowheads="1"/>
          </p:cNvSpPr>
          <p:nvPr/>
        </p:nvSpPr>
        <p:spPr bwMode="auto">
          <a:xfrm>
            <a:off x="250825" y="2135188"/>
            <a:ext cx="4681538" cy="1751012"/>
          </a:xfrm>
          <a:prstGeom prst="rect">
            <a:avLst/>
          </a:prstGeom>
          <a:noFill/>
          <a:ln w="9525">
            <a:noFill/>
            <a:miter lim="800000"/>
            <a:headEnd/>
            <a:tailEnd/>
          </a:ln>
          <a:effectLst/>
        </p:spPr>
        <p:txBody>
          <a:bodyPr>
            <a:spAutoFit/>
          </a:bodyPr>
          <a:lstStyle/>
          <a:p>
            <a:pPr>
              <a:spcBef>
                <a:spcPct val="50000"/>
              </a:spcBef>
            </a:pPr>
            <a:r>
              <a:rPr lang="en-US" sz="3200" b="1">
                <a:solidFill>
                  <a:srgbClr val="FF7C80"/>
                </a:solidFill>
              </a:rPr>
              <a:t>Massa: 100 a 880 ton.</a:t>
            </a:r>
          </a:p>
          <a:p>
            <a:pPr>
              <a:lnSpc>
                <a:spcPct val="70000"/>
              </a:lnSpc>
              <a:spcBef>
                <a:spcPct val="50000"/>
              </a:spcBef>
            </a:pPr>
            <a:r>
              <a:rPr lang="en-US" sz="3200" b="1">
                <a:solidFill>
                  <a:srgbClr val="FF7C80"/>
                </a:solidFill>
              </a:rPr>
              <a:t>Altura: 31 a 51m.</a:t>
            </a:r>
          </a:p>
          <a:p>
            <a:pPr>
              <a:lnSpc>
                <a:spcPct val="70000"/>
              </a:lnSpc>
              <a:spcBef>
                <a:spcPct val="50000"/>
              </a:spcBef>
            </a:pPr>
            <a:r>
              <a:rPr lang="en-US" sz="3200" b="1">
                <a:solidFill>
                  <a:srgbClr val="FF7C80"/>
                </a:solidFill>
              </a:rPr>
              <a:t>Ínicio do projeto: 1955.</a:t>
            </a:r>
            <a:endParaRPr lang="en-US" sz="3200" b="1">
              <a:solidFill>
                <a:schemeClr val="accent2"/>
              </a:solidFill>
            </a:endParaRPr>
          </a:p>
        </p:txBody>
      </p:sp>
      <p:sp>
        <p:nvSpPr>
          <p:cNvPr id="483333" name="Text Box 5"/>
          <p:cNvSpPr txBox="1">
            <a:spLocks noChangeArrowheads="1"/>
          </p:cNvSpPr>
          <p:nvPr/>
        </p:nvSpPr>
        <p:spPr bwMode="auto">
          <a:xfrm>
            <a:off x="609600" y="4170363"/>
            <a:ext cx="8001000" cy="1944687"/>
          </a:xfrm>
          <a:prstGeom prst="rect">
            <a:avLst/>
          </a:prstGeom>
          <a:noFill/>
          <a:ln w="9525">
            <a:noFill/>
            <a:miter lim="800000"/>
            <a:headEnd/>
            <a:tailEnd/>
          </a:ln>
          <a:effectLst/>
        </p:spPr>
        <p:txBody>
          <a:bodyPr>
            <a:spAutoFit/>
          </a:bodyPr>
          <a:lstStyle/>
          <a:p>
            <a:pPr>
              <a:spcBef>
                <a:spcPct val="50000"/>
              </a:spcBef>
              <a:buFontTx/>
              <a:buChar char="•"/>
            </a:pPr>
            <a:r>
              <a:rPr lang="en-US" sz="3200" b="1">
                <a:solidFill>
                  <a:schemeClr val="accent1"/>
                </a:solidFill>
              </a:rPr>
              <a:t>Projeto Gemini.</a:t>
            </a:r>
          </a:p>
          <a:p>
            <a:pPr>
              <a:lnSpc>
                <a:spcPct val="90000"/>
              </a:lnSpc>
              <a:spcBef>
                <a:spcPct val="50000"/>
              </a:spcBef>
              <a:buFontTx/>
              <a:buChar char="•"/>
            </a:pPr>
            <a:r>
              <a:rPr lang="en-US" sz="3200" b="1">
                <a:solidFill>
                  <a:schemeClr val="accent1"/>
                </a:solidFill>
              </a:rPr>
              <a:t>Voyagers e Vikings.</a:t>
            </a:r>
          </a:p>
          <a:p>
            <a:pPr>
              <a:lnSpc>
                <a:spcPct val="90000"/>
              </a:lnSpc>
              <a:spcBef>
                <a:spcPct val="50000"/>
              </a:spcBef>
              <a:buFontTx/>
              <a:buChar char="•"/>
            </a:pPr>
            <a:r>
              <a:rPr lang="en-US" sz="3200" b="1">
                <a:solidFill>
                  <a:schemeClr val="accent1"/>
                </a:solidFill>
              </a:rPr>
              <a:t>Cassini-Huygens</a:t>
            </a:r>
          </a:p>
        </p:txBody>
      </p:sp>
      <p:sp>
        <p:nvSpPr>
          <p:cNvPr id="483334" name="WordArt 6"/>
          <p:cNvSpPr>
            <a:spLocks noChangeArrowheads="1" noChangeShapeType="1" noTextEdit="1"/>
          </p:cNvSpPr>
          <p:nvPr/>
        </p:nvSpPr>
        <p:spPr bwMode="auto">
          <a:xfrm>
            <a:off x="1908175" y="1376363"/>
            <a:ext cx="2133600" cy="49847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FF9A67"/>
                </a:solidFill>
                <a:latin typeface="Arial Black"/>
              </a:rPr>
              <a:t>1959</a:t>
            </a:r>
          </a:p>
        </p:txBody>
      </p:sp>
      <p:pic>
        <p:nvPicPr>
          <p:cNvPr id="483335" name="Picture 7" descr="f_usa"/>
          <p:cNvPicPr>
            <a:picLocks noChangeAspect="1" noChangeArrowheads="1"/>
          </p:cNvPicPr>
          <p:nvPr/>
        </p:nvPicPr>
        <p:blipFill>
          <a:blip r:embed="rId4" cstate="print"/>
          <a:srcRect/>
          <a:stretch>
            <a:fillRect/>
          </a:stretch>
        </p:blipFill>
        <p:spPr bwMode="auto">
          <a:xfrm>
            <a:off x="381000" y="304800"/>
            <a:ext cx="762000" cy="466725"/>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8" name="Picture 2" descr="f_usa"/>
          <p:cNvPicPr>
            <a:picLocks noChangeAspect="1" noChangeArrowheads="1"/>
          </p:cNvPicPr>
          <p:nvPr/>
        </p:nvPicPr>
        <p:blipFill>
          <a:blip r:embed="rId3" cstate="print"/>
          <a:srcRect/>
          <a:stretch>
            <a:fillRect/>
          </a:stretch>
        </p:blipFill>
        <p:spPr bwMode="auto">
          <a:xfrm>
            <a:off x="381000" y="304800"/>
            <a:ext cx="762000" cy="466725"/>
          </a:xfrm>
          <a:prstGeom prst="rect">
            <a:avLst/>
          </a:prstGeom>
          <a:noFill/>
        </p:spPr>
      </p:pic>
      <p:pic>
        <p:nvPicPr>
          <p:cNvPr id="485379" name="Picture 3"/>
          <p:cNvPicPr>
            <a:picLocks noChangeAspect="1" noChangeArrowheads="1"/>
          </p:cNvPicPr>
          <p:nvPr/>
        </p:nvPicPr>
        <p:blipFill>
          <a:blip r:embed="rId4" cstate="print"/>
          <a:srcRect/>
          <a:stretch>
            <a:fillRect/>
          </a:stretch>
        </p:blipFill>
        <p:spPr bwMode="auto">
          <a:xfrm>
            <a:off x="3978275" y="0"/>
            <a:ext cx="5165725" cy="6858000"/>
          </a:xfrm>
          <a:prstGeom prst="rect">
            <a:avLst/>
          </a:prstGeom>
          <a:noFill/>
          <a:ln w="9525">
            <a:noFill/>
            <a:miter lim="800000"/>
            <a:headEnd/>
            <a:tailEnd/>
          </a:ln>
          <a:effectLst/>
        </p:spPr>
      </p:pic>
      <p:sp>
        <p:nvSpPr>
          <p:cNvPr id="485380" name="Text Box 4"/>
          <p:cNvSpPr txBox="1">
            <a:spLocks noChangeArrowheads="1"/>
          </p:cNvSpPr>
          <p:nvPr/>
        </p:nvSpPr>
        <p:spPr bwMode="auto">
          <a:xfrm>
            <a:off x="250825" y="2924175"/>
            <a:ext cx="3384550" cy="3743325"/>
          </a:xfrm>
          <a:prstGeom prst="rect">
            <a:avLst/>
          </a:prstGeom>
          <a:noFill/>
          <a:ln w="9525">
            <a:noFill/>
            <a:miter lim="800000"/>
            <a:headEnd/>
            <a:tailEnd/>
          </a:ln>
          <a:effectLst/>
        </p:spPr>
        <p:txBody>
          <a:bodyPr>
            <a:spAutoFit/>
          </a:bodyPr>
          <a:lstStyle/>
          <a:p>
            <a:pPr>
              <a:spcBef>
                <a:spcPct val="50000"/>
              </a:spcBef>
            </a:pPr>
            <a:r>
              <a:rPr lang="pt-BR">
                <a:solidFill>
                  <a:schemeClr val="bg1"/>
                </a:solidFill>
              </a:rPr>
              <a:t>Titan IIIE</a:t>
            </a:r>
          </a:p>
          <a:p>
            <a:pPr>
              <a:spcBef>
                <a:spcPct val="50000"/>
              </a:spcBef>
            </a:pPr>
            <a:r>
              <a:rPr lang="pt-BR">
                <a:solidFill>
                  <a:schemeClr val="bg1"/>
                </a:solidFill>
              </a:rPr>
              <a:t>(Voyager)</a:t>
            </a:r>
          </a:p>
          <a:p>
            <a:pPr>
              <a:spcBef>
                <a:spcPct val="50000"/>
              </a:spcBef>
            </a:pPr>
            <a:r>
              <a:rPr lang="en-US">
                <a:solidFill>
                  <a:schemeClr val="bg1"/>
                </a:solidFill>
              </a:rPr>
              <a:t>9 de Setembro de 1975</a:t>
            </a:r>
            <a:endParaRPr lang="pt-BR">
              <a:solidFill>
                <a:schemeClr val="bg1"/>
              </a:solidFill>
            </a:endParaRPr>
          </a:p>
          <a:p>
            <a:pPr>
              <a:spcBef>
                <a:spcPct val="50000"/>
              </a:spcBef>
            </a:pPr>
            <a:r>
              <a:rPr lang="pt-BR">
                <a:solidFill>
                  <a:schemeClr val="bg1"/>
                </a:solidFill>
              </a:rPr>
              <a:t>(Viking)</a:t>
            </a:r>
          </a:p>
          <a:p>
            <a:pPr>
              <a:spcBef>
                <a:spcPct val="50000"/>
              </a:spcBef>
            </a:pPr>
            <a:r>
              <a:rPr lang="pt-BR">
                <a:solidFill>
                  <a:schemeClr val="bg1"/>
                </a:solidFill>
              </a:rPr>
              <a:t>20 de Agosto de 1975</a:t>
            </a:r>
          </a:p>
          <a:p>
            <a:pPr>
              <a:spcBef>
                <a:spcPct val="50000"/>
              </a:spcBef>
            </a:pPr>
            <a:r>
              <a:rPr lang="pt-BR">
                <a:solidFill>
                  <a:schemeClr val="bg1"/>
                </a:solidFill>
              </a:rPr>
              <a:t>(Helios)</a:t>
            </a:r>
          </a:p>
          <a:p>
            <a:pPr>
              <a:spcBef>
                <a:spcPct val="50000"/>
              </a:spcBef>
            </a:pPr>
            <a:r>
              <a:rPr lang="pt-BR">
                <a:solidFill>
                  <a:schemeClr val="bg1"/>
                </a:solidFill>
              </a:rPr>
              <a:t>10 de Dezembro de 1974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6" name="Picture 2"/>
          <p:cNvPicPr>
            <a:picLocks noChangeAspect="1" noChangeArrowheads="1"/>
          </p:cNvPicPr>
          <p:nvPr/>
        </p:nvPicPr>
        <p:blipFill>
          <a:blip r:embed="rId3" cstate="print"/>
          <a:srcRect/>
          <a:stretch>
            <a:fillRect/>
          </a:stretch>
        </p:blipFill>
        <p:spPr bwMode="auto">
          <a:xfrm>
            <a:off x="1168400" y="577850"/>
            <a:ext cx="6805613" cy="5700713"/>
          </a:xfrm>
          <a:prstGeom prst="rect">
            <a:avLst/>
          </a:prstGeom>
          <a:noFill/>
          <a:ln w="9525">
            <a:noFill/>
            <a:miter lim="800000"/>
            <a:headEnd/>
            <a:tailEnd/>
          </a:ln>
          <a:effectLst/>
        </p:spPr>
      </p:pic>
      <p:pic>
        <p:nvPicPr>
          <p:cNvPr id="487427" name="Picture 3" descr="f_usa"/>
          <p:cNvPicPr>
            <a:picLocks noChangeAspect="1" noChangeArrowheads="1"/>
          </p:cNvPicPr>
          <p:nvPr/>
        </p:nvPicPr>
        <p:blipFill>
          <a:blip r:embed="rId4" cstate="print"/>
          <a:srcRect/>
          <a:stretch>
            <a:fillRect/>
          </a:stretch>
        </p:blipFill>
        <p:spPr bwMode="auto">
          <a:xfrm>
            <a:off x="381000" y="304800"/>
            <a:ext cx="762000" cy="466725"/>
          </a:xfrm>
          <a:prstGeom prst="rect">
            <a:avLst/>
          </a:prstGeom>
          <a:noFill/>
        </p:spPr>
      </p:pic>
      <p:sp>
        <p:nvSpPr>
          <p:cNvPr id="487428" name="Rectangle 4"/>
          <p:cNvSpPr>
            <a:spLocks noChangeArrowheads="1"/>
          </p:cNvSpPr>
          <p:nvPr/>
        </p:nvSpPr>
        <p:spPr bwMode="auto">
          <a:xfrm>
            <a:off x="728663" y="6400800"/>
            <a:ext cx="7686675" cy="457200"/>
          </a:xfrm>
          <a:prstGeom prst="rect">
            <a:avLst/>
          </a:prstGeom>
          <a:noFill/>
          <a:ln w="9525">
            <a:noFill/>
            <a:miter lim="800000"/>
            <a:headEnd/>
            <a:tailEnd/>
          </a:ln>
          <a:effectLst/>
        </p:spPr>
        <p:txBody>
          <a:bodyPr anchor="ctr">
            <a:spAutoFit/>
          </a:bodyPr>
          <a:lstStyle/>
          <a:p>
            <a:r>
              <a:rPr lang="en-US">
                <a:solidFill>
                  <a:schemeClr val="bg1"/>
                </a:solidFill>
              </a:rPr>
              <a:t>Titan IV-B/Centauro  - Sonda Cassini – Huygens (5,82 ton.)</a:t>
            </a:r>
          </a:p>
        </p:txBody>
      </p:sp>
      <p:sp>
        <p:nvSpPr>
          <p:cNvPr id="487429" name="Rectangle 5"/>
          <p:cNvSpPr>
            <a:spLocks noChangeArrowheads="1"/>
          </p:cNvSpPr>
          <p:nvPr/>
        </p:nvSpPr>
        <p:spPr bwMode="auto">
          <a:xfrm>
            <a:off x="6011863" y="0"/>
            <a:ext cx="3132137" cy="457200"/>
          </a:xfrm>
          <a:prstGeom prst="rect">
            <a:avLst/>
          </a:prstGeom>
          <a:noFill/>
          <a:ln w="9525">
            <a:noFill/>
            <a:miter lim="800000"/>
            <a:headEnd/>
            <a:tailEnd/>
          </a:ln>
          <a:effectLst/>
        </p:spPr>
        <p:txBody>
          <a:bodyPr anchor="ctr">
            <a:spAutoFit/>
          </a:bodyPr>
          <a:lstStyle/>
          <a:p>
            <a:r>
              <a:rPr lang="en-US">
                <a:solidFill>
                  <a:schemeClr val="bg1"/>
                </a:solidFill>
              </a:rPr>
              <a:t>15 de Outubro de 1997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WordArt 2"/>
          <p:cNvSpPr>
            <a:spLocks noChangeArrowheads="1" noChangeShapeType="1" noTextEdit="1"/>
          </p:cNvSpPr>
          <p:nvPr/>
        </p:nvSpPr>
        <p:spPr bwMode="auto">
          <a:xfrm>
            <a:off x="3581400" y="457200"/>
            <a:ext cx="1981200" cy="515938"/>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FF9A67"/>
                </a:solidFill>
                <a:latin typeface="Arial Black"/>
              </a:rPr>
              <a:t>1960</a:t>
            </a:r>
          </a:p>
        </p:txBody>
      </p:sp>
      <p:pic>
        <p:nvPicPr>
          <p:cNvPr id="489475" name="Picture 3" descr="molniml"/>
          <p:cNvPicPr>
            <a:picLocks noChangeAspect="1" noChangeArrowheads="1"/>
          </p:cNvPicPr>
          <p:nvPr/>
        </p:nvPicPr>
        <p:blipFill>
          <a:blip r:embed="rId3" cstate="print"/>
          <a:srcRect/>
          <a:stretch>
            <a:fillRect/>
          </a:stretch>
        </p:blipFill>
        <p:spPr bwMode="auto">
          <a:xfrm>
            <a:off x="215900" y="1503363"/>
            <a:ext cx="4572000" cy="3849687"/>
          </a:xfrm>
          <a:prstGeom prst="rect">
            <a:avLst/>
          </a:prstGeom>
          <a:noFill/>
        </p:spPr>
      </p:pic>
      <p:sp>
        <p:nvSpPr>
          <p:cNvPr id="489476" name="Text Box 4"/>
          <p:cNvSpPr txBox="1">
            <a:spLocks noChangeArrowheads="1"/>
          </p:cNvSpPr>
          <p:nvPr/>
        </p:nvSpPr>
        <p:spPr bwMode="auto">
          <a:xfrm>
            <a:off x="609600" y="5715000"/>
            <a:ext cx="3352800" cy="457200"/>
          </a:xfrm>
          <a:prstGeom prst="rect">
            <a:avLst/>
          </a:prstGeom>
          <a:noFill/>
          <a:ln w="9525">
            <a:noFill/>
            <a:miter lim="800000"/>
            <a:headEnd/>
            <a:tailEnd/>
          </a:ln>
          <a:effectLst/>
        </p:spPr>
        <p:txBody>
          <a:bodyPr>
            <a:spAutoFit/>
          </a:bodyPr>
          <a:lstStyle/>
          <a:p>
            <a:pPr>
              <a:spcBef>
                <a:spcPct val="50000"/>
              </a:spcBef>
            </a:pPr>
            <a:endParaRPr lang="pt-BR"/>
          </a:p>
        </p:txBody>
      </p:sp>
      <p:pic>
        <p:nvPicPr>
          <p:cNvPr id="489477" name="Picture 5" descr="oldussr"/>
          <p:cNvPicPr>
            <a:picLocks noChangeAspect="1" noChangeArrowheads="1"/>
          </p:cNvPicPr>
          <p:nvPr/>
        </p:nvPicPr>
        <p:blipFill>
          <a:blip r:embed="rId4" cstate="print"/>
          <a:srcRect/>
          <a:stretch>
            <a:fillRect/>
          </a:stretch>
        </p:blipFill>
        <p:spPr bwMode="auto">
          <a:xfrm>
            <a:off x="352425" y="304800"/>
            <a:ext cx="714375" cy="447675"/>
          </a:xfrm>
          <a:prstGeom prst="rect">
            <a:avLst/>
          </a:prstGeom>
          <a:noFill/>
        </p:spPr>
      </p:pic>
      <p:pic>
        <p:nvPicPr>
          <p:cNvPr id="489478" name="Picture 6"/>
          <p:cNvPicPr>
            <a:picLocks noChangeAspect="1" noChangeArrowheads="1"/>
          </p:cNvPicPr>
          <p:nvPr/>
        </p:nvPicPr>
        <p:blipFill>
          <a:blip r:embed="rId5" cstate="print"/>
          <a:srcRect/>
          <a:stretch>
            <a:fillRect/>
          </a:stretch>
        </p:blipFill>
        <p:spPr bwMode="auto">
          <a:xfrm>
            <a:off x="5003800" y="1666875"/>
            <a:ext cx="1171575" cy="5191125"/>
          </a:xfrm>
          <a:prstGeom prst="rect">
            <a:avLst/>
          </a:prstGeom>
          <a:noFill/>
          <a:ln w="9525">
            <a:noFill/>
            <a:miter lim="800000"/>
            <a:headEnd/>
            <a:tailEnd/>
          </a:ln>
          <a:effectLst/>
        </p:spPr>
      </p:pic>
      <p:sp>
        <p:nvSpPr>
          <p:cNvPr id="489479" name="Text Box 7"/>
          <p:cNvSpPr txBox="1">
            <a:spLocks noChangeArrowheads="1"/>
          </p:cNvSpPr>
          <p:nvPr/>
        </p:nvSpPr>
        <p:spPr bwMode="auto">
          <a:xfrm>
            <a:off x="6516688" y="1952625"/>
            <a:ext cx="2627312" cy="2647950"/>
          </a:xfrm>
          <a:prstGeom prst="rect">
            <a:avLst/>
          </a:prstGeom>
          <a:noFill/>
          <a:ln w="9525">
            <a:noFill/>
            <a:miter lim="800000"/>
            <a:headEnd/>
            <a:tailEnd/>
          </a:ln>
          <a:effectLst/>
        </p:spPr>
        <p:txBody>
          <a:bodyPr>
            <a:spAutoFit/>
          </a:bodyPr>
          <a:lstStyle/>
          <a:p>
            <a:pPr>
              <a:spcBef>
                <a:spcPct val="50000"/>
              </a:spcBef>
            </a:pPr>
            <a:r>
              <a:rPr lang="pt-BR">
                <a:solidFill>
                  <a:schemeClr val="bg1"/>
                </a:solidFill>
              </a:rPr>
              <a:t>Carga Útil</a:t>
            </a:r>
          </a:p>
          <a:p>
            <a:pPr>
              <a:spcBef>
                <a:spcPct val="50000"/>
              </a:spcBef>
            </a:pPr>
            <a:r>
              <a:rPr lang="pt-BR">
                <a:solidFill>
                  <a:schemeClr val="bg1"/>
                </a:solidFill>
              </a:rPr>
              <a:t>Lunar: 1,6 ton.</a:t>
            </a:r>
          </a:p>
          <a:p>
            <a:pPr>
              <a:spcBef>
                <a:spcPct val="50000"/>
              </a:spcBef>
            </a:pPr>
            <a:r>
              <a:rPr lang="pt-BR">
                <a:solidFill>
                  <a:schemeClr val="bg1"/>
                </a:solidFill>
              </a:rPr>
              <a:t>Marte: 946 kg</a:t>
            </a:r>
          </a:p>
          <a:p>
            <a:pPr>
              <a:spcBef>
                <a:spcPct val="50000"/>
              </a:spcBef>
            </a:pPr>
            <a:r>
              <a:rPr lang="pt-BR">
                <a:solidFill>
                  <a:schemeClr val="bg1"/>
                </a:solidFill>
              </a:rPr>
              <a:t>Vênus: 1,2 ton.</a:t>
            </a:r>
          </a:p>
          <a:p>
            <a:pPr>
              <a:spcBef>
                <a:spcPct val="50000"/>
              </a:spcBef>
            </a:pPr>
            <a:r>
              <a:rPr lang="pt-BR">
                <a:solidFill>
                  <a:schemeClr val="bg1"/>
                </a:solidFill>
              </a:rPr>
              <a:t>Altura: 42 m</a:t>
            </a:r>
          </a:p>
        </p:txBody>
      </p:sp>
      <p:sp>
        <p:nvSpPr>
          <p:cNvPr id="489480" name="WordArt 8"/>
          <p:cNvSpPr>
            <a:spLocks noChangeArrowheads="1" noChangeShapeType="1" noTextEdit="1"/>
          </p:cNvSpPr>
          <p:nvPr/>
        </p:nvSpPr>
        <p:spPr bwMode="auto">
          <a:xfrm>
            <a:off x="1258888" y="5842000"/>
            <a:ext cx="1924050" cy="647700"/>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FF6600"/>
                </a:solidFill>
                <a:latin typeface="Arial Black"/>
              </a:rPr>
              <a:t>Molniya</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2" name="Picture 2"/>
          <p:cNvPicPr>
            <a:picLocks noChangeAspect="1" noChangeArrowheads="1"/>
          </p:cNvPicPr>
          <p:nvPr/>
        </p:nvPicPr>
        <p:blipFill>
          <a:blip r:embed="rId3" cstate="print"/>
          <a:srcRect/>
          <a:stretch>
            <a:fillRect/>
          </a:stretch>
        </p:blipFill>
        <p:spPr bwMode="auto">
          <a:xfrm>
            <a:off x="0" y="1143000"/>
            <a:ext cx="9144000" cy="5715000"/>
          </a:xfrm>
          <a:prstGeom prst="rect">
            <a:avLst/>
          </a:prstGeom>
          <a:noFill/>
          <a:ln w="9525">
            <a:noFill/>
            <a:miter lim="800000"/>
            <a:headEnd/>
            <a:tailEnd/>
          </a:ln>
          <a:effectLst/>
        </p:spPr>
      </p:pic>
      <p:sp>
        <p:nvSpPr>
          <p:cNvPr id="491523" name="WordArt 3"/>
          <p:cNvSpPr>
            <a:spLocks noChangeArrowheads="1" noChangeShapeType="1" noTextEdit="1"/>
          </p:cNvSpPr>
          <p:nvPr/>
        </p:nvSpPr>
        <p:spPr bwMode="auto">
          <a:xfrm>
            <a:off x="3581400" y="260350"/>
            <a:ext cx="1981200" cy="515938"/>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FF9A67"/>
                </a:solidFill>
                <a:latin typeface="Arial Black"/>
              </a:rPr>
              <a:t>1960</a:t>
            </a:r>
          </a:p>
        </p:txBody>
      </p:sp>
      <p:pic>
        <p:nvPicPr>
          <p:cNvPr id="491524" name="Picture 4" descr="f_usa"/>
          <p:cNvPicPr>
            <a:picLocks noChangeAspect="1" noChangeArrowheads="1"/>
          </p:cNvPicPr>
          <p:nvPr/>
        </p:nvPicPr>
        <p:blipFill>
          <a:blip r:embed="rId4" cstate="print"/>
          <a:srcRect/>
          <a:stretch>
            <a:fillRect/>
          </a:stretch>
        </p:blipFill>
        <p:spPr bwMode="auto">
          <a:xfrm>
            <a:off x="250825" y="260350"/>
            <a:ext cx="762000" cy="466725"/>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WordArt 2"/>
          <p:cNvSpPr>
            <a:spLocks noChangeArrowheads="1" noChangeShapeType="1" noTextEdit="1"/>
          </p:cNvSpPr>
          <p:nvPr/>
        </p:nvSpPr>
        <p:spPr bwMode="auto">
          <a:xfrm>
            <a:off x="287338" y="1233488"/>
            <a:ext cx="1981200" cy="515937"/>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FF9A67"/>
                </a:solidFill>
                <a:latin typeface="Arial Black"/>
              </a:rPr>
              <a:t>1969</a:t>
            </a:r>
          </a:p>
        </p:txBody>
      </p:sp>
      <p:pic>
        <p:nvPicPr>
          <p:cNvPr id="493571" name="Picture 3" descr="f_usa"/>
          <p:cNvPicPr>
            <a:picLocks noChangeAspect="1" noChangeArrowheads="1"/>
          </p:cNvPicPr>
          <p:nvPr/>
        </p:nvPicPr>
        <p:blipFill>
          <a:blip r:embed="rId3" cstate="print"/>
          <a:srcRect/>
          <a:stretch>
            <a:fillRect/>
          </a:stretch>
        </p:blipFill>
        <p:spPr bwMode="auto">
          <a:xfrm>
            <a:off x="250825" y="260350"/>
            <a:ext cx="762000" cy="466725"/>
          </a:xfrm>
          <a:prstGeom prst="rect">
            <a:avLst/>
          </a:prstGeom>
          <a:noFill/>
        </p:spPr>
      </p:pic>
      <p:pic>
        <p:nvPicPr>
          <p:cNvPr id="493572" name="Picture 4"/>
          <p:cNvPicPr>
            <a:picLocks noChangeAspect="1" noChangeArrowheads="1"/>
          </p:cNvPicPr>
          <p:nvPr/>
        </p:nvPicPr>
        <p:blipFill>
          <a:blip r:embed="rId4" cstate="print"/>
          <a:srcRect/>
          <a:stretch>
            <a:fillRect/>
          </a:stretch>
        </p:blipFill>
        <p:spPr bwMode="auto">
          <a:xfrm>
            <a:off x="3671888" y="0"/>
            <a:ext cx="5381625" cy="6858000"/>
          </a:xfrm>
          <a:prstGeom prst="rect">
            <a:avLst/>
          </a:prstGeom>
          <a:noFill/>
          <a:ln w="9525">
            <a:noFill/>
            <a:miter lim="800000"/>
            <a:headEnd/>
            <a:tailEnd/>
          </a:ln>
          <a:effectLst/>
        </p:spPr>
      </p:pic>
      <p:sp>
        <p:nvSpPr>
          <p:cNvPr id="493573" name="Text Box 5"/>
          <p:cNvSpPr txBox="1">
            <a:spLocks noChangeArrowheads="1"/>
          </p:cNvSpPr>
          <p:nvPr/>
        </p:nvSpPr>
        <p:spPr bwMode="auto">
          <a:xfrm>
            <a:off x="215900" y="4797425"/>
            <a:ext cx="3384550" cy="1004888"/>
          </a:xfrm>
          <a:prstGeom prst="rect">
            <a:avLst/>
          </a:prstGeom>
          <a:noFill/>
          <a:ln w="9525">
            <a:noFill/>
            <a:miter lim="800000"/>
            <a:headEnd/>
            <a:tailEnd/>
          </a:ln>
          <a:effectLst/>
        </p:spPr>
        <p:txBody>
          <a:bodyPr>
            <a:spAutoFit/>
          </a:bodyPr>
          <a:lstStyle/>
          <a:p>
            <a:pPr>
              <a:spcBef>
                <a:spcPct val="50000"/>
              </a:spcBef>
            </a:pPr>
            <a:r>
              <a:rPr lang="pt-BR">
                <a:solidFill>
                  <a:schemeClr val="bg1"/>
                </a:solidFill>
              </a:rPr>
              <a:t>Skynet</a:t>
            </a:r>
          </a:p>
          <a:p>
            <a:pPr>
              <a:spcBef>
                <a:spcPct val="50000"/>
              </a:spcBef>
            </a:pPr>
            <a:r>
              <a:rPr lang="pt-BR">
                <a:solidFill>
                  <a:schemeClr val="bg1"/>
                </a:solidFill>
              </a:rPr>
              <a:t>22 de Novembro de 1969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5618" name="Picture 2"/>
          <p:cNvPicPr>
            <a:picLocks noChangeAspect="1" noChangeArrowheads="1"/>
          </p:cNvPicPr>
          <p:nvPr/>
        </p:nvPicPr>
        <p:blipFill>
          <a:blip r:embed="rId3" cstate="print"/>
          <a:srcRect/>
          <a:stretch>
            <a:fillRect/>
          </a:stretch>
        </p:blipFill>
        <p:spPr bwMode="auto">
          <a:xfrm>
            <a:off x="0" y="498475"/>
            <a:ext cx="9144000" cy="5861050"/>
          </a:xfrm>
          <a:prstGeom prst="rect">
            <a:avLst/>
          </a:prstGeom>
          <a:noFill/>
          <a:ln w="9525">
            <a:noFill/>
            <a:miter lim="800000"/>
            <a:headEnd/>
            <a:tailEnd/>
          </a:ln>
          <a:effec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WordArt 2"/>
          <p:cNvSpPr>
            <a:spLocks noChangeArrowheads="1" noChangeShapeType="1" noTextEdit="1"/>
          </p:cNvSpPr>
          <p:nvPr/>
        </p:nvSpPr>
        <p:spPr bwMode="auto">
          <a:xfrm>
            <a:off x="3200400" y="457200"/>
            <a:ext cx="2819400" cy="762000"/>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solidFill>
                  <a:srgbClr val="FF9900"/>
                </a:solidFill>
                <a:effectLst>
                  <a:outerShdw dist="45791" dir="3378596" algn="ctr" rotWithShape="0">
                    <a:srgbClr val="4D4D4D"/>
                  </a:outerShdw>
                </a:effectLst>
                <a:latin typeface="Arial Black"/>
              </a:rPr>
              <a:t>Proton</a:t>
            </a:r>
          </a:p>
        </p:txBody>
      </p:sp>
      <p:sp>
        <p:nvSpPr>
          <p:cNvPr id="497667" name="WordArt 3"/>
          <p:cNvSpPr>
            <a:spLocks noChangeArrowheads="1" noChangeShapeType="1" noTextEdit="1"/>
          </p:cNvSpPr>
          <p:nvPr/>
        </p:nvSpPr>
        <p:spPr bwMode="auto">
          <a:xfrm>
            <a:off x="3505200" y="1371600"/>
            <a:ext cx="2133600" cy="49847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FF9A67"/>
                </a:solidFill>
                <a:latin typeface="Arial Black"/>
              </a:rPr>
              <a:t>1965</a:t>
            </a:r>
          </a:p>
        </p:txBody>
      </p:sp>
      <p:pic>
        <p:nvPicPr>
          <p:cNvPr id="497668" name="Picture 4" descr="protngrn"/>
          <p:cNvPicPr>
            <a:picLocks noChangeAspect="1" noChangeArrowheads="1"/>
          </p:cNvPicPr>
          <p:nvPr/>
        </p:nvPicPr>
        <p:blipFill>
          <a:blip r:embed="rId3" cstate="print"/>
          <a:srcRect/>
          <a:stretch>
            <a:fillRect/>
          </a:stretch>
        </p:blipFill>
        <p:spPr bwMode="auto">
          <a:xfrm>
            <a:off x="76200" y="1905000"/>
            <a:ext cx="3892550" cy="4876800"/>
          </a:xfrm>
          <a:prstGeom prst="rect">
            <a:avLst/>
          </a:prstGeom>
          <a:noFill/>
        </p:spPr>
      </p:pic>
      <p:sp>
        <p:nvSpPr>
          <p:cNvPr id="497669" name="Text Box 5"/>
          <p:cNvSpPr txBox="1">
            <a:spLocks noChangeArrowheads="1"/>
          </p:cNvSpPr>
          <p:nvPr/>
        </p:nvSpPr>
        <p:spPr bwMode="auto">
          <a:xfrm>
            <a:off x="4114800" y="3429000"/>
            <a:ext cx="5029200" cy="579438"/>
          </a:xfrm>
          <a:prstGeom prst="rect">
            <a:avLst/>
          </a:prstGeom>
          <a:noFill/>
          <a:ln w="9525">
            <a:noFill/>
            <a:miter lim="800000"/>
            <a:headEnd/>
            <a:tailEnd/>
          </a:ln>
          <a:effectLst/>
        </p:spPr>
        <p:txBody>
          <a:bodyPr>
            <a:spAutoFit/>
          </a:bodyPr>
          <a:lstStyle/>
          <a:p>
            <a:pPr>
              <a:spcBef>
                <a:spcPct val="50000"/>
              </a:spcBef>
            </a:pPr>
            <a:endParaRPr lang="pt-BR" sz="3200" b="1">
              <a:solidFill>
                <a:schemeClr val="accent2"/>
              </a:solidFill>
            </a:endParaRPr>
          </a:p>
        </p:txBody>
      </p:sp>
      <p:pic>
        <p:nvPicPr>
          <p:cNvPr id="497670" name="Picture 6" descr="oldussr"/>
          <p:cNvPicPr>
            <a:picLocks noChangeAspect="1" noChangeArrowheads="1"/>
          </p:cNvPicPr>
          <p:nvPr/>
        </p:nvPicPr>
        <p:blipFill>
          <a:blip r:embed="rId4" cstate="print"/>
          <a:srcRect/>
          <a:stretch>
            <a:fillRect/>
          </a:stretch>
        </p:blipFill>
        <p:spPr bwMode="auto">
          <a:xfrm>
            <a:off x="352425" y="304800"/>
            <a:ext cx="714375" cy="447675"/>
          </a:xfrm>
          <a:prstGeom prst="rect">
            <a:avLst/>
          </a:prstGeom>
          <a:noFill/>
        </p:spPr>
      </p:pic>
      <p:sp>
        <p:nvSpPr>
          <p:cNvPr id="497671" name="Text Box 7"/>
          <p:cNvSpPr txBox="1">
            <a:spLocks noChangeArrowheads="1"/>
          </p:cNvSpPr>
          <p:nvPr/>
        </p:nvSpPr>
        <p:spPr bwMode="auto">
          <a:xfrm>
            <a:off x="4572000" y="2378075"/>
            <a:ext cx="4140200" cy="2100263"/>
          </a:xfrm>
          <a:prstGeom prst="rect">
            <a:avLst/>
          </a:prstGeom>
          <a:noFill/>
          <a:ln w="9525">
            <a:noFill/>
            <a:miter lim="800000"/>
            <a:headEnd/>
            <a:tailEnd/>
          </a:ln>
          <a:effectLst/>
        </p:spPr>
        <p:txBody>
          <a:bodyPr>
            <a:spAutoFit/>
          </a:bodyPr>
          <a:lstStyle/>
          <a:p>
            <a:pPr>
              <a:spcBef>
                <a:spcPct val="50000"/>
              </a:spcBef>
            </a:pPr>
            <a:r>
              <a:rPr lang="pt-BR">
                <a:solidFill>
                  <a:schemeClr val="bg1"/>
                </a:solidFill>
              </a:rPr>
              <a:t>Carga Útil</a:t>
            </a:r>
          </a:p>
          <a:p>
            <a:pPr>
              <a:spcBef>
                <a:spcPct val="50000"/>
              </a:spcBef>
            </a:pPr>
            <a:r>
              <a:rPr lang="pt-BR">
                <a:solidFill>
                  <a:schemeClr val="bg1"/>
                </a:solidFill>
              </a:rPr>
              <a:t>20 ton. Órbita circular baixa</a:t>
            </a:r>
          </a:p>
          <a:p>
            <a:pPr>
              <a:spcBef>
                <a:spcPct val="50000"/>
              </a:spcBef>
            </a:pPr>
            <a:r>
              <a:rPr lang="pt-BR">
                <a:solidFill>
                  <a:schemeClr val="bg1"/>
                </a:solidFill>
              </a:rPr>
              <a:t>5,4 ton. Órbita de Transferência</a:t>
            </a:r>
          </a:p>
          <a:p>
            <a:pPr>
              <a:spcBef>
                <a:spcPct val="50000"/>
              </a:spcBef>
            </a:pPr>
            <a:r>
              <a:rPr lang="pt-BR">
                <a:solidFill>
                  <a:schemeClr val="bg1"/>
                </a:solidFill>
              </a:rPr>
              <a:t>2,2 ton. Órbita geoestacionária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Picture 2"/>
          <p:cNvPicPr>
            <a:picLocks noChangeAspect="1" noChangeArrowheads="1"/>
          </p:cNvPicPr>
          <p:nvPr/>
        </p:nvPicPr>
        <p:blipFill>
          <a:blip r:embed="rId3" cstate="print"/>
          <a:srcRect/>
          <a:stretch>
            <a:fillRect/>
          </a:stretch>
        </p:blipFill>
        <p:spPr bwMode="auto">
          <a:xfrm>
            <a:off x="1277938" y="312738"/>
            <a:ext cx="6588125" cy="6588125"/>
          </a:xfrm>
          <a:prstGeom prst="rect">
            <a:avLst/>
          </a:prstGeom>
          <a:noFill/>
          <a:ln w="9525">
            <a:noFill/>
            <a:miter lim="800000"/>
            <a:headEnd/>
            <a:tailEnd/>
          </a:ln>
          <a:effectLst/>
        </p:spPr>
      </p:pic>
      <p:sp>
        <p:nvSpPr>
          <p:cNvPr id="407555" name="Text Box 3"/>
          <p:cNvSpPr txBox="1">
            <a:spLocks noChangeArrowheads="1"/>
          </p:cNvSpPr>
          <p:nvPr/>
        </p:nvSpPr>
        <p:spPr bwMode="auto">
          <a:xfrm>
            <a:off x="101600" y="5737225"/>
            <a:ext cx="3419475" cy="1004888"/>
          </a:xfrm>
          <a:prstGeom prst="rect">
            <a:avLst/>
          </a:prstGeom>
          <a:noFill/>
          <a:ln w="9525">
            <a:noFill/>
            <a:miter lim="800000"/>
            <a:headEnd/>
            <a:tailEnd/>
          </a:ln>
          <a:effectLst/>
        </p:spPr>
        <p:txBody>
          <a:bodyPr>
            <a:spAutoFit/>
          </a:bodyPr>
          <a:lstStyle/>
          <a:p>
            <a:pPr algn="ctr">
              <a:spcBef>
                <a:spcPct val="50000"/>
              </a:spcBef>
            </a:pPr>
            <a:r>
              <a:rPr lang="pt-BR">
                <a:solidFill>
                  <a:schemeClr val="bg1"/>
                </a:solidFill>
              </a:rPr>
              <a:t> ISS</a:t>
            </a:r>
          </a:p>
          <a:p>
            <a:pPr algn="ctr">
              <a:spcBef>
                <a:spcPct val="50000"/>
              </a:spcBef>
            </a:pPr>
            <a:r>
              <a:rPr lang="pt-BR">
                <a:solidFill>
                  <a:schemeClr val="bg1"/>
                </a:solidFill>
              </a:rPr>
              <a:t>30/07/2009 – 17h17min</a:t>
            </a:r>
          </a:p>
        </p:txBody>
      </p:sp>
      <p:sp>
        <p:nvSpPr>
          <p:cNvPr id="407556" name="Text Box 4"/>
          <p:cNvSpPr txBox="1">
            <a:spLocks noChangeArrowheads="1"/>
          </p:cNvSpPr>
          <p:nvPr/>
        </p:nvSpPr>
        <p:spPr bwMode="auto">
          <a:xfrm>
            <a:off x="2484438" y="127000"/>
            <a:ext cx="4122737" cy="457200"/>
          </a:xfrm>
          <a:prstGeom prst="rect">
            <a:avLst/>
          </a:prstGeom>
          <a:noFill/>
          <a:ln w="9525">
            <a:noFill/>
            <a:miter lim="800000"/>
            <a:headEnd/>
            <a:tailEnd/>
          </a:ln>
          <a:effectLst/>
        </p:spPr>
        <p:txBody>
          <a:bodyPr>
            <a:spAutoFit/>
          </a:bodyPr>
          <a:lstStyle/>
          <a:p>
            <a:pPr>
              <a:spcBef>
                <a:spcPct val="50000"/>
              </a:spcBef>
            </a:pPr>
            <a:r>
              <a:rPr lang="pt-BR">
                <a:solidFill>
                  <a:schemeClr val="bg1"/>
                </a:solidFill>
              </a:rPr>
              <a:t>Órbita Circular Baixa  - (OCB)</a:t>
            </a:r>
          </a:p>
        </p:txBody>
      </p:sp>
      <p:sp>
        <p:nvSpPr>
          <p:cNvPr id="407557" name="Text Box 5"/>
          <p:cNvSpPr txBox="1">
            <a:spLocks noChangeArrowheads="1"/>
          </p:cNvSpPr>
          <p:nvPr/>
        </p:nvSpPr>
        <p:spPr bwMode="auto">
          <a:xfrm>
            <a:off x="5940425" y="5445125"/>
            <a:ext cx="3419475" cy="1004888"/>
          </a:xfrm>
          <a:prstGeom prst="rect">
            <a:avLst/>
          </a:prstGeom>
          <a:noFill/>
          <a:ln w="9525">
            <a:noFill/>
            <a:miter lim="800000"/>
            <a:headEnd/>
            <a:tailEnd/>
          </a:ln>
          <a:effectLst/>
        </p:spPr>
        <p:txBody>
          <a:bodyPr>
            <a:spAutoFit/>
          </a:bodyPr>
          <a:lstStyle/>
          <a:p>
            <a:pPr algn="ctr">
              <a:spcBef>
                <a:spcPct val="50000"/>
              </a:spcBef>
            </a:pPr>
            <a:r>
              <a:rPr lang="pt-BR">
                <a:solidFill>
                  <a:schemeClr val="bg1"/>
                </a:solidFill>
              </a:rPr>
              <a:t> Altitude entre</a:t>
            </a:r>
          </a:p>
          <a:p>
            <a:pPr algn="ctr">
              <a:spcBef>
                <a:spcPct val="50000"/>
              </a:spcBef>
            </a:pPr>
            <a:r>
              <a:rPr lang="pt-BR">
                <a:solidFill>
                  <a:schemeClr val="bg1"/>
                </a:solidFill>
              </a:rPr>
              <a:t>338km e 358 km</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4" name="Picture 2" descr="proton"/>
          <p:cNvPicPr>
            <a:picLocks noChangeAspect="1" noChangeArrowheads="1"/>
          </p:cNvPicPr>
          <p:nvPr/>
        </p:nvPicPr>
        <p:blipFill>
          <a:blip r:embed="rId3" cstate="print"/>
          <a:srcRect/>
          <a:stretch>
            <a:fillRect/>
          </a:stretch>
        </p:blipFill>
        <p:spPr bwMode="auto">
          <a:xfrm>
            <a:off x="4572000" y="0"/>
            <a:ext cx="4289425" cy="6858000"/>
          </a:xfrm>
          <a:prstGeom prst="rect">
            <a:avLst/>
          </a:prstGeom>
          <a:noFill/>
        </p:spPr>
      </p:pic>
      <p:pic>
        <p:nvPicPr>
          <p:cNvPr id="499715" name="Picture 3"/>
          <p:cNvPicPr>
            <a:picLocks noChangeAspect="1" noChangeArrowheads="1"/>
          </p:cNvPicPr>
          <p:nvPr/>
        </p:nvPicPr>
        <p:blipFill>
          <a:blip r:embed="rId4" cstate="print"/>
          <a:srcRect/>
          <a:stretch>
            <a:fillRect/>
          </a:stretch>
        </p:blipFill>
        <p:spPr bwMode="auto">
          <a:xfrm>
            <a:off x="0" y="0"/>
            <a:ext cx="4538663"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WordArt 2"/>
          <p:cNvSpPr>
            <a:spLocks noChangeArrowheads="1" noChangeShapeType="1" noTextEdit="1"/>
          </p:cNvSpPr>
          <p:nvPr/>
        </p:nvSpPr>
        <p:spPr bwMode="auto">
          <a:xfrm>
            <a:off x="3200400" y="457200"/>
            <a:ext cx="2819400" cy="762000"/>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solidFill>
                  <a:srgbClr val="FF9900"/>
                </a:solidFill>
                <a:effectLst>
                  <a:outerShdw dist="45791" dir="3378596" algn="ctr" rotWithShape="0">
                    <a:srgbClr val="4D4D4D"/>
                  </a:outerShdw>
                </a:effectLst>
                <a:latin typeface="Arial Black"/>
              </a:rPr>
              <a:t>Soyuz</a:t>
            </a:r>
          </a:p>
        </p:txBody>
      </p:sp>
      <p:sp>
        <p:nvSpPr>
          <p:cNvPr id="501763" name="Text Box 3"/>
          <p:cNvSpPr txBox="1">
            <a:spLocks noChangeArrowheads="1"/>
          </p:cNvSpPr>
          <p:nvPr/>
        </p:nvSpPr>
        <p:spPr bwMode="auto">
          <a:xfrm>
            <a:off x="900113" y="5257800"/>
            <a:ext cx="7812087" cy="1311275"/>
          </a:xfrm>
          <a:prstGeom prst="rect">
            <a:avLst/>
          </a:prstGeom>
          <a:noFill/>
          <a:ln w="9525">
            <a:noFill/>
            <a:miter lim="800000"/>
            <a:headEnd/>
            <a:tailEnd/>
          </a:ln>
          <a:effectLst/>
        </p:spPr>
        <p:txBody>
          <a:bodyPr>
            <a:spAutoFit/>
          </a:bodyPr>
          <a:lstStyle/>
          <a:p>
            <a:pPr algn="ctr">
              <a:spcBef>
                <a:spcPct val="50000"/>
              </a:spcBef>
            </a:pPr>
            <a:r>
              <a:rPr lang="en-US" sz="3200" b="1">
                <a:solidFill>
                  <a:schemeClr val="bg1"/>
                </a:solidFill>
              </a:rPr>
              <a:t>Carga útil: 6,9 ton Órbita Circular Baixa</a:t>
            </a:r>
          </a:p>
          <a:p>
            <a:pPr algn="ctr">
              <a:spcBef>
                <a:spcPct val="50000"/>
              </a:spcBef>
            </a:pPr>
            <a:r>
              <a:rPr lang="en-US" sz="3200" b="1">
                <a:solidFill>
                  <a:schemeClr val="bg1"/>
                </a:solidFill>
              </a:rPr>
              <a:t>Altura: 49 m</a:t>
            </a:r>
          </a:p>
        </p:txBody>
      </p:sp>
      <p:pic>
        <p:nvPicPr>
          <p:cNvPr id="501764" name="Picture 4" descr="sou28848"/>
          <p:cNvPicPr>
            <a:picLocks noChangeAspect="1" noChangeArrowheads="1"/>
          </p:cNvPicPr>
          <p:nvPr/>
        </p:nvPicPr>
        <p:blipFill>
          <a:blip r:embed="rId3" cstate="print"/>
          <a:srcRect/>
          <a:stretch>
            <a:fillRect/>
          </a:stretch>
        </p:blipFill>
        <p:spPr bwMode="auto">
          <a:xfrm>
            <a:off x="228600" y="2251075"/>
            <a:ext cx="8686800" cy="2854325"/>
          </a:xfrm>
          <a:prstGeom prst="rect">
            <a:avLst/>
          </a:prstGeom>
          <a:noFill/>
        </p:spPr>
      </p:pic>
      <p:sp>
        <p:nvSpPr>
          <p:cNvPr id="501765" name="WordArt 5"/>
          <p:cNvSpPr>
            <a:spLocks noChangeArrowheads="1" noChangeShapeType="1" noTextEdit="1"/>
          </p:cNvSpPr>
          <p:nvPr/>
        </p:nvSpPr>
        <p:spPr bwMode="auto">
          <a:xfrm>
            <a:off x="3505200" y="1371600"/>
            <a:ext cx="2133600" cy="49847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FF9A67"/>
                </a:solidFill>
                <a:latin typeface="Arial Black"/>
              </a:rPr>
              <a:t>1966</a:t>
            </a:r>
          </a:p>
        </p:txBody>
      </p:sp>
      <p:pic>
        <p:nvPicPr>
          <p:cNvPr id="501766" name="Picture 6" descr="oldussr"/>
          <p:cNvPicPr>
            <a:picLocks noChangeAspect="1" noChangeArrowheads="1"/>
          </p:cNvPicPr>
          <p:nvPr/>
        </p:nvPicPr>
        <p:blipFill>
          <a:blip r:embed="rId4" cstate="print"/>
          <a:srcRect/>
          <a:stretch>
            <a:fillRect/>
          </a:stretch>
        </p:blipFill>
        <p:spPr bwMode="auto">
          <a:xfrm>
            <a:off x="352425" y="304800"/>
            <a:ext cx="714375" cy="447675"/>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0" name="Picture 2"/>
          <p:cNvPicPr>
            <a:picLocks noChangeAspect="1" noChangeArrowheads="1"/>
          </p:cNvPicPr>
          <p:nvPr/>
        </p:nvPicPr>
        <p:blipFill>
          <a:blip r:embed="rId3" cstate="print"/>
          <a:srcRect/>
          <a:stretch>
            <a:fillRect/>
          </a:stretch>
        </p:blipFill>
        <p:spPr bwMode="auto">
          <a:xfrm>
            <a:off x="1306513" y="730250"/>
            <a:ext cx="6529387" cy="5397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8" name="Picture 2" descr="oldussr"/>
          <p:cNvPicPr>
            <a:picLocks noChangeAspect="1" noChangeArrowheads="1"/>
          </p:cNvPicPr>
          <p:nvPr/>
        </p:nvPicPr>
        <p:blipFill>
          <a:blip r:embed="rId3" cstate="print"/>
          <a:srcRect/>
          <a:stretch>
            <a:fillRect/>
          </a:stretch>
        </p:blipFill>
        <p:spPr bwMode="auto">
          <a:xfrm>
            <a:off x="352425" y="304800"/>
            <a:ext cx="714375" cy="447675"/>
          </a:xfrm>
          <a:prstGeom prst="rect">
            <a:avLst/>
          </a:prstGeom>
          <a:noFill/>
        </p:spPr>
      </p:pic>
      <p:sp>
        <p:nvSpPr>
          <p:cNvPr id="505859" name="Text Box 3"/>
          <p:cNvSpPr txBox="1">
            <a:spLocks noChangeArrowheads="1"/>
          </p:cNvSpPr>
          <p:nvPr/>
        </p:nvSpPr>
        <p:spPr bwMode="auto">
          <a:xfrm>
            <a:off x="0" y="2060575"/>
            <a:ext cx="2286000" cy="823913"/>
          </a:xfrm>
          <a:prstGeom prst="rect">
            <a:avLst/>
          </a:prstGeom>
          <a:noFill/>
          <a:ln w="9525">
            <a:noFill/>
            <a:miter lim="800000"/>
            <a:headEnd/>
            <a:tailEnd/>
          </a:ln>
          <a:effectLst/>
        </p:spPr>
        <p:txBody>
          <a:bodyPr>
            <a:spAutoFit/>
          </a:bodyPr>
          <a:lstStyle/>
          <a:p>
            <a:pPr>
              <a:spcBef>
                <a:spcPct val="50000"/>
              </a:spcBef>
            </a:pPr>
            <a:r>
              <a:rPr lang="en-US" sz="4800" b="1">
                <a:solidFill>
                  <a:srgbClr val="FF9900"/>
                </a:solidFill>
              </a:rPr>
              <a:t>Soyuz</a:t>
            </a:r>
            <a:endParaRPr lang="en-US" sz="3200" b="1">
              <a:solidFill>
                <a:srgbClr val="FF9900"/>
              </a:solidFill>
            </a:endParaRPr>
          </a:p>
        </p:txBody>
      </p:sp>
      <p:pic>
        <p:nvPicPr>
          <p:cNvPr id="505860" name="Picture 4"/>
          <p:cNvPicPr>
            <a:picLocks noChangeAspect="1" noChangeArrowheads="1"/>
          </p:cNvPicPr>
          <p:nvPr/>
        </p:nvPicPr>
        <p:blipFill>
          <a:blip r:embed="rId4" cstate="print"/>
          <a:srcRect/>
          <a:stretch>
            <a:fillRect/>
          </a:stretch>
        </p:blipFill>
        <p:spPr bwMode="auto">
          <a:xfrm>
            <a:off x="1800225" y="0"/>
            <a:ext cx="6948488" cy="6894513"/>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descr="oldussr"/>
          <p:cNvPicPr>
            <a:picLocks noChangeAspect="1" noChangeArrowheads="1"/>
          </p:cNvPicPr>
          <p:nvPr/>
        </p:nvPicPr>
        <p:blipFill>
          <a:blip r:embed="rId3" cstate="print"/>
          <a:srcRect/>
          <a:stretch>
            <a:fillRect/>
          </a:stretch>
        </p:blipFill>
        <p:spPr bwMode="auto">
          <a:xfrm>
            <a:off x="352425" y="304800"/>
            <a:ext cx="714375" cy="447675"/>
          </a:xfrm>
          <a:prstGeom prst="rect">
            <a:avLst/>
          </a:prstGeom>
          <a:noFill/>
        </p:spPr>
      </p:pic>
      <p:sp>
        <p:nvSpPr>
          <p:cNvPr id="507907" name="Text Box 3"/>
          <p:cNvSpPr txBox="1">
            <a:spLocks noChangeArrowheads="1"/>
          </p:cNvSpPr>
          <p:nvPr/>
        </p:nvSpPr>
        <p:spPr bwMode="auto">
          <a:xfrm>
            <a:off x="0" y="2060575"/>
            <a:ext cx="2286000" cy="823913"/>
          </a:xfrm>
          <a:prstGeom prst="rect">
            <a:avLst/>
          </a:prstGeom>
          <a:noFill/>
          <a:ln w="9525">
            <a:noFill/>
            <a:miter lim="800000"/>
            <a:headEnd/>
            <a:tailEnd/>
          </a:ln>
          <a:effectLst/>
        </p:spPr>
        <p:txBody>
          <a:bodyPr>
            <a:spAutoFit/>
          </a:bodyPr>
          <a:lstStyle/>
          <a:p>
            <a:pPr>
              <a:spcBef>
                <a:spcPct val="50000"/>
              </a:spcBef>
            </a:pPr>
            <a:r>
              <a:rPr lang="en-US" sz="4800" b="1">
                <a:solidFill>
                  <a:srgbClr val="FF9900"/>
                </a:solidFill>
              </a:rPr>
              <a:t>Soyuz</a:t>
            </a:r>
            <a:endParaRPr lang="en-US" sz="3200" b="1">
              <a:solidFill>
                <a:srgbClr val="FF9900"/>
              </a:solidFill>
            </a:endParaRPr>
          </a:p>
        </p:txBody>
      </p:sp>
      <p:pic>
        <p:nvPicPr>
          <p:cNvPr id="507908" name="Picture 4"/>
          <p:cNvPicPr>
            <a:picLocks noChangeAspect="1" noChangeArrowheads="1"/>
          </p:cNvPicPr>
          <p:nvPr/>
        </p:nvPicPr>
        <p:blipFill>
          <a:blip r:embed="rId4" cstate="print"/>
          <a:srcRect/>
          <a:stretch>
            <a:fillRect/>
          </a:stretch>
        </p:blipFill>
        <p:spPr bwMode="auto">
          <a:xfrm>
            <a:off x="1871663" y="971550"/>
            <a:ext cx="7272337" cy="4913313"/>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WordArt 2"/>
          <p:cNvSpPr>
            <a:spLocks noChangeArrowheads="1" noChangeShapeType="1" noTextEdit="1"/>
          </p:cNvSpPr>
          <p:nvPr/>
        </p:nvSpPr>
        <p:spPr bwMode="auto">
          <a:xfrm>
            <a:off x="104775" y="2420938"/>
            <a:ext cx="2819400" cy="762000"/>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solidFill>
                  <a:srgbClr val="FF9900"/>
                </a:solidFill>
                <a:effectLst>
                  <a:outerShdw dist="45791" dir="3378596" algn="ctr" rotWithShape="0">
                    <a:srgbClr val="4D4D4D"/>
                  </a:outerShdw>
                </a:effectLst>
                <a:latin typeface="Arial Black"/>
              </a:rPr>
              <a:t>Saturno V</a:t>
            </a:r>
          </a:p>
        </p:txBody>
      </p:sp>
      <p:sp>
        <p:nvSpPr>
          <p:cNvPr id="509955" name="WordArt 3"/>
          <p:cNvSpPr>
            <a:spLocks noChangeArrowheads="1" noChangeShapeType="1" noTextEdit="1"/>
          </p:cNvSpPr>
          <p:nvPr/>
        </p:nvSpPr>
        <p:spPr bwMode="auto">
          <a:xfrm>
            <a:off x="427038" y="3668713"/>
            <a:ext cx="2133600" cy="49847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FF9A67"/>
                </a:solidFill>
                <a:latin typeface="Arial Black"/>
              </a:rPr>
              <a:t>1967</a:t>
            </a:r>
          </a:p>
        </p:txBody>
      </p:sp>
      <p:pic>
        <p:nvPicPr>
          <p:cNvPr id="509956" name="Picture 4" descr="f_usa"/>
          <p:cNvPicPr>
            <a:picLocks noChangeAspect="1" noChangeArrowheads="1"/>
          </p:cNvPicPr>
          <p:nvPr/>
        </p:nvPicPr>
        <p:blipFill>
          <a:blip r:embed="rId3" cstate="print"/>
          <a:srcRect/>
          <a:stretch>
            <a:fillRect/>
          </a:stretch>
        </p:blipFill>
        <p:spPr bwMode="auto">
          <a:xfrm>
            <a:off x="381000" y="304800"/>
            <a:ext cx="762000" cy="466725"/>
          </a:xfrm>
          <a:prstGeom prst="rect">
            <a:avLst/>
          </a:prstGeom>
          <a:noFill/>
        </p:spPr>
      </p:pic>
      <p:pic>
        <p:nvPicPr>
          <p:cNvPr id="509957" name="Picture 5"/>
          <p:cNvPicPr>
            <a:picLocks noChangeAspect="1" noChangeArrowheads="1"/>
          </p:cNvPicPr>
          <p:nvPr/>
        </p:nvPicPr>
        <p:blipFill>
          <a:blip r:embed="rId4" cstate="print"/>
          <a:srcRect/>
          <a:stretch>
            <a:fillRect/>
          </a:stretch>
        </p:blipFill>
        <p:spPr bwMode="auto">
          <a:xfrm>
            <a:off x="3382963" y="0"/>
            <a:ext cx="5761037"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2"/>
          <p:cNvPicPr>
            <a:picLocks noChangeAspect="1" noChangeArrowheads="1"/>
          </p:cNvPicPr>
          <p:nvPr/>
        </p:nvPicPr>
        <p:blipFill>
          <a:blip r:embed="rId3" cstate="print"/>
          <a:srcRect/>
          <a:stretch>
            <a:fillRect/>
          </a:stretch>
        </p:blipFill>
        <p:spPr bwMode="auto">
          <a:xfrm>
            <a:off x="209550" y="196850"/>
            <a:ext cx="8723313" cy="64643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50" name="Picture 2"/>
          <p:cNvPicPr>
            <a:picLocks noChangeAspect="1" noChangeArrowheads="1"/>
          </p:cNvPicPr>
          <p:nvPr/>
        </p:nvPicPr>
        <p:blipFill>
          <a:blip r:embed="rId3" cstate="print"/>
          <a:srcRect/>
          <a:stretch>
            <a:fillRect/>
          </a:stretch>
        </p:blipFill>
        <p:spPr bwMode="auto">
          <a:xfrm>
            <a:off x="1774825" y="0"/>
            <a:ext cx="5437188"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8" name="Picture 2"/>
          <p:cNvPicPr>
            <a:picLocks noChangeAspect="1" noChangeArrowheads="1"/>
          </p:cNvPicPr>
          <p:nvPr/>
        </p:nvPicPr>
        <p:blipFill>
          <a:blip r:embed="rId3" cstate="print"/>
          <a:srcRect/>
          <a:stretch>
            <a:fillRect/>
          </a:stretch>
        </p:blipFill>
        <p:spPr bwMode="auto">
          <a:xfrm>
            <a:off x="1165225" y="0"/>
            <a:ext cx="681355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6" name="Picture 2"/>
          <p:cNvPicPr>
            <a:picLocks noChangeAspect="1" noChangeArrowheads="1"/>
          </p:cNvPicPr>
          <p:nvPr/>
        </p:nvPicPr>
        <p:blipFill>
          <a:blip r:embed="rId3" cstate="print"/>
          <a:srcRect/>
          <a:stretch>
            <a:fillRect/>
          </a:stretch>
        </p:blipFill>
        <p:spPr bwMode="auto">
          <a:xfrm>
            <a:off x="0" y="442913"/>
            <a:ext cx="9144000" cy="59705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descr="Geostat"/>
          <p:cNvPicPr>
            <a:picLocks noChangeAspect="1" noChangeArrowheads="1" noCrop="1"/>
          </p:cNvPicPr>
          <p:nvPr/>
        </p:nvPicPr>
        <p:blipFill>
          <a:blip r:embed="rId3" cstate="print"/>
          <a:srcRect/>
          <a:stretch>
            <a:fillRect/>
          </a:stretch>
        </p:blipFill>
        <p:spPr bwMode="auto">
          <a:xfrm>
            <a:off x="1916113" y="1304925"/>
            <a:ext cx="5310187" cy="5310188"/>
          </a:xfrm>
          <a:prstGeom prst="rect">
            <a:avLst/>
          </a:prstGeom>
          <a:noFill/>
        </p:spPr>
      </p:pic>
      <p:sp>
        <p:nvSpPr>
          <p:cNvPr id="409603" name="Rectangle 3"/>
          <p:cNvSpPr>
            <a:spLocks noChangeArrowheads="1"/>
          </p:cNvSpPr>
          <p:nvPr/>
        </p:nvSpPr>
        <p:spPr bwMode="auto">
          <a:xfrm>
            <a:off x="2465388" y="188913"/>
            <a:ext cx="4217987" cy="822325"/>
          </a:xfrm>
          <a:prstGeom prst="rect">
            <a:avLst/>
          </a:prstGeom>
          <a:noFill/>
          <a:ln w="9525">
            <a:noFill/>
            <a:miter lim="800000"/>
            <a:headEnd/>
            <a:tailEnd/>
          </a:ln>
          <a:effectLst/>
        </p:spPr>
        <p:txBody>
          <a:bodyPr wrap="none" anchor="ctr">
            <a:spAutoFit/>
          </a:bodyPr>
          <a:lstStyle/>
          <a:p>
            <a:pPr algn="ctr"/>
            <a:r>
              <a:rPr lang="en-US" b="1">
                <a:solidFill>
                  <a:schemeClr val="bg1"/>
                </a:solidFill>
              </a:rPr>
              <a:t>Órbita Geoestacionária – (OG)</a:t>
            </a:r>
          </a:p>
          <a:p>
            <a:pPr algn="ctr"/>
            <a:r>
              <a:rPr lang="en-US" b="1">
                <a:solidFill>
                  <a:schemeClr val="bg1"/>
                </a:solidFill>
              </a:rPr>
              <a:t>35.786 km</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4" name="Picture 2"/>
          <p:cNvPicPr>
            <a:picLocks noChangeAspect="1" noChangeArrowheads="1"/>
          </p:cNvPicPr>
          <p:nvPr/>
        </p:nvPicPr>
        <p:blipFill>
          <a:blip r:embed="rId3" cstate="print"/>
          <a:srcRect/>
          <a:stretch>
            <a:fillRect/>
          </a:stretch>
        </p:blipFill>
        <p:spPr bwMode="auto">
          <a:xfrm>
            <a:off x="1763713" y="333375"/>
            <a:ext cx="3876675" cy="6191250"/>
          </a:xfrm>
          <a:prstGeom prst="rect">
            <a:avLst/>
          </a:prstGeom>
          <a:noFill/>
          <a:ln w="9525">
            <a:noFill/>
            <a:miter lim="800000"/>
            <a:headEnd/>
            <a:tailEnd/>
          </a:ln>
          <a:effectLst/>
        </p:spPr>
      </p:pic>
      <p:pic>
        <p:nvPicPr>
          <p:cNvPr id="520195" name="Picture 3" descr="oldussr"/>
          <p:cNvPicPr>
            <a:picLocks noChangeAspect="1" noChangeArrowheads="1"/>
          </p:cNvPicPr>
          <p:nvPr/>
        </p:nvPicPr>
        <p:blipFill>
          <a:blip r:embed="rId4" cstate="print"/>
          <a:srcRect/>
          <a:stretch>
            <a:fillRect/>
          </a:stretch>
        </p:blipFill>
        <p:spPr bwMode="auto">
          <a:xfrm>
            <a:off x="352425" y="304800"/>
            <a:ext cx="714375" cy="447675"/>
          </a:xfrm>
          <a:prstGeom prst="rect">
            <a:avLst/>
          </a:prstGeom>
          <a:noFill/>
        </p:spPr>
      </p:pic>
      <p:sp>
        <p:nvSpPr>
          <p:cNvPr id="520196" name="WordArt 4"/>
          <p:cNvSpPr>
            <a:spLocks noChangeArrowheads="1" noChangeShapeType="1" noTextEdit="1"/>
          </p:cNvSpPr>
          <p:nvPr/>
        </p:nvSpPr>
        <p:spPr bwMode="auto">
          <a:xfrm>
            <a:off x="250825" y="1089025"/>
            <a:ext cx="1219200" cy="647700"/>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FF6600"/>
                </a:solidFill>
                <a:latin typeface="Arial Black"/>
              </a:rPr>
              <a:t>1969</a:t>
            </a:r>
          </a:p>
        </p:txBody>
      </p:sp>
      <p:pic>
        <p:nvPicPr>
          <p:cNvPr id="520197" name="Picture 5"/>
          <p:cNvPicPr>
            <a:picLocks noChangeAspect="1" noChangeArrowheads="1"/>
          </p:cNvPicPr>
          <p:nvPr/>
        </p:nvPicPr>
        <p:blipFill>
          <a:blip r:embed="rId5" cstate="print"/>
          <a:srcRect/>
          <a:stretch>
            <a:fillRect/>
          </a:stretch>
        </p:blipFill>
        <p:spPr bwMode="auto">
          <a:xfrm>
            <a:off x="6732588" y="296863"/>
            <a:ext cx="1905000" cy="1495425"/>
          </a:xfrm>
          <a:prstGeom prst="rect">
            <a:avLst/>
          </a:prstGeom>
          <a:noFill/>
          <a:ln w="9525">
            <a:noFill/>
            <a:miter lim="800000"/>
            <a:headEnd/>
            <a:tailEnd/>
          </a:ln>
          <a:effectLst/>
        </p:spPr>
      </p:pic>
      <p:pic>
        <p:nvPicPr>
          <p:cNvPr id="520198" name="Picture 6"/>
          <p:cNvPicPr>
            <a:picLocks noChangeAspect="1" noChangeArrowheads="1"/>
          </p:cNvPicPr>
          <p:nvPr/>
        </p:nvPicPr>
        <p:blipFill>
          <a:blip r:embed="rId6" cstate="print"/>
          <a:srcRect/>
          <a:stretch>
            <a:fillRect/>
          </a:stretch>
        </p:blipFill>
        <p:spPr bwMode="auto">
          <a:xfrm>
            <a:off x="6767513" y="1844675"/>
            <a:ext cx="1905000" cy="1409700"/>
          </a:xfrm>
          <a:prstGeom prst="rect">
            <a:avLst/>
          </a:prstGeom>
          <a:noFill/>
          <a:ln w="9525">
            <a:noFill/>
            <a:miter lim="800000"/>
            <a:headEnd/>
            <a:tailEnd/>
          </a:ln>
          <a:effectLst/>
        </p:spPr>
      </p:pic>
      <p:pic>
        <p:nvPicPr>
          <p:cNvPr id="520199" name="Picture 7"/>
          <p:cNvPicPr>
            <a:picLocks noChangeAspect="1" noChangeArrowheads="1"/>
          </p:cNvPicPr>
          <p:nvPr/>
        </p:nvPicPr>
        <p:blipFill>
          <a:blip r:embed="rId7" cstate="print"/>
          <a:srcRect/>
          <a:stretch>
            <a:fillRect/>
          </a:stretch>
        </p:blipFill>
        <p:spPr bwMode="auto">
          <a:xfrm>
            <a:off x="6767513" y="3429000"/>
            <a:ext cx="1905000" cy="1381125"/>
          </a:xfrm>
          <a:prstGeom prst="rect">
            <a:avLst/>
          </a:prstGeom>
          <a:noFill/>
          <a:ln w="9525">
            <a:noFill/>
            <a:miter lim="800000"/>
            <a:headEnd/>
            <a:tailEnd/>
          </a:ln>
          <a:effectLst/>
        </p:spPr>
      </p:pic>
      <p:pic>
        <p:nvPicPr>
          <p:cNvPr id="520200" name="Picture 8"/>
          <p:cNvPicPr>
            <a:picLocks noChangeAspect="1" noChangeArrowheads="1"/>
          </p:cNvPicPr>
          <p:nvPr/>
        </p:nvPicPr>
        <p:blipFill>
          <a:blip r:embed="rId8" cstate="print"/>
          <a:srcRect/>
          <a:stretch>
            <a:fillRect/>
          </a:stretch>
        </p:blipFill>
        <p:spPr bwMode="auto">
          <a:xfrm>
            <a:off x="7127875" y="4953000"/>
            <a:ext cx="1209675" cy="1905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WordArt 2"/>
          <p:cNvSpPr>
            <a:spLocks noChangeArrowheads="1" noChangeShapeType="1" noTextEdit="1"/>
          </p:cNvSpPr>
          <p:nvPr/>
        </p:nvSpPr>
        <p:spPr bwMode="auto">
          <a:xfrm>
            <a:off x="1752600" y="609600"/>
            <a:ext cx="3581400" cy="762000"/>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solidFill>
                  <a:srgbClr val="FF9900"/>
                </a:solidFill>
                <a:effectLst>
                  <a:outerShdw dist="45791" dir="3378596" algn="ctr" rotWithShape="0">
                    <a:srgbClr val="4D4D4D"/>
                  </a:outerShdw>
                </a:effectLst>
                <a:latin typeface="Arial Black"/>
              </a:rPr>
              <a:t>Long March</a:t>
            </a:r>
          </a:p>
        </p:txBody>
      </p:sp>
      <p:sp>
        <p:nvSpPr>
          <p:cNvPr id="522243" name="WordArt 3"/>
          <p:cNvSpPr>
            <a:spLocks noChangeArrowheads="1" noChangeShapeType="1" noTextEdit="1"/>
          </p:cNvSpPr>
          <p:nvPr/>
        </p:nvSpPr>
        <p:spPr bwMode="auto">
          <a:xfrm>
            <a:off x="5791200" y="685800"/>
            <a:ext cx="2133600" cy="49847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FF9A67"/>
                </a:solidFill>
                <a:latin typeface="Arial Black"/>
              </a:rPr>
              <a:t>1970</a:t>
            </a:r>
          </a:p>
        </p:txBody>
      </p:sp>
      <p:pic>
        <p:nvPicPr>
          <p:cNvPr id="522244" name="Picture 4" descr="flag_china2"/>
          <p:cNvPicPr>
            <a:picLocks noChangeAspect="1" noChangeArrowheads="1"/>
          </p:cNvPicPr>
          <p:nvPr/>
        </p:nvPicPr>
        <p:blipFill>
          <a:blip r:embed="rId3" cstate="print"/>
          <a:srcRect/>
          <a:stretch>
            <a:fillRect/>
          </a:stretch>
        </p:blipFill>
        <p:spPr bwMode="auto">
          <a:xfrm>
            <a:off x="381000" y="333375"/>
            <a:ext cx="914400" cy="504825"/>
          </a:xfrm>
          <a:prstGeom prst="rect">
            <a:avLst/>
          </a:prstGeom>
          <a:noFill/>
        </p:spPr>
      </p:pic>
      <p:pic>
        <p:nvPicPr>
          <p:cNvPr id="522245" name="Picture 5"/>
          <p:cNvPicPr>
            <a:picLocks noChangeAspect="1" noChangeArrowheads="1"/>
          </p:cNvPicPr>
          <p:nvPr/>
        </p:nvPicPr>
        <p:blipFill>
          <a:blip r:embed="rId4" cstate="print"/>
          <a:srcRect/>
          <a:stretch>
            <a:fillRect/>
          </a:stretch>
        </p:blipFill>
        <p:spPr bwMode="auto">
          <a:xfrm>
            <a:off x="3276600" y="1520825"/>
            <a:ext cx="5565775" cy="4865688"/>
          </a:xfrm>
          <a:prstGeom prst="rect">
            <a:avLst/>
          </a:prstGeom>
          <a:noFill/>
          <a:ln w="9525">
            <a:noFill/>
            <a:miter lim="800000"/>
            <a:headEnd/>
            <a:tailEnd/>
          </a:ln>
          <a:effectLst/>
        </p:spPr>
      </p:pic>
      <p:pic>
        <p:nvPicPr>
          <p:cNvPr id="522246" name="Picture 6"/>
          <p:cNvPicPr>
            <a:picLocks noChangeAspect="1" noChangeArrowheads="1"/>
          </p:cNvPicPr>
          <p:nvPr/>
        </p:nvPicPr>
        <p:blipFill>
          <a:blip r:embed="rId5" cstate="print"/>
          <a:srcRect/>
          <a:stretch>
            <a:fillRect/>
          </a:stretch>
        </p:blipFill>
        <p:spPr bwMode="auto">
          <a:xfrm>
            <a:off x="250825" y="2168525"/>
            <a:ext cx="2946400" cy="38592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2"/>
          <p:cNvPicPr>
            <a:picLocks noChangeAspect="1" noChangeArrowheads="1"/>
          </p:cNvPicPr>
          <p:nvPr/>
        </p:nvPicPr>
        <p:blipFill>
          <a:blip r:embed="rId3" cstate="print"/>
          <a:srcRect/>
          <a:stretch>
            <a:fillRect/>
          </a:stretch>
        </p:blipFill>
        <p:spPr bwMode="auto">
          <a:xfrm>
            <a:off x="287338" y="381000"/>
            <a:ext cx="3971925" cy="6096000"/>
          </a:xfrm>
          <a:prstGeom prst="rect">
            <a:avLst/>
          </a:prstGeom>
          <a:noFill/>
          <a:ln w="9525">
            <a:noFill/>
            <a:miter lim="800000"/>
            <a:headEnd/>
            <a:tailEnd/>
          </a:ln>
          <a:effectLst/>
        </p:spPr>
      </p:pic>
      <p:sp>
        <p:nvSpPr>
          <p:cNvPr id="524291" name="WordArt 3"/>
          <p:cNvSpPr>
            <a:spLocks noChangeArrowheads="1" noChangeShapeType="1" noTextEdit="1"/>
          </p:cNvSpPr>
          <p:nvPr/>
        </p:nvSpPr>
        <p:spPr bwMode="auto">
          <a:xfrm>
            <a:off x="4267200" y="533400"/>
            <a:ext cx="2819400" cy="762000"/>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solidFill>
                  <a:srgbClr val="FF9900"/>
                </a:solidFill>
                <a:effectLst>
                  <a:outerShdw dist="45791" dir="3378596" algn="ctr" rotWithShape="0">
                    <a:srgbClr val="4D4D4D"/>
                  </a:outerShdw>
                </a:effectLst>
                <a:latin typeface="Arial Black"/>
              </a:rPr>
              <a:t>Ariane</a:t>
            </a:r>
          </a:p>
        </p:txBody>
      </p:sp>
      <p:sp>
        <p:nvSpPr>
          <p:cNvPr id="524292" name="WordArt 4"/>
          <p:cNvSpPr>
            <a:spLocks noChangeArrowheads="1" noChangeShapeType="1" noTextEdit="1"/>
          </p:cNvSpPr>
          <p:nvPr/>
        </p:nvSpPr>
        <p:spPr bwMode="auto">
          <a:xfrm>
            <a:off x="4724400" y="1600200"/>
            <a:ext cx="2133600" cy="49847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FF9A67"/>
                </a:solidFill>
                <a:latin typeface="Arial Black"/>
              </a:rPr>
              <a:t>1979</a:t>
            </a:r>
          </a:p>
        </p:txBody>
      </p:sp>
      <p:pic>
        <p:nvPicPr>
          <p:cNvPr id="524293" name="Picture 5" descr="france"/>
          <p:cNvPicPr>
            <a:picLocks noChangeAspect="1" noChangeArrowheads="1"/>
          </p:cNvPicPr>
          <p:nvPr/>
        </p:nvPicPr>
        <p:blipFill>
          <a:blip r:embed="rId4" cstate="print"/>
          <a:srcRect/>
          <a:stretch>
            <a:fillRect/>
          </a:stretch>
        </p:blipFill>
        <p:spPr bwMode="auto">
          <a:xfrm>
            <a:off x="323850" y="441325"/>
            <a:ext cx="723900" cy="4191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8" name="Picture 2"/>
          <p:cNvPicPr>
            <a:picLocks noChangeArrowheads="1"/>
          </p:cNvPicPr>
          <p:nvPr/>
        </p:nvPicPr>
        <p:blipFill>
          <a:blip r:embed="rId3" cstate="print"/>
          <a:srcRect/>
          <a:stretch>
            <a:fillRect/>
          </a:stretch>
        </p:blipFill>
        <p:spPr bwMode="auto">
          <a:xfrm>
            <a:off x="1223963" y="0"/>
            <a:ext cx="6197600" cy="6256338"/>
          </a:xfrm>
          <a:prstGeom prst="rect">
            <a:avLst/>
          </a:prstGeom>
          <a:noFill/>
          <a:ln w="9525">
            <a:noFill/>
            <a:miter lim="800000"/>
            <a:headEnd/>
            <a:tailEnd/>
          </a:ln>
          <a:effectLst/>
        </p:spPr>
      </p:pic>
      <p:sp>
        <p:nvSpPr>
          <p:cNvPr id="526339" name="Rectangle 3"/>
          <p:cNvSpPr>
            <a:spLocks noChangeArrowheads="1"/>
          </p:cNvSpPr>
          <p:nvPr/>
        </p:nvSpPr>
        <p:spPr bwMode="auto">
          <a:xfrm>
            <a:off x="839788" y="1874838"/>
            <a:ext cx="260350" cy="822325"/>
          </a:xfrm>
          <a:prstGeom prst="rect">
            <a:avLst/>
          </a:prstGeom>
          <a:noFill/>
          <a:ln w="9525">
            <a:noFill/>
            <a:miter lim="800000"/>
            <a:headEnd/>
            <a:tailEnd/>
          </a:ln>
          <a:effectLst/>
        </p:spPr>
        <p:txBody>
          <a:bodyPr wrap="none" anchor="ctr">
            <a:spAutoFit/>
          </a:bodyPr>
          <a:lstStyle/>
          <a:p>
            <a:r>
              <a:rPr lang="en-US"/>
              <a:t> </a:t>
            </a:r>
            <a:br>
              <a:rPr lang="en-US"/>
            </a:br>
            <a:endParaRPr lang="en-US"/>
          </a:p>
        </p:txBody>
      </p:sp>
      <p:sp>
        <p:nvSpPr>
          <p:cNvPr id="526340" name="Text Box 4"/>
          <p:cNvSpPr txBox="1">
            <a:spLocks noChangeArrowheads="1"/>
          </p:cNvSpPr>
          <p:nvPr/>
        </p:nvSpPr>
        <p:spPr bwMode="auto">
          <a:xfrm>
            <a:off x="1150938" y="6243638"/>
            <a:ext cx="6516687" cy="457200"/>
          </a:xfrm>
          <a:prstGeom prst="rect">
            <a:avLst/>
          </a:prstGeom>
          <a:noFill/>
          <a:ln w="9525">
            <a:noFill/>
            <a:miter lim="800000"/>
            <a:headEnd/>
            <a:tailEnd/>
          </a:ln>
          <a:effectLst/>
        </p:spPr>
        <p:txBody>
          <a:bodyPr>
            <a:spAutoFit/>
          </a:bodyPr>
          <a:lstStyle/>
          <a:p>
            <a:pPr>
              <a:spcBef>
                <a:spcPct val="50000"/>
              </a:spcBef>
            </a:pPr>
            <a:r>
              <a:rPr lang="pt-BR">
                <a:solidFill>
                  <a:schemeClr val="bg1"/>
                </a:solidFill>
              </a:rPr>
              <a:t> 1979 a 1986          1987 a 1989         1984 a 1989</a:t>
            </a:r>
          </a:p>
        </p:txBody>
      </p:sp>
      <p:pic>
        <p:nvPicPr>
          <p:cNvPr id="526341" name="Picture 5" descr="france"/>
          <p:cNvPicPr>
            <a:picLocks noChangeAspect="1" noChangeArrowheads="1"/>
          </p:cNvPicPr>
          <p:nvPr/>
        </p:nvPicPr>
        <p:blipFill>
          <a:blip r:embed="rId4" cstate="print"/>
          <a:srcRect/>
          <a:stretch>
            <a:fillRect/>
          </a:stretch>
        </p:blipFill>
        <p:spPr bwMode="auto">
          <a:xfrm>
            <a:off x="323850" y="441325"/>
            <a:ext cx="723900" cy="4191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8386" name="Group 2"/>
          <p:cNvGraphicFramePr>
            <a:graphicFrameLocks noGrp="1"/>
          </p:cNvGraphicFramePr>
          <p:nvPr/>
        </p:nvGraphicFramePr>
        <p:xfrm>
          <a:off x="3959225" y="1808163"/>
          <a:ext cx="4932363" cy="2760981"/>
        </p:xfrm>
        <a:graphic>
          <a:graphicData uri="http://schemas.openxmlformats.org/drawingml/2006/table">
            <a:tbl>
              <a:tblPr/>
              <a:tblGrid>
                <a:gridCol w="1851025"/>
                <a:gridCol w="1027113"/>
                <a:gridCol w="1028700"/>
                <a:gridCol w="1025525"/>
              </a:tblGrid>
              <a:tr h="6842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rPr>
                        <a:t>Dados</a:t>
                      </a:r>
                      <a:endParaRPr kumimoji="0" lang="en-US" sz="20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cap="fla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rPr>
                        <a:t>Ariane 1</a:t>
                      </a:r>
                      <a:endParaRPr kumimoji="0" lang="en-US" sz="2000" b="0"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cap="fla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rPr>
                        <a:t>Ariane 2</a:t>
                      </a:r>
                      <a:endParaRPr kumimoji="0" lang="en-US" sz="2000" b="0"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cap="fla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rPr>
                        <a:t>Ariane 3</a:t>
                      </a:r>
                      <a:endParaRPr kumimoji="0" lang="en-US" sz="20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cap="flat">
                      <a:noFill/>
                    </a:lnT>
                    <a:lnB>
                      <a:noFill/>
                    </a:lnB>
                    <a:lnTlToBr>
                      <a:noFill/>
                    </a:lnTlToBr>
                    <a:lnBlToTr>
                      <a:noFill/>
                    </a:lnBlToTr>
                    <a:solidFill>
                      <a:srgbClr val="FFFFFF"/>
                    </a:solidFill>
                  </a:tcPr>
                </a:tc>
              </a:tr>
              <a:tr h="452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Altura</a:t>
                      </a:r>
                      <a:endParaRPr kumimoji="0" lang="en-US" sz="20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47.4 m</a:t>
                      </a:r>
                      <a:endParaRPr kumimoji="0" lang="en-US" sz="2000" b="0"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49 m</a:t>
                      </a:r>
                      <a:endParaRPr kumimoji="0" lang="en-US" sz="2000" b="0"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49 m</a:t>
                      </a:r>
                      <a:endParaRPr kumimoji="0" lang="en-US" sz="20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4540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Diâmetro</a:t>
                      </a:r>
                      <a:endParaRPr kumimoji="0" lang="en-US" sz="20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3.8 m</a:t>
                      </a:r>
                      <a:endParaRPr kumimoji="0" lang="en-US" sz="2000" b="0"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3.8 m</a:t>
                      </a:r>
                      <a:endParaRPr kumimoji="0" lang="en-US" sz="2000" b="0"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3.8 m</a:t>
                      </a:r>
                      <a:endParaRPr kumimoji="0" lang="en-US" sz="20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452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Massa </a:t>
                      </a:r>
                      <a:endParaRPr kumimoji="0" lang="en-US" sz="20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210 ton.</a:t>
                      </a:r>
                      <a:endParaRPr kumimoji="0" lang="en-US" sz="2000" b="0"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219 ton.</a:t>
                      </a:r>
                      <a:endParaRPr kumimoji="0" lang="en-US" sz="2000" b="0"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237 ton.</a:t>
                      </a:r>
                      <a:endParaRPr kumimoji="0" lang="en-US" sz="20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4540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Carga Útil</a:t>
                      </a:r>
                      <a:endParaRPr kumimoji="0" lang="en-US" sz="20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cap="flat">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1.83 ton.</a:t>
                      </a:r>
                      <a:endParaRPr kumimoji="0" lang="en-US" sz="2000" b="0"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cap="flat">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2.27 ton.</a:t>
                      </a:r>
                      <a:endParaRPr kumimoji="0" lang="en-US" sz="2000" b="0"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cap="flat">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rPr>
                        <a:t>2.65 ton.</a:t>
                      </a:r>
                      <a:endParaRPr kumimoji="0" lang="en-US" sz="20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cap="flat">
                      <a:noFill/>
                    </a:lnB>
                    <a:lnTlToBr>
                      <a:noFill/>
                    </a:lnTlToBr>
                    <a:lnBlToTr>
                      <a:noFill/>
                    </a:lnBlToTr>
                    <a:solidFill>
                      <a:srgbClr val="FFFFFF"/>
                    </a:solidFill>
                  </a:tcPr>
                </a:tc>
              </a:tr>
            </a:tbl>
          </a:graphicData>
        </a:graphic>
      </p:graphicFrame>
      <p:pic>
        <p:nvPicPr>
          <p:cNvPr id="528411" name="Picture 27"/>
          <p:cNvPicPr>
            <a:picLocks noChangeAspect="1" noChangeArrowheads="1"/>
          </p:cNvPicPr>
          <p:nvPr/>
        </p:nvPicPr>
        <p:blipFill>
          <a:blip r:embed="rId3" cstate="print"/>
          <a:srcRect/>
          <a:stretch>
            <a:fillRect/>
          </a:stretch>
        </p:blipFill>
        <p:spPr bwMode="auto">
          <a:xfrm>
            <a:off x="88900" y="76200"/>
            <a:ext cx="3736975" cy="6705600"/>
          </a:xfrm>
          <a:prstGeom prst="rect">
            <a:avLst/>
          </a:prstGeom>
          <a:noFill/>
        </p:spPr>
      </p:pic>
      <p:pic>
        <p:nvPicPr>
          <p:cNvPr id="528412" name="Picture 28" descr="france"/>
          <p:cNvPicPr>
            <a:picLocks noChangeAspect="1" noChangeArrowheads="1"/>
          </p:cNvPicPr>
          <p:nvPr/>
        </p:nvPicPr>
        <p:blipFill>
          <a:blip r:embed="rId4" cstate="print"/>
          <a:srcRect/>
          <a:stretch>
            <a:fillRect/>
          </a:stretch>
        </p:blipFill>
        <p:spPr bwMode="auto">
          <a:xfrm>
            <a:off x="7704138" y="296863"/>
            <a:ext cx="723900" cy="4191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34" name="Picture 2"/>
          <p:cNvPicPr>
            <a:picLocks noChangeAspect="1" noChangeArrowheads="1"/>
          </p:cNvPicPr>
          <p:nvPr/>
        </p:nvPicPr>
        <p:blipFill>
          <a:blip r:embed="rId3" cstate="print"/>
          <a:srcRect/>
          <a:stretch>
            <a:fillRect/>
          </a:stretch>
        </p:blipFill>
        <p:spPr bwMode="auto">
          <a:xfrm>
            <a:off x="1584325" y="153988"/>
            <a:ext cx="7380288" cy="6550025"/>
          </a:xfrm>
          <a:prstGeom prst="rect">
            <a:avLst/>
          </a:prstGeom>
          <a:noFill/>
          <a:ln w="9525">
            <a:noFill/>
            <a:miter lim="800000"/>
            <a:headEnd/>
            <a:tailEnd/>
          </a:ln>
          <a:effectLst/>
        </p:spPr>
      </p:pic>
      <p:sp>
        <p:nvSpPr>
          <p:cNvPr id="530435" name="WordArt 3"/>
          <p:cNvSpPr>
            <a:spLocks noChangeArrowheads="1" noChangeShapeType="1" noTextEdit="1"/>
          </p:cNvSpPr>
          <p:nvPr/>
        </p:nvSpPr>
        <p:spPr bwMode="auto">
          <a:xfrm>
            <a:off x="0" y="1412875"/>
            <a:ext cx="1219200" cy="1765300"/>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FF6600"/>
                </a:solidFill>
                <a:latin typeface="Arial Black"/>
              </a:rPr>
              <a:t>1988</a:t>
            </a:r>
          </a:p>
          <a:p>
            <a:pPr algn="ctr"/>
            <a:r>
              <a:rPr lang="pt-BR" sz="3600" kern="10">
                <a:ln w="9525">
                  <a:solidFill>
                    <a:srgbClr val="000000"/>
                  </a:solidFill>
                  <a:round/>
                  <a:headEnd/>
                  <a:tailEnd/>
                </a:ln>
                <a:solidFill>
                  <a:srgbClr val="FF6600"/>
                </a:solidFill>
                <a:latin typeface="Arial Black"/>
              </a:rPr>
              <a:t>a</a:t>
            </a:r>
          </a:p>
          <a:p>
            <a:pPr algn="ctr"/>
            <a:r>
              <a:rPr lang="pt-BR" sz="3600" kern="10">
                <a:ln w="9525">
                  <a:solidFill>
                    <a:srgbClr val="000000"/>
                  </a:solidFill>
                  <a:round/>
                  <a:headEnd/>
                  <a:tailEnd/>
                </a:ln>
                <a:solidFill>
                  <a:srgbClr val="FF6600"/>
                </a:solidFill>
                <a:latin typeface="Arial Black"/>
              </a:rPr>
              <a:t>2003</a:t>
            </a:r>
          </a:p>
        </p:txBody>
      </p:sp>
      <p:pic>
        <p:nvPicPr>
          <p:cNvPr id="530436" name="Picture 4" descr="france"/>
          <p:cNvPicPr>
            <a:picLocks noChangeAspect="1" noChangeArrowheads="1"/>
          </p:cNvPicPr>
          <p:nvPr/>
        </p:nvPicPr>
        <p:blipFill>
          <a:blip r:embed="rId4" cstate="print"/>
          <a:srcRect/>
          <a:stretch>
            <a:fillRect/>
          </a:stretch>
        </p:blipFill>
        <p:spPr bwMode="auto">
          <a:xfrm>
            <a:off x="323850" y="441325"/>
            <a:ext cx="723900" cy="41910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ChangeArrowheads="1"/>
          </p:cNvSpPr>
          <p:nvPr/>
        </p:nvSpPr>
        <p:spPr bwMode="auto">
          <a:xfrm>
            <a:off x="333375" y="46038"/>
            <a:ext cx="260350" cy="822325"/>
          </a:xfrm>
          <a:prstGeom prst="rect">
            <a:avLst/>
          </a:prstGeom>
          <a:noFill/>
          <a:ln w="9525">
            <a:noFill/>
            <a:miter lim="800000"/>
            <a:headEnd/>
            <a:tailEnd/>
          </a:ln>
          <a:effectLst/>
        </p:spPr>
        <p:txBody>
          <a:bodyPr wrap="none" anchor="ctr">
            <a:spAutoFit/>
          </a:bodyPr>
          <a:lstStyle/>
          <a:p>
            <a:r>
              <a:rPr lang="en-US"/>
              <a:t> </a:t>
            </a:r>
            <a:br>
              <a:rPr lang="en-US"/>
            </a:br>
            <a:endParaRPr lang="en-US"/>
          </a:p>
        </p:txBody>
      </p:sp>
      <p:sp>
        <p:nvSpPr>
          <p:cNvPr id="532483" name="Rectangle 3"/>
          <p:cNvSpPr>
            <a:spLocks noChangeArrowheads="1"/>
          </p:cNvSpPr>
          <p:nvPr/>
        </p:nvSpPr>
        <p:spPr bwMode="auto">
          <a:xfrm>
            <a:off x="333375" y="6354763"/>
            <a:ext cx="336550" cy="457200"/>
          </a:xfrm>
          <a:prstGeom prst="rect">
            <a:avLst/>
          </a:prstGeom>
          <a:noFill/>
          <a:ln w="9525">
            <a:noFill/>
            <a:miter lim="800000"/>
            <a:headEnd/>
            <a:tailEnd/>
          </a:ln>
          <a:effectLst/>
        </p:spPr>
        <p:txBody>
          <a:bodyPr wrap="none" anchor="ctr">
            <a:spAutoFit/>
          </a:bodyPr>
          <a:lstStyle/>
          <a:p>
            <a:r>
              <a:rPr lang="en-US"/>
              <a:t>  </a:t>
            </a:r>
          </a:p>
        </p:txBody>
      </p:sp>
      <p:graphicFrame>
        <p:nvGraphicFramePr>
          <p:cNvPr id="532484" name="Group 4"/>
          <p:cNvGraphicFramePr>
            <a:graphicFrameLocks noGrp="1"/>
          </p:cNvGraphicFramePr>
          <p:nvPr/>
        </p:nvGraphicFramePr>
        <p:xfrm>
          <a:off x="71438" y="404813"/>
          <a:ext cx="9072562" cy="5472114"/>
        </p:xfrm>
        <a:graphic>
          <a:graphicData uri="http://schemas.openxmlformats.org/drawingml/2006/table">
            <a:tbl>
              <a:tblPr/>
              <a:tblGrid>
                <a:gridCol w="1692275"/>
                <a:gridCol w="2376487"/>
                <a:gridCol w="2232025"/>
                <a:gridCol w="2771775"/>
              </a:tblGrid>
              <a:tr h="4286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rPr>
                        <a:t>Ariane 4 </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cap="fla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rPr>
                        <a:t> </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cap="fla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rPr>
                        <a:t> </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cap="fla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rPr>
                        <a:t> </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cap="flat">
                      <a:noFill/>
                    </a:lnT>
                    <a:lnB>
                      <a:noFill/>
                    </a:lnB>
                    <a:lnTlToBr>
                      <a:noFill/>
                    </a:lnTlToBr>
                    <a:lnBlToTr>
                      <a:noFill/>
                    </a:lnBlToTr>
                    <a:solidFill>
                      <a:srgbClr val="FFFFFF"/>
                    </a:solidFill>
                  </a:tcPr>
                </a:tc>
              </a:tr>
              <a:tr h="4302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Dados</a:t>
                      </a: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40</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42P</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44P</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4286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Altura</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58.72 m</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58.72</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58.72</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4286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Diâmetro</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3.8 m</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3.8 m</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3.8 m</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4286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Massa</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240 ton.</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320 ton.</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350 ton.</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4302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Carga Útil</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2 ton.</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2.7 ton.</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3.1 ton.</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6286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 </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 </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 </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 </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4302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Dados</a:t>
                      </a: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42L</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44LP</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44L</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4286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Altura</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58.72 m</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58.72 m</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58.72 m</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4286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Diâmetro</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3.8 m</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3.8 m</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3.8 m</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5492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Massa</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360 ton.</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420 ton.</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470 ton.</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431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Carga Útil</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cap="flat">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3.3 ton.</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cap="flat">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3.8 ton.</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a:noFill/>
                    </a:lnT>
                    <a:lnB cap="flat">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rPr>
                        <a:t>4.3 ton.</a:t>
                      </a:r>
                      <a:endParaRPr kumimoji="0" lang="en-US" sz="2000" b="1"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cap="flat">
                      <a:noFill/>
                    </a:lnB>
                    <a:lnTlToBr>
                      <a:noFill/>
                    </a:lnTlToBr>
                    <a:lnBlToTr>
                      <a:noFill/>
                    </a:lnBlToTr>
                    <a:solidFill>
                      <a:srgbClr val="FFFFFF"/>
                    </a:solidFill>
                  </a:tcPr>
                </a:tc>
              </a:tr>
            </a:tbl>
          </a:graphicData>
        </a:graphic>
      </p:graphicFrame>
      <p:pic>
        <p:nvPicPr>
          <p:cNvPr id="532565" name="Picture 85"/>
          <p:cNvPicPr>
            <a:picLocks noChangeAspect="1" noChangeArrowheads="1"/>
          </p:cNvPicPr>
          <p:nvPr/>
        </p:nvPicPr>
        <p:blipFill>
          <a:blip r:embed="rId3" cstate="print"/>
          <a:srcRect/>
          <a:stretch>
            <a:fillRect/>
          </a:stretch>
        </p:blipFill>
        <p:spPr bwMode="auto">
          <a:xfrm>
            <a:off x="5256213" y="3429000"/>
            <a:ext cx="752475" cy="3267075"/>
          </a:xfrm>
          <a:prstGeom prst="rect">
            <a:avLst/>
          </a:prstGeom>
          <a:noFill/>
        </p:spPr>
      </p:pic>
      <p:pic>
        <p:nvPicPr>
          <p:cNvPr id="532566" name="Picture 86"/>
          <p:cNvPicPr>
            <a:picLocks noChangeAspect="1" noChangeArrowheads="1"/>
          </p:cNvPicPr>
          <p:nvPr/>
        </p:nvPicPr>
        <p:blipFill>
          <a:blip r:embed="rId4" cstate="print"/>
          <a:srcRect/>
          <a:stretch>
            <a:fillRect/>
          </a:stretch>
        </p:blipFill>
        <p:spPr bwMode="auto">
          <a:xfrm>
            <a:off x="2808288" y="66675"/>
            <a:ext cx="657225" cy="3362325"/>
          </a:xfrm>
          <a:prstGeom prst="rect">
            <a:avLst/>
          </a:prstGeom>
          <a:noFill/>
        </p:spPr>
      </p:pic>
      <p:pic>
        <p:nvPicPr>
          <p:cNvPr id="532567" name="Picture 87"/>
          <p:cNvPicPr>
            <a:picLocks noChangeAspect="1" noChangeArrowheads="1"/>
          </p:cNvPicPr>
          <p:nvPr/>
        </p:nvPicPr>
        <p:blipFill>
          <a:blip r:embed="rId5" cstate="print"/>
          <a:srcRect/>
          <a:stretch>
            <a:fillRect/>
          </a:stretch>
        </p:blipFill>
        <p:spPr bwMode="auto">
          <a:xfrm>
            <a:off x="5076825" y="0"/>
            <a:ext cx="704850" cy="3343275"/>
          </a:xfrm>
          <a:prstGeom prst="rect">
            <a:avLst/>
          </a:prstGeom>
          <a:noFill/>
        </p:spPr>
      </p:pic>
      <p:pic>
        <p:nvPicPr>
          <p:cNvPr id="532568" name="Picture 88"/>
          <p:cNvPicPr>
            <a:picLocks noChangeAspect="1" noChangeArrowheads="1"/>
          </p:cNvPicPr>
          <p:nvPr/>
        </p:nvPicPr>
        <p:blipFill>
          <a:blip r:embed="rId6" cstate="print"/>
          <a:srcRect/>
          <a:stretch>
            <a:fillRect/>
          </a:stretch>
        </p:blipFill>
        <p:spPr bwMode="auto">
          <a:xfrm>
            <a:off x="7343775" y="0"/>
            <a:ext cx="657225" cy="3267075"/>
          </a:xfrm>
          <a:prstGeom prst="rect">
            <a:avLst/>
          </a:prstGeom>
          <a:noFill/>
        </p:spPr>
      </p:pic>
      <p:pic>
        <p:nvPicPr>
          <p:cNvPr id="532569" name="Picture 89"/>
          <p:cNvPicPr>
            <a:picLocks noChangeAspect="1" noChangeArrowheads="1"/>
          </p:cNvPicPr>
          <p:nvPr/>
        </p:nvPicPr>
        <p:blipFill>
          <a:blip r:embed="rId7" cstate="print"/>
          <a:srcRect/>
          <a:stretch>
            <a:fillRect/>
          </a:stretch>
        </p:blipFill>
        <p:spPr bwMode="auto">
          <a:xfrm>
            <a:off x="2808288" y="3429000"/>
            <a:ext cx="771525" cy="3305175"/>
          </a:xfrm>
          <a:prstGeom prst="rect">
            <a:avLst/>
          </a:prstGeom>
          <a:noFill/>
        </p:spPr>
      </p:pic>
      <p:sp>
        <p:nvSpPr>
          <p:cNvPr id="532570" name="Rectangle 90"/>
          <p:cNvSpPr>
            <a:spLocks noChangeArrowheads="1"/>
          </p:cNvSpPr>
          <p:nvPr/>
        </p:nvSpPr>
        <p:spPr bwMode="auto">
          <a:xfrm>
            <a:off x="3384550" y="6024563"/>
            <a:ext cx="184150" cy="457200"/>
          </a:xfrm>
          <a:prstGeom prst="rect">
            <a:avLst/>
          </a:prstGeom>
          <a:noFill/>
          <a:ln w="9525">
            <a:noFill/>
            <a:miter lim="800000"/>
            <a:headEnd/>
            <a:tailEnd/>
          </a:ln>
          <a:effectLst/>
        </p:spPr>
        <p:txBody>
          <a:bodyPr wrap="none" anchor="ctr">
            <a:spAutoFit/>
          </a:bodyPr>
          <a:lstStyle/>
          <a:p>
            <a:endParaRPr lang="pt-B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0" name="Picture 2"/>
          <p:cNvPicPr>
            <a:picLocks noChangeAspect="1" noChangeArrowheads="1"/>
          </p:cNvPicPr>
          <p:nvPr/>
        </p:nvPicPr>
        <p:blipFill>
          <a:blip r:embed="rId3" cstate="print"/>
          <a:srcRect/>
          <a:stretch>
            <a:fillRect/>
          </a:stretch>
        </p:blipFill>
        <p:spPr bwMode="auto">
          <a:xfrm>
            <a:off x="0" y="2060575"/>
            <a:ext cx="7740650" cy="4497388"/>
          </a:xfrm>
          <a:prstGeom prst="rect">
            <a:avLst/>
          </a:prstGeom>
          <a:noFill/>
          <a:ln w="9525">
            <a:noFill/>
            <a:miter lim="800000"/>
            <a:headEnd/>
            <a:tailEnd/>
          </a:ln>
          <a:effectLst/>
        </p:spPr>
      </p:pic>
      <p:sp>
        <p:nvSpPr>
          <p:cNvPr id="534531" name="WordArt 3"/>
          <p:cNvSpPr>
            <a:spLocks noChangeArrowheads="1" noChangeShapeType="1" noTextEdit="1"/>
          </p:cNvSpPr>
          <p:nvPr/>
        </p:nvSpPr>
        <p:spPr bwMode="auto">
          <a:xfrm>
            <a:off x="1584325" y="1304925"/>
            <a:ext cx="2133600" cy="49847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FF9A67"/>
                </a:solidFill>
                <a:latin typeface="Arial Black"/>
              </a:rPr>
              <a:t>1988</a:t>
            </a:r>
          </a:p>
        </p:txBody>
      </p:sp>
      <p:sp>
        <p:nvSpPr>
          <p:cNvPr id="534532" name="Text Box 4"/>
          <p:cNvSpPr txBox="1">
            <a:spLocks noChangeArrowheads="1"/>
          </p:cNvSpPr>
          <p:nvPr/>
        </p:nvSpPr>
        <p:spPr bwMode="auto">
          <a:xfrm>
            <a:off x="2232025" y="152400"/>
            <a:ext cx="4800600" cy="579438"/>
          </a:xfrm>
          <a:prstGeom prst="rect">
            <a:avLst/>
          </a:prstGeom>
          <a:noFill/>
          <a:ln w="9525">
            <a:noFill/>
            <a:miter lim="800000"/>
            <a:headEnd/>
            <a:tailEnd/>
          </a:ln>
          <a:effectLst/>
        </p:spPr>
        <p:txBody>
          <a:bodyPr>
            <a:spAutoFit/>
          </a:bodyPr>
          <a:lstStyle/>
          <a:p>
            <a:pPr algn="ctr">
              <a:spcBef>
                <a:spcPct val="50000"/>
              </a:spcBef>
            </a:pPr>
            <a:r>
              <a:rPr lang="en-US" sz="3200" b="1">
                <a:solidFill>
                  <a:srgbClr val="3399FF"/>
                </a:solidFill>
              </a:rPr>
              <a:t>Buran: Ônibus Espacial</a:t>
            </a:r>
          </a:p>
        </p:txBody>
      </p:sp>
      <p:pic>
        <p:nvPicPr>
          <p:cNvPr id="534533" name="Picture 5" descr="oldussr"/>
          <p:cNvPicPr>
            <a:picLocks noChangeAspect="1" noChangeArrowheads="1"/>
          </p:cNvPicPr>
          <p:nvPr/>
        </p:nvPicPr>
        <p:blipFill>
          <a:blip r:embed="rId4" cstate="print"/>
          <a:srcRect/>
          <a:stretch>
            <a:fillRect/>
          </a:stretch>
        </p:blipFill>
        <p:spPr bwMode="auto">
          <a:xfrm>
            <a:off x="352425" y="304800"/>
            <a:ext cx="714375" cy="447675"/>
          </a:xfrm>
          <a:prstGeom prst="rect">
            <a:avLst/>
          </a:prstGeom>
          <a:noFill/>
        </p:spPr>
      </p:pic>
      <p:sp>
        <p:nvSpPr>
          <p:cNvPr id="534534" name="Text Box 6"/>
          <p:cNvSpPr txBox="1">
            <a:spLocks noChangeArrowheads="1"/>
          </p:cNvSpPr>
          <p:nvPr/>
        </p:nvSpPr>
        <p:spPr bwMode="auto">
          <a:xfrm>
            <a:off x="4895850" y="944563"/>
            <a:ext cx="3962400" cy="969962"/>
          </a:xfrm>
          <a:prstGeom prst="rect">
            <a:avLst/>
          </a:prstGeom>
          <a:noFill/>
          <a:ln w="9525">
            <a:noFill/>
            <a:miter lim="800000"/>
            <a:headEnd/>
            <a:tailEnd/>
          </a:ln>
          <a:effectLst/>
        </p:spPr>
        <p:txBody>
          <a:bodyPr>
            <a:spAutoFit/>
          </a:bodyPr>
          <a:lstStyle/>
          <a:p>
            <a:pPr>
              <a:spcBef>
                <a:spcPct val="50000"/>
              </a:spcBef>
            </a:pPr>
            <a:r>
              <a:rPr lang="en-US" sz="3200" b="1">
                <a:solidFill>
                  <a:srgbClr val="FF7C80"/>
                </a:solidFill>
              </a:rPr>
              <a:t>Carga útil: 30 ton.</a:t>
            </a:r>
          </a:p>
          <a:p>
            <a:pPr>
              <a:lnSpc>
                <a:spcPct val="30000"/>
              </a:lnSpc>
              <a:spcBef>
                <a:spcPct val="50000"/>
              </a:spcBef>
            </a:pPr>
            <a:r>
              <a:rPr lang="en-US" sz="3200" b="1">
                <a:solidFill>
                  <a:srgbClr val="FF7C80"/>
                </a:solidFill>
              </a:rPr>
              <a:t> Altitude: 1000 km</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8" name="Picture 2"/>
          <p:cNvPicPr>
            <a:picLocks noChangeAspect="1" noChangeArrowheads="1"/>
          </p:cNvPicPr>
          <p:nvPr/>
        </p:nvPicPr>
        <p:blipFill>
          <a:blip r:embed="rId3" cstate="print"/>
          <a:srcRect/>
          <a:stretch>
            <a:fillRect/>
          </a:stretch>
        </p:blipFill>
        <p:spPr bwMode="auto">
          <a:xfrm>
            <a:off x="2043113" y="0"/>
            <a:ext cx="5057775"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6" name="Picture 2"/>
          <p:cNvPicPr>
            <a:picLocks noChangeAspect="1" noChangeArrowheads="1"/>
          </p:cNvPicPr>
          <p:nvPr/>
        </p:nvPicPr>
        <p:blipFill>
          <a:blip r:embed="rId3" cstate="print"/>
          <a:srcRect/>
          <a:stretch>
            <a:fillRect/>
          </a:stretch>
        </p:blipFill>
        <p:spPr bwMode="auto">
          <a:xfrm>
            <a:off x="139700" y="1736725"/>
            <a:ext cx="1535113" cy="3644900"/>
          </a:xfrm>
          <a:prstGeom prst="rect">
            <a:avLst/>
          </a:prstGeom>
          <a:noFill/>
          <a:ln w="9525">
            <a:noFill/>
            <a:miter lim="800000"/>
            <a:headEnd/>
            <a:tailEnd/>
          </a:ln>
          <a:effectLst/>
        </p:spPr>
      </p:pic>
      <p:pic>
        <p:nvPicPr>
          <p:cNvPr id="538627" name="Picture 3"/>
          <p:cNvPicPr>
            <a:picLocks noChangeAspect="1" noChangeArrowheads="1"/>
          </p:cNvPicPr>
          <p:nvPr/>
        </p:nvPicPr>
        <p:blipFill>
          <a:blip r:embed="rId4" cstate="print"/>
          <a:srcRect/>
          <a:stretch>
            <a:fillRect/>
          </a:stretch>
        </p:blipFill>
        <p:spPr bwMode="auto">
          <a:xfrm>
            <a:off x="1943100" y="2133600"/>
            <a:ext cx="2978150" cy="3357563"/>
          </a:xfrm>
          <a:prstGeom prst="rect">
            <a:avLst/>
          </a:prstGeom>
          <a:noFill/>
          <a:ln w="9525">
            <a:noFill/>
            <a:miter lim="800000"/>
            <a:headEnd/>
            <a:tailEnd/>
          </a:ln>
          <a:effectLst/>
        </p:spPr>
      </p:pic>
      <p:pic>
        <p:nvPicPr>
          <p:cNvPr id="538628" name="Picture 4"/>
          <p:cNvPicPr>
            <a:picLocks noChangeAspect="1" noChangeArrowheads="1"/>
          </p:cNvPicPr>
          <p:nvPr/>
        </p:nvPicPr>
        <p:blipFill>
          <a:blip r:embed="rId5" cstate="print"/>
          <a:srcRect/>
          <a:stretch>
            <a:fillRect/>
          </a:stretch>
        </p:blipFill>
        <p:spPr bwMode="auto">
          <a:xfrm>
            <a:off x="5148263" y="1989138"/>
            <a:ext cx="2935287" cy="3429000"/>
          </a:xfrm>
          <a:prstGeom prst="rect">
            <a:avLst/>
          </a:prstGeom>
          <a:noFill/>
          <a:ln w="9525">
            <a:noFill/>
            <a:miter lim="800000"/>
            <a:headEnd/>
            <a:tailEnd/>
          </a:ln>
          <a:effectLst/>
        </p:spPr>
      </p:pic>
      <p:pic>
        <p:nvPicPr>
          <p:cNvPr id="538629" name="Picture 5"/>
          <p:cNvPicPr>
            <a:picLocks noChangeAspect="1" noChangeArrowheads="1"/>
          </p:cNvPicPr>
          <p:nvPr/>
        </p:nvPicPr>
        <p:blipFill>
          <a:blip r:embed="rId6" cstate="print"/>
          <a:srcRect/>
          <a:stretch>
            <a:fillRect/>
          </a:stretch>
        </p:blipFill>
        <p:spPr bwMode="auto">
          <a:xfrm>
            <a:off x="8351838" y="1317625"/>
            <a:ext cx="506412" cy="4222750"/>
          </a:xfrm>
          <a:prstGeom prst="rect">
            <a:avLst/>
          </a:prstGeom>
          <a:noFill/>
          <a:ln w="9525">
            <a:noFill/>
            <a:miter lim="800000"/>
            <a:headEnd/>
            <a:tailEnd/>
          </a:ln>
          <a:effectLst/>
        </p:spPr>
      </p:pic>
      <p:sp>
        <p:nvSpPr>
          <p:cNvPr id="538630" name="Text Box 6"/>
          <p:cNvSpPr txBox="1">
            <a:spLocks noChangeArrowheads="1"/>
          </p:cNvSpPr>
          <p:nvPr/>
        </p:nvSpPr>
        <p:spPr bwMode="auto">
          <a:xfrm>
            <a:off x="0" y="1016000"/>
            <a:ext cx="3671888" cy="579438"/>
          </a:xfrm>
          <a:prstGeom prst="rect">
            <a:avLst/>
          </a:prstGeom>
          <a:noFill/>
          <a:ln w="9525">
            <a:noFill/>
            <a:miter lim="800000"/>
            <a:headEnd/>
            <a:tailEnd/>
          </a:ln>
          <a:effectLst/>
        </p:spPr>
        <p:txBody>
          <a:bodyPr>
            <a:spAutoFit/>
          </a:bodyPr>
          <a:lstStyle/>
          <a:p>
            <a:pPr algn="ctr">
              <a:spcBef>
                <a:spcPct val="50000"/>
              </a:spcBef>
            </a:pPr>
            <a:r>
              <a:rPr lang="pt-BR" sz="3200">
                <a:solidFill>
                  <a:schemeClr val="bg1"/>
                </a:solidFill>
              </a:rPr>
              <a:t>Família Energia</a:t>
            </a:r>
          </a:p>
        </p:txBody>
      </p:sp>
      <p:sp>
        <p:nvSpPr>
          <p:cNvPr id="538631" name="Text Box 7"/>
          <p:cNvSpPr txBox="1">
            <a:spLocks noChangeArrowheads="1"/>
          </p:cNvSpPr>
          <p:nvPr/>
        </p:nvSpPr>
        <p:spPr bwMode="auto">
          <a:xfrm>
            <a:off x="215900" y="5913438"/>
            <a:ext cx="8928100" cy="457200"/>
          </a:xfrm>
          <a:prstGeom prst="rect">
            <a:avLst/>
          </a:prstGeom>
          <a:noFill/>
          <a:ln w="9525">
            <a:noFill/>
            <a:miter lim="800000"/>
            <a:headEnd/>
            <a:tailEnd/>
          </a:ln>
          <a:effectLst/>
        </p:spPr>
        <p:txBody>
          <a:bodyPr>
            <a:spAutoFit/>
          </a:bodyPr>
          <a:lstStyle/>
          <a:p>
            <a:pPr>
              <a:spcBef>
                <a:spcPct val="50000"/>
              </a:spcBef>
            </a:pPr>
            <a:r>
              <a:rPr lang="pt-BR">
                <a:solidFill>
                  <a:schemeClr val="bg1"/>
                </a:solidFill>
              </a:rPr>
              <a:t>   Vulkan                   Energia                                Energia – M      Zenite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p:cNvPicPr>
            <a:picLocks noChangeAspect="1" noChangeArrowheads="1"/>
          </p:cNvPicPr>
          <p:nvPr/>
        </p:nvPicPr>
        <p:blipFill>
          <a:blip r:embed="rId3" cstate="print"/>
          <a:srcRect/>
          <a:stretch>
            <a:fillRect/>
          </a:stretch>
        </p:blipFill>
        <p:spPr bwMode="auto">
          <a:xfrm>
            <a:off x="1169988" y="53975"/>
            <a:ext cx="6804025" cy="6804025"/>
          </a:xfrm>
          <a:prstGeom prst="rect">
            <a:avLst/>
          </a:prstGeom>
          <a:noFill/>
          <a:ln w="9525">
            <a:noFill/>
            <a:miter lim="800000"/>
            <a:headEnd/>
            <a:tailEnd/>
          </a:ln>
          <a:effectLst/>
        </p:spPr>
      </p:pic>
      <p:sp>
        <p:nvSpPr>
          <p:cNvPr id="411651" name="Text Box 3"/>
          <p:cNvSpPr txBox="1">
            <a:spLocks noChangeArrowheads="1"/>
          </p:cNvSpPr>
          <p:nvPr/>
        </p:nvSpPr>
        <p:spPr bwMode="auto">
          <a:xfrm>
            <a:off x="1744663" y="87313"/>
            <a:ext cx="5653087" cy="457200"/>
          </a:xfrm>
          <a:prstGeom prst="rect">
            <a:avLst/>
          </a:prstGeom>
          <a:noFill/>
          <a:ln w="9525">
            <a:noFill/>
            <a:miter lim="800000"/>
            <a:headEnd/>
            <a:tailEnd/>
          </a:ln>
          <a:effectLst/>
        </p:spPr>
        <p:txBody>
          <a:bodyPr>
            <a:spAutoFit/>
          </a:bodyPr>
          <a:lstStyle/>
          <a:p>
            <a:pPr>
              <a:spcBef>
                <a:spcPct val="50000"/>
              </a:spcBef>
            </a:pPr>
            <a:r>
              <a:rPr lang="pt-BR">
                <a:solidFill>
                  <a:schemeClr val="bg1"/>
                </a:solidFill>
              </a:rPr>
              <a:t>Órbita de Transferência de Hohmann</a:t>
            </a:r>
          </a:p>
        </p:txBody>
      </p:sp>
      <p:sp>
        <p:nvSpPr>
          <p:cNvPr id="411652" name="Line 4"/>
          <p:cNvSpPr>
            <a:spLocks noChangeShapeType="1"/>
          </p:cNvSpPr>
          <p:nvPr/>
        </p:nvSpPr>
        <p:spPr bwMode="auto">
          <a:xfrm>
            <a:off x="215900" y="5842000"/>
            <a:ext cx="647700" cy="0"/>
          </a:xfrm>
          <a:prstGeom prst="line">
            <a:avLst/>
          </a:prstGeom>
          <a:noFill/>
          <a:ln w="76200">
            <a:solidFill>
              <a:srgbClr val="FF3300"/>
            </a:solidFill>
            <a:round/>
            <a:headEnd/>
            <a:tailEnd/>
          </a:ln>
          <a:effectLst/>
        </p:spPr>
        <p:txBody>
          <a:bodyPr/>
          <a:lstStyle/>
          <a:p>
            <a:endParaRPr lang="pt-BR"/>
          </a:p>
        </p:txBody>
      </p:sp>
      <p:sp>
        <p:nvSpPr>
          <p:cNvPr id="411653" name="Text Box 5"/>
          <p:cNvSpPr txBox="1">
            <a:spLocks noChangeArrowheads="1"/>
          </p:cNvSpPr>
          <p:nvPr/>
        </p:nvSpPr>
        <p:spPr bwMode="auto">
          <a:xfrm>
            <a:off x="935038" y="5589588"/>
            <a:ext cx="2128837" cy="457200"/>
          </a:xfrm>
          <a:prstGeom prst="rect">
            <a:avLst/>
          </a:prstGeom>
          <a:noFill/>
          <a:ln w="9525">
            <a:noFill/>
            <a:miter lim="800000"/>
            <a:headEnd/>
            <a:tailEnd/>
          </a:ln>
          <a:effectLst/>
        </p:spPr>
        <p:txBody>
          <a:bodyPr wrap="none">
            <a:spAutoFit/>
          </a:bodyPr>
          <a:lstStyle/>
          <a:p>
            <a:r>
              <a:rPr lang="pt-BR">
                <a:solidFill>
                  <a:srgbClr val="FF3300"/>
                </a:solidFill>
              </a:rPr>
              <a:t>Órbita de Marte</a:t>
            </a:r>
          </a:p>
        </p:txBody>
      </p:sp>
      <p:sp>
        <p:nvSpPr>
          <p:cNvPr id="411654" name="Line 6"/>
          <p:cNvSpPr>
            <a:spLocks noChangeShapeType="1"/>
          </p:cNvSpPr>
          <p:nvPr/>
        </p:nvSpPr>
        <p:spPr bwMode="auto">
          <a:xfrm>
            <a:off x="215900" y="6489700"/>
            <a:ext cx="647700" cy="0"/>
          </a:xfrm>
          <a:prstGeom prst="line">
            <a:avLst/>
          </a:prstGeom>
          <a:noFill/>
          <a:ln w="76200">
            <a:solidFill>
              <a:srgbClr val="00CCFF"/>
            </a:solidFill>
            <a:round/>
            <a:headEnd/>
            <a:tailEnd/>
          </a:ln>
          <a:effectLst/>
        </p:spPr>
        <p:txBody>
          <a:bodyPr/>
          <a:lstStyle/>
          <a:p>
            <a:endParaRPr lang="pt-BR"/>
          </a:p>
        </p:txBody>
      </p:sp>
      <p:sp>
        <p:nvSpPr>
          <p:cNvPr id="411655" name="Text Box 7"/>
          <p:cNvSpPr txBox="1">
            <a:spLocks noChangeArrowheads="1"/>
          </p:cNvSpPr>
          <p:nvPr/>
        </p:nvSpPr>
        <p:spPr bwMode="auto">
          <a:xfrm>
            <a:off x="935038" y="6248400"/>
            <a:ext cx="2484437" cy="457200"/>
          </a:xfrm>
          <a:prstGeom prst="rect">
            <a:avLst/>
          </a:prstGeom>
          <a:noFill/>
          <a:ln w="9525">
            <a:noFill/>
            <a:miter lim="800000"/>
            <a:headEnd/>
            <a:tailEnd/>
          </a:ln>
          <a:effectLst/>
        </p:spPr>
        <p:txBody>
          <a:bodyPr>
            <a:spAutoFit/>
          </a:bodyPr>
          <a:lstStyle/>
          <a:p>
            <a:pPr>
              <a:spcBef>
                <a:spcPct val="50000"/>
              </a:spcBef>
            </a:pPr>
            <a:r>
              <a:rPr lang="pt-BR">
                <a:solidFill>
                  <a:srgbClr val="00CCFF"/>
                </a:solidFill>
              </a:rPr>
              <a:t>Órbita da Terra</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4" name="Picture 2"/>
          <p:cNvPicPr>
            <a:picLocks noChangeAspect="1" noChangeArrowheads="1"/>
          </p:cNvPicPr>
          <p:nvPr/>
        </p:nvPicPr>
        <p:blipFill>
          <a:blip r:embed="rId3" cstate="print"/>
          <a:srcRect/>
          <a:stretch>
            <a:fillRect/>
          </a:stretch>
        </p:blipFill>
        <p:spPr bwMode="auto">
          <a:xfrm>
            <a:off x="5724525" y="190500"/>
            <a:ext cx="1971675" cy="6667500"/>
          </a:xfrm>
          <a:prstGeom prst="rect">
            <a:avLst/>
          </a:prstGeom>
          <a:noFill/>
          <a:ln w="9525">
            <a:noFill/>
            <a:miter lim="800000"/>
            <a:headEnd/>
            <a:tailEnd/>
          </a:ln>
          <a:effectLst/>
        </p:spPr>
      </p:pic>
      <p:sp>
        <p:nvSpPr>
          <p:cNvPr id="540675" name="Text Box 3"/>
          <p:cNvSpPr txBox="1">
            <a:spLocks noChangeArrowheads="1"/>
          </p:cNvSpPr>
          <p:nvPr/>
        </p:nvSpPr>
        <p:spPr bwMode="auto">
          <a:xfrm>
            <a:off x="0" y="476250"/>
            <a:ext cx="3671888" cy="1311275"/>
          </a:xfrm>
          <a:prstGeom prst="rect">
            <a:avLst/>
          </a:prstGeom>
          <a:noFill/>
          <a:ln w="9525">
            <a:noFill/>
            <a:miter lim="800000"/>
            <a:headEnd/>
            <a:tailEnd/>
          </a:ln>
          <a:effectLst/>
        </p:spPr>
        <p:txBody>
          <a:bodyPr>
            <a:spAutoFit/>
          </a:bodyPr>
          <a:lstStyle/>
          <a:p>
            <a:pPr algn="ctr">
              <a:spcBef>
                <a:spcPct val="50000"/>
              </a:spcBef>
            </a:pPr>
            <a:r>
              <a:rPr lang="pt-BR" sz="3200">
                <a:solidFill>
                  <a:schemeClr val="bg1"/>
                </a:solidFill>
              </a:rPr>
              <a:t>Família Energia</a:t>
            </a:r>
          </a:p>
          <a:p>
            <a:pPr algn="ctr">
              <a:spcBef>
                <a:spcPct val="50000"/>
              </a:spcBef>
            </a:pPr>
            <a:r>
              <a:rPr lang="pt-BR" sz="3200">
                <a:solidFill>
                  <a:schemeClr val="bg1"/>
                </a:solidFill>
              </a:rPr>
              <a:t>Zenite</a:t>
            </a:r>
          </a:p>
        </p:txBody>
      </p:sp>
      <p:graphicFrame>
        <p:nvGraphicFramePr>
          <p:cNvPr id="540676" name="Group 4"/>
          <p:cNvGraphicFramePr>
            <a:graphicFrameLocks noGrp="1"/>
          </p:cNvGraphicFramePr>
          <p:nvPr/>
        </p:nvGraphicFramePr>
        <p:xfrm>
          <a:off x="395288" y="2205038"/>
          <a:ext cx="3313112" cy="1584325"/>
        </p:xfrm>
        <a:graphic>
          <a:graphicData uri="http://schemas.openxmlformats.org/drawingml/2006/table">
            <a:tbl>
              <a:tblPr/>
              <a:tblGrid>
                <a:gridCol w="3313112"/>
              </a:tblGrid>
              <a:tr h="15843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Característica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Massa Inicial: 459 ton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Altura: 57 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Diâmetro 3,9m</a:t>
                      </a:r>
                    </a:p>
                  </a:txBody>
                  <a:tcPr anchor="ctr" horzOverflow="overflow">
                    <a:lnL cap="flat">
                      <a:noFill/>
                    </a:lnL>
                    <a:lnR cap="flat">
                      <a:noFill/>
                    </a:lnR>
                    <a:lnT cap="fla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2" name="Picture 2"/>
          <p:cNvPicPr>
            <a:picLocks noChangeAspect="1" noChangeArrowheads="1"/>
          </p:cNvPicPr>
          <p:nvPr/>
        </p:nvPicPr>
        <p:blipFill>
          <a:blip r:embed="rId3" cstate="print"/>
          <a:srcRect/>
          <a:stretch>
            <a:fillRect/>
          </a:stretch>
        </p:blipFill>
        <p:spPr bwMode="auto">
          <a:xfrm>
            <a:off x="5076825" y="95250"/>
            <a:ext cx="3467100" cy="6667500"/>
          </a:xfrm>
          <a:prstGeom prst="rect">
            <a:avLst/>
          </a:prstGeom>
          <a:noFill/>
          <a:ln w="9525">
            <a:noFill/>
            <a:miter lim="800000"/>
            <a:headEnd/>
            <a:tailEnd/>
          </a:ln>
          <a:effectLst/>
        </p:spPr>
      </p:pic>
      <p:sp>
        <p:nvSpPr>
          <p:cNvPr id="542723" name="Text Box 3"/>
          <p:cNvSpPr txBox="1">
            <a:spLocks noChangeArrowheads="1"/>
          </p:cNvSpPr>
          <p:nvPr/>
        </p:nvSpPr>
        <p:spPr bwMode="auto">
          <a:xfrm>
            <a:off x="0" y="476250"/>
            <a:ext cx="3671888" cy="1311275"/>
          </a:xfrm>
          <a:prstGeom prst="rect">
            <a:avLst/>
          </a:prstGeom>
          <a:noFill/>
          <a:ln w="9525">
            <a:noFill/>
            <a:miter lim="800000"/>
            <a:headEnd/>
            <a:tailEnd/>
          </a:ln>
          <a:effectLst/>
        </p:spPr>
        <p:txBody>
          <a:bodyPr>
            <a:spAutoFit/>
          </a:bodyPr>
          <a:lstStyle/>
          <a:p>
            <a:pPr algn="ctr">
              <a:spcBef>
                <a:spcPct val="50000"/>
              </a:spcBef>
            </a:pPr>
            <a:r>
              <a:rPr lang="pt-BR" sz="3200">
                <a:solidFill>
                  <a:schemeClr val="bg1"/>
                </a:solidFill>
              </a:rPr>
              <a:t>Família Energia</a:t>
            </a:r>
          </a:p>
          <a:p>
            <a:pPr algn="ctr">
              <a:spcBef>
                <a:spcPct val="50000"/>
              </a:spcBef>
            </a:pPr>
            <a:r>
              <a:rPr lang="pt-BR" sz="3200">
                <a:solidFill>
                  <a:schemeClr val="bg1"/>
                </a:solidFill>
              </a:rPr>
              <a:t>Energia - M </a:t>
            </a:r>
          </a:p>
        </p:txBody>
      </p:sp>
      <p:graphicFrame>
        <p:nvGraphicFramePr>
          <p:cNvPr id="542724" name="Group 4"/>
          <p:cNvGraphicFramePr>
            <a:graphicFrameLocks noGrp="1"/>
          </p:cNvGraphicFramePr>
          <p:nvPr/>
        </p:nvGraphicFramePr>
        <p:xfrm>
          <a:off x="503238" y="2528888"/>
          <a:ext cx="4213225" cy="2328863"/>
        </p:xfrm>
        <a:graphic>
          <a:graphicData uri="http://schemas.openxmlformats.org/drawingml/2006/table">
            <a:tbl>
              <a:tblPr/>
              <a:tblGrid>
                <a:gridCol w="4213225"/>
              </a:tblGrid>
              <a:tr h="471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Carga Útil</a:t>
                      </a:r>
                    </a:p>
                  </a:txBody>
                  <a:tcPr anchor="ctr" horzOverflow="overflow">
                    <a:lnL cap="flat">
                      <a:noFill/>
                    </a:lnL>
                    <a:lnR cap="flat">
                      <a:noFill/>
                    </a:lnR>
                    <a:lnT cap="flat">
                      <a:noFill/>
                    </a:lnT>
                    <a:lnB>
                      <a:noFill/>
                    </a:lnB>
                    <a:lnTlToBr>
                      <a:noFill/>
                    </a:lnTlToBr>
                    <a:lnBlToTr>
                      <a:noFill/>
                    </a:lnBlToTr>
                    <a:noFill/>
                  </a:tcPr>
                </a:tc>
              </a:tr>
              <a:tr h="4572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Órbita Circular Baixa: 34 ton.</a:t>
                      </a:r>
                    </a:p>
                  </a:txBody>
                  <a:tcPr anchor="ctr" horzOverflow="overflow">
                    <a:lnL cap="flat">
                      <a:noFill/>
                    </a:lnL>
                    <a:lnR cap="flat">
                      <a:noFill/>
                    </a:lnR>
                    <a:lnT>
                      <a:noFill/>
                    </a:lnT>
                    <a:lnB>
                      <a:noFill/>
                    </a:lnB>
                    <a:lnTlToBr>
                      <a:noFill/>
                    </a:lnTlToBr>
                    <a:lnBlToTr>
                      <a:noFill/>
                    </a:lnBlToTr>
                    <a:noFill/>
                  </a:tcPr>
                </a:tc>
              </a:tr>
              <a:tr h="4572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2"/>
                          </a:solidFill>
                          <a:effectLst/>
                          <a:latin typeface="Times New Roman" pitchFamily="18" charset="0"/>
                        </a:rPr>
                        <a:t>Geoestacionária: 7 ton.</a:t>
                      </a:r>
                    </a:p>
                  </a:txBody>
                  <a:tcPr anchor="ctr" horzOverflow="overflow">
                    <a:lnL cap="flat">
                      <a:noFill/>
                    </a:lnL>
                    <a:lnR cap="flat">
                      <a:noFill/>
                    </a:lnR>
                    <a:lnT>
                      <a:noFill/>
                    </a:lnT>
                    <a:lnB>
                      <a:noFill/>
                    </a:lnB>
                    <a:lnTlToBr>
                      <a:noFill/>
                    </a:lnTlToBr>
                    <a:lnBlToTr>
                      <a:noFill/>
                    </a:lnBlToTr>
                    <a:solidFill>
                      <a:srgbClr val="EBEBEB"/>
                    </a:solidFill>
                  </a:tcPr>
                </a:tc>
              </a:tr>
              <a:tr h="4857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itchFamily="18" charset="0"/>
                        </a:rPr>
                        <a:t>Órbia Lunar: 12 ton.</a:t>
                      </a:r>
                    </a:p>
                  </a:txBody>
                  <a:tcPr anchor="ctr" horzOverflow="overflow">
                    <a:lnL cap="flat">
                      <a:noFill/>
                    </a:lnL>
                    <a:lnR cap="flat">
                      <a:noFill/>
                    </a:lnR>
                    <a:lnT>
                      <a:noFill/>
                    </a:lnT>
                    <a:lnB>
                      <a:noFill/>
                    </a:lnB>
                    <a:lnTlToBr>
                      <a:noFill/>
                    </a:lnTlToBr>
                    <a:lnBlToTr>
                      <a:noFill/>
                    </a:lnBlToTr>
                    <a:noFill/>
                  </a:tcPr>
                </a:tc>
              </a:tr>
              <a:tr h="4572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2"/>
                          </a:solidFill>
                          <a:effectLst/>
                          <a:latin typeface="Times New Roman" pitchFamily="18" charset="0"/>
                        </a:rPr>
                        <a:t>Para Marte ou Vênus: 9.5 ton.</a:t>
                      </a:r>
                    </a:p>
                  </a:txBody>
                  <a:tcPr anchor="ctr" horzOverflow="overflow">
                    <a:lnL cap="flat">
                      <a:noFill/>
                    </a:lnL>
                    <a:lnR cap="flat">
                      <a:noFill/>
                    </a:lnR>
                    <a:lnT>
                      <a:noFill/>
                    </a:lnT>
                    <a:lnB cap="flat">
                      <a:noFill/>
                    </a:lnB>
                    <a:lnTlToBr>
                      <a:noFill/>
                    </a:lnTlToBr>
                    <a:lnBlToTr>
                      <a:noFill/>
                    </a:lnBlToTr>
                    <a:solidFill>
                      <a:srgbClr val="EBEBEB"/>
                    </a:solidFill>
                  </a:tcPr>
                </a:tc>
              </a:tr>
            </a:tbl>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70" name="Picture 2"/>
          <p:cNvPicPr>
            <a:picLocks noChangeAspect="1" noChangeArrowheads="1"/>
          </p:cNvPicPr>
          <p:nvPr/>
        </p:nvPicPr>
        <p:blipFill>
          <a:blip r:embed="rId3" cstate="print"/>
          <a:srcRect/>
          <a:stretch>
            <a:fillRect/>
          </a:stretch>
        </p:blipFill>
        <p:spPr bwMode="auto">
          <a:xfrm>
            <a:off x="4032250" y="657225"/>
            <a:ext cx="4762500" cy="6048375"/>
          </a:xfrm>
          <a:prstGeom prst="rect">
            <a:avLst/>
          </a:prstGeom>
          <a:noFill/>
          <a:ln w="9525">
            <a:noFill/>
            <a:miter lim="800000"/>
            <a:headEnd/>
            <a:tailEnd/>
          </a:ln>
          <a:effectLst/>
        </p:spPr>
      </p:pic>
      <p:sp>
        <p:nvSpPr>
          <p:cNvPr id="544771" name="Text Box 3"/>
          <p:cNvSpPr txBox="1">
            <a:spLocks noChangeArrowheads="1"/>
          </p:cNvSpPr>
          <p:nvPr/>
        </p:nvSpPr>
        <p:spPr bwMode="auto">
          <a:xfrm>
            <a:off x="0" y="476250"/>
            <a:ext cx="3671888" cy="1311275"/>
          </a:xfrm>
          <a:prstGeom prst="rect">
            <a:avLst/>
          </a:prstGeom>
          <a:noFill/>
          <a:ln w="9525">
            <a:noFill/>
            <a:miter lim="800000"/>
            <a:headEnd/>
            <a:tailEnd/>
          </a:ln>
          <a:effectLst/>
        </p:spPr>
        <p:txBody>
          <a:bodyPr>
            <a:spAutoFit/>
          </a:bodyPr>
          <a:lstStyle/>
          <a:p>
            <a:pPr algn="ctr">
              <a:spcBef>
                <a:spcPct val="50000"/>
              </a:spcBef>
            </a:pPr>
            <a:r>
              <a:rPr lang="pt-BR" sz="3200">
                <a:solidFill>
                  <a:schemeClr val="bg1"/>
                </a:solidFill>
              </a:rPr>
              <a:t>Família Energia</a:t>
            </a:r>
          </a:p>
          <a:p>
            <a:pPr algn="ctr">
              <a:spcBef>
                <a:spcPct val="50000"/>
              </a:spcBef>
            </a:pPr>
            <a:r>
              <a:rPr lang="pt-BR" sz="3200">
                <a:solidFill>
                  <a:schemeClr val="bg1"/>
                </a:solidFill>
              </a:rPr>
              <a:t>Vulkan</a:t>
            </a:r>
          </a:p>
        </p:txBody>
      </p:sp>
      <p:sp>
        <p:nvSpPr>
          <p:cNvPr id="544772" name="Text Box 4"/>
          <p:cNvSpPr txBox="1">
            <a:spLocks noChangeArrowheads="1"/>
          </p:cNvSpPr>
          <p:nvPr/>
        </p:nvSpPr>
        <p:spPr bwMode="auto">
          <a:xfrm>
            <a:off x="179388" y="2420938"/>
            <a:ext cx="3779837" cy="2282825"/>
          </a:xfrm>
          <a:prstGeom prst="rect">
            <a:avLst/>
          </a:prstGeom>
          <a:noFill/>
          <a:ln w="9525">
            <a:noFill/>
            <a:miter lim="800000"/>
            <a:headEnd/>
            <a:tailEnd/>
          </a:ln>
          <a:effectLst/>
        </p:spPr>
        <p:txBody>
          <a:bodyPr>
            <a:spAutoFit/>
          </a:bodyPr>
          <a:lstStyle/>
          <a:p>
            <a:r>
              <a:rPr lang="en-US">
                <a:solidFill>
                  <a:schemeClr val="bg1"/>
                </a:solidFill>
              </a:rPr>
              <a:t>Massa Máxima: 4747 ton.</a:t>
            </a:r>
          </a:p>
          <a:p>
            <a:r>
              <a:rPr lang="en-US">
                <a:solidFill>
                  <a:schemeClr val="bg1"/>
                </a:solidFill>
              </a:rPr>
              <a:t>Altura: 88m </a:t>
            </a:r>
          </a:p>
          <a:p>
            <a:r>
              <a:rPr lang="en-US">
                <a:solidFill>
                  <a:schemeClr val="bg1"/>
                </a:solidFill>
              </a:rPr>
              <a:t>Altura 1ºEstágio: 46.46m </a:t>
            </a:r>
          </a:p>
          <a:p>
            <a:r>
              <a:rPr lang="en-US">
                <a:solidFill>
                  <a:schemeClr val="bg1"/>
                </a:solidFill>
              </a:rPr>
              <a:t>Diâmetro: 3.92m </a:t>
            </a:r>
          </a:p>
          <a:p>
            <a:r>
              <a:rPr lang="en-US">
                <a:solidFill>
                  <a:schemeClr val="bg1"/>
                </a:solidFill>
              </a:rPr>
              <a:t>Altura do 2º Estágio:  63m </a:t>
            </a:r>
          </a:p>
          <a:p>
            <a:r>
              <a:rPr lang="en-US">
                <a:solidFill>
                  <a:schemeClr val="bg1"/>
                </a:solidFill>
              </a:rPr>
              <a:t>Diâmetro: 8m</a:t>
            </a:r>
            <a:endParaRPr lang="pt-BR">
              <a:solidFill>
                <a:schemeClr val="bg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8" name="Picture 2"/>
          <p:cNvPicPr>
            <a:picLocks noChangeAspect="1" noChangeArrowheads="1"/>
          </p:cNvPicPr>
          <p:nvPr/>
        </p:nvPicPr>
        <p:blipFill>
          <a:blip r:embed="rId3" cstate="print"/>
          <a:srcRect/>
          <a:stretch>
            <a:fillRect/>
          </a:stretch>
        </p:blipFill>
        <p:spPr bwMode="auto">
          <a:xfrm>
            <a:off x="1476375" y="0"/>
            <a:ext cx="2382838" cy="6858000"/>
          </a:xfrm>
          <a:prstGeom prst="rect">
            <a:avLst/>
          </a:prstGeom>
          <a:noFill/>
          <a:ln w="9525">
            <a:noFill/>
            <a:miter lim="800000"/>
            <a:headEnd/>
            <a:tailEnd/>
          </a:ln>
          <a:effectLst/>
        </p:spPr>
      </p:pic>
      <p:sp>
        <p:nvSpPr>
          <p:cNvPr id="546819" name="Rectangle 3"/>
          <p:cNvSpPr>
            <a:spLocks noChangeArrowheads="1"/>
          </p:cNvSpPr>
          <p:nvPr/>
        </p:nvSpPr>
        <p:spPr bwMode="auto">
          <a:xfrm>
            <a:off x="4284663" y="1160463"/>
            <a:ext cx="2416175" cy="1187450"/>
          </a:xfrm>
          <a:prstGeom prst="rect">
            <a:avLst/>
          </a:prstGeom>
          <a:noFill/>
          <a:ln w="9525">
            <a:noFill/>
            <a:miter lim="800000"/>
            <a:headEnd/>
            <a:tailEnd/>
          </a:ln>
          <a:effectLst/>
        </p:spPr>
        <p:txBody>
          <a:bodyPr wrap="none" anchor="ctr">
            <a:spAutoFit/>
          </a:bodyPr>
          <a:lstStyle/>
          <a:p>
            <a:r>
              <a:rPr lang="en-US" b="1">
                <a:solidFill>
                  <a:schemeClr val="bg1"/>
                </a:solidFill>
              </a:rPr>
              <a:t>Ariane 5 Generic</a:t>
            </a:r>
            <a:r>
              <a:rPr lang="en-US"/>
              <a:t/>
            </a:r>
            <a:br>
              <a:rPr lang="en-US"/>
            </a:br>
            <a:endParaRPr lang="en-US"/>
          </a:p>
          <a:p>
            <a:r>
              <a:rPr lang="en-US"/>
              <a:t> </a:t>
            </a:r>
          </a:p>
        </p:txBody>
      </p:sp>
      <p:graphicFrame>
        <p:nvGraphicFramePr>
          <p:cNvPr id="546820" name="Group 4"/>
          <p:cNvGraphicFramePr>
            <a:graphicFrameLocks noGrp="1"/>
          </p:cNvGraphicFramePr>
          <p:nvPr/>
        </p:nvGraphicFramePr>
        <p:xfrm>
          <a:off x="4176713" y="2024063"/>
          <a:ext cx="4967287" cy="3012123"/>
        </p:xfrm>
        <a:graphic>
          <a:graphicData uri="http://schemas.openxmlformats.org/drawingml/2006/table">
            <a:tbl>
              <a:tblPr/>
              <a:tblGrid>
                <a:gridCol w="2903537"/>
                <a:gridCol w="2063750"/>
              </a:tblGrid>
              <a:tr h="817563">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FF0000"/>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rPr>
                        <a:t>Main Data</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cap="fla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rPr>
                        <a:t>Ariane 5G</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cap="flat">
                      <a:noFill/>
                    </a:lnT>
                    <a:lnB>
                      <a:noFill/>
                    </a:lnB>
                    <a:lnTlToBr>
                      <a:noFill/>
                    </a:lnTlToBr>
                    <a:lnBlToTr>
                      <a:noFill/>
                    </a:lnBlToTr>
                    <a:solidFill>
                      <a:srgbClr val="FFFFFF"/>
                    </a:solidFill>
                  </a:tcPr>
                </a:tc>
              </a:tr>
              <a:tr h="4540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Altura</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46 to 52 m</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4540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Diâmetro</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5.4 m</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4540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Massa</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746 ton.</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8175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CargaÚtil</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cap="flat">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6 ton.</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cap="flat">
                      <a:noFill/>
                    </a:lnB>
                    <a:lnTlToBr>
                      <a:noFill/>
                    </a:lnTlToBr>
                    <a:lnBlToTr>
                      <a:noFill/>
                    </a:lnBlToTr>
                    <a:solidFill>
                      <a:srgbClr val="FFFFFF"/>
                    </a:solidFill>
                  </a:tcPr>
                </a:tc>
              </a:tr>
            </a:tbl>
          </a:graphicData>
        </a:graphic>
      </p:graphicFrame>
      <p:sp>
        <p:nvSpPr>
          <p:cNvPr id="546835" name="WordArt 19"/>
          <p:cNvSpPr>
            <a:spLocks noChangeArrowheads="1" noChangeShapeType="1" noTextEdit="1"/>
          </p:cNvSpPr>
          <p:nvPr/>
        </p:nvSpPr>
        <p:spPr bwMode="auto">
          <a:xfrm>
            <a:off x="215900" y="1341438"/>
            <a:ext cx="1219200" cy="647700"/>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rgbClr val="FF6600"/>
                </a:solidFill>
                <a:latin typeface="Arial Black"/>
              </a:rPr>
              <a:t>1997</a:t>
            </a:r>
          </a:p>
        </p:txBody>
      </p:sp>
      <p:sp>
        <p:nvSpPr>
          <p:cNvPr id="546836" name="Rectangle 20"/>
          <p:cNvSpPr>
            <a:spLocks noChangeArrowheads="1"/>
          </p:cNvSpPr>
          <p:nvPr/>
        </p:nvSpPr>
        <p:spPr bwMode="auto">
          <a:xfrm>
            <a:off x="3819525" y="5664200"/>
            <a:ext cx="184150" cy="457200"/>
          </a:xfrm>
          <a:prstGeom prst="rect">
            <a:avLst/>
          </a:prstGeom>
          <a:noFill/>
          <a:ln w="9525">
            <a:noFill/>
            <a:miter lim="800000"/>
            <a:headEnd/>
            <a:tailEnd/>
          </a:ln>
          <a:effectLst/>
        </p:spPr>
        <p:txBody>
          <a:bodyPr wrap="none" anchor="ctr">
            <a:spAutoFit/>
          </a:bodyPr>
          <a:lstStyle/>
          <a:p>
            <a:endParaRPr lang="pt-BR">
              <a:solidFill>
                <a:schemeClr val="bg1"/>
              </a:solidFill>
            </a:endParaRPr>
          </a:p>
        </p:txBody>
      </p:sp>
      <p:pic>
        <p:nvPicPr>
          <p:cNvPr id="546837" name="Picture 21" descr="france"/>
          <p:cNvPicPr>
            <a:picLocks noChangeAspect="1" noChangeArrowheads="1"/>
          </p:cNvPicPr>
          <p:nvPr/>
        </p:nvPicPr>
        <p:blipFill>
          <a:blip r:embed="rId4" cstate="print"/>
          <a:srcRect/>
          <a:stretch>
            <a:fillRect/>
          </a:stretch>
        </p:blipFill>
        <p:spPr bwMode="auto">
          <a:xfrm>
            <a:off x="323850" y="441325"/>
            <a:ext cx="723900" cy="41910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6" name="Picture 2"/>
          <p:cNvPicPr>
            <a:picLocks noChangeAspect="1" noChangeArrowheads="1"/>
          </p:cNvPicPr>
          <p:nvPr/>
        </p:nvPicPr>
        <p:blipFill>
          <a:blip r:embed="rId3" cstate="print"/>
          <a:srcRect/>
          <a:stretch>
            <a:fillRect/>
          </a:stretch>
        </p:blipFill>
        <p:spPr bwMode="auto">
          <a:xfrm>
            <a:off x="1403350" y="0"/>
            <a:ext cx="2178050" cy="6858000"/>
          </a:xfrm>
          <a:prstGeom prst="rect">
            <a:avLst/>
          </a:prstGeom>
          <a:noFill/>
          <a:ln w="9525">
            <a:noFill/>
            <a:miter lim="800000"/>
            <a:headEnd/>
            <a:tailEnd/>
          </a:ln>
          <a:effectLst/>
        </p:spPr>
      </p:pic>
      <p:sp>
        <p:nvSpPr>
          <p:cNvPr id="548867" name="Rectangle 3"/>
          <p:cNvSpPr>
            <a:spLocks noChangeArrowheads="1"/>
          </p:cNvSpPr>
          <p:nvPr/>
        </p:nvSpPr>
        <p:spPr bwMode="auto">
          <a:xfrm>
            <a:off x="4572000" y="620713"/>
            <a:ext cx="2030413" cy="1187450"/>
          </a:xfrm>
          <a:prstGeom prst="rect">
            <a:avLst/>
          </a:prstGeom>
          <a:noFill/>
          <a:ln w="9525">
            <a:noFill/>
            <a:miter lim="800000"/>
            <a:headEnd/>
            <a:tailEnd/>
          </a:ln>
          <a:effectLst/>
        </p:spPr>
        <p:txBody>
          <a:bodyPr wrap="none" anchor="ctr">
            <a:spAutoFit/>
          </a:bodyPr>
          <a:lstStyle/>
          <a:p>
            <a:r>
              <a:rPr lang="en-US" b="1">
                <a:solidFill>
                  <a:schemeClr val="bg1"/>
                </a:solidFill>
              </a:rPr>
              <a:t>Ariane 5 ECA</a:t>
            </a:r>
            <a:r>
              <a:rPr lang="en-US"/>
              <a:t/>
            </a:r>
            <a:br>
              <a:rPr lang="en-US"/>
            </a:br>
            <a:endParaRPr lang="en-US"/>
          </a:p>
          <a:p>
            <a:r>
              <a:rPr lang="en-US"/>
              <a:t> </a:t>
            </a:r>
          </a:p>
        </p:txBody>
      </p:sp>
      <p:graphicFrame>
        <p:nvGraphicFramePr>
          <p:cNvPr id="548868" name="Group 4"/>
          <p:cNvGraphicFramePr>
            <a:graphicFrameLocks noGrp="1"/>
          </p:cNvGraphicFramePr>
          <p:nvPr/>
        </p:nvGraphicFramePr>
        <p:xfrm>
          <a:off x="4319588" y="1736725"/>
          <a:ext cx="4284662" cy="2651760"/>
        </p:xfrm>
        <a:graphic>
          <a:graphicData uri="http://schemas.openxmlformats.org/drawingml/2006/table">
            <a:tbl>
              <a:tblPr/>
              <a:tblGrid>
                <a:gridCol w="2146300"/>
                <a:gridCol w="2138362"/>
              </a:tblGrid>
              <a:tr h="815975">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FF0000"/>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rPr>
                        <a:t>Dados</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cap="fla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FF0000"/>
                          </a:solidFill>
                          <a:effectLst/>
                          <a:latin typeface="Times New Roman" pitchFamily="18" charset="0"/>
                        </a:rPr>
                        <a:t>Ariane 5 ECA</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cap="flat">
                      <a:noFill/>
                    </a:lnT>
                    <a:lnB>
                      <a:noFill/>
                    </a:lnB>
                    <a:lnTlToBr>
                      <a:noFill/>
                    </a:lnTlToBr>
                    <a:lnBlToTr>
                      <a:noFill/>
                    </a:lnBlToTr>
                    <a:solidFill>
                      <a:srgbClr val="FFFFFF"/>
                    </a:solidFill>
                  </a:tcPr>
                </a:tc>
              </a:tr>
              <a:tr h="4540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Altura</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52 m</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4540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Diâmetro</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5.4 m</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4540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Massa</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780 ton.</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4540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Carga Útil</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cap="flat">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9.6 ton.</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cap="flat">
                      <a:noFill/>
                    </a:lnB>
                    <a:lnTlToBr>
                      <a:noFill/>
                    </a:lnTlToBr>
                    <a:lnBlToTr>
                      <a:noFill/>
                    </a:lnBlToTr>
                    <a:solidFill>
                      <a:srgbClr val="FFFFFF"/>
                    </a:solidFill>
                  </a:tcPr>
                </a:tc>
              </a:tr>
            </a:tbl>
          </a:graphicData>
        </a:graphic>
      </p:graphicFrame>
      <p:pic>
        <p:nvPicPr>
          <p:cNvPr id="548883" name="Picture 19" descr="france"/>
          <p:cNvPicPr>
            <a:picLocks noChangeAspect="1" noChangeArrowheads="1"/>
          </p:cNvPicPr>
          <p:nvPr/>
        </p:nvPicPr>
        <p:blipFill>
          <a:blip r:embed="rId4" cstate="print"/>
          <a:srcRect/>
          <a:stretch>
            <a:fillRect/>
          </a:stretch>
        </p:blipFill>
        <p:spPr bwMode="auto">
          <a:xfrm>
            <a:off x="323850" y="441325"/>
            <a:ext cx="723900" cy="41910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4" name="Picture 2"/>
          <p:cNvPicPr>
            <a:picLocks noChangeAspect="1" noChangeArrowheads="1"/>
          </p:cNvPicPr>
          <p:nvPr/>
        </p:nvPicPr>
        <p:blipFill>
          <a:blip r:embed="rId3" cstate="print"/>
          <a:srcRect/>
          <a:stretch>
            <a:fillRect/>
          </a:stretch>
        </p:blipFill>
        <p:spPr bwMode="auto">
          <a:xfrm>
            <a:off x="188913" y="0"/>
            <a:ext cx="4764087" cy="6858000"/>
          </a:xfrm>
          <a:prstGeom prst="rect">
            <a:avLst/>
          </a:prstGeom>
          <a:noFill/>
          <a:ln w="9525">
            <a:noFill/>
            <a:miter lim="800000"/>
            <a:headEnd/>
            <a:tailEnd/>
          </a:ln>
          <a:effectLst/>
        </p:spPr>
      </p:pic>
      <p:sp>
        <p:nvSpPr>
          <p:cNvPr id="550915" name="Rectangle 3"/>
          <p:cNvSpPr>
            <a:spLocks noChangeArrowheads="1"/>
          </p:cNvSpPr>
          <p:nvPr/>
        </p:nvSpPr>
        <p:spPr bwMode="auto">
          <a:xfrm>
            <a:off x="6048375" y="512763"/>
            <a:ext cx="1792288" cy="1187450"/>
          </a:xfrm>
          <a:prstGeom prst="rect">
            <a:avLst/>
          </a:prstGeom>
          <a:noFill/>
          <a:ln w="9525">
            <a:noFill/>
            <a:miter lim="800000"/>
            <a:headEnd/>
            <a:tailEnd/>
          </a:ln>
          <a:effectLst/>
        </p:spPr>
        <p:txBody>
          <a:bodyPr wrap="none" anchor="ctr">
            <a:spAutoFit/>
          </a:bodyPr>
          <a:lstStyle/>
          <a:p>
            <a:r>
              <a:rPr lang="en-US" b="1">
                <a:solidFill>
                  <a:schemeClr val="bg1"/>
                </a:solidFill>
              </a:rPr>
              <a:t>Ariane 5 GS</a:t>
            </a:r>
            <a:r>
              <a:rPr lang="en-US"/>
              <a:t/>
            </a:r>
            <a:br>
              <a:rPr lang="en-US"/>
            </a:br>
            <a:endParaRPr lang="en-US"/>
          </a:p>
          <a:p>
            <a:r>
              <a:rPr lang="en-US"/>
              <a:t> </a:t>
            </a:r>
          </a:p>
        </p:txBody>
      </p:sp>
      <p:graphicFrame>
        <p:nvGraphicFramePr>
          <p:cNvPr id="550916" name="Group 4"/>
          <p:cNvGraphicFramePr>
            <a:graphicFrameLocks noGrp="1"/>
          </p:cNvGraphicFramePr>
          <p:nvPr/>
        </p:nvGraphicFramePr>
        <p:xfrm>
          <a:off x="5148263" y="1762125"/>
          <a:ext cx="3995737" cy="3332163"/>
        </p:xfrm>
        <a:graphic>
          <a:graphicData uri="http://schemas.openxmlformats.org/drawingml/2006/table">
            <a:tbl>
              <a:tblPr/>
              <a:tblGrid>
                <a:gridCol w="1604962"/>
                <a:gridCol w="2390775"/>
              </a:tblGrid>
              <a:tr h="1312863">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0000"/>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Dados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cap="fla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Ariane 5 GS</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cap="flat">
                      <a:noFill/>
                    </a:lnT>
                    <a:lnB>
                      <a:noFill/>
                    </a:lnB>
                    <a:lnTlToBr>
                      <a:noFill/>
                    </a:lnTlToBr>
                    <a:lnBlToTr>
                      <a:noFill/>
                    </a:lnBlToTr>
                    <a:solidFill>
                      <a:srgbClr val="FFFFFF"/>
                    </a:solidFill>
                  </a:tcPr>
                </a:tc>
              </a:tr>
              <a:tr h="5048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Altura</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47 m</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5048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Diâmetro</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5.4 m</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5048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Massa</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750 ton.</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5048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Carga Útil</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cap="flat">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6.7 ton. </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cap="flat">
                      <a:noFill/>
                    </a:lnB>
                    <a:lnTlToBr>
                      <a:noFill/>
                    </a:lnTlToBr>
                    <a:lnBlToTr>
                      <a:noFill/>
                    </a:lnBlToTr>
                    <a:solidFill>
                      <a:srgbClr val="FFFFFF"/>
                    </a:solidFill>
                  </a:tcPr>
                </a:tc>
              </a:tr>
            </a:tbl>
          </a:graphicData>
        </a:graphic>
      </p:graphicFrame>
      <p:pic>
        <p:nvPicPr>
          <p:cNvPr id="550931" name="Picture 19" descr="france"/>
          <p:cNvPicPr>
            <a:picLocks noChangeAspect="1" noChangeArrowheads="1"/>
          </p:cNvPicPr>
          <p:nvPr/>
        </p:nvPicPr>
        <p:blipFill>
          <a:blip r:embed="rId4" cstate="print"/>
          <a:srcRect/>
          <a:stretch>
            <a:fillRect/>
          </a:stretch>
        </p:blipFill>
        <p:spPr bwMode="auto">
          <a:xfrm>
            <a:off x="323850" y="441325"/>
            <a:ext cx="723900" cy="4191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2"/>
          <p:cNvPicPr>
            <a:picLocks noChangeAspect="1" noChangeArrowheads="1"/>
          </p:cNvPicPr>
          <p:nvPr/>
        </p:nvPicPr>
        <p:blipFill>
          <a:blip r:embed="rId3" cstate="print"/>
          <a:srcRect/>
          <a:stretch>
            <a:fillRect/>
          </a:stretch>
        </p:blipFill>
        <p:spPr bwMode="auto">
          <a:xfrm>
            <a:off x="0" y="0"/>
            <a:ext cx="2228850" cy="6858000"/>
          </a:xfrm>
          <a:prstGeom prst="rect">
            <a:avLst/>
          </a:prstGeom>
          <a:noFill/>
          <a:ln w="9525">
            <a:noFill/>
            <a:miter lim="800000"/>
            <a:headEnd/>
            <a:tailEnd/>
          </a:ln>
          <a:effectLst/>
        </p:spPr>
      </p:pic>
      <p:sp>
        <p:nvSpPr>
          <p:cNvPr id="552963" name="Rectangle 3"/>
          <p:cNvSpPr>
            <a:spLocks noChangeArrowheads="1"/>
          </p:cNvSpPr>
          <p:nvPr/>
        </p:nvSpPr>
        <p:spPr bwMode="auto">
          <a:xfrm>
            <a:off x="2382838" y="1509713"/>
            <a:ext cx="2479675" cy="1187450"/>
          </a:xfrm>
          <a:prstGeom prst="rect">
            <a:avLst/>
          </a:prstGeom>
          <a:noFill/>
          <a:ln w="9525">
            <a:noFill/>
            <a:miter lim="800000"/>
            <a:headEnd/>
            <a:tailEnd/>
          </a:ln>
          <a:effectLst/>
        </p:spPr>
        <p:txBody>
          <a:bodyPr wrap="none" anchor="ctr">
            <a:spAutoFit/>
          </a:bodyPr>
          <a:lstStyle/>
          <a:p>
            <a:r>
              <a:rPr lang="en-US" b="1">
                <a:solidFill>
                  <a:schemeClr val="bg1"/>
                </a:solidFill>
              </a:rPr>
              <a:t>Ariane 5 ES ATV</a:t>
            </a:r>
            <a:r>
              <a:rPr lang="en-US">
                <a:solidFill>
                  <a:schemeClr val="bg1"/>
                </a:solidFill>
              </a:rPr>
              <a:t/>
            </a:r>
            <a:br>
              <a:rPr lang="en-US">
                <a:solidFill>
                  <a:schemeClr val="bg1"/>
                </a:solidFill>
              </a:rPr>
            </a:br>
            <a:endParaRPr lang="en-US">
              <a:solidFill>
                <a:schemeClr val="bg1"/>
              </a:solidFill>
            </a:endParaRPr>
          </a:p>
          <a:p>
            <a:r>
              <a:rPr lang="en-US"/>
              <a:t> </a:t>
            </a:r>
          </a:p>
        </p:txBody>
      </p:sp>
      <p:graphicFrame>
        <p:nvGraphicFramePr>
          <p:cNvPr id="552964" name="Group 4"/>
          <p:cNvGraphicFramePr>
            <a:graphicFrameLocks noGrp="1"/>
          </p:cNvGraphicFramePr>
          <p:nvPr/>
        </p:nvGraphicFramePr>
        <p:xfrm>
          <a:off x="3059113" y="2312988"/>
          <a:ext cx="5383212" cy="2651760"/>
        </p:xfrm>
        <a:graphic>
          <a:graphicData uri="http://schemas.openxmlformats.org/drawingml/2006/table">
            <a:tbl>
              <a:tblPr/>
              <a:tblGrid>
                <a:gridCol w="1995487"/>
                <a:gridCol w="3387725"/>
              </a:tblGrid>
              <a:tr h="815975">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FF0000"/>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rPr>
                        <a:t>Dados</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cap="fla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FF0000"/>
                          </a:solidFill>
                          <a:effectLst/>
                          <a:latin typeface="Times New Roman" pitchFamily="18" charset="0"/>
                        </a:rPr>
                        <a:t>Ariane 5 ES ATV</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cap="flat">
                      <a:noFill/>
                    </a:lnT>
                    <a:lnB>
                      <a:noFill/>
                    </a:lnB>
                    <a:lnTlToBr>
                      <a:noFill/>
                    </a:lnTlToBr>
                    <a:lnBlToTr>
                      <a:noFill/>
                    </a:lnBlToTr>
                    <a:solidFill>
                      <a:srgbClr val="FFFFFF"/>
                    </a:solidFill>
                  </a:tcPr>
                </a:tc>
              </a:tr>
              <a:tr h="4540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Altura</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53 m</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4540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Diâmetro</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5.4 m</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4540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Massa</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760 ton.</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solidFill>
                      <a:srgbClr val="FFFFFF"/>
                    </a:solidFill>
                  </a:tcPr>
                </a:tc>
              </a:tr>
              <a:tr h="4540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Carga Útil</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a:noFill/>
                    </a:lnT>
                    <a:lnB cap="flat">
                      <a:noFill/>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rPr>
                        <a:t>21 ton. (*)</a:t>
                      </a:r>
                      <a:endParaRPr kumimoji="0" lang="en-US"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a:noFill/>
                    </a:lnT>
                    <a:lnB cap="flat">
                      <a:noFill/>
                    </a:lnB>
                    <a:lnTlToBr>
                      <a:noFill/>
                    </a:lnTlToBr>
                    <a:lnBlToTr>
                      <a:noFill/>
                    </a:lnBlToTr>
                    <a:solidFill>
                      <a:srgbClr val="FFFFFF"/>
                    </a:solidFill>
                  </a:tcPr>
                </a:tc>
              </a:tr>
            </a:tbl>
          </a:graphicData>
        </a:graphic>
      </p:graphicFrame>
      <p:sp>
        <p:nvSpPr>
          <p:cNvPr id="552979" name="Text Box 19"/>
          <p:cNvSpPr txBox="1">
            <a:spLocks noChangeArrowheads="1"/>
          </p:cNvSpPr>
          <p:nvPr/>
        </p:nvSpPr>
        <p:spPr bwMode="auto">
          <a:xfrm>
            <a:off x="3132138" y="5516563"/>
            <a:ext cx="5580062" cy="457200"/>
          </a:xfrm>
          <a:prstGeom prst="rect">
            <a:avLst/>
          </a:prstGeom>
          <a:solidFill>
            <a:schemeClr val="bg1"/>
          </a:solidFill>
          <a:ln w="9525">
            <a:noFill/>
            <a:miter lim="800000"/>
            <a:headEnd/>
            <a:tailEnd/>
          </a:ln>
          <a:effectLst/>
        </p:spPr>
        <p:txBody>
          <a:bodyPr>
            <a:spAutoFit/>
          </a:bodyPr>
          <a:lstStyle/>
          <a:p>
            <a:pPr>
              <a:spcBef>
                <a:spcPct val="50000"/>
              </a:spcBef>
            </a:pPr>
            <a:r>
              <a:rPr lang="pt-BR"/>
              <a:t>(*) Orbita circular de 260 km a 51°.</a:t>
            </a:r>
          </a:p>
        </p:txBody>
      </p:sp>
      <p:pic>
        <p:nvPicPr>
          <p:cNvPr id="552980" name="Picture 20" descr="france"/>
          <p:cNvPicPr>
            <a:picLocks noChangeAspect="1" noChangeArrowheads="1"/>
          </p:cNvPicPr>
          <p:nvPr/>
        </p:nvPicPr>
        <p:blipFill>
          <a:blip r:embed="rId4" cstate="print"/>
          <a:srcRect/>
          <a:stretch>
            <a:fillRect/>
          </a:stretch>
        </p:blipFill>
        <p:spPr bwMode="auto">
          <a:xfrm>
            <a:off x="7704138" y="260350"/>
            <a:ext cx="723900" cy="419100"/>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10" name="Picture 2"/>
          <p:cNvPicPr>
            <a:picLocks noChangeAspect="1" noChangeArrowheads="1"/>
          </p:cNvPicPr>
          <p:nvPr/>
        </p:nvPicPr>
        <p:blipFill>
          <a:blip r:embed="rId3" cstate="print"/>
          <a:srcRect/>
          <a:stretch>
            <a:fillRect/>
          </a:stretch>
        </p:blipFill>
        <p:spPr bwMode="auto">
          <a:xfrm>
            <a:off x="354013" y="620713"/>
            <a:ext cx="8434387" cy="5616575"/>
          </a:xfrm>
          <a:prstGeom prst="rect">
            <a:avLst/>
          </a:prstGeom>
          <a:noFill/>
          <a:ln w="9525">
            <a:noFill/>
            <a:miter lim="800000"/>
            <a:headEnd/>
            <a:tailEnd/>
          </a:ln>
          <a:effectLst/>
        </p:spPr>
      </p:pic>
      <p:sp>
        <p:nvSpPr>
          <p:cNvPr id="555011" name="Rectangle 3"/>
          <p:cNvSpPr>
            <a:spLocks noChangeArrowheads="1"/>
          </p:cNvSpPr>
          <p:nvPr/>
        </p:nvSpPr>
        <p:spPr bwMode="auto">
          <a:xfrm>
            <a:off x="3446463" y="6400800"/>
            <a:ext cx="2352675" cy="457200"/>
          </a:xfrm>
          <a:prstGeom prst="rect">
            <a:avLst/>
          </a:prstGeom>
          <a:noFill/>
          <a:ln w="9525">
            <a:noFill/>
            <a:miter lim="800000"/>
            <a:headEnd/>
            <a:tailEnd/>
          </a:ln>
          <a:effectLst/>
        </p:spPr>
        <p:txBody>
          <a:bodyPr wrap="none">
            <a:spAutoFit/>
          </a:bodyPr>
          <a:lstStyle/>
          <a:p>
            <a:r>
              <a:rPr lang="pt-BR" b="1">
                <a:solidFill>
                  <a:schemeClr val="bg1"/>
                </a:solidFill>
              </a:rPr>
              <a:t>Ariane5ES-ATV</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8" name="ATV_ANIMATION_FEB08_TV_11-02-08_wmphigh.wmv">
            <a:hlinkClick r:id="" action="ppaction://media"/>
          </p:cNvPr>
          <p:cNvPicPr>
            <a:picLocks noRot="1" noChangeAspect="1" noChangeArrowheads="1"/>
          </p:cNvPicPr>
          <p:nvPr>
            <a:videoFile r:link="rId1"/>
          </p:nvPr>
        </p:nvPicPr>
        <p:blipFill>
          <a:blip r:embed="rId4" cstate="print"/>
          <a:srcRect/>
          <a:stretch>
            <a:fillRect/>
          </a:stretch>
        </p:blipFill>
        <p:spPr bwMode="auto">
          <a:xfrm>
            <a:off x="881063" y="660400"/>
            <a:ext cx="7380287" cy="5535613"/>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5705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57058"/>
                                        </p:tgtEl>
                                      </p:cBhvr>
                                    </p:cmd>
                                  </p:childTnLst>
                                </p:cTn>
                              </p:par>
                            </p:childTnLst>
                          </p:cTn>
                        </p:par>
                      </p:childTnLst>
                    </p:cTn>
                  </p:par>
                </p:childTnLst>
              </p:cTn>
              <p:nextCondLst>
                <p:cond evt="onClick" delay="0">
                  <p:tgtEl>
                    <p:spTgt spid="557058"/>
                  </p:tgtEl>
                </p:cond>
              </p:nextCondLst>
            </p:seq>
            <p:video>
              <p:cMediaNode>
                <p:cTn id="7" fill="hold" display="0">
                  <p:stCondLst>
                    <p:cond delay="indefinite"/>
                  </p:stCondLst>
                  <p:endCondLst>
                    <p:cond evt="onNext" delay="0">
                      <p:tgtEl>
                        <p:sldTgt/>
                      </p:tgtEl>
                    </p:cond>
                    <p:cond evt="onPrev" delay="0">
                      <p:tgtEl>
                        <p:sldTgt/>
                      </p:tgtEl>
                    </p:cond>
                  </p:endCondLst>
                </p:cTn>
                <p:tgtEl>
                  <p:spTgt spid="557058"/>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WordArt 2"/>
          <p:cNvSpPr>
            <a:spLocks noChangeArrowheads="1" noChangeShapeType="1" noTextEdit="1"/>
          </p:cNvSpPr>
          <p:nvPr/>
        </p:nvSpPr>
        <p:spPr bwMode="auto">
          <a:xfrm rot="373650">
            <a:off x="935038" y="1952625"/>
            <a:ext cx="7543800" cy="2038350"/>
          </a:xfrm>
          <a:prstGeom prst="rect">
            <a:avLst/>
          </a:prstGeom>
        </p:spPr>
        <p:txBody>
          <a:bodyPr wrap="none" fromWordArt="1">
            <a:prstTxWarp prst="textWave4">
              <a:avLst>
                <a:gd name="adj1" fmla="val 6500"/>
                <a:gd name="adj2" fmla="val 0"/>
              </a:avLst>
            </a:prstTxWarp>
          </a:bodyPr>
          <a:lstStyle/>
          <a:p>
            <a:pPr algn="ctr"/>
            <a:r>
              <a:rPr lang="pt-BR" sz="3600" kern="10" spc="720">
                <a:ln w="25400">
                  <a:solidFill>
                    <a:schemeClr val="bg1"/>
                  </a:solidFill>
                  <a:round/>
                  <a:headEnd/>
                  <a:tailEnd/>
                </a:ln>
                <a:solidFill>
                  <a:srgbClr val="0000FF"/>
                </a:solidFill>
                <a:effectLst>
                  <a:outerShdw dist="125724" dir="18900000" algn="ctr" rotWithShape="0">
                    <a:srgbClr val="000099"/>
                  </a:outerShdw>
                </a:effectLst>
                <a:latin typeface="Impact"/>
              </a:rPr>
              <a:t>Satélites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WordArt 2"/>
          <p:cNvSpPr>
            <a:spLocks noChangeArrowheads="1" noChangeShapeType="1" noTextEdit="1"/>
          </p:cNvSpPr>
          <p:nvPr/>
        </p:nvSpPr>
        <p:spPr bwMode="auto">
          <a:xfrm>
            <a:off x="2971800" y="430213"/>
            <a:ext cx="3276600" cy="788987"/>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gradFill rotWithShape="1">
                  <a:gsLst>
                    <a:gs pos="0">
                      <a:srgbClr val="5E9EFF"/>
                    </a:gs>
                    <a:gs pos="39999">
                      <a:srgbClr val="85C2FF"/>
                    </a:gs>
                    <a:gs pos="70000">
                      <a:srgbClr val="C4D6EB"/>
                    </a:gs>
                    <a:gs pos="100000">
                      <a:srgbClr val="FFEBFA"/>
                    </a:gs>
                  </a:gsLst>
                  <a:lin ang="2700000" scaled="1"/>
                </a:gradFill>
                <a:effectLst>
                  <a:outerShdw dist="45791" dir="3378596" algn="ctr" rotWithShape="0">
                    <a:srgbClr val="4D4D4D"/>
                  </a:outerShdw>
                </a:effectLst>
                <a:latin typeface="Arial Black"/>
              </a:rPr>
              <a:t>Os Nomes:</a:t>
            </a:r>
          </a:p>
        </p:txBody>
      </p:sp>
      <p:sp>
        <p:nvSpPr>
          <p:cNvPr id="413699" name="Text Box 3"/>
          <p:cNvSpPr txBox="1">
            <a:spLocks noChangeArrowheads="1"/>
          </p:cNvSpPr>
          <p:nvPr/>
        </p:nvSpPr>
        <p:spPr bwMode="auto">
          <a:xfrm>
            <a:off x="990600" y="1828800"/>
            <a:ext cx="8001000" cy="641350"/>
          </a:xfrm>
          <a:prstGeom prst="rect">
            <a:avLst/>
          </a:prstGeom>
          <a:noFill/>
          <a:ln w="9525">
            <a:noFill/>
            <a:miter lim="800000"/>
            <a:headEnd/>
            <a:tailEnd/>
          </a:ln>
          <a:effectLst/>
        </p:spPr>
        <p:txBody>
          <a:bodyPr>
            <a:spAutoFit/>
          </a:bodyPr>
          <a:lstStyle/>
          <a:p>
            <a:pPr>
              <a:spcBef>
                <a:spcPct val="50000"/>
              </a:spcBef>
            </a:pPr>
            <a:r>
              <a:rPr lang="en-US" sz="3600" b="1">
                <a:solidFill>
                  <a:srgbClr val="66CCFF"/>
                </a:solidFill>
              </a:rPr>
              <a:t>Konstantin Tsiolkovsky</a:t>
            </a:r>
            <a:r>
              <a:rPr lang="en-US" sz="3600">
                <a:solidFill>
                  <a:srgbClr val="66CCFF"/>
                </a:solidFill>
              </a:rPr>
              <a:t> - Russo.</a:t>
            </a:r>
          </a:p>
        </p:txBody>
      </p:sp>
      <p:sp>
        <p:nvSpPr>
          <p:cNvPr id="413700" name="Text Box 4"/>
          <p:cNvSpPr txBox="1">
            <a:spLocks noChangeArrowheads="1"/>
          </p:cNvSpPr>
          <p:nvPr/>
        </p:nvSpPr>
        <p:spPr bwMode="auto">
          <a:xfrm>
            <a:off x="990600" y="2863850"/>
            <a:ext cx="6781800" cy="641350"/>
          </a:xfrm>
          <a:prstGeom prst="rect">
            <a:avLst/>
          </a:prstGeom>
          <a:noFill/>
          <a:ln w="9525">
            <a:noFill/>
            <a:miter lim="800000"/>
            <a:headEnd/>
            <a:tailEnd/>
          </a:ln>
          <a:effectLst/>
        </p:spPr>
        <p:txBody>
          <a:bodyPr>
            <a:spAutoFit/>
          </a:bodyPr>
          <a:lstStyle/>
          <a:p>
            <a:pPr>
              <a:spcBef>
                <a:spcPct val="50000"/>
              </a:spcBef>
            </a:pPr>
            <a:r>
              <a:rPr lang="en-US" sz="3600" b="1">
                <a:solidFill>
                  <a:srgbClr val="66CCFF"/>
                </a:solidFill>
              </a:rPr>
              <a:t>Hermann J. Oberth</a:t>
            </a:r>
            <a:r>
              <a:rPr lang="en-US" sz="3600">
                <a:solidFill>
                  <a:srgbClr val="66CCFF"/>
                </a:solidFill>
              </a:rPr>
              <a:t> - Alemão.</a:t>
            </a:r>
          </a:p>
        </p:txBody>
      </p:sp>
      <p:sp>
        <p:nvSpPr>
          <p:cNvPr id="413701" name="Text Box 5"/>
          <p:cNvSpPr txBox="1">
            <a:spLocks noChangeArrowheads="1"/>
          </p:cNvSpPr>
          <p:nvPr/>
        </p:nvSpPr>
        <p:spPr bwMode="auto">
          <a:xfrm>
            <a:off x="990600" y="3886200"/>
            <a:ext cx="7010400" cy="641350"/>
          </a:xfrm>
          <a:prstGeom prst="rect">
            <a:avLst/>
          </a:prstGeom>
          <a:noFill/>
          <a:ln w="9525">
            <a:noFill/>
            <a:miter lim="800000"/>
            <a:headEnd/>
            <a:tailEnd/>
          </a:ln>
          <a:effectLst/>
        </p:spPr>
        <p:txBody>
          <a:bodyPr>
            <a:spAutoFit/>
          </a:bodyPr>
          <a:lstStyle/>
          <a:p>
            <a:pPr>
              <a:spcBef>
                <a:spcPct val="50000"/>
              </a:spcBef>
            </a:pPr>
            <a:r>
              <a:rPr lang="en-US" sz="3600" b="1">
                <a:solidFill>
                  <a:srgbClr val="66CCFF"/>
                </a:solidFill>
              </a:rPr>
              <a:t>Robert H. Goddard</a:t>
            </a:r>
            <a:r>
              <a:rPr lang="en-US" sz="3600">
                <a:solidFill>
                  <a:srgbClr val="66CCFF"/>
                </a:solidFill>
              </a:rPr>
              <a:t> - Americano.</a:t>
            </a:r>
          </a:p>
        </p:txBody>
      </p:sp>
      <p:sp>
        <p:nvSpPr>
          <p:cNvPr id="413702" name="Text Box 6"/>
          <p:cNvSpPr txBox="1">
            <a:spLocks noChangeArrowheads="1"/>
          </p:cNvSpPr>
          <p:nvPr/>
        </p:nvSpPr>
        <p:spPr bwMode="auto">
          <a:xfrm>
            <a:off x="935038" y="5842000"/>
            <a:ext cx="6553200" cy="641350"/>
          </a:xfrm>
          <a:prstGeom prst="rect">
            <a:avLst/>
          </a:prstGeom>
          <a:noFill/>
          <a:ln w="9525">
            <a:noFill/>
            <a:miter lim="800000"/>
            <a:headEnd/>
            <a:tailEnd/>
          </a:ln>
          <a:effectLst/>
        </p:spPr>
        <p:txBody>
          <a:bodyPr>
            <a:spAutoFit/>
          </a:bodyPr>
          <a:lstStyle/>
          <a:p>
            <a:pPr>
              <a:spcBef>
                <a:spcPct val="50000"/>
              </a:spcBef>
            </a:pPr>
            <a:r>
              <a:rPr lang="en-US" sz="3600" b="1">
                <a:solidFill>
                  <a:srgbClr val="66CCFF"/>
                </a:solidFill>
              </a:rPr>
              <a:t>Werhner Von Braun </a:t>
            </a:r>
            <a:r>
              <a:rPr lang="en-US" sz="3600">
                <a:solidFill>
                  <a:srgbClr val="66CCFF"/>
                </a:solidFill>
              </a:rPr>
              <a:t>- Alemão.</a:t>
            </a:r>
            <a:endParaRPr lang="en-US" sz="3600" b="1">
              <a:solidFill>
                <a:srgbClr val="66CCFF"/>
              </a:solidFill>
            </a:endParaRPr>
          </a:p>
        </p:txBody>
      </p:sp>
      <p:sp>
        <p:nvSpPr>
          <p:cNvPr id="413703" name="Text Box 7"/>
          <p:cNvSpPr txBox="1">
            <a:spLocks noChangeArrowheads="1"/>
          </p:cNvSpPr>
          <p:nvPr/>
        </p:nvSpPr>
        <p:spPr bwMode="auto">
          <a:xfrm>
            <a:off x="1150938" y="4868863"/>
            <a:ext cx="7010400" cy="641350"/>
          </a:xfrm>
          <a:prstGeom prst="rect">
            <a:avLst/>
          </a:prstGeom>
          <a:noFill/>
          <a:ln w="9525">
            <a:noFill/>
            <a:miter lim="800000"/>
            <a:headEnd/>
            <a:tailEnd/>
          </a:ln>
          <a:effectLst/>
        </p:spPr>
        <p:txBody>
          <a:bodyPr>
            <a:spAutoFit/>
          </a:bodyPr>
          <a:lstStyle/>
          <a:p>
            <a:pPr>
              <a:spcBef>
                <a:spcPct val="50000"/>
              </a:spcBef>
            </a:pPr>
            <a:r>
              <a:rPr lang="en-US" sz="3600" b="1">
                <a:solidFill>
                  <a:srgbClr val="66CCFF"/>
                </a:solidFill>
              </a:rPr>
              <a:t>Sergei P. Korolev – </a:t>
            </a:r>
            <a:r>
              <a:rPr lang="en-US" sz="3600">
                <a:solidFill>
                  <a:srgbClr val="66CCFF"/>
                </a:solidFill>
              </a:rPr>
              <a:t>Russo</a:t>
            </a:r>
            <a:r>
              <a:rPr lang="en-US" sz="3600" b="1">
                <a:solidFill>
                  <a:srgbClr val="66CCFF"/>
                </a:solidFill>
              </a:rPr>
              <a:t>.</a:t>
            </a:r>
            <a:endParaRPr lang="en-US" sz="3600">
              <a:solidFill>
                <a:srgbClr val="66CCFF"/>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sputnik.wav">
            <a:hlinkClick r:id="" action="ppaction://media"/>
          </p:cNvPr>
          <p:cNvPicPr>
            <a:picLocks noRot="1" noChangeAspect="1" noChangeArrowheads="1"/>
          </p:cNvPicPr>
          <p:nvPr>
            <a:audioFile r:link="rId1"/>
          </p:nvPr>
        </p:nvPicPr>
        <p:blipFill>
          <a:blip r:embed="rId4" cstate="print"/>
          <a:srcRect/>
          <a:stretch>
            <a:fillRect/>
          </a:stretch>
        </p:blipFill>
        <p:spPr bwMode="auto">
          <a:xfrm>
            <a:off x="4418013" y="3275013"/>
            <a:ext cx="304800" cy="304800"/>
          </a:xfrm>
          <a:prstGeom prst="rect">
            <a:avLst/>
          </a:prstGeom>
          <a:noFill/>
        </p:spPr>
      </p:pic>
      <p:pic>
        <p:nvPicPr>
          <p:cNvPr id="47107" name="Picture 3" descr="sputnik1"/>
          <p:cNvPicPr>
            <a:picLocks noChangeAspect="1" noChangeArrowheads="1"/>
          </p:cNvPicPr>
          <p:nvPr/>
        </p:nvPicPr>
        <p:blipFill>
          <a:blip r:embed="rId5" cstate="print"/>
          <a:srcRect/>
          <a:stretch>
            <a:fillRect/>
          </a:stretch>
        </p:blipFill>
        <p:spPr bwMode="auto">
          <a:xfrm>
            <a:off x="2286000" y="958850"/>
            <a:ext cx="4646613" cy="5899150"/>
          </a:xfrm>
          <a:prstGeom prst="rect">
            <a:avLst/>
          </a:prstGeom>
          <a:noFill/>
        </p:spPr>
      </p:pic>
      <p:sp>
        <p:nvSpPr>
          <p:cNvPr id="47108" name="WordArt 4"/>
          <p:cNvSpPr>
            <a:spLocks noChangeArrowheads="1" noChangeShapeType="1" noTextEdit="1"/>
          </p:cNvSpPr>
          <p:nvPr/>
        </p:nvSpPr>
        <p:spPr bwMode="auto">
          <a:xfrm>
            <a:off x="1836738" y="404813"/>
            <a:ext cx="5254625" cy="914400"/>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solidFill>
                  <a:srgbClr val="DDDDDD"/>
                </a:solidFill>
                <a:effectLst>
                  <a:outerShdw dist="45791" dir="3378596" algn="ctr" rotWithShape="0">
                    <a:srgbClr val="4D4D4D"/>
                  </a:outerShdw>
                </a:effectLst>
                <a:latin typeface="Arial Black"/>
              </a:rPr>
              <a:t>Sputnik: 1957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7107"/>
                                        </p:tgtEl>
                                        <p:attrNameLst>
                                          <p:attrName>style.visibility</p:attrName>
                                        </p:attrNameLst>
                                      </p:cBhvr>
                                      <p:to>
                                        <p:strVal val="visible"/>
                                      </p:to>
                                    </p:set>
                                    <p:anim calcmode="lin" valueType="num">
                                      <p:cBhvr additive="base">
                                        <p:cTn id="7" dur="500" fill="hold"/>
                                        <p:tgtEl>
                                          <p:spTgt spid="47107"/>
                                        </p:tgtEl>
                                        <p:attrNameLst>
                                          <p:attrName>ppt_x</p:attrName>
                                        </p:attrNameLst>
                                      </p:cBhvr>
                                      <p:tavLst>
                                        <p:tav tm="0">
                                          <p:val>
                                            <p:strVal val="#ppt_x"/>
                                          </p:val>
                                        </p:tav>
                                        <p:tav tm="100000">
                                          <p:val>
                                            <p:strVal val="#ppt_x"/>
                                          </p:val>
                                        </p:tav>
                                      </p:tavLst>
                                    </p:anim>
                                    <p:anim calcmode="lin" valueType="num">
                                      <p:cBhvr additive="base">
                                        <p:cTn id="8" dur="500" fill="hold"/>
                                        <p:tgtEl>
                                          <p:spTgt spid="4710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0250" fill="hold"/>
                                        <p:tgtEl>
                                          <p:spTgt spid="4710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47106"/>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Rectangle 3"/>
          <p:cNvSpPr>
            <a:spLocks noGrp="1" noChangeArrowheads="1"/>
          </p:cNvSpPr>
          <p:nvPr>
            <p:ph type="body" idx="1"/>
          </p:nvPr>
        </p:nvSpPr>
        <p:spPr>
          <a:xfrm>
            <a:off x="250825" y="1808163"/>
            <a:ext cx="8893175" cy="4114800"/>
          </a:xfrm>
        </p:spPr>
        <p:txBody>
          <a:bodyPr/>
          <a:lstStyle/>
          <a:p>
            <a:r>
              <a:rPr lang="pt-BR" sz="2400">
                <a:solidFill>
                  <a:schemeClr val="bg1"/>
                </a:solidFill>
              </a:rPr>
              <a:t>Sputnik  - 4 Outubro 1957 – Primeiro Orbitador Terrestre</a:t>
            </a:r>
            <a:r>
              <a:rPr lang="pt-BR" sz="2400">
                <a:solidFill>
                  <a:schemeClr val="bg1"/>
                </a:solidFill>
                <a:hlinkClick r:id="rId3" action="ppaction://hlinkfile" tooltip="Sputnik 1 First Earth Orbiter"/>
              </a:rPr>
              <a:t> </a:t>
            </a:r>
            <a:r>
              <a:rPr lang="pt-BR" sz="2400">
                <a:solidFill>
                  <a:schemeClr val="bg1"/>
                </a:solidFill>
              </a:rPr>
              <a:t> </a:t>
            </a:r>
          </a:p>
          <a:p>
            <a:pPr>
              <a:buFontTx/>
              <a:buNone/>
            </a:pPr>
            <a:r>
              <a:rPr lang="pt-BR" sz="2400">
                <a:solidFill>
                  <a:schemeClr val="bg1"/>
                </a:solidFill>
                <a:hlinkClick r:id="rId3" action="ppaction://hlinkfile" tooltip="Enlarge"/>
              </a:rPr>
              <a:t> </a:t>
            </a:r>
            <a:endParaRPr lang="pt-BR" sz="2400">
              <a:solidFill>
                <a:schemeClr val="bg1"/>
              </a:solidFill>
            </a:endParaRPr>
          </a:p>
          <a:p>
            <a:r>
              <a:rPr lang="pt-BR" sz="2400">
                <a:solidFill>
                  <a:schemeClr val="bg1"/>
                </a:solidFill>
              </a:rPr>
              <a:t>Sputnik 2 - 3 Novembro 1957 – Orbitador Terrestre (LAIKA) </a:t>
            </a:r>
          </a:p>
          <a:p>
            <a:endParaRPr lang="pt-BR" sz="2400">
              <a:solidFill>
                <a:schemeClr val="bg1"/>
              </a:solidFill>
            </a:endParaRPr>
          </a:p>
          <a:p>
            <a:r>
              <a:rPr lang="pt-BR" sz="2400">
                <a:solidFill>
                  <a:schemeClr val="bg1"/>
                </a:solidFill>
              </a:rPr>
              <a:t>Vanguard TV3 - 6 Dezembro 1957 – Falha no Lançamento - Orbitador</a:t>
            </a:r>
            <a:r>
              <a:rPr lang="pt-BR">
                <a:solidFill>
                  <a:schemeClr val="bg1"/>
                </a:solidFill>
              </a:rPr>
              <a:t> </a:t>
            </a:r>
          </a:p>
          <a:p>
            <a:endParaRPr lang="pt-BR">
              <a:solidFill>
                <a:schemeClr val="bg1"/>
              </a:solidFill>
            </a:endParaRPr>
          </a:p>
        </p:txBody>
      </p:sp>
      <p:sp>
        <p:nvSpPr>
          <p:cNvPr id="192516" name="WordArt 4"/>
          <p:cNvSpPr>
            <a:spLocks noChangeArrowheads="1" noChangeShapeType="1" noTextEdit="1"/>
          </p:cNvSpPr>
          <p:nvPr/>
        </p:nvSpPr>
        <p:spPr bwMode="auto">
          <a:xfrm>
            <a:off x="1836738" y="404813"/>
            <a:ext cx="5254625" cy="914400"/>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gradFill rotWithShape="1">
                  <a:gsLst>
                    <a:gs pos="0">
                      <a:srgbClr val="3399FF"/>
                    </a:gs>
                    <a:gs pos="100000">
                      <a:srgbClr val="FFCC66"/>
                    </a:gs>
                  </a:gsLst>
                  <a:path path="rect">
                    <a:fillToRect r="100000" b="100000"/>
                  </a:path>
                </a:gradFill>
                <a:effectLst>
                  <a:outerShdw dist="45791" dir="3378596" algn="ctr" rotWithShape="0">
                    <a:srgbClr val="4D4D4D"/>
                  </a:outerShdw>
                </a:effectLst>
                <a:latin typeface="Arial Black"/>
              </a:rPr>
              <a:t>1957</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Rectangle 3"/>
          <p:cNvSpPr>
            <a:spLocks noGrp="1" noChangeArrowheads="1"/>
          </p:cNvSpPr>
          <p:nvPr>
            <p:ph type="body" idx="1"/>
          </p:nvPr>
        </p:nvSpPr>
        <p:spPr/>
        <p:txBody>
          <a:bodyPr/>
          <a:lstStyle/>
          <a:p>
            <a:r>
              <a:rPr lang="pt-BR">
                <a:solidFill>
                  <a:schemeClr val="bg1"/>
                </a:solidFill>
                <a:hlinkClick r:id="rId3" action="ppaction://hlinkfile" tooltip="Explorer 1"/>
              </a:rPr>
              <a:t>Explorer 1</a:t>
            </a:r>
            <a:r>
              <a:rPr lang="pt-BR">
                <a:solidFill>
                  <a:schemeClr val="bg1"/>
                </a:solidFill>
              </a:rPr>
              <a:t> - 1 Fevereiro - Orbitador </a:t>
            </a:r>
          </a:p>
          <a:p>
            <a:r>
              <a:rPr lang="pt-BR">
                <a:solidFill>
                  <a:schemeClr val="bg1"/>
                </a:solidFill>
                <a:hlinkClick r:id="rId4" action="ppaction://hlinkfile" tooltip="Vanguard 1"/>
              </a:rPr>
              <a:t>Vanguard 1</a:t>
            </a:r>
            <a:r>
              <a:rPr lang="pt-BR">
                <a:solidFill>
                  <a:schemeClr val="bg1"/>
                </a:solidFill>
              </a:rPr>
              <a:t> - 17 Março -  Orbitador </a:t>
            </a:r>
          </a:p>
          <a:p>
            <a:r>
              <a:rPr lang="pt-BR">
                <a:solidFill>
                  <a:schemeClr val="bg1"/>
                </a:solidFill>
              </a:rPr>
              <a:t>8 fracassos</a:t>
            </a:r>
          </a:p>
        </p:txBody>
      </p:sp>
      <p:sp>
        <p:nvSpPr>
          <p:cNvPr id="193541" name="WordArt 5"/>
          <p:cNvSpPr>
            <a:spLocks noChangeArrowheads="1" noChangeShapeType="1" noTextEdit="1"/>
          </p:cNvSpPr>
          <p:nvPr/>
        </p:nvSpPr>
        <p:spPr bwMode="auto">
          <a:xfrm>
            <a:off x="1836738" y="404813"/>
            <a:ext cx="5254625" cy="914400"/>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gradFill rotWithShape="1">
                  <a:gsLst>
                    <a:gs pos="0">
                      <a:srgbClr val="3399FF"/>
                    </a:gs>
                    <a:gs pos="100000">
                      <a:srgbClr val="FFCC66"/>
                    </a:gs>
                  </a:gsLst>
                  <a:path path="rect">
                    <a:fillToRect r="100000" b="100000"/>
                  </a:path>
                </a:gradFill>
                <a:effectLst>
                  <a:outerShdw dist="45791" dir="3378596" algn="ctr" rotWithShape="0">
                    <a:srgbClr val="4D4D4D"/>
                  </a:outerShdw>
                </a:effectLst>
                <a:latin typeface="Arial Black"/>
              </a:rPr>
              <a:t>1958</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body" idx="1"/>
          </p:nvPr>
        </p:nvSpPr>
        <p:spPr/>
        <p:txBody>
          <a:bodyPr/>
          <a:lstStyle/>
          <a:p>
            <a:r>
              <a:rPr lang="pt-BR">
                <a:solidFill>
                  <a:schemeClr val="bg1"/>
                </a:solidFill>
                <a:hlinkClick r:id="rId3" action="ppaction://hlinkfile" tooltip="Luna 1"/>
              </a:rPr>
              <a:t>Luna 1</a:t>
            </a:r>
            <a:r>
              <a:rPr lang="pt-BR">
                <a:solidFill>
                  <a:schemeClr val="bg1"/>
                </a:solidFill>
              </a:rPr>
              <a:t> - 2 Janeiro - Sobrevôo Lunar</a:t>
            </a:r>
          </a:p>
          <a:p>
            <a:endParaRPr lang="pt-BR">
              <a:solidFill>
                <a:schemeClr val="bg1"/>
              </a:solidFill>
            </a:endParaRPr>
          </a:p>
          <a:p>
            <a:endParaRPr lang="pt-BR">
              <a:solidFill>
                <a:schemeClr val="bg1"/>
              </a:solidFill>
            </a:endParaRPr>
          </a:p>
          <a:p>
            <a:r>
              <a:rPr lang="pt-BR" i="1">
                <a:solidFill>
                  <a:schemeClr val="bg1"/>
                </a:solidFill>
                <a:hlinkClick r:id="rId4" action="ppaction://hlinkfile" tooltip="Luna 2"/>
              </a:rPr>
              <a:t>Luna 2</a:t>
            </a:r>
            <a:r>
              <a:rPr lang="pt-BR">
                <a:solidFill>
                  <a:schemeClr val="bg1"/>
                </a:solidFill>
              </a:rPr>
              <a:t>  - 12 de Setembro Impacto Lunar</a:t>
            </a:r>
          </a:p>
          <a:p>
            <a:endParaRPr lang="pt-BR">
              <a:solidFill>
                <a:schemeClr val="bg1"/>
              </a:solidFill>
            </a:endParaRPr>
          </a:p>
          <a:p>
            <a:r>
              <a:rPr lang="pt-BR">
                <a:solidFill>
                  <a:schemeClr val="bg1"/>
                </a:solidFill>
              </a:rPr>
              <a:t>Fracassos</a:t>
            </a:r>
          </a:p>
          <a:p>
            <a:endParaRPr lang="pt-BR">
              <a:solidFill>
                <a:schemeClr val="bg1"/>
              </a:solidFill>
            </a:endParaRPr>
          </a:p>
        </p:txBody>
      </p:sp>
      <p:sp>
        <p:nvSpPr>
          <p:cNvPr id="194563" name="WordArt 3"/>
          <p:cNvSpPr>
            <a:spLocks noChangeArrowheads="1" noChangeShapeType="1" noTextEdit="1"/>
          </p:cNvSpPr>
          <p:nvPr/>
        </p:nvSpPr>
        <p:spPr bwMode="auto">
          <a:xfrm>
            <a:off x="1836738" y="404813"/>
            <a:ext cx="5254625" cy="914400"/>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gradFill rotWithShape="1">
                  <a:gsLst>
                    <a:gs pos="0">
                      <a:srgbClr val="3399FF"/>
                    </a:gs>
                    <a:gs pos="100000">
                      <a:srgbClr val="FFCC66"/>
                    </a:gs>
                  </a:gsLst>
                  <a:path path="rect">
                    <a:fillToRect r="100000" b="100000"/>
                  </a:path>
                </a:gradFill>
                <a:effectLst>
                  <a:outerShdw dist="45791" dir="3378596" algn="ctr" rotWithShape="0">
                    <a:srgbClr val="4D4D4D"/>
                  </a:outerShdw>
                </a:effectLst>
                <a:latin typeface="Arial Black"/>
              </a:rPr>
              <a:t>1959</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body" idx="1"/>
          </p:nvPr>
        </p:nvSpPr>
        <p:spPr>
          <a:xfrm>
            <a:off x="577850" y="1557338"/>
            <a:ext cx="7772400" cy="4967287"/>
          </a:xfrm>
        </p:spPr>
        <p:txBody>
          <a:bodyPr/>
          <a:lstStyle/>
          <a:p>
            <a:pPr>
              <a:lnSpc>
                <a:spcPct val="80000"/>
              </a:lnSpc>
            </a:pPr>
            <a:r>
              <a:rPr lang="pt-BR" sz="2400">
                <a:solidFill>
                  <a:schemeClr val="bg1"/>
                </a:solidFill>
                <a:hlinkClick r:id="rId3" action="ppaction://hlinkfile" tooltip="Sputnik 7"/>
              </a:rPr>
              <a:t>Sputnik 7</a:t>
            </a:r>
            <a:r>
              <a:rPr lang="pt-BR" sz="2400">
                <a:solidFill>
                  <a:schemeClr val="bg1"/>
                </a:solidFill>
              </a:rPr>
              <a:t> - 4 Fevereiro – Falhou na missão a Vênus</a:t>
            </a:r>
          </a:p>
          <a:p>
            <a:pPr>
              <a:lnSpc>
                <a:spcPct val="80000"/>
              </a:lnSpc>
            </a:pPr>
            <a:r>
              <a:rPr lang="pt-BR" sz="2400">
                <a:solidFill>
                  <a:schemeClr val="bg1"/>
                </a:solidFill>
                <a:hlinkClick r:id="rId4" action="ppaction://hlinkfile" tooltip="Venera 1"/>
              </a:rPr>
              <a:t>Venera 1</a:t>
            </a:r>
            <a:r>
              <a:rPr lang="pt-BR" sz="2400">
                <a:solidFill>
                  <a:schemeClr val="bg1"/>
                </a:solidFill>
              </a:rPr>
              <a:t> - 12 Fevereiro – Sobrevôo de Venus (contato perdido) </a:t>
            </a:r>
          </a:p>
          <a:p>
            <a:pPr>
              <a:lnSpc>
                <a:spcPct val="80000"/>
              </a:lnSpc>
            </a:pPr>
            <a:r>
              <a:rPr lang="pt-BR" sz="2400">
                <a:solidFill>
                  <a:schemeClr val="bg1"/>
                </a:solidFill>
                <a:hlinkClick r:id="rId5" action="ppaction://hlinkfile" tooltip="Vostok 1"/>
              </a:rPr>
              <a:t>Vostok 1</a:t>
            </a:r>
            <a:r>
              <a:rPr lang="pt-BR" sz="2400">
                <a:solidFill>
                  <a:schemeClr val="bg1"/>
                </a:solidFill>
              </a:rPr>
              <a:t> - 12 Abril – Yuri Gagarin </a:t>
            </a:r>
          </a:p>
          <a:p>
            <a:pPr>
              <a:lnSpc>
                <a:spcPct val="80000"/>
              </a:lnSpc>
            </a:pPr>
            <a:endParaRPr lang="pt-BR" sz="2400">
              <a:solidFill>
                <a:schemeClr val="bg1"/>
              </a:solidFill>
            </a:endParaRPr>
          </a:p>
          <a:p>
            <a:pPr>
              <a:lnSpc>
                <a:spcPct val="80000"/>
              </a:lnSpc>
            </a:pPr>
            <a:endParaRPr lang="pt-BR" sz="2000">
              <a:solidFill>
                <a:schemeClr val="bg1"/>
              </a:solidFill>
            </a:endParaRPr>
          </a:p>
          <a:p>
            <a:pPr>
              <a:lnSpc>
                <a:spcPct val="80000"/>
              </a:lnSpc>
            </a:pPr>
            <a:endParaRPr lang="pt-BR" sz="2000">
              <a:solidFill>
                <a:schemeClr val="bg1"/>
              </a:solidFill>
            </a:endParaRPr>
          </a:p>
          <a:p>
            <a:pPr>
              <a:lnSpc>
                <a:spcPct val="80000"/>
              </a:lnSpc>
            </a:pPr>
            <a:endParaRPr lang="pt-BR" sz="2000">
              <a:solidFill>
                <a:schemeClr val="bg1"/>
              </a:solidFill>
            </a:endParaRPr>
          </a:p>
          <a:p>
            <a:pPr>
              <a:lnSpc>
                <a:spcPct val="80000"/>
              </a:lnSpc>
            </a:pPr>
            <a:endParaRPr lang="pt-BR" sz="2000">
              <a:solidFill>
                <a:schemeClr val="bg1"/>
              </a:solidFill>
            </a:endParaRPr>
          </a:p>
          <a:p>
            <a:pPr>
              <a:lnSpc>
                <a:spcPct val="80000"/>
              </a:lnSpc>
            </a:pPr>
            <a:endParaRPr lang="pt-BR" sz="2000">
              <a:solidFill>
                <a:schemeClr val="bg1"/>
              </a:solidFill>
            </a:endParaRPr>
          </a:p>
          <a:p>
            <a:pPr>
              <a:lnSpc>
                <a:spcPct val="80000"/>
              </a:lnSpc>
            </a:pPr>
            <a:endParaRPr lang="pt-BR" sz="2000">
              <a:solidFill>
                <a:schemeClr val="bg1"/>
              </a:solidFill>
            </a:endParaRPr>
          </a:p>
          <a:p>
            <a:pPr>
              <a:lnSpc>
                <a:spcPct val="80000"/>
              </a:lnSpc>
            </a:pPr>
            <a:endParaRPr lang="pt-BR" sz="2000">
              <a:solidFill>
                <a:schemeClr val="bg1"/>
              </a:solidFill>
            </a:endParaRPr>
          </a:p>
          <a:p>
            <a:pPr>
              <a:lnSpc>
                <a:spcPct val="80000"/>
              </a:lnSpc>
            </a:pPr>
            <a:endParaRPr lang="pt-BR" sz="2000">
              <a:solidFill>
                <a:schemeClr val="bg1"/>
              </a:solidFill>
            </a:endParaRPr>
          </a:p>
          <a:p>
            <a:pPr>
              <a:lnSpc>
                <a:spcPct val="80000"/>
              </a:lnSpc>
            </a:pPr>
            <a:r>
              <a:rPr lang="pt-BR" sz="2400">
                <a:solidFill>
                  <a:schemeClr val="bg1"/>
                </a:solidFill>
                <a:hlinkClick r:id="rId6" action="ppaction://hlinkfile" tooltip="Ranger 1"/>
              </a:rPr>
              <a:t>Ranger 1</a:t>
            </a:r>
            <a:r>
              <a:rPr lang="pt-BR" sz="2400">
                <a:solidFill>
                  <a:schemeClr val="bg1"/>
                </a:solidFill>
              </a:rPr>
              <a:t> - 23 Agosto – Tentativa de vôo lunar </a:t>
            </a:r>
          </a:p>
          <a:p>
            <a:pPr>
              <a:lnSpc>
                <a:spcPct val="80000"/>
              </a:lnSpc>
            </a:pPr>
            <a:r>
              <a:rPr lang="pt-BR" sz="2400">
                <a:solidFill>
                  <a:schemeClr val="bg1"/>
                </a:solidFill>
                <a:hlinkClick r:id="rId7" action="ppaction://hlinkfile" tooltip="Ranger 2"/>
              </a:rPr>
              <a:t>Ranger 2</a:t>
            </a:r>
            <a:r>
              <a:rPr lang="pt-BR" sz="2400">
                <a:solidFill>
                  <a:schemeClr val="bg1"/>
                </a:solidFill>
              </a:rPr>
              <a:t> - 18 Novembro Tentativa de vôo lunar</a:t>
            </a:r>
            <a:r>
              <a:rPr lang="pt-BR" sz="2000">
                <a:solidFill>
                  <a:schemeClr val="bg1"/>
                </a:solidFill>
              </a:rPr>
              <a:t> </a:t>
            </a:r>
          </a:p>
          <a:p>
            <a:pPr>
              <a:lnSpc>
                <a:spcPct val="80000"/>
              </a:lnSpc>
              <a:buFontTx/>
              <a:buNone/>
            </a:pPr>
            <a:endParaRPr lang="pt-BR" sz="2000">
              <a:solidFill>
                <a:schemeClr val="bg1"/>
              </a:solidFill>
            </a:endParaRPr>
          </a:p>
        </p:txBody>
      </p:sp>
      <p:sp>
        <p:nvSpPr>
          <p:cNvPr id="195587" name="WordArt 3"/>
          <p:cNvSpPr>
            <a:spLocks noChangeArrowheads="1" noChangeShapeType="1" noTextEdit="1"/>
          </p:cNvSpPr>
          <p:nvPr/>
        </p:nvSpPr>
        <p:spPr bwMode="auto">
          <a:xfrm>
            <a:off x="1836738" y="404813"/>
            <a:ext cx="5254625" cy="914400"/>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gradFill rotWithShape="1">
                  <a:gsLst>
                    <a:gs pos="0">
                      <a:srgbClr val="3399FF"/>
                    </a:gs>
                    <a:gs pos="100000">
                      <a:srgbClr val="FFCC66"/>
                    </a:gs>
                  </a:gsLst>
                  <a:path path="rect">
                    <a:fillToRect r="100000" b="100000"/>
                  </a:path>
                </a:gradFill>
                <a:effectLst>
                  <a:outerShdw dist="45791" dir="3378596" algn="ctr" rotWithShape="0">
                    <a:srgbClr val="4D4D4D"/>
                  </a:outerShdw>
                </a:effectLst>
                <a:latin typeface="Arial Black"/>
              </a:rPr>
              <a:t>1961</a:t>
            </a:r>
          </a:p>
        </p:txBody>
      </p:sp>
      <p:pic>
        <p:nvPicPr>
          <p:cNvPr id="195588" name="Picture 4"/>
          <p:cNvPicPr>
            <a:picLocks noChangeAspect="1" noChangeArrowheads="1"/>
          </p:cNvPicPr>
          <p:nvPr/>
        </p:nvPicPr>
        <p:blipFill>
          <a:blip r:embed="rId8" cstate="print"/>
          <a:srcRect/>
          <a:stretch>
            <a:fillRect/>
          </a:stretch>
        </p:blipFill>
        <p:spPr bwMode="auto">
          <a:xfrm>
            <a:off x="5111750" y="2924175"/>
            <a:ext cx="3382963" cy="25479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2" name="WordArt 6"/>
          <p:cNvSpPr>
            <a:spLocks noChangeArrowheads="1" noChangeShapeType="1" noTextEdit="1"/>
          </p:cNvSpPr>
          <p:nvPr/>
        </p:nvSpPr>
        <p:spPr bwMode="auto">
          <a:xfrm>
            <a:off x="179388" y="404813"/>
            <a:ext cx="8964612" cy="1187450"/>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gradFill rotWithShape="1">
                  <a:gsLst>
                    <a:gs pos="0">
                      <a:srgbClr val="3399FF"/>
                    </a:gs>
                    <a:gs pos="100000">
                      <a:srgbClr val="FFCC66"/>
                    </a:gs>
                  </a:gsLst>
                  <a:path path="rect">
                    <a:fillToRect r="100000" b="100000"/>
                  </a:path>
                </a:gradFill>
                <a:effectLst>
                  <a:outerShdw dist="45791" dir="3378596" algn="ctr" rotWithShape="0">
                    <a:srgbClr val="4D4D4D"/>
                  </a:outerShdw>
                </a:effectLst>
                <a:latin typeface="Arial Black"/>
              </a:rPr>
              <a:t>O que há ao redor da Terra?</a:t>
            </a:r>
          </a:p>
        </p:txBody>
      </p:sp>
      <p:sp>
        <p:nvSpPr>
          <p:cNvPr id="86023" name="Text Box 7"/>
          <p:cNvSpPr txBox="1">
            <a:spLocks noChangeArrowheads="1"/>
          </p:cNvSpPr>
          <p:nvPr/>
        </p:nvSpPr>
        <p:spPr bwMode="auto">
          <a:xfrm>
            <a:off x="358775" y="1844675"/>
            <a:ext cx="8605838" cy="4838700"/>
          </a:xfrm>
          <a:prstGeom prst="rect">
            <a:avLst/>
          </a:prstGeom>
          <a:noFill/>
          <a:ln w="9525">
            <a:noFill/>
            <a:miter lim="800000"/>
            <a:headEnd/>
            <a:tailEnd/>
          </a:ln>
          <a:effectLst/>
        </p:spPr>
        <p:txBody>
          <a:bodyPr>
            <a:spAutoFit/>
          </a:bodyPr>
          <a:lstStyle/>
          <a:p>
            <a:pPr>
              <a:spcBef>
                <a:spcPct val="50000"/>
              </a:spcBef>
            </a:pPr>
            <a:r>
              <a:rPr lang="pt-BR">
                <a:solidFill>
                  <a:schemeClr val="bg1"/>
                </a:solidFill>
              </a:rPr>
              <a:t>Meteorológigos</a:t>
            </a:r>
          </a:p>
          <a:p>
            <a:pPr>
              <a:spcBef>
                <a:spcPct val="50000"/>
              </a:spcBef>
            </a:pPr>
            <a:r>
              <a:rPr lang="pt-BR">
                <a:solidFill>
                  <a:schemeClr val="bg1"/>
                </a:solidFill>
              </a:rPr>
              <a:t>Telecomunicação; Telefonia Celular</a:t>
            </a:r>
          </a:p>
          <a:p>
            <a:pPr>
              <a:spcBef>
                <a:spcPct val="50000"/>
              </a:spcBef>
            </a:pPr>
            <a:r>
              <a:rPr lang="pt-BR">
                <a:solidFill>
                  <a:schemeClr val="bg1"/>
                </a:solidFill>
              </a:rPr>
              <a:t>Retransmissão e Rastreamento; Radioamadores</a:t>
            </a:r>
          </a:p>
          <a:p>
            <a:pPr>
              <a:spcBef>
                <a:spcPct val="50000"/>
              </a:spcBef>
            </a:pPr>
            <a:r>
              <a:rPr lang="pt-BR">
                <a:solidFill>
                  <a:schemeClr val="bg1"/>
                </a:solidFill>
              </a:rPr>
              <a:t>Marítimos</a:t>
            </a:r>
          </a:p>
          <a:p>
            <a:pPr>
              <a:spcBef>
                <a:spcPct val="50000"/>
              </a:spcBef>
            </a:pPr>
            <a:r>
              <a:rPr lang="pt-BR">
                <a:solidFill>
                  <a:schemeClr val="bg1"/>
                </a:solidFill>
              </a:rPr>
              <a:t>Navegação</a:t>
            </a:r>
          </a:p>
          <a:p>
            <a:pPr>
              <a:spcBef>
                <a:spcPct val="50000"/>
              </a:spcBef>
            </a:pPr>
            <a:r>
              <a:rPr lang="pt-BR">
                <a:solidFill>
                  <a:schemeClr val="bg1"/>
                </a:solidFill>
              </a:rPr>
              <a:t>Salvamento</a:t>
            </a:r>
          </a:p>
          <a:p>
            <a:pPr>
              <a:spcBef>
                <a:spcPct val="50000"/>
              </a:spcBef>
            </a:pPr>
            <a:r>
              <a:rPr lang="pt-BR">
                <a:solidFill>
                  <a:schemeClr val="bg1"/>
                </a:solidFill>
              </a:rPr>
              <a:t>Landsat e Spot (Sensoriamento remoto)</a:t>
            </a:r>
          </a:p>
          <a:p>
            <a:pPr>
              <a:spcBef>
                <a:spcPct val="50000"/>
              </a:spcBef>
            </a:pPr>
            <a:r>
              <a:rPr lang="pt-BR">
                <a:solidFill>
                  <a:schemeClr val="bg1"/>
                </a:solidFill>
              </a:rPr>
              <a:t>Geomagnéticos</a:t>
            </a:r>
          </a:p>
          <a:p>
            <a:pPr>
              <a:spcBef>
                <a:spcPct val="50000"/>
              </a:spcBef>
            </a:pPr>
            <a:r>
              <a:rPr lang="pt-BR">
                <a:solidFill>
                  <a:schemeClr val="bg1"/>
                </a:solidFill>
              </a:rPr>
              <a:t>Oceonográficos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WordArt 2"/>
          <p:cNvSpPr>
            <a:spLocks noChangeArrowheads="1" noChangeShapeType="1" noTextEdit="1"/>
          </p:cNvSpPr>
          <p:nvPr/>
        </p:nvSpPr>
        <p:spPr bwMode="auto">
          <a:xfrm rot="373650">
            <a:off x="935038" y="1952625"/>
            <a:ext cx="7543800" cy="2038350"/>
          </a:xfrm>
          <a:prstGeom prst="rect">
            <a:avLst/>
          </a:prstGeom>
        </p:spPr>
        <p:txBody>
          <a:bodyPr wrap="none" fromWordArt="1">
            <a:prstTxWarp prst="textWave4">
              <a:avLst>
                <a:gd name="adj1" fmla="val 6500"/>
                <a:gd name="adj2" fmla="val 0"/>
              </a:avLst>
            </a:prstTxWarp>
          </a:bodyPr>
          <a:lstStyle/>
          <a:p>
            <a:pPr algn="ctr"/>
            <a:r>
              <a:rPr lang="pt-BR" sz="3600" kern="10" spc="720">
                <a:ln w="25400">
                  <a:solidFill>
                    <a:schemeClr val="bg1"/>
                  </a:solidFill>
                  <a:round/>
                  <a:headEnd/>
                  <a:tailEnd/>
                </a:ln>
                <a:solidFill>
                  <a:srgbClr val="0000FF"/>
                </a:solidFill>
                <a:effectLst>
                  <a:outerShdw dist="125724" dir="18900000" algn="ctr" rotWithShape="0">
                    <a:srgbClr val="000099"/>
                  </a:outerShdw>
                </a:effectLst>
                <a:latin typeface="Impact"/>
              </a:rPr>
              <a:t>A conquista da Lua</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WordArt 2"/>
          <p:cNvSpPr>
            <a:spLocks noChangeArrowheads="1" noChangeShapeType="1" noTextEdit="1"/>
          </p:cNvSpPr>
          <p:nvPr/>
        </p:nvSpPr>
        <p:spPr bwMode="auto">
          <a:xfrm>
            <a:off x="179388" y="404813"/>
            <a:ext cx="8964612" cy="1187450"/>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gradFill rotWithShape="1">
                  <a:gsLst>
                    <a:gs pos="0">
                      <a:srgbClr val="3399FF"/>
                    </a:gs>
                    <a:gs pos="100000">
                      <a:srgbClr val="FFCC66"/>
                    </a:gs>
                  </a:gsLst>
                  <a:path path="rect">
                    <a:fillToRect r="100000" b="100000"/>
                  </a:path>
                </a:gradFill>
                <a:effectLst>
                  <a:outerShdw dist="45791" dir="3378596" algn="ctr" rotWithShape="0">
                    <a:srgbClr val="4D4D4D"/>
                  </a:outerShdw>
                </a:effectLst>
                <a:latin typeface="Arial Black"/>
              </a:rPr>
              <a:t>A conquista da Lua!</a:t>
            </a:r>
          </a:p>
        </p:txBody>
      </p:sp>
      <p:sp>
        <p:nvSpPr>
          <p:cNvPr id="219139" name="Text Box 3"/>
          <p:cNvSpPr txBox="1">
            <a:spLocks noChangeArrowheads="1"/>
          </p:cNvSpPr>
          <p:nvPr/>
        </p:nvSpPr>
        <p:spPr bwMode="auto">
          <a:xfrm>
            <a:off x="260350" y="1665288"/>
            <a:ext cx="8407400" cy="4108450"/>
          </a:xfrm>
          <a:prstGeom prst="rect">
            <a:avLst/>
          </a:prstGeom>
          <a:noFill/>
          <a:ln w="9525">
            <a:noFill/>
            <a:miter lim="800000"/>
            <a:headEnd/>
            <a:tailEnd/>
          </a:ln>
          <a:effectLst/>
        </p:spPr>
        <p:txBody>
          <a:bodyPr>
            <a:spAutoFit/>
          </a:bodyPr>
          <a:lstStyle/>
          <a:p>
            <a:pPr>
              <a:spcBef>
                <a:spcPct val="50000"/>
              </a:spcBef>
            </a:pPr>
            <a:r>
              <a:rPr lang="pt-BR">
                <a:solidFill>
                  <a:schemeClr val="bg1"/>
                </a:solidFill>
                <a:hlinkClick r:id="rId3" tooltip="Apollo 11"/>
              </a:rPr>
              <a:t>Apollo 11</a:t>
            </a:r>
            <a:r>
              <a:rPr lang="pt-BR">
                <a:solidFill>
                  <a:schemeClr val="bg1"/>
                </a:solidFill>
              </a:rPr>
              <a:t> - 16 Julho 1969 – Primeiros Humanos na Superfície Lunar</a:t>
            </a:r>
            <a:endParaRPr lang="pt-BR" b="1">
              <a:solidFill>
                <a:schemeClr val="bg1"/>
              </a:solidFill>
            </a:endParaRPr>
          </a:p>
          <a:p>
            <a:pPr>
              <a:spcBef>
                <a:spcPct val="50000"/>
              </a:spcBef>
            </a:pPr>
            <a:endParaRPr lang="pt-BR" b="1">
              <a:solidFill>
                <a:schemeClr val="bg1"/>
              </a:solidFill>
            </a:endParaRPr>
          </a:p>
          <a:p>
            <a:pPr>
              <a:spcBef>
                <a:spcPct val="50000"/>
              </a:spcBef>
            </a:pPr>
            <a:endParaRPr lang="pt-BR" b="1">
              <a:solidFill>
                <a:schemeClr val="bg1"/>
              </a:solidFill>
            </a:endParaRPr>
          </a:p>
          <a:p>
            <a:pPr>
              <a:spcBef>
                <a:spcPct val="50000"/>
              </a:spcBef>
            </a:pPr>
            <a:endParaRPr lang="pt-BR" b="1">
              <a:solidFill>
                <a:schemeClr val="bg1"/>
              </a:solidFill>
            </a:endParaRPr>
          </a:p>
          <a:p>
            <a:pPr>
              <a:spcBef>
                <a:spcPct val="50000"/>
              </a:spcBef>
            </a:pPr>
            <a:endParaRPr lang="pt-BR" b="1">
              <a:solidFill>
                <a:schemeClr val="bg1"/>
              </a:solidFill>
            </a:endParaRPr>
          </a:p>
          <a:p>
            <a:pPr>
              <a:spcBef>
                <a:spcPct val="50000"/>
              </a:spcBef>
            </a:pPr>
            <a:endParaRPr lang="pt-BR" b="1">
              <a:solidFill>
                <a:schemeClr val="bg1"/>
              </a:solidFill>
            </a:endParaRPr>
          </a:p>
          <a:p>
            <a:pPr>
              <a:spcBef>
                <a:spcPct val="50000"/>
              </a:spcBef>
            </a:pPr>
            <a:r>
              <a:rPr lang="pt-BR">
                <a:solidFill>
                  <a:schemeClr val="bg1"/>
                </a:solidFill>
              </a:rPr>
              <a:t> </a:t>
            </a:r>
          </a:p>
        </p:txBody>
      </p:sp>
      <p:pic>
        <p:nvPicPr>
          <p:cNvPr id="219140" name="Picture 4"/>
          <p:cNvPicPr>
            <a:picLocks noChangeAspect="1" noChangeArrowheads="1"/>
          </p:cNvPicPr>
          <p:nvPr/>
        </p:nvPicPr>
        <p:blipFill>
          <a:blip r:embed="rId4" cstate="print"/>
          <a:srcRect/>
          <a:stretch>
            <a:fillRect/>
          </a:stretch>
        </p:blipFill>
        <p:spPr bwMode="auto">
          <a:xfrm>
            <a:off x="2303463" y="2205038"/>
            <a:ext cx="5219700" cy="4457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WordArt 2"/>
          <p:cNvSpPr>
            <a:spLocks noChangeArrowheads="1" noChangeShapeType="1" noTextEdit="1"/>
          </p:cNvSpPr>
          <p:nvPr/>
        </p:nvSpPr>
        <p:spPr bwMode="auto">
          <a:xfrm>
            <a:off x="179388" y="404813"/>
            <a:ext cx="8964612" cy="1187450"/>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gradFill rotWithShape="1">
                  <a:gsLst>
                    <a:gs pos="0">
                      <a:srgbClr val="3399FF"/>
                    </a:gs>
                    <a:gs pos="100000">
                      <a:srgbClr val="FFCC66"/>
                    </a:gs>
                  </a:gsLst>
                  <a:path path="rect">
                    <a:fillToRect r="100000" b="100000"/>
                  </a:path>
                </a:gradFill>
                <a:effectLst>
                  <a:outerShdw dist="45791" dir="3378596" algn="ctr" rotWithShape="0">
                    <a:srgbClr val="4D4D4D"/>
                  </a:outerShdw>
                </a:effectLst>
                <a:latin typeface="Arial Black"/>
              </a:rPr>
              <a:t>A conquista da Lua!</a:t>
            </a:r>
          </a:p>
        </p:txBody>
      </p:sp>
      <p:sp>
        <p:nvSpPr>
          <p:cNvPr id="196611" name="Text Box 3"/>
          <p:cNvSpPr txBox="1">
            <a:spLocks noChangeArrowheads="1"/>
          </p:cNvSpPr>
          <p:nvPr/>
        </p:nvSpPr>
        <p:spPr bwMode="auto">
          <a:xfrm>
            <a:off x="260350" y="1700213"/>
            <a:ext cx="8407400" cy="822325"/>
          </a:xfrm>
          <a:prstGeom prst="rect">
            <a:avLst/>
          </a:prstGeom>
          <a:noFill/>
          <a:ln w="9525">
            <a:noFill/>
            <a:miter lim="800000"/>
            <a:headEnd/>
            <a:tailEnd/>
          </a:ln>
          <a:effectLst/>
        </p:spPr>
        <p:txBody>
          <a:bodyPr>
            <a:spAutoFit/>
          </a:bodyPr>
          <a:lstStyle/>
          <a:p>
            <a:pPr>
              <a:spcBef>
                <a:spcPct val="50000"/>
              </a:spcBef>
            </a:pPr>
            <a:r>
              <a:rPr lang="pt-BR" b="1">
                <a:solidFill>
                  <a:schemeClr val="bg1"/>
                </a:solidFill>
                <a:hlinkClick r:id="rId3" tooltip="Luna 16"/>
              </a:rPr>
              <a:t>Luna 16</a:t>
            </a:r>
            <a:r>
              <a:rPr lang="pt-BR" b="1">
                <a:solidFill>
                  <a:schemeClr val="bg1"/>
                </a:solidFill>
              </a:rPr>
              <a:t> - 12 Setembro 1970 – Primeira sonda com retorno de amostras lunares</a:t>
            </a:r>
            <a:r>
              <a:rPr lang="pt-BR">
                <a:solidFill>
                  <a:schemeClr val="bg1"/>
                </a:solidFill>
              </a:rPr>
              <a:t>  </a:t>
            </a:r>
          </a:p>
        </p:txBody>
      </p:sp>
      <p:pic>
        <p:nvPicPr>
          <p:cNvPr id="196613" name="Picture 5"/>
          <p:cNvPicPr>
            <a:picLocks noChangeAspect="1" noChangeArrowheads="1"/>
          </p:cNvPicPr>
          <p:nvPr/>
        </p:nvPicPr>
        <p:blipFill>
          <a:blip r:embed="rId4" cstate="print"/>
          <a:srcRect/>
          <a:stretch>
            <a:fillRect/>
          </a:stretch>
        </p:blipFill>
        <p:spPr bwMode="auto">
          <a:xfrm>
            <a:off x="2951163" y="2565400"/>
            <a:ext cx="4762500" cy="3810000"/>
          </a:xfrm>
          <a:prstGeom prst="rect">
            <a:avLst/>
          </a:prstGeom>
          <a:noFill/>
          <a:ln w="9525">
            <a:noFill/>
            <a:miter lim="800000"/>
            <a:headEnd/>
            <a:tailEnd/>
          </a:ln>
          <a:effectLst/>
        </p:spPr>
      </p:pic>
      <p:sp>
        <p:nvSpPr>
          <p:cNvPr id="196614" name="Text Box 6"/>
          <p:cNvSpPr txBox="1">
            <a:spLocks noChangeArrowheads="1"/>
          </p:cNvSpPr>
          <p:nvPr/>
        </p:nvSpPr>
        <p:spPr bwMode="auto">
          <a:xfrm>
            <a:off x="0" y="2852738"/>
            <a:ext cx="2771775" cy="1370012"/>
          </a:xfrm>
          <a:prstGeom prst="rect">
            <a:avLst/>
          </a:prstGeom>
          <a:noFill/>
          <a:ln w="9525">
            <a:noFill/>
            <a:miter lim="800000"/>
            <a:headEnd/>
            <a:tailEnd/>
          </a:ln>
          <a:effectLst/>
        </p:spPr>
        <p:txBody>
          <a:bodyPr>
            <a:spAutoFit/>
          </a:bodyPr>
          <a:lstStyle/>
          <a:p>
            <a:pPr algn="ctr">
              <a:spcBef>
                <a:spcPct val="50000"/>
              </a:spcBef>
            </a:pPr>
            <a:r>
              <a:rPr lang="pt-BR">
                <a:solidFill>
                  <a:schemeClr val="bg1"/>
                </a:solidFill>
              </a:rPr>
              <a:t>101 gramas de material coletado</a:t>
            </a:r>
          </a:p>
          <a:p>
            <a:pPr algn="ctr">
              <a:spcBef>
                <a:spcPct val="50000"/>
              </a:spcBef>
            </a:pPr>
            <a:r>
              <a:rPr lang="pt-BR">
                <a:solidFill>
                  <a:schemeClr val="bg1"/>
                </a:solidFill>
              </a:rPr>
              <a:t> 21 Setembro.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WordArt 2"/>
          <p:cNvSpPr>
            <a:spLocks noChangeArrowheads="1" noChangeShapeType="1" noTextEdit="1"/>
          </p:cNvSpPr>
          <p:nvPr/>
        </p:nvSpPr>
        <p:spPr bwMode="auto">
          <a:xfrm rot="373650">
            <a:off x="935038" y="1952625"/>
            <a:ext cx="7543800" cy="2038350"/>
          </a:xfrm>
          <a:prstGeom prst="rect">
            <a:avLst/>
          </a:prstGeom>
        </p:spPr>
        <p:txBody>
          <a:bodyPr wrap="none" fromWordArt="1">
            <a:prstTxWarp prst="textWave4">
              <a:avLst>
                <a:gd name="adj1" fmla="val 6500"/>
                <a:gd name="adj2" fmla="val 0"/>
              </a:avLst>
            </a:prstTxWarp>
          </a:bodyPr>
          <a:lstStyle/>
          <a:p>
            <a:pPr algn="ctr"/>
            <a:r>
              <a:rPr lang="pt-BR" sz="3600" kern="10" spc="720">
                <a:ln w="25400">
                  <a:solidFill>
                    <a:schemeClr val="bg1"/>
                  </a:solidFill>
                  <a:round/>
                  <a:headEnd/>
                  <a:tailEnd/>
                </a:ln>
                <a:solidFill>
                  <a:srgbClr val="0000FF"/>
                </a:solidFill>
                <a:effectLst>
                  <a:outerShdw dist="125724" dir="18900000" algn="ctr" rotWithShape="0">
                    <a:srgbClr val="000099"/>
                  </a:outerShdw>
                </a:effectLst>
                <a:latin typeface="Impact"/>
              </a:rPr>
              <a:t>Estações Espaciais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WordArt 2"/>
          <p:cNvSpPr>
            <a:spLocks noChangeArrowheads="1" noChangeShapeType="1" noTextEdit="1"/>
          </p:cNvSpPr>
          <p:nvPr/>
        </p:nvSpPr>
        <p:spPr bwMode="auto">
          <a:xfrm>
            <a:off x="142875" y="260350"/>
            <a:ext cx="5257800" cy="1095375"/>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chemeClr val="hlink"/>
                </a:solidFill>
                <a:latin typeface="Arial Black"/>
              </a:rPr>
              <a:t>Tsiolkovsky </a:t>
            </a:r>
          </a:p>
        </p:txBody>
      </p:sp>
      <p:pic>
        <p:nvPicPr>
          <p:cNvPr id="415747" name="Picture 3" descr="katsrkt4"/>
          <p:cNvPicPr>
            <a:picLocks noChangeAspect="1" noChangeArrowheads="1"/>
          </p:cNvPicPr>
          <p:nvPr/>
        </p:nvPicPr>
        <p:blipFill>
          <a:blip r:embed="rId3" cstate="print"/>
          <a:srcRect/>
          <a:stretch>
            <a:fillRect/>
          </a:stretch>
        </p:blipFill>
        <p:spPr bwMode="auto">
          <a:xfrm>
            <a:off x="250825" y="2786063"/>
            <a:ext cx="1657350" cy="4071937"/>
          </a:xfrm>
          <a:prstGeom prst="rect">
            <a:avLst/>
          </a:prstGeom>
          <a:noFill/>
        </p:spPr>
      </p:pic>
      <p:sp>
        <p:nvSpPr>
          <p:cNvPr id="415748" name="WordArt 4"/>
          <p:cNvSpPr>
            <a:spLocks noChangeArrowheads="1" noChangeShapeType="1" noTextEdit="1"/>
          </p:cNvSpPr>
          <p:nvPr/>
        </p:nvSpPr>
        <p:spPr bwMode="auto">
          <a:xfrm>
            <a:off x="1116013" y="1376363"/>
            <a:ext cx="2590800" cy="592137"/>
          </a:xfrm>
          <a:prstGeom prst="rect">
            <a:avLst/>
          </a:prstGeom>
        </p:spPr>
        <p:txBody>
          <a:bodyPr wrap="none" fromWordArt="1">
            <a:prstTxWarp prst="textPlain">
              <a:avLst>
                <a:gd name="adj" fmla="val 50000"/>
              </a:avLst>
            </a:prstTxWarp>
          </a:bodyPr>
          <a:lstStyle/>
          <a:p>
            <a:pPr algn="ctr"/>
            <a:r>
              <a:rPr lang="pt-BR" sz="3600" kern="10">
                <a:ln w="9525">
                  <a:solidFill>
                    <a:srgbClr val="000000"/>
                  </a:solidFill>
                  <a:round/>
                  <a:headEnd/>
                  <a:tailEnd/>
                </a:ln>
                <a:solidFill>
                  <a:schemeClr val="hlink"/>
                </a:solidFill>
                <a:latin typeface="Arial Black"/>
              </a:rPr>
              <a:t>(1857-1935)</a:t>
            </a:r>
          </a:p>
        </p:txBody>
      </p:sp>
      <p:sp>
        <p:nvSpPr>
          <p:cNvPr id="415749" name="Text Box 5"/>
          <p:cNvSpPr txBox="1">
            <a:spLocks noChangeArrowheads="1"/>
          </p:cNvSpPr>
          <p:nvPr/>
        </p:nvSpPr>
        <p:spPr bwMode="auto">
          <a:xfrm>
            <a:off x="2771775" y="4221163"/>
            <a:ext cx="5334000" cy="1190625"/>
          </a:xfrm>
          <a:prstGeom prst="rect">
            <a:avLst/>
          </a:prstGeom>
          <a:solidFill>
            <a:schemeClr val="tx1"/>
          </a:solidFill>
          <a:ln w="9525">
            <a:noFill/>
            <a:miter lim="800000"/>
            <a:headEnd/>
            <a:tailEnd/>
          </a:ln>
          <a:effectLst/>
        </p:spPr>
        <p:txBody>
          <a:bodyPr>
            <a:spAutoFit/>
          </a:bodyPr>
          <a:lstStyle/>
          <a:p>
            <a:pPr algn="ctr">
              <a:spcBef>
                <a:spcPct val="50000"/>
              </a:spcBef>
            </a:pPr>
            <a:r>
              <a:rPr lang="en-US" sz="3600" b="1">
                <a:solidFill>
                  <a:srgbClr val="66CCFF"/>
                </a:solidFill>
              </a:rPr>
              <a:t>Primeiras teorias sérias sobre vôos espaciais.</a:t>
            </a:r>
            <a:endParaRPr lang="en-US">
              <a:solidFill>
                <a:srgbClr val="66CCFF"/>
              </a:solidFill>
            </a:endParaRPr>
          </a:p>
        </p:txBody>
      </p:sp>
      <p:sp>
        <p:nvSpPr>
          <p:cNvPr id="415750" name="Text Box 6"/>
          <p:cNvSpPr txBox="1">
            <a:spLocks noChangeArrowheads="1"/>
          </p:cNvSpPr>
          <p:nvPr/>
        </p:nvSpPr>
        <p:spPr bwMode="auto">
          <a:xfrm>
            <a:off x="2555875" y="5624513"/>
            <a:ext cx="5867400" cy="641350"/>
          </a:xfrm>
          <a:prstGeom prst="rect">
            <a:avLst/>
          </a:prstGeom>
          <a:noFill/>
          <a:ln w="9525">
            <a:noFill/>
            <a:miter lim="800000"/>
            <a:headEnd/>
            <a:tailEnd/>
          </a:ln>
          <a:effectLst/>
        </p:spPr>
        <p:txBody>
          <a:bodyPr>
            <a:spAutoFit/>
          </a:bodyPr>
          <a:lstStyle/>
          <a:p>
            <a:pPr algn="ctr">
              <a:spcBef>
                <a:spcPct val="50000"/>
              </a:spcBef>
            </a:pPr>
            <a:r>
              <a:rPr lang="en-US" sz="3600" b="1">
                <a:solidFill>
                  <a:srgbClr val="FF7C80"/>
                </a:solidFill>
              </a:rPr>
              <a:t>Equação do foguete (1903).</a:t>
            </a:r>
            <a:endParaRPr lang="en-US" sz="3600">
              <a:solidFill>
                <a:srgbClr val="66CCFF"/>
              </a:solidFill>
            </a:endParaRPr>
          </a:p>
        </p:txBody>
      </p:sp>
      <p:sp>
        <p:nvSpPr>
          <p:cNvPr id="415751" name="Text Box 7"/>
          <p:cNvSpPr txBox="1">
            <a:spLocks noChangeArrowheads="1"/>
          </p:cNvSpPr>
          <p:nvPr/>
        </p:nvSpPr>
        <p:spPr bwMode="auto">
          <a:xfrm>
            <a:off x="4572000" y="6216650"/>
            <a:ext cx="2286000" cy="641350"/>
          </a:xfrm>
          <a:prstGeom prst="rect">
            <a:avLst/>
          </a:prstGeom>
          <a:noFill/>
          <a:ln w="9525">
            <a:noFill/>
            <a:miter lim="800000"/>
            <a:headEnd/>
            <a:tailEnd/>
          </a:ln>
          <a:effectLst/>
        </p:spPr>
        <p:txBody>
          <a:bodyPr>
            <a:spAutoFit/>
          </a:bodyPr>
          <a:lstStyle/>
          <a:p>
            <a:pPr>
              <a:spcBef>
                <a:spcPct val="50000"/>
              </a:spcBef>
            </a:pPr>
            <a:r>
              <a:rPr lang="en-US" sz="3600" b="1">
                <a:solidFill>
                  <a:srgbClr val="FF9900"/>
                </a:solidFill>
              </a:rPr>
              <a:t>Teórico.</a:t>
            </a:r>
            <a:endParaRPr lang="en-US">
              <a:solidFill>
                <a:srgbClr val="FF9900"/>
              </a:solidFill>
            </a:endParaRPr>
          </a:p>
        </p:txBody>
      </p:sp>
      <p:pic>
        <p:nvPicPr>
          <p:cNvPr id="415752" name="Picture 8"/>
          <p:cNvPicPr>
            <a:picLocks noChangeAspect="1" noChangeArrowheads="1"/>
          </p:cNvPicPr>
          <p:nvPr/>
        </p:nvPicPr>
        <p:blipFill>
          <a:blip r:embed="rId4" cstate="print"/>
          <a:srcRect/>
          <a:stretch>
            <a:fillRect/>
          </a:stretch>
        </p:blipFill>
        <p:spPr bwMode="auto">
          <a:xfrm>
            <a:off x="5553075" y="0"/>
            <a:ext cx="3590925" cy="4124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WordArt 2"/>
          <p:cNvSpPr>
            <a:spLocks noChangeArrowheads="1" noChangeShapeType="1" noTextEdit="1"/>
          </p:cNvSpPr>
          <p:nvPr/>
        </p:nvSpPr>
        <p:spPr bwMode="auto">
          <a:xfrm>
            <a:off x="179388" y="404813"/>
            <a:ext cx="8964612" cy="1187450"/>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gradFill rotWithShape="1">
                  <a:gsLst>
                    <a:gs pos="0">
                      <a:srgbClr val="3399FF"/>
                    </a:gs>
                    <a:gs pos="100000">
                      <a:srgbClr val="FFCC66"/>
                    </a:gs>
                  </a:gsLst>
                  <a:path path="rect">
                    <a:fillToRect r="100000" b="100000"/>
                  </a:path>
                </a:gradFill>
                <a:effectLst>
                  <a:outerShdw dist="45791" dir="3378596" algn="ctr" rotWithShape="0">
                    <a:srgbClr val="4D4D4D"/>
                  </a:outerShdw>
                </a:effectLst>
                <a:latin typeface="Arial Black"/>
              </a:rPr>
              <a:t>Estações Espaciais</a:t>
            </a:r>
          </a:p>
        </p:txBody>
      </p:sp>
      <p:sp>
        <p:nvSpPr>
          <p:cNvPr id="200707" name="Text Box 3"/>
          <p:cNvSpPr txBox="1">
            <a:spLocks noChangeArrowheads="1"/>
          </p:cNvSpPr>
          <p:nvPr/>
        </p:nvSpPr>
        <p:spPr bwMode="auto">
          <a:xfrm>
            <a:off x="323850" y="1592263"/>
            <a:ext cx="7812088" cy="457200"/>
          </a:xfrm>
          <a:prstGeom prst="rect">
            <a:avLst/>
          </a:prstGeom>
          <a:noFill/>
          <a:ln w="9525">
            <a:noFill/>
            <a:miter lim="800000"/>
            <a:headEnd/>
            <a:tailEnd/>
          </a:ln>
          <a:effectLst/>
        </p:spPr>
        <p:txBody>
          <a:bodyPr>
            <a:spAutoFit/>
          </a:bodyPr>
          <a:lstStyle/>
          <a:p>
            <a:pPr>
              <a:spcBef>
                <a:spcPct val="50000"/>
              </a:spcBef>
            </a:pPr>
            <a:r>
              <a:rPr lang="pt-BR">
                <a:solidFill>
                  <a:schemeClr val="bg1"/>
                </a:solidFill>
              </a:rPr>
              <a:t>Salyut 1 – 19 abril de 1971 a 11 Outubro de 1971</a:t>
            </a:r>
          </a:p>
        </p:txBody>
      </p:sp>
      <p:pic>
        <p:nvPicPr>
          <p:cNvPr id="200709" name="Picture 5" descr="sal6640"/>
          <p:cNvPicPr>
            <a:picLocks noChangeAspect="1" noChangeArrowheads="1"/>
          </p:cNvPicPr>
          <p:nvPr/>
        </p:nvPicPr>
        <p:blipFill>
          <a:blip r:embed="rId3" cstate="print"/>
          <a:srcRect/>
          <a:stretch>
            <a:fillRect/>
          </a:stretch>
        </p:blipFill>
        <p:spPr bwMode="auto">
          <a:xfrm>
            <a:off x="0" y="3068638"/>
            <a:ext cx="9144000" cy="2481262"/>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WordArt 2"/>
          <p:cNvSpPr>
            <a:spLocks noChangeArrowheads="1" noChangeShapeType="1" noTextEdit="1"/>
          </p:cNvSpPr>
          <p:nvPr/>
        </p:nvSpPr>
        <p:spPr bwMode="auto">
          <a:xfrm>
            <a:off x="179388" y="404813"/>
            <a:ext cx="8964612" cy="1187450"/>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gradFill rotWithShape="1">
                  <a:gsLst>
                    <a:gs pos="0">
                      <a:srgbClr val="3399FF"/>
                    </a:gs>
                    <a:gs pos="100000">
                      <a:srgbClr val="FFCC66"/>
                    </a:gs>
                  </a:gsLst>
                  <a:path path="rect">
                    <a:fillToRect r="100000" b="100000"/>
                  </a:path>
                </a:gradFill>
                <a:effectLst>
                  <a:outerShdw dist="45791" dir="3378596" algn="ctr" rotWithShape="0">
                    <a:srgbClr val="4D4D4D"/>
                  </a:outerShdw>
                </a:effectLst>
                <a:latin typeface="Arial Black"/>
              </a:rPr>
              <a:t>Estações Espaciais</a:t>
            </a:r>
          </a:p>
        </p:txBody>
      </p:sp>
      <p:sp>
        <p:nvSpPr>
          <p:cNvPr id="198660" name="Text Box 4"/>
          <p:cNvSpPr txBox="1">
            <a:spLocks noChangeArrowheads="1"/>
          </p:cNvSpPr>
          <p:nvPr/>
        </p:nvSpPr>
        <p:spPr bwMode="auto">
          <a:xfrm>
            <a:off x="358775" y="1665288"/>
            <a:ext cx="7812088" cy="1004887"/>
          </a:xfrm>
          <a:prstGeom prst="rect">
            <a:avLst/>
          </a:prstGeom>
          <a:noFill/>
          <a:ln w="9525">
            <a:noFill/>
            <a:miter lim="800000"/>
            <a:headEnd/>
            <a:tailEnd/>
          </a:ln>
          <a:effectLst/>
        </p:spPr>
        <p:txBody>
          <a:bodyPr>
            <a:spAutoFit/>
          </a:bodyPr>
          <a:lstStyle/>
          <a:p>
            <a:pPr>
              <a:spcBef>
                <a:spcPct val="50000"/>
              </a:spcBef>
            </a:pPr>
            <a:r>
              <a:rPr lang="pt-BR">
                <a:solidFill>
                  <a:schemeClr val="bg1"/>
                </a:solidFill>
              </a:rPr>
              <a:t>Skylab – 14 Maio de 1973 </a:t>
            </a:r>
          </a:p>
          <a:p>
            <a:pPr>
              <a:spcBef>
                <a:spcPct val="50000"/>
              </a:spcBef>
            </a:pPr>
            <a:r>
              <a:rPr lang="pt-BR">
                <a:solidFill>
                  <a:schemeClr val="bg1"/>
                </a:solidFill>
              </a:rPr>
              <a:t>A 11 de julho de 1979</a:t>
            </a:r>
          </a:p>
        </p:txBody>
      </p:sp>
      <p:pic>
        <p:nvPicPr>
          <p:cNvPr id="198662" name="Picture 6" descr="Sky Lab "/>
          <p:cNvPicPr>
            <a:picLocks noChangeAspect="1" noChangeArrowheads="1"/>
          </p:cNvPicPr>
          <p:nvPr/>
        </p:nvPicPr>
        <p:blipFill>
          <a:blip r:embed="rId3" cstate="print"/>
          <a:srcRect/>
          <a:stretch>
            <a:fillRect/>
          </a:stretch>
        </p:blipFill>
        <p:spPr bwMode="auto">
          <a:xfrm>
            <a:off x="5048250" y="1665288"/>
            <a:ext cx="3810000" cy="5192712"/>
          </a:xfrm>
          <a:prstGeom prst="rect">
            <a:avLst/>
          </a:prstGeom>
          <a:noFill/>
        </p:spPr>
      </p:pic>
      <p:pic>
        <p:nvPicPr>
          <p:cNvPr id="198664" name="Picture 8" descr="skylab2"/>
          <p:cNvPicPr>
            <a:picLocks noChangeAspect="1" noChangeArrowheads="1"/>
          </p:cNvPicPr>
          <p:nvPr/>
        </p:nvPicPr>
        <p:blipFill>
          <a:blip r:embed="rId4" cstate="print"/>
          <a:srcRect/>
          <a:stretch>
            <a:fillRect/>
          </a:stretch>
        </p:blipFill>
        <p:spPr bwMode="auto">
          <a:xfrm>
            <a:off x="358775" y="3033713"/>
            <a:ext cx="3781425" cy="3548062"/>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6" name="Picture 4"/>
          <p:cNvPicPr>
            <a:picLocks noChangeAspect="1" noChangeArrowheads="1"/>
          </p:cNvPicPr>
          <p:nvPr/>
        </p:nvPicPr>
        <p:blipFill>
          <a:blip r:embed="rId3" cstate="print"/>
          <a:srcRect/>
          <a:stretch>
            <a:fillRect/>
          </a:stretch>
        </p:blipFill>
        <p:spPr bwMode="auto">
          <a:xfrm>
            <a:off x="900113" y="1438275"/>
            <a:ext cx="7704137" cy="5418138"/>
          </a:xfrm>
          <a:prstGeom prst="rect">
            <a:avLst/>
          </a:prstGeom>
          <a:noFill/>
        </p:spPr>
      </p:pic>
      <p:sp>
        <p:nvSpPr>
          <p:cNvPr id="202754" name="WordArt 2"/>
          <p:cNvSpPr>
            <a:spLocks noChangeArrowheads="1" noChangeShapeType="1" noTextEdit="1"/>
          </p:cNvSpPr>
          <p:nvPr/>
        </p:nvSpPr>
        <p:spPr bwMode="auto">
          <a:xfrm>
            <a:off x="179388" y="404813"/>
            <a:ext cx="8964612" cy="1187450"/>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gradFill rotWithShape="1">
                  <a:gsLst>
                    <a:gs pos="0">
                      <a:srgbClr val="3399FF"/>
                    </a:gs>
                    <a:gs pos="100000">
                      <a:srgbClr val="FFCC66"/>
                    </a:gs>
                  </a:gsLst>
                  <a:path path="rect">
                    <a:fillToRect r="100000" b="100000"/>
                  </a:path>
                </a:gradFill>
                <a:effectLst>
                  <a:outerShdw dist="45791" dir="3378596" algn="ctr" rotWithShape="0">
                    <a:srgbClr val="4D4D4D"/>
                  </a:outerShdw>
                </a:effectLst>
                <a:latin typeface="Arial Black"/>
              </a:rPr>
              <a:t>Estações Espaciais</a:t>
            </a:r>
          </a:p>
        </p:txBody>
      </p:sp>
      <p:sp>
        <p:nvSpPr>
          <p:cNvPr id="202755" name="Text Box 3"/>
          <p:cNvSpPr txBox="1">
            <a:spLocks noChangeArrowheads="1"/>
          </p:cNvSpPr>
          <p:nvPr/>
        </p:nvSpPr>
        <p:spPr bwMode="auto">
          <a:xfrm>
            <a:off x="0" y="1692275"/>
            <a:ext cx="7812088" cy="1736725"/>
          </a:xfrm>
          <a:prstGeom prst="rect">
            <a:avLst/>
          </a:prstGeom>
          <a:noFill/>
          <a:ln w="9525">
            <a:noFill/>
            <a:miter lim="800000"/>
            <a:headEnd/>
            <a:tailEnd/>
          </a:ln>
          <a:effectLst/>
        </p:spPr>
        <p:txBody>
          <a:bodyPr>
            <a:spAutoFit/>
          </a:bodyPr>
          <a:lstStyle/>
          <a:p>
            <a:pPr>
              <a:spcBef>
                <a:spcPct val="50000"/>
              </a:spcBef>
            </a:pPr>
            <a:r>
              <a:rPr lang="pt-BR" sz="3600">
                <a:solidFill>
                  <a:schemeClr val="bg1"/>
                </a:solidFill>
              </a:rPr>
              <a:t>Mir </a:t>
            </a:r>
          </a:p>
          <a:p>
            <a:pPr>
              <a:spcBef>
                <a:spcPct val="50000"/>
              </a:spcBef>
            </a:pPr>
            <a:r>
              <a:rPr lang="pt-BR">
                <a:solidFill>
                  <a:schemeClr val="bg1"/>
                </a:solidFill>
              </a:rPr>
              <a:t>20 Fevereiro de 1986</a:t>
            </a:r>
          </a:p>
          <a:p>
            <a:pPr>
              <a:spcBef>
                <a:spcPct val="50000"/>
              </a:spcBef>
            </a:pPr>
            <a:r>
              <a:rPr lang="pt-BR">
                <a:solidFill>
                  <a:schemeClr val="bg1"/>
                </a:solidFill>
              </a:rPr>
              <a:t>23 de Março de 2001</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4" name="Picture 4"/>
          <p:cNvPicPr>
            <a:picLocks noChangeAspect="1" noChangeArrowheads="1"/>
          </p:cNvPicPr>
          <p:nvPr/>
        </p:nvPicPr>
        <p:blipFill>
          <a:blip r:embed="rId3" cstate="print"/>
          <a:srcRect/>
          <a:stretch>
            <a:fillRect/>
          </a:stretch>
        </p:blipFill>
        <p:spPr bwMode="auto">
          <a:xfrm>
            <a:off x="1908175" y="1736725"/>
            <a:ext cx="7235825" cy="5121275"/>
          </a:xfrm>
          <a:prstGeom prst="rect">
            <a:avLst/>
          </a:prstGeom>
          <a:noFill/>
          <a:ln w="9525">
            <a:noFill/>
            <a:miter lim="800000"/>
            <a:headEnd/>
            <a:tailEnd/>
          </a:ln>
          <a:effectLst/>
        </p:spPr>
      </p:pic>
      <p:sp>
        <p:nvSpPr>
          <p:cNvPr id="204802" name="WordArt 2"/>
          <p:cNvSpPr>
            <a:spLocks noChangeArrowheads="1" noChangeShapeType="1" noTextEdit="1"/>
          </p:cNvSpPr>
          <p:nvPr/>
        </p:nvSpPr>
        <p:spPr bwMode="auto">
          <a:xfrm>
            <a:off x="179388" y="404813"/>
            <a:ext cx="8964612" cy="1187450"/>
          </a:xfrm>
          <a:prstGeom prst="rect">
            <a:avLst/>
          </a:prstGeom>
        </p:spPr>
        <p:txBody>
          <a:bodyPr wrap="none" fromWordArt="1">
            <a:prstTxWarp prst="textPlain">
              <a:avLst>
                <a:gd name="adj" fmla="val 50000"/>
              </a:avLst>
            </a:prstTxWarp>
          </a:bodyPr>
          <a:lstStyle/>
          <a:p>
            <a:pPr algn="ctr"/>
            <a:r>
              <a:rPr lang="pt-BR" sz="3600" kern="10" spc="720">
                <a:ln w="9525">
                  <a:noFill/>
                  <a:round/>
                  <a:headEnd/>
                  <a:tailEnd/>
                </a:ln>
                <a:gradFill rotWithShape="1">
                  <a:gsLst>
                    <a:gs pos="0">
                      <a:srgbClr val="3399FF"/>
                    </a:gs>
                    <a:gs pos="100000">
                      <a:srgbClr val="FFCC66"/>
                    </a:gs>
                  </a:gsLst>
                  <a:path path="rect">
                    <a:fillToRect r="100000" b="100000"/>
                  </a:path>
                </a:gradFill>
                <a:effectLst>
                  <a:outerShdw dist="45791" dir="3378596" algn="ctr" rotWithShape="0">
                    <a:srgbClr val="4D4D4D"/>
                  </a:outerShdw>
                </a:effectLst>
                <a:latin typeface="Arial Black"/>
              </a:rPr>
              <a:t>Estações Espaciais</a:t>
            </a:r>
          </a:p>
        </p:txBody>
      </p:sp>
      <p:sp>
        <p:nvSpPr>
          <p:cNvPr id="204803" name="Text Box 3"/>
          <p:cNvSpPr txBox="1">
            <a:spLocks noChangeArrowheads="1"/>
          </p:cNvSpPr>
          <p:nvPr/>
        </p:nvSpPr>
        <p:spPr bwMode="auto">
          <a:xfrm>
            <a:off x="250825" y="1520825"/>
            <a:ext cx="7812088" cy="457200"/>
          </a:xfrm>
          <a:prstGeom prst="rect">
            <a:avLst/>
          </a:prstGeom>
          <a:noFill/>
          <a:ln w="9525">
            <a:noFill/>
            <a:miter lim="800000"/>
            <a:headEnd/>
            <a:tailEnd/>
          </a:ln>
          <a:effectLst/>
        </p:spPr>
        <p:txBody>
          <a:bodyPr>
            <a:spAutoFit/>
          </a:bodyPr>
          <a:lstStyle/>
          <a:p>
            <a:pPr>
              <a:spcBef>
                <a:spcPct val="50000"/>
              </a:spcBef>
            </a:pPr>
            <a:r>
              <a:rPr lang="pt-BR">
                <a:solidFill>
                  <a:schemeClr val="bg1"/>
                </a:solidFill>
              </a:rPr>
              <a:t>ISS - 20 de Novembro de 1988</a:t>
            </a:r>
          </a:p>
        </p:txBody>
      </p:sp>
      <p:sp>
        <p:nvSpPr>
          <p:cNvPr id="204805" name="Text Box 5"/>
          <p:cNvSpPr txBox="1">
            <a:spLocks noChangeArrowheads="1"/>
          </p:cNvSpPr>
          <p:nvPr/>
        </p:nvSpPr>
        <p:spPr bwMode="auto">
          <a:xfrm>
            <a:off x="0" y="3789363"/>
            <a:ext cx="1763713" cy="2100262"/>
          </a:xfrm>
          <a:prstGeom prst="rect">
            <a:avLst/>
          </a:prstGeom>
          <a:noFill/>
          <a:ln w="9525">
            <a:noFill/>
            <a:miter lim="800000"/>
            <a:headEnd/>
            <a:tailEnd/>
          </a:ln>
          <a:effectLst/>
        </p:spPr>
        <p:txBody>
          <a:bodyPr>
            <a:spAutoFit/>
          </a:bodyPr>
          <a:lstStyle/>
          <a:p>
            <a:pPr algn="ctr">
              <a:spcBef>
                <a:spcPct val="50000"/>
              </a:spcBef>
            </a:pPr>
            <a:r>
              <a:rPr lang="pt-BR">
                <a:solidFill>
                  <a:schemeClr val="bg1"/>
                </a:solidFill>
              </a:rPr>
              <a:t>32</a:t>
            </a:r>
          </a:p>
          <a:p>
            <a:pPr algn="ctr">
              <a:spcBef>
                <a:spcPct val="50000"/>
              </a:spcBef>
            </a:pPr>
            <a:r>
              <a:rPr lang="pt-BR">
                <a:solidFill>
                  <a:schemeClr val="bg1"/>
                </a:solidFill>
              </a:rPr>
              <a:t>Missões</a:t>
            </a:r>
          </a:p>
          <a:p>
            <a:pPr algn="ctr">
              <a:spcBef>
                <a:spcPct val="50000"/>
              </a:spcBef>
            </a:pPr>
            <a:r>
              <a:rPr lang="pt-BR">
                <a:solidFill>
                  <a:schemeClr val="bg1"/>
                </a:solidFill>
              </a:rPr>
              <a:t>Para a</a:t>
            </a:r>
          </a:p>
          <a:p>
            <a:pPr algn="ctr">
              <a:spcBef>
                <a:spcPct val="50000"/>
              </a:spcBef>
            </a:pPr>
            <a:r>
              <a:rPr lang="pt-BR">
                <a:solidFill>
                  <a:schemeClr val="bg1"/>
                </a:solidFill>
              </a:rPr>
              <a:t>Montagem</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3" name="Picture 3" descr="n_li"/>
          <p:cNvPicPr>
            <a:picLocks noChangeAspect="1" noChangeArrowheads="1"/>
          </p:cNvPicPr>
          <p:nvPr/>
        </p:nvPicPr>
        <p:blipFill>
          <a:blip r:embed="rId3" cstate="print"/>
          <a:srcRect/>
          <a:stretch>
            <a:fillRect/>
          </a:stretch>
        </p:blipFill>
        <p:spPr bwMode="auto">
          <a:xfrm>
            <a:off x="28575" y="0"/>
            <a:ext cx="4038600" cy="6858000"/>
          </a:xfrm>
          <a:prstGeom prst="rect">
            <a:avLst/>
          </a:prstGeom>
          <a:noFill/>
        </p:spPr>
      </p:pic>
      <p:sp>
        <p:nvSpPr>
          <p:cNvPr id="348162" name="Text Box 2"/>
          <p:cNvSpPr txBox="1">
            <a:spLocks noChangeArrowheads="1"/>
          </p:cNvSpPr>
          <p:nvPr/>
        </p:nvSpPr>
        <p:spPr bwMode="auto">
          <a:xfrm>
            <a:off x="4038600" y="182563"/>
            <a:ext cx="5105400" cy="3246437"/>
          </a:xfrm>
          <a:prstGeom prst="rect">
            <a:avLst/>
          </a:prstGeom>
          <a:noFill/>
          <a:ln w="9525">
            <a:noFill/>
            <a:miter lim="800000"/>
            <a:headEnd/>
            <a:tailEnd/>
          </a:ln>
          <a:effectLst/>
        </p:spPr>
        <p:txBody>
          <a:bodyPr>
            <a:spAutoFit/>
          </a:bodyPr>
          <a:lstStyle/>
          <a:p>
            <a:pPr algn="just">
              <a:lnSpc>
                <a:spcPct val="140000"/>
              </a:lnSpc>
            </a:pPr>
            <a:r>
              <a:rPr lang="pt-BR" b="1">
                <a:solidFill>
                  <a:srgbClr val="FF7575"/>
                </a:solidFill>
                <a:latin typeface="Arial" charset="0"/>
              </a:rPr>
              <a:t>“</a:t>
            </a:r>
            <a:r>
              <a:rPr lang="pt-BR" b="1">
                <a:solidFill>
                  <a:srgbClr val="F9FC78"/>
                </a:solidFill>
                <a:latin typeface="Arial" charset="0"/>
              </a:rPr>
              <a:t>O Homem precisa elevar-se acima da Terra - até o topo da atmosfera e além dela - para assim somente, entender na totalidade, o mundo em que ele vive.</a:t>
            </a:r>
            <a:r>
              <a:rPr lang="pt-BR" b="1">
                <a:solidFill>
                  <a:srgbClr val="FF7575"/>
                </a:solidFill>
                <a:latin typeface="Arial" charset="0"/>
              </a:rPr>
              <a:t>”</a:t>
            </a:r>
            <a:r>
              <a:rPr lang="pt-BR" sz="2800" b="1">
                <a:solidFill>
                  <a:srgbClr val="F9FC78"/>
                </a:solidFill>
                <a:latin typeface="Arial" charset="0"/>
              </a:rPr>
              <a:t> </a:t>
            </a:r>
            <a:r>
              <a:rPr lang="pt-BR">
                <a:solidFill>
                  <a:schemeClr val="hlink"/>
                </a:solidFill>
                <a:latin typeface="Arial" charset="0"/>
              </a:rPr>
              <a:t>Sócrates 500 a.C</a:t>
            </a:r>
            <a:r>
              <a:rPr lang="pt-BR" sz="2800">
                <a:solidFill>
                  <a:schemeClr val="hlink"/>
                </a:solidFill>
                <a:latin typeface="Arial" charset="0"/>
              </a:rPr>
              <a:t>.</a:t>
            </a:r>
            <a:endParaRPr lang="pt-BR" sz="2800" b="1">
              <a:solidFill>
                <a:srgbClr val="F9FC78"/>
              </a:solidFill>
              <a:latin typeface="Arial" charset="0"/>
            </a:endParaRPr>
          </a:p>
        </p:txBody>
      </p:sp>
      <p:sp>
        <p:nvSpPr>
          <p:cNvPr id="348164" name="Rectangle 4"/>
          <p:cNvSpPr>
            <a:spLocks noChangeArrowheads="1"/>
          </p:cNvSpPr>
          <p:nvPr/>
        </p:nvSpPr>
        <p:spPr bwMode="auto">
          <a:xfrm>
            <a:off x="4391025" y="4189413"/>
            <a:ext cx="4752975" cy="1917700"/>
          </a:xfrm>
          <a:prstGeom prst="rect">
            <a:avLst/>
          </a:prstGeom>
          <a:noFill/>
          <a:ln w="9525">
            <a:noFill/>
            <a:miter lim="800000"/>
            <a:headEnd/>
            <a:tailEnd/>
          </a:ln>
          <a:effectLst/>
        </p:spPr>
        <p:txBody>
          <a:bodyPr anchor="ctr">
            <a:spAutoFit/>
          </a:bodyPr>
          <a:lstStyle/>
          <a:p>
            <a:pPr algn="just"/>
            <a:r>
              <a:rPr lang="en-US">
                <a:solidFill>
                  <a:srgbClr val="FFFF66"/>
                </a:solidFill>
                <a:latin typeface="Arial" charset="0"/>
              </a:rPr>
              <a:t>"A Terra é o berço da Huma-nidade, mas ninguém pode viver no berço para sempre!" </a:t>
            </a:r>
          </a:p>
          <a:p>
            <a:pPr algn="just"/>
            <a:endParaRPr lang="en-US">
              <a:solidFill>
                <a:srgbClr val="FFFF66"/>
              </a:solidFill>
              <a:latin typeface="Arial" charset="0"/>
            </a:endParaRPr>
          </a:p>
          <a:p>
            <a:pPr algn="just"/>
            <a:r>
              <a:rPr lang="pt-BR" b="1">
                <a:solidFill>
                  <a:srgbClr val="FFFF66"/>
                </a:solidFill>
                <a:latin typeface="Arial" charset="0"/>
              </a:rPr>
              <a:t>Konstantin Tsiolkovsky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afterEffect">
                                  <p:stCondLst>
                                    <p:cond delay="0"/>
                                  </p:stCondLst>
                                  <p:childTnLst>
                                    <p:set>
                                      <p:cBhvr>
                                        <p:cTn id="6" dur="1" fill="hold">
                                          <p:stCondLst>
                                            <p:cond delay="0"/>
                                          </p:stCondLst>
                                        </p:cTn>
                                        <p:tgtEl>
                                          <p:spTgt spid="348162"/>
                                        </p:tgtEl>
                                        <p:attrNameLst>
                                          <p:attrName>style.visibility</p:attrName>
                                        </p:attrNameLst>
                                      </p:cBhvr>
                                      <p:to>
                                        <p:strVal val="visible"/>
                                      </p:to>
                                    </p:set>
                                    <p:animEffect transition="in" filter="checkerboard(down)">
                                      <p:cBhvr>
                                        <p:cTn id="7" dur="500"/>
                                        <p:tgtEl>
                                          <p:spTgt spid="348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2" grpId="0" autoUpdateAnimBg="0"/>
    </p:bldLst>
  </p:timing>
</p:sld>
</file>

<file path=ppt/theme/theme1.xml><?xml version="1.0" encoding="utf-8"?>
<a:theme xmlns:a="http://schemas.openxmlformats.org/drawingml/2006/main" name="Apresentação em branco.pot">
  <a:themeElements>
    <a:clrScheme name="Apresentação em branco.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resentação em branco.pot">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presentação em branco.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presentação em branco.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presentação em branco.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presentação em branco.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presentação em branco.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presentação em branco.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presentação em branco.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C:\Arquivos de Programas\Microsoft Office\Modelos\Apresentação em branco.pot</Template>
  <TotalTime>3914</TotalTime>
  <Words>7579</Words>
  <Application>Microsoft Office PowerPoint</Application>
  <PresentationFormat>Apresentação na tela (4:3)</PresentationFormat>
  <Paragraphs>878</Paragraphs>
  <Slides>94</Slides>
  <Notes>90</Notes>
  <HiddenSlides>1</HiddenSlides>
  <MMClips>10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94</vt:i4>
      </vt:variant>
    </vt:vector>
  </HeadingPairs>
  <TitlesOfParts>
    <vt:vector size="98" baseType="lpstr">
      <vt:lpstr>Times New Roman</vt:lpstr>
      <vt:lpstr>Arial</vt:lpstr>
      <vt:lpstr>Symbol</vt:lpstr>
      <vt:lpstr>Apresentação em branco.pot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sem título</dc:title>
  <dc:creator>Caio Bonfatti de Carvalho</dc:creator>
  <cp:lastModifiedBy>Jorge</cp:lastModifiedBy>
  <cp:revision>285</cp:revision>
  <dcterms:created xsi:type="dcterms:W3CDTF">2000-10-14T20:11:45Z</dcterms:created>
  <dcterms:modified xsi:type="dcterms:W3CDTF">2013-10-31T11:01:39Z</dcterms:modified>
</cp:coreProperties>
</file>