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001" r:id="rId2"/>
    <p:sldId id="1002" r:id="rId3"/>
    <p:sldId id="1003" r:id="rId4"/>
    <p:sldId id="1033" r:id="rId5"/>
    <p:sldId id="1004" r:id="rId6"/>
    <p:sldId id="1021" r:id="rId7"/>
    <p:sldId id="1041" r:id="rId8"/>
    <p:sldId id="1022" r:id="rId9"/>
    <p:sldId id="1040" r:id="rId10"/>
    <p:sldId id="1047" r:id="rId11"/>
    <p:sldId id="1048" r:id="rId12"/>
    <p:sldId id="1049" r:id="rId13"/>
    <p:sldId id="1050" r:id="rId14"/>
    <p:sldId id="1058" r:id="rId15"/>
    <p:sldId id="1057" r:id="rId16"/>
    <p:sldId id="1056" r:id="rId17"/>
    <p:sldId id="1059" r:id="rId18"/>
    <p:sldId id="1055" r:id="rId19"/>
    <p:sldId id="1054" r:id="rId20"/>
    <p:sldId id="1053" r:id="rId21"/>
    <p:sldId id="1051" r:id="rId22"/>
    <p:sldId id="1034" r:id="rId23"/>
    <p:sldId id="1025" r:id="rId24"/>
    <p:sldId id="1026" r:id="rId25"/>
    <p:sldId id="1046" r:id="rId26"/>
    <p:sldId id="1030" r:id="rId27"/>
    <p:sldId id="1031" r:id="rId28"/>
    <p:sldId id="1032" r:id="rId29"/>
    <p:sldId id="1016" r:id="rId30"/>
    <p:sldId id="1018" r:id="rId31"/>
    <p:sldId id="1019" r:id="rId32"/>
    <p:sldId id="1020" r:id="rId33"/>
    <p:sldId id="1035" r:id="rId34"/>
    <p:sldId id="1036" r:id="rId35"/>
    <p:sldId id="1017" r:id="rId36"/>
    <p:sldId id="1037" r:id="rId37"/>
    <p:sldId id="1038" r:id="rId38"/>
    <p:sldId id="1039" r:id="rId39"/>
    <p:sldId id="1060" r:id="rId40"/>
    <p:sldId id="1045" r:id="rId41"/>
    <p:sldId id="1044" r:id="rId42"/>
    <p:sldId id="1042" r:id="rId43"/>
    <p:sldId id="1043" r:id="rId44"/>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655" autoAdjust="0"/>
  </p:normalViewPr>
  <p:slideViewPr>
    <p:cSldViewPr>
      <p:cViewPr>
        <p:scale>
          <a:sx n="98" d="100"/>
          <a:sy n="98" d="100"/>
        </p:scale>
        <p:origin x="-1944" y="-144"/>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13</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17</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20000"/>
          </a:bodyPr>
          <a:lstStyle/>
          <a:p>
            <a:r>
              <a:rPr lang="pt-BR" dirty="0" smtClean="0"/>
              <a:t>http://www.visualphotos.com/photo/1x7586189/total_solar_eclipse_diamond_ring_effect_R5060428.jpg</a:t>
            </a:r>
          </a:p>
          <a:p>
            <a:r>
              <a:rPr lang="pt-BR" dirty="0" smtClean="0"/>
              <a:t>http://www.iq89.com/eng/astro/rapport-2010-eng.html</a:t>
            </a:r>
          </a:p>
          <a:p>
            <a:endParaRPr lang="pt-BR" dirty="0" smtClean="0"/>
          </a:p>
          <a:p>
            <a:r>
              <a:rPr lang="pt-BR" dirty="0" smtClean="0"/>
              <a:t>http://en.wikipedia.org/wiki/Baily'</a:t>
            </a:r>
            <a:r>
              <a:rPr lang="pt-BR" dirty="0" err="1" smtClean="0"/>
              <a:t>s_beads</a:t>
            </a:r>
            <a:endParaRPr lang="pt-BR" dirty="0" smtClean="0"/>
          </a:p>
          <a:p>
            <a:r>
              <a:rPr lang="en-US" dirty="0" smtClean="0"/>
              <a:t>The </a:t>
            </a:r>
            <a:r>
              <a:rPr lang="en-US" dirty="0" err="1" smtClean="0"/>
              <a:t>Baily's</a:t>
            </a:r>
            <a:r>
              <a:rPr lang="en-US" dirty="0" smtClean="0"/>
              <a:t> beads effect is a feature of total solar eclipses. As the moon "grazes" by the Sun during a solar eclipse, the rugged lunar limb topography allows beads of sunlight to shine through in some places, and not in others. The name is in honor of Francis </a:t>
            </a:r>
            <a:r>
              <a:rPr lang="en-US" dirty="0" err="1" smtClean="0"/>
              <a:t>Baily</a:t>
            </a:r>
            <a:r>
              <a:rPr lang="en-US" dirty="0" smtClean="0"/>
              <a:t> who first provided an exact explanation of the phenomenon in 1836.[1][2] The diamond ring effect is seen when only one bead is left; a shining diamond set in a bright ring around the lunar silhouette.[3]</a:t>
            </a:r>
          </a:p>
          <a:p>
            <a:endParaRPr lang="en-US" dirty="0" smtClean="0"/>
          </a:p>
          <a:p>
            <a:r>
              <a:rPr lang="en-US" dirty="0" smtClean="0"/>
              <a:t>Lunar topography has considerable relief because of the presence of mountains, craters, valleys and other topographical features. The irregularities of the lunar limb profile (the "edge" of the Moon, as seen from a distance) are known accurately from observations of grazing </a:t>
            </a:r>
            <a:r>
              <a:rPr lang="en-US" dirty="0" err="1" smtClean="0"/>
              <a:t>occultations</a:t>
            </a:r>
            <a:r>
              <a:rPr lang="en-US" dirty="0" smtClean="0"/>
              <a:t> of stars. Astronomers thus have a fairly good idea which mountains and valleys will cause the beads to appear in advance of the eclipse. While </a:t>
            </a:r>
            <a:r>
              <a:rPr lang="en-US" dirty="0" err="1" smtClean="0"/>
              <a:t>Baily's</a:t>
            </a:r>
            <a:r>
              <a:rPr lang="en-US" dirty="0" smtClean="0"/>
              <a:t> beads are seen briefly for a few seconds at the center of the eclipse path, their duration is maximized near the edges of the path of the umbra, reaching 1–2 minutes.</a:t>
            </a:r>
          </a:p>
          <a:p>
            <a:endParaRPr lang="en-US" dirty="0" smtClean="0"/>
          </a:p>
          <a:p>
            <a:r>
              <a:rPr lang="en-US" dirty="0" smtClean="0"/>
              <a:t>It is not safe to view </a:t>
            </a:r>
            <a:r>
              <a:rPr lang="en-US" dirty="0" err="1" smtClean="0"/>
              <a:t>Baily's</a:t>
            </a:r>
            <a:r>
              <a:rPr lang="en-US" dirty="0" smtClean="0"/>
              <a:t> beads or the diamond ring effect without proper eye protection because in both cases the photosphere is still visible</a:t>
            </a:r>
            <a:r>
              <a:rPr lang="en-US" dirty="0" smtClean="0"/>
              <a:t>.</a:t>
            </a:r>
          </a:p>
          <a:p>
            <a:endParaRPr lang="en-US" dirty="0" smtClean="0"/>
          </a:p>
          <a:p>
            <a:r>
              <a:rPr lang="pt-BR" dirty="0" smtClean="0"/>
              <a:t>http://en.wikipedia.org/wiki/Lunation_Number</a:t>
            </a:r>
          </a:p>
          <a:p>
            <a:r>
              <a:rPr lang="pt-BR" dirty="0" err="1" smtClean="0"/>
              <a:t>Lunation</a:t>
            </a:r>
            <a:r>
              <a:rPr lang="pt-BR" dirty="0" smtClean="0"/>
              <a:t> </a:t>
            </a:r>
            <a:r>
              <a:rPr lang="pt-BR" dirty="0" err="1" smtClean="0"/>
              <a:t>Number</a:t>
            </a:r>
            <a:r>
              <a:rPr lang="pt-BR" dirty="0" smtClean="0"/>
              <a:t> </a:t>
            </a:r>
            <a:r>
              <a:rPr lang="pt-BR" dirty="0" err="1" smtClean="0"/>
              <a:t>or</a:t>
            </a:r>
            <a:r>
              <a:rPr lang="pt-BR" dirty="0" smtClean="0"/>
              <a:t> </a:t>
            </a:r>
            <a:r>
              <a:rPr lang="pt-BR" dirty="0" err="1" smtClean="0"/>
              <a:t>Lunation</a:t>
            </a:r>
            <a:r>
              <a:rPr lang="pt-BR" dirty="0" smtClean="0"/>
              <a:t> </a:t>
            </a:r>
            <a:r>
              <a:rPr lang="pt-BR" dirty="0" err="1" smtClean="0"/>
              <a:t>Cycle</a:t>
            </a:r>
            <a:r>
              <a:rPr lang="pt-BR" dirty="0" smtClean="0"/>
              <a:t> is a </a:t>
            </a:r>
            <a:r>
              <a:rPr lang="pt-BR" dirty="0" err="1" smtClean="0"/>
              <a:t>number</a:t>
            </a:r>
            <a:r>
              <a:rPr lang="pt-BR" dirty="0" smtClean="0"/>
              <a:t> </a:t>
            </a:r>
            <a:r>
              <a:rPr lang="pt-BR" dirty="0" err="1" smtClean="0"/>
              <a:t>given</a:t>
            </a:r>
            <a:r>
              <a:rPr lang="pt-BR" dirty="0" smtClean="0"/>
              <a:t> to </a:t>
            </a:r>
            <a:r>
              <a:rPr lang="pt-BR" dirty="0" err="1" smtClean="0"/>
              <a:t>each</a:t>
            </a:r>
            <a:r>
              <a:rPr lang="pt-BR" dirty="0" smtClean="0"/>
              <a:t> </a:t>
            </a:r>
            <a:r>
              <a:rPr lang="pt-BR" dirty="0" err="1" smtClean="0"/>
              <a:t>lunation</a:t>
            </a:r>
            <a:r>
              <a:rPr lang="pt-BR" dirty="0" smtClean="0"/>
              <a:t> </a:t>
            </a:r>
            <a:r>
              <a:rPr lang="pt-BR" dirty="0" err="1" smtClean="0"/>
              <a:t>beginning</a:t>
            </a:r>
            <a:r>
              <a:rPr lang="pt-BR" dirty="0" smtClean="0"/>
              <a:t> </a:t>
            </a:r>
            <a:r>
              <a:rPr lang="pt-BR" dirty="0" err="1" smtClean="0"/>
              <a:t>from</a:t>
            </a:r>
            <a:r>
              <a:rPr lang="pt-BR" dirty="0" smtClean="0"/>
              <a:t> a </a:t>
            </a:r>
            <a:r>
              <a:rPr lang="pt-BR" dirty="0" err="1" smtClean="0"/>
              <a:t>certain</a:t>
            </a:r>
            <a:r>
              <a:rPr lang="pt-BR" dirty="0" smtClean="0"/>
              <a:t> </a:t>
            </a:r>
            <a:r>
              <a:rPr lang="pt-BR" dirty="0" err="1" smtClean="0"/>
              <a:t>one</a:t>
            </a:r>
            <a:r>
              <a:rPr lang="pt-BR" dirty="0" smtClean="0"/>
              <a:t> in </a:t>
            </a:r>
            <a:r>
              <a:rPr lang="pt-BR" dirty="0" err="1" smtClean="0"/>
              <a:t>history</a:t>
            </a:r>
            <a:r>
              <a:rPr lang="pt-BR" dirty="0" smtClean="0"/>
              <a:t>. </a:t>
            </a:r>
            <a:r>
              <a:rPr lang="pt-BR" dirty="0" err="1" smtClean="0"/>
              <a:t>There</a:t>
            </a:r>
            <a:r>
              <a:rPr lang="pt-BR" dirty="0" smtClean="0"/>
              <a:t> are </a:t>
            </a:r>
            <a:r>
              <a:rPr lang="pt-BR" dirty="0" err="1" smtClean="0"/>
              <a:t>several</a:t>
            </a:r>
            <a:r>
              <a:rPr lang="pt-BR" dirty="0" smtClean="0"/>
              <a:t> series </a:t>
            </a:r>
            <a:r>
              <a:rPr lang="pt-BR" dirty="0" err="1" smtClean="0"/>
              <a:t>of</a:t>
            </a:r>
            <a:r>
              <a:rPr lang="pt-BR" dirty="0" smtClean="0"/>
              <a:t> </a:t>
            </a:r>
            <a:r>
              <a:rPr lang="pt-BR" dirty="0" err="1" smtClean="0"/>
              <a:t>lunation</a:t>
            </a:r>
            <a:r>
              <a:rPr lang="pt-BR" dirty="0" smtClean="0"/>
              <a:t> </a:t>
            </a:r>
            <a:r>
              <a:rPr lang="pt-BR" dirty="0" err="1" smtClean="0"/>
              <a:t>numbers</a:t>
            </a:r>
            <a:r>
              <a:rPr lang="pt-BR" dirty="0" smtClean="0"/>
              <a:t> in use.</a:t>
            </a:r>
          </a:p>
          <a:p>
            <a:endParaRPr lang="pt-BR" dirty="0" smtClean="0"/>
          </a:p>
          <a:p>
            <a:r>
              <a:rPr lang="pt-BR" dirty="0" err="1" smtClean="0"/>
              <a:t>The</a:t>
            </a:r>
            <a:r>
              <a:rPr lang="pt-BR" dirty="0" smtClean="0"/>
              <a:t> </a:t>
            </a:r>
            <a:r>
              <a:rPr lang="pt-BR" dirty="0" err="1" smtClean="0"/>
              <a:t>most</a:t>
            </a:r>
            <a:r>
              <a:rPr lang="pt-BR" dirty="0" smtClean="0"/>
              <a:t> </a:t>
            </a:r>
            <a:r>
              <a:rPr lang="pt-BR" dirty="0" err="1" smtClean="0"/>
              <a:t>commonly</a:t>
            </a:r>
            <a:r>
              <a:rPr lang="pt-BR" dirty="0" smtClean="0"/>
              <a:t> </a:t>
            </a:r>
            <a:r>
              <a:rPr lang="pt-BR" dirty="0" err="1" smtClean="0"/>
              <a:t>used</a:t>
            </a:r>
            <a:r>
              <a:rPr lang="pt-BR" dirty="0" smtClean="0"/>
              <a:t> is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a:t>
            </a:r>
            <a:r>
              <a:rPr lang="pt-BR" dirty="0" err="1" smtClean="0"/>
              <a:t>which</a:t>
            </a:r>
            <a:r>
              <a:rPr lang="pt-BR" dirty="0" smtClean="0"/>
              <a:t> defines </a:t>
            </a:r>
            <a:r>
              <a:rPr lang="pt-BR" dirty="0" err="1" smtClean="0"/>
              <a:t>lunation</a:t>
            </a:r>
            <a:r>
              <a:rPr lang="pt-BR" dirty="0" smtClean="0"/>
              <a:t> 1 as </a:t>
            </a:r>
            <a:r>
              <a:rPr lang="pt-BR" dirty="0" err="1" smtClean="0"/>
              <a:t>beginning</a:t>
            </a:r>
            <a:r>
              <a:rPr lang="pt-BR" dirty="0" smtClean="0"/>
              <a:t> </a:t>
            </a:r>
            <a:r>
              <a:rPr lang="pt-BR" dirty="0" err="1" smtClean="0"/>
              <a:t>at</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1923, </a:t>
            </a:r>
            <a:r>
              <a:rPr lang="pt-BR" dirty="0" err="1" smtClean="0"/>
              <a:t>the</a:t>
            </a:r>
            <a:r>
              <a:rPr lang="pt-BR" dirty="0" smtClean="0"/>
              <a:t> </a:t>
            </a:r>
            <a:r>
              <a:rPr lang="pt-BR" dirty="0" err="1" smtClean="0"/>
              <a:t>year</a:t>
            </a:r>
            <a:r>
              <a:rPr lang="pt-BR" dirty="0" smtClean="0"/>
              <a:t> </a:t>
            </a:r>
            <a:r>
              <a:rPr lang="pt-BR" dirty="0" err="1" smtClean="0"/>
              <a:t>when</a:t>
            </a:r>
            <a:r>
              <a:rPr lang="pt-BR" dirty="0" smtClean="0"/>
              <a:t> Ernest William </a:t>
            </a:r>
            <a:r>
              <a:rPr lang="pt-BR" dirty="0" err="1" smtClean="0"/>
              <a:t>Brown's</a:t>
            </a:r>
            <a:r>
              <a:rPr lang="pt-BR" dirty="0" smtClean="0"/>
              <a:t> lunar </a:t>
            </a:r>
            <a:r>
              <a:rPr lang="pt-BR" dirty="0" err="1" smtClean="0"/>
              <a:t>theory</a:t>
            </a:r>
            <a:r>
              <a:rPr lang="pt-BR" dirty="0" smtClean="0"/>
              <a:t> </a:t>
            </a:r>
            <a:r>
              <a:rPr lang="pt-BR" dirty="0" err="1" smtClean="0"/>
              <a:t>was</a:t>
            </a:r>
            <a:r>
              <a:rPr lang="pt-BR" dirty="0" smtClean="0"/>
              <a:t> </a:t>
            </a:r>
            <a:r>
              <a:rPr lang="pt-BR" dirty="0" err="1" smtClean="0"/>
              <a:t>introduced</a:t>
            </a:r>
            <a:r>
              <a:rPr lang="pt-BR" dirty="0" smtClean="0"/>
              <a:t> in </a:t>
            </a:r>
            <a:r>
              <a:rPr lang="pt-BR" dirty="0" err="1" smtClean="0"/>
              <a:t>the</a:t>
            </a:r>
            <a:r>
              <a:rPr lang="pt-BR" dirty="0" smtClean="0"/>
              <a:t> major </a:t>
            </a:r>
            <a:r>
              <a:rPr lang="pt-BR" dirty="0" err="1" smtClean="0"/>
              <a:t>national</a:t>
            </a:r>
            <a:r>
              <a:rPr lang="pt-BR" dirty="0" smtClean="0"/>
              <a:t> </a:t>
            </a:r>
            <a:r>
              <a:rPr lang="pt-BR" dirty="0" err="1" smtClean="0"/>
              <a:t>astronomical</a:t>
            </a:r>
            <a:r>
              <a:rPr lang="pt-BR" dirty="0" smtClean="0"/>
              <a:t> </a:t>
            </a:r>
            <a:r>
              <a:rPr lang="pt-BR" dirty="0" err="1" smtClean="0"/>
              <a:t>almanacs</a:t>
            </a:r>
            <a:r>
              <a:rPr lang="pt-BR" dirty="0" smtClean="0"/>
              <a:t>. </a:t>
            </a:r>
            <a:r>
              <a:rPr lang="pt-BR" dirty="0" err="1" smtClean="0"/>
              <a:t>Lunation</a:t>
            </a:r>
            <a:r>
              <a:rPr lang="pt-BR" dirty="0" smtClean="0"/>
              <a:t> 1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02:41 UTC, </a:t>
            </a:r>
            <a:r>
              <a:rPr lang="pt-BR" dirty="0" err="1" smtClean="0"/>
              <a:t>January</a:t>
            </a:r>
            <a:r>
              <a:rPr lang="pt-BR" dirty="0" smtClean="0"/>
              <a:t> 17, 1923.</a:t>
            </a:r>
          </a:p>
          <a:p>
            <a:endParaRPr lang="pt-BR" dirty="0" smtClean="0"/>
          </a:p>
          <a:p>
            <a:r>
              <a:rPr lang="pt-BR" dirty="0" err="1" smtClean="0"/>
              <a:t>Another</a:t>
            </a:r>
            <a:r>
              <a:rPr lang="pt-BR" dirty="0" smtClean="0"/>
              <a:t> </a:t>
            </a:r>
            <a:r>
              <a:rPr lang="pt-BR" dirty="0" err="1" smtClean="0"/>
              <a:t>increasingly</a:t>
            </a:r>
            <a:r>
              <a:rPr lang="pt-BR" dirty="0" smtClean="0"/>
              <a:t> popular </a:t>
            </a:r>
            <a:r>
              <a:rPr lang="pt-BR" dirty="0" err="1" smtClean="0"/>
              <a:t>lunation</a:t>
            </a:r>
            <a:r>
              <a:rPr lang="pt-BR" dirty="0" smtClean="0"/>
              <a:t> </a:t>
            </a:r>
            <a:r>
              <a:rPr lang="pt-BR" dirty="0" err="1" smtClean="0"/>
              <a:t>number</a:t>
            </a:r>
            <a:r>
              <a:rPr lang="pt-BR" dirty="0" smtClean="0"/>
              <a:t> (</a:t>
            </a:r>
            <a:r>
              <a:rPr lang="pt-BR" dirty="0" err="1" smtClean="0"/>
              <a:t>simply</a:t>
            </a:r>
            <a:r>
              <a:rPr lang="pt-BR" dirty="0" smtClean="0"/>
              <a:t> </a:t>
            </a:r>
            <a:r>
              <a:rPr lang="pt-BR" dirty="0" err="1" smtClean="0"/>
              <a:t>called</a:t>
            </a:r>
            <a:r>
              <a:rPr lang="pt-BR" dirty="0" smtClean="0"/>
              <a:t> </a:t>
            </a:r>
            <a:r>
              <a:rPr lang="pt-BR" dirty="0" err="1" smtClean="0"/>
              <a:t>the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introduced</a:t>
            </a:r>
            <a:r>
              <a:rPr lang="pt-BR" dirty="0" smtClean="0"/>
              <a:t> </a:t>
            </a:r>
            <a:r>
              <a:rPr lang="pt-BR" dirty="0" err="1" smtClean="0"/>
              <a:t>by</a:t>
            </a:r>
            <a:r>
              <a:rPr lang="pt-BR" dirty="0" smtClean="0"/>
              <a:t> Jean </a:t>
            </a:r>
            <a:r>
              <a:rPr lang="pt-BR" dirty="0" err="1" smtClean="0"/>
              <a:t>Meeus</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on</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2000 (</a:t>
            </a:r>
            <a:r>
              <a:rPr lang="pt-BR" dirty="0" err="1" smtClean="0"/>
              <a:t>this</a:t>
            </a:r>
            <a:r>
              <a:rPr lang="pt-BR" dirty="0" smtClean="0"/>
              <a:t>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18:14 UTC, </a:t>
            </a:r>
            <a:r>
              <a:rPr lang="pt-BR" dirty="0" err="1" smtClean="0"/>
              <a:t>January</a:t>
            </a:r>
            <a:r>
              <a:rPr lang="pt-BR" dirty="0" smtClean="0"/>
              <a:t> 6, 2000). </a:t>
            </a:r>
            <a:r>
              <a:rPr lang="pt-BR" dirty="0" err="1" smtClean="0"/>
              <a:t>The</a:t>
            </a:r>
            <a:r>
              <a:rPr lang="pt-BR" dirty="0" smtClean="0"/>
              <a:t> formula </a:t>
            </a:r>
            <a:r>
              <a:rPr lang="pt-BR" dirty="0" err="1" smtClean="0"/>
              <a:t>relating</a:t>
            </a:r>
            <a:r>
              <a:rPr lang="pt-BR" dirty="0" smtClean="0"/>
              <a:t> </a:t>
            </a:r>
            <a:r>
              <a:rPr lang="pt-BR" dirty="0" err="1" smtClean="0"/>
              <a:t>this</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with</a:t>
            </a:r>
            <a:r>
              <a:rPr lang="pt-BR" dirty="0" smtClean="0"/>
              <a:t>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is: BLN = LN + 953.</a:t>
            </a:r>
          </a:p>
          <a:p>
            <a:endParaRPr lang="pt-BR" dirty="0" smtClean="0"/>
          </a:p>
          <a:p>
            <a:r>
              <a:rPr lang="pt-BR" dirty="0" err="1" smtClean="0"/>
              <a:t>The</a:t>
            </a:r>
            <a:r>
              <a:rPr lang="pt-BR" dirty="0" smtClean="0"/>
              <a:t> </a:t>
            </a:r>
            <a:r>
              <a:rPr lang="pt-BR" dirty="0" err="1" smtClean="0"/>
              <a:t>Islamic</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Islamic</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as </a:t>
            </a:r>
            <a:r>
              <a:rPr lang="pt-BR" dirty="0" err="1" smtClean="0"/>
              <a:t>beginning</a:t>
            </a:r>
            <a:r>
              <a:rPr lang="pt-BR" dirty="0" smtClean="0"/>
              <a:t> </a:t>
            </a:r>
            <a:r>
              <a:rPr lang="pt-BR" dirty="0" err="1" smtClean="0"/>
              <a:t>on</a:t>
            </a:r>
            <a:r>
              <a:rPr lang="pt-BR" dirty="0" smtClean="0"/>
              <a:t> July 16, 622.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ILN = LN + 17038.</a:t>
            </a:r>
          </a:p>
          <a:p>
            <a:endParaRPr lang="pt-BR" dirty="0" smtClean="0"/>
          </a:p>
          <a:p>
            <a:r>
              <a:rPr lang="pt-BR" dirty="0" err="1" smtClean="0"/>
              <a:t>The</a:t>
            </a:r>
            <a:r>
              <a:rPr lang="pt-BR" dirty="0" smtClean="0"/>
              <a:t> </a:t>
            </a:r>
            <a:r>
              <a:rPr lang="pt-BR" dirty="0" err="1" smtClean="0"/>
              <a:t>Goldstine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refers</a:t>
            </a:r>
            <a:r>
              <a:rPr lang="pt-BR" dirty="0" smtClean="0"/>
              <a:t> to </a:t>
            </a:r>
            <a:r>
              <a:rPr lang="pt-BR" dirty="0" err="1" smtClean="0"/>
              <a:t>the</a:t>
            </a:r>
            <a:r>
              <a:rPr lang="pt-BR" dirty="0" smtClean="0"/>
              <a:t> </a:t>
            </a:r>
            <a:r>
              <a:rPr lang="pt-BR" dirty="0" err="1" smtClean="0"/>
              <a:t>lunation</a:t>
            </a:r>
            <a:r>
              <a:rPr lang="pt-BR" dirty="0" smtClean="0"/>
              <a:t> </a:t>
            </a:r>
            <a:r>
              <a:rPr lang="pt-BR" dirty="0" err="1" smtClean="0"/>
              <a:t>numbering</a:t>
            </a:r>
            <a:r>
              <a:rPr lang="pt-BR" dirty="0" smtClean="0"/>
              <a:t> </a:t>
            </a:r>
            <a:r>
              <a:rPr lang="pt-BR" dirty="0" err="1" smtClean="0"/>
              <a:t>used</a:t>
            </a:r>
            <a:r>
              <a:rPr lang="pt-BR" dirty="0" smtClean="0"/>
              <a:t> </a:t>
            </a:r>
            <a:r>
              <a:rPr lang="pt-BR" dirty="0" err="1" smtClean="0"/>
              <a:t>by</a:t>
            </a:r>
            <a:r>
              <a:rPr lang="pt-BR" dirty="0" smtClean="0"/>
              <a:t> </a:t>
            </a:r>
            <a:r>
              <a:rPr lang="pt-BR" dirty="0" err="1" smtClean="0"/>
              <a:t>Herman</a:t>
            </a:r>
            <a:r>
              <a:rPr lang="pt-BR" dirty="0" smtClean="0"/>
              <a:t> </a:t>
            </a:r>
            <a:r>
              <a:rPr lang="pt-BR" dirty="0" err="1" smtClean="0"/>
              <a:t>Goldstine</a:t>
            </a:r>
            <a:r>
              <a:rPr lang="pt-BR" dirty="0" smtClean="0"/>
              <a:t> in </a:t>
            </a:r>
            <a:r>
              <a:rPr lang="pt-BR" dirty="0" err="1" smtClean="0"/>
              <a:t>his</a:t>
            </a:r>
            <a:r>
              <a:rPr lang="pt-BR" dirty="0" smtClean="0"/>
              <a:t> 1973 book </a:t>
            </a:r>
            <a:r>
              <a:rPr lang="pt-BR" dirty="0" err="1" smtClean="0"/>
              <a:t>New</a:t>
            </a:r>
            <a:r>
              <a:rPr lang="pt-BR" dirty="0" smtClean="0"/>
              <a:t> </a:t>
            </a:r>
            <a:r>
              <a:rPr lang="pt-BR" dirty="0" err="1" smtClean="0"/>
              <a:t>and</a:t>
            </a:r>
            <a:r>
              <a:rPr lang="pt-BR" dirty="0" smtClean="0"/>
              <a:t> </a:t>
            </a:r>
            <a:r>
              <a:rPr lang="pt-BR" dirty="0" err="1" smtClean="0"/>
              <a:t>Full</a:t>
            </a:r>
            <a:r>
              <a:rPr lang="pt-BR" dirty="0" smtClean="0"/>
              <a:t> </a:t>
            </a:r>
            <a:r>
              <a:rPr lang="pt-BR" dirty="0" err="1" smtClean="0"/>
              <a:t>Moons</a:t>
            </a:r>
            <a:r>
              <a:rPr lang="pt-BR" dirty="0" smtClean="0"/>
              <a:t>: 1001 </a:t>
            </a:r>
            <a:r>
              <a:rPr lang="pt-BR" dirty="0" err="1" smtClean="0"/>
              <a:t>B.C.</a:t>
            </a:r>
            <a:r>
              <a:rPr lang="pt-BR" dirty="0" smtClean="0"/>
              <a:t> to A.D. 1651, </a:t>
            </a:r>
            <a:r>
              <a:rPr lang="pt-BR" dirty="0" err="1" smtClean="0"/>
              <a:t>with</a:t>
            </a:r>
            <a:r>
              <a:rPr lang="pt-BR" dirty="0" smtClean="0"/>
              <a:t> </a:t>
            </a:r>
            <a:r>
              <a:rPr lang="pt-BR" dirty="0" err="1" smtClean="0"/>
              <a:t>lunation</a:t>
            </a:r>
            <a:r>
              <a:rPr lang="pt-BR" dirty="0" smtClean="0"/>
              <a:t> 0 </a:t>
            </a:r>
            <a:r>
              <a:rPr lang="pt-BR" dirty="0" err="1" smtClean="0"/>
              <a:t>beginning</a:t>
            </a:r>
            <a:r>
              <a:rPr lang="pt-BR" dirty="0" smtClean="0"/>
              <a:t> </a:t>
            </a:r>
            <a:r>
              <a:rPr lang="pt-BR" dirty="0" err="1" smtClean="0"/>
              <a:t>on</a:t>
            </a:r>
            <a:r>
              <a:rPr lang="pt-BR" dirty="0" smtClean="0"/>
              <a:t> </a:t>
            </a:r>
            <a:r>
              <a:rPr lang="pt-BR" dirty="0" err="1" smtClean="0"/>
              <a:t>January</a:t>
            </a:r>
            <a:r>
              <a:rPr lang="pt-BR" dirty="0" smtClean="0"/>
              <a:t> 11, 1001 BC, </a:t>
            </a:r>
            <a:r>
              <a:rPr lang="pt-BR" dirty="0" err="1" smtClean="0"/>
              <a:t>and</a:t>
            </a:r>
            <a:r>
              <a:rPr lang="pt-BR" dirty="0" smtClean="0"/>
              <a: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GLN = LN + 37105.</a:t>
            </a:r>
          </a:p>
          <a:p>
            <a:endParaRPr lang="pt-BR" dirty="0" smtClean="0"/>
          </a:p>
          <a:p>
            <a:r>
              <a:rPr lang="pt-BR" dirty="0" err="1" smtClean="0"/>
              <a:t>The</a:t>
            </a:r>
            <a:r>
              <a:rPr lang="pt-BR" dirty="0" smtClean="0"/>
              <a:t> </a:t>
            </a:r>
            <a:r>
              <a:rPr lang="pt-BR" dirty="0" err="1" smtClean="0"/>
              <a:t>Hebrew</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Hebrew</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t>
            </a:r>
            <a:r>
              <a:rPr lang="pt-BR" dirty="0" err="1" smtClean="0"/>
              <a:t>beginning</a:t>
            </a:r>
            <a:r>
              <a:rPr lang="pt-BR" dirty="0" smtClean="0"/>
              <a:t> </a:t>
            </a:r>
            <a:r>
              <a:rPr lang="pt-BR" dirty="0" err="1" smtClean="0"/>
              <a:t>on</a:t>
            </a:r>
            <a:r>
              <a:rPr lang="pt-BR" dirty="0" smtClean="0"/>
              <a:t> </a:t>
            </a:r>
            <a:r>
              <a:rPr lang="pt-BR" dirty="0" err="1" smtClean="0"/>
              <a:t>October</a:t>
            </a:r>
            <a:r>
              <a:rPr lang="pt-BR" dirty="0" smtClean="0"/>
              <a:t> 7, 3761 BC.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HLN = LN + 71234.</a:t>
            </a:r>
          </a:p>
          <a:p>
            <a:endParaRPr lang="pt-BR" dirty="0" smtClean="0"/>
          </a:p>
          <a:p>
            <a:r>
              <a:rPr lang="pt-BR" dirty="0" err="1" smtClean="0"/>
              <a:t>The</a:t>
            </a:r>
            <a:r>
              <a:rPr lang="pt-BR" dirty="0" smtClean="0"/>
              <a:t> </a:t>
            </a:r>
            <a:r>
              <a:rPr lang="pt-BR" dirty="0" err="1" smtClean="0"/>
              <a:t>Thai</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called</a:t>
            </a:r>
            <a:r>
              <a:rPr lang="pt-BR" dirty="0" smtClean="0"/>
              <a:t> "</a:t>
            </a:r>
            <a:r>
              <a:rPr lang="th-TH" dirty="0" smtClean="0"/>
              <a:t>มาสเกณฑ์" (</a:t>
            </a:r>
            <a:r>
              <a:rPr lang="pt-BR" dirty="0" err="1" smtClean="0"/>
              <a:t>Maasa-Kendha</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of</a:t>
            </a:r>
            <a:r>
              <a:rPr lang="pt-BR" dirty="0" smtClean="0"/>
              <a:t> </a:t>
            </a:r>
            <a:r>
              <a:rPr lang="pt-BR" dirty="0" err="1" smtClean="0"/>
              <a:t>the</a:t>
            </a:r>
            <a:r>
              <a:rPr lang="pt-BR" dirty="0" smtClean="0"/>
              <a:t> </a:t>
            </a:r>
            <a:r>
              <a:rPr lang="pt-BR" dirty="0" err="1" smtClean="0"/>
              <a:t>SouthEast-Asian</a:t>
            </a:r>
            <a:r>
              <a:rPr lang="pt-BR" dirty="0" smtClean="0"/>
              <a:t> </a:t>
            </a:r>
            <a:r>
              <a:rPr lang="pt-BR" dirty="0" err="1" smtClean="0"/>
              <a:t>Calendar</a:t>
            </a:r>
            <a:r>
              <a:rPr lang="pt-BR" dirty="0" smtClean="0"/>
              <a:t> </a:t>
            </a:r>
            <a:r>
              <a:rPr lang="pt-BR" dirty="0" err="1" smtClean="0"/>
              <a:t>on</a:t>
            </a:r>
            <a:r>
              <a:rPr lang="pt-BR" dirty="0" smtClean="0"/>
              <a:t> </a:t>
            </a:r>
            <a:r>
              <a:rPr lang="pt-BR" dirty="0" err="1" smtClean="0"/>
              <a:t>Sunday</a:t>
            </a:r>
            <a:r>
              <a:rPr lang="pt-BR" dirty="0" smtClean="0"/>
              <a:t> </a:t>
            </a:r>
            <a:r>
              <a:rPr lang="pt-BR" dirty="0" err="1" smtClean="0"/>
              <a:t>March</a:t>
            </a:r>
            <a:r>
              <a:rPr lang="pt-BR" dirty="0" smtClean="0"/>
              <a:t> 22, 638 (Julian </a:t>
            </a:r>
            <a:r>
              <a:rPr lang="pt-BR" dirty="0" err="1" smtClean="0"/>
              <a:t>Calendar</a:t>
            </a:r>
            <a:r>
              <a:rPr lang="pt-BR" dirty="0" smtClean="0"/>
              <a:t>).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TLN = LN + 16843.</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19</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http://eclipse.gsfc.nasa.gov/SEsaros/SEsaros129.html</a:t>
            </a:r>
          </a:p>
          <a:p>
            <a:r>
              <a:rPr lang="pt-BR" dirty="0" smtClean="0"/>
              <a:t>http://eclipse.gsfc.nasa.gov/SEplot/SEplot2001/SE2005Apr08H.GIF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http://eclipse.gsfc.nasa.gov/SEsarosanimate/117.gif</a:t>
            </a:r>
          </a:p>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http://eclipses.gsfc.nasa.gov/SEsarosanimate/148.gif</a:t>
            </a:r>
          </a:p>
          <a:p>
            <a:r>
              <a:rPr lang="pt-BR" dirty="0" smtClean="0"/>
              <a:t>http://eclipses.gsfc.nasa.gov/SEsaros/SEsaros148.html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http://eclipse.gsfc.nasa.gov/SEplot/SEplot2001/SE2011Jul01P.GIF</a:t>
            </a:r>
          </a:p>
          <a:p>
            <a:r>
              <a:rPr lang="pt-BR" dirty="0" smtClean="0"/>
              <a:t>Fonte:  http://eclipse.gsfc.nasa.gov/SEsaros/SEsaros156.html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 www.mreclipse.com</a:t>
            </a:r>
          </a:p>
          <a:p>
            <a:pPr algn="l">
              <a:defRPr/>
            </a:pPr>
            <a:r>
              <a:rPr lang="pt-BR" sz="1200" dirty="0" smtClean="0">
                <a:solidFill>
                  <a:schemeClr val="accent2">
                    <a:lumMod val="60000"/>
                    <a:lumOff val="40000"/>
                  </a:schemeClr>
                </a:solidFill>
                <a:latin typeface="Century Gothic" pitchFamily="34" charset="0"/>
              </a:rPr>
              <a:t>http://www.mreclipse.com/SEphoto/TSE2006/TSE2006galleryA.html</a:t>
            </a:r>
          </a:p>
          <a:p>
            <a:pPr algn="l">
              <a:defRPr/>
            </a:pPr>
            <a:r>
              <a:rPr lang="pt-BR" sz="1200" dirty="0" smtClean="0">
                <a:solidFill>
                  <a:schemeClr val="accent2">
                    <a:lumMod val="60000"/>
                    <a:lumOff val="40000"/>
                  </a:schemeClr>
                </a:solidFill>
                <a:latin typeface="Century Gothic" pitchFamily="34" charset="0"/>
              </a:rPr>
              <a:t>http://www.mreclipse.com/SEphoto/TSE2006/image/T06-cmp205bx.JPG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http://eclipse.gsfc.nasa.gov/5MCSEmap/1001-1100/1062-12-03.gif</a:t>
            </a:r>
          </a:p>
          <a:p>
            <a:r>
              <a:rPr lang="pt-BR" dirty="0" smtClean="0"/>
              <a:t>Fonte:  http://eclipse.gsfc.nasa.gov/SEsaros/SEsaros156.html</a:t>
            </a:r>
          </a:p>
          <a:p>
            <a:r>
              <a:rPr lang="pt-BR" dirty="0" smtClean="0"/>
              <a:t>Imagem:</a:t>
            </a:r>
            <a:r>
              <a:rPr lang="pt-BR" baseline="0" dirty="0" smtClean="0"/>
              <a:t>  http://eclipse.gsfc.nasa.gov/5MCSEmap/1301-1400/1351-05-25.gif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27</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http://eclipse.gsfc.nasa.gov/5MCSEmap/2501-2600/2516-05-03.gif</a:t>
            </a:r>
          </a:p>
          <a:p>
            <a:r>
              <a:rPr lang="pt-BR" dirty="0" smtClean="0"/>
              <a:t>Fonte: http://eclipse.gsfc.nasa.gov/SEsaros/SEsaros156.html</a:t>
            </a:r>
          </a:p>
          <a:p>
            <a:endParaRPr lang="pt-BR" dirty="0" smtClean="0"/>
          </a:p>
          <a:p>
            <a:r>
              <a:rPr lang="pt-BR" dirty="0" smtClean="0"/>
              <a:t>http://eclipse.gsfc.nasa.gov/5MCSEmap/2101-2200/2137-09-15.gif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http://eclipse.gsfc.nasa.gov/SEatlas/SEatlas3/SEatlas2001.GIF</a:t>
            </a: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http://eclipse.gsfc.nasa.gov/SEatlas/SEatlas3/SEatlas2021.GIF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31</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http://eclipse.gsfc.nasa.gov/SEatlas/SEatlas3/SEatlas2041.GIF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32</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http://eclipse.gsfc.nasa.gov/SEatlas/SEatlas3/SEatlas2061.GIF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33</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http://eclipse.gsfc.nasa.gov/SEatlas/SEatlas3/SEatlas2081.GIF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34</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das imagens: gatinho: </a:t>
            </a:r>
          </a:p>
          <a:p>
            <a:r>
              <a:rPr lang="pt-BR" dirty="0" smtClean="0"/>
              <a:t>Nenê chorando :http://www.fotorkut.com.br</a:t>
            </a:r>
          </a:p>
          <a:p>
            <a:r>
              <a:rPr lang="pt-BR" dirty="0" err="1" smtClean="0"/>
              <a:t>minions</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35</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http://eclipse.gsfc.nasa.gov/SEanimate/SEanimate2001/SE2045Aug12T.GIF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36</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http://eclipse.gsfc.nasa.gov/SEplot/SEplot2051/SE2067Dec06H.GIF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37</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dirty="0" smtClean="0">
                <a:solidFill>
                  <a:schemeClr val="accent2">
                    <a:lumMod val="60000"/>
                    <a:lumOff val="40000"/>
                  </a:schemeClr>
                </a:solidFill>
                <a:latin typeface="Century Gothic" pitchFamily="34" charset="0"/>
              </a:rPr>
              <a:t>www.mreclipse.com</a:t>
            </a:r>
          </a:p>
          <a:p>
            <a:pPr algn="l">
              <a:defRPr/>
            </a:pPr>
            <a:r>
              <a:rPr lang="pt-BR" sz="1200" dirty="0" smtClean="0">
                <a:solidFill>
                  <a:schemeClr val="accent2">
                    <a:lumMod val="60000"/>
                    <a:lumOff val="40000"/>
                  </a:schemeClr>
                </a:solidFill>
                <a:latin typeface="Century Gothic" pitchFamily="34" charset="0"/>
              </a:rPr>
              <a:t>http://www.mreclipse.com/SEphoto/ASE2005/ASE2005galleryA.html</a:t>
            </a:r>
          </a:p>
          <a:p>
            <a:pPr algn="l">
              <a:defRPr/>
            </a:pPr>
            <a:r>
              <a:rPr lang="pt-BR" sz="1200" dirty="0" smtClean="0">
                <a:solidFill>
                  <a:schemeClr val="accent2">
                    <a:lumMod val="60000"/>
                    <a:lumOff val="40000"/>
                  </a:schemeClr>
                </a:solidFill>
                <a:latin typeface="Century Gothic" pitchFamily="34" charset="0"/>
              </a:rPr>
              <a:t>http://www.mreclipse.com/SEphoto/ASE2005/image/A05-105900w.JPG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http://eclipse.gsfc.nasa.gov/SEplot/SEplot2051/SE2075Jan16T.GIF</a:t>
            </a:r>
          </a:p>
          <a:p>
            <a:r>
              <a:rPr lang="pt-BR" dirty="0" smtClean="0"/>
              <a:t>http://eclipse.gsfc.nasa.gov/SEgoogle/SEgoogle2061.html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38</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http://eclipse.gsfc.nasa.gov/SEgoogle/SEgoogle2051/SE2075Jan16Tgoogle.html</a:t>
            </a:r>
          </a:p>
          <a:p>
            <a:endParaRPr lang="pt-BR" dirty="0" smtClean="0"/>
          </a:p>
          <a:p>
            <a:r>
              <a:rPr lang="pt-BR" dirty="0" smtClean="0"/>
              <a:t>http://eclipse.gsfc.nasa.gov/SEgoogle/SEgoogle2061.html</a:t>
            </a:r>
          </a:p>
          <a:p>
            <a:endParaRPr lang="pt-BR" dirty="0" smtClean="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39</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http://en.wikipedia.org/wiki/Gamma_(eclipse)</a:t>
            </a:r>
          </a:p>
          <a:p>
            <a:r>
              <a:rPr lang="pt-BR" dirty="0" smtClean="0"/>
              <a:t>Imagem: http://en.wikipedia.org/wiki/Gamma_(eclipse)#</a:t>
            </a:r>
            <a:r>
              <a:rPr lang="pt-BR" dirty="0" err="1" smtClean="0"/>
              <a:t>mediaviewer</a:t>
            </a:r>
            <a:r>
              <a:rPr lang="pt-BR" dirty="0" smtClean="0"/>
              <a:t>/File:</a:t>
            </a:r>
            <a:r>
              <a:rPr lang="pt-BR" dirty="0" err="1" smtClean="0"/>
              <a:t>SolarEclipseGamma</a:t>
            </a:r>
            <a:r>
              <a:rPr lang="pt-BR" dirty="0" smtClean="0"/>
              <a:t>.</a:t>
            </a:r>
            <a:r>
              <a:rPr lang="pt-BR" dirty="0" err="1" smtClean="0"/>
              <a:t>svg</a:t>
            </a:r>
            <a:endParaRPr lang="pt-BR" dirty="0" smtClean="0"/>
          </a:p>
          <a:p>
            <a:endParaRPr lang="pt-BR" dirty="0" smtClean="0"/>
          </a:p>
          <a:p>
            <a:r>
              <a:rPr lang="pt-BR" dirty="0" err="1" smtClean="0"/>
              <a:t>Gamma</a:t>
            </a:r>
            <a:r>
              <a:rPr lang="pt-BR" dirty="0" smtClean="0"/>
              <a:t> positivo se for para o hemisfério Norte</a:t>
            </a:r>
          </a:p>
          <a:p>
            <a:r>
              <a:rPr lang="pt-BR" dirty="0" err="1" smtClean="0"/>
              <a:t>Gamma</a:t>
            </a:r>
            <a:r>
              <a:rPr lang="pt-BR" dirty="0" smtClean="0"/>
              <a:t> negativo se for para o hemisfério Sul</a:t>
            </a:r>
          </a:p>
          <a:p>
            <a:r>
              <a:rPr lang="pt-BR" dirty="0" err="1" smtClean="0"/>
              <a:t>Gamma</a:t>
            </a:r>
            <a:r>
              <a:rPr lang="pt-BR" dirty="0" smtClean="0"/>
              <a:t> menor que 0,9972 eclipse total central</a:t>
            </a:r>
          </a:p>
          <a:p>
            <a:r>
              <a:rPr lang="pt-BR" dirty="0" err="1" smtClean="0"/>
              <a:t>Gamma</a:t>
            </a:r>
            <a:r>
              <a:rPr lang="pt-BR" dirty="0" smtClean="0"/>
              <a:t> entre 0,9972 e 1,55  o eclipse será parcial</a:t>
            </a:r>
          </a:p>
          <a:p>
            <a:r>
              <a:rPr lang="pt-BR" dirty="0" err="1" smtClean="0"/>
              <a:t>Gamma</a:t>
            </a:r>
            <a:r>
              <a:rPr lang="pt-BR" dirty="0" smtClean="0"/>
              <a:t> entre 0,9972 e 1,0260 o eclipse pode ser anular nas regiões polares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10000"/>
          </a:bodyPr>
          <a:lstStyle/>
          <a:p>
            <a:r>
              <a:rPr lang="pt-BR" dirty="0" smtClean="0"/>
              <a:t>Fonte: http://apod.nasa.gov/apod/ap131103.html</a:t>
            </a:r>
          </a:p>
          <a:p>
            <a:endParaRPr lang="pt-BR" dirty="0" smtClean="0"/>
          </a:p>
          <a:p>
            <a:r>
              <a:rPr lang="pt-BR" dirty="0" smtClean="0"/>
              <a:t>Um raro Eclipse Solar Híbrido </a:t>
            </a:r>
          </a:p>
          <a:p>
            <a:r>
              <a:rPr lang="pt-BR" dirty="0" smtClean="0"/>
              <a:t>Crédito de imagem e direitos autorais: Esquerda : Fred </a:t>
            </a:r>
            <a:r>
              <a:rPr lang="pt-BR" dirty="0" err="1" smtClean="0"/>
              <a:t>Espenak</a:t>
            </a:r>
            <a:r>
              <a:rPr lang="pt-BR" dirty="0" smtClean="0"/>
              <a:t> - Direito : </a:t>
            </a:r>
            <a:r>
              <a:rPr lang="pt-BR" dirty="0" err="1" smtClean="0"/>
              <a:t>Stephan</a:t>
            </a:r>
            <a:r>
              <a:rPr lang="pt-BR" dirty="0" smtClean="0"/>
              <a:t> </a:t>
            </a:r>
            <a:r>
              <a:rPr lang="pt-BR" dirty="0" err="1" smtClean="0"/>
              <a:t>Heinsius</a:t>
            </a:r>
            <a:endParaRPr lang="pt-BR" dirty="0" smtClean="0"/>
          </a:p>
          <a:p>
            <a:r>
              <a:rPr lang="pt-BR" dirty="0" smtClean="0"/>
              <a:t>Explicação: Um espetacular evento celeste geocêntrico de 2005 foi um raro eclipse híbrido do Sol - um total ou um eclipse anular pode ser visto, dependendo da localização do observador. Para Fred </a:t>
            </a:r>
            <a:r>
              <a:rPr lang="pt-BR" dirty="0" err="1" smtClean="0"/>
              <a:t>Espenak</a:t>
            </a:r>
            <a:r>
              <a:rPr lang="pt-BR" dirty="0" smtClean="0"/>
              <a:t> , a bordo de um navio balançando suavemente no meio da sombra da Lua na sua faixa de 2.200 quilômetros a oeste de Galápagos, o eclipse foi total, a silhueta lunar cobrindo exatamente o disco solar brilhante para alguns breves momentos. Sua câmera capturou uma imagem da totalidade revelando extensa solar, corona e proeminências elevando-se acima da borda do Sol. Mas para </a:t>
            </a:r>
            <a:r>
              <a:rPr lang="pt-BR" dirty="0" err="1" smtClean="0"/>
              <a:t>Stephan</a:t>
            </a:r>
            <a:r>
              <a:rPr lang="pt-BR" dirty="0" smtClean="0"/>
              <a:t> </a:t>
            </a:r>
            <a:r>
              <a:rPr lang="pt-BR" dirty="0" err="1" smtClean="0"/>
              <a:t>Heinsius</a:t>
            </a:r>
            <a:r>
              <a:rPr lang="pt-BR" dirty="0" smtClean="0"/>
              <a:t> , perto do final da faixa de </a:t>
            </a:r>
            <a:r>
              <a:rPr lang="pt-BR" dirty="0" err="1" smtClean="0"/>
              <a:t>umbra</a:t>
            </a:r>
            <a:r>
              <a:rPr lang="pt-BR" dirty="0" smtClean="0"/>
              <a:t> em </a:t>
            </a:r>
            <a:r>
              <a:rPr lang="pt-BR" dirty="0" err="1" smtClean="0"/>
              <a:t>Penonome</a:t>
            </a:r>
            <a:r>
              <a:rPr lang="pt-BR" dirty="0" smtClean="0"/>
              <a:t> </a:t>
            </a:r>
            <a:r>
              <a:rPr lang="pt-BR" dirty="0" err="1" smtClean="0"/>
              <a:t>Airfield</a:t>
            </a:r>
            <a:r>
              <a:rPr lang="pt-BR" dirty="0" smtClean="0"/>
              <a:t>, Panamá, tamanho aparente da Lua encolheu o suficiente para criar um eclipse anular, mostrando um anel completo de do disco brilhante do Sol como uma dramático anel de fogo . Fotos dos dois locais são comparados acima. Como é rara tal eclipse híbrido ? Os cálculos mostram que, durante o século 21 apenas 3,1% (7 em 224) dos eclipses solares são híbridas enquanto híbridos s representam cerca de 5% de todos os eclipses solares durante o período de 2000 aC a AD 3000 . Hoje eclipse solar híbrido é mais amplamente visível para além da faixa sombra central como um breve eclipse parcial da Américas do nordeste através da África, e ao longo da faixa em uma fase de anular apenas para os primeiros 15 segundos.</a:t>
            </a:r>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 www.mreclipse.com</a:t>
            </a:r>
          </a:p>
          <a:p>
            <a:pPr algn="l">
              <a:defRPr/>
            </a:pPr>
            <a:r>
              <a:rPr lang="pt-BR" sz="1200" dirty="0" smtClean="0">
                <a:solidFill>
                  <a:schemeClr val="accent2">
                    <a:lumMod val="60000"/>
                    <a:lumOff val="40000"/>
                  </a:schemeClr>
                </a:solidFill>
                <a:latin typeface="Century Gothic" pitchFamily="34" charset="0"/>
              </a:rPr>
              <a:t>http://www.mreclipse.com/SEreports/PSE2000Jul30/PSE2000Jul30.html</a:t>
            </a:r>
          </a:p>
          <a:p>
            <a:pPr algn="l">
              <a:defRPr/>
            </a:pPr>
            <a:r>
              <a:rPr lang="pt-BR" sz="1200" dirty="0" smtClean="0">
                <a:solidFill>
                  <a:schemeClr val="accent2">
                    <a:lumMod val="60000"/>
                    <a:lumOff val="40000"/>
                  </a:schemeClr>
                </a:solidFill>
                <a:latin typeface="Century Gothic" pitchFamily="34" charset="0"/>
              </a:rPr>
              <a:t>http://www.mreclipse.com/SEreports/PSE2000Jul30/PSE2000-1.JPG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http://www.significados.com.br/canone/</a:t>
            </a:r>
          </a:p>
          <a:p>
            <a:endParaRPr lang="pt-BR" dirty="0" smtClean="0"/>
          </a:p>
          <a:p>
            <a:r>
              <a:rPr lang="pt-BR" dirty="0" smtClean="0"/>
              <a:t>http://eclipse.gsfc.nasa.gov/SEsaros/SEsaros148.html</a:t>
            </a:r>
          </a:p>
          <a:p>
            <a:r>
              <a:rPr lang="pt-BR" dirty="0" smtClean="0"/>
              <a:t>http://eclipse.gsfc.nasa.gov/5MCSEmap/2001-2100/2014-04-29.gif</a:t>
            </a:r>
          </a:p>
          <a:p>
            <a:endParaRPr lang="pt-BR" dirty="0" smtClean="0"/>
          </a:p>
          <a:p>
            <a:r>
              <a:rPr lang="pt-BR" dirty="0" smtClean="0"/>
              <a:t>Cânone – </a:t>
            </a:r>
            <a:r>
              <a:rPr lang="pt-BR" dirty="0" err="1" smtClean="0"/>
              <a:t>Wikipidia</a:t>
            </a:r>
            <a:endParaRPr lang="pt-BR" dirty="0" smtClean="0"/>
          </a:p>
          <a:p>
            <a:r>
              <a:rPr lang="pt-BR" dirty="0" smtClean="0"/>
              <a:t>http://pt.wikipedia.org/wiki/C</a:t>
            </a:r>
            <a:r>
              <a:rPr lang="pt-BR" dirty="0" err="1" smtClean="0"/>
              <a:t>ânone</a:t>
            </a:r>
            <a:endParaRPr lang="pt-BR" dirty="0" smtClean="0"/>
          </a:p>
          <a:p>
            <a:r>
              <a:rPr lang="pt-BR" dirty="0" smtClean="0"/>
              <a:t>Um cânone ou cânon é um termo que deriva da palavra grega </a:t>
            </a:r>
            <a:r>
              <a:rPr lang="pt-BR" smtClean="0"/>
              <a:t>kanón</a:t>
            </a:r>
            <a:r>
              <a:rPr lang="pt-BR" dirty="0" smtClean="0"/>
              <a:t>, que designa uma vara utilizada como instrumento de medida, e que normalmente se caracteriza como um conjunto de regras (ou, frequentemente, como um conjunto de modelos) sobre um determinado assunto. Este em geral ligado ao mundo das artes e da arquitetura1 , mas, igualmente das religiões, nomeadamente da Igreja Católica. A canonização é a sistematização deste conjunto de modelos.</a:t>
            </a:r>
          </a:p>
          <a:p>
            <a:endParaRPr lang="pt-BR" dirty="0" smtClean="0"/>
          </a:p>
          <a:p>
            <a:r>
              <a:rPr lang="pt-BR" dirty="0" smtClean="0"/>
              <a:t>A materialização do cânone, no campo das artes, pode se dar em produtos diversos, mas são comuns na história os tratados canônicos, contendo em geral desenhos com modelos estruturais a serem seguidos na tarefa compositiva, segundo uma determinada visão da arte. O homem </a:t>
            </a:r>
            <a:r>
              <a:rPr lang="pt-BR" dirty="0" err="1" smtClean="0"/>
              <a:t>vitruviano</a:t>
            </a:r>
            <a:r>
              <a:rPr lang="pt-BR" dirty="0" smtClean="0"/>
              <a:t> de Leonardo da Vinci, por exemplo, pode ser considerado um cânone das proporções clássicas do ser humano.</a:t>
            </a:r>
          </a:p>
          <a:p>
            <a:endParaRPr lang="pt-BR" dirty="0" smtClean="0"/>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http://eclipse.gsfc.nasa.gov/5MCSE/plate436.pdf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http://eclipse.gsfc.nasa.gov/SEcat5/SEmapkey.html</a:t>
            </a:r>
          </a:p>
          <a:p>
            <a:endParaRPr lang="pt-BR" dirty="0" smtClean="0"/>
          </a:p>
          <a:p>
            <a:r>
              <a:rPr lang="en-US" dirty="0" smtClean="0"/>
              <a:t>Gamma:  Distance of the shadow cone axis from the center of Earth (units of equatorial radii) at the instant of greatest eclipse.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http://eclipse.gsfc.nasa.gov/SEsaros/SEsaros149.html</a:t>
            </a:r>
          </a:p>
          <a:p>
            <a:r>
              <a:rPr lang="pt-BR" dirty="0" smtClean="0"/>
              <a:t>http://eclipse.gsfc.nasa.gov/5MCSEmap/2001-2100/2061-04-20.gif</a:t>
            </a:r>
          </a:p>
          <a:p>
            <a:endParaRPr lang="pt-BR" dirty="0" smtClean="0"/>
          </a:p>
          <a:p>
            <a:r>
              <a:rPr lang="pt-BR" dirty="0" smtClean="0"/>
              <a:t>http://eclipse.gsfc.nasa.gov/SEsaros/SEsaros142.html</a:t>
            </a:r>
          </a:p>
          <a:p>
            <a:r>
              <a:rPr lang="pt-BR" dirty="0" smtClean="0"/>
              <a:t>http://eclipse.gsfc.nasa.gov/5MCSEmap/2001-2100/2075-01-16.gif</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eclipse.gsfc.nasa.gov/SEgoogle/SEgoogle2051/SE2075Jan16Tgoogle.html" TargetMode="Externa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1483568" y="2900536"/>
            <a:ext cx="6400800"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Solares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endParaRPr lang="pt-BR" sz="20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Observatório  Dietrich Schiel</a:t>
            </a: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2" cstate="print"/>
          <a:srcRect/>
          <a:stretch>
            <a:fillRect/>
          </a:stretch>
        </p:blipFill>
        <p:spPr bwMode="auto">
          <a:xfrm>
            <a:off x="3851920" y="0"/>
            <a:ext cx="5292080" cy="6854684"/>
          </a:xfrm>
          <a:prstGeom prst="rect">
            <a:avLst/>
          </a:prstGeom>
          <a:noFill/>
        </p:spPr>
      </p:pic>
      <p:sp>
        <p:nvSpPr>
          <p:cNvPr id="4" name="CaixaDeTexto 3"/>
          <p:cNvSpPr txBox="1"/>
          <p:nvPr/>
        </p:nvSpPr>
        <p:spPr>
          <a:xfrm>
            <a:off x="251520" y="1268760"/>
            <a:ext cx="2808312" cy="1815882"/>
          </a:xfrm>
          <a:prstGeom prst="rect">
            <a:avLst/>
          </a:prstGeom>
          <a:noFill/>
        </p:spPr>
        <p:txBody>
          <a:bodyPr wrap="square" rtlCol="0">
            <a:spAutoFit/>
          </a:bodyPr>
          <a:lstStyle/>
          <a:p>
            <a:r>
              <a:rPr lang="pt-BR" sz="2800" dirty="0" smtClean="0">
                <a:solidFill>
                  <a:schemeClr val="bg1"/>
                </a:solidFill>
              </a:rPr>
              <a:t>Nomenclatura da efemérides de um eclipse solar</a:t>
            </a:r>
            <a:endParaRPr lang="pt-BR"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7375" y="260648"/>
            <a:ext cx="5429250" cy="2000250"/>
          </a:xfrm>
          <a:prstGeom prst="rect">
            <a:avLst/>
          </a:prstGeom>
          <a:noFill/>
          <a:ln w="9525">
            <a:noFill/>
            <a:miter lim="800000"/>
            <a:headEnd/>
            <a:tailEnd/>
          </a:ln>
        </p:spPr>
      </p:pic>
      <p:sp>
        <p:nvSpPr>
          <p:cNvPr id="4" name="CaixaDeTexto 3"/>
          <p:cNvSpPr txBox="1"/>
          <p:nvPr/>
        </p:nvSpPr>
        <p:spPr>
          <a:xfrm>
            <a:off x="251520" y="2564904"/>
            <a:ext cx="8568952" cy="4093428"/>
          </a:xfrm>
          <a:prstGeom prst="rect">
            <a:avLst/>
          </a:prstGeom>
          <a:noFill/>
        </p:spPr>
        <p:txBody>
          <a:bodyPr wrap="square" rtlCol="0">
            <a:spAutoFit/>
          </a:bodyPr>
          <a:lstStyle/>
          <a:p>
            <a:pPr algn="l"/>
            <a:r>
              <a:rPr lang="pt-BR" sz="2000" dirty="0" smtClean="0">
                <a:solidFill>
                  <a:schemeClr val="bg1"/>
                </a:solidFill>
              </a:rPr>
              <a:t>Tipo do Eclipse: Eclipse Solar Híbrido de 06 de Dezembro de 2067</a:t>
            </a:r>
          </a:p>
          <a:p>
            <a:pPr algn="l"/>
            <a:endParaRPr lang="pt-BR" sz="2000" dirty="0" smtClean="0">
              <a:solidFill>
                <a:schemeClr val="bg1"/>
              </a:solidFill>
            </a:endParaRPr>
          </a:p>
          <a:p>
            <a:pPr algn="l"/>
            <a:r>
              <a:rPr lang="pt-BR" sz="2000" dirty="0" smtClean="0">
                <a:solidFill>
                  <a:schemeClr val="bg1"/>
                </a:solidFill>
              </a:rPr>
              <a:t>Instante da Conjunção Geocêntrica e sua Data Juliana</a:t>
            </a:r>
          </a:p>
          <a:p>
            <a:pPr algn="l"/>
            <a:endParaRPr lang="pt-BR" sz="2000" dirty="0" smtClean="0">
              <a:solidFill>
                <a:schemeClr val="bg1"/>
              </a:solidFill>
            </a:endParaRPr>
          </a:p>
          <a:p>
            <a:pPr algn="l"/>
            <a:r>
              <a:rPr lang="pt-BR" sz="2000" dirty="0" smtClean="0">
                <a:solidFill>
                  <a:schemeClr val="bg1"/>
                </a:solidFill>
              </a:rPr>
              <a:t>Instante do máximo do Eclipse e sua Data Juliana</a:t>
            </a:r>
          </a:p>
          <a:p>
            <a:pPr algn="l"/>
            <a:endParaRPr lang="pt-BR" sz="2000" dirty="0" smtClean="0">
              <a:solidFill>
                <a:schemeClr val="bg1"/>
              </a:solidFill>
            </a:endParaRPr>
          </a:p>
          <a:p>
            <a:pPr algn="l"/>
            <a:r>
              <a:rPr lang="pt-BR" sz="2000" dirty="0" smtClean="0">
                <a:solidFill>
                  <a:schemeClr val="bg1"/>
                </a:solidFill>
              </a:rPr>
              <a:t>Magnitude do Eclipse  (Lua/Sol) – razão do tamanho aparente</a:t>
            </a:r>
          </a:p>
          <a:p>
            <a:pPr algn="l"/>
            <a:endParaRPr lang="pt-BR" sz="2000" dirty="0" smtClean="0">
              <a:solidFill>
                <a:schemeClr val="bg1"/>
              </a:solidFill>
            </a:endParaRPr>
          </a:p>
          <a:p>
            <a:pPr algn="l"/>
            <a:r>
              <a:rPr lang="pt-BR" sz="2000" dirty="0" err="1" smtClean="0">
                <a:solidFill>
                  <a:schemeClr val="bg1"/>
                </a:solidFill>
              </a:rPr>
              <a:t>Gamma</a:t>
            </a:r>
            <a:r>
              <a:rPr lang="pt-BR" sz="2000" dirty="0" smtClean="0">
                <a:solidFill>
                  <a:schemeClr val="bg1"/>
                </a:solidFill>
              </a:rPr>
              <a:t> – distância do eixo da sombra ao centro da Terra</a:t>
            </a:r>
          </a:p>
          <a:p>
            <a:pPr algn="l"/>
            <a:endParaRPr lang="pt-BR" sz="2000" dirty="0" smtClean="0">
              <a:solidFill>
                <a:schemeClr val="bg1"/>
              </a:solidFill>
            </a:endParaRPr>
          </a:p>
          <a:p>
            <a:pPr algn="l"/>
            <a:r>
              <a:rPr lang="pt-BR" sz="2000" dirty="0" smtClean="0">
                <a:solidFill>
                  <a:schemeClr val="bg1"/>
                </a:solidFill>
              </a:rPr>
              <a:t>Número da Série de </a:t>
            </a:r>
            <a:r>
              <a:rPr lang="pt-BR" sz="2000" dirty="0" err="1" smtClean="0">
                <a:solidFill>
                  <a:schemeClr val="bg1"/>
                </a:solidFill>
              </a:rPr>
              <a:t>Saros</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Número do membro dentro da Série de </a:t>
            </a:r>
            <a:r>
              <a:rPr lang="pt-BR" sz="2000" dirty="0" err="1" smtClean="0">
                <a:solidFill>
                  <a:schemeClr val="bg1"/>
                </a:solidFill>
              </a:rPr>
              <a:t>Saros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16631"/>
            <a:ext cx="4032448" cy="2761951"/>
          </a:xfrm>
          <a:prstGeom prst="rect">
            <a:avLst/>
          </a:prstGeom>
          <a:noFill/>
          <a:ln w="9525">
            <a:noFill/>
            <a:miter lim="800000"/>
            <a:headEnd/>
            <a:tailEnd/>
          </a:ln>
        </p:spPr>
      </p:pic>
      <p:sp>
        <p:nvSpPr>
          <p:cNvPr id="4"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do Sol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Solar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230799" y="188640"/>
            <a:ext cx="4563033" cy="3096344"/>
          </a:xfrm>
          <a:prstGeom prst="rect">
            <a:avLst/>
          </a:prstGeom>
          <a:noFill/>
          <a:ln w="9525">
            <a:noFill/>
            <a:miter lim="800000"/>
            <a:headEnd/>
            <a:tailEnd/>
          </a:ln>
        </p:spPr>
      </p:pic>
      <p:sp>
        <p:nvSpPr>
          <p:cNvPr id="3075"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da Lua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Lunar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67249" y="0"/>
            <a:ext cx="6276751" cy="6269087"/>
          </a:xfrm>
          <a:prstGeom prst="rect">
            <a:avLst/>
          </a:prstGeom>
          <a:noFill/>
          <a:ln w="9525">
            <a:noFill/>
            <a:miter lim="800000"/>
            <a:headEnd/>
            <a:tailEnd/>
          </a:ln>
        </p:spPr>
      </p:pic>
      <p:sp>
        <p:nvSpPr>
          <p:cNvPr id="4" name="CaixaDeTexto 3"/>
          <p:cNvSpPr txBox="1"/>
          <p:nvPr/>
        </p:nvSpPr>
        <p:spPr>
          <a:xfrm>
            <a:off x="2843808" y="6519446"/>
            <a:ext cx="6300192" cy="338554"/>
          </a:xfrm>
          <a:prstGeom prst="rect">
            <a:avLst/>
          </a:prstGeom>
          <a:noFill/>
        </p:spPr>
        <p:txBody>
          <a:bodyPr wrap="square" rtlCol="0">
            <a:spAutoFit/>
          </a:bodyPr>
          <a:lstStyle/>
          <a:p>
            <a:r>
              <a:rPr lang="pt-BR" dirty="0" smtClean="0">
                <a:solidFill>
                  <a:schemeClr val="bg1"/>
                </a:solidFill>
              </a:rPr>
              <a:t>Projeção Ortográfica da Evolução do Eclipse</a:t>
            </a:r>
            <a:endParaRPr lang="pt-BR" dirty="0">
              <a:solidFill>
                <a:schemeClr val="bg1"/>
              </a:solidFill>
            </a:endParaRPr>
          </a:p>
        </p:txBody>
      </p:sp>
      <p:sp>
        <p:nvSpPr>
          <p:cNvPr id="5" name="CaixaDeTexto 4"/>
          <p:cNvSpPr txBox="1"/>
          <p:nvPr/>
        </p:nvSpPr>
        <p:spPr>
          <a:xfrm>
            <a:off x="179512" y="764704"/>
            <a:ext cx="2592288" cy="2554545"/>
          </a:xfrm>
          <a:prstGeom prst="rect">
            <a:avLst/>
          </a:prstGeom>
          <a:noFill/>
        </p:spPr>
        <p:txBody>
          <a:bodyPr wrap="square" rtlCol="0">
            <a:spAutoFit/>
          </a:bodyPr>
          <a:lstStyle/>
          <a:p>
            <a:pPr algn="just"/>
            <a:r>
              <a:rPr lang="pt-BR" dirty="0" smtClean="0">
                <a:solidFill>
                  <a:schemeClr val="bg1"/>
                </a:solidFill>
              </a:rPr>
              <a:t>Ponto Sub Solar</a:t>
            </a:r>
          </a:p>
          <a:p>
            <a:pPr algn="just"/>
            <a:r>
              <a:rPr lang="pt-BR" dirty="0" smtClean="0">
                <a:solidFill>
                  <a:schemeClr val="bg1"/>
                </a:solidFill>
              </a:rPr>
              <a:t>Local da superfície terrestre onde o Sol está na posição zenital no instante do máximo do eclipse.</a:t>
            </a:r>
          </a:p>
          <a:p>
            <a:pPr algn="just"/>
            <a:r>
              <a:rPr lang="pt-BR" dirty="0" smtClean="0">
                <a:solidFill>
                  <a:schemeClr val="bg1"/>
                </a:solidFill>
              </a:rPr>
              <a:t>“Sol a Pino”</a:t>
            </a:r>
          </a:p>
          <a:p>
            <a:pPr algn="just"/>
            <a:endParaRPr lang="pt-BR" dirty="0" smtClean="0">
              <a:solidFill>
                <a:schemeClr val="bg1"/>
              </a:solidFill>
            </a:endParaRPr>
          </a:p>
          <a:p>
            <a:pPr algn="just"/>
            <a:r>
              <a:rPr lang="pt-BR" dirty="0" err="1" smtClean="0">
                <a:solidFill>
                  <a:schemeClr val="bg1"/>
                </a:solidFill>
              </a:rPr>
              <a:t>Greatest</a:t>
            </a:r>
            <a:r>
              <a:rPr lang="pt-BR" dirty="0" smtClean="0">
                <a:solidFill>
                  <a:schemeClr val="bg1"/>
                </a:solidFill>
              </a:rPr>
              <a:t> Eclipse</a:t>
            </a:r>
          </a:p>
          <a:p>
            <a:pPr algn="just"/>
            <a:r>
              <a:rPr lang="pt-BR" dirty="0" smtClean="0">
                <a:solidFill>
                  <a:schemeClr val="bg1"/>
                </a:solidFill>
              </a:rPr>
              <a:t>Máximo do Eclipse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79512" y="188640"/>
            <a:ext cx="3312368" cy="2874224"/>
          </a:xfrm>
          <a:prstGeom prst="rect">
            <a:avLst/>
          </a:prstGeom>
          <a:noFill/>
          <a:ln w="9525">
            <a:noFill/>
            <a:miter lim="800000"/>
            <a:headEnd/>
            <a:tailEnd/>
          </a:ln>
        </p:spPr>
      </p:pic>
      <p:sp>
        <p:nvSpPr>
          <p:cNvPr id="5123" name="Rectangle 3"/>
          <p:cNvSpPr>
            <a:spLocks noChangeArrowheads="1"/>
          </p:cNvSpPr>
          <p:nvPr/>
        </p:nvSpPr>
        <p:spPr bwMode="auto">
          <a:xfrm>
            <a:off x="0" y="4268860"/>
            <a:ext cx="9144000" cy="2589140"/>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P1 – Instante da primeira tangência externa da Penumbra com o limbo da Terra.</a:t>
            </a:r>
            <a:br>
              <a:rPr kumimoji="0" lang="pt-BR" sz="1800" b="0" i="0" u="none" strike="noStrike" cap="none" normalizeH="0" baseline="0" dirty="0" smtClean="0">
                <a:ln>
                  <a:noFill/>
                </a:ln>
                <a:solidFill>
                  <a:srgbClr val="000000"/>
                </a:solidFill>
                <a:effectLst/>
                <a:latin typeface="Arial Unicode MS" pitchFamily="34" charset="-128"/>
                <a:cs typeface="Arial" pitchFamily="34" charset="0"/>
              </a:rPr>
            </a:b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(Início da fase Parcial do Eclipse)</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P2 - Instante da primeira tangência interna da Penumbra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P3 – Instante da última tangência interna da Penumbra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P4 – Instante da última tangência externa da Penumbra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lang="pt-BR" sz="1800" b="0" dirty="0" smtClean="0">
                <a:solidFill>
                  <a:srgbClr val="000000"/>
                </a:solidFill>
                <a:latin typeface="Arial Unicode MS" pitchFamily="34" charset="-128"/>
                <a:cs typeface="Arial" pitchFamily="34" charset="0"/>
              </a:rPr>
              <a:t>(Final da fase Parcial do Eclipse)</a:t>
            </a:r>
            <a:r>
              <a:rPr kumimoji="0" lang="pt-BR" sz="1200" b="0" i="0" u="none" strike="noStrike" cap="none" normalizeH="0" baseline="0" dirty="0" smtClean="0">
                <a:ln>
                  <a:noFill/>
                </a:ln>
                <a:solidFill>
                  <a:schemeClr val="tx1"/>
                </a:solidFill>
                <a:effectLst/>
                <a:latin typeface="Arial" pitchFamily="34" charset="0"/>
                <a:cs typeface="Arial" pitchFamily="34" charset="0"/>
              </a:rPr>
              <a:t> </a:t>
            </a:r>
            <a:endParaRPr kumimoji="0" lang="pt-BR"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4501896" y="29184"/>
            <a:ext cx="4211960" cy="420681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09862" y="476672"/>
            <a:ext cx="3724275" cy="1171575"/>
          </a:xfrm>
          <a:prstGeom prst="rect">
            <a:avLst/>
          </a:prstGeom>
          <a:noFill/>
          <a:ln w="9525">
            <a:noFill/>
            <a:miter lim="800000"/>
            <a:headEnd/>
            <a:tailEnd/>
          </a:ln>
        </p:spPr>
      </p:pic>
      <p:sp>
        <p:nvSpPr>
          <p:cNvPr id="3" name="CaixaDeTexto 2"/>
          <p:cNvSpPr txBox="1"/>
          <p:nvPr/>
        </p:nvSpPr>
        <p:spPr>
          <a:xfrm>
            <a:off x="179512" y="2492896"/>
            <a:ext cx="8568952" cy="2677656"/>
          </a:xfrm>
          <a:prstGeom prst="rect">
            <a:avLst/>
          </a:prstGeom>
          <a:noFill/>
        </p:spPr>
        <p:txBody>
          <a:bodyPr wrap="square" rtlCol="0">
            <a:spAutoFit/>
          </a:bodyPr>
          <a:lstStyle/>
          <a:p>
            <a:pPr algn="l"/>
            <a:r>
              <a:rPr lang="pt-BR" sz="2400" dirty="0" smtClean="0">
                <a:solidFill>
                  <a:schemeClr val="bg1"/>
                </a:solidFill>
              </a:rPr>
              <a:t>Local Geográfico com a Circunstância Máxima do Eclipse</a:t>
            </a:r>
          </a:p>
          <a:p>
            <a:pPr algn="l"/>
            <a:r>
              <a:rPr lang="pt-BR" sz="2400" dirty="0" smtClean="0">
                <a:solidFill>
                  <a:schemeClr val="bg1"/>
                </a:solidFill>
              </a:rPr>
              <a:t>             Lat. = latitude geográfica</a:t>
            </a:r>
          </a:p>
          <a:p>
            <a:pPr algn="l"/>
            <a:r>
              <a:rPr lang="pt-BR" sz="2400" dirty="0" smtClean="0">
                <a:solidFill>
                  <a:schemeClr val="bg1"/>
                </a:solidFill>
              </a:rPr>
              <a:t>         Long. = longitude geográfica</a:t>
            </a:r>
          </a:p>
          <a:p>
            <a:pPr algn="l"/>
            <a:r>
              <a:rPr lang="pt-BR" sz="2400" dirty="0" smtClean="0">
                <a:solidFill>
                  <a:schemeClr val="bg1"/>
                </a:solidFill>
              </a:rPr>
              <a:t>Path </a:t>
            </a:r>
            <a:r>
              <a:rPr lang="pt-BR" sz="2400" dirty="0" err="1" smtClean="0">
                <a:solidFill>
                  <a:schemeClr val="bg1"/>
                </a:solidFill>
              </a:rPr>
              <a:t>Width</a:t>
            </a:r>
            <a:r>
              <a:rPr lang="pt-BR" sz="2400" dirty="0" smtClean="0">
                <a:solidFill>
                  <a:schemeClr val="bg1"/>
                </a:solidFill>
              </a:rPr>
              <a:t> = dimensão da </a:t>
            </a:r>
            <a:r>
              <a:rPr lang="pt-BR" sz="2400" dirty="0" err="1" smtClean="0">
                <a:solidFill>
                  <a:schemeClr val="bg1"/>
                </a:solidFill>
              </a:rPr>
              <a:t>umbra</a:t>
            </a:r>
            <a:endParaRPr lang="pt-BR" sz="2400" dirty="0" smtClean="0">
              <a:solidFill>
                <a:schemeClr val="bg1"/>
              </a:solidFill>
            </a:endParaRPr>
          </a:p>
          <a:p>
            <a:pPr algn="l"/>
            <a:r>
              <a:rPr lang="pt-BR" sz="2400" dirty="0" smtClean="0">
                <a:solidFill>
                  <a:schemeClr val="bg1"/>
                </a:solidFill>
              </a:rPr>
              <a:t>    </a:t>
            </a:r>
            <a:r>
              <a:rPr lang="pt-BR" sz="2400" dirty="0" err="1" smtClean="0">
                <a:solidFill>
                  <a:schemeClr val="bg1"/>
                </a:solidFill>
              </a:rPr>
              <a:t>Duration</a:t>
            </a:r>
            <a:r>
              <a:rPr lang="pt-BR" sz="2400" dirty="0" smtClean="0">
                <a:solidFill>
                  <a:schemeClr val="bg1"/>
                </a:solidFill>
              </a:rPr>
              <a:t> = duração do máximo do eclipse</a:t>
            </a:r>
          </a:p>
          <a:p>
            <a:pPr algn="l"/>
            <a:r>
              <a:rPr lang="pt-BR" sz="2400" dirty="0" smtClean="0">
                <a:solidFill>
                  <a:schemeClr val="bg1"/>
                </a:solidFill>
              </a:rPr>
              <a:t>      Sun Alt. = Altura do Sol na localidade</a:t>
            </a:r>
          </a:p>
          <a:p>
            <a:pPr algn="l"/>
            <a:r>
              <a:rPr lang="pt-BR" sz="2400" dirty="0" smtClean="0">
                <a:solidFill>
                  <a:schemeClr val="bg1"/>
                </a:solidFill>
              </a:rPr>
              <a:t>   Sun </a:t>
            </a:r>
            <a:r>
              <a:rPr lang="pt-BR" sz="2400" dirty="0" err="1" smtClean="0">
                <a:solidFill>
                  <a:schemeClr val="bg1"/>
                </a:solidFill>
              </a:rPr>
              <a:t>Azm</a:t>
            </a:r>
            <a:r>
              <a:rPr lang="pt-BR" sz="2400" dirty="0" smtClean="0">
                <a:solidFill>
                  <a:schemeClr val="bg1"/>
                </a:solidFill>
              </a:rPr>
              <a:t>. = </a:t>
            </a:r>
            <a:r>
              <a:rPr lang="pt-BR" sz="2400" dirty="0" smtClean="0">
                <a:solidFill>
                  <a:schemeClr val="bg1"/>
                </a:solidFill>
              </a:rPr>
              <a:t>Azimute </a:t>
            </a:r>
            <a:r>
              <a:rPr lang="pt-BR" sz="2400" dirty="0" smtClean="0">
                <a:solidFill>
                  <a:schemeClr val="bg1"/>
                </a:solidFill>
              </a:rPr>
              <a:t>do Sol na localidade </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292080" y="188640"/>
            <a:ext cx="3648050" cy="2764244"/>
          </a:xfrm>
          <a:prstGeom prst="rect">
            <a:avLst/>
          </a:prstGeom>
          <a:noFill/>
          <a:ln w="9525">
            <a:noFill/>
            <a:miter lim="800000"/>
            <a:headEnd/>
            <a:tailEnd/>
          </a:ln>
        </p:spPr>
      </p:pic>
      <p:sp>
        <p:nvSpPr>
          <p:cNvPr id="10243" name="Rectangle 3"/>
          <p:cNvSpPr>
            <a:spLocks noChangeArrowheads="1"/>
          </p:cNvSpPr>
          <p:nvPr/>
        </p:nvSpPr>
        <p:spPr bwMode="auto">
          <a:xfrm>
            <a:off x="0" y="3861048"/>
            <a:ext cx="8892480" cy="2758417"/>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U1 – Instante da primeira tangência externa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(Início da fase Total do Eclipse)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U2 - Instante da primeira tangência interna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U3 – Instante da última tangência interna as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U4 - Instante da última tangência externa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lang="pt-BR" sz="1800" b="0" dirty="0" smtClean="0">
                <a:solidFill>
                  <a:srgbClr val="000000"/>
                </a:solidFill>
                <a:latin typeface="Arial Unicode MS" pitchFamily="34" charset="-128"/>
                <a:cs typeface="Arial" pitchFamily="34" charset="0"/>
              </a:rPr>
              <a:t>(Final da Fase Total do Eclipse)</a:t>
            </a: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chemeClr val="tx1"/>
                </a:solidFill>
                <a:effectLst/>
                <a:latin typeface="Arial" pitchFamily="34" charset="0"/>
                <a:cs typeface="Arial" pitchFamily="34" charset="0"/>
              </a:rPr>
              <a:t>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88640"/>
            <a:ext cx="2846459" cy="2088232"/>
          </a:xfrm>
          <a:prstGeom prst="rect">
            <a:avLst/>
          </a:prstGeom>
          <a:noFill/>
          <a:ln w="9525">
            <a:noFill/>
            <a:miter lim="800000"/>
            <a:headEnd/>
            <a:tailEnd/>
          </a:ln>
        </p:spPr>
      </p:pic>
      <p:sp>
        <p:nvSpPr>
          <p:cNvPr id="4" name="CaixaDeTexto 3"/>
          <p:cNvSpPr txBox="1"/>
          <p:nvPr/>
        </p:nvSpPr>
        <p:spPr>
          <a:xfrm>
            <a:off x="611560" y="2564904"/>
            <a:ext cx="8064896" cy="2492990"/>
          </a:xfrm>
          <a:prstGeom prst="rect">
            <a:avLst/>
          </a:prstGeom>
          <a:noFill/>
        </p:spPr>
        <p:txBody>
          <a:bodyPr wrap="square" rtlCol="0">
            <a:spAutoFit/>
          </a:bodyPr>
          <a:lstStyle/>
          <a:p>
            <a:pPr algn="l"/>
            <a:r>
              <a:rPr lang="pt-BR" sz="2000" dirty="0" smtClean="0">
                <a:solidFill>
                  <a:schemeClr val="bg1"/>
                </a:solidFill>
              </a:rPr>
              <a:t>Método de Cálculo das Efemérides </a:t>
            </a:r>
            <a:r>
              <a:rPr lang="pt-BR" sz="2000" smtClean="0">
                <a:solidFill>
                  <a:schemeClr val="bg1"/>
                </a:solidFill>
              </a:rPr>
              <a:t>e Parâmetros do </a:t>
            </a:r>
            <a:r>
              <a:rPr lang="pt-BR" sz="2000" dirty="0" smtClean="0">
                <a:solidFill>
                  <a:schemeClr val="bg1"/>
                </a:solidFill>
              </a:rPr>
              <a:t>Eclipse </a:t>
            </a:r>
          </a:p>
          <a:p>
            <a:pPr algn="l"/>
            <a:r>
              <a:rPr lang="pt-BR" sz="2000" dirty="0" err="1" smtClean="0">
                <a:solidFill>
                  <a:schemeClr val="bg1"/>
                </a:solidFill>
              </a:rPr>
              <a:t>Newcomb</a:t>
            </a:r>
            <a:r>
              <a:rPr lang="pt-BR" sz="2000" dirty="0" smtClean="0">
                <a:solidFill>
                  <a:schemeClr val="bg1"/>
                </a:solidFill>
              </a:rPr>
              <a:t> (Efeméride do Sol)</a:t>
            </a:r>
          </a:p>
          <a:p>
            <a:pPr algn="l"/>
            <a:r>
              <a:rPr lang="pt-BR" sz="2000" dirty="0" smtClean="0">
                <a:solidFill>
                  <a:schemeClr val="bg1"/>
                </a:solidFill>
              </a:rPr>
              <a:t>ILE ( Efeméride da Lua)</a:t>
            </a:r>
          </a:p>
          <a:p>
            <a:pPr algn="l"/>
            <a:r>
              <a:rPr lang="pt-BR" sz="2000" dirty="0" smtClean="0">
                <a:solidFill>
                  <a:schemeClr val="bg1"/>
                </a:solidFill>
                <a:latin typeface="Symbol" pitchFamily="18" charset="2"/>
              </a:rPr>
              <a:t>D</a:t>
            </a:r>
            <a:r>
              <a:rPr lang="pt-BR" sz="2000" dirty="0" smtClean="0">
                <a:solidFill>
                  <a:schemeClr val="bg1"/>
                </a:solidFill>
              </a:rPr>
              <a:t>T = Tempo Dinâmico Terrestre  </a:t>
            </a:r>
            <a:r>
              <a:rPr lang="pt-BR" sz="2000" dirty="0" err="1" smtClean="0">
                <a:solidFill>
                  <a:schemeClr val="bg1"/>
                </a:solidFill>
              </a:rPr>
              <a:t>menosTempo</a:t>
            </a:r>
            <a:r>
              <a:rPr lang="pt-BR" sz="2000" dirty="0" smtClean="0">
                <a:solidFill>
                  <a:schemeClr val="bg1"/>
                </a:solidFill>
              </a:rPr>
              <a:t> Universal</a:t>
            </a:r>
          </a:p>
          <a:p>
            <a:pPr algn="l"/>
            <a:r>
              <a:rPr lang="pt-BR" sz="2000" dirty="0" smtClean="0">
                <a:solidFill>
                  <a:schemeClr val="bg1"/>
                </a:solidFill>
              </a:rPr>
              <a:t>K1 = dimensão em raios lunares da Penumbra</a:t>
            </a:r>
          </a:p>
          <a:p>
            <a:pPr algn="l"/>
            <a:r>
              <a:rPr lang="pt-BR" sz="2000" dirty="0" smtClean="0">
                <a:solidFill>
                  <a:schemeClr val="bg1"/>
                </a:solidFill>
              </a:rPr>
              <a:t>K2 = dimensão em raios lunares da </a:t>
            </a:r>
            <a:r>
              <a:rPr lang="pt-BR" sz="2000" dirty="0" err="1" smtClean="0">
                <a:solidFill>
                  <a:schemeClr val="bg1"/>
                </a:solidFill>
              </a:rPr>
              <a:t>Umbra</a:t>
            </a:r>
            <a:endParaRPr lang="pt-BR" sz="2000" dirty="0" smtClean="0">
              <a:solidFill>
                <a:schemeClr val="bg1"/>
              </a:solidFill>
            </a:endParaRPr>
          </a:p>
          <a:p>
            <a:pPr algn="l"/>
            <a:r>
              <a:rPr lang="pt-BR" sz="2000" dirty="0" err="1" smtClean="0">
                <a:solidFill>
                  <a:schemeClr val="bg1"/>
                </a:solidFill>
                <a:latin typeface="Symbol" pitchFamily="18" charset="2"/>
              </a:rPr>
              <a:t>D</a:t>
            </a:r>
            <a:r>
              <a:rPr lang="pt-BR" sz="2000" dirty="0" err="1" smtClean="0">
                <a:solidFill>
                  <a:schemeClr val="bg1"/>
                </a:solidFill>
              </a:rPr>
              <a:t>b</a:t>
            </a:r>
            <a:r>
              <a:rPr lang="pt-BR" sz="2000" dirty="0" smtClean="0">
                <a:solidFill>
                  <a:schemeClr val="bg1"/>
                </a:solidFill>
              </a:rPr>
              <a:t> e </a:t>
            </a:r>
            <a:r>
              <a:rPr lang="pt-BR" sz="2000" dirty="0" smtClean="0">
                <a:solidFill>
                  <a:schemeClr val="bg1"/>
                </a:solidFill>
                <a:latin typeface="Symbol" pitchFamily="18" charset="2"/>
              </a:rPr>
              <a:t>D</a:t>
            </a:r>
            <a:r>
              <a:rPr lang="pt-BR" sz="2000" dirty="0" smtClean="0">
                <a:solidFill>
                  <a:schemeClr val="bg1"/>
                </a:solidFill>
              </a:rPr>
              <a:t>l deslocamento da posição lunar</a:t>
            </a:r>
            <a:endParaRPr lang="pt-BR" dirty="0" smtClean="0">
              <a:solidFill>
                <a:schemeClr val="bg1"/>
              </a:solidFill>
            </a:endParaRPr>
          </a:p>
          <a:p>
            <a:endParaRPr lang="pt-BR" dirty="0"/>
          </a:p>
        </p:txBody>
      </p:sp>
      <p:sp>
        <p:nvSpPr>
          <p:cNvPr id="5" name="CaixaDeTexto 4"/>
          <p:cNvSpPr txBox="1"/>
          <p:nvPr/>
        </p:nvSpPr>
        <p:spPr>
          <a:xfrm>
            <a:off x="107504" y="5157192"/>
            <a:ext cx="8964488" cy="1323439"/>
          </a:xfrm>
          <a:prstGeom prst="rect">
            <a:avLst/>
          </a:prstGeom>
          <a:noFill/>
        </p:spPr>
        <p:txBody>
          <a:bodyPr wrap="square" rtlCol="0">
            <a:spAutoFit/>
          </a:bodyPr>
          <a:lstStyle/>
          <a:p>
            <a:pPr algn="l"/>
            <a:r>
              <a:rPr lang="fr-FR" dirty="0" smtClean="0">
                <a:solidFill>
                  <a:schemeClr val="bg1"/>
                </a:solidFill>
              </a:rPr>
              <a:t>VSOP87</a:t>
            </a:r>
            <a:r>
              <a:rPr lang="fr-FR" b="0" dirty="0" smtClean="0">
                <a:solidFill>
                  <a:schemeClr val="bg1"/>
                </a:solidFill>
              </a:rPr>
              <a:t>: </a:t>
            </a:r>
            <a:r>
              <a:rPr lang="fr-FR" i="1" dirty="0" smtClean="0">
                <a:solidFill>
                  <a:schemeClr val="bg1"/>
                </a:solidFill>
              </a:rPr>
              <a:t>Variations Séculaires des Orbites Planétaires</a:t>
            </a:r>
          </a:p>
          <a:p>
            <a:pPr algn="l"/>
            <a:r>
              <a:rPr lang="fr-FR" dirty="0" smtClean="0">
                <a:solidFill>
                  <a:schemeClr val="bg1"/>
                </a:solidFill>
              </a:rPr>
              <a:t>ELP 2000-85</a:t>
            </a:r>
            <a:r>
              <a:rPr lang="fr-FR" b="0" i="1" dirty="0" smtClean="0">
                <a:solidFill>
                  <a:schemeClr val="bg1"/>
                </a:solidFill>
              </a:rPr>
              <a:t>: </a:t>
            </a:r>
            <a:r>
              <a:rPr lang="pt-BR" i="1" dirty="0" err="1" smtClean="0">
                <a:solidFill>
                  <a:schemeClr val="bg1"/>
                </a:solidFill>
              </a:rPr>
              <a:t>Éphéméride</a:t>
            </a:r>
            <a:r>
              <a:rPr lang="pt-BR" i="1" dirty="0" smtClean="0">
                <a:solidFill>
                  <a:schemeClr val="bg1"/>
                </a:solidFill>
              </a:rPr>
              <a:t> </a:t>
            </a:r>
            <a:r>
              <a:rPr lang="pt-BR" i="1" dirty="0" err="1" smtClean="0">
                <a:solidFill>
                  <a:schemeClr val="bg1"/>
                </a:solidFill>
              </a:rPr>
              <a:t>Lunaire</a:t>
            </a:r>
            <a:r>
              <a:rPr lang="pt-BR" i="1" dirty="0" smtClean="0">
                <a:solidFill>
                  <a:schemeClr val="bg1"/>
                </a:solidFill>
              </a:rPr>
              <a:t> </a:t>
            </a:r>
            <a:r>
              <a:rPr lang="pt-BR" i="1" dirty="0" err="1" smtClean="0">
                <a:solidFill>
                  <a:schemeClr val="bg1"/>
                </a:solidFill>
              </a:rPr>
              <a:t>Parisienne</a:t>
            </a:r>
            <a:endParaRPr lang="pt-BR" i="1" dirty="0" smtClean="0">
              <a:solidFill>
                <a:schemeClr val="bg1"/>
              </a:solidFill>
            </a:endParaRPr>
          </a:p>
          <a:p>
            <a:pPr algn="l"/>
            <a:r>
              <a:rPr lang="pt-BR" dirty="0" smtClean="0">
                <a:solidFill>
                  <a:schemeClr val="bg1"/>
                </a:solidFill>
              </a:rPr>
              <a:t>ILE</a:t>
            </a:r>
            <a:r>
              <a:rPr lang="pt-BR" i="1" dirty="0" smtClean="0">
                <a:solidFill>
                  <a:schemeClr val="bg1"/>
                </a:solidFill>
              </a:rPr>
              <a:t>: </a:t>
            </a:r>
            <a:r>
              <a:rPr lang="pt-BR" i="1" dirty="0" err="1" smtClean="0">
                <a:solidFill>
                  <a:schemeClr val="bg1"/>
                </a:solidFill>
              </a:rPr>
              <a:t>Improved</a:t>
            </a:r>
            <a:r>
              <a:rPr lang="pt-BR" i="1" dirty="0" smtClean="0">
                <a:solidFill>
                  <a:schemeClr val="bg1"/>
                </a:solidFill>
              </a:rPr>
              <a:t> Lunar </a:t>
            </a:r>
            <a:r>
              <a:rPr lang="pt-BR" i="1" dirty="0" err="1" smtClean="0">
                <a:solidFill>
                  <a:schemeClr val="bg1"/>
                </a:solidFill>
              </a:rPr>
              <a:t>Ephemeris</a:t>
            </a:r>
            <a:r>
              <a:rPr lang="pt-BR" i="1" dirty="0" smtClean="0">
                <a:solidFill>
                  <a:schemeClr val="bg1"/>
                </a:solidFill>
              </a:rPr>
              <a:t> </a:t>
            </a:r>
            <a:r>
              <a:rPr lang="pt-BR" sz="1400" dirty="0" smtClean="0">
                <a:solidFill>
                  <a:schemeClr val="bg1"/>
                </a:solidFill>
              </a:rPr>
              <a:t>(1954)</a:t>
            </a:r>
          </a:p>
          <a:p>
            <a:pPr algn="l"/>
            <a:r>
              <a:rPr lang="pt-BR" dirty="0" err="1" smtClean="0">
                <a:solidFill>
                  <a:schemeClr val="bg1"/>
                </a:solidFill>
              </a:rPr>
              <a:t>Newcomb</a:t>
            </a:r>
            <a:r>
              <a:rPr lang="pt-BR" dirty="0" smtClean="0">
                <a:solidFill>
                  <a:schemeClr val="bg1"/>
                </a:solidFill>
              </a:rPr>
              <a:t>:</a:t>
            </a:r>
            <a:r>
              <a:rPr lang="pt-BR" sz="1400" dirty="0" smtClean="0">
                <a:solidFill>
                  <a:schemeClr val="bg1"/>
                </a:solidFill>
              </a:rPr>
              <a:t> Simon </a:t>
            </a:r>
            <a:r>
              <a:rPr lang="pt-BR" sz="1400" dirty="0" err="1" smtClean="0">
                <a:solidFill>
                  <a:schemeClr val="bg1"/>
                </a:solidFill>
              </a:rPr>
              <a:t>Newcomb</a:t>
            </a:r>
            <a:r>
              <a:rPr lang="pt-BR" sz="1400" dirty="0" smtClean="0">
                <a:solidFill>
                  <a:schemeClr val="bg1"/>
                </a:solidFill>
              </a:rPr>
              <a:t> - </a:t>
            </a:r>
            <a:r>
              <a:rPr lang="pt-BR" sz="1400" dirty="0" err="1" smtClean="0">
                <a:solidFill>
                  <a:schemeClr val="bg1"/>
                </a:solidFill>
              </a:rPr>
              <a:t>United</a:t>
            </a:r>
            <a:r>
              <a:rPr lang="pt-BR" sz="1400" dirty="0" smtClean="0">
                <a:solidFill>
                  <a:schemeClr val="bg1"/>
                </a:solidFill>
              </a:rPr>
              <a:t> States Naval </a:t>
            </a:r>
            <a:r>
              <a:rPr lang="pt-BR" sz="1400" dirty="0" err="1" smtClean="0">
                <a:solidFill>
                  <a:schemeClr val="bg1"/>
                </a:solidFill>
              </a:rPr>
              <a:t>Observatory</a:t>
            </a:r>
            <a:endParaRPr lang="pt-BR" sz="1400" dirty="0" smtClean="0">
              <a:solidFill>
                <a:schemeClr val="bg1"/>
              </a:solidFill>
            </a:endParaRPr>
          </a:p>
          <a:p>
            <a:pPr algn="l"/>
            <a:r>
              <a:rPr lang="pt-BR" dirty="0" smtClean="0">
                <a:solidFill>
                  <a:schemeClr val="bg1"/>
                </a:solidFill>
              </a:rPr>
              <a:t>JPL DE405  [</a:t>
            </a:r>
            <a:r>
              <a:rPr lang="pt-BR" dirty="0" err="1" smtClean="0">
                <a:solidFill>
                  <a:schemeClr val="bg1"/>
                </a:solidFill>
              </a:rPr>
              <a:t>Development</a:t>
            </a:r>
            <a:r>
              <a:rPr lang="pt-BR" dirty="0" smtClean="0">
                <a:solidFill>
                  <a:schemeClr val="bg1"/>
                </a:solidFill>
              </a:rPr>
              <a:t> </a:t>
            </a:r>
            <a:r>
              <a:rPr lang="pt-BR" dirty="0" err="1" smtClean="0">
                <a:solidFill>
                  <a:schemeClr val="bg1"/>
                </a:solidFill>
              </a:rPr>
              <a:t>Ephemeris</a:t>
            </a:r>
            <a:r>
              <a:rPr lang="pt-BR" dirty="0" smtClean="0">
                <a:solidFill>
                  <a:schemeClr val="bg1"/>
                </a:solidFill>
              </a:rPr>
              <a:t>]</a:t>
            </a:r>
            <a:r>
              <a:rPr lang="pt-BR" sz="1400" dirty="0" smtClean="0">
                <a:solidFill>
                  <a:schemeClr val="bg1"/>
                </a:solidFill>
              </a:rPr>
              <a:t>( </a:t>
            </a:r>
            <a:r>
              <a:rPr lang="pt-BR" sz="1400" dirty="0" err="1" smtClean="0">
                <a:solidFill>
                  <a:schemeClr val="bg1"/>
                </a:solidFill>
              </a:rPr>
              <a:t>Horizons</a:t>
            </a:r>
            <a:r>
              <a:rPr lang="pt-BR" sz="1400" dirty="0" smtClean="0">
                <a:solidFill>
                  <a:schemeClr val="bg1"/>
                </a:solidFill>
              </a:rPr>
              <a:t> </a:t>
            </a:r>
            <a:r>
              <a:rPr lang="pt-BR" sz="1400" dirty="0" err="1" smtClean="0">
                <a:solidFill>
                  <a:schemeClr val="bg1"/>
                </a:solidFill>
              </a:rPr>
              <a:t>Ephemeris</a:t>
            </a:r>
            <a:r>
              <a:rPr lang="pt-BR" sz="1400" dirty="0" smtClean="0">
                <a:solidFill>
                  <a:schemeClr val="bg1"/>
                </a:solidFill>
              </a:rPr>
              <a:t> - Jet </a:t>
            </a:r>
            <a:r>
              <a:rPr lang="pt-BR" sz="1400" dirty="0" err="1" smtClean="0">
                <a:solidFill>
                  <a:schemeClr val="bg1"/>
                </a:solidFill>
              </a:rPr>
              <a:t>Propulsion</a:t>
            </a:r>
            <a:r>
              <a:rPr lang="pt-BR" sz="1400" dirty="0" smtClean="0">
                <a:solidFill>
                  <a:schemeClr val="bg1"/>
                </a:solidFill>
              </a:rPr>
              <a:t> </a:t>
            </a:r>
            <a:r>
              <a:rPr lang="pt-BR" sz="1400" dirty="0" err="1" smtClean="0">
                <a:solidFill>
                  <a:schemeClr val="bg1"/>
                </a:solidFill>
              </a:rPr>
              <a:t>Laboratory</a:t>
            </a:r>
            <a:r>
              <a:rPr lang="pt-BR" sz="1400" dirty="0" smtClean="0">
                <a:solidFill>
                  <a:schemeClr val="bg1"/>
                </a:solidFill>
              </a:rPr>
              <a:t> - NASA)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cstate="print"/>
          <a:srcRect/>
          <a:stretch>
            <a:fillRect/>
          </a:stretch>
        </p:blipFill>
        <p:spPr bwMode="auto">
          <a:xfrm>
            <a:off x="5436096" y="4076700"/>
            <a:ext cx="3009900" cy="2781300"/>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5508104" y="188640"/>
            <a:ext cx="3382119" cy="2733493"/>
          </a:xfrm>
          <a:prstGeom prst="rect">
            <a:avLst/>
          </a:prstGeom>
          <a:noFill/>
          <a:ln w="9525">
            <a:noFill/>
            <a:miter lim="800000"/>
            <a:headEnd/>
            <a:tailEnd/>
          </a:ln>
        </p:spPr>
      </p:pic>
      <p:graphicFrame>
        <p:nvGraphicFramePr>
          <p:cNvPr id="5" name="Tabela 4"/>
          <p:cNvGraphicFramePr>
            <a:graphicFrameLocks noGrp="1"/>
          </p:cNvGraphicFramePr>
          <p:nvPr/>
        </p:nvGraphicFramePr>
        <p:xfrm>
          <a:off x="5292080" y="6548342"/>
          <a:ext cx="2759968" cy="309658"/>
        </p:xfrm>
        <a:graphic>
          <a:graphicData uri="http://schemas.openxmlformats.org/drawingml/2006/table">
            <a:tbl>
              <a:tblPr/>
              <a:tblGrid>
                <a:gridCol w="2759968"/>
              </a:tblGrid>
              <a:tr h="309658">
                <a:tc>
                  <a:txBody>
                    <a:bodyPr/>
                    <a:lstStyle/>
                    <a:p>
                      <a:pPr algn="ctr"/>
                      <a:r>
                        <a:rPr lang="fr-FR" sz="1100" b="1" dirty="0">
                          <a:solidFill>
                            <a:schemeClr val="bg1"/>
                          </a:solidFill>
                        </a:rPr>
                        <a:t>Exposure 1/1000 sec @ ISO 200</a:t>
                      </a:r>
                    </a:p>
                  </a:txBody>
                  <a:tcPr marL="46817" marR="46817" marT="23409" marB="23409" anchor="ctr">
                    <a:lnL>
                      <a:noFill/>
                    </a:lnL>
                    <a:lnR>
                      <a:noFill/>
                    </a:lnR>
                    <a:lnT>
                      <a:noFill/>
                    </a:lnT>
                    <a:lnB>
                      <a:noFill/>
                    </a:lnB>
                  </a:tcPr>
                </a:tc>
              </a:tr>
            </a:tbl>
          </a:graphicData>
        </a:graphic>
      </p:graphicFrame>
      <p:pic>
        <p:nvPicPr>
          <p:cNvPr id="8200" name="Picture 8"/>
          <p:cNvPicPr>
            <a:picLocks noChangeAspect="1" noChangeArrowheads="1"/>
          </p:cNvPicPr>
          <p:nvPr/>
        </p:nvPicPr>
        <p:blipFill>
          <a:blip r:embed="rId5" cstate="print"/>
          <a:srcRect/>
          <a:stretch>
            <a:fillRect/>
          </a:stretch>
        </p:blipFill>
        <p:spPr bwMode="auto">
          <a:xfrm>
            <a:off x="1115616" y="4149080"/>
            <a:ext cx="2581275" cy="2381250"/>
          </a:xfrm>
          <a:prstGeom prst="rect">
            <a:avLst/>
          </a:prstGeom>
          <a:noFill/>
          <a:ln w="9525">
            <a:noFill/>
            <a:miter lim="800000"/>
            <a:headEnd/>
            <a:tailEnd/>
          </a:ln>
        </p:spPr>
      </p:pic>
      <p:sp>
        <p:nvSpPr>
          <p:cNvPr id="10" name="Retângulo 9"/>
          <p:cNvSpPr/>
          <p:nvPr/>
        </p:nvSpPr>
        <p:spPr>
          <a:xfrm>
            <a:off x="1259632" y="6519446"/>
            <a:ext cx="2334293" cy="338554"/>
          </a:xfrm>
          <a:prstGeom prst="rect">
            <a:avLst/>
          </a:prstGeom>
        </p:spPr>
        <p:txBody>
          <a:bodyPr wrap="none">
            <a:spAutoFit/>
          </a:bodyPr>
          <a:lstStyle/>
          <a:p>
            <a:r>
              <a:rPr lang="pt-BR" b="0" dirty="0" smtClean="0">
                <a:solidFill>
                  <a:schemeClr val="bg1"/>
                </a:solidFill>
              </a:rPr>
              <a:t>Crédito: Philippe </a:t>
            </a:r>
            <a:r>
              <a:rPr lang="pt-BR" b="0" dirty="0" err="1" smtClean="0">
                <a:solidFill>
                  <a:schemeClr val="bg1"/>
                </a:solidFill>
              </a:rPr>
              <a:t>Plailly</a:t>
            </a:r>
            <a:r>
              <a:rPr lang="pt-BR" b="0" dirty="0" smtClean="0">
                <a:solidFill>
                  <a:schemeClr val="bg1"/>
                </a:solidFill>
              </a:rPr>
              <a:t> </a:t>
            </a:r>
            <a:endParaRPr lang="pt-BR" dirty="0">
              <a:solidFill>
                <a:schemeClr val="bg1"/>
              </a:solidFill>
            </a:endParaRPr>
          </a:p>
        </p:txBody>
      </p:sp>
      <p:sp>
        <p:nvSpPr>
          <p:cNvPr id="11" name="Retângulo 10"/>
          <p:cNvSpPr/>
          <p:nvPr/>
        </p:nvSpPr>
        <p:spPr>
          <a:xfrm>
            <a:off x="1475656" y="3789040"/>
            <a:ext cx="1871025" cy="338554"/>
          </a:xfrm>
          <a:prstGeom prst="rect">
            <a:avLst/>
          </a:prstGeom>
        </p:spPr>
        <p:txBody>
          <a:bodyPr wrap="none">
            <a:spAutoFit/>
          </a:bodyPr>
          <a:lstStyle/>
          <a:p>
            <a:r>
              <a:rPr lang="pt-BR" b="0" dirty="0" smtClean="0">
                <a:solidFill>
                  <a:schemeClr val="bg1"/>
                </a:solidFill>
              </a:rPr>
              <a:t>Anel de Diamante</a:t>
            </a:r>
            <a:endParaRPr lang="pt-BR" dirty="0">
              <a:solidFill>
                <a:schemeClr val="bg1"/>
              </a:solidFill>
            </a:endParaRPr>
          </a:p>
        </p:txBody>
      </p:sp>
      <p:sp>
        <p:nvSpPr>
          <p:cNvPr id="12" name="Retângulo 11"/>
          <p:cNvSpPr/>
          <p:nvPr/>
        </p:nvSpPr>
        <p:spPr>
          <a:xfrm>
            <a:off x="5758759" y="3717032"/>
            <a:ext cx="2212465" cy="338554"/>
          </a:xfrm>
          <a:prstGeom prst="rect">
            <a:avLst/>
          </a:prstGeom>
        </p:spPr>
        <p:txBody>
          <a:bodyPr wrap="none">
            <a:spAutoFit/>
          </a:bodyPr>
          <a:lstStyle/>
          <a:p>
            <a:r>
              <a:rPr lang="pt-BR" b="0" dirty="0" smtClean="0">
                <a:solidFill>
                  <a:schemeClr val="bg1"/>
                </a:solidFill>
              </a:rPr>
              <a:t>Pérola de </a:t>
            </a:r>
            <a:r>
              <a:rPr lang="pt-BR" b="0" dirty="0" err="1" smtClean="0">
                <a:solidFill>
                  <a:schemeClr val="bg1"/>
                </a:solidFill>
              </a:rPr>
              <a:t>Baily</a:t>
            </a:r>
            <a:r>
              <a:rPr lang="pt-BR" b="0" dirty="0" smtClean="0">
                <a:solidFill>
                  <a:schemeClr val="bg1"/>
                </a:solidFill>
              </a:rPr>
              <a:t> (1836)</a:t>
            </a:r>
            <a:endParaRPr lang="pt-BR" dirty="0">
              <a:solidFill>
                <a:schemeClr val="bg1"/>
              </a:solidFill>
            </a:endParaRPr>
          </a:p>
        </p:txBody>
      </p:sp>
      <p:sp>
        <p:nvSpPr>
          <p:cNvPr id="13" name="CaixaDeTexto 12"/>
          <p:cNvSpPr txBox="1"/>
          <p:nvPr/>
        </p:nvSpPr>
        <p:spPr>
          <a:xfrm>
            <a:off x="467544" y="404664"/>
            <a:ext cx="4608512" cy="3600986"/>
          </a:xfrm>
          <a:prstGeom prst="rect">
            <a:avLst/>
          </a:prstGeom>
          <a:noFill/>
        </p:spPr>
        <p:txBody>
          <a:bodyPr wrap="square" rtlCol="0">
            <a:spAutoFit/>
          </a:bodyPr>
          <a:lstStyle/>
          <a:p>
            <a:pPr algn="l"/>
            <a:r>
              <a:rPr lang="pt-BR" sz="2400" dirty="0" err="1" smtClean="0">
                <a:solidFill>
                  <a:schemeClr val="bg1"/>
                </a:solidFill>
              </a:rPr>
              <a:t>Libração</a:t>
            </a:r>
            <a:r>
              <a:rPr lang="pt-BR" sz="2400" dirty="0" smtClean="0">
                <a:solidFill>
                  <a:schemeClr val="bg1"/>
                </a:solidFill>
              </a:rPr>
              <a:t> Geométrica da Lua</a:t>
            </a:r>
          </a:p>
          <a:p>
            <a:pPr algn="l"/>
            <a:r>
              <a:rPr lang="pt-BR" sz="2400" dirty="0" smtClean="0">
                <a:solidFill>
                  <a:schemeClr val="bg1"/>
                </a:solidFill>
              </a:rPr>
              <a:t>l  = longitude</a:t>
            </a:r>
          </a:p>
          <a:p>
            <a:pPr algn="l"/>
            <a:r>
              <a:rPr lang="pt-BR" sz="2400" dirty="0" smtClean="0">
                <a:solidFill>
                  <a:schemeClr val="bg1"/>
                </a:solidFill>
              </a:rPr>
              <a:t>b = latitude</a:t>
            </a:r>
          </a:p>
          <a:p>
            <a:pPr algn="l"/>
            <a:r>
              <a:rPr lang="pt-BR" sz="2400" dirty="0" smtClean="0">
                <a:solidFill>
                  <a:schemeClr val="bg1"/>
                </a:solidFill>
              </a:rPr>
              <a:t>c = ângulo de posição</a:t>
            </a:r>
          </a:p>
          <a:p>
            <a:pPr algn="l"/>
            <a:endParaRPr lang="pt-BR" sz="2400" dirty="0" smtClean="0">
              <a:solidFill>
                <a:schemeClr val="bg1"/>
              </a:solidFill>
            </a:endParaRPr>
          </a:p>
          <a:p>
            <a:pPr algn="l"/>
            <a:r>
              <a:rPr lang="pt-BR" sz="2400" dirty="0" smtClean="0">
                <a:solidFill>
                  <a:schemeClr val="bg1"/>
                </a:solidFill>
              </a:rPr>
              <a:t>N° de </a:t>
            </a:r>
            <a:r>
              <a:rPr lang="pt-BR" sz="2400" dirty="0" err="1" smtClean="0">
                <a:solidFill>
                  <a:schemeClr val="bg1"/>
                </a:solidFill>
              </a:rPr>
              <a:t>Lunação</a:t>
            </a:r>
            <a:r>
              <a:rPr lang="pt-BR" sz="2400" dirty="0" smtClean="0">
                <a:solidFill>
                  <a:schemeClr val="bg1"/>
                </a:solidFill>
              </a:rPr>
              <a:t> de Brown </a:t>
            </a:r>
            <a:r>
              <a:rPr lang="pt-BR" sz="2000" dirty="0" smtClean="0">
                <a:solidFill>
                  <a:schemeClr val="bg1"/>
                </a:solidFill>
              </a:rPr>
              <a:t/>
            </a:r>
            <a:br>
              <a:rPr lang="pt-BR" sz="2000" dirty="0" smtClean="0">
                <a:solidFill>
                  <a:schemeClr val="bg1"/>
                </a:solidFill>
              </a:rPr>
            </a:br>
            <a:r>
              <a:rPr lang="en-US" b="0" dirty="0" smtClean="0">
                <a:solidFill>
                  <a:schemeClr val="bg1"/>
                </a:solidFill>
              </a:rPr>
              <a:t>(02:41 UTC, 17 de Janeiro de 1923</a:t>
            </a:r>
            <a:r>
              <a:rPr lang="en-US" b="0" dirty="0" smtClean="0">
                <a:solidFill>
                  <a:schemeClr val="bg1"/>
                </a:solidFill>
              </a:rPr>
              <a:t>)</a:t>
            </a:r>
          </a:p>
          <a:p>
            <a:pPr algn="l"/>
            <a:r>
              <a:rPr lang="pt-BR" sz="1200" b="0" dirty="0" smtClean="0">
                <a:solidFill>
                  <a:schemeClr val="bg1"/>
                </a:solidFill>
              </a:rPr>
              <a:t>                   (Ernest </a:t>
            </a:r>
            <a:r>
              <a:rPr lang="pt-BR" sz="1200" b="0" dirty="0" smtClean="0">
                <a:solidFill>
                  <a:schemeClr val="bg1"/>
                </a:solidFill>
              </a:rPr>
              <a:t>William </a:t>
            </a:r>
            <a:r>
              <a:rPr lang="pt-BR" sz="1200" b="0" dirty="0" smtClean="0">
                <a:solidFill>
                  <a:schemeClr val="bg1"/>
                </a:solidFill>
              </a:rPr>
              <a:t>Brown)</a:t>
            </a:r>
            <a:endParaRPr lang="en-US" sz="1200" b="0" dirty="0" smtClean="0">
              <a:solidFill>
                <a:schemeClr val="bg1"/>
              </a:solidFill>
            </a:endParaRPr>
          </a:p>
          <a:p>
            <a:pPr algn="l"/>
            <a:endParaRPr lang="en-US" sz="1200" b="0" dirty="0" smtClean="0">
              <a:solidFill>
                <a:schemeClr val="bg1"/>
              </a:solidFill>
            </a:endParaRPr>
          </a:p>
          <a:p>
            <a:r>
              <a:rPr lang="en-US" sz="2400" b="0" dirty="0" err="1" smtClean="0">
                <a:solidFill>
                  <a:schemeClr val="bg1"/>
                </a:solidFill>
              </a:rPr>
              <a:t>Perfil</a:t>
            </a:r>
            <a:r>
              <a:rPr lang="en-US" sz="2400" b="0" dirty="0" smtClean="0">
                <a:solidFill>
                  <a:schemeClr val="bg1"/>
                </a:solidFill>
              </a:rPr>
              <a:t> Lunar</a:t>
            </a:r>
            <a:endParaRPr lang="pt-BR" sz="3200" dirty="0" smtClean="0">
              <a:solidFill>
                <a:schemeClr val="bg1"/>
              </a:solidFill>
            </a:endParaRPr>
          </a:p>
          <a:p>
            <a:endParaRPr lang="pt-B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188640"/>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total</a:t>
            </a:r>
            <a:endParaRPr lang="pt-BR" dirty="0" smtClean="0">
              <a:solidFill>
                <a:schemeClr val="bg1"/>
              </a:solidFill>
              <a:latin typeface="Century Gothic" pitchFamily="34" charset="0"/>
            </a:endParaRPr>
          </a:p>
        </p:txBody>
      </p:sp>
      <p:pic>
        <p:nvPicPr>
          <p:cNvPr id="22531" name="Picture 4" descr="C:\Documents and Settings\andre silva\Meus documentos\Downloads\imagens\eclipse_solar\T06-cmp105cx.JPG"/>
          <p:cNvPicPr>
            <a:picLocks noChangeAspect="1" noChangeArrowheads="1"/>
          </p:cNvPicPr>
          <p:nvPr/>
        </p:nvPicPr>
        <p:blipFill>
          <a:blip r:embed="rId3" cstate="print"/>
          <a:srcRect/>
          <a:stretch>
            <a:fillRect/>
          </a:stretch>
        </p:blipFill>
        <p:spPr bwMode="auto">
          <a:xfrm>
            <a:off x="1397000" y="1420813"/>
            <a:ext cx="6350000" cy="4305300"/>
          </a:xfrm>
          <a:prstGeom prst="rect">
            <a:avLst/>
          </a:prstGeom>
          <a:noFill/>
          <a:ln w="9525">
            <a:noFill/>
            <a:miter lim="800000"/>
            <a:headEnd/>
            <a:tailEnd/>
          </a:ln>
        </p:spPr>
      </p:pic>
      <p:sp>
        <p:nvSpPr>
          <p:cNvPr id="4" name="Retângulo 3"/>
          <p:cNvSpPr/>
          <p:nvPr/>
        </p:nvSpPr>
        <p:spPr>
          <a:xfrm>
            <a:off x="1727684" y="5877272"/>
            <a:ext cx="5688632" cy="338554"/>
          </a:xfrm>
          <a:prstGeom prst="rect">
            <a:avLst/>
          </a:prstGeom>
        </p:spPr>
        <p:txBody>
          <a:bodyPr wrap="square">
            <a:spAutoFit/>
          </a:bodyPr>
          <a:lstStyle/>
          <a:p>
            <a:r>
              <a:rPr lang="en-US" b="0" dirty="0" smtClean="0">
                <a:solidFill>
                  <a:schemeClr val="bg1"/>
                </a:solidFill>
              </a:rPr>
              <a:t>29 de </a:t>
            </a:r>
            <a:r>
              <a:rPr lang="en-US" b="0" dirty="0" err="1" smtClean="0">
                <a:solidFill>
                  <a:schemeClr val="bg1"/>
                </a:solidFill>
              </a:rPr>
              <a:t>Março</a:t>
            </a:r>
            <a:r>
              <a:rPr lang="en-US" b="0" dirty="0" smtClean="0">
                <a:solidFill>
                  <a:schemeClr val="bg1"/>
                </a:solidFill>
              </a:rPr>
              <a:t> de 2009 (</a:t>
            </a:r>
            <a:r>
              <a:rPr lang="en-US" b="0" dirty="0" err="1" smtClean="0">
                <a:solidFill>
                  <a:schemeClr val="bg1"/>
                </a:solidFill>
              </a:rPr>
              <a:t>Jalu</a:t>
            </a:r>
            <a:r>
              <a:rPr lang="en-US" b="0" dirty="0" smtClean="0">
                <a:solidFill>
                  <a:schemeClr val="bg1"/>
                </a:solidFill>
              </a:rPr>
              <a:t>, </a:t>
            </a:r>
            <a:r>
              <a:rPr lang="en-US" b="0" dirty="0" err="1" smtClean="0">
                <a:solidFill>
                  <a:schemeClr val="bg1"/>
                </a:solidFill>
              </a:rPr>
              <a:t>Líbia</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84509" y="332656"/>
            <a:ext cx="5574981" cy="2448272"/>
          </a:xfrm>
          <a:prstGeom prst="rect">
            <a:avLst/>
          </a:prstGeom>
          <a:noFill/>
          <a:ln w="9525">
            <a:noFill/>
            <a:miter lim="800000"/>
            <a:headEnd/>
            <a:tailEnd/>
          </a:ln>
        </p:spPr>
      </p:pic>
      <p:sp>
        <p:nvSpPr>
          <p:cNvPr id="4" name="CaixaDeTexto 3"/>
          <p:cNvSpPr txBox="1"/>
          <p:nvPr/>
        </p:nvSpPr>
        <p:spPr>
          <a:xfrm>
            <a:off x="719572" y="3356992"/>
            <a:ext cx="7704856" cy="1938992"/>
          </a:xfrm>
          <a:prstGeom prst="rect">
            <a:avLst/>
          </a:prstGeom>
          <a:noFill/>
        </p:spPr>
        <p:txBody>
          <a:bodyPr wrap="square" rtlCol="0">
            <a:spAutoFit/>
          </a:bodyPr>
          <a:lstStyle/>
          <a:p>
            <a:pPr algn="l"/>
            <a:r>
              <a:rPr lang="pt-BR" sz="2400" dirty="0" smtClean="0">
                <a:solidFill>
                  <a:schemeClr val="bg1"/>
                </a:solidFill>
              </a:rPr>
              <a:t>Escala do Mapa</a:t>
            </a: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p>
          <a:p>
            <a:pPr algn="l"/>
            <a:r>
              <a:rPr lang="pt-BR" sz="2400" dirty="0" smtClean="0">
                <a:solidFill>
                  <a:schemeClr val="bg1"/>
                </a:solidFill>
              </a:rPr>
              <a:t>Data da Confecção do Mapa – 20 de Julho de 2004</a:t>
            </a: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2"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clipse.gsfc.nasa.gov/SEmono/HSE2005/HSE2005fig/HSE2005map1a.GIF"/>
          <p:cNvPicPr>
            <a:picLocks noChangeAspect="1" noChangeArrowheads="1"/>
          </p:cNvPicPr>
          <p:nvPr/>
        </p:nvPicPr>
        <p:blipFill>
          <a:blip r:embed="rId3" cstate="print"/>
          <a:srcRect/>
          <a:stretch>
            <a:fillRect/>
          </a:stretch>
        </p:blipFill>
        <p:spPr bwMode="auto">
          <a:xfrm>
            <a:off x="3851920" y="0"/>
            <a:ext cx="4644008" cy="6843802"/>
          </a:xfrm>
          <a:prstGeom prst="rect">
            <a:avLst/>
          </a:prstGeom>
          <a:noFill/>
        </p:spPr>
      </p:pic>
      <p:sp>
        <p:nvSpPr>
          <p:cNvPr id="4" name="CaixaDeTexto 3"/>
          <p:cNvSpPr txBox="1"/>
          <p:nvPr/>
        </p:nvSpPr>
        <p:spPr>
          <a:xfrm>
            <a:off x="179512" y="188640"/>
            <a:ext cx="3600400" cy="4401205"/>
          </a:xfrm>
          <a:prstGeom prst="rect">
            <a:avLst/>
          </a:prstGeom>
          <a:noFill/>
        </p:spPr>
        <p:txBody>
          <a:bodyPr wrap="square" rtlCol="0">
            <a:spAutoFit/>
          </a:bodyPr>
          <a:lstStyle/>
          <a:p>
            <a:r>
              <a:rPr lang="pt-BR" sz="2800" dirty="0" smtClean="0">
                <a:solidFill>
                  <a:schemeClr val="bg1"/>
                </a:solidFill>
              </a:rPr>
              <a:t>Século XXI</a:t>
            </a:r>
          </a:p>
          <a:p>
            <a:endParaRPr lang="pt-BR" sz="2800" dirty="0" smtClean="0">
              <a:solidFill>
                <a:schemeClr val="bg1"/>
              </a:solidFill>
            </a:endParaRPr>
          </a:p>
          <a:p>
            <a:r>
              <a:rPr lang="pt-BR" sz="2800" dirty="0" smtClean="0">
                <a:solidFill>
                  <a:schemeClr val="bg1"/>
                </a:solidFill>
              </a:rPr>
              <a:t>224</a:t>
            </a:r>
          </a:p>
          <a:p>
            <a:r>
              <a:rPr lang="pt-BR" sz="2800" dirty="0" smtClean="0">
                <a:solidFill>
                  <a:schemeClr val="bg1"/>
                </a:solidFill>
              </a:rPr>
              <a:t>Eclipses  Solares</a:t>
            </a:r>
          </a:p>
          <a:p>
            <a:endParaRPr lang="pt-BR" sz="2800" dirty="0" smtClean="0">
              <a:solidFill>
                <a:schemeClr val="bg1"/>
              </a:solidFill>
            </a:endParaRPr>
          </a:p>
          <a:p>
            <a:r>
              <a:rPr lang="pt-BR" sz="2000" dirty="0" smtClean="0">
                <a:solidFill>
                  <a:schemeClr val="bg1"/>
                </a:solidFill>
              </a:rPr>
              <a:t> 7 são híbridos (3,12%)</a:t>
            </a:r>
          </a:p>
          <a:p>
            <a:endParaRPr lang="pt-BR" sz="2000" dirty="0" smtClean="0">
              <a:solidFill>
                <a:schemeClr val="bg1"/>
              </a:solidFill>
            </a:endParaRPr>
          </a:p>
          <a:p>
            <a:r>
              <a:rPr lang="pt-BR" sz="2000" dirty="0" smtClean="0">
                <a:solidFill>
                  <a:schemeClr val="bg1"/>
                </a:solidFill>
              </a:rPr>
              <a:t>68 são totais (30,35%)</a:t>
            </a:r>
          </a:p>
          <a:p>
            <a:endParaRPr lang="pt-BR" sz="2000" dirty="0" smtClean="0">
              <a:solidFill>
                <a:schemeClr val="bg1"/>
              </a:solidFill>
            </a:endParaRPr>
          </a:p>
          <a:p>
            <a:r>
              <a:rPr lang="pt-BR" sz="2000" dirty="0" smtClean="0">
                <a:solidFill>
                  <a:schemeClr val="bg1"/>
                </a:solidFill>
              </a:rPr>
              <a:t>72 são anulares (32,14%)</a:t>
            </a:r>
          </a:p>
          <a:p>
            <a:endParaRPr lang="pt-BR" sz="2000" dirty="0" smtClean="0">
              <a:solidFill>
                <a:schemeClr val="bg1"/>
              </a:solidFill>
            </a:endParaRPr>
          </a:p>
          <a:p>
            <a:r>
              <a:rPr lang="pt-BR" sz="2000" dirty="0" smtClean="0">
                <a:solidFill>
                  <a:schemeClr val="bg1"/>
                </a:solidFill>
              </a:rPr>
              <a:t>77 são parciais (34,37%)</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7772400" cy="710952"/>
          </a:xfrm>
        </p:spPr>
        <p:txBody>
          <a:bodyPr/>
          <a:lstStyle/>
          <a:p>
            <a:pPr>
              <a:lnSpc>
                <a:spcPct val="150000"/>
              </a:lnSpc>
              <a:defRPr/>
            </a:pPr>
            <a:r>
              <a:rPr lang="pt-BR" b="0" dirty="0" smtClean="0">
                <a:solidFill>
                  <a:schemeClr val="bg1"/>
                </a:solidFill>
                <a:latin typeface="Century Gothic" pitchFamily="34" charset="0"/>
              </a:rPr>
              <a:t>Séries de </a:t>
            </a:r>
            <a:r>
              <a:rPr lang="pt-BR" b="0" dirty="0" err="1" smtClean="0">
                <a:solidFill>
                  <a:schemeClr val="bg1"/>
                </a:solidFill>
                <a:latin typeface="Century Gothic" pitchFamily="34" charset="0"/>
              </a:rPr>
              <a:t>Saros</a:t>
            </a:r>
            <a:endParaRPr lang="pt-BR" b="0" dirty="0" smtClean="0">
              <a:solidFill>
                <a:schemeClr val="bg1"/>
              </a:solidFill>
              <a:latin typeface="Century Gothic" pitchFamily="34" charset="0"/>
            </a:endParaRPr>
          </a:p>
        </p:txBody>
      </p:sp>
      <p:graphicFrame>
        <p:nvGraphicFramePr>
          <p:cNvPr id="3" name="Tabela 2"/>
          <p:cNvGraphicFramePr>
            <a:graphicFrameLocks noGrp="1"/>
          </p:cNvGraphicFramePr>
          <p:nvPr/>
        </p:nvGraphicFramePr>
        <p:xfrm>
          <a:off x="971600" y="1124744"/>
          <a:ext cx="7056786" cy="2095500"/>
        </p:xfrm>
        <a:graphic>
          <a:graphicData uri="http://schemas.openxmlformats.org/drawingml/2006/table">
            <a:tbl>
              <a:tblPr/>
              <a:tblGrid>
                <a:gridCol w="1176131"/>
                <a:gridCol w="1176131"/>
                <a:gridCol w="1176131"/>
                <a:gridCol w="1176131"/>
                <a:gridCol w="1176131"/>
                <a:gridCol w="1176131"/>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0792 Jun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2054 Aug 03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23A 5H 28T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1280.1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0803 May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2083 Jul 15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40T 2H 15A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119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0850 May 15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2112 Jun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2T 1H 51A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0933 May 27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2195 Jul 07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25A 4H 26T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0944 Apr 25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2206 Jun 07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7P 42T 2H 11A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0991 Apr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2235 May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3T 2H 37A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1074 </a:t>
                      </a:r>
                      <a:r>
                        <a:rPr lang="pt-BR" sz="1000" dirty="0" err="1">
                          <a:solidFill>
                            <a:schemeClr val="tx1"/>
                          </a:solidFill>
                        </a:rPr>
                        <a:t>Apr</a:t>
                      </a:r>
                      <a:r>
                        <a:rPr lang="pt-BR" sz="1000" dirty="0">
                          <a:solidFill>
                            <a:schemeClr val="tx1"/>
                          </a:solidFill>
                        </a:rPr>
                        <a:t> 29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2318 May 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6P 27A 3H 14T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1298.1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1049 Mar 06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2347 May 11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43T 1H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1298.1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1060 Feb 04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2358 </a:t>
                      </a:r>
                      <a:r>
                        <a:rPr lang="pt-BR" sz="1000" dirty="0" err="1">
                          <a:solidFill>
                            <a:schemeClr val="tx1"/>
                          </a:solidFill>
                        </a:rPr>
                        <a:t>Apr</a:t>
                      </a:r>
                      <a:r>
                        <a:rPr lang="pt-BR" sz="1000" dirty="0">
                          <a:solidFill>
                            <a:schemeClr val="tx1"/>
                          </a:solidFill>
                        </a:rPr>
                        <a:t> 09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12P 4T 2H 34A 21P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593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ela 4"/>
          <p:cNvGraphicFramePr>
            <a:graphicFrameLocks noGrp="1"/>
          </p:cNvGraphicFramePr>
          <p:nvPr/>
        </p:nvGraphicFramePr>
        <p:xfrm>
          <a:off x="956055" y="4509120"/>
          <a:ext cx="7072331" cy="1676400"/>
        </p:xfrm>
        <a:graphic>
          <a:graphicData uri="http://schemas.openxmlformats.org/drawingml/2006/table">
            <a:tbl>
              <a:tblPr/>
              <a:tblGrid>
                <a:gridCol w="1167673"/>
                <a:gridCol w="1152128"/>
                <a:gridCol w="1224136"/>
                <a:gridCol w="1080120"/>
                <a:gridCol w="1039558"/>
                <a:gridCol w="1408716"/>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1729 </a:t>
                      </a:r>
                      <a:r>
                        <a:rPr lang="pt-BR" sz="1000" dirty="0" err="1">
                          <a:solidFill>
                            <a:schemeClr val="tx1"/>
                          </a:solidFill>
                        </a:rPr>
                        <a:t>Aug</a:t>
                      </a:r>
                      <a:r>
                        <a:rPr lang="pt-BR" sz="1000" dirty="0">
                          <a:solidFill>
                            <a:schemeClr val="tx1"/>
                          </a:solidFill>
                        </a:rPr>
                        <a:t>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2991 </a:t>
                      </a:r>
                      <a:r>
                        <a:rPr lang="pt-BR" sz="1000" dirty="0" err="1">
                          <a:solidFill>
                            <a:schemeClr val="tx1"/>
                          </a:solidFill>
                        </a:rPr>
                        <a:t>Sep</a:t>
                      </a:r>
                      <a:r>
                        <a:rPr lang="pt-BR" sz="1000" dirty="0">
                          <a:solidFill>
                            <a:schemeClr val="tx1"/>
                          </a:solidFill>
                        </a:rPr>
                        <a:t> 29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22P 40A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1280.1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1776 </a:t>
                      </a:r>
                      <a:r>
                        <a:rPr lang="pt-BR" sz="1000" dirty="0" err="1">
                          <a:solidFill>
                            <a:schemeClr val="tx1"/>
                          </a:solidFill>
                        </a:rPr>
                        <a:t>Aug</a:t>
                      </a:r>
                      <a:r>
                        <a:rPr lang="pt-BR" sz="1000" dirty="0">
                          <a:solidFill>
                            <a:schemeClr val="tx1"/>
                          </a:solidFill>
                        </a:rPr>
                        <a:t> 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3056 Oct 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18P 6A 1H 39T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1805 Jul 26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3049 Aug 20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30T 3H 22A 6P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1870 Jul 28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3114 Aug 22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13P 49A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1917 Jul 19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3179 Aug 25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17A 3H 36T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1928 Jun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3190 Jul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33T 3H 20A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69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1226.0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2011 Jul 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3237 Jul 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52A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6" name="Título 3"/>
          <p:cNvSpPr txBox="1">
            <a:spLocks/>
          </p:cNvSpPr>
          <p:nvPr/>
        </p:nvSpPr>
        <p:spPr bwMode="auto">
          <a:xfrm>
            <a:off x="136688" y="3356992"/>
            <a:ext cx="8856984" cy="71095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pt-BR" sz="3600" b="0" i="0" u="none" strike="noStrike" kern="0" cap="none" spc="0" normalizeH="0" baseline="0" noProof="0" dirty="0" smtClean="0">
                <a:ln>
                  <a:noFill/>
                </a:ln>
                <a:solidFill>
                  <a:schemeClr val="bg1"/>
                </a:solidFill>
                <a:effectLst/>
                <a:uLnTx/>
                <a:uFillTx/>
                <a:latin typeface="Century Gothic" pitchFamily="34" charset="0"/>
                <a:ea typeface="+mj-ea"/>
                <a:cs typeface="+mj-cs"/>
              </a:rPr>
              <a:t>40 Séries de </a:t>
            </a:r>
            <a:r>
              <a:rPr kumimoji="0" lang="pt-BR" sz="3600" b="0" i="0" u="none" strike="noStrike" kern="0" cap="none" spc="0" normalizeH="0" baseline="0" noProof="0" dirty="0" err="1" smtClean="0">
                <a:ln>
                  <a:noFill/>
                </a:ln>
                <a:solidFill>
                  <a:schemeClr val="bg1"/>
                </a:solidFill>
                <a:effectLst/>
                <a:uLnTx/>
                <a:uFillTx/>
                <a:latin typeface="Century Gothic" pitchFamily="34" charset="0"/>
                <a:ea typeface="+mj-ea"/>
                <a:cs typeface="+mj-cs"/>
              </a:rPr>
              <a:t>Saros</a:t>
            </a:r>
            <a:r>
              <a:rPr kumimoji="0" lang="pt-BR" sz="3600" b="0" i="0" u="none" strike="noStrike" kern="0" cap="none" spc="0" normalizeH="0" baseline="0" noProof="0" dirty="0" smtClean="0">
                <a:ln>
                  <a:noFill/>
                </a:ln>
                <a:solidFill>
                  <a:schemeClr val="bg1"/>
                </a:solidFill>
                <a:effectLst/>
                <a:uLnTx/>
                <a:uFillTx/>
                <a:latin typeface="Century Gothic" pitchFamily="34" charset="0"/>
                <a:ea typeface="+mj-ea"/>
                <a:cs typeface="+mj-cs"/>
              </a:rPr>
              <a:t> em Andamento</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eclipse.gsfc.nasa.gov/SEsarosanimate/117.gif"/>
          <p:cNvPicPr>
            <a:picLocks noChangeAspect="1" noChangeArrowheads="1" noCrop="1"/>
          </p:cNvPicPr>
          <p:nvPr/>
        </p:nvPicPr>
        <p:blipFill>
          <a:blip r:embed="rId3" cstate="print"/>
          <a:srcRect/>
          <a:stretch>
            <a:fillRect/>
          </a:stretch>
        </p:blipFill>
        <p:spPr bwMode="auto">
          <a:xfrm>
            <a:off x="1705582" y="48640"/>
            <a:ext cx="5713379" cy="661549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lipses.gsfc.nasa.gov/SEsarosanimate/148.gif"/>
          <p:cNvPicPr>
            <a:picLocks noChangeAspect="1" noChangeArrowheads="1" noCrop="1"/>
          </p:cNvPicPr>
          <p:nvPr/>
        </p:nvPicPr>
        <p:blipFill>
          <a:blip r:embed="rId3" cstate="print"/>
          <a:srcRect/>
          <a:stretch>
            <a:fillRect/>
          </a:stretch>
        </p:blipFill>
        <p:spPr bwMode="auto">
          <a:xfrm>
            <a:off x="1693516" y="19352"/>
            <a:ext cx="5758803" cy="6668089"/>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SEplot/SEplot2051/SE2054Aug03P.GIF"/>
          <p:cNvPicPr>
            <a:picLocks noChangeAspect="1" noChangeArrowheads="1"/>
          </p:cNvPicPr>
          <p:nvPr/>
        </p:nvPicPr>
        <p:blipFill>
          <a:blip r:embed="rId3" cstate="print"/>
          <a:srcRect/>
          <a:stretch>
            <a:fillRect/>
          </a:stretch>
        </p:blipFill>
        <p:spPr bwMode="auto">
          <a:xfrm>
            <a:off x="1905799" y="0"/>
            <a:ext cx="5294639"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683568" y="404664"/>
          <a:ext cx="7776864" cy="2479526"/>
        </p:xfrm>
        <a:graphic>
          <a:graphicData uri="http://schemas.openxmlformats.org/drawingml/2006/table">
            <a:tbl>
              <a:tblPr/>
              <a:tblGrid>
                <a:gridCol w="3564396"/>
                <a:gridCol w="1620180"/>
                <a:gridCol w="1296144"/>
                <a:gridCol w="1296144"/>
              </a:tblGrid>
              <a:tr h="471656">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a:t>
                      </a:r>
                      <a:r>
                        <a:rPr lang="en-US" b="1" baseline="0" dirty="0" smtClean="0">
                          <a:solidFill>
                            <a:srgbClr val="000000"/>
                          </a:solidFill>
                        </a:rPr>
                        <a:t> Eclipses </a:t>
                      </a:r>
                      <a:r>
                        <a:rPr lang="en-US" b="1" baseline="0" dirty="0" err="1" smtClean="0">
                          <a:solidFill>
                            <a:srgbClr val="000000"/>
                          </a:solidFill>
                        </a:rPr>
                        <a:t>Solares</a:t>
                      </a:r>
                      <a:r>
                        <a:rPr lang="en-US" b="1" baseline="0" dirty="0" smtClean="0">
                          <a:solidFill>
                            <a:srgbClr val="000000"/>
                          </a:solidFill>
                        </a:rPr>
                        <a:t> (</a:t>
                      </a:r>
                      <a:r>
                        <a:rPr lang="en-US" b="1" dirty="0" err="1" smtClean="0">
                          <a:solidFill>
                            <a:srgbClr val="000000"/>
                          </a:solidFill>
                        </a:rPr>
                        <a:t>Saros</a:t>
                      </a:r>
                      <a:r>
                        <a:rPr lang="en-US" b="1" dirty="0" smtClean="0">
                          <a:solidFill>
                            <a:srgbClr val="000000"/>
                          </a:solidFill>
                        </a:rPr>
                        <a:t> 117)</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a:solidFill>
                            <a:srgbClr val="000000"/>
                          </a:solidFill>
                        </a:rPr>
                        <a:t>Magnitude</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t>Extenso Eclipse Anular Solar</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1062  Dez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09min26s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1333 </a:t>
                      </a:r>
                      <a:r>
                        <a:rPr lang="pt-BR" sz="900" dirty="0" smtClean="0">
                          <a:solidFill>
                            <a:schemeClr val="tx1"/>
                          </a:solidFill>
                        </a:rPr>
                        <a:t> Mai  14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00min20s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 Solar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1892 </a:t>
                      </a:r>
                      <a:r>
                        <a:rPr lang="pt-BR" sz="900" dirty="0" smtClean="0">
                          <a:solidFill>
                            <a:schemeClr val="tx1"/>
                          </a:solidFill>
                        </a:rPr>
                        <a:t> Abr  26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04min19s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a:t>
                      </a:r>
                      <a:r>
                        <a:rPr lang="pt-BR" sz="1000" baseline="0" dirty="0" smtClean="0"/>
                        <a:t> Solar</a:t>
                      </a:r>
                      <a:r>
                        <a:rPr lang="pt-BR" sz="1000" dirty="0" smtClean="0"/>
                        <a:t>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1639 </a:t>
                      </a:r>
                      <a:r>
                        <a:rPr lang="pt-BR" sz="900" dirty="0" smtClean="0">
                          <a:solidFill>
                            <a:schemeClr val="tx1"/>
                          </a:solidFill>
                        </a:rPr>
                        <a:t> Nov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01min27s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a:t>
                      </a:r>
                      <a:r>
                        <a:rPr lang="pt-BR" sz="1000" baseline="0" dirty="0" smtClean="0"/>
                        <a:t>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1423 </a:t>
                      </a:r>
                      <a:r>
                        <a:rPr lang="pt-BR" sz="900" dirty="0" smtClean="0">
                          <a:solidFill>
                            <a:schemeClr val="tx1"/>
                          </a:solidFill>
                        </a:rPr>
                        <a:t> Jul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01min45s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1351 </a:t>
                      </a:r>
                      <a:r>
                        <a:rPr lang="pt-BR" sz="900" dirty="0" smtClean="0">
                          <a:solidFill>
                            <a:schemeClr val="tx1"/>
                          </a:solidFill>
                        </a:rPr>
                        <a:t> Mai  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00min09s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Maior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0918 </a:t>
                      </a:r>
                      <a:r>
                        <a:rPr lang="pt-BR" sz="900" dirty="0" smtClean="0">
                          <a:solidFill>
                            <a:schemeClr val="tx1"/>
                          </a:solidFill>
                        </a:rPr>
                        <a:t> Set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0.90117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Menor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0792 </a:t>
                      </a:r>
                      <a:r>
                        <a:rPr lang="pt-BR" sz="900" dirty="0" smtClean="0">
                          <a:solidFill>
                            <a:schemeClr val="tx1"/>
                          </a:solidFill>
                        </a:rPr>
                        <a:t> Jun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t>0.05231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47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4755" name="Picture 3" descr="http://eclipse.gsfc.nasa.gov/5MCSEmap/1001-1100/1062-12-03.gif"/>
          <p:cNvPicPr>
            <a:picLocks noChangeAspect="1" noChangeArrowheads="1"/>
          </p:cNvPicPr>
          <p:nvPr/>
        </p:nvPicPr>
        <p:blipFill>
          <a:blip r:embed="rId3" cstate="print"/>
          <a:srcRect/>
          <a:stretch>
            <a:fillRect/>
          </a:stretch>
        </p:blipFill>
        <p:spPr bwMode="auto">
          <a:xfrm>
            <a:off x="467544" y="2961924"/>
            <a:ext cx="3376600" cy="3896076"/>
          </a:xfrm>
          <a:prstGeom prst="rect">
            <a:avLst/>
          </a:prstGeom>
          <a:noFill/>
        </p:spPr>
      </p:pic>
      <p:pic>
        <p:nvPicPr>
          <p:cNvPr id="74757" name="Picture 5" descr="http://eclipse.gsfc.nasa.gov/5MCSEmap/1301-1400/1351-05-25.gif"/>
          <p:cNvPicPr>
            <a:picLocks noChangeAspect="1" noChangeArrowheads="1"/>
          </p:cNvPicPr>
          <p:nvPr/>
        </p:nvPicPr>
        <p:blipFill>
          <a:blip r:embed="rId4" cstate="print"/>
          <a:srcRect/>
          <a:stretch>
            <a:fillRect/>
          </a:stretch>
        </p:blipFill>
        <p:spPr bwMode="auto">
          <a:xfrm>
            <a:off x="5292080" y="2911994"/>
            <a:ext cx="3419872" cy="394600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539552" y="692695"/>
          <a:ext cx="8208912" cy="1703452"/>
        </p:xfrm>
        <a:graphic>
          <a:graphicData uri="http://schemas.openxmlformats.org/drawingml/2006/table">
            <a:tbl>
              <a:tblPr/>
              <a:tblGrid>
                <a:gridCol w="3762418"/>
                <a:gridCol w="1710190"/>
                <a:gridCol w="1368152"/>
                <a:gridCol w="1368152"/>
              </a:tblGrid>
              <a:tr h="533782">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 Eclipses </a:t>
                      </a:r>
                      <a:r>
                        <a:rPr lang="en-US" b="1" dirty="0" err="1" smtClean="0">
                          <a:solidFill>
                            <a:srgbClr val="000000"/>
                          </a:solidFill>
                        </a:rPr>
                        <a:t>Solares</a:t>
                      </a:r>
                      <a:r>
                        <a:rPr lang="en-US" b="1" dirty="0" smtClean="0">
                          <a:solidFill>
                            <a:srgbClr val="000000"/>
                          </a:solidFill>
                        </a:rPr>
                        <a:t> (</a:t>
                      </a:r>
                      <a:r>
                        <a:rPr lang="en-US" b="1" dirty="0" err="1" smtClean="0">
                          <a:solidFill>
                            <a:srgbClr val="000000"/>
                          </a:solidFill>
                        </a:rPr>
                        <a:t>Saros</a:t>
                      </a:r>
                      <a:r>
                        <a:rPr lang="en-US" b="1" dirty="0" smtClean="0">
                          <a:solidFill>
                            <a:srgbClr val="000000"/>
                          </a:solidFill>
                        </a:rPr>
                        <a:t> 156)</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a:solidFill>
                            <a:srgbClr val="000000"/>
                          </a:solidFill>
                        </a:rPr>
                        <a:t>Magnitude</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solidFill>
                            <a:schemeClr val="tx1"/>
                          </a:solidFill>
                        </a:rPr>
                        <a:t>Extenso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2516  Mai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08min28s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Curto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3075 </a:t>
                      </a:r>
                      <a:r>
                        <a:rPr lang="pt-BR" sz="1000" dirty="0" smtClean="0">
                          <a:solidFill>
                            <a:schemeClr val="tx1"/>
                          </a:solidFill>
                        </a:rPr>
                        <a:t> Abr  07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02min19s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solidFill>
                            <a:schemeClr val="tx1"/>
                          </a:solidFill>
                        </a:rPr>
                        <a:t>Maior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2137 </a:t>
                      </a:r>
                      <a:r>
                        <a:rPr lang="pt-BR" sz="900" dirty="0" smtClean="0">
                          <a:solidFill>
                            <a:schemeClr val="tx1"/>
                          </a:solidFill>
                        </a:rPr>
                        <a:t> Set  15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0.94361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Menor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2011 </a:t>
                      </a:r>
                      <a:r>
                        <a:rPr lang="pt-BR" sz="900" dirty="0" smtClean="0">
                          <a:solidFill>
                            <a:schemeClr val="tx1"/>
                          </a:solidFill>
                        </a:rPr>
                        <a:t> Jul  01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0.09706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68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6803" name="Picture 3" descr="http://eclipse.gsfc.nasa.gov/5MCSEmap/2501-2600/2516-05-03.gif"/>
          <p:cNvPicPr>
            <a:picLocks noChangeAspect="1" noChangeArrowheads="1"/>
          </p:cNvPicPr>
          <p:nvPr/>
        </p:nvPicPr>
        <p:blipFill>
          <a:blip r:embed="rId3" cstate="print"/>
          <a:srcRect/>
          <a:stretch>
            <a:fillRect/>
          </a:stretch>
        </p:blipFill>
        <p:spPr bwMode="auto">
          <a:xfrm>
            <a:off x="107504" y="2555464"/>
            <a:ext cx="3728864" cy="4302536"/>
          </a:xfrm>
          <a:prstGeom prst="rect">
            <a:avLst/>
          </a:prstGeom>
          <a:noFill/>
        </p:spPr>
      </p:pic>
      <p:pic>
        <p:nvPicPr>
          <p:cNvPr id="76805" name="Picture 5" descr="http://eclipse.gsfc.nasa.gov/5MCSEmap/2101-2200/2137-09-15.gif"/>
          <p:cNvPicPr>
            <a:picLocks noChangeAspect="1" noChangeArrowheads="1"/>
          </p:cNvPicPr>
          <p:nvPr/>
        </p:nvPicPr>
        <p:blipFill>
          <a:blip r:embed="rId4" cstate="print"/>
          <a:srcRect/>
          <a:stretch>
            <a:fillRect/>
          </a:stretch>
        </p:blipFill>
        <p:spPr bwMode="auto">
          <a:xfrm>
            <a:off x="5292080" y="2555464"/>
            <a:ext cx="3728864" cy="4302535"/>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780928"/>
            <a:ext cx="7772400" cy="1143000"/>
          </a:xfrm>
        </p:spPr>
        <p:txBody>
          <a:bodyPr/>
          <a:lstStyle/>
          <a:p>
            <a:r>
              <a:rPr lang="pt-BR" dirty="0" smtClean="0">
                <a:solidFill>
                  <a:schemeClr val="bg1"/>
                </a:solidFill>
              </a:rPr>
              <a:t>Mapas-Múndi dos Eclipses Solares “Totais”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anular</a:t>
            </a:r>
          </a:p>
        </p:txBody>
      </p:sp>
      <p:pic>
        <p:nvPicPr>
          <p:cNvPr id="80898" name="Picture 2" descr="http://www.mreclipse.com/SEphoto/ASE2005/image/A05-105900w.JPG"/>
          <p:cNvPicPr>
            <a:picLocks noChangeAspect="1" noChangeArrowheads="1"/>
          </p:cNvPicPr>
          <p:nvPr/>
        </p:nvPicPr>
        <p:blipFill>
          <a:blip r:embed="rId3" cstate="print"/>
          <a:srcRect/>
          <a:stretch>
            <a:fillRect/>
          </a:stretch>
        </p:blipFill>
        <p:spPr bwMode="auto">
          <a:xfrm>
            <a:off x="1000125" y="1412776"/>
            <a:ext cx="7143750" cy="4762500"/>
          </a:xfrm>
          <a:prstGeom prst="rect">
            <a:avLst/>
          </a:prstGeom>
          <a:noFill/>
        </p:spPr>
      </p:pic>
      <p:sp>
        <p:nvSpPr>
          <p:cNvPr id="5" name="Retângulo 4"/>
          <p:cNvSpPr/>
          <p:nvPr/>
        </p:nvSpPr>
        <p:spPr>
          <a:xfrm>
            <a:off x="503548" y="6309320"/>
            <a:ext cx="8136904" cy="338554"/>
          </a:xfrm>
          <a:prstGeom prst="rect">
            <a:avLst/>
          </a:prstGeom>
        </p:spPr>
        <p:txBody>
          <a:bodyPr wrap="square">
            <a:spAutoFit/>
          </a:bodyPr>
          <a:lstStyle/>
          <a:p>
            <a:r>
              <a:rPr lang="pt-BR" b="0" dirty="0" smtClean="0">
                <a:solidFill>
                  <a:schemeClr val="bg1"/>
                </a:solidFill>
              </a:rPr>
              <a:t>03 de Outubro  de 2005 (</a:t>
            </a:r>
            <a:r>
              <a:rPr lang="pt-BR" b="0" dirty="0" err="1" smtClean="0">
                <a:solidFill>
                  <a:schemeClr val="bg1"/>
                </a:solidFill>
              </a:rPr>
              <a:t>Carrascosa</a:t>
            </a:r>
            <a:r>
              <a:rPr lang="pt-BR" b="0" dirty="0" smtClean="0">
                <a:solidFill>
                  <a:schemeClr val="bg1"/>
                </a:solidFill>
              </a:rPr>
              <a:t> </a:t>
            </a:r>
            <a:r>
              <a:rPr lang="pt-BR" b="0" dirty="0" err="1" smtClean="0">
                <a:solidFill>
                  <a:schemeClr val="bg1"/>
                </a:solidFill>
              </a:rPr>
              <a:t>del</a:t>
            </a:r>
            <a:r>
              <a:rPr lang="pt-BR" b="0" dirty="0" smtClean="0">
                <a:solidFill>
                  <a:schemeClr val="bg1"/>
                </a:solidFill>
              </a:rPr>
              <a:t> Campo, Espanha)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DRE\Documents\OBSERVATÓRIO\ATIVIDADES\Minicurso\Apresentacoes\aula-3-Andre\aula-3-mares-eclipses\SEatlas2001.GIF"/>
          <p:cNvPicPr>
            <a:picLocks noChangeAspect="1" noChangeArrowheads="1"/>
          </p:cNvPicPr>
          <p:nvPr/>
        </p:nvPicPr>
        <p:blipFill>
          <a:blip r:embed="rId3" cstate="print"/>
          <a:srcRect/>
          <a:stretch>
            <a:fillRect/>
          </a:stretch>
        </p:blipFill>
        <p:spPr bwMode="auto">
          <a:xfrm>
            <a:off x="0"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DRE\Documents\OBSERVATÓRIO\ATIVIDADES\Minicurso\Apresentacoes\aula-3-Andre\aula-3-mares-eclipses\SEatlas2021.GIF"/>
          <p:cNvPicPr>
            <a:picLocks noChangeAspect="1" noChangeArrowheads="1"/>
          </p:cNvPicPr>
          <p:nvPr/>
        </p:nvPicPr>
        <p:blipFill>
          <a:blip r:embed="rId3" cstate="print"/>
          <a:srcRect/>
          <a:stretch>
            <a:fillRect/>
          </a:stretch>
        </p:blipFill>
        <p:spPr bwMode="auto">
          <a:xfrm>
            <a:off x="17558"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ANDRE\Documents\OBSERVATÓRIO\ATIVIDADES\Minicurso\Apresentacoes\aula-3-Andre\aula-3-mares-eclipses\SEatlas2041.GIF"/>
          <p:cNvPicPr>
            <a:picLocks noChangeAspect="1" noChangeArrowheads="1"/>
          </p:cNvPicPr>
          <p:nvPr/>
        </p:nvPicPr>
        <p:blipFill>
          <a:blip r:embed="rId3" cstate="print"/>
          <a:srcRect/>
          <a:stretch>
            <a:fillRect/>
          </a:stretch>
        </p:blipFill>
        <p:spPr bwMode="auto">
          <a:xfrm>
            <a:off x="0" y="0"/>
            <a:ext cx="9144000" cy="689802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3" cstate="print"/>
          <a:srcRect/>
          <a:stretch>
            <a:fillRect/>
          </a:stretch>
        </p:blipFill>
        <p:spPr bwMode="auto">
          <a:xfrm>
            <a:off x="21882" y="0"/>
            <a:ext cx="90986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0" y="-20955"/>
            <a:ext cx="9144000" cy="689991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bwMode="auto">
          <a:xfrm>
            <a:off x="522000" y="2766768"/>
            <a:ext cx="2846090" cy="3312815"/>
          </a:xfrm>
          <a:prstGeom prst="rect">
            <a:avLst/>
          </a:prstGeom>
          <a:noFill/>
          <a:ln w="9525">
            <a:noFill/>
            <a:miter lim="800000"/>
            <a:headEnd/>
            <a:tailEnd/>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A- 22/09/2006</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A- 14/10/2023</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A- 06/02/2027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A- 26/01/2028</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A- 12/09/2034</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T- 12/08/2045</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A- 31/05/2049</a:t>
            </a: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itchFamily="34" charset="0"/>
            </a:endParaRPr>
          </a:p>
        </p:txBody>
      </p:sp>
      <p:sp>
        <p:nvSpPr>
          <p:cNvPr id="3" name="Subtítulo 2"/>
          <p:cNvSpPr txBox="1">
            <a:spLocks/>
          </p:cNvSpPr>
          <p:nvPr/>
        </p:nvSpPr>
        <p:spPr bwMode="auto">
          <a:xfrm>
            <a:off x="5496160" y="2743400"/>
            <a:ext cx="2846090" cy="4104456"/>
          </a:xfrm>
          <a:prstGeom prst="rect">
            <a:avLst/>
          </a:prstGeom>
          <a:noFill/>
          <a:ln w="9525">
            <a:noFill/>
            <a:miter lim="800000"/>
            <a:headEnd/>
            <a:tailEnd/>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A- 12/06/2056</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T- 11/05/2059</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T- 30/04/2060</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H- 06/12/2067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A- 31/03/2071</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T- 23/09/2071</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A-16/01/2075</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A- 15/11/2077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A-27/02/2082</a:t>
            </a: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itchFamily="34" charset="0"/>
            </a:endParaRPr>
          </a:p>
        </p:txBody>
      </p:sp>
      <p:sp>
        <p:nvSpPr>
          <p:cNvPr id="4" name="Título 4"/>
          <p:cNvSpPr txBox="1">
            <a:spLocks/>
          </p:cNvSpPr>
          <p:nvPr/>
        </p:nvSpPr>
        <p:spPr bwMode="auto">
          <a:xfrm>
            <a:off x="251520" y="731632"/>
            <a:ext cx="8568952"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Eclipses “Totais” </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visíveis no Brasil</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no Século XXI</a:t>
            </a:r>
          </a:p>
          <a:p>
            <a:pPr marL="0" marR="0" lvl="0" indent="0" algn="ctr" defTabSz="914400" rtl="0" eaLnBrk="0" fontAlgn="base" latinLnBrk="0" hangingPunct="0">
              <a:lnSpc>
                <a:spcPct val="100000"/>
              </a:lnSpc>
              <a:spcBef>
                <a:spcPct val="0"/>
              </a:spcBef>
              <a:spcAft>
                <a:spcPct val="0"/>
              </a:spcAft>
              <a:buClrTx/>
              <a:buSzTx/>
              <a:buFontTx/>
              <a:buNone/>
              <a:tabLst/>
              <a:defRPr/>
            </a:pPr>
            <a:r>
              <a:rPr lang="pt-BR" sz="2000" b="0" kern="0" dirty="0" smtClean="0">
                <a:solidFill>
                  <a:schemeClr val="accent2">
                    <a:lumMod val="20000"/>
                    <a:lumOff val="80000"/>
                  </a:schemeClr>
                </a:solidFill>
                <a:latin typeface="Century Gothic" pitchFamily="34" charset="0"/>
                <a:ea typeface="+mj-ea"/>
                <a:cs typeface="+mj-cs"/>
              </a:rPr>
              <a:t>(16 eclipses)</a:t>
            </a:r>
            <a:endParaRPr kumimoji="0" lang="pt-BR" sz="20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eclipse.gsfc.nasa.gov/SEanimate/SEanimate2001/SE2045Aug12T.GIF"/>
          <p:cNvPicPr>
            <a:picLocks noChangeAspect="1" noChangeArrowheads="1" noCrop="1"/>
          </p:cNvPicPr>
          <p:nvPr/>
        </p:nvPicPr>
        <p:blipFill>
          <a:blip r:embed="rId3" cstate="print"/>
          <a:srcRect/>
          <a:stretch>
            <a:fillRect/>
          </a:stretch>
        </p:blipFill>
        <p:spPr bwMode="auto">
          <a:xfrm>
            <a:off x="755576" y="2287587"/>
            <a:ext cx="2381250" cy="2571751"/>
          </a:xfrm>
          <a:prstGeom prst="rect">
            <a:avLst/>
          </a:prstGeom>
          <a:noFill/>
        </p:spPr>
      </p:pic>
      <p:pic>
        <p:nvPicPr>
          <p:cNvPr id="64516" name="Picture 4" descr="http://eclipse.gsfc.nasa.gov/SEplot/SEplot2001/SE2045Aug12T.GIF"/>
          <p:cNvPicPr>
            <a:picLocks noChangeAspect="1" noChangeArrowheads="1"/>
          </p:cNvPicPr>
          <p:nvPr/>
        </p:nvPicPr>
        <p:blipFill>
          <a:blip r:embed="rId4" cstate="print"/>
          <a:srcRect/>
          <a:stretch>
            <a:fillRect/>
          </a:stretch>
        </p:blipFill>
        <p:spPr bwMode="auto">
          <a:xfrm>
            <a:off x="3851920" y="0"/>
            <a:ext cx="5292080" cy="685468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eclipse.gsfc.nasa.gov/SEplot/SEplot2051/SE2067Dec06H.GIF"/>
          <p:cNvPicPr>
            <a:picLocks noChangeAspect="1" noChangeArrowheads="1"/>
          </p:cNvPicPr>
          <p:nvPr/>
        </p:nvPicPr>
        <p:blipFill>
          <a:blip r:embed="rId3"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eclipse.gsfc.nasa.gov/SEplot/SEplot2051/SE2075Jan16T.GIF"/>
          <p:cNvPicPr>
            <a:picLocks noChangeAspect="1" noChangeArrowheads="1"/>
          </p:cNvPicPr>
          <p:nvPr/>
        </p:nvPicPr>
        <p:blipFill>
          <a:blip r:embed="rId3" cstate="print"/>
          <a:srcRect/>
          <a:stretch>
            <a:fillRect/>
          </a:stretch>
        </p:blipFill>
        <p:spPr bwMode="auto">
          <a:xfrm>
            <a:off x="1927160" y="0"/>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9756" y="0"/>
            <a:ext cx="8964488" cy="682484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39752" y="4085413"/>
            <a:ext cx="6696075" cy="2733675"/>
          </a:xfrm>
          <a:prstGeom prst="rect">
            <a:avLst/>
          </a:prstGeom>
          <a:noFill/>
          <a:ln w="9525">
            <a:noFill/>
            <a:miter lim="800000"/>
            <a:headEnd/>
            <a:tailEnd/>
          </a:ln>
        </p:spPr>
      </p:pic>
      <p:sp>
        <p:nvSpPr>
          <p:cNvPr id="5" name="Retângulo 4"/>
          <p:cNvSpPr/>
          <p:nvPr/>
        </p:nvSpPr>
        <p:spPr>
          <a:xfrm>
            <a:off x="755576" y="548680"/>
            <a:ext cx="6048672" cy="276999"/>
          </a:xfrm>
          <a:prstGeom prst="rect">
            <a:avLst/>
          </a:prstGeom>
          <a:solidFill>
            <a:schemeClr val="accent1">
              <a:lumMod val="50000"/>
            </a:schemeClr>
          </a:solidFill>
        </p:spPr>
        <p:txBody>
          <a:bodyPr wrap="square">
            <a:spAutoFit/>
          </a:bodyPr>
          <a:lstStyle/>
          <a:p>
            <a:r>
              <a:rPr lang="pt-BR" sz="1200" dirty="0" smtClean="0">
                <a:solidFill>
                  <a:schemeClr val="tx1"/>
                </a:solidFill>
                <a:hlinkClick r:id="rId5"/>
              </a:rPr>
              <a:t>http://eclipse.gsfc.nasa.gov/SEgoogle/SEgoogle2051/SE2075Jan16Tgoogle.html</a:t>
            </a:r>
            <a:endParaRPr lang="pt-BR" sz="1200" dirty="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0"/>
            <a:ext cx="7772400" cy="764704"/>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híbrido</a:t>
            </a:r>
          </a:p>
        </p:txBody>
      </p:sp>
      <p:pic>
        <p:nvPicPr>
          <p:cNvPr id="1026" name="Picture 2" descr="See Explanation.  Clicking on the picture will download&#10; the highest resolution version available."/>
          <p:cNvPicPr>
            <a:picLocks noChangeAspect="1" noChangeArrowheads="1"/>
          </p:cNvPicPr>
          <p:nvPr/>
        </p:nvPicPr>
        <p:blipFill>
          <a:blip r:embed="rId3" cstate="print"/>
          <a:srcRect/>
          <a:stretch>
            <a:fillRect/>
          </a:stretch>
        </p:blipFill>
        <p:spPr bwMode="auto">
          <a:xfrm>
            <a:off x="1475656" y="908720"/>
            <a:ext cx="6444208" cy="5007687"/>
          </a:xfrm>
          <a:prstGeom prst="rect">
            <a:avLst/>
          </a:prstGeom>
          <a:noFill/>
        </p:spPr>
      </p:pic>
      <p:sp>
        <p:nvSpPr>
          <p:cNvPr id="5" name="Retângulo 4"/>
          <p:cNvSpPr/>
          <p:nvPr/>
        </p:nvSpPr>
        <p:spPr>
          <a:xfrm>
            <a:off x="1241601" y="6021288"/>
            <a:ext cx="6660798" cy="584775"/>
          </a:xfrm>
          <a:prstGeom prst="rect">
            <a:avLst/>
          </a:prstGeom>
        </p:spPr>
        <p:txBody>
          <a:bodyPr wrap="none">
            <a:spAutoFit/>
          </a:bodyPr>
          <a:lstStyle/>
          <a:p>
            <a:r>
              <a:rPr lang="en-US" b="0" dirty="0" smtClean="0">
                <a:solidFill>
                  <a:schemeClr val="bg1"/>
                </a:solidFill>
              </a:rPr>
              <a:t>Fred </a:t>
            </a:r>
            <a:r>
              <a:rPr lang="en-US" b="0" dirty="0" err="1" smtClean="0">
                <a:solidFill>
                  <a:schemeClr val="bg1"/>
                </a:solidFill>
              </a:rPr>
              <a:t>Espenak</a:t>
            </a:r>
            <a:r>
              <a:rPr lang="en-US" b="0" dirty="0" smtClean="0">
                <a:solidFill>
                  <a:schemeClr val="bg1"/>
                </a:solidFill>
              </a:rPr>
              <a:t> (</a:t>
            </a:r>
            <a:r>
              <a:rPr lang="en-US" b="0" dirty="0" err="1" smtClean="0">
                <a:solidFill>
                  <a:schemeClr val="bg1"/>
                </a:solidFill>
              </a:rPr>
              <a:t>Oceano</a:t>
            </a:r>
            <a:r>
              <a:rPr lang="en-US" b="0" dirty="0" smtClean="0">
                <a:solidFill>
                  <a:schemeClr val="bg1"/>
                </a:solidFill>
              </a:rPr>
              <a:t> </a:t>
            </a:r>
            <a:r>
              <a:rPr lang="en-US" b="0" dirty="0" err="1" smtClean="0">
                <a:solidFill>
                  <a:schemeClr val="bg1"/>
                </a:solidFill>
              </a:rPr>
              <a:t>Pacífico</a:t>
            </a:r>
            <a:r>
              <a:rPr lang="en-US" b="0" dirty="0" smtClean="0">
                <a:solidFill>
                  <a:schemeClr val="bg1"/>
                </a:solidFill>
              </a:rPr>
              <a:t>)              </a:t>
            </a:r>
            <a:r>
              <a:rPr lang="en-US" b="0" dirty="0" smtClean="0"/>
              <a:t>    </a:t>
            </a:r>
            <a:r>
              <a:rPr lang="en-US" b="0" dirty="0" smtClean="0">
                <a:solidFill>
                  <a:schemeClr val="bg1"/>
                </a:solidFill>
              </a:rPr>
              <a:t>Stephan </a:t>
            </a:r>
            <a:r>
              <a:rPr lang="en-US" b="0" dirty="0" err="1" smtClean="0">
                <a:solidFill>
                  <a:schemeClr val="bg1"/>
                </a:solidFill>
              </a:rPr>
              <a:t>Heinsiu</a:t>
            </a:r>
            <a:r>
              <a:rPr lang="en-US" b="0" dirty="0" smtClean="0">
                <a:solidFill>
                  <a:schemeClr val="bg1"/>
                </a:solidFill>
              </a:rPr>
              <a:t> (Panamá)</a:t>
            </a:r>
          </a:p>
          <a:p>
            <a:r>
              <a:rPr lang="en-US" b="0" dirty="0" smtClean="0">
                <a:solidFill>
                  <a:schemeClr val="bg1"/>
                </a:solidFill>
              </a:rPr>
              <a:t>8 de </a:t>
            </a:r>
            <a:r>
              <a:rPr lang="en-US" b="0" dirty="0" err="1" smtClean="0">
                <a:solidFill>
                  <a:schemeClr val="bg1"/>
                </a:solidFill>
              </a:rPr>
              <a:t>Abril</a:t>
            </a:r>
            <a:r>
              <a:rPr lang="en-US" b="0" dirty="0" smtClean="0">
                <a:solidFill>
                  <a:schemeClr val="bg1"/>
                </a:solidFill>
              </a:rPr>
              <a:t> de 2005</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1844824"/>
            <a:ext cx="8352928" cy="2431435"/>
          </a:xfrm>
          <a:prstGeom prst="rect">
            <a:avLst/>
          </a:prstGeom>
          <a:noFill/>
        </p:spPr>
        <p:txBody>
          <a:bodyPr wrap="square" rtlCol="0">
            <a:spAutoFit/>
          </a:bodyPr>
          <a:lstStyle/>
          <a:p>
            <a:r>
              <a:rPr lang="pt-BR" sz="3200" dirty="0" smtClean="0">
                <a:solidFill>
                  <a:schemeClr val="bg1"/>
                </a:solidFill>
              </a:rPr>
              <a:t>Aplicativo de Visualização </a:t>
            </a:r>
          </a:p>
          <a:p>
            <a:r>
              <a:rPr lang="pt-BR" sz="3200" dirty="0" smtClean="0">
                <a:solidFill>
                  <a:schemeClr val="bg1"/>
                </a:solidFill>
              </a:rPr>
              <a:t>de </a:t>
            </a:r>
          </a:p>
          <a:p>
            <a:r>
              <a:rPr lang="pt-BR" sz="3200" dirty="0" smtClean="0">
                <a:solidFill>
                  <a:schemeClr val="bg1"/>
                </a:solidFill>
              </a:rPr>
              <a:t>Eclipses Solares</a:t>
            </a:r>
            <a:br>
              <a:rPr lang="pt-BR" sz="3200" dirty="0" smtClean="0">
                <a:solidFill>
                  <a:schemeClr val="bg1"/>
                </a:solidFill>
              </a:rPr>
            </a:br>
            <a:r>
              <a:rPr lang="pt-BR" sz="2400" dirty="0" smtClean="0">
                <a:solidFill>
                  <a:schemeClr val="bg1"/>
                </a:solidFill>
              </a:rPr>
              <a:t>http://www.kotenmon.com/cal/emapwin_eng.htm</a:t>
            </a:r>
            <a:endParaRPr lang="pt-BR" sz="3200" dirty="0" smtClean="0">
              <a:solidFill>
                <a:schemeClr val="bg1"/>
              </a:solidFill>
            </a:endParaRPr>
          </a:p>
          <a:p>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001963"/>
            <a:ext cx="7772400" cy="1143000"/>
          </a:xfrm>
        </p:spPr>
        <p:txBody>
          <a:bodyPr/>
          <a:lstStyle/>
          <a:p>
            <a:r>
              <a:rPr lang="pt-BR" dirty="0" smtClean="0">
                <a:solidFill>
                  <a:schemeClr val="bg1"/>
                </a:solidFill>
              </a:rPr>
              <a:t>Final da Terceira Aula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564904"/>
            <a:ext cx="7772400" cy="1143000"/>
          </a:xfrm>
        </p:spPr>
        <p:txBody>
          <a:bodyPr/>
          <a:lstStyle/>
          <a:p>
            <a:r>
              <a:rPr lang="pt-BR" dirty="0" smtClean="0">
                <a:solidFill>
                  <a:schemeClr val="bg1"/>
                </a:solidFill>
              </a:rPr>
              <a:t>APÊNDICE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2051720" y="764704"/>
            <a:ext cx="5760640" cy="5328592"/>
          </a:xfrm>
          <a:prstGeom prst="rect">
            <a:avLst/>
          </a:prstGeom>
          <a:solidFill>
            <a:srgbClr val="00B0F0"/>
          </a:solidFill>
          <a:ln w="127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76802" name="Picture 2" descr="http://upload.wikimedia.org/wikipedia/commons/thumb/9/9f/SolarEclipseGamma.svg/950px-SolarEclipseGamma.svg.png"/>
          <p:cNvPicPr>
            <a:picLocks noChangeAspect="1" noChangeArrowheads="1"/>
          </p:cNvPicPr>
          <p:nvPr/>
        </p:nvPicPr>
        <p:blipFill>
          <a:blip r:embed="rId3" cstate="print"/>
          <a:srcRect/>
          <a:stretch>
            <a:fillRect/>
          </a:stretch>
        </p:blipFill>
        <p:spPr bwMode="auto">
          <a:xfrm>
            <a:off x="2123728" y="836712"/>
            <a:ext cx="5617252" cy="5203349"/>
          </a:xfrm>
          <a:prstGeom prst="rect">
            <a:avLst/>
          </a:prstGeom>
          <a:noFill/>
        </p:spPr>
      </p:pic>
      <p:sp>
        <p:nvSpPr>
          <p:cNvPr id="4" name="CaixaDeTexto 3"/>
          <p:cNvSpPr txBox="1"/>
          <p:nvPr/>
        </p:nvSpPr>
        <p:spPr>
          <a:xfrm>
            <a:off x="2627784" y="2492896"/>
            <a:ext cx="2808312" cy="338554"/>
          </a:xfrm>
          <a:prstGeom prst="rect">
            <a:avLst/>
          </a:prstGeom>
          <a:noFill/>
        </p:spPr>
        <p:txBody>
          <a:bodyPr wrap="square" rtlCol="0">
            <a:spAutoFit/>
          </a:bodyPr>
          <a:lstStyle/>
          <a:p>
            <a:r>
              <a:rPr lang="pt-BR" dirty="0" smtClean="0">
                <a:solidFill>
                  <a:srgbClr val="FF0000"/>
                </a:solidFill>
              </a:rPr>
              <a:t>GAMMA</a:t>
            </a:r>
            <a:endParaRPr lang="pt-BR"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parcial</a:t>
            </a:r>
          </a:p>
        </p:txBody>
      </p:sp>
      <p:pic>
        <p:nvPicPr>
          <p:cNvPr id="76802" name="Picture 2" descr="http://www.mreclipse.com/SEreports/PSE2000Jul30/PSE2000-1.JPG"/>
          <p:cNvPicPr>
            <a:picLocks noChangeAspect="1" noChangeArrowheads="1"/>
          </p:cNvPicPr>
          <p:nvPr/>
        </p:nvPicPr>
        <p:blipFill>
          <a:blip r:embed="rId3" cstate="print"/>
          <a:srcRect/>
          <a:stretch>
            <a:fillRect/>
          </a:stretch>
        </p:blipFill>
        <p:spPr bwMode="auto">
          <a:xfrm>
            <a:off x="1243012" y="1392237"/>
            <a:ext cx="6657975" cy="4362451"/>
          </a:xfrm>
          <a:prstGeom prst="rect">
            <a:avLst/>
          </a:prstGeom>
          <a:noFill/>
        </p:spPr>
      </p:pic>
      <p:sp>
        <p:nvSpPr>
          <p:cNvPr id="5" name="Retângulo 4"/>
          <p:cNvSpPr/>
          <p:nvPr/>
        </p:nvSpPr>
        <p:spPr>
          <a:xfrm>
            <a:off x="1331640" y="6021288"/>
            <a:ext cx="6408712" cy="338554"/>
          </a:xfrm>
          <a:prstGeom prst="rect">
            <a:avLst/>
          </a:prstGeom>
        </p:spPr>
        <p:txBody>
          <a:bodyPr wrap="square">
            <a:spAutoFit/>
          </a:bodyPr>
          <a:lstStyle/>
          <a:p>
            <a:r>
              <a:rPr lang="en-US" b="0" dirty="0" smtClean="0">
                <a:solidFill>
                  <a:schemeClr val="bg1"/>
                </a:solidFill>
              </a:rPr>
              <a:t>30 de </a:t>
            </a:r>
            <a:r>
              <a:rPr lang="en-US" b="0" dirty="0" err="1" smtClean="0">
                <a:solidFill>
                  <a:schemeClr val="bg1"/>
                </a:solidFill>
              </a:rPr>
              <a:t>Julho</a:t>
            </a:r>
            <a:r>
              <a:rPr lang="en-US" b="0" dirty="0" smtClean="0">
                <a:solidFill>
                  <a:schemeClr val="bg1"/>
                </a:solidFill>
              </a:rPr>
              <a:t> 2000  (Spokane, </a:t>
            </a:r>
            <a:r>
              <a:rPr lang="en-US" b="0" dirty="0" err="1" smtClean="0">
                <a:solidFill>
                  <a:schemeClr val="bg1"/>
                </a:solidFill>
              </a:rPr>
              <a:t>Estados</a:t>
            </a:r>
            <a:r>
              <a:rPr lang="en-US" b="0" dirty="0" smtClean="0">
                <a:solidFill>
                  <a:schemeClr val="bg1"/>
                </a:solidFill>
              </a:rPr>
              <a:t> </a:t>
            </a:r>
            <a:r>
              <a:rPr lang="en-US" b="0" dirty="0" err="1" smtClean="0">
                <a:solidFill>
                  <a:schemeClr val="bg1"/>
                </a:solidFill>
              </a:rPr>
              <a:t>Unidos</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980728"/>
            <a:ext cx="3636404" cy="541686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bg1"/>
              </a:solidFill>
              <a:effectLst/>
              <a:latin typeface="Lato"/>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Lato"/>
                <a:cs typeface="Arial" pitchFamily="34" charset="0"/>
              </a:rPr>
              <a:t>Cânone </a:t>
            </a:r>
            <a:r>
              <a:rPr kumimoji="0" lang="pt-BR" sz="2800" b="0" i="0" u="none" strike="noStrike" cap="none" normalizeH="0" baseline="0" dirty="0" smtClean="0">
                <a:ln>
                  <a:noFill/>
                </a:ln>
                <a:solidFill>
                  <a:schemeClr val="bg1"/>
                </a:solidFill>
                <a:effectLst/>
                <a:latin typeface="Lato"/>
                <a:cs typeface="Arial" pitchFamily="34" charset="0"/>
              </a:rPr>
              <a:t>é um termo que deriva do grego “</a:t>
            </a:r>
            <a:r>
              <a:rPr kumimoji="0" lang="pt-BR" sz="2800" b="0" i="1" u="none" strike="noStrike" cap="none" normalizeH="0" baseline="0" dirty="0" err="1" smtClean="0">
                <a:ln>
                  <a:noFill/>
                </a:ln>
                <a:solidFill>
                  <a:schemeClr val="bg1"/>
                </a:solidFill>
                <a:effectLst/>
                <a:latin typeface="Lato"/>
                <a:cs typeface="Arial" pitchFamily="34" charset="0"/>
              </a:rPr>
              <a:t>kanón</a:t>
            </a:r>
            <a:r>
              <a:rPr kumimoji="0" lang="pt-BR" sz="2800" b="0" i="0" u="none" strike="noStrike" cap="none" normalizeH="0" baseline="0" dirty="0" smtClean="0">
                <a:ln>
                  <a:noFill/>
                </a:ln>
                <a:solidFill>
                  <a:schemeClr val="bg1"/>
                </a:solidFill>
                <a:effectLst/>
                <a:latin typeface="Lato"/>
                <a:cs typeface="Arial" pitchFamily="34" charset="0"/>
              </a:rPr>
              <a:t>”, utilizado para designar uma vara que servia de referência como unidade de medida. Na Língua Portuguesa o termo adquiriu o significado geral de </a:t>
            </a:r>
            <a:r>
              <a:rPr kumimoji="0" lang="pt-BR" sz="2800" b="1" i="0" u="none" strike="noStrike" cap="none" normalizeH="0" baseline="0" dirty="0" smtClean="0">
                <a:ln>
                  <a:noFill/>
                </a:ln>
                <a:solidFill>
                  <a:schemeClr val="bg1"/>
                </a:solidFill>
                <a:effectLst/>
                <a:latin typeface="Lato"/>
                <a:cs typeface="Arial" pitchFamily="34" charset="0"/>
              </a:rPr>
              <a:t>regra</a:t>
            </a:r>
            <a:r>
              <a:rPr kumimoji="0" lang="pt-BR" sz="2800" b="0" i="0" u="none" strike="noStrike" cap="none" normalizeH="0" baseline="0" dirty="0" smtClean="0">
                <a:ln>
                  <a:noFill/>
                </a:ln>
                <a:solidFill>
                  <a:schemeClr val="bg1"/>
                </a:solidFill>
                <a:effectLst/>
                <a:latin typeface="Lato"/>
                <a:cs typeface="Arial" pitchFamily="34" charset="0"/>
              </a:rPr>
              <a:t>, </a:t>
            </a:r>
            <a:r>
              <a:rPr kumimoji="0" lang="pt-BR" sz="2800" b="1" i="0" u="none" strike="noStrike" cap="none" normalizeH="0" baseline="0" dirty="0" smtClean="0">
                <a:ln>
                  <a:noFill/>
                </a:ln>
                <a:solidFill>
                  <a:schemeClr val="bg1"/>
                </a:solidFill>
                <a:effectLst/>
                <a:latin typeface="Lato"/>
                <a:cs typeface="Arial" pitchFamily="34" charset="0"/>
              </a:rPr>
              <a:t>preceito </a:t>
            </a:r>
            <a:r>
              <a:rPr kumimoji="0" lang="pt-BR" sz="2800" b="0" i="0" u="none" strike="noStrike" cap="none" normalizeH="0" baseline="0" dirty="0" smtClean="0">
                <a:ln>
                  <a:noFill/>
                </a:ln>
                <a:solidFill>
                  <a:schemeClr val="bg1"/>
                </a:solidFill>
                <a:effectLst/>
                <a:latin typeface="Lato"/>
                <a:cs typeface="Arial" pitchFamily="34" charset="0"/>
              </a:rPr>
              <a:t>ou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Lato"/>
                <a:cs typeface="Arial" pitchFamily="34" charset="0"/>
              </a:rPr>
              <a:t>norma</a:t>
            </a:r>
            <a:r>
              <a:rPr kumimoji="0" lang="pt-BR" sz="2800" b="0" i="0" u="none" strike="noStrike" cap="none" normalizeH="0" baseline="0" dirty="0" smtClean="0">
                <a:ln>
                  <a:noFill/>
                </a:ln>
                <a:solidFill>
                  <a:schemeClr val="bg1"/>
                </a:solidFill>
                <a:effectLst/>
                <a:latin typeface="Lato"/>
                <a:cs typeface="Arial" pitchFamily="34" charset="0"/>
              </a:rPr>
              <a:t>.</a:t>
            </a:r>
            <a:endParaRPr kumimoji="0" lang="pt-B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Título 4"/>
          <p:cNvSpPr>
            <a:spLocks noGrp="1"/>
          </p:cNvSpPr>
          <p:nvPr>
            <p:ph type="title"/>
          </p:nvPr>
        </p:nvSpPr>
        <p:spPr>
          <a:xfrm>
            <a:off x="685800" y="116632"/>
            <a:ext cx="7772400" cy="1143000"/>
          </a:xfrm>
        </p:spPr>
        <p:txBody>
          <a:bodyPr/>
          <a:lstStyle/>
          <a:p>
            <a:r>
              <a:rPr lang="pt-BR" dirty="0" smtClean="0">
                <a:solidFill>
                  <a:schemeClr val="bg1"/>
                </a:solidFill>
              </a:rPr>
              <a:t>Mapas </a:t>
            </a:r>
            <a:r>
              <a:rPr lang="pt-BR" dirty="0" err="1" smtClean="0">
                <a:solidFill>
                  <a:schemeClr val="bg1"/>
                </a:solidFill>
              </a:rPr>
              <a:t>Cânonicos</a:t>
            </a:r>
            <a:endParaRPr lang="pt-BR" dirty="0">
              <a:solidFill>
                <a:schemeClr val="bg1"/>
              </a:solidFill>
            </a:endParaRPr>
          </a:p>
        </p:txBody>
      </p:sp>
      <p:pic>
        <p:nvPicPr>
          <p:cNvPr id="1027" name="Picture 3" descr="http://eclipse.gsfc.nasa.gov/5MCSEmap/2001-2100/2014-04-29.gif"/>
          <p:cNvPicPr>
            <a:picLocks noChangeAspect="1" noChangeArrowheads="1"/>
          </p:cNvPicPr>
          <p:nvPr/>
        </p:nvPicPr>
        <p:blipFill>
          <a:blip r:embed="rId3" cstate="print"/>
          <a:srcRect/>
          <a:stretch>
            <a:fillRect/>
          </a:stretch>
        </p:blipFill>
        <p:spPr bwMode="auto">
          <a:xfrm>
            <a:off x="4191000" y="1143000"/>
            <a:ext cx="4953000" cy="5715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cstate="print"/>
          <a:srcRect/>
          <a:stretch>
            <a:fillRect/>
          </a:stretch>
        </p:blipFill>
        <p:spPr bwMode="auto">
          <a:xfrm>
            <a:off x="2087724" y="5068"/>
            <a:ext cx="4968552" cy="68529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pas-solares-nomenclatura.gif"/>
          <p:cNvPicPr>
            <a:picLocks noChangeAspect="1"/>
          </p:cNvPicPr>
          <p:nvPr/>
        </p:nvPicPr>
        <p:blipFill>
          <a:blip r:embed="rId3" cstate="print"/>
          <a:stretch>
            <a:fillRect/>
          </a:stretch>
        </p:blipFill>
        <p:spPr>
          <a:xfrm>
            <a:off x="30454" y="476672"/>
            <a:ext cx="9113546" cy="5924453"/>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5MCSEmap/2001-2100/2061-04-20.gif"/>
          <p:cNvPicPr>
            <a:picLocks noChangeAspect="1" noChangeArrowheads="1"/>
          </p:cNvPicPr>
          <p:nvPr/>
        </p:nvPicPr>
        <p:blipFill>
          <a:blip r:embed="rId3" cstate="print"/>
          <a:srcRect/>
          <a:stretch>
            <a:fillRect/>
          </a:stretch>
        </p:blipFill>
        <p:spPr bwMode="auto">
          <a:xfrm>
            <a:off x="0" y="1039999"/>
            <a:ext cx="4391338" cy="5066928"/>
          </a:xfrm>
          <a:prstGeom prst="rect">
            <a:avLst/>
          </a:prstGeom>
          <a:noFill/>
        </p:spPr>
      </p:pic>
      <p:pic>
        <p:nvPicPr>
          <p:cNvPr id="70660" name="Picture 4" descr="http://eclipse.gsfc.nasa.gov/5MCSEmap/2001-2100/2075-01-16.gif"/>
          <p:cNvPicPr>
            <a:picLocks noChangeAspect="1" noChangeArrowheads="1"/>
          </p:cNvPicPr>
          <p:nvPr/>
        </p:nvPicPr>
        <p:blipFill>
          <a:blip r:embed="rId4" cstate="print"/>
          <a:srcRect/>
          <a:stretch>
            <a:fillRect/>
          </a:stretch>
        </p:blipFill>
        <p:spPr bwMode="auto">
          <a:xfrm>
            <a:off x="4775514" y="1053183"/>
            <a:ext cx="4368486" cy="5040560"/>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8904</TotalTime>
  <Words>2312</Words>
  <Application>Microsoft Office PowerPoint</Application>
  <PresentationFormat>Apresentação na tela (4:3)</PresentationFormat>
  <Paragraphs>451</Paragraphs>
  <Slides>43</Slides>
  <Notes>32</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Blank Presentation</vt:lpstr>
      <vt:lpstr>Slide 1</vt:lpstr>
      <vt:lpstr>eclipse solar total</vt:lpstr>
      <vt:lpstr>eclipse solar anular</vt:lpstr>
      <vt:lpstr>eclipse solar híbrido</vt:lpstr>
      <vt:lpstr>eclipse solar parcial</vt:lpstr>
      <vt:lpstr>Mapas Cânonicos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Séries de Saros</vt:lpstr>
      <vt:lpstr>Slide 24</vt:lpstr>
      <vt:lpstr>Slide 25</vt:lpstr>
      <vt:lpstr>Slide 26</vt:lpstr>
      <vt:lpstr>Slide 27</vt:lpstr>
      <vt:lpstr>Slide 28</vt:lpstr>
      <vt:lpstr>Mapas-Múndi dos Eclipses Solares “Totais”</vt:lpstr>
      <vt:lpstr>Slide 30</vt:lpstr>
      <vt:lpstr>Slide 31</vt:lpstr>
      <vt:lpstr>Slide 32</vt:lpstr>
      <vt:lpstr>Slide 33</vt:lpstr>
      <vt:lpstr>Slide 34</vt:lpstr>
      <vt:lpstr>Slide 35</vt:lpstr>
      <vt:lpstr>Slide 36</vt:lpstr>
      <vt:lpstr>Slide 37</vt:lpstr>
      <vt:lpstr>Slide 38</vt:lpstr>
      <vt:lpstr>Slide 39</vt:lpstr>
      <vt:lpstr>Slide 40</vt:lpstr>
      <vt:lpstr>Final da Terceira Aula</vt:lpstr>
      <vt:lpstr>APÊNDICE</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562</cp:revision>
  <cp:lastPrinted>2000-05-01T12:23:36Z</cp:lastPrinted>
  <dcterms:created xsi:type="dcterms:W3CDTF">1995-06-17T23:31:02Z</dcterms:created>
  <dcterms:modified xsi:type="dcterms:W3CDTF">2014-09-19T14:06:45Z</dcterms:modified>
</cp:coreProperties>
</file>