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962" r:id="rId2"/>
    <p:sldId id="982" r:id="rId3"/>
    <p:sldId id="984" r:id="rId4"/>
    <p:sldId id="927" r:id="rId5"/>
    <p:sldId id="978" r:id="rId6"/>
    <p:sldId id="979" r:id="rId7"/>
    <p:sldId id="983" r:id="rId8"/>
    <p:sldId id="980" r:id="rId9"/>
    <p:sldId id="977" r:id="rId10"/>
    <p:sldId id="985" r:id="rId11"/>
    <p:sldId id="976" r:id="rId12"/>
    <p:sldId id="986" r:id="rId13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AFFF"/>
    <a:srgbClr val="7030A0"/>
    <a:srgbClr val="9966FF"/>
    <a:srgbClr val="00C85A"/>
    <a:srgbClr val="FFFFCC"/>
    <a:srgbClr val="000066"/>
    <a:srgbClr val="0066FF"/>
    <a:srgbClr val="00CC99"/>
    <a:srgbClr val="143C2B"/>
    <a:srgbClr val="0053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100" d="100"/>
          <a:sy n="100" d="100"/>
        </p:scale>
        <p:origin x="-1032" y="64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imagem: http://www.superbwallpapers.com/space/green-nebula-22094/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imagem: http://www.superbwallpapers.com/space/green-nebula-22094/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NDRE\Documents\MULTIM&#205;DIA\Apresenta&#231;&#245;es\Apresentacoes-padronizadas\Estacoes-do-ano\Abertura%20CDA%20NEW.m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bertura CDA NEW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88640"/>
            <a:ext cx="864096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Programação do Curso: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30 de maio – aula 2: visão topocêntrica das estações (André)</a:t>
            </a:r>
            <a:b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arcos diurnos do Sol ao longo do ano em São Carlos; </a:t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arcos diurnos do Sol no Equador, nos polos e numa latitude intermediária norte; </a:t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mudança do aspecto do céu noturno ao longo do ano; </a:t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constelações representativas de cada estação;</a:t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atividade prática 1: semiesfera armilar;</a:t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atividade prática 2: usando o simulador da Universidade de Nebraska;</a:t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atividade prática 3: o </a:t>
            </a:r>
            <a:r>
              <a:rPr lang="pt-BR" sz="20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Stellarium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e o céu de cada estação.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97341"/>
            <a:ext cx="871296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Programação do Curso: </a:t>
            </a:r>
            <a: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06 de junho – aula 3: estações do ano vistas do espaço (André)</a:t>
            </a:r>
            <a:b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ângulo de incidência da luz do Sol;</a:t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visão geocêntrica: o "bamboleio" do Sol na Esfera Celeste;</a:t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visão heliocêntrica: inclinação do eixo de rotação da Terra e as estações;</a:t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atividade prática 1: simulador da Universidade de Nebraska</a:t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atividade prática 2: modelo tridimensional simples do Sistema Terra-Sol (telúrio);</a:t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atividade prática 3: usando o telúrio do Observatório;</a:t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912776"/>
            <a:ext cx="87129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Programação do Curso: </a:t>
            </a:r>
            <a: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13 de junho – aula 4: </a:t>
            </a:r>
            <a:r>
              <a:rPr lang="pt-BR" sz="2400" dirty="0" err="1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miscelânia</a:t>
            </a:r>
            <a: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(Jorge)</a:t>
            </a:r>
            <a:b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precessão dos equinócios;</a:t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nutação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;</a:t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época de início das estações do ano;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crepúsculos 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e duração do dia;</a:t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horário de 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verão.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9966FF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9966FF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9966FF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9966FF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9966FF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195736" cy="117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35450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043444"/>
            <a:ext cx="4055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90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90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9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364088" y="3501008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CAAFFF"/>
                </a:solidFill>
                <a:latin typeface="Century Gothic" pitchFamily="34" charset="0"/>
              </a:rPr>
              <a:t>André Luiz da Silva/</a:t>
            </a:r>
          </a:p>
          <a:p>
            <a:pPr algn="l"/>
            <a:r>
              <a:rPr lang="pt-BR" sz="2000" dirty="0" smtClean="0">
                <a:solidFill>
                  <a:srgbClr val="CAAFFF"/>
                </a:solidFill>
                <a:latin typeface="Century Gothic" pitchFamily="34" charset="0"/>
              </a:rPr>
              <a:t>Jorge </a:t>
            </a:r>
            <a:r>
              <a:rPr lang="pt-BR" sz="2000" dirty="0" err="1" smtClean="0">
                <a:solidFill>
                  <a:srgbClr val="CAAFFF"/>
                </a:solidFill>
                <a:latin typeface="Century Gothic" pitchFamily="34" charset="0"/>
              </a:rPr>
              <a:t>Hönel</a:t>
            </a:r>
            <a:endParaRPr lang="pt-BR" sz="2000" dirty="0" smtClean="0">
              <a:solidFill>
                <a:srgbClr val="CAAFFF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CAAFFF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CAAFFF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CAAFFF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CAAFFF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" y="-17342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" y="1946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6513" y="290500"/>
            <a:ext cx="9143999" cy="119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55" tIns="42727" rIns="85455" bIns="42727" numCol="1" anchor="t" anchorCtr="0" compatLnSpc="1">
            <a:prstTxWarp prst="textNoShape">
              <a:avLst/>
            </a:prstTxWarp>
            <a:spAutoFit/>
          </a:bodyPr>
          <a:lstStyle/>
          <a:p>
            <a:pPr defTabSz="854544"/>
            <a:r>
              <a:rPr lang="pt-BR" sz="3600" dirty="0" smtClean="0">
                <a:ln w="9525">
                  <a:solidFill>
                    <a:srgbClr val="7030A0"/>
                  </a:solidFill>
                </a:ln>
                <a:solidFill>
                  <a:srgbClr val="CAAFFF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 </a:t>
            </a:r>
          </a:p>
          <a:p>
            <a:pPr defTabSz="854544"/>
            <a:r>
              <a:rPr lang="pt-BR" sz="3600" dirty="0" smtClean="0">
                <a:ln w="9525">
                  <a:solidFill>
                    <a:srgbClr val="7030A0"/>
                  </a:solidFill>
                </a:ln>
                <a:solidFill>
                  <a:srgbClr val="CAAFFF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</a:t>
            </a:r>
            <a:r>
              <a:rPr lang="pt-BR" sz="3600" dirty="0" smtClean="0">
                <a:ln w="9525">
                  <a:solidFill>
                    <a:srgbClr val="7030A0"/>
                  </a:solidFill>
                </a:ln>
                <a:solidFill>
                  <a:srgbClr val="CAAFFF"/>
                </a:solidFill>
                <a:latin typeface="Century Gothic" pitchFamily="34" charset="0"/>
                <a:cs typeface="Aharoni" pitchFamily="2" charset="-79"/>
              </a:rPr>
              <a:t>profundamento</a:t>
            </a:r>
          </a:p>
        </p:txBody>
      </p:sp>
      <p:sp>
        <p:nvSpPr>
          <p:cNvPr id="26" name="Elipse 25"/>
          <p:cNvSpPr/>
          <p:nvPr/>
        </p:nvSpPr>
        <p:spPr>
          <a:xfrm>
            <a:off x="1042938" y="1993463"/>
            <a:ext cx="3655027" cy="2645790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67" name="Grupo 66"/>
          <p:cNvGrpSpPr/>
          <p:nvPr/>
        </p:nvGrpSpPr>
        <p:grpSpPr>
          <a:xfrm>
            <a:off x="2570661" y="1556792"/>
            <a:ext cx="530956" cy="808794"/>
            <a:chOff x="2570661" y="1556792"/>
            <a:chExt cx="530956" cy="808794"/>
          </a:xfrm>
        </p:grpSpPr>
        <p:cxnSp>
          <p:nvCxnSpPr>
            <p:cNvPr id="23" name="Conector reto 22"/>
            <p:cNvCxnSpPr/>
            <p:nvPr/>
          </p:nvCxnSpPr>
          <p:spPr bwMode="auto">
            <a:xfrm flipV="1">
              <a:off x="2645549" y="1556792"/>
              <a:ext cx="404397" cy="80879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7" name="Grupo 53"/>
            <p:cNvGrpSpPr>
              <a:grpSpLocks noChangeAspect="1"/>
            </p:cNvGrpSpPr>
            <p:nvPr/>
          </p:nvGrpSpPr>
          <p:grpSpPr>
            <a:xfrm rot="10800000">
              <a:off x="2570661" y="1691364"/>
              <a:ext cx="530956" cy="519834"/>
              <a:chOff x="2799991" y="1617840"/>
              <a:chExt cx="1072052" cy="1049611"/>
            </a:xfrm>
          </p:grpSpPr>
          <p:grpSp>
            <p:nvGrpSpPr>
              <p:cNvPr id="28" name="Grupo 76"/>
              <p:cNvGrpSpPr/>
              <p:nvPr/>
            </p:nvGrpSpPr>
            <p:grpSpPr>
              <a:xfrm>
                <a:off x="2799991" y="1617840"/>
                <a:ext cx="1072052" cy="1049611"/>
                <a:chOff x="3967884" y="2559293"/>
                <a:chExt cx="1072052" cy="1049611"/>
              </a:xfrm>
            </p:grpSpPr>
            <p:pic>
              <p:nvPicPr>
                <p:cNvPr id="30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12180000">
                  <a:off x="3995936" y="2564904"/>
                  <a:ext cx="1044000" cy="104400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</p:pic>
            <p:sp>
              <p:nvSpPr>
                <p:cNvPr id="31" name="Lua 30"/>
                <p:cNvSpPr>
                  <a:spLocks/>
                </p:cNvSpPr>
                <p:nvPr/>
              </p:nvSpPr>
              <p:spPr bwMode="auto">
                <a:xfrm>
                  <a:off x="3967884" y="2559293"/>
                  <a:ext cx="504000" cy="1044000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657966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29" name="Elipse 28"/>
              <p:cNvSpPr/>
              <p:nvPr/>
            </p:nvSpPr>
            <p:spPr>
              <a:xfrm rot="10800000">
                <a:off x="2810203" y="1620962"/>
                <a:ext cx="1059538" cy="104504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sp>
        <p:nvSpPr>
          <p:cNvPr id="32" name="Corda 31"/>
          <p:cNvSpPr>
            <a:spLocks/>
          </p:cNvSpPr>
          <p:nvPr/>
        </p:nvSpPr>
        <p:spPr>
          <a:xfrm rot="13620000">
            <a:off x="4472857" y="2917527"/>
            <a:ext cx="509243" cy="509250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33" name="Grupo 116"/>
          <p:cNvGrpSpPr/>
          <p:nvPr/>
        </p:nvGrpSpPr>
        <p:grpSpPr>
          <a:xfrm>
            <a:off x="1845478" y="2011379"/>
            <a:ext cx="2021761" cy="2021761"/>
            <a:chOff x="7931363" y="3862827"/>
            <a:chExt cx="845160" cy="911418"/>
          </a:xfrm>
        </p:grpSpPr>
        <p:sp>
          <p:nvSpPr>
            <p:cNvPr id="34" name="Elipse 33"/>
            <p:cNvSpPr/>
            <p:nvPr/>
          </p:nvSpPr>
          <p:spPr bwMode="auto">
            <a:xfrm>
              <a:off x="7931363" y="3862827"/>
              <a:ext cx="845160" cy="91141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7000">
                  <a:srgbClr val="FFFF8B"/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656578"/>
              <a:endParaRPr lang="pt-BR" sz="6000" b="0" dirty="0" smtClean="0">
                <a:latin typeface="Helvetica 55 Roman" pitchFamily="34" charset="0"/>
              </a:endParaRPr>
            </a:p>
          </p:txBody>
        </p:sp>
        <p:grpSp>
          <p:nvGrpSpPr>
            <p:cNvPr id="35" name="Group 2"/>
            <p:cNvGrpSpPr>
              <a:grpSpLocks/>
            </p:cNvGrpSpPr>
            <p:nvPr/>
          </p:nvGrpSpPr>
          <p:grpSpPr bwMode="auto">
            <a:xfrm>
              <a:off x="8029557" y="3976886"/>
              <a:ext cx="657469" cy="708660"/>
              <a:chOff x="5481" y="5955"/>
              <a:chExt cx="1036" cy="1116"/>
            </a:xfrm>
          </p:grpSpPr>
          <p:sp>
            <p:nvSpPr>
              <p:cNvPr id="36" name="AutoShape 3"/>
              <p:cNvSpPr>
                <a:spLocks noChangeArrowheads="1"/>
              </p:cNvSpPr>
              <p:nvPr/>
            </p:nvSpPr>
            <p:spPr bwMode="auto">
              <a:xfrm>
                <a:off x="5481" y="5955"/>
                <a:ext cx="1036" cy="1116"/>
              </a:xfrm>
              <a:prstGeom prst="star16">
                <a:avLst>
                  <a:gd name="adj" fmla="val 36712"/>
                </a:avLst>
              </a:prstGeom>
              <a:gradFill>
                <a:gsLst>
                  <a:gs pos="64000">
                    <a:srgbClr val="FFFF00"/>
                  </a:gs>
                  <a:gs pos="81000">
                    <a:srgbClr val="FFC000">
                      <a:alpha val="36000"/>
                    </a:srgbClr>
                  </a:gs>
                  <a:gs pos="96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  <p:sp>
            <p:nvSpPr>
              <p:cNvPr id="37" name="Oval 4"/>
              <p:cNvSpPr>
                <a:spLocks noChangeAspect="1" noChangeArrowheads="1"/>
              </p:cNvSpPr>
              <p:nvPr/>
            </p:nvSpPr>
            <p:spPr bwMode="auto">
              <a:xfrm>
                <a:off x="5726" y="6214"/>
                <a:ext cx="542" cy="585"/>
              </a:xfrm>
              <a:prstGeom prst="ellipse">
                <a:avLst/>
              </a:pr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65" name="Grupo 64"/>
          <p:cNvGrpSpPr/>
          <p:nvPr/>
        </p:nvGrpSpPr>
        <p:grpSpPr>
          <a:xfrm>
            <a:off x="2288769" y="3741631"/>
            <a:ext cx="1247781" cy="1752386"/>
            <a:chOff x="2288769" y="3741631"/>
            <a:chExt cx="1247781" cy="1752386"/>
          </a:xfrm>
        </p:grpSpPr>
        <p:cxnSp>
          <p:nvCxnSpPr>
            <p:cNvPr id="24" name="Conector reto 23"/>
            <p:cNvCxnSpPr/>
            <p:nvPr/>
          </p:nvCxnSpPr>
          <p:spPr bwMode="auto">
            <a:xfrm flipV="1">
              <a:off x="2486180" y="3741631"/>
              <a:ext cx="838750" cy="175238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8" name="Grupo 61"/>
            <p:cNvGrpSpPr>
              <a:grpSpLocks noChangeAspect="1"/>
            </p:cNvGrpSpPr>
            <p:nvPr/>
          </p:nvGrpSpPr>
          <p:grpSpPr>
            <a:xfrm>
              <a:off x="2288769" y="4009179"/>
              <a:ext cx="1247781" cy="1268987"/>
              <a:chOff x="25851516" y="17833454"/>
              <a:chExt cx="2653328" cy="2698424"/>
            </a:xfrm>
          </p:grpSpPr>
          <p:grpSp>
            <p:nvGrpSpPr>
              <p:cNvPr id="39" name="Grupo 53"/>
              <p:cNvGrpSpPr>
                <a:grpSpLocks noChangeAspect="1"/>
              </p:cNvGrpSpPr>
              <p:nvPr/>
            </p:nvGrpSpPr>
            <p:grpSpPr>
              <a:xfrm rot="10800000">
                <a:off x="25851516" y="17833454"/>
                <a:ext cx="2653328" cy="2603337"/>
                <a:chOff x="2799991" y="1617840"/>
                <a:chExt cx="1069750" cy="1049611"/>
              </a:xfrm>
            </p:grpSpPr>
            <p:grpSp>
              <p:nvGrpSpPr>
                <p:cNvPr id="41" name="Grupo 76"/>
                <p:cNvGrpSpPr/>
                <p:nvPr/>
              </p:nvGrpSpPr>
              <p:grpSpPr>
                <a:xfrm>
                  <a:off x="2799991" y="1617840"/>
                  <a:ext cx="1065201" cy="1049611"/>
                  <a:chOff x="3967884" y="2559293"/>
                  <a:chExt cx="1065201" cy="1049611"/>
                </a:xfrm>
              </p:grpSpPr>
              <p:pic>
                <p:nvPicPr>
                  <p:cNvPr id="43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89085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44" name="Lua 43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42" name="Elipse 41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40" name="Corda 39"/>
              <p:cNvSpPr>
                <a:spLocks noChangeAspect="1"/>
              </p:cNvSpPr>
              <p:nvPr/>
            </p:nvSpPr>
            <p:spPr bwMode="auto">
              <a:xfrm flipH="1">
                <a:off x="25869050" y="18011879"/>
                <a:ext cx="2591998" cy="2519999"/>
              </a:xfrm>
              <a:prstGeom prst="chord">
                <a:avLst>
                  <a:gd name="adj1" fmla="val 5336299"/>
                  <a:gd name="adj2" fmla="val 5243506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66" name="Grupo 65"/>
          <p:cNvGrpSpPr/>
          <p:nvPr/>
        </p:nvGrpSpPr>
        <p:grpSpPr>
          <a:xfrm>
            <a:off x="4324142" y="2470430"/>
            <a:ext cx="823922" cy="1303057"/>
            <a:chOff x="4324142" y="2470430"/>
            <a:chExt cx="823922" cy="1303057"/>
          </a:xfrm>
        </p:grpSpPr>
        <p:cxnSp>
          <p:nvCxnSpPr>
            <p:cNvPr id="25" name="Conector reto 24"/>
            <p:cNvCxnSpPr/>
            <p:nvPr/>
          </p:nvCxnSpPr>
          <p:spPr bwMode="auto">
            <a:xfrm flipV="1">
              <a:off x="4442870" y="2470430"/>
              <a:ext cx="614085" cy="1303057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5" name="Grupo 44"/>
            <p:cNvGrpSpPr>
              <a:grpSpLocks noChangeAspect="1"/>
            </p:cNvGrpSpPr>
            <p:nvPr/>
          </p:nvGrpSpPr>
          <p:grpSpPr>
            <a:xfrm>
              <a:off x="4324142" y="2695095"/>
              <a:ext cx="823922" cy="806662"/>
              <a:chOff x="25424435" y="11150578"/>
              <a:chExt cx="2659038" cy="2603337"/>
            </a:xfrm>
          </p:grpSpPr>
          <p:grpSp>
            <p:nvGrpSpPr>
              <p:cNvPr id="46" name="Grupo 53"/>
              <p:cNvGrpSpPr>
                <a:grpSpLocks noChangeAspect="1"/>
              </p:cNvGrpSpPr>
              <p:nvPr/>
            </p:nvGrpSpPr>
            <p:grpSpPr>
              <a:xfrm rot="10800000">
                <a:off x="25424435" y="11150578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48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50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51" name="Lua 50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49" name="Elipse 48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47" name="Lua 46"/>
              <p:cNvSpPr/>
              <p:nvPr/>
            </p:nvSpPr>
            <p:spPr bwMode="auto">
              <a:xfrm rot="10800000">
                <a:off x="26841709" y="11176411"/>
                <a:ext cx="1188000" cy="2520000"/>
              </a:xfrm>
              <a:prstGeom prst="moon">
                <a:avLst>
                  <a:gd name="adj" fmla="val 83177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68" name="Grupo 67"/>
          <p:cNvGrpSpPr/>
          <p:nvPr/>
        </p:nvGrpSpPr>
        <p:grpSpPr>
          <a:xfrm>
            <a:off x="653519" y="2410519"/>
            <a:ext cx="823922" cy="1303057"/>
            <a:chOff x="653519" y="2410519"/>
            <a:chExt cx="823922" cy="1303057"/>
          </a:xfrm>
        </p:grpSpPr>
        <p:cxnSp>
          <p:nvCxnSpPr>
            <p:cNvPr id="52" name="Conector reto 51"/>
            <p:cNvCxnSpPr/>
            <p:nvPr/>
          </p:nvCxnSpPr>
          <p:spPr bwMode="auto">
            <a:xfrm flipV="1">
              <a:off x="728407" y="2410519"/>
              <a:ext cx="629062" cy="1303057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53" name="Grupo 52"/>
            <p:cNvGrpSpPr>
              <a:grpSpLocks noChangeAspect="1"/>
            </p:cNvGrpSpPr>
            <p:nvPr/>
          </p:nvGrpSpPr>
          <p:grpSpPr>
            <a:xfrm>
              <a:off x="653519" y="2665139"/>
              <a:ext cx="823922" cy="806662"/>
              <a:chOff x="7777217" y="11006562"/>
              <a:chExt cx="2659038" cy="2603337"/>
            </a:xfrm>
          </p:grpSpPr>
          <p:grpSp>
            <p:nvGrpSpPr>
              <p:cNvPr id="54" name="Grupo 53"/>
              <p:cNvGrpSpPr>
                <a:grpSpLocks noChangeAspect="1"/>
              </p:cNvGrpSpPr>
              <p:nvPr/>
            </p:nvGrpSpPr>
            <p:grpSpPr>
              <a:xfrm rot="10800000">
                <a:off x="7777217" y="11006562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56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58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59" name="Lua 58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57" name="Elipse 56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55" name="Lua 54"/>
              <p:cNvSpPr/>
              <p:nvPr/>
            </p:nvSpPr>
            <p:spPr bwMode="auto">
              <a:xfrm>
                <a:off x="7787309" y="11043217"/>
                <a:ext cx="1188000" cy="2520000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60" name="Triângulo isósceles 59"/>
          <p:cNvSpPr/>
          <p:nvPr/>
        </p:nvSpPr>
        <p:spPr bwMode="auto">
          <a:xfrm rot="14743544">
            <a:off x="1728941" y="2079942"/>
            <a:ext cx="224665" cy="28457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Triângulo isósceles 60"/>
          <p:cNvSpPr/>
          <p:nvPr/>
        </p:nvSpPr>
        <p:spPr bwMode="auto">
          <a:xfrm rot="3335769">
            <a:off x="4050265" y="4104071"/>
            <a:ext cx="224665" cy="28457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6513" y="5085184"/>
            <a:ext cx="9143999" cy="119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55" tIns="42727" rIns="85455" bIns="42727" numCol="1" anchor="t" anchorCtr="0" compatLnSpc="1">
            <a:prstTxWarp prst="textNoShape">
              <a:avLst/>
            </a:prstTxWarp>
            <a:spAutoFit/>
          </a:bodyPr>
          <a:lstStyle/>
          <a:p>
            <a:pPr defTabSz="854544"/>
            <a:r>
              <a:rPr lang="pt-BR" sz="7200" dirty="0" smtClean="0">
                <a:ln w="19050">
                  <a:solidFill>
                    <a:srgbClr val="7030A0"/>
                  </a:solidFill>
                </a:ln>
                <a:solidFill>
                  <a:srgbClr val="CAAFFF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Estações do Ano</a:t>
            </a:r>
            <a:endParaRPr lang="pt-BR" sz="7200" dirty="0" smtClean="0">
              <a:ln w="19050">
                <a:solidFill>
                  <a:srgbClr val="7030A0"/>
                </a:solidFill>
              </a:ln>
              <a:solidFill>
                <a:srgbClr val="CAAFFF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9966FF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9966FF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9966FF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9966FF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9966FF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" y="-17342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" y="1946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2" name="Grupo 63"/>
          <p:cNvGrpSpPr>
            <a:grpSpLocks noChangeAspect="1"/>
          </p:cNvGrpSpPr>
          <p:nvPr/>
        </p:nvGrpSpPr>
        <p:grpSpPr>
          <a:xfrm>
            <a:off x="653519" y="1556792"/>
            <a:ext cx="4494545" cy="3937225"/>
            <a:chOff x="323528" y="1801619"/>
            <a:chExt cx="5618181" cy="4921531"/>
          </a:xfrm>
        </p:grpSpPr>
        <p:cxnSp>
          <p:nvCxnSpPr>
            <p:cNvPr id="24" name="Conector reto 23"/>
            <p:cNvCxnSpPr/>
            <p:nvPr/>
          </p:nvCxnSpPr>
          <p:spPr bwMode="auto">
            <a:xfrm flipV="1">
              <a:off x="2614354" y="4532667"/>
              <a:ext cx="1048437" cy="2190483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" name="Grupo 62"/>
            <p:cNvGrpSpPr/>
            <p:nvPr/>
          </p:nvGrpSpPr>
          <p:grpSpPr>
            <a:xfrm>
              <a:off x="323528" y="1801619"/>
              <a:ext cx="5618181" cy="4651717"/>
              <a:chOff x="683568" y="1801619"/>
              <a:chExt cx="5618181" cy="4651717"/>
            </a:xfrm>
          </p:grpSpPr>
          <p:cxnSp>
            <p:nvCxnSpPr>
              <p:cNvPr id="23" name="Conector reto 22"/>
              <p:cNvCxnSpPr/>
              <p:nvPr/>
            </p:nvCxnSpPr>
            <p:spPr bwMode="auto">
              <a:xfrm flipV="1">
                <a:off x="3173605" y="1801619"/>
                <a:ext cx="505496" cy="1010992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5" name="Conector reto 24"/>
              <p:cNvCxnSpPr/>
              <p:nvPr/>
            </p:nvCxnSpPr>
            <p:spPr bwMode="auto">
              <a:xfrm flipV="1">
                <a:off x="5420256" y="2943666"/>
                <a:ext cx="767606" cy="1628821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26" name="Elipse 25"/>
              <p:cNvSpPr/>
              <p:nvPr/>
            </p:nvSpPr>
            <p:spPr>
              <a:xfrm>
                <a:off x="1170342" y="2347458"/>
                <a:ext cx="4568784" cy="3307237"/>
              </a:xfrm>
              <a:prstGeom prst="ellipse">
                <a:avLst/>
              </a:prstGeom>
              <a:noFill/>
              <a:ln w="60325">
                <a:solidFill>
                  <a:srgbClr val="9966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97" tIns="182898" rIns="365797" bIns="182898" rtlCol="0" anchor="ctr"/>
              <a:lstStyle/>
              <a:p>
                <a:pPr algn="ctr"/>
                <a:endParaRPr lang="pt-BR" sz="6000" b="0">
                  <a:latin typeface="Helvetica 55 Roman" pitchFamily="34" charset="0"/>
                </a:endParaRPr>
              </a:p>
            </p:txBody>
          </p:sp>
          <p:grpSp>
            <p:nvGrpSpPr>
              <p:cNvPr id="4" name="Grupo 53"/>
              <p:cNvGrpSpPr>
                <a:grpSpLocks noChangeAspect="1"/>
              </p:cNvGrpSpPr>
              <p:nvPr/>
            </p:nvGrpSpPr>
            <p:grpSpPr>
              <a:xfrm rot="10800000">
                <a:off x="3079995" y="1969834"/>
                <a:ext cx="663695" cy="649793"/>
                <a:chOff x="2799991" y="1617840"/>
                <a:chExt cx="1072052" cy="1049611"/>
              </a:xfrm>
            </p:grpSpPr>
            <p:grpSp>
              <p:nvGrpSpPr>
                <p:cNvPr id="6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30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 w="22225">
                    <a:noFill/>
                  </a:ln>
                </p:spPr>
              </p:pic>
              <p:sp>
                <p:nvSpPr>
                  <p:cNvPr id="31" name="Lua 30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22225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9" name="Elipse 28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32" name="Corda 31"/>
              <p:cNvSpPr>
                <a:spLocks/>
              </p:cNvSpPr>
              <p:nvPr/>
            </p:nvSpPr>
            <p:spPr>
              <a:xfrm rot="13620000">
                <a:off x="5457740" y="3502538"/>
                <a:ext cx="636554" cy="636563"/>
              </a:xfrm>
              <a:prstGeom prst="chord">
                <a:avLst>
                  <a:gd name="adj1" fmla="val 2398126"/>
                  <a:gd name="adj2" fmla="val 13696459"/>
                </a:avLst>
              </a:prstGeom>
              <a:solidFill>
                <a:schemeClr val="tx2">
                  <a:lumMod val="75000"/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97" tIns="182898" rIns="365797" bIns="182898" rtlCol="0" anchor="ctr"/>
              <a:lstStyle/>
              <a:p>
                <a:pPr algn="ctr"/>
                <a:endParaRPr lang="pt-BR" sz="6000" b="0">
                  <a:latin typeface="Helvetica 55 Roman" pitchFamily="34" charset="0"/>
                </a:endParaRPr>
              </a:p>
            </p:txBody>
          </p:sp>
          <p:grpSp>
            <p:nvGrpSpPr>
              <p:cNvPr id="7" name="Grupo 116"/>
              <p:cNvGrpSpPr/>
              <p:nvPr/>
            </p:nvGrpSpPr>
            <p:grpSpPr>
              <a:xfrm>
                <a:off x="2173517" y="2369853"/>
                <a:ext cx="2527201" cy="2527201"/>
                <a:chOff x="7931363" y="3862827"/>
                <a:chExt cx="845160" cy="911418"/>
              </a:xfrm>
            </p:grpSpPr>
            <p:sp>
              <p:nvSpPr>
                <p:cNvPr id="34" name="Elipse 33"/>
                <p:cNvSpPr/>
                <p:nvPr/>
              </p:nvSpPr>
              <p:spPr bwMode="auto">
                <a:xfrm>
                  <a:off x="7931363" y="3862827"/>
                  <a:ext cx="845160" cy="911418"/>
                </a:xfrm>
                <a:prstGeom prst="ellipse">
                  <a:avLst/>
                </a:prstGeom>
                <a:gradFill>
                  <a:gsLst>
                    <a:gs pos="0">
                      <a:srgbClr val="FFFF00"/>
                    </a:gs>
                    <a:gs pos="47000">
                      <a:srgbClr val="FFFF8B"/>
                    </a:gs>
                    <a:gs pos="100000">
                      <a:schemeClr val="tx1">
                        <a:alpha val="2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656578"/>
                  <a:endParaRPr lang="pt-BR" sz="6000" b="0" dirty="0" smtClean="0">
                    <a:latin typeface="Helvetica 55 Roman" pitchFamily="34" charset="0"/>
                  </a:endParaRPr>
                </a:p>
              </p:txBody>
            </p:sp>
            <p:grpSp>
              <p:nvGrpSpPr>
                <p:cNvPr id="8" name="Group 2"/>
                <p:cNvGrpSpPr>
                  <a:grpSpLocks/>
                </p:cNvGrpSpPr>
                <p:nvPr/>
              </p:nvGrpSpPr>
              <p:grpSpPr bwMode="auto">
                <a:xfrm>
                  <a:off x="8029557" y="3976886"/>
                  <a:ext cx="657469" cy="708660"/>
                  <a:chOff x="5481" y="5955"/>
                  <a:chExt cx="1036" cy="1116"/>
                </a:xfrm>
              </p:grpSpPr>
              <p:sp>
                <p:nvSpPr>
                  <p:cNvPr id="36" name="AutoShape 3"/>
                  <p:cNvSpPr>
                    <a:spLocks noChangeArrowheads="1"/>
                  </p:cNvSpPr>
                  <p:nvPr/>
                </p:nvSpPr>
                <p:spPr bwMode="auto">
                  <a:xfrm>
                    <a:off x="5481" y="5955"/>
                    <a:ext cx="1036" cy="1116"/>
                  </a:xfrm>
                  <a:prstGeom prst="star16">
                    <a:avLst>
                      <a:gd name="adj" fmla="val 36712"/>
                    </a:avLst>
                  </a:prstGeom>
                  <a:gradFill>
                    <a:gsLst>
                      <a:gs pos="64000">
                        <a:srgbClr val="FFFF00"/>
                      </a:gs>
                      <a:gs pos="81000">
                        <a:srgbClr val="FFC000">
                          <a:alpha val="36000"/>
                        </a:srgbClr>
                      </a:gs>
                      <a:gs pos="96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6000" b="0">
                      <a:latin typeface="Helvetica 55 Roman" pitchFamily="34" charset="0"/>
                    </a:endParaRPr>
                  </a:p>
                </p:txBody>
              </p:sp>
              <p:sp>
                <p:nvSpPr>
                  <p:cNvPr id="37" name="Oval 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726" y="6214"/>
                    <a:ext cx="542" cy="585"/>
                  </a:xfrm>
                  <a:prstGeom prst="ellipse">
                    <a:avLst/>
                  </a:prstGeom>
                  <a:solidFill>
                    <a:srgbClr val="FFFF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6000" b="0">
                      <a:latin typeface="Helvetica 55 Roman" pitchFamily="34" charset="0"/>
                    </a:endParaRPr>
                  </a:p>
                </p:txBody>
              </p:sp>
            </p:grpSp>
          </p:grpSp>
          <p:grpSp>
            <p:nvGrpSpPr>
              <p:cNvPr id="12" name="Grupo 61"/>
              <p:cNvGrpSpPr>
                <a:grpSpLocks noChangeAspect="1"/>
              </p:cNvGrpSpPr>
              <p:nvPr/>
            </p:nvGrpSpPr>
            <p:grpSpPr>
              <a:xfrm>
                <a:off x="2727631" y="4867103"/>
                <a:ext cx="1559726" cy="1586233"/>
                <a:chOff x="25851516" y="17833454"/>
                <a:chExt cx="2653328" cy="2698424"/>
              </a:xfrm>
            </p:grpSpPr>
            <p:grpSp>
              <p:nvGrpSpPr>
                <p:cNvPr id="13" name="Grupo 53"/>
                <p:cNvGrpSpPr>
                  <a:grpSpLocks noChangeAspect="1"/>
                </p:cNvGrpSpPr>
                <p:nvPr/>
              </p:nvGrpSpPr>
              <p:grpSpPr>
                <a:xfrm rot="10800000">
                  <a:off x="25851516" y="17833454"/>
                  <a:ext cx="2653328" cy="2603337"/>
                  <a:chOff x="2799991" y="1617840"/>
                  <a:chExt cx="1069750" cy="1049611"/>
                </a:xfrm>
              </p:grpSpPr>
              <p:grpSp>
                <p:nvGrpSpPr>
                  <p:cNvPr id="17" name="Grupo 76"/>
                  <p:cNvGrpSpPr/>
                  <p:nvPr/>
                </p:nvGrpSpPr>
                <p:grpSpPr>
                  <a:xfrm>
                    <a:off x="2799991" y="1617840"/>
                    <a:ext cx="1065201" cy="1049611"/>
                    <a:chOff x="3967884" y="2559293"/>
                    <a:chExt cx="1065201" cy="1049611"/>
                  </a:xfrm>
                </p:grpSpPr>
                <p:pic>
                  <p:nvPicPr>
                    <p:cNvPr id="43" name="Picture 12" descr="Earth_rotate_200_x_200_72dpi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rot="12180000">
                      <a:off x="3989085" y="2564904"/>
                      <a:ext cx="1044000" cy="1044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44" name="Lua 43"/>
                    <p:cNvSpPr>
                      <a:spLocks/>
                    </p:cNvSpPr>
                    <p:nvPr/>
                  </p:nvSpPr>
                  <p:spPr bwMode="auto">
                    <a:xfrm>
                      <a:off x="3967884" y="2559293"/>
                      <a:ext cx="504000" cy="1044000"/>
                    </a:xfrm>
                    <a:prstGeom prst="moon">
                      <a:avLst>
                        <a:gd name="adj" fmla="val 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3657966"/>
                      <a:endParaRPr kumimoji="0" lang="pt-BR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Helvetica 55 Roman" pitchFamily="34" charset="0"/>
                      </a:endParaRPr>
                    </a:p>
                  </p:txBody>
                </p:sp>
              </p:grpSp>
              <p:sp>
                <p:nvSpPr>
                  <p:cNvPr id="42" name="Elipse 41"/>
                  <p:cNvSpPr/>
                  <p:nvPr/>
                </p:nvSpPr>
                <p:spPr>
                  <a:xfrm rot="10800000">
                    <a:off x="2810203" y="1620962"/>
                    <a:ext cx="1059538" cy="1045040"/>
                  </a:xfrm>
                  <a:prstGeom prst="ellipse">
                    <a:avLst/>
                  </a:prstGeom>
                  <a:noFill/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6000" b="0"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40" name="Corda 39"/>
                <p:cNvSpPr>
                  <a:spLocks noChangeAspect="1"/>
                </p:cNvSpPr>
                <p:nvPr/>
              </p:nvSpPr>
              <p:spPr bwMode="auto">
                <a:xfrm flipH="1">
                  <a:off x="25869050" y="18011879"/>
                  <a:ext cx="2591998" cy="2519999"/>
                </a:xfrm>
                <a:prstGeom prst="chord">
                  <a:avLst>
                    <a:gd name="adj1" fmla="val 5336299"/>
                    <a:gd name="adj2" fmla="val 5243506"/>
                  </a:avLst>
                </a:prstGeom>
                <a:solidFill>
                  <a:schemeClr val="tx1">
                    <a:alpha val="6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6000" b="0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itchFamily="34" charset="0"/>
                  </a:endParaRPr>
                </a:p>
              </p:txBody>
            </p:sp>
          </p:grpSp>
          <p:grpSp>
            <p:nvGrpSpPr>
              <p:cNvPr id="18" name="Grupo 44"/>
              <p:cNvGrpSpPr>
                <a:grpSpLocks noChangeAspect="1"/>
              </p:cNvGrpSpPr>
              <p:nvPr/>
            </p:nvGrpSpPr>
            <p:grpSpPr>
              <a:xfrm>
                <a:off x="5271846" y="3224497"/>
                <a:ext cx="1029903" cy="1008328"/>
                <a:chOff x="25424435" y="11150578"/>
                <a:chExt cx="2659038" cy="2603337"/>
              </a:xfrm>
            </p:grpSpPr>
            <p:grpSp>
              <p:nvGrpSpPr>
                <p:cNvPr id="19" name="Grupo 53"/>
                <p:cNvGrpSpPr>
                  <a:grpSpLocks noChangeAspect="1"/>
                </p:cNvGrpSpPr>
                <p:nvPr/>
              </p:nvGrpSpPr>
              <p:grpSpPr>
                <a:xfrm rot="10800000">
                  <a:off x="25424435" y="11150578"/>
                  <a:ext cx="2659038" cy="2603337"/>
                  <a:chOff x="2799991" y="1617840"/>
                  <a:chExt cx="1072052" cy="1049611"/>
                </a:xfrm>
              </p:grpSpPr>
              <p:grpSp>
                <p:nvGrpSpPr>
                  <p:cNvPr id="20" name="Grupo 76"/>
                  <p:cNvGrpSpPr/>
                  <p:nvPr/>
                </p:nvGrpSpPr>
                <p:grpSpPr>
                  <a:xfrm>
                    <a:off x="2799991" y="1617840"/>
                    <a:ext cx="1072052" cy="1049611"/>
                    <a:chOff x="3967884" y="2559293"/>
                    <a:chExt cx="1072052" cy="1049611"/>
                  </a:xfrm>
                </p:grpSpPr>
                <p:pic>
                  <p:nvPicPr>
                    <p:cNvPr id="50" name="Picture 12" descr="Earth_rotate_200_x_200_72dpi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rot="12180000">
                      <a:off x="3995936" y="2564904"/>
                      <a:ext cx="1044000" cy="1044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51" name="Lua 50"/>
                    <p:cNvSpPr>
                      <a:spLocks/>
                    </p:cNvSpPr>
                    <p:nvPr/>
                  </p:nvSpPr>
                  <p:spPr bwMode="auto">
                    <a:xfrm>
                      <a:off x="3967884" y="2559293"/>
                      <a:ext cx="504000" cy="1044000"/>
                    </a:xfrm>
                    <a:prstGeom prst="moon">
                      <a:avLst>
                        <a:gd name="adj" fmla="val 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3657966"/>
                      <a:endParaRPr kumimoji="0" lang="pt-BR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Helvetica 55 Roman" pitchFamily="34" charset="0"/>
                      </a:endParaRPr>
                    </a:p>
                  </p:txBody>
                </p:sp>
              </p:grpSp>
              <p:sp>
                <p:nvSpPr>
                  <p:cNvPr id="49" name="Elipse 48"/>
                  <p:cNvSpPr/>
                  <p:nvPr/>
                </p:nvSpPr>
                <p:spPr>
                  <a:xfrm rot="10800000">
                    <a:off x="2810203" y="1620962"/>
                    <a:ext cx="1059538" cy="1045040"/>
                  </a:xfrm>
                  <a:prstGeom prst="ellipse">
                    <a:avLst/>
                  </a:prstGeom>
                  <a:noFill/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6000" b="0"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47" name="Lua 46"/>
                <p:cNvSpPr/>
                <p:nvPr/>
              </p:nvSpPr>
              <p:spPr bwMode="auto">
                <a:xfrm rot="10800000">
                  <a:off x="26841709" y="11176411"/>
                  <a:ext cx="1188000" cy="2520000"/>
                </a:xfrm>
                <a:prstGeom prst="moon">
                  <a:avLst>
                    <a:gd name="adj" fmla="val 83177"/>
                  </a:avLst>
                </a:prstGeom>
                <a:solidFill>
                  <a:schemeClr val="tx1">
                    <a:alpha val="6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52" name="Conector reto 51"/>
              <p:cNvCxnSpPr/>
              <p:nvPr/>
            </p:nvCxnSpPr>
            <p:spPr bwMode="auto">
              <a:xfrm flipV="1">
                <a:off x="777178" y="2868778"/>
                <a:ext cx="786328" cy="1628821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27" name="Grupo 52"/>
              <p:cNvGrpSpPr>
                <a:grpSpLocks noChangeAspect="1"/>
              </p:cNvGrpSpPr>
              <p:nvPr/>
            </p:nvGrpSpPr>
            <p:grpSpPr>
              <a:xfrm>
                <a:off x="683568" y="3187053"/>
                <a:ext cx="1029903" cy="1008328"/>
                <a:chOff x="7777217" y="11006562"/>
                <a:chExt cx="2659038" cy="2603337"/>
              </a:xfrm>
            </p:grpSpPr>
            <p:grpSp>
              <p:nvGrpSpPr>
                <p:cNvPr id="28" name="Grupo 53"/>
                <p:cNvGrpSpPr>
                  <a:grpSpLocks noChangeAspect="1"/>
                </p:cNvGrpSpPr>
                <p:nvPr/>
              </p:nvGrpSpPr>
              <p:grpSpPr>
                <a:xfrm rot="10800000">
                  <a:off x="7777217" y="11006562"/>
                  <a:ext cx="2659038" cy="2603337"/>
                  <a:chOff x="2799991" y="1617840"/>
                  <a:chExt cx="1072052" cy="1049611"/>
                </a:xfrm>
              </p:grpSpPr>
              <p:grpSp>
                <p:nvGrpSpPr>
                  <p:cNvPr id="33" name="Grupo 76"/>
                  <p:cNvGrpSpPr/>
                  <p:nvPr/>
                </p:nvGrpSpPr>
                <p:grpSpPr>
                  <a:xfrm>
                    <a:off x="2799991" y="1617840"/>
                    <a:ext cx="1072052" cy="1049611"/>
                    <a:chOff x="3967884" y="2559293"/>
                    <a:chExt cx="1072052" cy="1049611"/>
                  </a:xfrm>
                </p:grpSpPr>
                <p:pic>
                  <p:nvPicPr>
                    <p:cNvPr id="58" name="Picture 12" descr="Earth_rotate_200_x_200_72dpi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rot="12180000">
                      <a:off x="3995936" y="2564904"/>
                      <a:ext cx="1044000" cy="1044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59" name="Lua 58"/>
                    <p:cNvSpPr>
                      <a:spLocks/>
                    </p:cNvSpPr>
                    <p:nvPr/>
                  </p:nvSpPr>
                  <p:spPr bwMode="auto">
                    <a:xfrm>
                      <a:off x="3967884" y="2559293"/>
                      <a:ext cx="504000" cy="1044000"/>
                    </a:xfrm>
                    <a:prstGeom prst="moon">
                      <a:avLst>
                        <a:gd name="adj" fmla="val 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3657966"/>
                      <a:endParaRPr kumimoji="0" lang="pt-BR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Helvetica 55 Roman" pitchFamily="34" charset="0"/>
                      </a:endParaRPr>
                    </a:p>
                  </p:txBody>
                </p:sp>
              </p:grpSp>
              <p:sp>
                <p:nvSpPr>
                  <p:cNvPr id="57" name="Elipse 56"/>
                  <p:cNvSpPr/>
                  <p:nvPr/>
                </p:nvSpPr>
                <p:spPr>
                  <a:xfrm rot="10800000">
                    <a:off x="2810203" y="1620962"/>
                    <a:ext cx="1059538" cy="1045040"/>
                  </a:xfrm>
                  <a:prstGeom prst="ellipse">
                    <a:avLst/>
                  </a:prstGeom>
                  <a:noFill/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6000" b="0"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55" name="Lua 54"/>
                <p:cNvSpPr/>
                <p:nvPr/>
              </p:nvSpPr>
              <p:spPr bwMode="auto">
                <a:xfrm>
                  <a:off x="7787309" y="11043217"/>
                  <a:ext cx="1188000" cy="2520000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tx1">
                    <a:alpha val="6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60" name="Triângulo isósceles 59"/>
              <p:cNvSpPr/>
              <p:nvPr/>
            </p:nvSpPr>
            <p:spPr bwMode="auto">
              <a:xfrm rot="14743544">
                <a:off x="2027845" y="2455556"/>
                <a:ext cx="280831" cy="355720"/>
              </a:xfrm>
              <a:prstGeom prst="triangle">
                <a:avLst/>
              </a:prstGeom>
              <a:solidFill>
                <a:srgbClr val="99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Triângulo isósceles 60"/>
              <p:cNvSpPr/>
              <p:nvPr/>
            </p:nvSpPr>
            <p:spPr bwMode="auto">
              <a:xfrm rot="3335769">
                <a:off x="4929500" y="4985717"/>
                <a:ext cx="280831" cy="355720"/>
              </a:xfrm>
              <a:prstGeom prst="triangle">
                <a:avLst/>
              </a:prstGeom>
              <a:solidFill>
                <a:srgbClr val="99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6513" y="5157192"/>
            <a:ext cx="9143999" cy="100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55" tIns="42727" rIns="85455" bIns="42727" numCol="1" anchor="t" anchorCtr="0" compatLnSpc="1">
            <a:prstTxWarp prst="textNoShape">
              <a:avLst/>
            </a:prstTxWarp>
            <a:spAutoFit/>
          </a:bodyPr>
          <a:lstStyle/>
          <a:p>
            <a:pPr defTabSz="854544"/>
            <a:r>
              <a:rPr lang="pt-BR" sz="6000" dirty="0" smtClean="0">
                <a:ln w="19050">
                  <a:solidFill>
                    <a:srgbClr val="7030A0"/>
                  </a:solidFill>
                </a:ln>
                <a:solidFill>
                  <a:srgbClr val="CAAFFF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Apresentação do curso</a:t>
            </a:r>
            <a:endParaRPr lang="pt-BR" sz="6000" dirty="0" smtClean="0">
              <a:ln w="19050">
                <a:solidFill>
                  <a:srgbClr val="7030A0"/>
                </a:solidFill>
              </a:ln>
              <a:solidFill>
                <a:srgbClr val="CAAFFF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8281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794462"/>
            <a:ext cx="784887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Objetivo: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  <a:t>Aprofundar os conceitos relacionados com o ciclo das estações do ano, repassando os conceitos básicos vistos no curso de Introdução à Astronomia, abordando vários aspectos do fenômeno e buscando levar os alunos a uma compreensão abrangente, em especial da conexão entre as duas perspectivas: estações do ano observadas a partir da superfície terrestre e a partir do espaço. 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1836108"/>
            <a:ext cx="784887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Público-alvo: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  <a:t>interessados em geral com idade igual ou superior a 14 anos.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789670"/>
            <a:ext cx="784887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Duração e horário:</a:t>
            </a:r>
            <a:b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  <a:t>Quatro semanas </a:t>
            </a:r>
            <a:b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  <a:t>(23 de maio a 13 de junho-2014);</a:t>
            </a:r>
            <a:b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  <a:t>Carga horária de 08 horas</a:t>
            </a:r>
            <a:b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  <a:t>Sempre às sextas-feiras, das 15h às 17h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1436002"/>
            <a:ext cx="78488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Ministrantes</a:t>
            </a:r>
            <a:b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  <a:t>André Luiz da Silva, astrofísico </a:t>
            </a:r>
            <a:b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  <a:t>Jorge </a:t>
            </a:r>
            <a:r>
              <a:rPr lang="pt-BR" sz="2800" dirty="0" err="1" smtClean="0">
                <a:solidFill>
                  <a:srgbClr val="CAAFFF"/>
                </a:solidFill>
                <a:latin typeface="Century Gothic" pitchFamily="34" charset="0"/>
              </a:rPr>
              <a:t>Hönel</a:t>
            </a:r>
            <a: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  <a:t>, físico</a:t>
            </a:r>
            <a:b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  <a:t>ambos especialistas em laboratório do Observatório Dietrich </a:t>
            </a:r>
            <a:r>
              <a:rPr lang="pt-BR" sz="2800" dirty="0" err="1" smtClean="0">
                <a:solidFill>
                  <a:srgbClr val="CAAFFF"/>
                </a:solidFill>
                <a:latin typeface="Century Gothic" pitchFamily="34" charset="0"/>
              </a:rPr>
              <a:t>Schiel</a:t>
            </a:r>
            <a: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  <a:t> – Setor de Astronomia do CDCC/USP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405224"/>
            <a:ext cx="784887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Certificado de participação: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  <a:t>Será concedido para os participantes </a:t>
            </a:r>
            <a: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  <a:t>que </a:t>
            </a:r>
            <a:r>
              <a:rPr lang="pt-BR" sz="2800" dirty="0" smtClean="0">
                <a:solidFill>
                  <a:srgbClr val="CAAFFF"/>
                </a:solidFill>
                <a:latin typeface="Century Gothic" pitchFamily="34" charset="0"/>
              </a:rPr>
              <a:t>obtiverem 75% de presença (ou seja, máximo de 1 falta para ter direito ao certificado)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34500"/>
            <a:ext cx="864096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Programação do Curso: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lvl="0" algn="l"/>
            <a: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23 de maio – aula 1: apresentação (André)</a:t>
            </a:r>
            <a:b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apresentação dos tópicos que serão dados no curso; </a:t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Alguns elementos da Esfera Celeste;</a:t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atividade prática: elementos da Esfera Celeste com o </a:t>
            </a:r>
            <a:r>
              <a:rPr lang="pt-BR" sz="2000" b="0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software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0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Stellarium</a:t>
            </a:r>
            <a: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CAAF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8974</TotalTime>
  <Words>122</Words>
  <Application>Microsoft Office PowerPoint</Application>
  <PresentationFormat>Apresentação na tela (4:3)</PresentationFormat>
  <Paragraphs>34</Paragraphs>
  <Slides>12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Blank Presentation</vt:lpstr>
      <vt:lpstr>Slide 1</vt:lpstr>
      <vt:lpstr>Slide 2</vt:lpstr>
      <vt:lpstr>Slide 3</vt:lpstr>
      <vt:lpstr>Objetivo:  Aprofundar os conceitos relacionados com o ciclo das estações do ano, repassando os conceitos básicos vistos no curso de Introdução à Astronomia, abordando vários aspectos do fenômeno e buscando levar os alunos a uma compreensão abrangente, em especial da conexão entre as duas perspectivas: estações do ano observadas a partir da superfície terrestre e a partir do espaço. </vt:lpstr>
      <vt:lpstr>Público-alvo:  interessados em geral com idade igual ou superior a 14 anos.      </vt:lpstr>
      <vt:lpstr>Duração e horário:   Quatro semanas  (23 de maio a 13 de junho-2014);  Carga horária de 08 horas  Sempre às sextas-feiras, das 15h às 17h     </vt:lpstr>
      <vt:lpstr>Ministrantes   André Luiz da Silva, astrofísico   Jorge Hönel, físico  ambos especialistas em laboratório do Observatório Dietrich Schiel – Setor de Astronomia do CDCC/USP</vt:lpstr>
      <vt:lpstr>Certificado de participação:  Será concedido para os participantes  que obtiverem 75% de presença (ou seja, máximo de 1 falta para ter direito ao certificado)     </vt:lpstr>
      <vt:lpstr>Programação do Curso:  23 de maio – aula 1: apresentação (André)  apresentação dos tópicos que serão dados no curso;   Alguns elementos da Esfera Celeste;  atividade prática: elementos da Esfera Celeste com o software Stellarium  </vt:lpstr>
      <vt:lpstr>Programação do Curso: 30 de maio – aula 2: visão topocêntrica das estações (André)  arcos diurnos do Sol ao longo do ano em São Carlos;   arcos diurnos do Sol no Equador, nos polos e numa latitude intermediária norte;   mudança do aspecto do céu noturno ao longo do ano;   constelações representativas de cada estação;  atividade prática 1: semiesfera armilar;  atividade prática 2: usando o simulador da Universidade de Nebraska;  atividade prática 3: o Stellarium e o céu de cada estação.</vt:lpstr>
      <vt:lpstr>Programação do Curso:  06 de junho – aula 3: estações do ano vistas do espaço (André)  ângulo de incidência da luz do Sol;  visão geocêntrica: o "bamboleio" do Sol na Esfera Celeste;  visão heliocêntrica: inclinação do eixo de rotação da Terra e as estações;  atividade prática 1: simulador da Universidade de Nebraska  atividade prática 2: modelo tridimensional simples do Sistema Terra-Sol (telúrio);  atividade prática 3: usando o telúrio do Observatório;    </vt:lpstr>
      <vt:lpstr> Programação do Curso:  13 de junho – aula 4: miscelânia (Jorge)  precessão dos equinócios;  nutação;  época de início das estações do ano;  crepúsculos e duração do dia;  horário de verão.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547</cp:revision>
  <cp:lastPrinted>2000-05-01T12:23:36Z</cp:lastPrinted>
  <dcterms:created xsi:type="dcterms:W3CDTF">1995-06-17T23:31:02Z</dcterms:created>
  <dcterms:modified xsi:type="dcterms:W3CDTF">2014-05-23T14:21:30Z</dcterms:modified>
</cp:coreProperties>
</file>