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996" r:id="rId2"/>
    <p:sldId id="976" r:id="rId3"/>
    <p:sldId id="978" r:id="rId4"/>
    <p:sldId id="984" r:id="rId5"/>
    <p:sldId id="999" r:id="rId6"/>
    <p:sldId id="979" r:id="rId7"/>
    <p:sldId id="977" r:id="rId8"/>
    <p:sldId id="987" r:id="rId9"/>
    <p:sldId id="969" r:id="rId10"/>
    <p:sldId id="988" r:id="rId11"/>
    <p:sldId id="967" r:id="rId12"/>
    <p:sldId id="994" r:id="rId13"/>
    <p:sldId id="991" r:id="rId14"/>
    <p:sldId id="992" r:id="rId15"/>
    <p:sldId id="995" r:id="rId16"/>
    <p:sldId id="993" r:id="rId17"/>
    <p:sldId id="998" r:id="rId18"/>
    <p:sldId id="997" r:id="rId19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FF00"/>
    <a:srgbClr val="37CBFF"/>
    <a:srgbClr val="00CC99"/>
    <a:srgbClr val="000066"/>
    <a:srgbClr val="0066FF"/>
    <a:srgbClr val="143C2B"/>
    <a:srgbClr val="005392"/>
    <a:srgbClr val="0000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34" autoAdjust="0"/>
  </p:normalViewPr>
  <p:slideViewPr>
    <p:cSldViewPr>
      <p:cViewPr>
        <p:scale>
          <a:sx n="98" d="100"/>
          <a:sy n="98" d="100"/>
        </p:scale>
        <p:origin x="-1092" y="55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http://cienciageografica.carpetapedagogica.com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celhorcomp.swf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altazimuth.swf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radecdemo.swf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taff.on.br/maia/Intr_Astron_eAstrof_Curso_do_INPE.pdf" TargetMode="External"/><Relationship Id="rId2" Type="http://schemas.openxmlformats.org/officeDocument/2006/relationships/hyperlink" Target="http://www.cdcc.usp.br/cda/ensino-fundamental-astronomia/parte1a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celestialhorizon.swf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3170" y="116632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2821042" y="1285310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 descr="C:\Users\ANDRE\Documents\OBSERVATÓRIO\ATIVIDADES\Facebook-e-site\tarjas-do-site-2014\estacoes-do-a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0"/>
            <a:ext cx="2088306" cy="2088306"/>
          </a:xfrm>
          <a:prstGeom prst="rect">
            <a:avLst/>
          </a:prstGeom>
          <a:noFill/>
        </p:spPr>
      </p:pic>
      <p:sp>
        <p:nvSpPr>
          <p:cNvPr id="14" name="Subtítulo 3"/>
          <p:cNvSpPr>
            <a:spLocks noGrp="1"/>
          </p:cNvSpPr>
          <p:nvPr>
            <p:ph type="subTitle" idx="1"/>
          </p:nvPr>
        </p:nvSpPr>
        <p:spPr>
          <a:xfrm>
            <a:off x="0" y="2348880"/>
            <a:ext cx="9144000" cy="1752600"/>
          </a:xfrm>
        </p:spPr>
        <p:txBody>
          <a:bodyPr/>
          <a:lstStyle/>
          <a:p>
            <a:r>
              <a:rPr lang="pt-BR" sz="48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 Esfera Celeste e alguns de seus elementos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63900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71" name="Grupo 101"/>
          <p:cNvGrpSpPr/>
          <p:nvPr/>
        </p:nvGrpSpPr>
        <p:grpSpPr>
          <a:xfrm rot="18342476">
            <a:off x="5148197" y="2501239"/>
            <a:ext cx="636551" cy="636551"/>
            <a:chOff x="7100825" y="2059484"/>
            <a:chExt cx="636551" cy="636551"/>
          </a:xfrm>
        </p:grpSpPr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5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6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672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55" name="Grupo 101"/>
          <p:cNvGrpSpPr/>
          <p:nvPr/>
        </p:nvGrpSpPr>
        <p:grpSpPr>
          <a:xfrm rot="18342476">
            <a:off x="2801668" y="3580266"/>
            <a:ext cx="837238" cy="855158"/>
            <a:chOff x="7100825" y="2059484"/>
            <a:chExt cx="636551" cy="636551"/>
          </a:xfrm>
        </p:grpSpPr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CC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81" name="CaixaDeTexto 80"/>
          <p:cNvSpPr txBox="1"/>
          <p:nvPr/>
        </p:nvSpPr>
        <p:spPr>
          <a:xfrm>
            <a:off x="7055768" y="2996952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</a:t>
            </a:r>
          </a:p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611560" y="23488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84" name="Grupo 101"/>
          <p:cNvGrpSpPr/>
          <p:nvPr/>
        </p:nvGrpSpPr>
        <p:grpSpPr>
          <a:xfrm rot="18342476">
            <a:off x="4327967" y="792376"/>
            <a:ext cx="636551" cy="636551"/>
            <a:chOff x="7100825" y="2059484"/>
            <a:chExt cx="636551" cy="636551"/>
          </a:xfrm>
        </p:grpSpPr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87" name="Elipse 86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88" name="Grupo 101"/>
          <p:cNvGrpSpPr/>
          <p:nvPr/>
        </p:nvGrpSpPr>
        <p:grpSpPr>
          <a:xfrm rot="7542476">
            <a:off x="4330163" y="5492517"/>
            <a:ext cx="636551" cy="636551"/>
            <a:chOff x="7100825" y="2059484"/>
            <a:chExt cx="636551" cy="636551"/>
          </a:xfrm>
        </p:grpSpPr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90" name="Elipse 8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cxnSp>
        <p:nvCxnSpPr>
          <p:cNvPr id="91" name="Conector de seta reta 90"/>
          <p:cNvCxnSpPr/>
          <p:nvPr/>
        </p:nvCxnSpPr>
        <p:spPr bwMode="auto">
          <a:xfrm>
            <a:off x="4572000" y="4778309"/>
            <a:ext cx="432048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grpSp>
        <p:nvGrpSpPr>
          <p:cNvPr id="92" name="Grupo 91"/>
          <p:cNvGrpSpPr/>
          <p:nvPr/>
        </p:nvGrpSpPr>
        <p:grpSpPr>
          <a:xfrm>
            <a:off x="3923928" y="4221088"/>
            <a:ext cx="864096" cy="899960"/>
            <a:chOff x="7618448" y="2832375"/>
            <a:chExt cx="864096" cy="899960"/>
          </a:xfrm>
        </p:grpSpPr>
        <p:grpSp>
          <p:nvGrpSpPr>
            <p:cNvPr id="93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7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</a:t>
            </a:r>
            <a:endParaRPr lang="pt-BR" sz="4400" b="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  <a:sym typeface="Wingdings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82" grpId="0"/>
      <p:bldP spid="102" grpId="1"/>
      <p:bldP spid="10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Arco 67"/>
          <p:cNvSpPr/>
          <p:nvPr/>
        </p:nvSpPr>
        <p:spPr bwMode="auto">
          <a:xfrm rot="8526017">
            <a:off x="4376930" y="1223563"/>
            <a:ext cx="1641871" cy="4527699"/>
          </a:xfrm>
          <a:prstGeom prst="arc">
            <a:avLst>
              <a:gd name="adj1" fmla="val 11662667"/>
              <a:gd name="adj2" fmla="val 14865733"/>
            </a:avLst>
          </a:prstGeom>
          <a:noFill/>
          <a:ln w="38100" cap="flat" cmpd="sng" algn="ctr">
            <a:solidFill>
              <a:srgbClr val="00CC99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7" name="Arco 66"/>
          <p:cNvSpPr/>
          <p:nvPr/>
        </p:nvSpPr>
        <p:spPr bwMode="auto">
          <a:xfrm rot="8526017">
            <a:off x="3842346" y="1544221"/>
            <a:ext cx="1637361" cy="4669768"/>
          </a:xfrm>
          <a:prstGeom prst="arc">
            <a:avLst>
              <a:gd name="adj1" fmla="val 9154968"/>
              <a:gd name="adj2" fmla="val 14585435"/>
            </a:avLst>
          </a:prstGeom>
          <a:noFill/>
          <a:ln w="38100" cap="flat" cmpd="sng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763688" y="1484784"/>
            <a:ext cx="5665787" cy="4752975"/>
            <a:chOff x="1714480" y="1555874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89547" y="1555874"/>
              <a:ext cx="4681536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3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91141" y="3140497"/>
              <a:ext cx="4679943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60000"/>
              </a:srgbClr>
            </a:solidFill>
            <a:ln w="38100" cap="rnd">
              <a:solidFill>
                <a:srgbClr val="339966">
                  <a:alpha val="36000"/>
                </a:srgbClr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6388" name="Line 27"/>
          <p:cNvSpPr>
            <a:spLocks noChangeShapeType="1"/>
          </p:cNvSpPr>
          <p:nvPr/>
        </p:nvSpPr>
        <p:spPr bwMode="auto">
          <a:xfrm flipV="1">
            <a:off x="2771800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804174" y="206057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2124075" y="55165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>
                <a:solidFill>
                  <a:srgbClr val="FFFF00"/>
                </a:solidFill>
                <a:latin typeface="Century Gothic" pitchFamily="34" charset="0"/>
              </a:rPr>
              <a:t>PCN</a:t>
            </a: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Trajetória diária dos astros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39752" y="378904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63500">
            <a:solidFill>
              <a:srgbClr val="339966">
                <a:alpha val="64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4572000" y="2348879"/>
            <a:ext cx="2016224" cy="1580183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0" name="Oval 25"/>
          <p:cNvSpPr>
            <a:spLocks noChangeArrowheads="1"/>
          </p:cNvSpPr>
          <p:nvPr/>
        </p:nvSpPr>
        <p:spPr bwMode="auto">
          <a:xfrm>
            <a:off x="4932040" y="29969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4" name="Elipse 63"/>
          <p:cNvSpPr>
            <a:spLocks noChangeAspect="1"/>
          </p:cNvSpPr>
          <p:nvPr/>
        </p:nvSpPr>
        <p:spPr bwMode="auto">
          <a:xfrm>
            <a:off x="3058161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29" name="Arco 28"/>
          <p:cNvSpPr/>
          <p:nvPr/>
        </p:nvSpPr>
        <p:spPr bwMode="auto">
          <a:xfrm rot="8478773">
            <a:off x="5918880" y="1591422"/>
            <a:ext cx="653543" cy="2090939"/>
          </a:xfrm>
          <a:prstGeom prst="arc">
            <a:avLst>
              <a:gd name="adj1" fmla="val 15935858"/>
              <a:gd name="adj2" fmla="val 5938355"/>
            </a:avLst>
          </a:prstGeom>
          <a:noFill/>
          <a:ln w="50800" cap="flat" cmpd="sng" algn="ctr">
            <a:solidFill>
              <a:srgbClr val="00CC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Arco 30"/>
          <p:cNvSpPr/>
          <p:nvPr/>
        </p:nvSpPr>
        <p:spPr bwMode="auto">
          <a:xfrm rot="8578539">
            <a:off x="5927739" y="1614779"/>
            <a:ext cx="653543" cy="2090939"/>
          </a:xfrm>
          <a:prstGeom prst="arc">
            <a:avLst>
              <a:gd name="adj1" fmla="val 5896601"/>
              <a:gd name="adj2" fmla="val 15934776"/>
            </a:avLst>
          </a:prstGeom>
          <a:noFill/>
          <a:ln w="34925" cap="flat" cmpd="sng" algn="ctr">
            <a:solidFill>
              <a:srgbClr val="00CC99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5927739" y="1614962"/>
            <a:ext cx="654763" cy="2102070"/>
            <a:chOff x="5561977" y="1603648"/>
            <a:chExt cx="654763" cy="2102070"/>
          </a:xfrm>
        </p:grpSpPr>
        <p:sp>
          <p:nvSpPr>
            <p:cNvPr id="37" name="Arco 36"/>
            <p:cNvSpPr/>
            <p:nvPr/>
          </p:nvSpPr>
          <p:spPr bwMode="auto">
            <a:xfrm rot="8478773">
              <a:off x="5563197" y="1603648"/>
              <a:ext cx="653543" cy="2090939"/>
            </a:xfrm>
            <a:prstGeom prst="arc">
              <a:avLst>
                <a:gd name="adj1" fmla="val 15935858"/>
                <a:gd name="adj2" fmla="val 5938355"/>
              </a:avLst>
            </a:prstGeom>
            <a:noFill/>
            <a:ln w="50800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Arco 37"/>
            <p:cNvSpPr/>
            <p:nvPr/>
          </p:nvSpPr>
          <p:spPr bwMode="auto">
            <a:xfrm rot="8578539">
              <a:off x="5561977" y="1614779"/>
              <a:ext cx="653543" cy="2090939"/>
            </a:xfrm>
            <a:prstGeom prst="arc">
              <a:avLst>
                <a:gd name="adj1" fmla="val 5896601"/>
                <a:gd name="adj2" fmla="val 15934776"/>
              </a:avLst>
            </a:prstGeom>
            <a:noFill/>
            <a:ln w="34925" cap="flat" cmpd="sng" algn="ctr">
              <a:solidFill>
                <a:srgbClr val="00CC99">
                  <a:alpha val="35000"/>
                </a:srgb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1" name="Arco 40"/>
          <p:cNvSpPr/>
          <p:nvPr/>
        </p:nvSpPr>
        <p:spPr bwMode="auto">
          <a:xfrm rot="8526017">
            <a:off x="4349335" y="1178746"/>
            <a:ext cx="1641871" cy="4527699"/>
          </a:xfrm>
          <a:prstGeom prst="arc">
            <a:avLst>
              <a:gd name="adj1" fmla="val 5400390"/>
              <a:gd name="adj2" fmla="val 12135889"/>
            </a:avLst>
          </a:prstGeom>
          <a:noFill/>
          <a:ln w="38100" cap="flat" cmpd="sng" algn="ctr">
            <a:solidFill>
              <a:srgbClr val="00CC99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 rot="8526017">
            <a:off x="4309606" y="1200446"/>
            <a:ext cx="1717132" cy="4527699"/>
          </a:xfrm>
          <a:prstGeom prst="arc">
            <a:avLst>
              <a:gd name="adj1" fmla="val 14953234"/>
              <a:gd name="adj2" fmla="val 16153498"/>
            </a:avLst>
          </a:prstGeom>
          <a:noFill/>
          <a:ln w="38100" cap="flat" cmpd="sng" algn="ctr">
            <a:solidFill>
              <a:srgbClr val="00CC99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5" name="Lua 64"/>
          <p:cNvSpPr/>
          <p:nvPr/>
        </p:nvSpPr>
        <p:spPr bwMode="auto">
          <a:xfrm rot="16200000">
            <a:off x="4109624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8" name="Grupo 47"/>
          <p:cNvGrpSpPr/>
          <p:nvPr/>
        </p:nvGrpSpPr>
        <p:grpSpPr>
          <a:xfrm>
            <a:off x="4288112" y="1178746"/>
            <a:ext cx="1703094" cy="4563711"/>
            <a:chOff x="8327201" y="1329526"/>
            <a:chExt cx="1703094" cy="4563711"/>
          </a:xfrm>
        </p:grpSpPr>
        <p:sp>
          <p:nvSpPr>
            <p:cNvPr id="47" name="Arco 46"/>
            <p:cNvSpPr/>
            <p:nvPr/>
          </p:nvSpPr>
          <p:spPr bwMode="auto">
            <a:xfrm rot="8526017">
              <a:off x="8388424" y="1329526"/>
              <a:ext cx="1641871" cy="4527699"/>
            </a:xfrm>
            <a:prstGeom prst="arc">
              <a:avLst>
                <a:gd name="adj1" fmla="val 12332762"/>
                <a:gd name="adj2" fmla="val 16352928"/>
              </a:avLst>
            </a:prstGeom>
            <a:noFill/>
            <a:ln w="38100" cap="flat" cmpd="sng" algn="ctr">
              <a:solidFill>
                <a:srgbClr val="00CC99">
                  <a:alpha val="35000"/>
                </a:srgb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Arco 45"/>
            <p:cNvSpPr/>
            <p:nvPr/>
          </p:nvSpPr>
          <p:spPr bwMode="auto">
            <a:xfrm rot="8526017">
              <a:off x="8388424" y="1347532"/>
              <a:ext cx="1641871" cy="4527699"/>
            </a:xfrm>
            <a:prstGeom prst="arc">
              <a:avLst>
                <a:gd name="adj1" fmla="val 5400390"/>
                <a:gd name="adj2" fmla="val 12135889"/>
              </a:avLst>
            </a:prstGeom>
            <a:noFill/>
            <a:ln w="38100" cap="flat" cmpd="sng" algn="ctr">
              <a:solidFill>
                <a:srgbClr val="00CC99">
                  <a:alpha val="35000"/>
                </a:srgb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Arco 44"/>
            <p:cNvSpPr/>
            <p:nvPr/>
          </p:nvSpPr>
          <p:spPr bwMode="auto">
            <a:xfrm rot="8526017">
              <a:off x="8327201" y="1365538"/>
              <a:ext cx="1641871" cy="4527699"/>
            </a:xfrm>
            <a:prstGeom prst="arc">
              <a:avLst>
                <a:gd name="adj1" fmla="val 16179782"/>
                <a:gd name="adj2" fmla="val 5380108"/>
              </a:avLst>
            </a:prstGeom>
            <a:noFill/>
            <a:ln w="50800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6" name="Grupo 55"/>
          <p:cNvGrpSpPr/>
          <p:nvPr/>
        </p:nvGrpSpPr>
        <p:grpSpPr>
          <a:xfrm>
            <a:off x="3804183" y="1544221"/>
            <a:ext cx="1750374" cy="4688503"/>
            <a:chOff x="8414372" y="1353350"/>
            <a:chExt cx="1623260" cy="4545864"/>
          </a:xfrm>
        </p:grpSpPr>
        <p:sp>
          <p:nvSpPr>
            <p:cNvPr id="59" name="Arco 58"/>
            <p:cNvSpPr/>
            <p:nvPr/>
          </p:nvSpPr>
          <p:spPr bwMode="auto">
            <a:xfrm rot="8526017">
              <a:off x="8449764" y="1353350"/>
              <a:ext cx="1518454" cy="4527699"/>
            </a:xfrm>
            <a:prstGeom prst="arc">
              <a:avLst>
                <a:gd name="adj1" fmla="val 14663498"/>
                <a:gd name="adj2" fmla="val 16153498"/>
              </a:avLst>
            </a:prstGeom>
            <a:noFill/>
            <a:ln w="38100" cap="flat" cmpd="sng" algn="ctr">
              <a:solidFill>
                <a:srgbClr val="00B0F0">
                  <a:alpha val="60000"/>
                </a:srgb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Arco 56"/>
            <p:cNvSpPr/>
            <p:nvPr/>
          </p:nvSpPr>
          <p:spPr bwMode="auto">
            <a:xfrm rot="8526017">
              <a:off x="8414372" y="1371514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635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Arco 57"/>
            <p:cNvSpPr/>
            <p:nvPr/>
          </p:nvSpPr>
          <p:spPr bwMode="auto">
            <a:xfrm rot="8526017">
              <a:off x="8448558" y="1363380"/>
              <a:ext cx="1526106" cy="4527699"/>
            </a:xfrm>
            <a:prstGeom prst="arc">
              <a:avLst>
                <a:gd name="adj1" fmla="val 5400390"/>
                <a:gd name="adj2" fmla="val 9030218"/>
              </a:avLst>
            </a:prstGeom>
            <a:noFill/>
            <a:ln w="38100" cap="flat" cmpd="sng" algn="ctr">
              <a:solidFill>
                <a:srgbClr val="00B0F0">
                  <a:alpha val="60000"/>
                </a:srgb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444208" y="2350021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2699792" y="5229200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0" name="Grupo 49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53" name="Elipse 52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4" name="Conector reto 53"/>
            <p:cNvCxnSpPr>
              <a:stCxn id="53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5" name="Conector reto 54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0" name="Conector reto 5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1" name="Conector reto 6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2268885" y="378904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1" name="Oval 25"/>
          <p:cNvSpPr>
            <a:spLocks noChangeArrowheads="1"/>
          </p:cNvSpPr>
          <p:nvPr/>
        </p:nvSpPr>
        <p:spPr bwMode="auto">
          <a:xfrm>
            <a:off x="4069085" y="458112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2" name="Oval 25"/>
          <p:cNvSpPr>
            <a:spLocks noChangeArrowheads="1"/>
          </p:cNvSpPr>
          <p:nvPr/>
        </p:nvSpPr>
        <p:spPr bwMode="auto">
          <a:xfrm>
            <a:off x="6949405" y="378904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0" name="Arco 39"/>
          <p:cNvSpPr/>
          <p:nvPr/>
        </p:nvSpPr>
        <p:spPr bwMode="auto">
          <a:xfrm rot="8526017">
            <a:off x="4277327" y="1213138"/>
            <a:ext cx="1641871" cy="4527699"/>
          </a:xfrm>
          <a:prstGeom prst="arc">
            <a:avLst>
              <a:gd name="adj1" fmla="val 16218021"/>
              <a:gd name="adj2" fmla="val 5380108"/>
            </a:avLst>
          </a:prstGeom>
          <a:noFill/>
          <a:ln w="50800" cap="flat" cmpd="sng" algn="ctr">
            <a:solidFill>
              <a:srgbClr val="00CC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2360" name="AutoShape 8"/>
          <p:cNvSpPr>
            <a:spLocks noChangeArrowheads="1"/>
          </p:cNvSpPr>
          <p:nvPr/>
        </p:nvSpPr>
        <p:spPr bwMode="auto">
          <a:xfrm>
            <a:off x="5940152" y="3143820"/>
            <a:ext cx="288032" cy="285180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6516216" y="2492896"/>
            <a:ext cx="216023" cy="213172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grpSp>
        <p:nvGrpSpPr>
          <p:cNvPr id="63" name="Grupo 101"/>
          <p:cNvGrpSpPr/>
          <p:nvPr/>
        </p:nvGrpSpPr>
        <p:grpSpPr>
          <a:xfrm rot="18342476">
            <a:off x="6191253" y="2109300"/>
            <a:ext cx="636551" cy="636551"/>
            <a:chOff x="7100825" y="2059484"/>
            <a:chExt cx="636551" cy="636551"/>
          </a:xfrm>
        </p:grpSpPr>
        <p:sp>
          <p:nvSpPr>
            <p:cNvPr id="6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3" name="Elipse 72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74" name="Grupo 101"/>
          <p:cNvGrpSpPr/>
          <p:nvPr/>
        </p:nvGrpSpPr>
        <p:grpSpPr>
          <a:xfrm rot="18342476">
            <a:off x="2462635" y="4973200"/>
            <a:ext cx="636551" cy="636551"/>
            <a:chOff x="7100825" y="2059484"/>
            <a:chExt cx="636551" cy="636551"/>
          </a:xfrm>
        </p:grpSpPr>
        <p:sp>
          <p:nvSpPr>
            <p:cNvPr id="7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6" name="Elipse 75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1 0.01067 C 0.0172 0.03938 0.03334 0.07225 0.04411 0.10697 C 0.05487 0.14169 0.06997 0.1866 0.06841 0.21855 C 0.06685 0.25049 0.05904 0.29447 0.03473 0.29841 C 0.00678 0.30558 -0.04079 0.27526 -0.0776 0.24169 C -0.11388 0.20836 -0.15103 0.15605 -0.18263 0.09771 C -0.22708 0.02179 -0.2519 -0.05622 -0.26753 -0.10854 C -0.28315 -0.16085 -0.27933 -0.19395 -0.27638 -0.21595 C -0.2644 -0.2347 -0.26145 -0.23817 -0.2493 -0.24118 C -0.23662 -0.24534 -0.21683 -0.2465 -0.20017 -0.24048 C -0.1835 -0.23446 -0.16579 -0.22034 -0.14895 -0.20483 C -0.13211 -0.18933 -0.11718 -0.17058 -0.09895 -0.14743 C -0.08072 -0.12428 -0.05676 -0.09164 -0.03975 -0.06525 C -0.02274 -0.03886 -0.00971 -0.01803 0.00331 0.01067 Z " pathEditMode="fixed" rAng="0" ptsTypes="aaafafafaaaaaa">
                                      <p:cBhvr>
                                        <p:cTn id="56" dur="24000" spd="-1000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1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6 0.0118 C 0.01597 0.03495 0.03594 0.09236 0.03646 0.11157 C 0.03698 0.13078 0.03038 0.13171 0.01059 0.12731 C -0.00469 0.11851 -0.01146 0.11481 -0.02431 0.10115 C -0.03715 0.0875 -0.05313 0.06759 -0.06649 0.04537 C -0.08629 0.01365 -0.09601 -0.0095 -0.10504 -0.03241 C -0.11406 -0.05533 -0.11997 -0.07801 -0.12101 -0.09237 C -0.12205 -0.10672 -0.11736 -0.11598 -0.11163 -0.11922 C -0.10712 -0.12176 -0.09618 -0.1176 -0.08698 -0.11135 C -0.07778 -0.10533 -0.0684 -0.09676 -0.05642 -0.08264 C -0.04445 -0.06852 -0.02535 -0.04283 -0.01476 -0.02709 C -0.00417 -0.01135 -0.00104 -0.01135 0.00746 0.0118 Z " pathEditMode="relative" rAng="0" ptsTypes="aafafaafaaaa">
                                      <p:cBhvr>
                                        <p:cTn id="61" dur="24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29" grpId="0" animBg="1"/>
      <p:bldP spid="29" grpId="1" animBg="1"/>
      <p:bldP spid="31" grpId="0" animBg="1"/>
      <p:bldP spid="41" grpId="2" animBg="1"/>
      <p:bldP spid="43" grpId="2" animBg="1"/>
      <p:bldP spid="40" grpId="2" animBg="1"/>
      <p:bldP spid="612360" grpId="0" animBg="1"/>
      <p:bldP spid="34" grpId="0" animBg="1"/>
      <p:bldP spid="3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Simulando as trajetórias diárias dos astros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Sistemas de coordenadas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Coordenadas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altazimutais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Coordenadas geográficas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194" name="Picture 2" descr="http://2.bp.blogspot.com/-XcjCF_lObOo/UVdCFPPFQAI/AAAAAAAAH8M/CQ3m9ny1iz8/s400/Meridianos_y_paralel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132856"/>
            <a:ext cx="6813176" cy="35939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Coordenadas equatoriais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Atividade prática :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elementos da Esfera Celeste com o </a:t>
            </a:r>
            <a:r>
              <a:rPr lang="pt-BR" sz="2800" i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software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80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Stellarium</a:t>
            </a:r>
            <a:endParaRPr lang="pt-BR" sz="28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" name="Picture 2" descr="http://upload.wikimedia.org/wikipedia/commons/5/5b/Stellarium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84984"/>
            <a:ext cx="2144291" cy="21442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Indicações para estudo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280920" cy="5184576"/>
          </a:xfrm>
        </p:spPr>
        <p:txBody>
          <a:bodyPr/>
          <a:lstStyle/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  Material para professores disponibilizado para professores de ciências, no site do Observatório:</a:t>
            </a:r>
          </a:p>
          <a:p>
            <a:pPr algn="just"/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hlinkClick r:id="rId2"/>
              </a:rPr>
              <a:t>http://www.cdcc.usp.br/cda/ensino-fundamental-astronomia/parte1a.html#parte-1a</a:t>
            </a:r>
            <a:endParaRPr lang="pt-BR" sz="24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endParaRPr lang="pt-BR" sz="24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</a:pP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Apostila do curso de Introdução à Astronomia e Astrofísica do Instituto Nacional de Pesquisas Espaciais (INPE): em especial a seção 1.4.3</a:t>
            </a:r>
          </a:p>
          <a:p>
            <a:pPr algn="just"/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hlinkClick r:id="rId3"/>
              </a:rPr>
              <a:t>http://staff.on.br/maia/Intr_Astron_eAstrof_Curso_do_INPE.pdf</a:t>
            </a:r>
            <a:endParaRPr lang="pt-BR" sz="24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/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just"/>
            <a:endParaRPr lang="pt-BR" sz="24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/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Oval 2"/>
          <p:cNvSpPr>
            <a:spLocks noChangeArrowheads="1"/>
          </p:cNvSpPr>
          <p:nvPr/>
        </p:nvSpPr>
        <p:spPr bwMode="auto">
          <a:xfrm>
            <a:off x="2268538" y="1484313"/>
            <a:ext cx="4681537" cy="4752975"/>
          </a:xfrm>
          <a:prstGeom prst="ellipse">
            <a:avLst/>
          </a:prstGeom>
          <a:gradFill flip="none" rotWithShape="1">
            <a:gsLst>
              <a:gs pos="65000">
                <a:srgbClr val="000000">
                  <a:alpha val="40000"/>
                </a:srgbClr>
              </a:gs>
              <a:gs pos="7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9221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91876" name="Arc 4"/>
          <p:cNvSpPr>
            <a:spLocks/>
          </p:cNvSpPr>
          <p:nvPr/>
        </p:nvSpPr>
        <p:spPr bwMode="auto">
          <a:xfrm flipV="1">
            <a:off x="2268538" y="3141663"/>
            <a:ext cx="4679950" cy="15843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2940"/>
            </a:srgbClr>
          </a:solidFill>
          <a:ln w="38100" cap="rnd">
            <a:solidFill>
              <a:srgbClr val="33996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 flipV="1">
            <a:off x="3922638" y="3140968"/>
            <a:ext cx="1441450" cy="1584325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0" name="AutoShape 8"/>
          <p:cNvSpPr>
            <a:spLocks noChangeArrowheads="1"/>
          </p:cNvSpPr>
          <p:nvPr/>
        </p:nvSpPr>
        <p:spPr bwMode="auto">
          <a:xfrm>
            <a:off x="2555875" y="28527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1" name="AutoShape 9"/>
          <p:cNvSpPr>
            <a:spLocks noChangeArrowheads="1"/>
          </p:cNvSpPr>
          <p:nvPr/>
        </p:nvSpPr>
        <p:spPr bwMode="auto">
          <a:xfrm>
            <a:off x="3203575" y="22050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2" name="AutoShape 10"/>
          <p:cNvSpPr>
            <a:spLocks noChangeArrowheads="1"/>
          </p:cNvSpPr>
          <p:nvPr/>
        </p:nvSpPr>
        <p:spPr bwMode="auto">
          <a:xfrm>
            <a:off x="5724525" y="2781300"/>
            <a:ext cx="217488" cy="144463"/>
          </a:xfrm>
          <a:prstGeom prst="star5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3" name="AutoShape 11"/>
          <p:cNvSpPr>
            <a:spLocks noChangeArrowheads="1"/>
          </p:cNvSpPr>
          <p:nvPr/>
        </p:nvSpPr>
        <p:spPr bwMode="auto">
          <a:xfrm>
            <a:off x="5435600" y="1773238"/>
            <a:ext cx="217488" cy="144462"/>
          </a:xfrm>
          <a:prstGeom prst="star5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4" name="AutoShape 12"/>
          <p:cNvSpPr>
            <a:spLocks noChangeArrowheads="1"/>
          </p:cNvSpPr>
          <p:nvPr/>
        </p:nvSpPr>
        <p:spPr bwMode="auto">
          <a:xfrm>
            <a:off x="5867400" y="2276475"/>
            <a:ext cx="217488" cy="144463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6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7" name="AutoShape 15"/>
          <p:cNvSpPr>
            <a:spLocks noChangeArrowheads="1"/>
          </p:cNvSpPr>
          <p:nvPr/>
        </p:nvSpPr>
        <p:spPr bwMode="auto">
          <a:xfrm>
            <a:off x="4211638" y="2060575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8" name="AutoShape 16"/>
          <p:cNvSpPr>
            <a:spLocks noChangeArrowheads="1"/>
          </p:cNvSpPr>
          <p:nvPr/>
        </p:nvSpPr>
        <p:spPr bwMode="auto">
          <a:xfrm>
            <a:off x="5292725" y="5516563"/>
            <a:ext cx="217488" cy="144462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89" name="AutoShape 17"/>
          <p:cNvSpPr>
            <a:spLocks noChangeArrowheads="1"/>
          </p:cNvSpPr>
          <p:nvPr/>
        </p:nvSpPr>
        <p:spPr bwMode="auto">
          <a:xfrm>
            <a:off x="5724525" y="5084763"/>
            <a:ext cx="217488" cy="144462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0" name="AutoShape 18"/>
          <p:cNvSpPr>
            <a:spLocks noChangeArrowheads="1"/>
          </p:cNvSpPr>
          <p:nvPr/>
        </p:nvSpPr>
        <p:spPr bwMode="auto">
          <a:xfrm>
            <a:off x="4427538" y="5589588"/>
            <a:ext cx="217487" cy="14446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1" name="AutoShape 19"/>
          <p:cNvSpPr>
            <a:spLocks noChangeArrowheads="1"/>
          </p:cNvSpPr>
          <p:nvPr/>
        </p:nvSpPr>
        <p:spPr bwMode="auto">
          <a:xfrm>
            <a:off x="2771775" y="4724400"/>
            <a:ext cx="217488" cy="144463"/>
          </a:xfrm>
          <a:prstGeom prst="star5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1892" name="Text Box 20"/>
          <p:cNvSpPr txBox="1">
            <a:spLocks noChangeArrowheads="1"/>
          </p:cNvSpPr>
          <p:nvPr/>
        </p:nvSpPr>
        <p:spPr bwMode="auto">
          <a:xfrm>
            <a:off x="3429000" y="4797425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N</a:t>
            </a:r>
          </a:p>
        </p:txBody>
      </p:sp>
      <p:sp>
        <p:nvSpPr>
          <p:cNvPr id="591893" name="Text Box 21"/>
          <p:cNvSpPr txBox="1">
            <a:spLocks noChangeArrowheads="1"/>
          </p:cNvSpPr>
          <p:nvPr/>
        </p:nvSpPr>
        <p:spPr bwMode="auto">
          <a:xfrm>
            <a:off x="1714500" y="3573463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L</a:t>
            </a:r>
          </a:p>
        </p:txBody>
      </p:sp>
      <p:sp>
        <p:nvSpPr>
          <p:cNvPr id="591894" name="Text Box 22"/>
          <p:cNvSpPr txBox="1">
            <a:spLocks noChangeArrowheads="1"/>
          </p:cNvSpPr>
          <p:nvPr/>
        </p:nvSpPr>
        <p:spPr bwMode="auto">
          <a:xfrm>
            <a:off x="5357813" y="2500313"/>
            <a:ext cx="360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S</a:t>
            </a:r>
          </a:p>
        </p:txBody>
      </p:sp>
      <p:sp>
        <p:nvSpPr>
          <p:cNvPr id="591895" name="Text Box 23"/>
          <p:cNvSpPr txBox="1">
            <a:spLocks noChangeArrowheads="1"/>
          </p:cNvSpPr>
          <p:nvPr/>
        </p:nvSpPr>
        <p:spPr bwMode="auto">
          <a:xfrm>
            <a:off x="7019925" y="3649663"/>
            <a:ext cx="360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214313" y="197768"/>
            <a:ext cx="8715375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horizonte e os pontos cardeais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929313" y="4929188"/>
            <a:ext cx="2305050" cy="0"/>
            <a:chOff x="5929322" y="4929198"/>
            <a:chExt cx="2305050" cy="0"/>
          </a:xfrm>
        </p:grpSpPr>
        <p:sp>
          <p:nvSpPr>
            <p:cNvPr id="9250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1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9253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2286000" y="3929063"/>
            <a:ext cx="4679950" cy="0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pic>
        <p:nvPicPr>
          <p:cNvPr id="11291" name="Picture 2" descr="C:\Documents and Settings\andre silva\Meus documentos\CONCURSO_CDCC\apresentações\Imagens\Sol\happy sun 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3286125"/>
            <a:ext cx="1243012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2" name="Picture 2" descr="C:\Documents and Settings\andre silva\Meus documentos\CONCURSO_CDCC\apresentações\Imagens\Sol\happy sun 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3143250"/>
            <a:ext cx="1243013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3" name="Seta para cima 31"/>
          <p:cNvSpPr>
            <a:spLocks noChangeArrowheads="1"/>
          </p:cNvSpPr>
          <p:nvPr/>
        </p:nvSpPr>
        <p:spPr bwMode="auto">
          <a:xfrm>
            <a:off x="642938" y="2357438"/>
            <a:ext cx="571500" cy="571500"/>
          </a:xfrm>
          <a:prstGeom prst="up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1294" name="Seta para cima 32"/>
          <p:cNvSpPr>
            <a:spLocks noChangeArrowheads="1"/>
          </p:cNvSpPr>
          <p:nvPr/>
        </p:nvSpPr>
        <p:spPr bwMode="auto">
          <a:xfrm rot="10800000">
            <a:off x="8001000" y="4643438"/>
            <a:ext cx="571500" cy="571500"/>
          </a:xfrm>
          <a:prstGeom prst="up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1295" name="CaixaDeTexto 33"/>
          <p:cNvSpPr txBox="1">
            <a:spLocks noChangeArrowheads="1"/>
          </p:cNvSpPr>
          <p:nvPr/>
        </p:nvSpPr>
        <p:spPr bwMode="auto">
          <a:xfrm>
            <a:off x="142875" y="4643438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u="sng">
                <a:solidFill>
                  <a:schemeClr val="bg1"/>
                </a:solidFill>
                <a:latin typeface="Century Gothic" pitchFamily="34" charset="0"/>
              </a:rPr>
              <a:t>Lado</a:t>
            </a:r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 onde o Sol nasce</a:t>
            </a:r>
          </a:p>
        </p:txBody>
      </p:sp>
      <p:sp>
        <p:nvSpPr>
          <p:cNvPr id="11296" name="CaixaDeTexto 34"/>
          <p:cNvSpPr txBox="1">
            <a:spLocks noChangeArrowheads="1"/>
          </p:cNvSpPr>
          <p:nvPr/>
        </p:nvSpPr>
        <p:spPr bwMode="auto">
          <a:xfrm>
            <a:off x="7572375" y="2357438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 onde o Sol se põe</a:t>
            </a:r>
          </a:p>
        </p:txBody>
      </p:sp>
      <p:sp>
        <p:nvSpPr>
          <p:cNvPr id="35" name="Arc 5"/>
          <p:cNvSpPr>
            <a:spLocks/>
          </p:cNvSpPr>
          <p:nvPr/>
        </p:nvSpPr>
        <p:spPr bwMode="auto">
          <a:xfrm flipV="1">
            <a:off x="2268538" y="3844925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5397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 da imagem do Sol: http://wwwdevinin.blogspot.com</a:t>
            </a:r>
          </a:p>
        </p:txBody>
      </p:sp>
      <p:grpSp>
        <p:nvGrpSpPr>
          <p:cNvPr id="3" name="Grupo 62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7" name="Elipse 3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9" name="Conector reto 38"/>
            <p:cNvCxnSpPr>
              <a:stCxn id="3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Conector reto 43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Conector reto 45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Conector reto 47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5" name="Elipse 64"/>
          <p:cNvSpPr>
            <a:spLocks noChangeAspect="1"/>
          </p:cNvSpPr>
          <p:nvPr/>
        </p:nvSpPr>
        <p:spPr bwMode="auto">
          <a:xfrm>
            <a:off x="2987824" y="175226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3851920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6" name="Lua 65"/>
          <p:cNvSpPr/>
          <p:nvPr/>
        </p:nvSpPr>
        <p:spPr bwMode="auto">
          <a:xfrm rot="16200000">
            <a:off x="4042570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sp>
        <p:nvSpPr>
          <p:cNvPr id="52" name="CaixaDeTexto 34"/>
          <p:cNvSpPr txBox="1">
            <a:spLocks noChangeArrowheads="1"/>
          </p:cNvSpPr>
          <p:nvPr/>
        </p:nvSpPr>
        <p:spPr bwMode="auto">
          <a:xfrm>
            <a:off x="395536" y="5733256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Esfera Celeste</a:t>
            </a:r>
            <a:endParaRPr lang="pt-BR" sz="2800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1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1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1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1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91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91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91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91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91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91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91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00243 -0.26922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35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1065 L 0.00157 -0.28449 " pathEditMode="relative" rAng="0" ptsTypes="AA">
                                      <p:cBhvr>
                                        <p:cTn id="92" dur="3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3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00573 0.24514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122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.0033 0.22222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1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1000"/>
                                        <p:tgtEl>
                                          <p:spTgt spid="59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1000"/>
                                        <p:tgtEl>
                                          <p:spTgt spid="59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1000"/>
                                        <p:tgtEl>
                                          <p:spTgt spid="59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1000"/>
                                        <p:tgtEl>
                                          <p:spTgt spid="59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6" grpId="0" animBg="1"/>
      <p:bldP spid="591880" grpId="0" animBg="1"/>
      <p:bldP spid="591881" grpId="0" animBg="1"/>
      <p:bldP spid="591882" grpId="0" animBg="1"/>
      <p:bldP spid="591883" grpId="0" animBg="1"/>
      <p:bldP spid="591884" grpId="0" animBg="1"/>
      <p:bldP spid="591886" grpId="0" animBg="1"/>
      <p:bldP spid="591887" grpId="0" animBg="1"/>
      <p:bldP spid="591888" grpId="0" animBg="1"/>
      <p:bldP spid="591889" grpId="0" animBg="1"/>
      <p:bldP spid="591890" grpId="0" animBg="1"/>
      <p:bldP spid="591891" grpId="0" animBg="1"/>
      <p:bldP spid="591892" grpId="0"/>
      <p:bldP spid="591893" grpId="0"/>
      <p:bldP spid="591894" grpId="0"/>
      <p:bldP spid="591895" grpId="0"/>
      <p:bldP spid="11293" grpId="0" animBg="1"/>
      <p:bldP spid="11293" grpId="1" animBg="1"/>
      <p:bldP spid="11294" grpId="0" animBg="1"/>
      <p:bldP spid="11294" grpId="1" animBg="1"/>
      <p:bldP spid="11295" grpId="0"/>
      <p:bldP spid="11296" grpId="0"/>
      <p:bldP spid="35" grpId="0" animBg="1"/>
      <p:bldP spid="36" grpId="0"/>
      <p:bldP spid="47" grpId="0" animBg="1"/>
      <p:bldP spid="49" grpId="0" animBg="1"/>
      <p:bldP spid="50" grpId="0" animBg="1"/>
      <p:bldP spid="51" grpId="0" animBg="1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01619" y="1484337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68538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0968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38100" cap="rnd">
              <a:solidFill>
                <a:srgbClr val="33996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Zênite</a:t>
            </a:r>
          </a:p>
        </p:txBody>
      </p:sp>
      <p:sp>
        <p:nvSpPr>
          <p:cNvPr id="592922" name="Line 26"/>
          <p:cNvSpPr>
            <a:spLocks noChangeShapeType="1"/>
          </p:cNvSpPr>
          <p:nvPr/>
        </p:nvSpPr>
        <p:spPr bwMode="auto">
          <a:xfrm>
            <a:off x="4644008" y="1484313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41646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5397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4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61859" y="463325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2987823" y="175226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7969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3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6" name="Grupo 101"/>
          <p:cNvGrpSpPr/>
          <p:nvPr/>
        </p:nvGrpSpPr>
        <p:grpSpPr>
          <a:xfrm rot="18342476">
            <a:off x="4327967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63" name="CaixaDeTexto 34"/>
          <p:cNvSpPr txBox="1">
            <a:spLocks noChangeArrowheads="1"/>
          </p:cNvSpPr>
          <p:nvPr/>
        </p:nvSpPr>
        <p:spPr bwMode="auto">
          <a:xfrm>
            <a:off x="4728567" y="1052736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59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22" grpId="0" animBg="1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9" name="Arco 58"/>
          <p:cNvSpPr/>
          <p:nvPr/>
        </p:nvSpPr>
        <p:spPr bwMode="auto">
          <a:xfrm>
            <a:off x="3954451" y="1474845"/>
            <a:ext cx="1404000" cy="4786312"/>
          </a:xfrm>
          <a:prstGeom prst="arc">
            <a:avLst>
              <a:gd name="adj1" fmla="val 16244478"/>
              <a:gd name="adj2" fmla="val 5483612"/>
            </a:avLst>
          </a:prstGeom>
          <a:noFill/>
          <a:ln w="38100" cap="flat" cmpd="sng" algn="ctr">
            <a:solidFill>
              <a:srgbClr val="00FF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11558" y="1484313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55352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5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38100" cap="rnd">
              <a:solidFill>
                <a:srgbClr val="33996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</p:grp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Meridiano</a:t>
            </a: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68538" y="3845561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5397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2987823" y="175226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5" name="Arc 8"/>
          <p:cNvSpPr>
            <a:spLocks/>
          </p:cNvSpPr>
          <p:nvPr/>
        </p:nvSpPr>
        <p:spPr bwMode="auto">
          <a:xfrm rot="5400000" flipV="1">
            <a:off x="1887311" y="3474949"/>
            <a:ext cx="4752000" cy="792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" name="Grupo 101"/>
          <p:cNvGrpSpPr/>
          <p:nvPr/>
        </p:nvGrpSpPr>
        <p:grpSpPr>
          <a:xfrm rot="18342476">
            <a:off x="4327967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51920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rc 24"/>
          <p:cNvSpPr>
            <a:spLocks noChangeAspect="1"/>
          </p:cNvSpPr>
          <p:nvPr/>
        </p:nvSpPr>
        <p:spPr bwMode="auto">
          <a:xfrm flipV="1">
            <a:off x="3222437" y="1628800"/>
            <a:ext cx="2771577" cy="846204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349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6" name="Arc 22"/>
          <p:cNvSpPr>
            <a:spLocks/>
          </p:cNvSpPr>
          <p:nvPr/>
        </p:nvSpPr>
        <p:spPr bwMode="auto">
          <a:xfrm flipV="1">
            <a:off x="2357438" y="2729904"/>
            <a:ext cx="4536000" cy="1500188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2" name="Arc 24"/>
          <p:cNvSpPr>
            <a:spLocks/>
          </p:cNvSpPr>
          <p:nvPr/>
        </p:nvSpPr>
        <p:spPr bwMode="auto">
          <a:xfrm flipV="1">
            <a:off x="2672093" y="1957239"/>
            <a:ext cx="3888000" cy="136800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43200" stroke="0" extrusionOk="0">
                <a:moveTo>
                  <a:pt x="43176" y="22611"/>
                </a:moveTo>
                <a:cubicBezTo>
                  <a:pt x="42636" y="34134"/>
                  <a:pt x="3313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349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1763688" y="1484313"/>
            <a:ext cx="5616946" cy="4752975"/>
            <a:chOff x="539508" y="1484313"/>
            <a:chExt cx="5616966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104413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1043588" y="1484313"/>
              <a:ext cx="4681535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>
                    <a:alpha val="92000"/>
                  </a:srgbClr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233971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539508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4139921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5796111" y="3585210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</p:grpSp>
      <p:sp>
        <p:nvSpPr>
          <p:cNvPr id="65" name="Arc 4"/>
          <p:cNvSpPr>
            <a:spLocks/>
          </p:cNvSpPr>
          <p:nvPr/>
        </p:nvSpPr>
        <p:spPr bwMode="auto">
          <a:xfrm flipV="1">
            <a:off x="2267744" y="3141663"/>
            <a:ext cx="4679933" cy="15843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2940"/>
            </a:srgbClr>
          </a:solidFill>
          <a:ln w="38100" cap="rnd">
            <a:solidFill>
              <a:srgbClr val="33996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Almucântares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9377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6" name="Grupo 101"/>
          <p:cNvGrpSpPr/>
          <p:nvPr/>
        </p:nvGrpSpPr>
        <p:grpSpPr>
          <a:xfrm rot="18342476">
            <a:off x="4327967" y="1178664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63" name="Arc 25"/>
          <p:cNvSpPr>
            <a:spLocks/>
          </p:cNvSpPr>
          <p:nvPr/>
        </p:nvSpPr>
        <p:spPr bwMode="auto">
          <a:xfrm flipV="1">
            <a:off x="2682726" y="2672093"/>
            <a:ext cx="3888000" cy="648000"/>
          </a:xfrm>
          <a:custGeom>
            <a:avLst/>
            <a:gdLst>
              <a:gd name="T0" fmla="*/ 2147483647 w 43200"/>
              <a:gd name="T1" fmla="*/ 2147483647 h 22362"/>
              <a:gd name="T2" fmla="*/ 2147483647 w 43200"/>
              <a:gd name="T3" fmla="*/ 2147483647 h 22362"/>
              <a:gd name="T4" fmla="*/ 2147483647 w 43200"/>
              <a:gd name="T5" fmla="*/ 2147483647 h 22362"/>
              <a:gd name="T6" fmla="*/ 0 60000 65536"/>
              <a:gd name="T7" fmla="*/ 0 60000 65536"/>
              <a:gd name="T8" fmla="*/ 0 60000 65536"/>
              <a:gd name="T9" fmla="*/ 0 w 43200"/>
              <a:gd name="T10" fmla="*/ 0 h 22362"/>
              <a:gd name="T11" fmla="*/ 43200 w 432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362" fill="none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62" stroke="0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64" name="Arc 23"/>
          <p:cNvSpPr>
            <a:spLocks/>
          </p:cNvSpPr>
          <p:nvPr/>
        </p:nvSpPr>
        <p:spPr bwMode="auto">
          <a:xfrm flipV="1">
            <a:off x="2336172" y="3444279"/>
            <a:ext cx="4572000" cy="785813"/>
          </a:xfrm>
          <a:custGeom>
            <a:avLst/>
            <a:gdLst>
              <a:gd name="T0" fmla="*/ 2147483647 w 43200"/>
              <a:gd name="T1" fmla="*/ 2147483647 h 22552"/>
              <a:gd name="T2" fmla="*/ 2147483647 w 43200"/>
              <a:gd name="T3" fmla="*/ 2147483647 h 22552"/>
              <a:gd name="T4" fmla="*/ 2147483647 w 43200"/>
              <a:gd name="T5" fmla="*/ 2147483647 h 22552"/>
              <a:gd name="T6" fmla="*/ 0 60000 65536"/>
              <a:gd name="T7" fmla="*/ 0 60000 65536"/>
              <a:gd name="T8" fmla="*/ 0 60000 65536"/>
              <a:gd name="T9" fmla="*/ 0 w 43200"/>
              <a:gd name="T10" fmla="*/ 0 h 22552"/>
              <a:gd name="T11" fmla="*/ 43200 w 43200"/>
              <a:gd name="T12" fmla="*/ 22552 h 225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552" fill="none" extrusionOk="0">
                <a:moveTo>
                  <a:pt x="20" y="22552"/>
                </a:moveTo>
                <a:cubicBezTo>
                  <a:pt x="6" y="22234"/>
                  <a:pt x="0" y="219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552" stroke="0" extrusionOk="0">
                <a:moveTo>
                  <a:pt x="20" y="22552"/>
                </a:moveTo>
                <a:cubicBezTo>
                  <a:pt x="6" y="22234"/>
                  <a:pt x="0" y="219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6675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55" name="Arc 25"/>
          <p:cNvSpPr>
            <a:spLocks noChangeAspect="1"/>
          </p:cNvSpPr>
          <p:nvPr/>
        </p:nvSpPr>
        <p:spPr bwMode="auto">
          <a:xfrm flipV="1">
            <a:off x="3240075" y="1981580"/>
            <a:ext cx="2757570" cy="504055"/>
          </a:xfrm>
          <a:custGeom>
            <a:avLst/>
            <a:gdLst>
              <a:gd name="T0" fmla="*/ 2147483647 w 43200"/>
              <a:gd name="T1" fmla="*/ 2147483647 h 22362"/>
              <a:gd name="T2" fmla="*/ 2147483647 w 43200"/>
              <a:gd name="T3" fmla="*/ 2147483647 h 22362"/>
              <a:gd name="T4" fmla="*/ 2147483647 w 43200"/>
              <a:gd name="T5" fmla="*/ 2147483647 h 22362"/>
              <a:gd name="T6" fmla="*/ 0 60000 65536"/>
              <a:gd name="T7" fmla="*/ 0 60000 65536"/>
              <a:gd name="T8" fmla="*/ 0 60000 65536"/>
              <a:gd name="T9" fmla="*/ 0 w 43200"/>
              <a:gd name="T10" fmla="*/ 0 h 22362"/>
              <a:gd name="T11" fmla="*/ 43200 w 432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362" fill="none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62" stroke="0" extrusionOk="0">
                <a:moveTo>
                  <a:pt x="13" y="22361"/>
                </a:moveTo>
                <a:cubicBezTo>
                  <a:pt x="4" y="22108"/>
                  <a:pt x="0" y="218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1" hangingPunct="1"/>
            <a:endParaRPr lang="pt-BR" sz="1800" b="0">
              <a:solidFill>
                <a:schemeClr val="tx1"/>
              </a:solidFill>
            </a:endParaRPr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 flipV="1">
            <a:off x="2283849" y="3833331"/>
            <a:ext cx="4644000" cy="900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5397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43828" y="466122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6" grpId="0" animBg="1"/>
      <p:bldP spid="62" grpId="0" animBg="1"/>
      <p:bldP spid="63" grpId="0" animBg="1"/>
      <p:bldP spid="64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rco 138"/>
          <p:cNvSpPr/>
          <p:nvPr/>
        </p:nvSpPr>
        <p:spPr bwMode="auto">
          <a:xfrm rot="8526017">
            <a:off x="3624973" y="1606526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38100" cap="flat" cmpd="sng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692288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Os Polos e Equador Celestes</a:t>
            </a:r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6437176" y="1340768"/>
            <a:ext cx="244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 (PCS)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466514" y="5517232"/>
            <a:ext cx="23759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 (PCN)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687143" y="1484337"/>
            <a:ext cx="5665787" cy="4752975"/>
            <a:chOff x="1714480" y="1483866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38100" cap="rnd">
              <a:solidFill>
                <a:srgbClr val="33996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</p:grp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67162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>
            <a:spLocks/>
          </p:cNvSpPr>
          <p:nvPr/>
        </p:nvSpPr>
        <p:spPr bwMode="auto">
          <a:xfrm flipV="1">
            <a:off x="2260240" y="3861048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635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492488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0" name="Arco 139"/>
          <p:cNvSpPr/>
          <p:nvPr/>
        </p:nvSpPr>
        <p:spPr bwMode="auto">
          <a:xfrm rot="8526017">
            <a:off x="3677084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38100" cap="flat" cmpd="sng" algn="ctr">
            <a:solidFill>
              <a:srgbClr val="00B0F0">
                <a:alpha val="30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4789146" y="3014204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25"/>
          <p:cNvGrpSpPr/>
          <p:nvPr/>
        </p:nvGrpSpPr>
        <p:grpSpPr>
          <a:xfrm>
            <a:off x="4420480" y="3313216"/>
            <a:ext cx="288032" cy="648072"/>
            <a:chOff x="4499992" y="3313216"/>
            <a:chExt cx="288032" cy="648072"/>
          </a:xfrm>
        </p:grpSpPr>
        <p:sp>
          <p:nvSpPr>
            <p:cNvPr id="27" name="Elipse 2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Conector reto 27"/>
            <p:cNvCxnSpPr>
              <a:stCxn id="2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Conector reto 28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Conector reto 2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Conector reto 3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flipH="1">
            <a:off x="2548272" y="1772816"/>
            <a:ext cx="3960440" cy="4033515"/>
            <a:chOff x="2555875" y="1700535"/>
            <a:chExt cx="3805696" cy="4033515"/>
          </a:xfrm>
        </p:grpSpPr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4852528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8937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686989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16200000">
            <a:off x="4040269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51" name="Grupo 101"/>
          <p:cNvGrpSpPr/>
          <p:nvPr/>
        </p:nvGrpSpPr>
        <p:grpSpPr>
          <a:xfrm rot="18342476">
            <a:off x="6111741" y="2109300"/>
            <a:ext cx="636551" cy="636551"/>
            <a:chOff x="7100825" y="2059484"/>
            <a:chExt cx="636551" cy="636551"/>
          </a:xfrm>
        </p:grpSpPr>
        <p:sp>
          <p:nvSpPr>
            <p:cNvPr id="54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5" name="Elipse 54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56" name="Grupo 101"/>
          <p:cNvGrpSpPr/>
          <p:nvPr/>
        </p:nvGrpSpPr>
        <p:grpSpPr>
          <a:xfrm rot="18342476">
            <a:off x="2383123" y="4973200"/>
            <a:ext cx="636551" cy="636551"/>
            <a:chOff x="7100825" y="2059484"/>
            <a:chExt cx="636551" cy="636551"/>
          </a:xfrm>
        </p:grpSpPr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2968600" y="175226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662613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398957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3916424" y="4589753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5428592" y="58581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0" name="Arco 59"/>
          <p:cNvSpPr/>
          <p:nvPr/>
        </p:nvSpPr>
        <p:spPr bwMode="auto">
          <a:xfrm rot="8526017">
            <a:off x="3664955" y="1564350"/>
            <a:ext cx="1717118" cy="4669768"/>
          </a:xfrm>
          <a:prstGeom prst="arc">
            <a:avLst>
              <a:gd name="adj1" fmla="val 14620940"/>
              <a:gd name="adj2" fmla="val 16153498"/>
            </a:avLst>
          </a:prstGeom>
          <a:noFill/>
          <a:ln w="38100" cap="flat" cmpd="sng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 rot="20268395">
            <a:off x="4483914" y="2806406"/>
            <a:ext cx="1543596" cy="176457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2" name="Retângulo 61"/>
          <p:cNvSpPr/>
          <p:nvPr/>
        </p:nvSpPr>
        <p:spPr>
          <a:xfrm rot="21515074">
            <a:off x="5156665" y="3152422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φ</a:t>
            </a:r>
            <a:endParaRPr lang="pt-BR" sz="4000" b="0" i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16" grpId="0" animBg="1"/>
      <p:bldP spid="13343" grpId="0"/>
      <p:bldP spid="13344" grpId="0"/>
      <p:bldP spid="122" grpId="0" animBg="1"/>
      <p:bldP spid="140" grpId="1" animBg="1"/>
      <p:bldP spid="34" grpId="0" animBg="1"/>
      <p:bldP spid="34" grpId="1" animBg="1"/>
      <p:bldP spid="138" grpId="1" animBg="1"/>
      <p:bldP spid="35" grpId="0" animBg="1"/>
      <p:bldP spid="35" grpId="1" animBg="1"/>
      <p:bldP spid="59" grpId="0"/>
      <p:bldP spid="60" grpId="0" animBg="1"/>
      <p:bldP spid="61" grpId="0" animBg="1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1285875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Conexão visão topocêntrica – visão geocêntrica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rc 3"/>
          <p:cNvSpPr>
            <a:spLocks/>
          </p:cNvSpPr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72116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/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4327967" y="792376"/>
            <a:ext cx="636551" cy="636551"/>
            <a:chOff x="7100825" y="2059484"/>
            <a:chExt cx="636551" cy="636551"/>
          </a:xfrm>
        </p:grpSpPr>
        <p:sp>
          <p:nvSpPr>
            <p:cNvPr id="133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34" name="Elipse 133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3" name="Grupo 101"/>
          <p:cNvGrpSpPr/>
          <p:nvPr/>
        </p:nvGrpSpPr>
        <p:grpSpPr>
          <a:xfrm rot="7542476">
            <a:off x="4330163" y="5492517"/>
            <a:ext cx="636551" cy="636551"/>
            <a:chOff x="7100825" y="2059484"/>
            <a:chExt cx="636551" cy="636551"/>
          </a:xfrm>
        </p:grpSpPr>
        <p:sp>
          <p:nvSpPr>
            <p:cNvPr id="12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121" name="Elipse 120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sp>
        <p:nvSpPr>
          <p:cNvPr id="196" name="CaixaDeTexto 195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8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itchFamily="34" charset="0"/>
              </a:endParaRPr>
            </a:p>
          </p:txBody>
        </p:sp>
        <p:sp>
          <p:nvSpPr>
            <p:cNvPr id="45" name="Elipse 44"/>
            <p:cNvSpPr>
              <a:spLocks/>
            </p:cNvSpPr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42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00B0F0"/>
                </a:solidFill>
                <a:latin typeface="Century Gothic" pitchFamily="34" charset="0"/>
                <a:cs typeface="Arial" pitchFamily="34" charset="0"/>
              </a:rPr>
              <a:t>Terra</a:t>
            </a:r>
            <a:endParaRPr lang="pt-BR" sz="2400" b="0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grpSp>
        <p:nvGrpSpPr>
          <p:cNvPr id="43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Norte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Polo Celeste Sul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6" grpId="0" animBg="1"/>
      <p:bldP spid="196" grpId="0"/>
      <p:bldP spid="73" grpId="0" animBg="1"/>
      <p:bldP spid="65" grpId="0" animBg="1"/>
      <p:bldP spid="66" grpId="0" animBg="1"/>
      <p:bldP spid="67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771800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2" name="Arco 51"/>
          <p:cNvSpPr/>
          <p:nvPr/>
        </p:nvSpPr>
        <p:spPr bwMode="auto">
          <a:xfrm rot="8526017">
            <a:off x="3736963" y="1591732"/>
            <a:ext cx="1717118" cy="4669768"/>
          </a:xfrm>
          <a:prstGeom prst="arc">
            <a:avLst>
              <a:gd name="adj1" fmla="val 9542129"/>
              <a:gd name="adj2" fmla="val 14573602"/>
            </a:avLst>
          </a:prstGeom>
          <a:noFill/>
          <a:ln w="38100" cap="flat" cmpd="sng" algn="ctr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Arco 50"/>
          <p:cNvSpPr/>
          <p:nvPr/>
        </p:nvSpPr>
        <p:spPr bwMode="auto">
          <a:xfrm rot="10270716">
            <a:off x="3638865" y="1704815"/>
            <a:ext cx="1895878" cy="4669768"/>
          </a:xfrm>
          <a:prstGeom prst="arc">
            <a:avLst>
              <a:gd name="adj1" fmla="val 8535944"/>
              <a:gd name="adj2" fmla="val 13212543"/>
            </a:avLst>
          </a:prstGeom>
          <a:noFill/>
          <a:ln w="38100" cap="flat" cmpd="sng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Eclíptica</a:t>
            </a: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835660" y="1484337"/>
            <a:ext cx="5665787" cy="4752975"/>
            <a:chOff x="1714480" y="1483866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18538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0000"/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24578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08" name="Arc 4"/>
            <p:cNvSpPr>
              <a:spLocks/>
            </p:cNvSpPr>
            <p:nvPr/>
          </p:nvSpPr>
          <p:spPr bwMode="auto">
            <a:xfrm flipV="1">
              <a:off x="2241474" y="3160375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38100" cap="rnd">
              <a:solidFill>
                <a:srgbClr val="33996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82522" y="256443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</p:grpSp>
      <p:sp>
        <p:nvSpPr>
          <p:cNvPr id="120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>
            <a:spLocks/>
          </p:cNvSpPr>
          <p:nvPr/>
        </p:nvSpPr>
        <p:spPr bwMode="auto">
          <a:xfrm flipV="1">
            <a:off x="2387344" y="3873422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635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572000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3" name="Elipse 72"/>
          <p:cNvSpPr>
            <a:spLocks noChangeAspect="1"/>
          </p:cNvSpPr>
          <p:nvPr/>
        </p:nvSpPr>
        <p:spPr bwMode="auto">
          <a:xfrm>
            <a:off x="2987825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defTabSz="914053"/>
            <a:endParaRPr lang="pt-BR" dirty="0" smtClean="0">
              <a:latin typeface="Helvetica 55 Roman" pitchFamily="34" charset="0"/>
            </a:endParaRPr>
          </a:p>
        </p:txBody>
      </p:sp>
      <p:grpSp>
        <p:nvGrpSpPr>
          <p:cNvPr id="3" name="Grupo 136"/>
          <p:cNvGrpSpPr/>
          <p:nvPr/>
        </p:nvGrpSpPr>
        <p:grpSpPr>
          <a:xfrm>
            <a:off x="3694546" y="1562955"/>
            <a:ext cx="1768136" cy="4690736"/>
            <a:chOff x="8312694" y="1371514"/>
            <a:chExt cx="1639732" cy="4548029"/>
          </a:xfrm>
        </p:grpSpPr>
        <p:sp>
          <p:nvSpPr>
            <p:cNvPr id="139" name="Arco 138"/>
            <p:cNvSpPr/>
            <p:nvPr/>
          </p:nvSpPr>
          <p:spPr bwMode="auto">
            <a:xfrm rot="8526017">
              <a:off x="8312694" y="1384850"/>
              <a:ext cx="1614194" cy="4527699"/>
            </a:xfrm>
            <a:prstGeom prst="arc">
              <a:avLst>
                <a:gd name="adj1" fmla="val 5400390"/>
                <a:gd name="adj2" fmla="val 9476570"/>
              </a:avLst>
            </a:prstGeom>
            <a:noFill/>
            <a:ln w="38100" cap="flat" cmpd="sng" algn="ctr">
              <a:solidFill>
                <a:srgbClr val="00B0F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Arco 139"/>
            <p:cNvSpPr/>
            <p:nvPr/>
          </p:nvSpPr>
          <p:spPr bwMode="auto">
            <a:xfrm rot="8526017">
              <a:off x="8342586" y="1391844"/>
              <a:ext cx="1592419" cy="4527699"/>
            </a:xfrm>
            <a:prstGeom prst="arc">
              <a:avLst>
                <a:gd name="adj1" fmla="val 14681524"/>
                <a:gd name="adj2" fmla="val 16153498"/>
              </a:avLst>
            </a:prstGeom>
            <a:noFill/>
            <a:ln w="38100" cap="flat" cmpd="sng" algn="ctr">
              <a:solidFill>
                <a:srgbClr val="00B0F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Arco 137"/>
            <p:cNvSpPr/>
            <p:nvPr/>
          </p:nvSpPr>
          <p:spPr bwMode="auto">
            <a:xfrm rot="8526017">
              <a:off x="8329166" y="1371514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635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9" name="Grupo 136"/>
          <p:cNvGrpSpPr/>
          <p:nvPr/>
        </p:nvGrpSpPr>
        <p:grpSpPr>
          <a:xfrm rot="1602709">
            <a:off x="3577863" y="1529230"/>
            <a:ext cx="1952207" cy="4690735"/>
            <a:chOff x="8312694" y="1371514"/>
            <a:chExt cx="1639732" cy="4548028"/>
          </a:xfrm>
        </p:grpSpPr>
        <p:sp>
          <p:nvSpPr>
            <p:cNvPr id="30" name="Arco 29"/>
            <p:cNvSpPr/>
            <p:nvPr/>
          </p:nvSpPr>
          <p:spPr bwMode="auto">
            <a:xfrm rot="8526017">
              <a:off x="8329166" y="1371514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635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Arco 30"/>
            <p:cNvSpPr/>
            <p:nvPr/>
          </p:nvSpPr>
          <p:spPr bwMode="auto">
            <a:xfrm rot="8526017">
              <a:off x="8312694" y="1384850"/>
              <a:ext cx="1614194" cy="4527699"/>
            </a:xfrm>
            <a:prstGeom prst="arc">
              <a:avLst>
                <a:gd name="adj1" fmla="val 5400390"/>
                <a:gd name="adj2" fmla="val 8987916"/>
              </a:avLst>
            </a:prstGeom>
            <a:noFill/>
            <a:ln w="38100" cap="flat" cmpd="sng" algn="ctr">
              <a:solidFill>
                <a:schemeClr val="bg1">
                  <a:alpha val="6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Arco 31"/>
            <p:cNvSpPr/>
            <p:nvPr/>
          </p:nvSpPr>
          <p:spPr bwMode="auto">
            <a:xfrm rot="8526017">
              <a:off x="8342586" y="1391843"/>
              <a:ext cx="1592419" cy="4527699"/>
            </a:xfrm>
            <a:prstGeom prst="arc">
              <a:avLst>
                <a:gd name="adj1" fmla="val 13852004"/>
                <a:gd name="adj2" fmla="val 16153498"/>
              </a:avLst>
            </a:prstGeom>
            <a:noFill/>
            <a:ln w="38100" cap="flat" cmpd="sng" algn="ctr">
              <a:solidFill>
                <a:schemeClr val="bg1">
                  <a:alpha val="6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36" name="Conector de seta reta 35"/>
          <p:cNvCxnSpPr/>
          <p:nvPr/>
        </p:nvCxnSpPr>
        <p:spPr bwMode="auto">
          <a:xfrm flipV="1">
            <a:off x="3563888" y="2060848"/>
            <a:ext cx="72008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grpSp>
        <p:nvGrpSpPr>
          <p:cNvPr id="43" name="Grupo 42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44" name="Elipse 43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45" name="Conector reto 44"/>
            <p:cNvCxnSpPr>
              <a:stCxn id="44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Conector reto 45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7" name="Conector reto 46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Conector reto 47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9" name="Conector reto 48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4059412" y="4593322"/>
            <a:ext cx="360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itchFamily="34" charset="0"/>
              </a:rPr>
              <a:t>O</a:t>
            </a:r>
          </a:p>
        </p:txBody>
      </p:sp>
      <p:grpSp>
        <p:nvGrpSpPr>
          <p:cNvPr id="53" name="Grupo 52"/>
          <p:cNvGrpSpPr/>
          <p:nvPr/>
        </p:nvGrpSpPr>
        <p:grpSpPr>
          <a:xfrm flipH="1">
            <a:off x="2627784" y="1772816"/>
            <a:ext cx="3960440" cy="1369294"/>
            <a:chOff x="2555875" y="1700535"/>
            <a:chExt cx="3805696" cy="1369294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7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8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59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67" name="Oval 25"/>
          <p:cNvSpPr>
            <a:spLocks noChangeArrowheads="1"/>
          </p:cNvSpPr>
          <p:nvPr/>
        </p:nvSpPr>
        <p:spPr bwMode="auto">
          <a:xfrm>
            <a:off x="2288763" y="384117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8" name="Oval 25"/>
          <p:cNvSpPr>
            <a:spLocks noChangeArrowheads="1"/>
          </p:cNvSpPr>
          <p:nvPr/>
        </p:nvSpPr>
        <p:spPr bwMode="auto">
          <a:xfrm>
            <a:off x="4932040" y="3068960"/>
            <a:ext cx="142875" cy="144463"/>
          </a:xfrm>
          <a:prstGeom prst="ellipse">
            <a:avLst/>
          </a:prstGeom>
          <a:solidFill>
            <a:srgbClr val="FF0000">
              <a:alpha val="56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4069085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0" name="Oval 25"/>
          <p:cNvSpPr>
            <a:spLocks noChangeArrowheads="1"/>
          </p:cNvSpPr>
          <p:nvPr/>
        </p:nvSpPr>
        <p:spPr bwMode="auto">
          <a:xfrm>
            <a:off x="6959344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4" name="Lua 73"/>
          <p:cNvSpPr/>
          <p:nvPr/>
        </p:nvSpPr>
        <p:spPr bwMode="auto">
          <a:xfrm rot="16200000">
            <a:off x="406320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42"/>
            <a:endParaRPr lang="pt-BR" dirty="0" smtClean="0"/>
          </a:p>
        </p:txBody>
      </p:sp>
      <p:grpSp>
        <p:nvGrpSpPr>
          <p:cNvPr id="55" name="Grupo 54"/>
          <p:cNvGrpSpPr/>
          <p:nvPr/>
        </p:nvGrpSpPr>
        <p:grpSpPr>
          <a:xfrm>
            <a:off x="3099941" y="2276872"/>
            <a:ext cx="864096" cy="899960"/>
            <a:chOff x="7618448" y="2832375"/>
            <a:chExt cx="864096" cy="899960"/>
          </a:xfrm>
        </p:grpSpPr>
        <p:grpSp>
          <p:nvGrpSpPr>
            <p:cNvPr id="60" name="Group 2"/>
            <p:cNvGrpSpPr>
              <a:grpSpLocks/>
            </p:cNvGrpSpPr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2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4" name="Arc 5"/>
              <p:cNvSpPr>
                <a:spLocks/>
              </p:cNvSpPr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cxnSp>
            <p:nvCxnSpPr>
              <p:cNvPr id="71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61" name="Elipse 6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2" name="Texto explicativo retangular 71"/>
          <p:cNvSpPr/>
          <p:nvPr/>
        </p:nvSpPr>
        <p:spPr bwMode="auto">
          <a:xfrm>
            <a:off x="6444208" y="620688"/>
            <a:ext cx="2376264" cy="1008112"/>
          </a:xfrm>
          <a:prstGeom prst="wedgeRectCallout">
            <a:avLst>
              <a:gd name="adj1" fmla="val -169154"/>
              <a:gd name="adj2" fmla="val 106063"/>
            </a:avLst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</a:rPr>
              <a:t>Movimento anual!</a:t>
            </a:r>
          </a:p>
        </p:txBody>
      </p:sp>
      <p:grpSp>
        <p:nvGrpSpPr>
          <p:cNvPr id="75" name="Grupo 101"/>
          <p:cNvGrpSpPr/>
          <p:nvPr/>
        </p:nvGrpSpPr>
        <p:grpSpPr>
          <a:xfrm rot="18342476">
            <a:off x="6159354" y="2141199"/>
            <a:ext cx="636551" cy="636551"/>
            <a:chOff x="7100825" y="2059484"/>
            <a:chExt cx="636551" cy="636551"/>
          </a:xfrm>
        </p:grpSpPr>
        <p:sp>
          <p:nvSpPr>
            <p:cNvPr id="7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77" name="Elipse 76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  <p:grpSp>
        <p:nvGrpSpPr>
          <p:cNvPr id="78" name="Grupo 101"/>
          <p:cNvGrpSpPr/>
          <p:nvPr/>
        </p:nvGrpSpPr>
        <p:grpSpPr>
          <a:xfrm rot="18342476">
            <a:off x="2462635" y="4973200"/>
            <a:ext cx="636551" cy="636551"/>
            <a:chOff x="7100825" y="2059484"/>
            <a:chExt cx="636551" cy="636551"/>
          </a:xfrm>
        </p:grpSpPr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Helvetica 55 Roman" pitchFamily="34" charset="0"/>
              </a:endParaRPr>
            </a:p>
          </p:txBody>
        </p:sp>
        <p:sp>
          <p:nvSpPr>
            <p:cNvPr id="80" name="Elipse 79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53"/>
              <a:endParaRPr lang="pt-BR" dirty="0" smtClean="0">
                <a:latin typeface="Helvetica 55 Roman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2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8701</TotalTime>
  <Words>248</Words>
  <Application>Microsoft Office PowerPoint</Application>
  <PresentationFormat>Apresentação na tela (4:3)</PresentationFormat>
  <Paragraphs>87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Blank Presentation</vt:lpstr>
      <vt:lpstr>Slide 1</vt:lpstr>
      <vt:lpstr>O horizonte e os pontos cardeais</vt:lpstr>
      <vt:lpstr>O Zênite</vt:lpstr>
      <vt:lpstr>O Meridiano</vt:lpstr>
      <vt:lpstr>Almucântares</vt:lpstr>
      <vt:lpstr>Os Polos e Equador Celestes</vt:lpstr>
      <vt:lpstr>Conexão visão topocêntrica – visão geocêntrica</vt:lpstr>
      <vt:lpstr>Slide 8</vt:lpstr>
      <vt:lpstr>A Eclíptica</vt:lpstr>
      <vt:lpstr>Slide 10</vt:lpstr>
      <vt:lpstr>Trajetória diária dos astros</vt:lpstr>
      <vt:lpstr>Simulando as trajetórias diárias dos astros</vt:lpstr>
      <vt:lpstr>Sistemas de coordenadas</vt:lpstr>
      <vt:lpstr>Coordenadas altazimutais</vt:lpstr>
      <vt:lpstr>Coordenadas geográficas</vt:lpstr>
      <vt:lpstr>Coordenadas equatoriais</vt:lpstr>
      <vt:lpstr>Atividade prática :   elementos da Esfera Celeste com o software Stellarium</vt:lpstr>
      <vt:lpstr>Indicações para estudo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532</cp:revision>
  <cp:lastPrinted>2000-05-01T12:23:36Z</cp:lastPrinted>
  <dcterms:created xsi:type="dcterms:W3CDTF">1995-06-17T23:31:02Z</dcterms:created>
  <dcterms:modified xsi:type="dcterms:W3CDTF">2014-05-23T17:28:12Z</dcterms:modified>
</cp:coreProperties>
</file>