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961" r:id="rId2"/>
    <p:sldId id="982" r:id="rId3"/>
    <p:sldId id="975" r:id="rId4"/>
    <p:sldId id="985" r:id="rId5"/>
    <p:sldId id="995" r:id="rId6"/>
    <p:sldId id="980" r:id="rId7"/>
    <p:sldId id="981" r:id="rId8"/>
    <p:sldId id="984" r:id="rId9"/>
    <p:sldId id="987" r:id="rId10"/>
    <p:sldId id="1003" r:id="rId11"/>
    <p:sldId id="988" r:id="rId12"/>
    <p:sldId id="983" r:id="rId13"/>
    <p:sldId id="1002" r:id="rId14"/>
    <p:sldId id="1001" r:id="rId15"/>
    <p:sldId id="999" r:id="rId16"/>
    <p:sldId id="989" r:id="rId17"/>
    <p:sldId id="990" r:id="rId18"/>
    <p:sldId id="991" r:id="rId19"/>
    <p:sldId id="993" r:id="rId20"/>
    <p:sldId id="1004" r:id="rId21"/>
    <p:sldId id="1036" r:id="rId22"/>
    <p:sldId id="1037" r:id="rId23"/>
    <p:sldId id="994" r:id="rId24"/>
    <p:sldId id="996" r:id="rId25"/>
    <p:sldId id="1000" r:id="rId26"/>
    <p:sldId id="997" r:id="rId27"/>
    <p:sldId id="998" r:id="rId28"/>
    <p:sldId id="945" r:id="rId29"/>
    <p:sldId id="1038" r:id="rId30"/>
    <p:sldId id="1007" r:id="rId31"/>
    <p:sldId id="1008" r:id="rId32"/>
    <p:sldId id="1039" r:id="rId33"/>
    <p:sldId id="1040" r:id="rId34"/>
    <p:sldId id="1042" r:id="rId35"/>
    <p:sldId id="1043" r:id="rId36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  <a:srgbClr val="FFFFCC"/>
    <a:srgbClr val="000066"/>
    <a:srgbClr val="0066FF"/>
    <a:srgbClr val="00CC99"/>
    <a:srgbClr val="143C2B"/>
    <a:srgbClr val="005392"/>
    <a:srgbClr val="0000FF"/>
    <a:srgbClr val="EE88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27" autoAdjust="0"/>
    <p:restoredTop sz="94634" autoAdjust="0"/>
  </p:normalViewPr>
  <p:slideViewPr>
    <p:cSldViewPr>
      <p:cViewPr>
        <p:scale>
          <a:sx n="77" d="100"/>
          <a:sy n="77" d="100"/>
        </p:scale>
        <p:origin x="-1560" y="-21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Jorge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Hönel</a:t>
            </a:r>
            <a:r>
              <a:rPr lang="pt-BR" baseline="0" dirty="0" smtClean="0"/>
              <a:t>/Observatório Dietrich </a:t>
            </a:r>
            <a:r>
              <a:rPr lang="pt-BR" baseline="0" dirty="0" err="1" smtClean="0"/>
              <a:t>Schiel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sunmotions.swf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6000" b="0" dirty="0" smtClean="0">
                <a:solidFill>
                  <a:srgbClr val="FFC000"/>
                </a:solidFill>
                <a:latin typeface="Century Gothic" pitchFamily="34" charset="0"/>
              </a:rPr>
              <a:t>A visão topocêntrica das estações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3170" y="116632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2821042" y="1285310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ANDRE\Documents\OBSERVATÓRIO\ATIVIDADES\Facebook-e-site\tarjas-do-site-2014\estacoes-do-a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0"/>
            <a:ext cx="2088306" cy="20883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63900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48197" y="2501239"/>
            <a:ext cx="636551" cy="636551"/>
            <a:chOff x="7100825" y="2059484"/>
            <a:chExt cx="636551" cy="636551"/>
          </a:xfrm>
        </p:grpSpPr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92" name="Grupo 91"/>
          <p:cNvGrpSpPr/>
          <p:nvPr/>
        </p:nvGrpSpPr>
        <p:grpSpPr>
          <a:xfrm>
            <a:off x="5004048" y="2348880"/>
            <a:ext cx="864096" cy="899960"/>
            <a:chOff x="7618448" y="2832375"/>
            <a:chExt cx="864096" cy="899960"/>
          </a:xfrm>
        </p:grpSpPr>
        <p:grpSp>
          <p:nvGrpSpPr>
            <p:cNvPr id="93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0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7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8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9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01" name="Elipse 10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801668" y="3580266"/>
            <a:ext cx="837238" cy="855158"/>
            <a:chOff x="7100825" y="2059484"/>
            <a:chExt cx="636551" cy="636551"/>
          </a:xfrm>
        </p:grpSpPr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81" name="CaixaDeTexto 80"/>
          <p:cNvSpPr txBox="1"/>
          <p:nvPr/>
        </p:nvSpPr>
        <p:spPr>
          <a:xfrm>
            <a:off x="7055768" y="2996952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</a:t>
            </a:r>
          </a:p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3563888" y="484999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9" name="Grupo 91"/>
          <p:cNvGrpSpPr/>
          <p:nvPr/>
        </p:nvGrpSpPr>
        <p:grpSpPr>
          <a:xfrm>
            <a:off x="2771800" y="3573016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</a:t>
            </a:r>
            <a:endParaRPr lang="pt-BR" sz="44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71" name="Grupo 91"/>
          <p:cNvGrpSpPr/>
          <p:nvPr/>
        </p:nvGrpSpPr>
        <p:grpSpPr>
          <a:xfrm>
            <a:off x="2123728" y="1988840"/>
            <a:ext cx="864096" cy="899960"/>
            <a:chOff x="7618448" y="2832375"/>
            <a:chExt cx="864096" cy="899960"/>
          </a:xfrm>
        </p:grpSpPr>
        <p:grpSp>
          <p:nvGrpSpPr>
            <p:cNvPr id="75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8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9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0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4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8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76" name="Elipse 75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0" name="Grupo 91"/>
          <p:cNvGrpSpPr/>
          <p:nvPr/>
        </p:nvGrpSpPr>
        <p:grpSpPr>
          <a:xfrm>
            <a:off x="6156176" y="4293096"/>
            <a:ext cx="864096" cy="899960"/>
            <a:chOff x="7618448" y="2832375"/>
            <a:chExt cx="864096" cy="899960"/>
          </a:xfrm>
        </p:grpSpPr>
        <p:grpSp>
          <p:nvGrpSpPr>
            <p:cNvPr id="111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13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1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12" name="Elipse 111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1" name="Text Box 29"/>
          <p:cNvSpPr txBox="1">
            <a:spLocks noChangeArrowheads="1"/>
          </p:cNvSpPr>
          <p:nvPr/>
        </p:nvSpPr>
        <p:spPr bwMode="auto">
          <a:xfrm>
            <a:off x="2339752" y="457508"/>
            <a:ext cx="4824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Hemisfério Celeste Norte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23" name="Text Box 29"/>
          <p:cNvSpPr txBox="1">
            <a:spLocks noChangeArrowheads="1"/>
          </p:cNvSpPr>
          <p:nvPr/>
        </p:nvSpPr>
        <p:spPr bwMode="auto">
          <a:xfrm>
            <a:off x="2195736" y="6021288"/>
            <a:ext cx="4824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Hemisfério Celeste Sul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86" name="Texto explicativo retangular 85"/>
          <p:cNvSpPr/>
          <p:nvPr/>
        </p:nvSpPr>
        <p:spPr bwMode="auto">
          <a:xfrm>
            <a:off x="6804248" y="980728"/>
            <a:ext cx="1907704" cy="936104"/>
          </a:xfrm>
          <a:prstGeom prst="wedgeRectCallout">
            <a:avLst>
              <a:gd name="adj1" fmla="val -122175"/>
              <a:gd name="adj2" fmla="val 144475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87" name="Texto explicativo retangular 86"/>
          <p:cNvSpPr/>
          <p:nvPr/>
        </p:nvSpPr>
        <p:spPr bwMode="auto">
          <a:xfrm>
            <a:off x="323528" y="1196752"/>
            <a:ext cx="1907704" cy="936104"/>
          </a:xfrm>
          <a:prstGeom prst="wedgeRectCallout">
            <a:avLst>
              <a:gd name="adj1" fmla="val 67749"/>
              <a:gd name="adj2" fmla="val 79737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Solstício de junho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89" name="Texto explicativo retangular 88"/>
          <p:cNvSpPr/>
          <p:nvPr/>
        </p:nvSpPr>
        <p:spPr bwMode="auto">
          <a:xfrm>
            <a:off x="323528" y="4293096"/>
            <a:ext cx="2160240" cy="936104"/>
          </a:xfrm>
          <a:prstGeom prst="wedgeRectCallout">
            <a:avLst>
              <a:gd name="adj1" fmla="val 82922"/>
              <a:gd name="adj2" fmla="val -78392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90" name="Texto explicativo retangular 89"/>
          <p:cNvSpPr/>
          <p:nvPr/>
        </p:nvSpPr>
        <p:spPr bwMode="auto">
          <a:xfrm>
            <a:off x="6858327" y="5373216"/>
            <a:ext cx="1907704" cy="936104"/>
          </a:xfrm>
          <a:prstGeom prst="wedgeRectCallout">
            <a:avLst>
              <a:gd name="adj1" fmla="val -64732"/>
              <a:gd name="adj2" fmla="val -116699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Solstício de dezembro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7" grpId="0" animBg="1"/>
      <p:bldP spid="87" grpId="1" animBg="1"/>
      <p:bldP spid="89" grpId="0" animBg="1"/>
      <p:bldP spid="89" grpId="1" animBg="1"/>
      <p:bldP spid="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5"/>
          <p:cNvSpPr txBox="1">
            <a:spLocks noChangeArrowheads="1"/>
          </p:cNvSpPr>
          <p:nvPr/>
        </p:nvSpPr>
        <p:spPr bwMode="auto">
          <a:xfrm>
            <a:off x="324544" y="620688"/>
            <a:ext cx="8819456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sz="3600" dirty="0" smtClean="0">
                <a:solidFill>
                  <a:srgbClr val="FF9900"/>
                </a:solidFill>
                <a:latin typeface="Century Gothic" pitchFamily="34" charset="0"/>
              </a:rPr>
              <a:t> 21 </a:t>
            </a:r>
            <a:r>
              <a:rPr lang="pt-BR" sz="3600" dirty="0">
                <a:solidFill>
                  <a:srgbClr val="FF9900"/>
                </a:solidFill>
                <a:latin typeface="Century Gothic" pitchFamily="34" charset="0"/>
              </a:rPr>
              <a:t>de </a:t>
            </a:r>
            <a:r>
              <a:rPr lang="pt-BR" sz="3600" dirty="0" smtClean="0">
                <a:solidFill>
                  <a:srgbClr val="FF9900"/>
                </a:solidFill>
                <a:latin typeface="Century Gothic" pitchFamily="34" charset="0"/>
              </a:rPr>
              <a:t>março: Equinócio de Outono – início do Outono HS</a:t>
            </a:r>
            <a:endParaRPr lang="pt-BR" sz="3600" dirty="0">
              <a:solidFill>
                <a:srgbClr val="FF9900"/>
              </a:solidFill>
              <a:latin typeface="Century Gothic" pitchFamily="34" charset="0"/>
            </a:endParaRPr>
          </a:p>
        </p:txBody>
      </p:sp>
      <p:sp>
        <p:nvSpPr>
          <p:cNvPr id="4" name="Text Box 86"/>
          <p:cNvSpPr txBox="1">
            <a:spLocks noChangeArrowheads="1"/>
          </p:cNvSpPr>
          <p:nvPr/>
        </p:nvSpPr>
        <p:spPr bwMode="auto">
          <a:xfrm>
            <a:off x="323528" y="3645024"/>
            <a:ext cx="8715375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sz="3600" dirty="0" smtClean="0">
                <a:latin typeface="Century Gothic" pitchFamily="34" charset="0"/>
              </a:rPr>
              <a:t> 22 </a:t>
            </a:r>
            <a:r>
              <a:rPr lang="pt-BR" sz="3600" dirty="0">
                <a:latin typeface="Century Gothic" pitchFamily="34" charset="0"/>
              </a:rPr>
              <a:t>de </a:t>
            </a:r>
            <a:r>
              <a:rPr lang="pt-BR" sz="3600" dirty="0" smtClean="0">
                <a:latin typeface="Century Gothic" pitchFamily="34" charset="0"/>
              </a:rPr>
              <a:t>setembro: Equinócio de Primavera – início da Primavera HS</a:t>
            </a:r>
            <a:endParaRPr lang="pt-BR" sz="3600" dirty="0">
              <a:latin typeface="Century Gothic" pitchFamily="34" charset="0"/>
            </a:endParaRPr>
          </a:p>
        </p:txBody>
      </p:sp>
      <p:sp>
        <p:nvSpPr>
          <p:cNvPr id="5" name="Text Box 87"/>
          <p:cNvSpPr txBox="1">
            <a:spLocks noChangeArrowheads="1"/>
          </p:cNvSpPr>
          <p:nvPr/>
        </p:nvSpPr>
        <p:spPr bwMode="auto">
          <a:xfrm>
            <a:off x="323528" y="2084655"/>
            <a:ext cx="8143875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sz="3600" dirty="0" smtClean="0">
                <a:solidFill>
                  <a:srgbClr val="99CCFF"/>
                </a:solidFill>
                <a:latin typeface="Century Gothic" pitchFamily="34" charset="0"/>
              </a:rPr>
              <a:t> 21 </a:t>
            </a:r>
            <a:r>
              <a:rPr lang="pt-BR" sz="3600" dirty="0">
                <a:solidFill>
                  <a:srgbClr val="99CCFF"/>
                </a:solidFill>
                <a:latin typeface="Century Gothic" pitchFamily="34" charset="0"/>
              </a:rPr>
              <a:t>de </a:t>
            </a:r>
            <a:r>
              <a:rPr lang="pt-BR" sz="3600" dirty="0" smtClean="0">
                <a:solidFill>
                  <a:srgbClr val="99CCFF"/>
                </a:solidFill>
                <a:latin typeface="Century Gothic" pitchFamily="34" charset="0"/>
              </a:rPr>
              <a:t>junho: Solstício de Inverno – início do Inverno HS</a:t>
            </a:r>
            <a:endParaRPr lang="pt-BR" sz="3600" dirty="0">
              <a:solidFill>
                <a:srgbClr val="99CCFF"/>
              </a:solidFill>
              <a:latin typeface="Century Gothic" pitchFamily="34" charset="0"/>
            </a:endParaRPr>
          </a:p>
        </p:txBody>
      </p:sp>
      <p:sp>
        <p:nvSpPr>
          <p:cNvPr id="6" name="Text Box 90"/>
          <p:cNvSpPr txBox="1">
            <a:spLocks noChangeArrowheads="1"/>
          </p:cNvSpPr>
          <p:nvPr/>
        </p:nvSpPr>
        <p:spPr bwMode="auto">
          <a:xfrm>
            <a:off x="323528" y="5157192"/>
            <a:ext cx="8568952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sz="3600" dirty="0" smtClean="0">
                <a:solidFill>
                  <a:srgbClr val="FF0000"/>
                </a:solidFill>
                <a:latin typeface="Century Gothic" pitchFamily="34" charset="0"/>
              </a:rPr>
              <a:t> 21 </a:t>
            </a:r>
            <a:r>
              <a:rPr lang="pt-BR" sz="3600" dirty="0">
                <a:solidFill>
                  <a:srgbClr val="FF0000"/>
                </a:solidFill>
                <a:latin typeface="Century Gothic" pitchFamily="34" charset="0"/>
              </a:rPr>
              <a:t>de </a:t>
            </a:r>
            <a:r>
              <a:rPr lang="pt-BR" sz="3600" dirty="0" smtClean="0">
                <a:solidFill>
                  <a:srgbClr val="FF0000"/>
                </a:solidFill>
                <a:latin typeface="Century Gothic" pitchFamily="34" charset="0"/>
              </a:rPr>
              <a:t>dezembro: Solstício de Verão – início do Verão do HS</a:t>
            </a:r>
            <a:endParaRPr lang="pt-BR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3000375"/>
            <a:ext cx="8352928" cy="1004689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Zonas climáticas da Terra</a:t>
            </a:r>
            <a:endParaRPr lang="pt-BR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92536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316672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429000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600008"/>
            <a:ext cx="38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272350"/>
            <a:ext cx="3852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48663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349331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Corda 11"/>
          <p:cNvSpPr/>
          <p:nvPr/>
        </p:nvSpPr>
        <p:spPr bwMode="auto">
          <a:xfrm rot="10800000" flipH="1">
            <a:off x="2288251" y="1307530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20486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389298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02889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4427984" y="126876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4644008" y="515719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Chave direita 16"/>
          <p:cNvSpPr/>
          <p:nvPr/>
        </p:nvSpPr>
        <p:spPr bwMode="auto">
          <a:xfrm>
            <a:off x="7020272" y="2600813"/>
            <a:ext cx="504056" cy="1692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Chave direita 17"/>
          <p:cNvSpPr/>
          <p:nvPr/>
        </p:nvSpPr>
        <p:spPr bwMode="auto">
          <a:xfrm rot="10800000">
            <a:off x="1881480" y="1478176"/>
            <a:ext cx="360000" cy="1116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" name="Conector reto 18"/>
          <p:cNvCxnSpPr/>
          <p:nvPr/>
        </p:nvCxnSpPr>
        <p:spPr bwMode="auto">
          <a:xfrm>
            <a:off x="2320058" y="1484784"/>
            <a:ext cx="11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ector reto 19"/>
          <p:cNvCxnSpPr/>
          <p:nvPr/>
        </p:nvCxnSpPr>
        <p:spPr bwMode="auto">
          <a:xfrm>
            <a:off x="2260240" y="5343399"/>
            <a:ext cx="122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1" name="Chave direita 20"/>
          <p:cNvSpPr/>
          <p:nvPr/>
        </p:nvSpPr>
        <p:spPr bwMode="auto">
          <a:xfrm rot="10800000">
            <a:off x="1845675" y="4263399"/>
            <a:ext cx="360000" cy="1080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2" name="Conector reto 21"/>
          <p:cNvCxnSpPr/>
          <p:nvPr/>
        </p:nvCxnSpPr>
        <p:spPr bwMode="auto">
          <a:xfrm>
            <a:off x="2309935" y="2601371"/>
            <a:ext cx="14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Conector reto 22"/>
          <p:cNvCxnSpPr/>
          <p:nvPr/>
        </p:nvCxnSpPr>
        <p:spPr bwMode="auto">
          <a:xfrm>
            <a:off x="2267744" y="4270783"/>
            <a:ext cx="18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4" name="CaixaDeTexto 23"/>
          <p:cNvSpPr txBox="1"/>
          <p:nvPr/>
        </p:nvSpPr>
        <p:spPr>
          <a:xfrm>
            <a:off x="7236296" y="314096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Zona Tropical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79512" y="172819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Zona Temperada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79512" y="443711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Zona Temperada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317532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314785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9" name="Conector reto 38"/>
          <p:cNvCxnSpPr/>
          <p:nvPr/>
        </p:nvCxnSpPr>
        <p:spPr bwMode="auto">
          <a:xfrm>
            <a:off x="6388281" y="4293614"/>
            <a:ext cx="57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Conector reto 39"/>
          <p:cNvCxnSpPr/>
          <p:nvPr/>
        </p:nvCxnSpPr>
        <p:spPr bwMode="auto">
          <a:xfrm>
            <a:off x="6396076" y="2597041"/>
            <a:ext cx="57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1" name="CaixaDeTexto 40"/>
          <p:cNvSpPr txBox="1"/>
          <p:nvPr/>
        </p:nvSpPr>
        <p:spPr>
          <a:xfrm>
            <a:off x="2834283" y="558924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79664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17" grpId="0" animBg="1"/>
      <p:bldP spid="18" grpId="0" animBg="1"/>
      <p:bldP spid="21" grpId="0" animBg="1"/>
      <p:bldP spid="24" grpId="0"/>
      <p:bldP spid="25" grpId="0"/>
      <p:bldP spid="28" grpId="0"/>
      <p:bldP spid="36" grpId="0" animBg="1"/>
      <p:bldP spid="37" grpId="0" animBg="1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000375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O movimento aparente do Sol ao longo das estações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endParaRPr lang="pt-BR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000375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Trajetórias diurnas do Sol em locais intertropicais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(o caso de São Carlos)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endParaRPr lang="pt-BR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diurna do Sol no Solstício de Verão do HS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Arco 50"/>
          <p:cNvSpPr/>
          <p:nvPr/>
        </p:nvSpPr>
        <p:spPr bwMode="auto">
          <a:xfrm rot="10241003">
            <a:off x="4848836" y="1808448"/>
            <a:ext cx="939176" cy="4527699"/>
          </a:xfrm>
          <a:prstGeom prst="arc">
            <a:avLst>
              <a:gd name="adj1" fmla="val 5381677"/>
              <a:gd name="adj2" fmla="val 8023077"/>
            </a:avLst>
          </a:prstGeom>
          <a:noFill/>
          <a:ln w="63500" cap="flat" cmpd="sng" algn="ctr">
            <a:solidFill>
              <a:srgbClr val="FFFF00">
                <a:alpha val="6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Arco 51"/>
          <p:cNvSpPr/>
          <p:nvPr/>
        </p:nvSpPr>
        <p:spPr bwMode="auto">
          <a:xfrm rot="10191333">
            <a:off x="4041771" y="1838415"/>
            <a:ext cx="1156220" cy="4669766"/>
          </a:xfrm>
          <a:prstGeom prst="arc">
            <a:avLst>
              <a:gd name="adj1" fmla="val 5400390"/>
              <a:gd name="adj2" fmla="val 7941675"/>
            </a:avLst>
          </a:prstGeom>
          <a:noFill/>
          <a:ln w="63500" cap="flat" cmpd="sng" algn="ctr">
            <a:solidFill>
              <a:srgbClr val="00B0F0">
                <a:alpha val="6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5" name="Arco 74"/>
          <p:cNvSpPr/>
          <p:nvPr/>
        </p:nvSpPr>
        <p:spPr bwMode="auto">
          <a:xfrm rot="10191333">
            <a:off x="4023746" y="1848932"/>
            <a:ext cx="1307569" cy="4669770"/>
          </a:xfrm>
          <a:prstGeom prst="arc">
            <a:avLst>
              <a:gd name="adj1" fmla="val 18568921"/>
              <a:gd name="adj2" fmla="val 5380108"/>
            </a:avLst>
          </a:prstGeom>
          <a:noFill/>
          <a:ln w="101600" cap="flat" cmpd="sng" algn="ctr">
            <a:solidFill>
              <a:srgbClr val="00B0F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6" name="Arco 75"/>
          <p:cNvSpPr/>
          <p:nvPr/>
        </p:nvSpPr>
        <p:spPr bwMode="auto">
          <a:xfrm rot="10260756">
            <a:off x="4725922" y="1807880"/>
            <a:ext cx="1279817" cy="4527699"/>
          </a:xfrm>
          <a:prstGeom prst="arc">
            <a:avLst>
              <a:gd name="adj1" fmla="val 18180361"/>
              <a:gd name="adj2" fmla="val 5335244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7" name="Line 26"/>
          <p:cNvSpPr>
            <a:spLocks noChangeShapeType="1"/>
          </p:cNvSpPr>
          <p:nvPr/>
        </p:nvSpPr>
        <p:spPr bwMode="auto">
          <a:xfrm flipV="1">
            <a:off x="4644008" y="3737612"/>
            <a:ext cx="2304255" cy="504056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78" name="Grupo 101"/>
          <p:cNvGrpSpPr/>
          <p:nvPr/>
        </p:nvGrpSpPr>
        <p:grpSpPr>
          <a:xfrm rot="18342476">
            <a:off x="6617833" y="3431492"/>
            <a:ext cx="636551" cy="636551"/>
            <a:chOff x="7100825" y="2059484"/>
            <a:chExt cx="636551" cy="636551"/>
          </a:xfrm>
        </p:grpSpPr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80" name="Elipse 7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81" name="Text Box 29"/>
          <p:cNvSpPr txBox="1">
            <a:spLocks noChangeArrowheads="1"/>
          </p:cNvSpPr>
          <p:nvPr/>
        </p:nvSpPr>
        <p:spPr bwMode="auto">
          <a:xfrm>
            <a:off x="7164214" y="351491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5" name="Grupo 42"/>
          <p:cNvGrpSpPr/>
          <p:nvPr/>
        </p:nvGrpSpPr>
        <p:grpSpPr>
          <a:xfrm>
            <a:off x="5236423" y="3073638"/>
            <a:ext cx="864096" cy="899960"/>
            <a:chOff x="7618448" y="2832375"/>
            <a:chExt cx="864096" cy="89996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5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6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53" name="Elipse 5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56" name="Grupo 101"/>
          <p:cNvGrpSpPr/>
          <p:nvPr/>
        </p:nvGrpSpPr>
        <p:grpSpPr>
          <a:xfrm rot="18342476">
            <a:off x="4356704" y="1534776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71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185 C -0.00053 -0.00532 -0.00191 -0.02106 -0.00296 -0.03008 C -0.004 -0.03911 -0.00434 -0.04443 -0.00625 -0.05485 C -0.00816 -0.06526 -0.01181 -0.07961 -0.01476 -0.09211 C -0.01771 -0.1046 -0.02136 -0.11756 -0.02431 -0.12937 C -0.02726 -0.14117 -0.0283 -0.14742 -0.03282 -0.16223 C -0.03733 -0.17704 -0.04584 -0.20458 -0.05174 -0.21777 C -0.05764 -0.23096 -0.06303 -0.23767 -0.06823 -0.24115 C -0.07344 -0.24462 -0.07848 -0.24369 -0.08351 -0.23929 C -0.08855 -0.2349 -0.09445 -0.22402 -0.09809 -0.21523 C -0.10174 -0.20643 -0.10365 -0.19764 -0.10573 -0.1863 C -0.10782 -0.17496 -0.10921 -0.15945 -0.11042 -0.14719 C -0.11164 -0.13492 -0.11268 -0.12451 -0.11337 -0.11294 C -0.11407 -0.10136 -0.11441 -0.09211 -0.11424 -0.07822 C -0.11407 -0.06434 -0.11355 -0.04582 -0.11285 -0.02962 C -0.11216 -0.01342 -0.11077 0.00625 -0.11007 0.01898 C -0.10938 0.03171 -0.10886 0.03796 -0.10816 0.04744 C -0.10747 0.05693 -0.10678 0.06619 -0.10573 0.0766 C -0.10469 0.08702 -0.1033 0.09952 -0.10191 0.10947 C -0.10053 0.11942 -0.09879 0.12775 -0.09723 0.13654 C -0.09566 0.14534 -0.09393 0.15298 -0.09202 0.16246 C -0.09011 0.17195 -0.08768 0.18399 -0.08577 0.19417 C -0.08386 0.20435 -0.0816 0.21708 -0.08056 0.2231 " pathEditMode="relative" rAng="0" ptsTypes="aaaaaaaaaaaaaaaaaaaaaaa">
                                      <p:cBhvr>
                                        <p:cTn id="6" dur="1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25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5098869" y="2492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diurna do Sol nos equinócios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00B050">
              <a:alpha val="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4" name="Text Box 29"/>
          <p:cNvSpPr txBox="1">
            <a:spLocks noChangeArrowheads="1"/>
          </p:cNvSpPr>
          <p:nvPr/>
        </p:nvSpPr>
        <p:spPr bwMode="auto">
          <a:xfrm>
            <a:off x="7164214" y="351491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52" name="Arco 51"/>
          <p:cNvSpPr/>
          <p:nvPr/>
        </p:nvSpPr>
        <p:spPr bwMode="auto">
          <a:xfrm rot="10191333">
            <a:off x="4041771" y="1838415"/>
            <a:ext cx="1156220" cy="4669766"/>
          </a:xfrm>
          <a:prstGeom prst="arc">
            <a:avLst>
              <a:gd name="adj1" fmla="val 5400390"/>
              <a:gd name="adj2" fmla="val 7941675"/>
            </a:avLst>
          </a:prstGeom>
          <a:noFill/>
          <a:ln w="63500" cap="flat" cmpd="sng" algn="ctr">
            <a:solidFill>
              <a:srgbClr val="00B0F0">
                <a:alpha val="6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7" name="Arco 76"/>
          <p:cNvSpPr/>
          <p:nvPr/>
        </p:nvSpPr>
        <p:spPr bwMode="auto">
          <a:xfrm rot="10191333">
            <a:off x="4023746" y="1848932"/>
            <a:ext cx="1307569" cy="4669770"/>
          </a:xfrm>
          <a:prstGeom prst="arc">
            <a:avLst>
              <a:gd name="adj1" fmla="val 18568921"/>
              <a:gd name="adj2" fmla="val 5380108"/>
            </a:avLst>
          </a:prstGeom>
          <a:noFill/>
          <a:ln w="101600" cap="flat" cmpd="sng" algn="ctr">
            <a:solidFill>
              <a:srgbClr val="00B0F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9" name="Line 26"/>
          <p:cNvSpPr>
            <a:spLocks noChangeShapeType="1"/>
          </p:cNvSpPr>
          <p:nvPr/>
        </p:nvSpPr>
        <p:spPr bwMode="auto">
          <a:xfrm flipV="1">
            <a:off x="4644008" y="3737612"/>
            <a:ext cx="2304255" cy="504056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80" name="Grupo 101"/>
          <p:cNvGrpSpPr/>
          <p:nvPr/>
        </p:nvGrpSpPr>
        <p:grpSpPr>
          <a:xfrm rot="18342476">
            <a:off x="6617833" y="3431492"/>
            <a:ext cx="636551" cy="636551"/>
            <a:chOff x="7100825" y="2059484"/>
            <a:chExt cx="636551" cy="636551"/>
          </a:xfrm>
        </p:grpSpPr>
        <p:sp>
          <p:nvSpPr>
            <p:cNvPr id="81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82" name="Elipse 81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5004048" y="33775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5" name="Grupo 42"/>
          <p:cNvGrpSpPr/>
          <p:nvPr/>
        </p:nvGrpSpPr>
        <p:grpSpPr>
          <a:xfrm>
            <a:off x="4601868" y="3017532"/>
            <a:ext cx="864096" cy="899960"/>
            <a:chOff x="7618448" y="2832375"/>
            <a:chExt cx="864096" cy="89996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5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6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53" name="Elipse 5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023 C 0.00122 -0.00301 -0.00069 -0.01041 -0.00243 -0.01851 C -0.00416 -0.02731 -0.00607 -0.04027 -0.00833 -0.053 C -0.01111 -0.06503 -0.01267 -0.08007 -0.01632 -0.09373 C -0.01996 -0.10738 -0.02448 -0.11988 -0.02986 -0.13469 C -0.03524 -0.1495 -0.04253 -0.16917 -0.04826 -0.1826 C -0.05399 -0.19602 -0.05851 -0.20667 -0.06441 -0.21523 C -0.07031 -0.22379 -0.0783 -0.23282 -0.0842 -0.23374 C -0.0901 -0.23467 -0.09531 -0.22772 -0.09982 -0.22124 C -0.10434 -0.21476 -0.10798 -0.20713 -0.11146 -0.19556 C -0.11493 -0.18399 -0.11857 -0.16686 -0.12066 -0.15135 C -0.12274 -0.13585 -0.12344 -0.11849 -0.1243 -0.10275 C -0.12517 -0.08702 -0.12569 -0.07012 -0.12569 -0.0567 C -0.12569 -0.04328 -0.12535 -0.03541 -0.12482 -0.02175 C -0.1243 -0.0081 -0.12274 0.0118 -0.12205 0.02499 C -0.12135 0.03819 -0.12101 0.04744 -0.12014 0.05763 C -0.11927 0.06781 -0.11805 0.07683 -0.11701 0.08586 C -0.11597 0.09489 -0.11476 0.10322 -0.11371 0.11155 C -0.11267 0.11988 -0.1118 0.12659 -0.11041 0.13562 C -0.10903 0.14464 -0.10746 0.15621 -0.1059 0.1657 C -0.10434 0.17519 -0.1033 0.1826 -0.10087 0.19278 C -0.09844 0.20296 -0.09357 0.21986 -0.09166 0.22703 " pathEditMode="relative" rAng="0" ptsTypes="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2092932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835696" y="1804900"/>
            <a:ext cx="5665787" cy="4752975"/>
            <a:chOff x="1714480" y="1484313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635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635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50800" cap="rnd">
              <a:solidFill>
                <a:srgbClr val="00B050">
                  <a:alpha val="65000"/>
                </a:srgb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23146" y="3723716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diurna do Sol no Solstício de Inverno do HS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77892" y="4181164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upo 55"/>
          <p:cNvGrpSpPr/>
          <p:nvPr/>
        </p:nvGrpSpPr>
        <p:grpSpPr>
          <a:xfrm>
            <a:off x="4516343" y="3633332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4181164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4181164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4099602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804429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2" name="Arco 51"/>
          <p:cNvSpPr/>
          <p:nvPr/>
        </p:nvSpPr>
        <p:spPr bwMode="auto">
          <a:xfrm rot="10191333">
            <a:off x="4041771" y="1849919"/>
            <a:ext cx="1156220" cy="4669766"/>
          </a:xfrm>
          <a:prstGeom prst="arc">
            <a:avLst>
              <a:gd name="adj1" fmla="val 5400390"/>
              <a:gd name="adj2" fmla="val 7941675"/>
            </a:avLst>
          </a:prstGeom>
          <a:noFill/>
          <a:ln w="63500" cap="flat" cmpd="sng" algn="ctr">
            <a:solidFill>
              <a:srgbClr val="00B0F0">
                <a:alpha val="6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2" name="Arco 71"/>
          <p:cNvSpPr/>
          <p:nvPr/>
        </p:nvSpPr>
        <p:spPr bwMode="auto">
          <a:xfrm rot="10139497">
            <a:off x="3303009" y="2120140"/>
            <a:ext cx="1369745" cy="4527699"/>
          </a:xfrm>
          <a:prstGeom prst="arc">
            <a:avLst>
              <a:gd name="adj1" fmla="val 5400390"/>
              <a:gd name="adj2" fmla="val 7717205"/>
            </a:avLst>
          </a:prstGeom>
          <a:noFill/>
          <a:ln w="63500" cap="flat" cmpd="sng" algn="ctr">
            <a:solidFill>
              <a:srgbClr val="FFFF00">
                <a:alpha val="6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10159250">
            <a:off x="3391561" y="2139352"/>
            <a:ext cx="1225256" cy="4527699"/>
          </a:xfrm>
          <a:prstGeom prst="arc">
            <a:avLst>
              <a:gd name="adj1" fmla="val 19339867"/>
              <a:gd name="adj2" fmla="val 5380108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6" name="Line 26"/>
          <p:cNvSpPr>
            <a:spLocks noChangeShapeType="1"/>
          </p:cNvSpPr>
          <p:nvPr/>
        </p:nvSpPr>
        <p:spPr bwMode="auto">
          <a:xfrm flipV="1">
            <a:off x="4644008" y="3749116"/>
            <a:ext cx="2304255" cy="504056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77" name="Grupo 101"/>
          <p:cNvGrpSpPr/>
          <p:nvPr/>
        </p:nvGrpSpPr>
        <p:grpSpPr>
          <a:xfrm rot="18342476">
            <a:off x="6617833" y="3442996"/>
            <a:ext cx="636551" cy="636551"/>
            <a:chOff x="7100825" y="2059484"/>
            <a:chExt cx="636551" cy="636551"/>
          </a:xfrm>
        </p:grpSpPr>
        <p:sp>
          <p:nvSpPr>
            <p:cNvPr id="78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9" name="Elipse 78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80" name="Text Box 29"/>
          <p:cNvSpPr txBox="1">
            <a:spLocks noChangeArrowheads="1"/>
          </p:cNvSpPr>
          <p:nvPr/>
        </p:nvSpPr>
        <p:spPr bwMode="auto">
          <a:xfrm>
            <a:off x="7164214" y="3526419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grpSp>
        <p:nvGrpSpPr>
          <p:cNvPr id="4" name="Grupo 42"/>
          <p:cNvGrpSpPr/>
          <p:nvPr/>
        </p:nvGrpSpPr>
        <p:grpSpPr>
          <a:xfrm>
            <a:off x="3995936" y="3029036"/>
            <a:ext cx="864096" cy="899960"/>
            <a:chOff x="7618448" y="2832375"/>
            <a:chExt cx="864096" cy="89996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5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6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53" name="Elipse 5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4" name="Arco 73"/>
          <p:cNvSpPr/>
          <p:nvPr/>
        </p:nvSpPr>
        <p:spPr bwMode="auto">
          <a:xfrm rot="10191333">
            <a:off x="4023746" y="1860436"/>
            <a:ext cx="1307569" cy="4669770"/>
          </a:xfrm>
          <a:prstGeom prst="arc">
            <a:avLst>
              <a:gd name="adj1" fmla="val 18568921"/>
              <a:gd name="adj2" fmla="val 5380108"/>
            </a:avLst>
          </a:prstGeom>
          <a:noFill/>
          <a:ln w="101600" cap="flat" cmpd="sng" algn="ctr">
            <a:solidFill>
              <a:srgbClr val="00B0F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4971321" y="3414477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141093" y="49732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116 C 0.00087 -0.00856 -0.00364 -0.03194 -0.00746 -0.04605 C -0.01128 -0.06017 -0.01545 -0.07105 -0.02101 -0.08609 C -0.02656 -0.10113 -0.03298 -0.12104 -0.04062 -0.13631 C -0.04826 -0.15159 -0.05868 -0.16941 -0.06719 -0.1782 C -0.07569 -0.18699 -0.08489 -0.19185 -0.09219 -0.18954 C -0.09948 -0.18723 -0.10573 -0.17589 -0.11059 -0.16385 C -0.11545 -0.15182 -0.11857 -0.13377 -0.12101 -0.11664 C -0.12344 -0.09951 -0.12465 -0.07753 -0.12552 -0.0611 C -0.12639 -0.04467 -0.12656 -0.03309 -0.12639 -0.01805 C -0.12621 -0.00301 -0.12535 0.01435 -0.12448 0.02985 C -0.12361 0.04536 -0.12222 0.06133 -0.12101 0.07475 C -0.11979 0.08817 -0.1184 0.09859 -0.11701 0.11109 C -0.11562 0.12358 -0.11406 0.13816 -0.1125 0.14997 C -0.11094 0.16177 -0.10989 0.17172 -0.10798 0.18237 C -0.10607 0.19301 -0.10226 0.20759 -0.10087 0.21407 " pathEditMode="relative" rAng="0" ptsTypes="aaaaaaaaaaaaaaaa">
                                      <p:cBhvr>
                                        <p:cTn id="6" dur="10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2092932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835696" y="1804900"/>
            <a:ext cx="5665787" cy="4752975"/>
            <a:chOff x="1714480" y="1484313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635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635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50800" cap="rnd">
              <a:solidFill>
                <a:srgbClr val="00B050">
                  <a:alpha val="65000"/>
                </a:srgb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23146" y="3723716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trajetórias do Sol nos equinócios e nos solstícios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77892" y="4181164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" name="Arco 40"/>
          <p:cNvSpPr/>
          <p:nvPr/>
        </p:nvSpPr>
        <p:spPr bwMode="auto">
          <a:xfrm rot="10241003">
            <a:off x="4848836" y="1819952"/>
            <a:ext cx="939176" cy="4527699"/>
          </a:xfrm>
          <a:prstGeom prst="arc">
            <a:avLst>
              <a:gd name="adj1" fmla="val 5381677"/>
              <a:gd name="adj2" fmla="val 8023077"/>
            </a:avLst>
          </a:prstGeom>
          <a:noFill/>
          <a:ln w="63500" cap="flat" cmpd="sng" algn="ctr">
            <a:solidFill>
              <a:srgbClr val="FFFF00">
                <a:alpha val="6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55"/>
          <p:cNvGrpSpPr/>
          <p:nvPr/>
        </p:nvGrpSpPr>
        <p:grpSpPr>
          <a:xfrm>
            <a:off x="4516343" y="3633332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4181164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4181164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4099602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71" name="Arco 70"/>
          <p:cNvSpPr/>
          <p:nvPr/>
        </p:nvSpPr>
        <p:spPr bwMode="auto">
          <a:xfrm rot="10191333">
            <a:off x="4041771" y="1849919"/>
            <a:ext cx="1156220" cy="4669766"/>
          </a:xfrm>
          <a:prstGeom prst="arc">
            <a:avLst>
              <a:gd name="adj1" fmla="val 5400390"/>
              <a:gd name="adj2" fmla="val 7941675"/>
            </a:avLst>
          </a:prstGeom>
          <a:noFill/>
          <a:ln w="63500" cap="flat" cmpd="sng" algn="ctr">
            <a:solidFill>
              <a:srgbClr val="00B0F0">
                <a:alpha val="6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804429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4971321" y="3414477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7" name="Arco 56"/>
          <p:cNvSpPr/>
          <p:nvPr/>
        </p:nvSpPr>
        <p:spPr bwMode="auto">
          <a:xfrm rot="10139497">
            <a:off x="3303009" y="2120140"/>
            <a:ext cx="1369745" cy="4527699"/>
          </a:xfrm>
          <a:prstGeom prst="arc">
            <a:avLst>
              <a:gd name="adj1" fmla="val 5400390"/>
              <a:gd name="adj2" fmla="val 7717205"/>
            </a:avLst>
          </a:prstGeom>
          <a:noFill/>
          <a:ln w="63500" cap="flat" cmpd="sng" algn="ctr">
            <a:solidFill>
              <a:srgbClr val="FFFF00">
                <a:alpha val="6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8" name="Arco 57"/>
          <p:cNvSpPr/>
          <p:nvPr/>
        </p:nvSpPr>
        <p:spPr bwMode="auto">
          <a:xfrm rot="10159250">
            <a:off x="3391561" y="2139352"/>
            <a:ext cx="1225256" cy="4527699"/>
          </a:xfrm>
          <a:prstGeom prst="arc">
            <a:avLst>
              <a:gd name="adj1" fmla="val 19339867"/>
              <a:gd name="adj2" fmla="val 5380108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Arco 55"/>
          <p:cNvSpPr/>
          <p:nvPr/>
        </p:nvSpPr>
        <p:spPr bwMode="auto">
          <a:xfrm rot="10191333">
            <a:off x="4023746" y="1860436"/>
            <a:ext cx="1307569" cy="4669770"/>
          </a:xfrm>
          <a:prstGeom prst="arc">
            <a:avLst>
              <a:gd name="adj1" fmla="val 18568921"/>
              <a:gd name="adj2" fmla="val 5380108"/>
            </a:avLst>
          </a:prstGeom>
          <a:noFill/>
          <a:ln w="101600" cap="flat" cmpd="sng" algn="ctr">
            <a:solidFill>
              <a:srgbClr val="00B0F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0" name="Arco 39"/>
          <p:cNvSpPr/>
          <p:nvPr/>
        </p:nvSpPr>
        <p:spPr bwMode="auto">
          <a:xfrm rot="10260756">
            <a:off x="4725922" y="1819384"/>
            <a:ext cx="1279817" cy="4527699"/>
          </a:xfrm>
          <a:prstGeom prst="arc">
            <a:avLst>
              <a:gd name="adj1" fmla="val 18180361"/>
              <a:gd name="adj2" fmla="val 5335244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2" name="Texto explicativo retangular 71"/>
          <p:cNvSpPr/>
          <p:nvPr/>
        </p:nvSpPr>
        <p:spPr bwMode="auto">
          <a:xfrm>
            <a:off x="6479704" y="5117268"/>
            <a:ext cx="2268760" cy="864096"/>
          </a:xfrm>
          <a:prstGeom prst="wedgeRectCallout">
            <a:avLst>
              <a:gd name="adj1" fmla="val -125333"/>
              <a:gd name="adj2" fmla="val -118727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Solstício de Verão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73" name="Texto explicativo retangular 72"/>
          <p:cNvSpPr/>
          <p:nvPr/>
        </p:nvSpPr>
        <p:spPr bwMode="auto">
          <a:xfrm>
            <a:off x="504056" y="1948916"/>
            <a:ext cx="1907704" cy="648072"/>
          </a:xfrm>
          <a:prstGeom prst="wedgeRectCallout">
            <a:avLst>
              <a:gd name="adj1" fmla="val 127936"/>
              <a:gd name="adj2" fmla="val 74834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itchFamily="34" charset="0"/>
            </a:endParaRPr>
          </a:p>
        </p:txBody>
      </p:sp>
      <p:sp>
        <p:nvSpPr>
          <p:cNvPr id="74" name="Texto explicativo retangular 73"/>
          <p:cNvSpPr/>
          <p:nvPr/>
        </p:nvSpPr>
        <p:spPr bwMode="auto">
          <a:xfrm>
            <a:off x="179512" y="4973252"/>
            <a:ext cx="2268760" cy="864096"/>
          </a:xfrm>
          <a:prstGeom prst="wedgeRectCallout">
            <a:avLst>
              <a:gd name="adj1" fmla="val 87265"/>
              <a:gd name="adj2" fmla="val -162337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</a:rPr>
              <a:t>Solstício de Inverno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itchFamily="34" charset="0"/>
            </a:endParaRPr>
          </a:p>
        </p:txBody>
      </p:sp>
      <p:sp>
        <p:nvSpPr>
          <p:cNvPr id="76" name="Line 26"/>
          <p:cNvSpPr>
            <a:spLocks noChangeShapeType="1"/>
          </p:cNvSpPr>
          <p:nvPr/>
        </p:nvSpPr>
        <p:spPr bwMode="auto">
          <a:xfrm flipV="1">
            <a:off x="4644008" y="3749116"/>
            <a:ext cx="2304255" cy="504056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77" name="Grupo 101"/>
          <p:cNvGrpSpPr/>
          <p:nvPr/>
        </p:nvGrpSpPr>
        <p:grpSpPr>
          <a:xfrm rot="18342476">
            <a:off x="6617833" y="3442996"/>
            <a:ext cx="636551" cy="636551"/>
            <a:chOff x="7100825" y="2059484"/>
            <a:chExt cx="636551" cy="636551"/>
          </a:xfrm>
        </p:grpSpPr>
        <p:sp>
          <p:nvSpPr>
            <p:cNvPr id="78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9" name="Elipse 78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141093" y="49732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7164214" y="3526419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000375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Repassando: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elementos da Esfera Celeste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endParaRPr lang="pt-BR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5"/>
          <p:cNvSpPr txBox="1">
            <a:spLocks noChangeArrowheads="1"/>
          </p:cNvSpPr>
          <p:nvPr/>
        </p:nvSpPr>
        <p:spPr bwMode="auto">
          <a:xfrm>
            <a:off x="684776" y="548680"/>
            <a:ext cx="8101408" cy="18158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FF9900"/>
                </a:solidFill>
                <a:latin typeface="Century Gothic" pitchFamily="34" charset="0"/>
              </a:rPr>
              <a:t> </a:t>
            </a:r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Em São Carlos e região, o Sol, no Solstício de Verão, fica </a:t>
            </a:r>
            <a:r>
              <a:rPr lang="pt-BR" sz="2800" u="sng" dirty="0" smtClean="0">
                <a:solidFill>
                  <a:srgbClr val="FF0000"/>
                </a:solidFill>
                <a:latin typeface="Century Gothic" pitchFamily="34" charset="0"/>
              </a:rPr>
              <a:t>acima do horizonte</a:t>
            </a:r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 por cerca de 1h30min a mais em relação aos equinócios</a:t>
            </a:r>
          </a:p>
        </p:txBody>
      </p:sp>
      <p:sp>
        <p:nvSpPr>
          <p:cNvPr id="7" name="Text Box 85"/>
          <p:cNvSpPr txBox="1">
            <a:spLocks noChangeArrowheads="1"/>
          </p:cNvSpPr>
          <p:nvPr/>
        </p:nvSpPr>
        <p:spPr bwMode="auto">
          <a:xfrm>
            <a:off x="649280" y="2621230"/>
            <a:ext cx="8101408" cy="224676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buClr>
                <a:srgbClr val="00B0F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FF9900"/>
                </a:solidFill>
                <a:latin typeface="Century Gothic" pitchFamily="34" charset="0"/>
              </a:rPr>
              <a:t> </a:t>
            </a:r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</a:rPr>
              <a:t>No Solstício de Inverno, este é o tempo adicional que ele fica </a:t>
            </a:r>
            <a:r>
              <a:rPr lang="pt-BR" sz="2800" u="sng" dirty="0" smtClean="0">
                <a:solidFill>
                  <a:srgbClr val="00B0F0"/>
                </a:solidFill>
                <a:latin typeface="Century Gothic" pitchFamily="34" charset="0"/>
              </a:rPr>
              <a:t>abaixo do horizonte</a:t>
            </a:r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</a:rPr>
              <a:t>, ou seja, a “noite” fica 1h30min maior nessa época</a:t>
            </a:r>
          </a:p>
          <a:p>
            <a:pPr algn="just">
              <a:buFont typeface="Wingdings" pitchFamily="2" charset="2"/>
              <a:buChar char="v"/>
            </a:pPr>
            <a:endParaRPr lang="pt-BR" sz="2800" dirty="0" smtClean="0">
              <a:solidFill>
                <a:srgbClr val="FF9900"/>
              </a:solidFill>
              <a:latin typeface="Century Gothic" pitchFamily="34" charset="0"/>
            </a:endParaRPr>
          </a:p>
        </p:txBody>
      </p:sp>
      <p:sp>
        <p:nvSpPr>
          <p:cNvPr id="8" name="Text Box 85"/>
          <p:cNvSpPr txBox="1">
            <a:spLocks noChangeArrowheads="1"/>
          </p:cNvSpPr>
          <p:nvPr/>
        </p:nvSpPr>
        <p:spPr bwMode="auto">
          <a:xfrm>
            <a:off x="620712" y="4725144"/>
            <a:ext cx="8101408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FF9900"/>
                </a:solidFill>
                <a:latin typeface="Century Gothic" pitchFamily="34" charset="0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A diferença entre o tempo que o Sol fica acima do horizonte entre os Solstícios de Inverno e Verão, então, chega a 3h00min!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Atividade prática 1: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A semiesfera armilar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132855"/>
            <a:ext cx="5760640" cy="430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000375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Trajetórias diurnas do Sol em outros locais da Terra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endParaRPr lang="pt-BR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1772816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691680" y="1484784"/>
            <a:ext cx="5809803" cy="4752975"/>
            <a:chOff x="1570464" y="1484313"/>
            <a:chExt cx="5809824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635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570464" y="3573463"/>
              <a:ext cx="360363" cy="707886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954530" y="2576627"/>
              <a:ext cx="360363" cy="707886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635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50800" cap="rnd">
              <a:solidFill>
                <a:srgbClr val="00B050">
                  <a:alpha val="65000"/>
                </a:srgb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2314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44624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trajetórias no Equador da Terra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77892" y="3861048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upo 55"/>
          <p:cNvGrpSpPr/>
          <p:nvPr/>
        </p:nvGrpSpPr>
        <p:grpSpPr>
          <a:xfrm>
            <a:off x="4516343" y="3313216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484313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4971321" y="309436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5" name="Text Box 29"/>
          <p:cNvSpPr txBox="1">
            <a:spLocks noChangeArrowheads="1"/>
          </p:cNvSpPr>
          <p:nvPr/>
        </p:nvSpPr>
        <p:spPr bwMode="auto">
          <a:xfrm>
            <a:off x="7479006" y="3580355"/>
            <a:ext cx="1584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 smtClean="0">
                <a:solidFill>
                  <a:srgbClr val="FFFF00"/>
                </a:solidFill>
                <a:latin typeface="Century Gothic" pitchFamily="34" charset="0"/>
              </a:rPr>
              <a:t>≡ PCS</a:t>
            </a:r>
            <a:endParaRPr lang="pt-BR" sz="40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76" name="Line 26"/>
          <p:cNvSpPr>
            <a:spLocks noChangeShapeType="1"/>
          </p:cNvSpPr>
          <p:nvPr/>
        </p:nvSpPr>
        <p:spPr bwMode="auto">
          <a:xfrm flipV="1">
            <a:off x="4644008" y="3933055"/>
            <a:ext cx="2376264" cy="0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upo 101"/>
          <p:cNvGrpSpPr/>
          <p:nvPr/>
        </p:nvGrpSpPr>
        <p:grpSpPr>
          <a:xfrm rot="18342476">
            <a:off x="6734815" y="3611437"/>
            <a:ext cx="636551" cy="636551"/>
            <a:chOff x="7100825" y="2059484"/>
            <a:chExt cx="636551" cy="636551"/>
          </a:xfrm>
        </p:grpSpPr>
        <p:sp>
          <p:nvSpPr>
            <p:cNvPr id="78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9" name="Elipse 78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1" name="Arco 50"/>
          <p:cNvSpPr/>
          <p:nvPr/>
        </p:nvSpPr>
        <p:spPr bwMode="auto">
          <a:xfrm rot="10800000">
            <a:off x="3491881" y="1700808"/>
            <a:ext cx="867507" cy="5372537"/>
          </a:xfrm>
          <a:prstGeom prst="arc">
            <a:avLst>
              <a:gd name="adj1" fmla="val 19582877"/>
              <a:gd name="adj2" fmla="val 5391179"/>
            </a:avLst>
          </a:prstGeom>
          <a:noFill/>
          <a:ln w="1016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Arco 51"/>
          <p:cNvSpPr/>
          <p:nvPr/>
        </p:nvSpPr>
        <p:spPr bwMode="auto">
          <a:xfrm rot="10800000">
            <a:off x="3419872" y="1639132"/>
            <a:ext cx="1152126" cy="5414096"/>
          </a:xfrm>
          <a:prstGeom prst="arc">
            <a:avLst>
              <a:gd name="adj1" fmla="val 5199986"/>
              <a:gd name="adj2" fmla="val 6794583"/>
            </a:avLst>
          </a:prstGeom>
          <a:noFill/>
          <a:ln w="635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3" name="Arco 52"/>
          <p:cNvSpPr/>
          <p:nvPr/>
        </p:nvSpPr>
        <p:spPr bwMode="auto">
          <a:xfrm rot="10800000">
            <a:off x="5004048" y="1650471"/>
            <a:ext cx="714914" cy="5414096"/>
          </a:xfrm>
          <a:prstGeom prst="arc">
            <a:avLst>
              <a:gd name="adj1" fmla="val 5199986"/>
              <a:gd name="adj2" fmla="val 6424075"/>
            </a:avLst>
          </a:prstGeom>
          <a:noFill/>
          <a:ln w="635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" name="Arco 70"/>
          <p:cNvSpPr/>
          <p:nvPr/>
        </p:nvSpPr>
        <p:spPr bwMode="auto">
          <a:xfrm rot="10800000">
            <a:off x="4208548" y="1556791"/>
            <a:ext cx="867507" cy="5372537"/>
          </a:xfrm>
          <a:prstGeom prst="arc">
            <a:avLst>
              <a:gd name="adj1" fmla="val 18822851"/>
              <a:gd name="adj2" fmla="val 546519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4" name="Arco 53"/>
          <p:cNvSpPr/>
          <p:nvPr/>
        </p:nvSpPr>
        <p:spPr bwMode="auto">
          <a:xfrm rot="10800000">
            <a:off x="4206479" y="1556476"/>
            <a:ext cx="867507" cy="5372537"/>
          </a:xfrm>
          <a:prstGeom prst="arc">
            <a:avLst>
              <a:gd name="adj1" fmla="val 5368182"/>
              <a:gd name="adj2" fmla="val 6593719"/>
            </a:avLst>
          </a:prstGeom>
          <a:noFill/>
          <a:ln w="6985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 rot="10800000">
            <a:off x="4928629" y="1671135"/>
            <a:ext cx="867507" cy="5372537"/>
          </a:xfrm>
          <a:prstGeom prst="arc">
            <a:avLst>
              <a:gd name="adj1" fmla="val 19096933"/>
              <a:gd name="adj2" fmla="val 5373332"/>
            </a:avLst>
          </a:prstGeom>
          <a:noFill/>
          <a:ln w="1016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 flipV="1">
            <a:off x="2385930" y="3930475"/>
            <a:ext cx="2376264" cy="0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59" name="Grupo 101"/>
          <p:cNvGrpSpPr/>
          <p:nvPr/>
        </p:nvGrpSpPr>
        <p:grpSpPr>
          <a:xfrm rot="18342476">
            <a:off x="2054296" y="3608857"/>
            <a:ext cx="636551" cy="636551"/>
            <a:chOff x="7100825" y="2059484"/>
            <a:chExt cx="636551" cy="636551"/>
          </a:xfrm>
        </p:grpSpPr>
        <p:sp>
          <p:nvSpPr>
            <p:cNvPr id="6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67" name="Elipse 66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107504" y="3573016"/>
            <a:ext cx="180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 smtClean="0">
                <a:solidFill>
                  <a:srgbClr val="FFFF00"/>
                </a:solidFill>
                <a:latin typeface="Century Gothic" pitchFamily="34" charset="0"/>
              </a:rPr>
              <a:t>PCN ≡ </a:t>
            </a:r>
            <a:endParaRPr lang="pt-BR" sz="40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80" name="Paralelogramo 79"/>
          <p:cNvSpPr/>
          <p:nvPr/>
        </p:nvSpPr>
        <p:spPr bwMode="auto">
          <a:xfrm rot="617192" flipH="1">
            <a:off x="3450629" y="4270318"/>
            <a:ext cx="471638" cy="386951"/>
          </a:xfrm>
          <a:prstGeom prst="parallelogram">
            <a:avLst>
              <a:gd name="adj" fmla="val 21544"/>
            </a:avLst>
          </a:prstGeom>
          <a:noFill/>
          <a:ln w="889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1" name="Elipse 80"/>
          <p:cNvSpPr/>
          <p:nvPr/>
        </p:nvSpPr>
        <p:spPr bwMode="auto">
          <a:xfrm>
            <a:off x="3652521" y="4413837"/>
            <a:ext cx="72008" cy="72008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2" name="Paralelogramo 81"/>
          <p:cNvSpPr/>
          <p:nvPr/>
        </p:nvSpPr>
        <p:spPr bwMode="auto">
          <a:xfrm rot="21380496">
            <a:off x="4916945" y="4337523"/>
            <a:ext cx="432000" cy="386951"/>
          </a:xfrm>
          <a:prstGeom prst="parallelogram">
            <a:avLst>
              <a:gd name="adj" fmla="val 5187"/>
            </a:avLst>
          </a:prstGeom>
          <a:noFill/>
          <a:ln w="889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3" name="Elipse 82"/>
          <p:cNvSpPr/>
          <p:nvPr/>
        </p:nvSpPr>
        <p:spPr bwMode="auto">
          <a:xfrm rot="20132570" flipH="1">
            <a:off x="5103245" y="4478578"/>
            <a:ext cx="71357" cy="72008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4" name="Paralelogramo 83"/>
          <p:cNvSpPr/>
          <p:nvPr/>
        </p:nvSpPr>
        <p:spPr bwMode="auto">
          <a:xfrm>
            <a:off x="4212834" y="4347567"/>
            <a:ext cx="396000" cy="396000"/>
          </a:xfrm>
          <a:prstGeom prst="parallelogram">
            <a:avLst>
              <a:gd name="adj" fmla="val 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5" name="Elipse 84"/>
          <p:cNvSpPr/>
          <p:nvPr/>
        </p:nvSpPr>
        <p:spPr bwMode="auto">
          <a:xfrm rot="20132570" flipH="1">
            <a:off x="4374331" y="4497579"/>
            <a:ext cx="71357" cy="72008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14109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2" name="Texto explicativo retangular 71"/>
          <p:cNvSpPr/>
          <p:nvPr/>
        </p:nvSpPr>
        <p:spPr bwMode="auto">
          <a:xfrm>
            <a:off x="6516216" y="5661248"/>
            <a:ext cx="2268760" cy="864096"/>
          </a:xfrm>
          <a:prstGeom prst="wedgeRectCallout">
            <a:avLst>
              <a:gd name="adj1" fmla="val -119560"/>
              <a:gd name="adj2" fmla="val -233961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Solstício de Verão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73" name="Texto explicativo retangular 72"/>
          <p:cNvSpPr/>
          <p:nvPr/>
        </p:nvSpPr>
        <p:spPr bwMode="auto">
          <a:xfrm>
            <a:off x="539552" y="1196752"/>
            <a:ext cx="1944216" cy="504056"/>
          </a:xfrm>
          <a:prstGeom prst="wedgeRectCallout">
            <a:avLst>
              <a:gd name="adj1" fmla="val 139973"/>
              <a:gd name="adj2" fmla="val 289650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itchFamily="34" charset="0"/>
            </a:endParaRPr>
          </a:p>
        </p:txBody>
      </p:sp>
      <p:sp>
        <p:nvSpPr>
          <p:cNvPr id="74" name="Texto explicativo retangular 73"/>
          <p:cNvSpPr/>
          <p:nvPr/>
        </p:nvSpPr>
        <p:spPr bwMode="auto">
          <a:xfrm>
            <a:off x="395536" y="5661248"/>
            <a:ext cx="2268760" cy="864096"/>
          </a:xfrm>
          <a:prstGeom prst="wedgeRectCallout">
            <a:avLst>
              <a:gd name="adj1" fmla="val 86017"/>
              <a:gd name="adj2" fmla="val -239960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</a:rPr>
              <a:t>Solstício de Inverno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1772816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835696" y="1484784"/>
            <a:ext cx="5665787" cy="4752975"/>
            <a:chOff x="1714480" y="1484313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635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635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50800" cap="rnd">
              <a:solidFill>
                <a:srgbClr val="00B050">
                  <a:alpha val="65000"/>
                </a:srgb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2314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trajetórias na Zona </a:t>
            </a:r>
            <a:r>
              <a:rPr lang="pt-BR" sz="3600" dirty="0" err="1" smtClean="0">
                <a:solidFill>
                  <a:schemeClr val="bg1"/>
                </a:solidFill>
                <a:latin typeface="Century Gothic" pitchFamily="34" charset="0"/>
              </a:rPr>
              <a:t>Temperada-HS</a:t>
            </a:r>
            <a:endParaRPr lang="pt-BR" sz="36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77892" y="3861048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" name="Arco 40"/>
          <p:cNvSpPr/>
          <p:nvPr/>
        </p:nvSpPr>
        <p:spPr bwMode="auto">
          <a:xfrm rot="9540941">
            <a:off x="4473109" y="1420668"/>
            <a:ext cx="1372305" cy="4527699"/>
          </a:xfrm>
          <a:prstGeom prst="arc">
            <a:avLst>
              <a:gd name="adj1" fmla="val 5400390"/>
              <a:gd name="adj2" fmla="val 9733774"/>
            </a:avLst>
          </a:prstGeom>
          <a:noFill/>
          <a:ln w="635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55"/>
          <p:cNvGrpSpPr/>
          <p:nvPr/>
        </p:nvGrpSpPr>
        <p:grpSpPr>
          <a:xfrm>
            <a:off x="4516343" y="3313216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71" name="Arco 70"/>
          <p:cNvSpPr/>
          <p:nvPr/>
        </p:nvSpPr>
        <p:spPr bwMode="auto">
          <a:xfrm rot="9512961">
            <a:off x="3935792" y="1561554"/>
            <a:ext cx="1349983" cy="4669766"/>
          </a:xfrm>
          <a:prstGeom prst="arc">
            <a:avLst>
              <a:gd name="adj1" fmla="val 5400390"/>
              <a:gd name="adj2" fmla="val 8803358"/>
            </a:avLst>
          </a:prstGeom>
          <a:noFill/>
          <a:ln w="635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484313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4971321" y="309436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7" name="Arco 56"/>
          <p:cNvSpPr/>
          <p:nvPr/>
        </p:nvSpPr>
        <p:spPr bwMode="auto">
          <a:xfrm rot="9540941">
            <a:off x="3271353" y="1945098"/>
            <a:ext cx="1534133" cy="4527699"/>
          </a:xfrm>
          <a:prstGeom prst="arc">
            <a:avLst>
              <a:gd name="adj1" fmla="val 5400390"/>
              <a:gd name="adj2" fmla="val 7717205"/>
            </a:avLst>
          </a:prstGeom>
          <a:noFill/>
          <a:ln w="635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8" name="Arco 57"/>
          <p:cNvSpPr/>
          <p:nvPr/>
        </p:nvSpPr>
        <p:spPr bwMode="auto">
          <a:xfrm rot="9560694">
            <a:off x="3360144" y="1966381"/>
            <a:ext cx="1372305" cy="4527699"/>
          </a:xfrm>
          <a:prstGeom prst="arc">
            <a:avLst>
              <a:gd name="adj1" fmla="val 20702638"/>
              <a:gd name="adj2" fmla="val 5380108"/>
            </a:avLst>
          </a:prstGeom>
          <a:noFill/>
          <a:ln w="1016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Arco 55"/>
          <p:cNvSpPr/>
          <p:nvPr/>
        </p:nvSpPr>
        <p:spPr bwMode="auto">
          <a:xfrm rot="9512961">
            <a:off x="3901265" y="1545323"/>
            <a:ext cx="1526696" cy="4669770"/>
          </a:xfrm>
          <a:prstGeom prst="arc">
            <a:avLst>
              <a:gd name="adj1" fmla="val 19309063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0" name="Arco 39"/>
          <p:cNvSpPr/>
          <p:nvPr/>
        </p:nvSpPr>
        <p:spPr bwMode="auto">
          <a:xfrm rot="9560694">
            <a:off x="4497263" y="1412974"/>
            <a:ext cx="1372305" cy="4527699"/>
          </a:xfrm>
          <a:prstGeom prst="arc">
            <a:avLst>
              <a:gd name="adj1" fmla="val 18295421"/>
              <a:gd name="adj2" fmla="val 5380108"/>
            </a:avLst>
          </a:prstGeom>
          <a:noFill/>
          <a:ln w="1016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2" name="Texto explicativo retangular 71"/>
          <p:cNvSpPr/>
          <p:nvPr/>
        </p:nvSpPr>
        <p:spPr bwMode="auto">
          <a:xfrm>
            <a:off x="6479704" y="4797152"/>
            <a:ext cx="2268760" cy="864096"/>
          </a:xfrm>
          <a:prstGeom prst="wedgeRectCallout">
            <a:avLst>
              <a:gd name="adj1" fmla="val -129714"/>
              <a:gd name="adj2" fmla="val -112976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Solstício de Verão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73" name="Texto explicativo retangular 72"/>
          <p:cNvSpPr/>
          <p:nvPr/>
        </p:nvSpPr>
        <p:spPr bwMode="auto">
          <a:xfrm>
            <a:off x="504056" y="1628800"/>
            <a:ext cx="1907704" cy="648072"/>
          </a:xfrm>
          <a:prstGeom prst="wedgeRectCallout">
            <a:avLst>
              <a:gd name="adj1" fmla="val 112827"/>
              <a:gd name="adj2" fmla="val -6449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itchFamily="34" charset="0"/>
            </a:endParaRPr>
          </a:p>
        </p:txBody>
      </p:sp>
      <p:sp>
        <p:nvSpPr>
          <p:cNvPr id="74" name="Texto explicativo retangular 73"/>
          <p:cNvSpPr/>
          <p:nvPr/>
        </p:nvSpPr>
        <p:spPr bwMode="auto">
          <a:xfrm>
            <a:off x="179512" y="4653136"/>
            <a:ext cx="2268760" cy="864096"/>
          </a:xfrm>
          <a:prstGeom prst="wedgeRectCallout">
            <a:avLst>
              <a:gd name="adj1" fmla="val 81132"/>
              <a:gd name="adj2" fmla="val -156585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</a:rPr>
              <a:t>Solstício de Inverno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itchFamily="34" charset="0"/>
            </a:endParaRPr>
          </a:p>
        </p:txBody>
      </p:sp>
      <p:sp>
        <p:nvSpPr>
          <p:cNvPr id="75" name="Text Box 29"/>
          <p:cNvSpPr txBox="1">
            <a:spLocks noChangeArrowheads="1"/>
          </p:cNvSpPr>
          <p:nvPr/>
        </p:nvSpPr>
        <p:spPr bwMode="auto">
          <a:xfrm>
            <a:off x="7164214" y="2924944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76" name="Line 26"/>
          <p:cNvSpPr>
            <a:spLocks noChangeShapeType="1"/>
          </p:cNvSpPr>
          <p:nvPr/>
        </p:nvSpPr>
        <p:spPr bwMode="auto">
          <a:xfrm flipV="1">
            <a:off x="4644008" y="3144965"/>
            <a:ext cx="2232248" cy="788091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upo 101"/>
          <p:cNvGrpSpPr/>
          <p:nvPr/>
        </p:nvGrpSpPr>
        <p:grpSpPr>
          <a:xfrm rot="18342476">
            <a:off x="6555873" y="2836303"/>
            <a:ext cx="636551" cy="636551"/>
            <a:chOff x="7100825" y="2059484"/>
            <a:chExt cx="636551" cy="636551"/>
          </a:xfrm>
        </p:grpSpPr>
        <p:sp>
          <p:nvSpPr>
            <p:cNvPr id="78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9" name="Elipse 78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14109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-108520" y="214313"/>
            <a:ext cx="925252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trajetórias na Zona </a:t>
            </a:r>
            <a:r>
              <a:rPr lang="pt-BR" sz="3600" dirty="0" err="1" smtClean="0">
                <a:solidFill>
                  <a:schemeClr val="bg1"/>
                </a:solidFill>
                <a:latin typeface="Century Gothic" pitchFamily="34" charset="0"/>
              </a:rPr>
              <a:t>Temperada-HN</a:t>
            </a:r>
            <a:endParaRPr lang="pt-BR" sz="36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2" name="Elipse 51"/>
          <p:cNvSpPr>
            <a:spLocks noChangeAspect="1"/>
          </p:cNvSpPr>
          <p:nvPr/>
        </p:nvSpPr>
        <p:spPr bwMode="auto">
          <a:xfrm flipH="1">
            <a:off x="3084848" y="177261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53" name="Grupo 40"/>
          <p:cNvGrpSpPr>
            <a:grpSpLocks/>
          </p:cNvGrpSpPr>
          <p:nvPr/>
        </p:nvGrpSpPr>
        <p:grpSpPr bwMode="auto">
          <a:xfrm flipH="1">
            <a:off x="1736794" y="1484586"/>
            <a:ext cx="5832648" cy="4752975"/>
            <a:chOff x="1714480" y="1484313"/>
            <a:chExt cx="5832669" cy="4752975"/>
          </a:xfrm>
        </p:grpSpPr>
        <p:sp>
          <p:nvSpPr>
            <p:cNvPr id="102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3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635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4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05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 smtClean="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  <a:endParaRPr lang="pt-BR" sz="4000" dirty="0">
                <a:solidFill>
                  <a:srgbClr val="FF3300"/>
                </a:solidFill>
                <a:latin typeface="Century Gothic" pitchFamily="34" charset="0"/>
              </a:endParaRPr>
            </a:p>
          </p:txBody>
        </p:sp>
        <p:sp>
          <p:nvSpPr>
            <p:cNvPr id="106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07" name="Text Box 23"/>
            <p:cNvSpPr txBox="1">
              <a:spLocks noChangeArrowheads="1"/>
            </p:cNvSpPr>
            <p:nvPr/>
          </p:nvSpPr>
          <p:spPr bwMode="auto">
            <a:xfrm>
              <a:off x="7186786" y="3571876"/>
              <a:ext cx="360363" cy="707886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 smtClean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  <a:endParaRPr lang="pt-BR" sz="4000" dirty="0">
                <a:solidFill>
                  <a:srgbClr val="FF3300"/>
                </a:solidFill>
                <a:latin typeface="Century Gothic" pitchFamily="34" charset="0"/>
              </a:endParaRPr>
            </a:p>
          </p:txBody>
        </p:sp>
        <p:sp>
          <p:nvSpPr>
            <p:cNvPr id="108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635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50800" cap="rnd">
              <a:solidFill>
                <a:srgbClr val="00B050">
                  <a:alpha val="65000"/>
                </a:srgb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4" name="Arc 3"/>
          <p:cNvSpPr>
            <a:spLocks/>
          </p:cNvSpPr>
          <p:nvPr/>
        </p:nvSpPr>
        <p:spPr bwMode="auto">
          <a:xfrm rot="669280" flipH="1" flipV="1">
            <a:off x="2487830" y="340340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5" name="Arc 5"/>
          <p:cNvSpPr>
            <a:spLocks/>
          </p:cNvSpPr>
          <p:nvPr/>
        </p:nvSpPr>
        <p:spPr bwMode="auto">
          <a:xfrm flipH="1" flipV="1">
            <a:off x="2384379" y="386085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9" name="Arco 58"/>
          <p:cNvSpPr/>
          <p:nvPr/>
        </p:nvSpPr>
        <p:spPr bwMode="auto">
          <a:xfrm rot="12059059" flipH="1">
            <a:off x="3559724" y="1420470"/>
            <a:ext cx="1372305" cy="4527699"/>
          </a:xfrm>
          <a:prstGeom prst="arc">
            <a:avLst>
              <a:gd name="adj1" fmla="val 5400390"/>
              <a:gd name="adj2" fmla="val 9733774"/>
            </a:avLst>
          </a:prstGeom>
          <a:noFill/>
          <a:ln w="635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66" name="Grupo 55"/>
          <p:cNvGrpSpPr/>
          <p:nvPr/>
        </p:nvGrpSpPr>
        <p:grpSpPr>
          <a:xfrm flipH="1">
            <a:off x="4600763" y="3313018"/>
            <a:ext cx="288032" cy="648072"/>
            <a:chOff x="4499992" y="3313216"/>
            <a:chExt cx="288032" cy="648072"/>
          </a:xfrm>
        </p:grpSpPr>
        <p:sp>
          <p:nvSpPr>
            <p:cNvPr id="96" name="Elipse 95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97" name="Conector reto 96"/>
            <p:cNvCxnSpPr>
              <a:stCxn id="96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8" name="Conector reto 97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9" name="Conector reto 98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0" name="Conector reto 99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1" name="Conector reto 100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67" name="Oval 25"/>
          <p:cNvSpPr>
            <a:spLocks noChangeArrowheads="1"/>
          </p:cNvSpPr>
          <p:nvPr/>
        </p:nvSpPr>
        <p:spPr bwMode="auto">
          <a:xfrm flipH="1">
            <a:off x="6955238" y="386085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8" name="Oval 25"/>
          <p:cNvSpPr>
            <a:spLocks noChangeArrowheads="1"/>
          </p:cNvSpPr>
          <p:nvPr/>
        </p:nvSpPr>
        <p:spPr bwMode="auto">
          <a:xfrm flipH="1">
            <a:off x="2274718" y="386085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7" name="Lua 76"/>
          <p:cNvSpPr/>
          <p:nvPr/>
        </p:nvSpPr>
        <p:spPr bwMode="auto">
          <a:xfrm rot="5400000" flipH="1">
            <a:off x="4148514" y="377928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80" name="Arco 79"/>
          <p:cNvSpPr/>
          <p:nvPr/>
        </p:nvSpPr>
        <p:spPr bwMode="auto">
          <a:xfrm rot="12087039" flipH="1">
            <a:off x="4119363" y="1561356"/>
            <a:ext cx="1349983" cy="4669766"/>
          </a:xfrm>
          <a:prstGeom prst="arc">
            <a:avLst>
              <a:gd name="adj1" fmla="val 5400390"/>
              <a:gd name="adj2" fmla="val 8803358"/>
            </a:avLst>
          </a:prstGeom>
          <a:noFill/>
          <a:ln w="635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1" name="Line 26"/>
          <p:cNvSpPr>
            <a:spLocks noChangeShapeType="1"/>
          </p:cNvSpPr>
          <p:nvPr/>
        </p:nvSpPr>
        <p:spPr bwMode="auto">
          <a:xfrm flipH="1">
            <a:off x="4729326" y="148411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82" name="Oval 25"/>
          <p:cNvSpPr>
            <a:spLocks noChangeArrowheads="1"/>
          </p:cNvSpPr>
          <p:nvPr/>
        </p:nvSpPr>
        <p:spPr bwMode="auto">
          <a:xfrm flipH="1">
            <a:off x="4290942" y="309416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12059059" flipH="1">
            <a:off x="4599652" y="1944900"/>
            <a:ext cx="1534133" cy="4527699"/>
          </a:xfrm>
          <a:prstGeom prst="arc">
            <a:avLst>
              <a:gd name="adj1" fmla="val 5400390"/>
              <a:gd name="adj2" fmla="val 7717205"/>
            </a:avLst>
          </a:prstGeom>
          <a:noFill/>
          <a:ln w="635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4" name="Arco 83"/>
          <p:cNvSpPr/>
          <p:nvPr/>
        </p:nvSpPr>
        <p:spPr bwMode="auto">
          <a:xfrm rot="12039306" flipH="1">
            <a:off x="4672689" y="1966183"/>
            <a:ext cx="1372305" cy="4527699"/>
          </a:xfrm>
          <a:prstGeom prst="arc">
            <a:avLst>
              <a:gd name="adj1" fmla="val 20702638"/>
              <a:gd name="adj2" fmla="val 5380108"/>
            </a:avLst>
          </a:prstGeom>
          <a:noFill/>
          <a:ln w="1016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5" name="Arco 84"/>
          <p:cNvSpPr/>
          <p:nvPr/>
        </p:nvSpPr>
        <p:spPr bwMode="auto">
          <a:xfrm rot="12087039" flipH="1">
            <a:off x="3977177" y="1545125"/>
            <a:ext cx="1526696" cy="4669770"/>
          </a:xfrm>
          <a:prstGeom prst="arc">
            <a:avLst>
              <a:gd name="adj1" fmla="val 19309063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6" name="Arco 85"/>
          <p:cNvSpPr/>
          <p:nvPr/>
        </p:nvSpPr>
        <p:spPr bwMode="auto">
          <a:xfrm rot="12039306" flipH="1">
            <a:off x="3535570" y="1412776"/>
            <a:ext cx="1372305" cy="4527699"/>
          </a:xfrm>
          <a:prstGeom prst="arc">
            <a:avLst>
              <a:gd name="adj1" fmla="val 18295421"/>
              <a:gd name="adj2" fmla="val 5380108"/>
            </a:avLst>
          </a:prstGeom>
          <a:noFill/>
          <a:ln w="1016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7" name="Texto explicativo retangular 86"/>
          <p:cNvSpPr/>
          <p:nvPr/>
        </p:nvSpPr>
        <p:spPr bwMode="auto">
          <a:xfrm flipH="1">
            <a:off x="467544" y="5373216"/>
            <a:ext cx="2268760" cy="864096"/>
          </a:xfrm>
          <a:prstGeom prst="wedgeRectCallout">
            <a:avLst>
              <a:gd name="adj1" fmla="val -141568"/>
              <a:gd name="adj2" fmla="val -187674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Solstício de Verão do HN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88" name="Texto explicativo retangular 87"/>
          <p:cNvSpPr/>
          <p:nvPr/>
        </p:nvSpPr>
        <p:spPr bwMode="auto">
          <a:xfrm flipH="1">
            <a:off x="6993378" y="1628602"/>
            <a:ext cx="1907704" cy="648072"/>
          </a:xfrm>
          <a:prstGeom prst="wedgeRectCallout">
            <a:avLst>
              <a:gd name="adj1" fmla="val 112827"/>
              <a:gd name="adj2" fmla="val -6449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itchFamily="34" charset="0"/>
            </a:endParaRPr>
          </a:p>
        </p:txBody>
      </p:sp>
      <p:sp>
        <p:nvSpPr>
          <p:cNvPr id="89" name="Texto explicativo retangular 88"/>
          <p:cNvSpPr/>
          <p:nvPr/>
        </p:nvSpPr>
        <p:spPr bwMode="auto">
          <a:xfrm flipH="1">
            <a:off x="6660232" y="5229200"/>
            <a:ext cx="2304256" cy="864096"/>
          </a:xfrm>
          <a:prstGeom prst="wedgeRectCallout">
            <a:avLst>
              <a:gd name="adj1" fmla="val 71795"/>
              <a:gd name="adj2" fmla="val -178372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</a:rPr>
              <a:t>Solstício de Inverno do HN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itchFamily="34" charset="0"/>
            </a:endParaRPr>
          </a:p>
        </p:txBody>
      </p:sp>
      <p:sp>
        <p:nvSpPr>
          <p:cNvPr id="90" name="Text Box 29"/>
          <p:cNvSpPr txBox="1">
            <a:spLocks noChangeArrowheads="1"/>
          </p:cNvSpPr>
          <p:nvPr/>
        </p:nvSpPr>
        <p:spPr bwMode="auto">
          <a:xfrm flipH="1">
            <a:off x="1448762" y="2924746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 smtClean="0">
                <a:solidFill>
                  <a:srgbClr val="FFFF00"/>
                </a:solidFill>
                <a:latin typeface="Century Gothic" pitchFamily="34" charset="0"/>
              </a:rPr>
              <a:t>PCN</a:t>
            </a:r>
            <a:endParaRPr lang="pt-BR" sz="1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91" name="Line 26"/>
          <p:cNvSpPr>
            <a:spLocks noChangeShapeType="1"/>
          </p:cNvSpPr>
          <p:nvPr/>
        </p:nvSpPr>
        <p:spPr bwMode="auto">
          <a:xfrm flipH="1" flipV="1">
            <a:off x="2528882" y="3144767"/>
            <a:ext cx="2232248" cy="788091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92" name="Grupo 101"/>
          <p:cNvGrpSpPr/>
          <p:nvPr/>
        </p:nvGrpSpPr>
        <p:grpSpPr>
          <a:xfrm rot="3257524" flipH="1">
            <a:off x="2212714" y="2836105"/>
            <a:ext cx="636551" cy="636551"/>
            <a:chOff x="7100825" y="2059484"/>
            <a:chExt cx="636551" cy="636551"/>
          </a:xfrm>
        </p:grpSpPr>
        <p:sp>
          <p:nvSpPr>
            <p:cNvPr id="94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95" name="Elipse 94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93" name="Oval 25"/>
          <p:cNvSpPr>
            <a:spLocks noChangeArrowheads="1"/>
          </p:cNvSpPr>
          <p:nvPr/>
        </p:nvSpPr>
        <p:spPr bwMode="auto">
          <a:xfrm flipH="1">
            <a:off x="5121170" y="465293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1772816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691680" y="1484784"/>
            <a:ext cx="5809803" cy="4752975"/>
            <a:chOff x="1570464" y="1484313"/>
            <a:chExt cx="5809824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635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570464" y="3573463"/>
              <a:ext cx="360363" cy="707886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954530" y="2576627"/>
              <a:ext cx="360363" cy="707886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 smtClean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  <a:endParaRPr lang="pt-BR" sz="4000" dirty="0">
                <a:solidFill>
                  <a:srgbClr val="FF3300"/>
                </a:solidFill>
                <a:latin typeface="Century Gothic" pitchFamily="34" charset="0"/>
              </a:endParaRP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 smtClean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  <a:endParaRPr lang="pt-BR" sz="4000" dirty="0">
                <a:solidFill>
                  <a:srgbClr val="FF3300"/>
                </a:solidFill>
                <a:latin typeface="Century Gothic" pitchFamily="34" charset="0"/>
              </a:endParaRP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635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66675" cap="sq">
              <a:solidFill>
                <a:srgbClr val="00B0F0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652665"/>
              <a:ext cx="360363" cy="707886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</p:grp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2314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44624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trajetórias no Polo Sul da Terra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77892" y="3861048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0"/>
            </a:srgbClr>
          </a:solidFill>
          <a:ln w="1016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upo 55"/>
          <p:cNvGrpSpPr/>
          <p:nvPr/>
        </p:nvGrpSpPr>
        <p:grpSpPr>
          <a:xfrm>
            <a:off x="4516343" y="3313216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379377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484313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4983196" y="308248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3" name="Texto explicativo retangular 72"/>
          <p:cNvSpPr/>
          <p:nvPr/>
        </p:nvSpPr>
        <p:spPr bwMode="auto">
          <a:xfrm>
            <a:off x="323528" y="5589240"/>
            <a:ext cx="1944216" cy="504056"/>
          </a:xfrm>
          <a:prstGeom prst="wedgeRectCallout">
            <a:avLst>
              <a:gd name="adj1" fmla="val 59188"/>
              <a:gd name="adj2" fmla="val -331764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itchFamily="34" charset="0"/>
            </a:endParaRPr>
          </a:p>
        </p:txBody>
      </p:sp>
      <p:sp>
        <p:nvSpPr>
          <p:cNvPr id="75" name="Text Box 29"/>
          <p:cNvSpPr txBox="1">
            <a:spLocks noChangeArrowheads="1"/>
          </p:cNvSpPr>
          <p:nvPr/>
        </p:nvSpPr>
        <p:spPr bwMode="auto">
          <a:xfrm>
            <a:off x="5292080" y="851952"/>
            <a:ext cx="1584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≡ PCS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grpSp>
        <p:nvGrpSpPr>
          <p:cNvPr id="4" name="Grupo 101"/>
          <p:cNvGrpSpPr/>
          <p:nvPr/>
        </p:nvGrpSpPr>
        <p:grpSpPr>
          <a:xfrm rot="18342476">
            <a:off x="4355819" y="1205847"/>
            <a:ext cx="636551" cy="636551"/>
            <a:chOff x="7100825" y="2059484"/>
            <a:chExt cx="636551" cy="636551"/>
          </a:xfrm>
        </p:grpSpPr>
        <p:sp>
          <p:nvSpPr>
            <p:cNvPr id="78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9" name="Elipse 78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14109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02" name="Arco 101"/>
          <p:cNvSpPr/>
          <p:nvPr/>
        </p:nvSpPr>
        <p:spPr bwMode="auto">
          <a:xfrm rot="5400000">
            <a:off x="3978150" y="2240868"/>
            <a:ext cx="1512168" cy="4464497"/>
          </a:xfrm>
          <a:prstGeom prst="arc">
            <a:avLst>
              <a:gd name="adj1" fmla="val 5694515"/>
              <a:gd name="adj2" fmla="val 15803202"/>
            </a:avLst>
          </a:prstGeom>
          <a:noFill/>
          <a:ln w="69850" cap="flat" cmpd="sng" algn="ctr">
            <a:solidFill>
              <a:srgbClr val="FFFF00">
                <a:alpha val="27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3" name="Arco 102"/>
          <p:cNvSpPr/>
          <p:nvPr/>
        </p:nvSpPr>
        <p:spPr bwMode="auto">
          <a:xfrm rot="5400000">
            <a:off x="3878959" y="2303911"/>
            <a:ext cx="1674114" cy="4464496"/>
          </a:xfrm>
          <a:prstGeom prst="arc">
            <a:avLst>
              <a:gd name="adj1" fmla="val 15904428"/>
              <a:gd name="adj2" fmla="val 5678069"/>
            </a:avLst>
          </a:prstGeom>
          <a:noFill/>
          <a:ln w="1016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6" name="Arco 105"/>
          <p:cNvSpPr/>
          <p:nvPr/>
        </p:nvSpPr>
        <p:spPr bwMode="auto">
          <a:xfrm rot="5400000">
            <a:off x="3991585" y="985343"/>
            <a:ext cx="1430930" cy="4464497"/>
          </a:xfrm>
          <a:prstGeom prst="arc">
            <a:avLst>
              <a:gd name="adj1" fmla="val 5694515"/>
              <a:gd name="adj2" fmla="val 15803202"/>
            </a:avLst>
          </a:prstGeom>
          <a:noFill/>
          <a:ln w="69850" cap="flat" cmpd="sng" algn="ctr">
            <a:solidFill>
              <a:srgbClr val="FFFF00">
                <a:alpha val="27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7" name="Arco 106"/>
          <p:cNvSpPr/>
          <p:nvPr/>
        </p:nvSpPr>
        <p:spPr bwMode="auto">
          <a:xfrm rot="5400000">
            <a:off x="3896744" y="1052736"/>
            <a:ext cx="1584176" cy="4464496"/>
          </a:xfrm>
          <a:prstGeom prst="arc">
            <a:avLst>
              <a:gd name="adj1" fmla="val 15904428"/>
              <a:gd name="adj2" fmla="val 5678069"/>
            </a:avLst>
          </a:prstGeom>
          <a:noFill/>
          <a:ln w="1016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8" name="CaixaDeTexto 34"/>
          <p:cNvSpPr txBox="1">
            <a:spLocks noChangeArrowheads="1"/>
          </p:cNvSpPr>
          <p:nvPr/>
        </p:nvSpPr>
        <p:spPr bwMode="auto">
          <a:xfrm>
            <a:off x="3491880" y="836712"/>
            <a:ext cx="2376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74" name="Texto explicativo retangular 73"/>
          <p:cNvSpPr/>
          <p:nvPr/>
        </p:nvSpPr>
        <p:spPr bwMode="auto">
          <a:xfrm>
            <a:off x="6516216" y="5589240"/>
            <a:ext cx="2268760" cy="864096"/>
          </a:xfrm>
          <a:prstGeom prst="wedgeRectCallout">
            <a:avLst>
              <a:gd name="adj1" fmla="val -78795"/>
              <a:gd name="adj2" fmla="val -90980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</a:rPr>
              <a:t>Solstício de Inverno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itchFamily="34" charset="0"/>
            </a:endParaRPr>
          </a:p>
        </p:txBody>
      </p:sp>
      <p:sp>
        <p:nvSpPr>
          <p:cNvPr id="72" name="Texto explicativo retangular 71"/>
          <p:cNvSpPr/>
          <p:nvPr/>
        </p:nvSpPr>
        <p:spPr bwMode="auto">
          <a:xfrm>
            <a:off x="323528" y="1484784"/>
            <a:ext cx="2268760" cy="864096"/>
          </a:xfrm>
          <a:prstGeom prst="wedgeRectCallout">
            <a:avLst>
              <a:gd name="adj1" fmla="val 46437"/>
              <a:gd name="adj2" fmla="val 172104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Solstício de Verão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109" name="Triângulo isósceles 108"/>
          <p:cNvSpPr/>
          <p:nvPr/>
        </p:nvSpPr>
        <p:spPr bwMode="auto">
          <a:xfrm rot="5225696">
            <a:off x="5076056" y="3870192"/>
            <a:ext cx="360040" cy="360040"/>
          </a:xfrm>
          <a:prstGeom prst="triangle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0" name="Triângulo isósceles 109"/>
          <p:cNvSpPr/>
          <p:nvPr/>
        </p:nvSpPr>
        <p:spPr bwMode="auto">
          <a:xfrm rot="5136638">
            <a:off x="5107808" y="5166084"/>
            <a:ext cx="360040" cy="360040"/>
          </a:xfrm>
          <a:prstGeom prst="triangle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1" name="Triângulo isósceles 110"/>
          <p:cNvSpPr/>
          <p:nvPr/>
        </p:nvSpPr>
        <p:spPr bwMode="auto">
          <a:xfrm rot="5225696">
            <a:off x="5094093" y="4542519"/>
            <a:ext cx="360040" cy="360040"/>
          </a:xfrm>
          <a:prstGeom prst="triangl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1772816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691680" y="1484784"/>
            <a:ext cx="5809803" cy="4752975"/>
            <a:chOff x="1570464" y="1484313"/>
            <a:chExt cx="5809824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635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570464" y="3573463"/>
              <a:ext cx="360363" cy="707886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 smtClean="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  <a:endParaRPr lang="pt-BR" sz="4000" dirty="0">
                <a:solidFill>
                  <a:srgbClr val="FF3300"/>
                </a:solidFill>
                <a:latin typeface="Century Gothic" pitchFamily="34" charset="0"/>
              </a:endParaRP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954530" y="2576627"/>
              <a:ext cx="360363" cy="707886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 smtClean="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  <a:endParaRPr lang="pt-BR" sz="4000" dirty="0">
                <a:solidFill>
                  <a:srgbClr val="FF3300"/>
                </a:solidFill>
                <a:latin typeface="Century Gothic" pitchFamily="34" charset="0"/>
              </a:endParaRP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 smtClean="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  <a:endParaRPr lang="pt-BR" sz="4000" dirty="0">
                <a:solidFill>
                  <a:srgbClr val="FF3300"/>
                </a:solidFill>
                <a:latin typeface="Century Gothic" pitchFamily="34" charset="0"/>
              </a:endParaRP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635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66675" cap="sq">
              <a:solidFill>
                <a:srgbClr val="00B0F0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652665"/>
              <a:ext cx="360363" cy="707886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 smtClean="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  <a:endParaRPr lang="pt-BR" sz="4000" dirty="0">
                <a:solidFill>
                  <a:srgbClr val="FF3300"/>
                </a:solidFill>
                <a:latin typeface="Century Gothic" pitchFamily="34" charset="0"/>
              </a:endParaRPr>
            </a:p>
          </p:txBody>
        </p:sp>
      </p:grp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2314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828092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trajetórias no Polo Norte da Terra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77892" y="3861048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0"/>
            </a:srgbClr>
          </a:solidFill>
          <a:ln w="1016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upo 55"/>
          <p:cNvGrpSpPr/>
          <p:nvPr/>
        </p:nvGrpSpPr>
        <p:grpSpPr>
          <a:xfrm>
            <a:off x="4516343" y="3313216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379377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484313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4983196" y="308248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3" name="Texto explicativo retangular 72"/>
          <p:cNvSpPr/>
          <p:nvPr/>
        </p:nvSpPr>
        <p:spPr bwMode="auto">
          <a:xfrm>
            <a:off x="323528" y="5589240"/>
            <a:ext cx="1944216" cy="504056"/>
          </a:xfrm>
          <a:prstGeom prst="wedgeRectCallout">
            <a:avLst>
              <a:gd name="adj1" fmla="val 59188"/>
              <a:gd name="adj2" fmla="val -331764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itchFamily="34" charset="0"/>
            </a:endParaRPr>
          </a:p>
        </p:txBody>
      </p:sp>
      <p:sp>
        <p:nvSpPr>
          <p:cNvPr id="75" name="Text Box 29"/>
          <p:cNvSpPr txBox="1">
            <a:spLocks noChangeArrowheads="1"/>
          </p:cNvSpPr>
          <p:nvPr/>
        </p:nvSpPr>
        <p:spPr bwMode="auto">
          <a:xfrm>
            <a:off x="5292080" y="851952"/>
            <a:ext cx="1584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≡ PCN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grpSp>
        <p:nvGrpSpPr>
          <p:cNvPr id="4" name="Grupo 101"/>
          <p:cNvGrpSpPr/>
          <p:nvPr/>
        </p:nvGrpSpPr>
        <p:grpSpPr>
          <a:xfrm rot="18342476">
            <a:off x="4355819" y="1205847"/>
            <a:ext cx="636551" cy="636551"/>
            <a:chOff x="7100825" y="2059484"/>
            <a:chExt cx="636551" cy="636551"/>
          </a:xfrm>
        </p:grpSpPr>
        <p:sp>
          <p:nvSpPr>
            <p:cNvPr id="78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9" name="Elipse 78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14109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02" name="Arco 101"/>
          <p:cNvSpPr/>
          <p:nvPr/>
        </p:nvSpPr>
        <p:spPr bwMode="auto">
          <a:xfrm rot="5400000">
            <a:off x="3978150" y="2240868"/>
            <a:ext cx="1512168" cy="4464497"/>
          </a:xfrm>
          <a:prstGeom prst="arc">
            <a:avLst>
              <a:gd name="adj1" fmla="val 5694515"/>
              <a:gd name="adj2" fmla="val 15803202"/>
            </a:avLst>
          </a:prstGeom>
          <a:noFill/>
          <a:ln w="69850" cap="flat" cmpd="sng" algn="ctr">
            <a:solidFill>
              <a:srgbClr val="FFFF00">
                <a:alpha val="27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3" name="Arco 102"/>
          <p:cNvSpPr/>
          <p:nvPr/>
        </p:nvSpPr>
        <p:spPr bwMode="auto">
          <a:xfrm rot="5400000">
            <a:off x="3878959" y="2303911"/>
            <a:ext cx="1674114" cy="4464496"/>
          </a:xfrm>
          <a:prstGeom prst="arc">
            <a:avLst>
              <a:gd name="adj1" fmla="val 15904428"/>
              <a:gd name="adj2" fmla="val 5678069"/>
            </a:avLst>
          </a:prstGeom>
          <a:noFill/>
          <a:ln w="1016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6" name="Arco 105"/>
          <p:cNvSpPr/>
          <p:nvPr/>
        </p:nvSpPr>
        <p:spPr bwMode="auto">
          <a:xfrm rot="5400000">
            <a:off x="3991585" y="985343"/>
            <a:ext cx="1430930" cy="4464497"/>
          </a:xfrm>
          <a:prstGeom prst="arc">
            <a:avLst>
              <a:gd name="adj1" fmla="val 5694515"/>
              <a:gd name="adj2" fmla="val 15803202"/>
            </a:avLst>
          </a:prstGeom>
          <a:noFill/>
          <a:ln w="69850" cap="flat" cmpd="sng" algn="ctr">
            <a:solidFill>
              <a:srgbClr val="FFFF00">
                <a:alpha val="27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7" name="Arco 106"/>
          <p:cNvSpPr/>
          <p:nvPr/>
        </p:nvSpPr>
        <p:spPr bwMode="auto">
          <a:xfrm rot="5400000">
            <a:off x="3896744" y="1052736"/>
            <a:ext cx="1584176" cy="4464496"/>
          </a:xfrm>
          <a:prstGeom prst="arc">
            <a:avLst>
              <a:gd name="adj1" fmla="val 15904428"/>
              <a:gd name="adj2" fmla="val 5678069"/>
            </a:avLst>
          </a:prstGeom>
          <a:noFill/>
          <a:ln w="1016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8" name="CaixaDeTexto 34"/>
          <p:cNvSpPr txBox="1">
            <a:spLocks noChangeArrowheads="1"/>
          </p:cNvSpPr>
          <p:nvPr/>
        </p:nvSpPr>
        <p:spPr bwMode="auto">
          <a:xfrm>
            <a:off x="3491880" y="836712"/>
            <a:ext cx="2376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74" name="Texto explicativo retangular 73"/>
          <p:cNvSpPr/>
          <p:nvPr/>
        </p:nvSpPr>
        <p:spPr bwMode="auto">
          <a:xfrm>
            <a:off x="6516216" y="5589240"/>
            <a:ext cx="2304256" cy="864096"/>
          </a:xfrm>
          <a:prstGeom prst="wedgeRectCallout">
            <a:avLst>
              <a:gd name="adj1" fmla="val -78795"/>
              <a:gd name="adj2" fmla="val -90980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</a:rPr>
              <a:t>Solstício de Inverno do HN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itchFamily="34" charset="0"/>
            </a:endParaRPr>
          </a:p>
        </p:txBody>
      </p:sp>
      <p:sp>
        <p:nvSpPr>
          <p:cNvPr id="72" name="Texto explicativo retangular 71"/>
          <p:cNvSpPr/>
          <p:nvPr/>
        </p:nvSpPr>
        <p:spPr bwMode="auto">
          <a:xfrm>
            <a:off x="323528" y="1484784"/>
            <a:ext cx="2268760" cy="864096"/>
          </a:xfrm>
          <a:prstGeom prst="wedgeRectCallout">
            <a:avLst>
              <a:gd name="adj1" fmla="val 46437"/>
              <a:gd name="adj2" fmla="val 172104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Solstício de Verão do HN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109" name="Triângulo isósceles 108"/>
          <p:cNvSpPr/>
          <p:nvPr/>
        </p:nvSpPr>
        <p:spPr bwMode="auto">
          <a:xfrm rot="1484420">
            <a:off x="5076056" y="3809904"/>
            <a:ext cx="360040" cy="360040"/>
          </a:xfrm>
          <a:prstGeom prst="triangle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0" name="Triângulo isósceles 109"/>
          <p:cNvSpPr/>
          <p:nvPr/>
        </p:nvSpPr>
        <p:spPr bwMode="auto">
          <a:xfrm rot="1395362">
            <a:off x="5107808" y="5105796"/>
            <a:ext cx="360040" cy="360040"/>
          </a:xfrm>
          <a:prstGeom prst="triangle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1" name="Triângulo isósceles 110"/>
          <p:cNvSpPr/>
          <p:nvPr/>
        </p:nvSpPr>
        <p:spPr bwMode="auto">
          <a:xfrm rot="1484420">
            <a:off x="5094093" y="4482231"/>
            <a:ext cx="360040" cy="360040"/>
          </a:xfrm>
          <a:prstGeom prst="triangl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Atividade prática 2: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Simulador da Universidade de Nebraska – visão topocêntrica das estações do ano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8568952" cy="2573461"/>
          </a:xfrm>
        </p:spPr>
        <p:txBody>
          <a:bodyPr/>
          <a:lstStyle/>
          <a:p>
            <a:pPr algn="l">
              <a:buClr>
                <a:srgbClr val="EE8800"/>
              </a:buClr>
              <a:buFont typeface="Wingdings" charset="2"/>
              <a:buNone/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Com o passar dos dias, um observador vê uma constelação próxima ao horizonte oeste ficar cada vez mais baixa, à mesma hora. Vamos ver isso com o </a:t>
            </a:r>
            <a:r>
              <a:rPr lang="pt-BR" b="0" dirty="0" err="1" smtClean="0">
                <a:solidFill>
                  <a:srgbClr val="FFC000"/>
                </a:solidFill>
                <a:latin typeface="Century Gothic" pitchFamily="34" charset="0"/>
              </a:rPr>
              <a:t>Stellarium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...</a:t>
            </a:r>
          </a:p>
          <a:p>
            <a:pPr lvl="1" algn="l">
              <a:buClr>
                <a:srgbClr val="EE8800"/>
              </a:buClr>
              <a:buFont typeface="Courier New" pitchFamily="49" charset="0"/>
              <a:buChar char="o"/>
              <a:defRPr/>
            </a:pP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06194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68538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0968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>
                  <a:alpha val="70000"/>
                </a:srgb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Zênite</a:t>
            </a:r>
          </a:p>
        </p:txBody>
      </p:sp>
      <p:sp>
        <p:nvSpPr>
          <p:cNvPr id="592922" name="Line 26"/>
          <p:cNvSpPr>
            <a:spLocks noChangeShapeType="1"/>
          </p:cNvSpPr>
          <p:nvPr/>
        </p:nvSpPr>
        <p:spPr bwMode="auto">
          <a:xfrm>
            <a:off x="4644008" y="1484313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53838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64112" y="462989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42570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101"/>
          <p:cNvGrpSpPr/>
          <p:nvPr/>
        </p:nvGrpSpPr>
        <p:grpSpPr>
          <a:xfrm rot="18342476">
            <a:off x="4321079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63" name="CaixaDeTexto 34"/>
          <p:cNvSpPr txBox="1">
            <a:spLocks noChangeArrowheads="1"/>
          </p:cNvSpPr>
          <p:nvPr/>
        </p:nvSpPr>
        <p:spPr bwMode="auto">
          <a:xfrm>
            <a:off x="4728567" y="1052736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59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592922" grpId="0" animBg="1"/>
      <p:bldP spid="6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251520" y="1285875"/>
            <a:ext cx="864096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Atividade prática 3: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O </a:t>
            </a:r>
            <a:r>
              <a:rPr lang="pt-BR" sz="2800" i="1" dirty="0" smtClean="0">
                <a:solidFill>
                  <a:schemeClr val="bg1"/>
                </a:solidFill>
                <a:latin typeface="Century Gothic" pitchFamily="34" charset="0"/>
              </a:rPr>
              <a:t>software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2800" dirty="0" err="1" smtClean="0">
                <a:solidFill>
                  <a:schemeClr val="bg1"/>
                </a:solidFill>
                <a:latin typeface="Century Gothic" pitchFamily="34" charset="0"/>
              </a:rPr>
              <a:t>Stellarium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 e o céu de cada estação</a:t>
            </a:r>
          </a:p>
        </p:txBody>
      </p:sp>
      <p:pic>
        <p:nvPicPr>
          <p:cNvPr id="3074" name="Picture 2" descr="http://upload.wikimedia.org/wikipedia/commons/5/5b/Stellarium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84984"/>
            <a:ext cx="2144291" cy="21442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357313" y="1071563"/>
            <a:ext cx="6400800" cy="4852987"/>
          </a:xfrm>
        </p:spPr>
        <p:txBody>
          <a:bodyPr/>
          <a:lstStyle/>
          <a:p>
            <a:pPr algn="l">
              <a:buClr>
                <a:srgbClr val="EE8800"/>
              </a:buClr>
              <a:buFont typeface="Wingdings" charset="2"/>
              <a:buNone/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Constelações representativas de cada estação</a:t>
            </a:r>
          </a:p>
          <a:p>
            <a:pPr lvl="1" algn="l">
              <a:buClr>
                <a:srgbClr val="EE8800"/>
              </a:buClr>
              <a:buFont typeface="Wingdings" charset="2"/>
              <a:buNone/>
              <a:defRPr/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lvl="1" algn="l"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Outono: Leão</a:t>
            </a:r>
          </a:p>
          <a:p>
            <a:pPr lvl="1" algn="l"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Inverno: Escorpião</a:t>
            </a:r>
          </a:p>
          <a:p>
            <a:pPr lvl="1" algn="l"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Primavera: </a:t>
            </a:r>
            <a:r>
              <a:rPr lang="pt-BR" b="0" dirty="0" err="1" smtClean="0">
                <a:solidFill>
                  <a:srgbClr val="FFC000"/>
                </a:solidFill>
                <a:latin typeface="Century Gothic" pitchFamily="34" charset="0"/>
              </a:rPr>
              <a:t>Pégaso</a:t>
            </a: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lvl="1" algn="l"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Verão: </a:t>
            </a:r>
            <a:r>
              <a:rPr lang="pt-BR" b="0" dirty="0" err="1" smtClean="0">
                <a:solidFill>
                  <a:srgbClr val="FFC000"/>
                </a:solidFill>
                <a:latin typeface="Century Gothic" pitchFamily="34" charset="0"/>
              </a:rPr>
              <a:t>Órion</a:t>
            </a: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charset="2"/>
              <a:buNone/>
              <a:defRPr/>
            </a:pP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792088"/>
            <a:ext cx="9144000" cy="4725144"/>
          </a:xfrm>
        </p:spPr>
        <p:txBody>
          <a:bodyPr/>
          <a:lstStyle/>
          <a:p>
            <a:pPr algn="l">
              <a:buClr>
                <a:srgbClr val="EE8800"/>
              </a:buClr>
              <a:buFont typeface="Wingdings" charset="2"/>
              <a:buNone/>
              <a:defRPr/>
            </a:pP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Exercício 1: </a:t>
            </a:r>
          </a:p>
          <a:p>
            <a:pPr lvl="1" algn="l">
              <a:buClr>
                <a:srgbClr val="EE8800"/>
              </a:buClr>
              <a:defRPr/>
            </a:pPr>
            <a:r>
              <a:rPr lang="pt-BR" sz="32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Usando o simulador da Universidade de Nebraska  apresentado nesta aula, mostre que a diferença entre o tempo em que o Sol fica acima do horizonte nos Solstícios em São Carlos chega a </a:t>
            </a:r>
            <a:r>
              <a:rPr lang="pt-BR" sz="3200" b="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proximadamente</a:t>
            </a:r>
            <a:r>
              <a:rPr lang="pt-BR" sz="32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3h para a região de São Carlos (latitude 22° Sul)</a:t>
            </a: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charset="2"/>
              <a:buNone/>
              <a:defRPr/>
            </a:pP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pPr algn="l">
              <a:buClr>
                <a:srgbClr val="EE8800"/>
              </a:buClr>
              <a:buFont typeface="Wingdings" charset="2"/>
              <a:buNone/>
              <a:defRPr/>
            </a:pP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Dica: </a:t>
            </a:r>
          </a:p>
          <a:p>
            <a:pPr lvl="1" algn="l">
              <a:buClr>
                <a:srgbClr val="EE8800"/>
              </a:buClr>
              <a:defRPr/>
            </a:pPr>
            <a:r>
              <a:rPr lang="pt-BR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Preencha a tabela abaixo e encontre a diferença entre os tempos de Sol acima do horizonte para os Solstícios.</a:t>
            </a: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charset="2"/>
              <a:buNone/>
              <a:defRPr/>
            </a:pP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95536" y="2312288"/>
          <a:ext cx="8136902" cy="378100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880320"/>
                <a:gridCol w="1584176"/>
                <a:gridCol w="1584176"/>
                <a:gridCol w="2088230"/>
              </a:tblGrid>
              <a:tr h="648072">
                <a:tc>
                  <a:txBody>
                    <a:bodyPr/>
                    <a:lstStyle/>
                    <a:p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nascer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ocaso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Tempo</a:t>
                      </a:r>
                      <a:r>
                        <a:rPr lang="pt-BR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 de Sol acima do horizonte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rgbClr val="FFC000"/>
                          </a:solidFill>
                          <a:latin typeface="Century Gothic" pitchFamily="34" charset="0"/>
                        </a:rPr>
                        <a:t>21</a:t>
                      </a:r>
                      <a:r>
                        <a:rPr lang="pt-BR" sz="2400" b="1" baseline="0" dirty="0" smtClean="0">
                          <a:solidFill>
                            <a:srgbClr val="FFC000"/>
                          </a:solidFill>
                          <a:latin typeface="Century Gothic" pitchFamily="34" charset="0"/>
                        </a:rPr>
                        <a:t> de março</a:t>
                      </a:r>
                      <a:endParaRPr lang="pt-BR" sz="2400" b="1" dirty="0">
                        <a:solidFill>
                          <a:srgbClr val="FFC00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6h00min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itchFamily="34" charset="0"/>
                        </a:rPr>
                        <a:t>18h00min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rgbClr val="00B0F0"/>
                          </a:solidFill>
                          <a:latin typeface="Century Gothic" pitchFamily="34" charset="0"/>
                        </a:rPr>
                        <a:t>21 de junho</a:t>
                      </a:r>
                      <a:endParaRPr lang="pt-BR" sz="2400" b="1" dirty="0">
                        <a:solidFill>
                          <a:srgbClr val="00B0F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rgbClr val="FF0066"/>
                          </a:solidFill>
                          <a:latin typeface="Century Gothic" pitchFamily="34" charset="0"/>
                        </a:rPr>
                        <a:t>22 de setembro</a:t>
                      </a:r>
                      <a:endParaRPr lang="pt-BR" sz="2400" b="1" dirty="0">
                        <a:solidFill>
                          <a:srgbClr val="FF0066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21 de dezembro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1656184"/>
            <a:ext cx="9144000" cy="4725144"/>
          </a:xfrm>
        </p:spPr>
        <p:txBody>
          <a:bodyPr/>
          <a:lstStyle/>
          <a:p>
            <a:pPr algn="l">
              <a:buClr>
                <a:srgbClr val="EE8800"/>
              </a:buClr>
              <a:buFont typeface="Wingdings" charset="2"/>
              <a:buNone/>
              <a:defRPr/>
            </a:pP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Exercício 2: </a:t>
            </a:r>
          </a:p>
          <a:p>
            <a:pPr lvl="1" algn="l">
              <a:buClr>
                <a:srgbClr val="EE8800"/>
              </a:buClr>
              <a:defRPr/>
            </a:pPr>
            <a:r>
              <a:rPr lang="pt-BR" sz="32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Com o uso do mesmo simulador, encontre </a:t>
            </a:r>
            <a:r>
              <a:rPr lang="pt-BR" sz="32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os dias aproximados </a:t>
            </a:r>
            <a:r>
              <a:rPr lang="pt-BR" sz="32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em que o Sol passa pelo Zênite em São Carlos e região (latitude 22° Sul)</a:t>
            </a:r>
          </a:p>
          <a:p>
            <a:pPr lvl="1" algn="l">
              <a:buClr>
                <a:srgbClr val="EE8800"/>
              </a:buClr>
              <a:defRPr/>
            </a:pPr>
            <a:endParaRPr lang="pt-BR" sz="32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charset="2"/>
              <a:buNone/>
              <a:defRPr/>
            </a:pP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1152128"/>
          </a:xfrm>
        </p:spPr>
        <p:txBody>
          <a:bodyPr/>
          <a:lstStyle/>
          <a:p>
            <a:pPr algn="l">
              <a:buClr>
                <a:srgbClr val="EE8800"/>
              </a:buClr>
              <a:buFont typeface="Wingdings" charset="2"/>
              <a:buNone/>
              <a:defRPr/>
            </a:pP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Dica:  </a:t>
            </a:r>
            <a:r>
              <a:rPr lang="pt-BR" sz="32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Olhe a figura abaixo: e determine a declinação que o Sol precisa ter para isso...</a:t>
            </a:r>
          </a:p>
          <a:p>
            <a:pPr lvl="1" algn="l">
              <a:buClr>
                <a:srgbClr val="EE8800"/>
              </a:buClr>
              <a:defRPr/>
            </a:pPr>
            <a:endParaRPr lang="pt-BR" sz="32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buClr>
                <a:srgbClr val="EE8800"/>
              </a:buClr>
              <a:defRPr/>
            </a:pPr>
            <a:endParaRPr lang="pt-BR" sz="32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charset="2"/>
              <a:buNone/>
              <a:defRPr/>
            </a:pP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Line 26"/>
          <p:cNvSpPr>
            <a:spLocks noChangeShapeType="1"/>
          </p:cNvSpPr>
          <p:nvPr/>
        </p:nvSpPr>
        <p:spPr bwMode="auto">
          <a:xfrm>
            <a:off x="4572288" y="1682025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" name="Line 27"/>
          <p:cNvSpPr>
            <a:spLocks noChangeShapeType="1"/>
          </p:cNvSpPr>
          <p:nvPr/>
        </p:nvSpPr>
        <p:spPr bwMode="auto">
          <a:xfrm flipV="1">
            <a:off x="2692288" y="4130768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6437176" y="1538480"/>
            <a:ext cx="244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 (PCS)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466514" y="5714944"/>
            <a:ext cx="23759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 (PCN)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grpSp>
        <p:nvGrpSpPr>
          <p:cNvPr id="8" name="Grupo 40"/>
          <p:cNvGrpSpPr>
            <a:grpSpLocks/>
          </p:cNvGrpSpPr>
          <p:nvPr/>
        </p:nvGrpSpPr>
        <p:grpSpPr bwMode="auto">
          <a:xfrm>
            <a:off x="1691680" y="1682049"/>
            <a:ext cx="5665787" cy="4752975"/>
            <a:chOff x="1714480" y="1483866"/>
            <a:chExt cx="5665808" cy="4752975"/>
          </a:xfrm>
        </p:grpSpPr>
        <p:sp>
          <p:nvSpPr>
            <p:cNvPr id="9" name="Oval 2"/>
            <p:cNvSpPr>
              <a:spLocks noChangeArrowheads="1"/>
            </p:cNvSpPr>
            <p:nvPr/>
          </p:nvSpPr>
          <p:spPr bwMode="auto">
            <a:xfrm>
              <a:off x="2289546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857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4234769" y="400459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</p:grpSp>
      <p:sp>
        <p:nvSpPr>
          <p:cNvPr id="14" name="Arc 3"/>
          <p:cNvSpPr>
            <a:spLocks/>
          </p:cNvSpPr>
          <p:nvPr/>
        </p:nvSpPr>
        <p:spPr bwMode="auto">
          <a:xfrm rot="20930720" flipV="1">
            <a:off x="2671626" y="36013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 flipV="1">
            <a:off x="4492488" y="2618599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17" name="Grupo 25"/>
          <p:cNvGrpSpPr/>
          <p:nvPr/>
        </p:nvGrpSpPr>
        <p:grpSpPr>
          <a:xfrm>
            <a:off x="4420480" y="3510928"/>
            <a:ext cx="288032" cy="648072"/>
            <a:chOff x="4499992" y="3313216"/>
            <a:chExt cx="288032" cy="648072"/>
          </a:xfrm>
        </p:grpSpPr>
        <p:sp>
          <p:nvSpPr>
            <p:cNvPr id="18" name="Elipse 17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Conector reto 18"/>
            <p:cNvCxnSpPr>
              <a:stCxn id="18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0" name="Conector reto 19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" name="Conector reto 20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2" name="Conector reto 21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3" name="Conector reto 22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24" name="Grupo 32"/>
          <p:cNvGrpSpPr/>
          <p:nvPr/>
        </p:nvGrpSpPr>
        <p:grpSpPr>
          <a:xfrm flipH="1">
            <a:off x="2548272" y="1970528"/>
            <a:ext cx="3960440" cy="4033515"/>
            <a:chOff x="2555875" y="1700535"/>
            <a:chExt cx="3805696" cy="4033515"/>
          </a:xfrm>
        </p:grpSpPr>
        <p:sp>
          <p:nvSpPr>
            <p:cNvPr id="25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26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27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28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29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0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1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2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3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34" name="Oval 25"/>
          <p:cNvSpPr>
            <a:spLocks noChangeArrowheads="1"/>
          </p:cNvSpPr>
          <p:nvPr/>
        </p:nvSpPr>
        <p:spPr bwMode="auto">
          <a:xfrm>
            <a:off x="2189373" y="40587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5" name="Oval 25"/>
          <p:cNvSpPr>
            <a:spLocks noChangeArrowheads="1"/>
          </p:cNvSpPr>
          <p:nvPr/>
        </p:nvSpPr>
        <p:spPr bwMode="auto">
          <a:xfrm>
            <a:off x="6869893" y="40587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6" name="Lua 35"/>
          <p:cNvSpPr/>
          <p:nvPr/>
        </p:nvSpPr>
        <p:spPr bwMode="auto">
          <a:xfrm rot="16200000">
            <a:off x="4040269" y="3991489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37" name="Grupo 101"/>
          <p:cNvGrpSpPr/>
          <p:nvPr/>
        </p:nvGrpSpPr>
        <p:grpSpPr>
          <a:xfrm rot="18342476">
            <a:off x="6138088" y="2307012"/>
            <a:ext cx="636551" cy="636551"/>
            <a:chOff x="7100825" y="2059484"/>
            <a:chExt cx="636551" cy="636551"/>
          </a:xfrm>
        </p:grpSpPr>
        <p:sp>
          <p:nvSpPr>
            <p:cNvPr id="38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39" name="Elipse 38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40" name="Grupo 101"/>
          <p:cNvGrpSpPr/>
          <p:nvPr/>
        </p:nvGrpSpPr>
        <p:grpSpPr>
          <a:xfrm rot="18342476">
            <a:off x="2383123" y="5192800"/>
            <a:ext cx="636551" cy="636551"/>
            <a:chOff x="7100825" y="2059484"/>
            <a:chExt cx="636551" cy="636551"/>
          </a:xfrm>
        </p:grpSpPr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42" name="Elipse 41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987823" y="197052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5428592" y="605582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 rot="20268395">
            <a:off x="4483914" y="3004118"/>
            <a:ext cx="1543596" cy="176457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6" name="Retângulo 45"/>
          <p:cNvSpPr/>
          <p:nvPr/>
        </p:nvSpPr>
        <p:spPr>
          <a:xfrm rot="21515074">
            <a:off x="5156665" y="3350134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φ</a:t>
            </a:r>
            <a:endParaRPr lang="pt-BR" sz="4000" b="0" i="1" dirty="0">
              <a:latin typeface="+mj-lt"/>
              <a:cs typeface="Times New Roman" pitchFamily="18" charset="0"/>
            </a:endParaRPr>
          </a:p>
        </p:txBody>
      </p:sp>
      <p:cxnSp>
        <p:nvCxnSpPr>
          <p:cNvPr id="47" name="Conector reto 46"/>
          <p:cNvCxnSpPr/>
          <p:nvPr/>
        </p:nvCxnSpPr>
        <p:spPr bwMode="auto">
          <a:xfrm>
            <a:off x="3059832" y="2258560"/>
            <a:ext cx="2952328" cy="3672408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8" name="CaixaDeTexto 34"/>
          <p:cNvSpPr txBox="1">
            <a:spLocks noChangeArrowheads="1"/>
          </p:cNvSpPr>
          <p:nvPr/>
        </p:nvSpPr>
        <p:spPr bwMode="auto">
          <a:xfrm>
            <a:off x="4728567" y="1250448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grpSp>
        <p:nvGrpSpPr>
          <p:cNvPr id="49" name="Grupo 101"/>
          <p:cNvGrpSpPr/>
          <p:nvPr/>
        </p:nvGrpSpPr>
        <p:grpSpPr>
          <a:xfrm rot="18342476">
            <a:off x="4249359" y="1367411"/>
            <a:ext cx="636551" cy="636551"/>
            <a:chOff x="7100825" y="2059484"/>
            <a:chExt cx="636551" cy="636551"/>
          </a:xfrm>
        </p:grpSpPr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1" name="Elipse 5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2" name="AutoShape 7"/>
          <p:cNvSpPr>
            <a:spLocks noChangeArrowheads="1"/>
          </p:cNvSpPr>
          <p:nvPr/>
        </p:nvSpPr>
        <p:spPr bwMode="auto">
          <a:xfrm rot="14797370">
            <a:off x="3557163" y="2486957"/>
            <a:ext cx="1543596" cy="176457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Retângulo 52"/>
          <p:cNvSpPr/>
          <p:nvPr/>
        </p:nvSpPr>
        <p:spPr>
          <a:xfrm rot="21515074">
            <a:off x="3792651" y="2686729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φ</a:t>
            </a:r>
            <a:endParaRPr lang="pt-BR" sz="4000" b="0" i="1" dirty="0">
              <a:latin typeface="+mj-lt"/>
              <a:cs typeface="Times New Roman" pitchFamily="18" charset="0"/>
            </a:endParaRPr>
          </a:p>
        </p:txBody>
      </p:sp>
      <p:sp>
        <p:nvSpPr>
          <p:cNvPr id="54" name="Oval 25"/>
          <p:cNvSpPr>
            <a:spLocks noChangeArrowheads="1"/>
          </p:cNvSpPr>
          <p:nvPr/>
        </p:nvSpPr>
        <p:spPr bwMode="auto">
          <a:xfrm>
            <a:off x="4481320" y="405745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" name="Arco 58"/>
          <p:cNvSpPr/>
          <p:nvPr/>
        </p:nvSpPr>
        <p:spPr bwMode="auto">
          <a:xfrm>
            <a:off x="3954451" y="1474845"/>
            <a:ext cx="1404000" cy="4752000"/>
          </a:xfrm>
          <a:prstGeom prst="arc">
            <a:avLst>
              <a:gd name="adj1" fmla="val 16244478"/>
              <a:gd name="adj2" fmla="val 5483612"/>
            </a:avLst>
          </a:prstGeom>
          <a:noFill/>
          <a:ln w="50800" cap="flat" cmpd="sng" algn="ctr">
            <a:solidFill>
              <a:srgbClr val="00FF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28256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55352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solidFill>
                <a:schemeClr val="accent6">
                  <a:lumMod val="60000"/>
                  <a:lumOff val="40000"/>
                  <a:alpha val="5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solidFill>
                <a:schemeClr val="accent6">
                  <a:lumMod val="60000"/>
                  <a:lumOff val="40000"/>
                  <a:alpha val="5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solidFill>
                <a:schemeClr val="accent6">
                  <a:lumMod val="60000"/>
                  <a:lumOff val="40000"/>
                  <a:alpha val="5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Meridiano</a:t>
            </a: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45561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59509" y="31026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6" name="Grupo 101"/>
          <p:cNvGrpSpPr/>
          <p:nvPr/>
        </p:nvGrpSpPr>
        <p:grpSpPr>
          <a:xfrm rot="18342476">
            <a:off x="4327967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39728" y="46287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5" name="Arc 8"/>
          <p:cNvSpPr>
            <a:spLocks/>
          </p:cNvSpPr>
          <p:nvPr/>
        </p:nvSpPr>
        <p:spPr bwMode="auto">
          <a:xfrm rot="5400000" flipV="1">
            <a:off x="1905311" y="3456949"/>
            <a:ext cx="4716000" cy="792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3316" grpId="0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rco 138"/>
          <p:cNvSpPr/>
          <p:nvPr/>
        </p:nvSpPr>
        <p:spPr bwMode="auto">
          <a:xfrm rot="8526017">
            <a:off x="3644531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692288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Os Polos e Equador Celestes</a:t>
            </a:r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6437176" y="1340768"/>
            <a:ext cx="244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 (PCS)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466514" y="5517232"/>
            <a:ext cx="23759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 (PCN)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691680" y="1484337"/>
            <a:ext cx="5665787" cy="4752975"/>
            <a:chOff x="1714480" y="1483866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Arc 4"/>
            <p:cNvSpPr>
              <a:spLocks/>
            </p:cNvSpPr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</p:grp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67162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>
            <a:spLocks/>
          </p:cNvSpPr>
          <p:nvPr/>
        </p:nvSpPr>
        <p:spPr bwMode="auto">
          <a:xfrm flipV="1">
            <a:off x="2272432" y="3831016"/>
            <a:ext cx="4644000" cy="900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492488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0" name="Arco 139"/>
          <p:cNvSpPr/>
          <p:nvPr/>
        </p:nvSpPr>
        <p:spPr bwMode="auto">
          <a:xfrm rot="8526017">
            <a:off x="3677084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3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4866814" y="3014204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0480" y="3313216"/>
            <a:ext cx="288032" cy="648072"/>
            <a:chOff x="4499992" y="3313216"/>
            <a:chExt cx="288032" cy="648072"/>
          </a:xfrm>
        </p:grpSpPr>
        <p:sp>
          <p:nvSpPr>
            <p:cNvPr id="27" name="Elipse 2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Conector reto 27"/>
            <p:cNvCxnSpPr>
              <a:stCxn id="2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Conector reto 28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Conector reto 2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Conector reto 3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" name="Grupo 32"/>
          <p:cNvGrpSpPr/>
          <p:nvPr/>
        </p:nvGrpSpPr>
        <p:grpSpPr>
          <a:xfrm flipH="1">
            <a:off x="2548272" y="1772816"/>
            <a:ext cx="3960440" cy="4033515"/>
            <a:chOff x="2555875" y="1700535"/>
            <a:chExt cx="3805696" cy="4033515"/>
          </a:xfrm>
        </p:grpSpPr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4928348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8937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686989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16200000">
            <a:off x="4040269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5" name="Grupo 101"/>
          <p:cNvGrpSpPr/>
          <p:nvPr/>
        </p:nvGrpSpPr>
        <p:grpSpPr>
          <a:xfrm rot="18342476">
            <a:off x="6138088" y="2109300"/>
            <a:ext cx="636551" cy="636551"/>
            <a:chOff x="7100825" y="2059484"/>
            <a:chExt cx="636551" cy="636551"/>
          </a:xfrm>
        </p:grpSpPr>
        <p:sp>
          <p:nvSpPr>
            <p:cNvPr id="54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5" name="Elipse 54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6" name="Grupo 101"/>
          <p:cNvGrpSpPr/>
          <p:nvPr/>
        </p:nvGrpSpPr>
        <p:grpSpPr>
          <a:xfrm rot="18342476">
            <a:off x="2383123" y="4995088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662613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398957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3916424" y="4589753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5428592" y="58581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0" name="Arco 59"/>
          <p:cNvSpPr/>
          <p:nvPr/>
        </p:nvSpPr>
        <p:spPr bwMode="auto">
          <a:xfrm rot="8526017">
            <a:off x="3677147" y="1600926"/>
            <a:ext cx="1717118" cy="4669768"/>
          </a:xfrm>
          <a:prstGeom prst="arc">
            <a:avLst>
              <a:gd name="adj1" fmla="val 14620940"/>
              <a:gd name="adj2" fmla="val 16153498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 rot="20268395">
            <a:off x="4483914" y="2806406"/>
            <a:ext cx="1543596" cy="176457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2" name="Retângulo 61"/>
          <p:cNvSpPr/>
          <p:nvPr/>
        </p:nvSpPr>
        <p:spPr>
          <a:xfrm rot="21515074">
            <a:off x="5156665" y="3152422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φ</a:t>
            </a:r>
            <a:endParaRPr lang="pt-BR" sz="4000" b="0" i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16" grpId="0" animBg="1"/>
      <p:bldP spid="15364" grpId="0"/>
      <p:bldP spid="13343" grpId="0"/>
      <p:bldP spid="13344" grpId="0"/>
      <p:bldP spid="122" grpId="0" animBg="1"/>
      <p:bldP spid="140" grpId="0" animBg="1"/>
      <p:bldP spid="34" grpId="0" animBg="1"/>
      <p:bldP spid="34" grpId="1" animBg="1"/>
      <p:bldP spid="138" grpId="0" animBg="1"/>
      <p:bldP spid="35" grpId="0" animBg="1"/>
      <p:bldP spid="35" grpId="1" animBg="1"/>
      <p:bldP spid="59" grpId="0"/>
      <p:bldP spid="60" grpId="0" animBg="1"/>
      <p:bldP spid="61" grpId="0" animBg="1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699230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2" name="Arco 51"/>
          <p:cNvSpPr/>
          <p:nvPr/>
        </p:nvSpPr>
        <p:spPr bwMode="auto">
          <a:xfrm rot="8526017">
            <a:off x="3736963" y="1591732"/>
            <a:ext cx="1717118" cy="4669768"/>
          </a:xfrm>
          <a:prstGeom prst="arc">
            <a:avLst>
              <a:gd name="adj1" fmla="val 9542129"/>
              <a:gd name="adj2" fmla="val 14573602"/>
            </a:avLst>
          </a:prstGeom>
          <a:noFill/>
          <a:ln w="38100" cap="flat" cmpd="sng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Arco 50"/>
          <p:cNvSpPr/>
          <p:nvPr/>
        </p:nvSpPr>
        <p:spPr bwMode="auto">
          <a:xfrm rot="10270716">
            <a:off x="3638865" y="1704815"/>
            <a:ext cx="1895878" cy="4669768"/>
          </a:xfrm>
          <a:prstGeom prst="arc">
            <a:avLst>
              <a:gd name="adj1" fmla="val 8535944"/>
              <a:gd name="adj2" fmla="val 13212543"/>
            </a:avLst>
          </a:prstGeom>
          <a:noFill/>
          <a:ln w="38100" cap="flat" cmpd="sng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Eclíptica</a:t>
            </a: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2262087" y="1484784"/>
            <a:ext cx="4755450" cy="4752975"/>
            <a:chOff x="2210482" y="1484313"/>
            <a:chExt cx="4755467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18538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0000"/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Arc 4"/>
            <p:cNvSpPr>
              <a:spLocks/>
            </p:cNvSpPr>
            <p:nvPr/>
          </p:nvSpPr>
          <p:spPr bwMode="auto">
            <a:xfrm flipV="1">
              <a:off x="221048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82522" y="256443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</p:grp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67856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>
            <a:spLocks/>
          </p:cNvSpPr>
          <p:nvPr/>
        </p:nvSpPr>
        <p:spPr bwMode="auto">
          <a:xfrm flipV="1">
            <a:off x="2284095" y="3845669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572000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3" name="Elipse 72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3" name="Grupo 136"/>
          <p:cNvGrpSpPr/>
          <p:nvPr/>
        </p:nvGrpSpPr>
        <p:grpSpPr>
          <a:xfrm>
            <a:off x="3654356" y="1562955"/>
            <a:ext cx="1808331" cy="4720234"/>
            <a:chOff x="8275419" y="1371514"/>
            <a:chExt cx="1677007" cy="4576629"/>
          </a:xfrm>
        </p:grpSpPr>
        <p:sp>
          <p:nvSpPr>
            <p:cNvPr id="139" name="Arco 138"/>
            <p:cNvSpPr/>
            <p:nvPr/>
          </p:nvSpPr>
          <p:spPr bwMode="auto">
            <a:xfrm rot="8526017">
              <a:off x="8275419" y="1384850"/>
              <a:ext cx="1614193" cy="4527699"/>
            </a:xfrm>
            <a:prstGeom prst="arc">
              <a:avLst>
                <a:gd name="adj1" fmla="val 5400390"/>
                <a:gd name="adj2" fmla="val 9476570"/>
              </a:avLst>
            </a:prstGeom>
            <a:noFill/>
            <a:ln w="50800" cap="flat" cmpd="sng" algn="ctr">
              <a:solidFill>
                <a:srgbClr val="00B0F0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Arco 139"/>
            <p:cNvSpPr/>
            <p:nvPr/>
          </p:nvSpPr>
          <p:spPr bwMode="auto">
            <a:xfrm rot="8526017">
              <a:off x="8282243" y="1420445"/>
              <a:ext cx="1592418" cy="4527698"/>
            </a:xfrm>
            <a:prstGeom prst="arc">
              <a:avLst>
                <a:gd name="adj1" fmla="val 14694775"/>
                <a:gd name="adj2" fmla="val 16153498"/>
              </a:avLst>
            </a:prstGeom>
            <a:noFill/>
            <a:ln w="50800" cap="flat" cmpd="sng" algn="ctr">
              <a:solidFill>
                <a:srgbClr val="00B0F0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Arco 137"/>
            <p:cNvSpPr/>
            <p:nvPr/>
          </p:nvSpPr>
          <p:spPr bwMode="auto">
            <a:xfrm rot="8526017">
              <a:off x="8329166" y="1371514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1016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upo 136"/>
          <p:cNvGrpSpPr/>
          <p:nvPr/>
        </p:nvGrpSpPr>
        <p:grpSpPr>
          <a:xfrm rot="1602709">
            <a:off x="3577863" y="1529230"/>
            <a:ext cx="1952207" cy="4690735"/>
            <a:chOff x="8312694" y="1371514"/>
            <a:chExt cx="1639732" cy="4548028"/>
          </a:xfrm>
        </p:grpSpPr>
        <p:sp>
          <p:nvSpPr>
            <p:cNvPr id="30" name="Arco 29"/>
            <p:cNvSpPr/>
            <p:nvPr/>
          </p:nvSpPr>
          <p:spPr bwMode="auto">
            <a:xfrm rot="8526017">
              <a:off x="8329166" y="1371514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1016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Arco 30"/>
            <p:cNvSpPr/>
            <p:nvPr/>
          </p:nvSpPr>
          <p:spPr bwMode="auto">
            <a:xfrm rot="8526017">
              <a:off x="8312694" y="1384850"/>
              <a:ext cx="1614194" cy="4527699"/>
            </a:xfrm>
            <a:prstGeom prst="arc">
              <a:avLst>
                <a:gd name="adj1" fmla="val 5400390"/>
                <a:gd name="adj2" fmla="val 8987916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Arco 31"/>
            <p:cNvSpPr/>
            <p:nvPr/>
          </p:nvSpPr>
          <p:spPr bwMode="auto">
            <a:xfrm rot="8526017">
              <a:off x="8342586" y="1391843"/>
              <a:ext cx="1592419" cy="4527699"/>
            </a:xfrm>
            <a:prstGeom prst="arc">
              <a:avLst>
                <a:gd name="adj1" fmla="val 13852004"/>
                <a:gd name="adj2" fmla="val 16153498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36" name="Conector de seta reta 35"/>
          <p:cNvCxnSpPr/>
          <p:nvPr/>
        </p:nvCxnSpPr>
        <p:spPr bwMode="auto">
          <a:xfrm flipV="1">
            <a:off x="3563888" y="2060848"/>
            <a:ext cx="72008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grpSp>
        <p:nvGrpSpPr>
          <p:cNvPr id="5" name="Grupo 42"/>
          <p:cNvGrpSpPr/>
          <p:nvPr/>
        </p:nvGrpSpPr>
        <p:grpSpPr>
          <a:xfrm>
            <a:off x="4427422" y="3313216"/>
            <a:ext cx="288032" cy="648072"/>
            <a:chOff x="4499992" y="3313216"/>
            <a:chExt cx="288032" cy="648072"/>
          </a:xfrm>
        </p:grpSpPr>
        <p:sp>
          <p:nvSpPr>
            <p:cNvPr id="44" name="Elipse 43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45" name="Conector reto 44"/>
            <p:cNvCxnSpPr>
              <a:stCxn id="44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Conector reto 45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7" name="Conector reto 46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Conector reto 47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9" name="Conector reto 48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3986842" y="4593322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grpSp>
        <p:nvGrpSpPr>
          <p:cNvPr id="6" name="Grupo 52"/>
          <p:cNvGrpSpPr/>
          <p:nvPr/>
        </p:nvGrpSpPr>
        <p:grpSpPr>
          <a:xfrm flipH="1">
            <a:off x="2627784" y="1772816"/>
            <a:ext cx="3960440" cy="1369294"/>
            <a:chOff x="2555875" y="1700535"/>
            <a:chExt cx="3805696" cy="1369294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7" name="Oval 25"/>
          <p:cNvSpPr>
            <a:spLocks noChangeArrowheads="1"/>
          </p:cNvSpPr>
          <p:nvPr/>
        </p:nvSpPr>
        <p:spPr bwMode="auto">
          <a:xfrm>
            <a:off x="219631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8" name="Oval 25"/>
          <p:cNvSpPr>
            <a:spLocks noChangeArrowheads="1"/>
          </p:cNvSpPr>
          <p:nvPr/>
        </p:nvSpPr>
        <p:spPr bwMode="auto">
          <a:xfrm>
            <a:off x="4919758" y="3068960"/>
            <a:ext cx="142875" cy="144463"/>
          </a:xfrm>
          <a:prstGeom prst="ellipse">
            <a:avLst/>
          </a:prstGeom>
          <a:solidFill>
            <a:srgbClr val="FF0000">
              <a:alpha val="56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3996515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Oval 25"/>
          <p:cNvSpPr>
            <a:spLocks noChangeArrowheads="1"/>
          </p:cNvSpPr>
          <p:nvPr/>
        </p:nvSpPr>
        <p:spPr bwMode="auto">
          <a:xfrm>
            <a:off x="687683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4" name="Lua 73"/>
          <p:cNvSpPr/>
          <p:nvPr/>
        </p:nvSpPr>
        <p:spPr bwMode="auto">
          <a:xfrm rot="16200000">
            <a:off x="4063208" y="379377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7" name="Grupo 54"/>
          <p:cNvGrpSpPr/>
          <p:nvPr/>
        </p:nvGrpSpPr>
        <p:grpSpPr>
          <a:xfrm>
            <a:off x="3099941" y="2276872"/>
            <a:ext cx="864096" cy="899960"/>
            <a:chOff x="7618448" y="2832375"/>
            <a:chExt cx="864096" cy="899960"/>
          </a:xfrm>
        </p:grpSpPr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2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71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61" name="Elipse 6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upo 101"/>
          <p:cNvGrpSpPr/>
          <p:nvPr/>
        </p:nvGrpSpPr>
        <p:grpSpPr>
          <a:xfrm rot="18342476">
            <a:off x="2462635" y="4973200"/>
            <a:ext cx="636551" cy="636551"/>
            <a:chOff x="7100825" y="2059484"/>
            <a:chExt cx="636551" cy="636551"/>
          </a:xfrm>
        </p:grpSpPr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80" name="Elipse 7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96" name="Text Box 21"/>
          <p:cNvSpPr txBox="1">
            <a:spLocks noChangeArrowheads="1"/>
          </p:cNvSpPr>
          <p:nvPr/>
        </p:nvSpPr>
        <p:spPr bwMode="auto">
          <a:xfrm>
            <a:off x="1687143" y="3573934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N</a:t>
            </a:r>
          </a:p>
        </p:txBody>
      </p:sp>
      <p:sp>
        <p:nvSpPr>
          <p:cNvPr id="97" name="Text Box 23"/>
          <p:cNvSpPr txBox="1">
            <a:spLocks noChangeArrowheads="1"/>
          </p:cNvSpPr>
          <p:nvPr/>
        </p:nvSpPr>
        <p:spPr bwMode="auto">
          <a:xfrm>
            <a:off x="6992568" y="3572347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S</a:t>
            </a:r>
          </a:p>
        </p:txBody>
      </p:sp>
      <p:sp>
        <p:nvSpPr>
          <p:cNvPr id="98" name="Texto explicativo retangular 97"/>
          <p:cNvSpPr/>
          <p:nvPr/>
        </p:nvSpPr>
        <p:spPr bwMode="auto">
          <a:xfrm>
            <a:off x="6444208" y="620688"/>
            <a:ext cx="2376264" cy="1008112"/>
          </a:xfrm>
          <a:prstGeom prst="wedgeRectCallout">
            <a:avLst>
              <a:gd name="adj1" fmla="val -169154"/>
              <a:gd name="adj2" fmla="val 106063"/>
            </a:avLst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</a:rPr>
              <a:t>Movimento anual!</a:t>
            </a:r>
          </a:p>
        </p:txBody>
      </p:sp>
      <p:sp>
        <p:nvSpPr>
          <p:cNvPr id="72" name="Arco 71"/>
          <p:cNvSpPr/>
          <p:nvPr/>
        </p:nvSpPr>
        <p:spPr bwMode="auto">
          <a:xfrm rot="10128726">
            <a:off x="3619675" y="1554095"/>
            <a:ext cx="1895878" cy="4669768"/>
          </a:xfrm>
          <a:prstGeom prst="arc">
            <a:avLst>
              <a:gd name="adj1" fmla="val 8848445"/>
              <a:gd name="adj2" fmla="val 13467129"/>
            </a:avLst>
          </a:prstGeom>
          <a:noFill/>
          <a:ln w="50800" cap="flat" cmpd="sng" algn="ctr">
            <a:solidFill>
              <a:schemeClr val="bg1">
                <a:alpha val="3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5" name="Arco 74"/>
          <p:cNvSpPr/>
          <p:nvPr/>
        </p:nvSpPr>
        <p:spPr bwMode="auto">
          <a:xfrm rot="8526017">
            <a:off x="3638155" y="1554813"/>
            <a:ext cx="1717118" cy="4669768"/>
          </a:xfrm>
          <a:prstGeom prst="arc">
            <a:avLst>
              <a:gd name="adj1" fmla="val 9670834"/>
              <a:gd name="adj2" fmla="val 14532724"/>
            </a:avLst>
          </a:prstGeom>
          <a:noFill/>
          <a:ln w="50800" cap="flat" cmpd="sng" algn="ctr">
            <a:solidFill>
              <a:srgbClr val="00B0F0">
                <a:alpha val="57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5364" grpId="0"/>
      <p:bldP spid="98" grpId="0" animBg="1"/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63900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48197" y="2501239"/>
            <a:ext cx="636551" cy="636551"/>
            <a:chOff x="7100825" y="2059484"/>
            <a:chExt cx="636551" cy="636551"/>
          </a:xfrm>
        </p:grpSpPr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672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801668" y="3580266"/>
            <a:ext cx="837238" cy="855158"/>
            <a:chOff x="7100825" y="2059484"/>
            <a:chExt cx="636551" cy="636551"/>
          </a:xfrm>
        </p:grpSpPr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81" name="CaixaDeTexto 80"/>
          <p:cNvSpPr txBox="1"/>
          <p:nvPr/>
        </p:nvSpPr>
        <p:spPr>
          <a:xfrm>
            <a:off x="7055768" y="2996952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</a:t>
            </a:r>
          </a:p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611560" y="23488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27967" y="792376"/>
            <a:ext cx="636551" cy="636551"/>
            <a:chOff x="7100825" y="2059484"/>
            <a:chExt cx="636551" cy="636551"/>
          </a:xfrm>
        </p:grpSpPr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87" name="Elipse 86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7542476">
            <a:off x="4330163" y="5492517"/>
            <a:ext cx="636551" cy="636551"/>
            <a:chOff x="7100825" y="2059484"/>
            <a:chExt cx="636551" cy="636551"/>
          </a:xfrm>
        </p:grpSpPr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90" name="Elipse 8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cxnSp>
        <p:nvCxnSpPr>
          <p:cNvPr id="91" name="Conector de seta reta 90"/>
          <p:cNvCxnSpPr/>
          <p:nvPr/>
        </p:nvCxnSpPr>
        <p:spPr bwMode="auto">
          <a:xfrm>
            <a:off x="4572000" y="4778309"/>
            <a:ext cx="432048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grpSp>
        <p:nvGrpSpPr>
          <p:cNvPr id="9" name="Grupo 91"/>
          <p:cNvGrpSpPr/>
          <p:nvPr/>
        </p:nvGrpSpPr>
        <p:grpSpPr>
          <a:xfrm>
            <a:off x="3923928" y="4221088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</a:t>
            </a:r>
            <a:endParaRPr lang="pt-BR" sz="44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82" grpId="0"/>
      <p:bldP spid="102" grpId="0"/>
      <p:bldP spid="1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Arco 67"/>
          <p:cNvSpPr/>
          <p:nvPr/>
        </p:nvSpPr>
        <p:spPr bwMode="auto">
          <a:xfrm rot="8526017">
            <a:off x="4376930" y="1223563"/>
            <a:ext cx="1641871" cy="4527699"/>
          </a:xfrm>
          <a:prstGeom prst="arc">
            <a:avLst>
              <a:gd name="adj1" fmla="val 11662667"/>
              <a:gd name="adj2" fmla="val 14865733"/>
            </a:avLst>
          </a:prstGeom>
          <a:noFill/>
          <a:ln w="38100" cap="flat" cmpd="sng" algn="ctr">
            <a:solidFill>
              <a:srgbClr val="00CC99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7" name="Arco 66"/>
          <p:cNvSpPr/>
          <p:nvPr/>
        </p:nvSpPr>
        <p:spPr bwMode="auto">
          <a:xfrm rot="8526017">
            <a:off x="3842346" y="1544221"/>
            <a:ext cx="1637361" cy="4669768"/>
          </a:xfrm>
          <a:prstGeom prst="arc">
            <a:avLst>
              <a:gd name="adj1" fmla="val 9154968"/>
              <a:gd name="adj2" fmla="val 14585435"/>
            </a:avLst>
          </a:prstGeom>
          <a:noFill/>
          <a:ln w="38100" cap="flat" cmpd="sng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763688" y="1484784"/>
            <a:ext cx="5665787" cy="4752975"/>
            <a:chOff x="1714480" y="1555874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89547" y="1555874"/>
              <a:ext cx="4681536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3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91141" y="3140497"/>
              <a:ext cx="4679943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60000"/>
              </a:srgbClr>
            </a:solidFill>
            <a:ln w="50800" cap="rnd">
              <a:solidFill>
                <a:srgbClr val="339966">
                  <a:alpha val="90000"/>
                </a:srgb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88" name="Line 27"/>
          <p:cNvSpPr>
            <a:spLocks noChangeShapeType="1"/>
          </p:cNvSpPr>
          <p:nvPr/>
        </p:nvSpPr>
        <p:spPr bwMode="auto">
          <a:xfrm flipV="1">
            <a:off x="2771800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804174" y="206057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2124075" y="55165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  <a:latin typeface="Century Gothic" pitchFamily="34" charset="0"/>
              </a:rPr>
              <a:t>PCN</a:t>
            </a: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Trajetória diária dos astros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39752" y="378904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>
                <a:alpha val="93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4572000" y="2348879"/>
            <a:ext cx="2016224" cy="1580183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0" name="Oval 25"/>
          <p:cNvSpPr>
            <a:spLocks noChangeArrowheads="1"/>
          </p:cNvSpPr>
          <p:nvPr/>
        </p:nvSpPr>
        <p:spPr bwMode="auto">
          <a:xfrm>
            <a:off x="4932040" y="29969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4" name="Elipse 63"/>
          <p:cNvSpPr>
            <a:spLocks noChangeAspect="1"/>
          </p:cNvSpPr>
          <p:nvPr/>
        </p:nvSpPr>
        <p:spPr bwMode="auto">
          <a:xfrm>
            <a:off x="3058161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29" name="Arco 28"/>
          <p:cNvSpPr/>
          <p:nvPr/>
        </p:nvSpPr>
        <p:spPr bwMode="auto">
          <a:xfrm rot="8478773">
            <a:off x="5918880" y="1591422"/>
            <a:ext cx="653543" cy="2090939"/>
          </a:xfrm>
          <a:prstGeom prst="arc">
            <a:avLst>
              <a:gd name="adj1" fmla="val 15935858"/>
              <a:gd name="adj2" fmla="val 5938355"/>
            </a:avLst>
          </a:prstGeom>
          <a:noFill/>
          <a:ln w="50800" cap="flat" cmpd="sng" algn="ctr">
            <a:solidFill>
              <a:srgbClr val="00CC99">
                <a:alpha val="48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Arco 30"/>
          <p:cNvSpPr/>
          <p:nvPr/>
        </p:nvSpPr>
        <p:spPr bwMode="auto">
          <a:xfrm rot="8578539">
            <a:off x="5927739" y="1614779"/>
            <a:ext cx="653543" cy="2090939"/>
          </a:xfrm>
          <a:prstGeom prst="arc">
            <a:avLst>
              <a:gd name="adj1" fmla="val 5896601"/>
              <a:gd name="adj2" fmla="val 15934776"/>
            </a:avLst>
          </a:prstGeom>
          <a:noFill/>
          <a:ln w="34925" cap="flat" cmpd="sng" algn="ctr">
            <a:solidFill>
              <a:srgbClr val="00CC99">
                <a:alpha val="55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Arco 40"/>
          <p:cNvSpPr/>
          <p:nvPr/>
        </p:nvSpPr>
        <p:spPr bwMode="auto">
          <a:xfrm rot="8526017">
            <a:off x="4349335" y="1178746"/>
            <a:ext cx="1641871" cy="4527699"/>
          </a:xfrm>
          <a:prstGeom prst="arc">
            <a:avLst>
              <a:gd name="adj1" fmla="val 5400390"/>
              <a:gd name="adj2" fmla="val 12135889"/>
            </a:avLst>
          </a:prstGeom>
          <a:noFill/>
          <a:ln w="38100" cap="flat" cmpd="sng" algn="ctr">
            <a:solidFill>
              <a:srgbClr val="00CC99">
                <a:alpha val="36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 rot="8526017">
            <a:off x="4309606" y="1200446"/>
            <a:ext cx="1717132" cy="4527699"/>
          </a:xfrm>
          <a:prstGeom prst="arc">
            <a:avLst>
              <a:gd name="adj1" fmla="val 14953234"/>
              <a:gd name="adj2" fmla="val 16153498"/>
            </a:avLst>
          </a:prstGeom>
          <a:noFill/>
          <a:ln w="38100" cap="flat" cmpd="sng" algn="ctr">
            <a:solidFill>
              <a:srgbClr val="00CC99">
                <a:alpha val="38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5" name="Lua 64"/>
          <p:cNvSpPr/>
          <p:nvPr/>
        </p:nvSpPr>
        <p:spPr bwMode="auto">
          <a:xfrm rot="16200000">
            <a:off x="4109624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45" name="Arco 44"/>
          <p:cNvSpPr/>
          <p:nvPr/>
        </p:nvSpPr>
        <p:spPr bwMode="auto">
          <a:xfrm rot="8526017">
            <a:off x="4288112" y="1214758"/>
            <a:ext cx="1641871" cy="4527699"/>
          </a:xfrm>
          <a:prstGeom prst="arc">
            <a:avLst>
              <a:gd name="adj1" fmla="val 16179782"/>
              <a:gd name="adj2" fmla="val 5380108"/>
            </a:avLst>
          </a:prstGeom>
          <a:noFill/>
          <a:ln w="50800" cap="flat" cmpd="sng" algn="ctr">
            <a:solidFill>
              <a:srgbClr val="00CC99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upo 55"/>
          <p:cNvGrpSpPr/>
          <p:nvPr/>
        </p:nvGrpSpPr>
        <p:grpSpPr>
          <a:xfrm>
            <a:off x="3804183" y="1544221"/>
            <a:ext cx="1750374" cy="4688503"/>
            <a:chOff x="8414372" y="1353350"/>
            <a:chExt cx="1623260" cy="4545864"/>
          </a:xfrm>
        </p:grpSpPr>
        <p:sp>
          <p:nvSpPr>
            <p:cNvPr id="59" name="Arco 58"/>
            <p:cNvSpPr/>
            <p:nvPr/>
          </p:nvSpPr>
          <p:spPr bwMode="auto">
            <a:xfrm rot="8526017">
              <a:off x="8449764" y="1353350"/>
              <a:ext cx="1518454" cy="4527699"/>
            </a:xfrm>
            <a:prstGeom prst="arc">
              <a:avLst>
                <a:gd name="adj1" fmla="val 14663498"/>
                <a:gd name="adj2" fmla="val 16153498"/>
              </a:avLst>
            </a:prstGeom>
            <a:noFill/>
            <a:ln w="50800" cap="flat" cmpd="sng" algn="ctr">
              <a:solidFill>
                <a:srgbClr val="00B0F0">
                  <a:alpha val="60000"/>
                </a:srgb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Arco 56"/>
            <p:cNvSpPr/>
            <p:nvPr/>
          </p:nvSpPr>
          <p:spPr bwMode="auto">
            <a:xfrm rot="8526017">
              <a:off x="8414372" y="1371514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1016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Arco 57"/>
            <p:cNvSpPr/>
            <p:nvPr/>
          </p:nvSpPr>
          <p:spPr bwMode="auto">
            <a:xfrm rot="8526017">
              <a:off x="8448558" y="1363380"/>
              <a:ext cx="1526106" cy="4527699"/>
            </a:xfrm>
            <a:prstGeom prst="arc">
              <a:avLst>
                <a:gd name="adj1" fmla="val 5400390"/>
                <a:gd name="adj2" fmla="val 9030218"/>
              </a:avLst>
            </a:prstGeom>
            <a:noFill/>
            <a:ln w="50800" cap="flat" cmpd="sng" algn="ctr">
              <a:solidFill>
                <a:srgbClr val="00B0F0">
                  <a:alpha val="60000"/>
                </a:srgb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444208" y="2350021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2699792" y="5229200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" name="Grupo 49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53" name="Elipse 52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4" name="Conector reto 53"/>
            <p:cNvCxnSpPr>
              <a:stCxn id="53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5" name="Conector reto 54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0" name="Conector reto 5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1" name="Conector reto 6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2268885" y="378904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1" name="Oval 25"/>
          <p:cNvSpPr>
            <a:spLocks noChangeArrowheads="1"/>
          </p:cNvSpPr>
          <p:nvPr/>
        </p:nvSpPr>
        <p:spPr bwMode="auto">
          <a:xfrm>
            <a:off x="4069085" y="458112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2" name="Oval 25"/>
          <p:cNvSpPr>
            <a:spLocks noChangeArrowheads="1"/>
          </p:cNvSpPr>
          <p:nvPr/>
        </p:nvSpPr>
        <p:spPr bwMode="auto">
          <a:xfrm>
            <a:off x="6949405" y="378904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12360" name="AutoShape 8"/>
          <p:cNvSpPr>
            <a:spLocks noChangeArrowheads="1"/>
          </p:cNvSpPr>
          <p:nvPr/>
        </p:nvSpPr>
        <p:spPr bwMode="auto">
          <a:xfrm>
            <a:off x="5940152" y="3143820"/>
            <a:ext cx="288032" cy="285180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6516216" y="2492896"/>
            <a:ext cx="216023" cy="213172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6191253" y="2109300"/>
            <a:ext cx="636551" cy="636551"/>
            <a:chOff x="7100825" y="2059484"/>
            <a:chExt cx="636551" cy="636551"/>
          </a:xfrm>
        </p:grpSpPr>
        <p:sp>
          <p:nvSpPr>
            <p:cNvPr id="6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3" name="Elipse 72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18342476">
            <a:off x="2462635" y="4973200"/>
            <a:ext cx="636551" cy="636551"/>
            <a:chOff x="7100825" y="2059484"/>
            <a:chExt cx="636551" cy="636551"/>
          </a:xfrm>
        </p:grpSpPr>
        <p:sp>
          <p:nvSpPr>
            <p:cNvPr id="7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6" name="Elipse 75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064 C 0.02222 0.03933 0.03837 0.07218 0.04913 0.10687 C 0.05989 0.1418 0.075 0.18668 0.07344 0.2186 C 0.07187 0.25052 0.06406 0.29448 0.03975 0.29841 C 0.0118 0.30558 -0.03577 0.27528 -0.07257 0.24173 C -0.10886 0.20842 -0.14601 0.15615 -0.17761 0.09762 C -0.22205 0.02175 -0.24688 -0.05621 -0.2625 -0.10849 C -0.27813 -0.16076 -0.27431 -0.19384 -0.27136 -0.21605 C -0.25938 -0.23479 -0.25643 -0.23826 -0.24427 -0.24126 C -0.2316 -0.24543 -0.21181 -0.24658 -0.19514 -0.24057 C -0.17847 -0.23456 -0.16077 -0.22044 -0.14393 -0.20471 C -0.12709 -0.18922 -0.11215 -0.17048 -0.09393 -0.14735 C -0.0757 -0.12422 -0.05174 -0.0916 -0.03472 -0.06523 C -0.01771 -0.03886 -0.00469 -0.01804 0.00833 0.01064 Z " pathEditMode="fixed" rAng="0" ptsTypes="aaafafafaaaaaa">
                                      <p:cBhvr>
                                        <p:cTn id="10" dur="24000" spd="-1000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118 C 0.02101 0.03493 0.04097 0.0923 0.04149 0.1115 C 0.04201 0.1307 0.03542 0.13162 0.01562 0.12723 C 0.00035 0.11844 -0.00642 0.11474 -0.01927 0.10109 C -0.03212 0.08744 -0.04809 0.06755 -0.06146 0.04534 C -0.08125 0.01365 -0.09097 -0.00948 -0.1 -0.03238 C -0.10903 -0.05528 -0.11493 -0.07795 -0.11597 -0.09229 C -0.11701 -0.10664 -0.11233 -0.11589 -0.1066 -0.11913 C -0.10208 -0.12167 -0.09115 -0.11751 -0.08195 -0.11126 C -0.07274 -0.10525 -0.06337 -0.09669 -0.05139 -0.08258 C -0.03941 -0.06847 -0.02031 -0.04279 -0.00972 -0.02706 C 0.00087 -0.01133 0.00399 -0.01133 0.0125 0.0118 Z " pathEditMode="relative" rAng="0" ptsTypes="aafafaafaaaa">
                                      <p:cBhvr>
                                        <p:cTn id="15" dur="24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60" grpId="0" animBg="1"/>
      <p:bldP spid="34" grpId="0" animBg="1"/>
      <p:bldP spid="3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solstícios e equinócios</a:t>
            </a:r>
            <a:endParaRPr lang="pt-BR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9193</TotalTime>
  <Words>763</Words>
  <Application>Microsoft Office PowerPoint</Application>
  <PresentationFormat>Apresentação na tela (4:3)</PresentationFormat>
  <Paragraphs>200</Paragraphs>
  <Slides>35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Blank Presentation</vt:lpstr>
      <vt:lpstr>Slide 1</vt:lpstr>
      <vt:lpstr>Repassando:  elementos da Esfera Celeste </vt:lpstr>
      <vt:lpstr>O Zênite</vt:lpstr>
      <vt:lpstr>O Meridiano</vt:lpstr>
      <vt:lpstr>Os Polos e Equador Celestes</vt:lpstr>
      <vt:lpstr>A Eclíptica</vt:lpstr>
      <vt:lpstr>Slide 7</vt:lpstr>
      <vt:lpstr>Trajetória diária dos astros</vt:lpstr>
      <vt:lpstr>solstícios e equinócios</vt:lpstr>
      <vt:lpstr>Slide 10</vt:lpstr>
      <vt:lpstr>Slide 11</vt:lpstr>
      <vt:lpstr>Zonas climáticas da Terra</vt:lpstr>
      <vt:lpstr>Slide 13</vt:lpstr>
      <vt:lpstr>O movimento aparente do Sol ao longo das estações </vt:lpstr>
      <vt:lpstr>Trajetórias diurnas do Sol em locais intertropicais  (o caso de São Carlos) </vt:lpstr>
      <vt:lpstr>Trajetória diurna do Sol no Solstício de Verão do HS</vt:lpstr>
      <vt:lpstr>Trajetória diurna do Sol nos equinócios</vt:lpstr>
      <vt:lpstr>Trajetória diurna do Sol no Solstício de Inverno do HS</vt:lpstr>
      <vt:lpstr>As trajetórias do Sol nos equinócios e nos solstícios</vt:lpstr>
      <vt:lpstr>Slide 20</vt:lpstr>
      <vt:lpstr>Atividade prática 1:  A semiesfera armilar</vt:lpstr>
      <vt:lpstr>Trajetórias diurnas do Sol em outros locais da Terra </vt:lpstr>
      <vt:lpstr>As trajetórias no Equador da Terra</vt:lpstr>
      <vt:lpstr>As trajetórias na Zona Temperada-HS</vt:lpstr>
      <vt:lpstr>As trajetórias na Zona Temperada-HN</vt:lpstr>
      <vt:lpstr>As trajetórias no Polo Sul da Terra</vt:lpstr>
      <vt:lpstr>As trajetórias no Polo Norte da Terra</vt:lpstr>
      <vt:lpstr>Atividade prática 2:  Simulador da Universidade de Nebraska – visão topocêntrica das estações do ano</vt:lpstr>
      <vt:lpstr>Slide 29</vt:lpstr>
      <vt:lpstr>Atividade prática 3:  O software Stellarium e o céu de cada estação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584</cp:revision>
  <cp:lastPrinted>2000-05-01T12:23:36Z</cp:lastPrinted>
  <dcterms:created xsi:type="dcterms:W3CDTF">1995-06-17T23:31:02Z</dcterms:created>
  <dcterms:modified xsi:type="dcterms:W3CDTF">2014-05-30T20:27:48Z</dcterms:modified>
</cp:coreProperties>
</file>