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87" r:id="rId2"/>
    <p:sldId id="927" r:id="rId3"/>
    <p:sldId id="1002" r:id="rId4"/>
    <p:sldId id="1004" r:id="rId5"/>
    <p:sldId id="1003" r:id="rId6"/>
    <p:sldId id="982" r:id="rId7"/>
    <p:sldId id="988" r:id="rId8"/>
    <p:sldId id="993" r:id="rId9"/>
    <p:sldId id="1007" r:id="rId10"/>
    <p:sldId id="1006" r:id="rId11"/>
    <p:sldId id="991" r:id="rId12"/>
    <p:sldId id="994" r:id="rId13"/>
    <p:sldId id="992" r:id="rId14"/>
    <p:sldId id="995" r:id="rId15"/>
    <p:sldId id="996" r:id="rId16"/>
    <p:sldId id="1009" r:id="rId17"/>
    <p:sldId id="998" r:id="rId18"/>
    <p:sldId id="999" r:id="rId19"/>
    <p:sldId id="1008" r:id="rId20"/>
    <p:sldId id="997" r:id="rId21"/>
    <p:sldId id="1001" r:id="rId22"/>
    <p:sldId id="1005" r:id="rId2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FFCC"/>
    <a:srgbClr val="000066"/>
    <a:srgbClr val="00CC99"/>
    <a:srgbClr val="143C2B"/>
    <a:srgbClr val="005392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348" autoAdjust="0"/>
  </p:normalViewPr>
  <p:slideViewPr>
    <p:cSldViewPr>
      <p:cViewPr>
        <p:scale>
          <a:sx n="112" d="100"/>
          <a:sy n="112" d="100"/>
        </p:scale>
        <p:origin x="-1500" y="17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ca.ufmg.br/~dsoares/caniato/jdmare.htm" TargetMode="External"/><Relationship Id="rId2" Type="http://schemas.openxmlformats.org/officeDocument/2006/relationships/hyperlink" Target="http://www.youtube.com/watch?v=SE7H19FAv8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5uZdVpXrv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Espaconave-Terra-Inclinacao-raios-solares.wm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As estações do ano vistas do espaço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66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66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66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66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66FF"/>
              </a:solidFill>
              <a:latin typeface="Century Gothic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170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21042" y="1285310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OBSERVATÓRIO\ATIVIDADES\Facebook-e-site\tarjas-do-site-2014\estacoes-do-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088306" cy="2088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6444208" y="1978391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67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-1380000" flipH="1">
            <a:off x="6117640" y="231734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-1380000" flipH="1">
            <a:off x="6273004" y="270952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-1380000" flipH="1">
            <a:off x="6430460" y="31094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CaixaDeTexto 39"/>
          <p:cNvSpPr txBox="1"/>
          <p:nvPr/>
        </p:nvSpPr>
        <p:spPr>
          <a:xfrm>
            <a:off x="7164288" y="176236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4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</a:p>
        </p:txBody>
      </p:sp>
      <p:sp>
        <p:nvSpPr>
          <p:cNvPr id="12" name="Corda 11"/>
          <p:cNvSpPr/>
          <p:nvPr/>
        </p:nvSpPr>
        <p:spPr bwMode="auto">
          <a:xfrm rot="942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2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7236296" y="306896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1380000" flipH="1">
            <a:off x="6455556" y="450469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1380000" flipH="1">
            <a:off x="6284416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1380000" flipH="1">
            <a:off x="6140432" y="527501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7164288" y="4786703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</a:p>
        </p:txBody>
      </p:sp>
      <p:sp>
        <p:nvSpPr>
          <p:cNvPr id="12" name="Corda 11"/>
          <p:cNvSpPr/>
          <p:nvPr/>
        </p:nvSpPr>
        <p:spPr bwMode="auto">
          <a:xfrm rot="1218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1326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2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4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56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5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Equinócios e Solstícios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0" grpId="2" animBg="1"/>
      <p:bldP spid="70" grpId="3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modelo tridimensional simples do sistema Terra-Sol (telúrio)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40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2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3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24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6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-7200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-7200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nos dois slides anteriores usamos a representação da órbita da Terra sob uma perspectiva oblíqua. Cuidado para não interpretar que a órbita é achatada!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Ângulo de incidência da luz do Sol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Simulador da Universidade de Nebraska – as estações do ano 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3: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usando o telúrio do Observatório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cdcc.usp.br/cda/atividades/vo/telurio/telu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85672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184576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Série “Espaçonave Terra”. Recomendamos a série inteira, que é muito boa, e em especial o episódio 1, trecho do qual exibimos nesta aula: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http://www.youtube.com/watch?v=SE7H19FAv8Q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Texto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Rodolpho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Caniato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, publicado no Boletim </a:t>
            </a:r>
            <a:r>
              <a:rPr lang="pt-BR" sz="2000" dirty="0" smtClean="0"/>
              <a:t>m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da Sociedade Astronômica Brasileira, ano 6, número 2, 31-37, 1983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http://www.fisica.ufmg.br/~dsoares/caniato/jdmare.htm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Recomendável para professores: vídeo do curso de Astronomia para a docência do INCT-A/IAG-USP sobre perspectivas das representações dos movimentos</a:t>
            </a: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https://www.youtube.com/watch?v=R5uZdVpXrv0</a:t>
            </a:r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1115616" y="4432552"/>
            <a:ext cx="2376264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Ângulos de incidência e distribuição da energia solar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302821" y="3230159"/>
            <a:ext cx="2023969" cy="1511572"/>
            <a:chOff x="1446837" y="3018695"/>
            <a:chExt cx="2023969" cy="1511572"/>
          </a:xfrm>
        </p:grpSpPr>
        <p:grpSp>
          <p:nvGrpSpPr>
            <p:cNvPr id="12" name="Grupo 11"/>
            <p:cNvGrpSpPr/>
            <p:nvPr/>
          </p:nvGrpSpPr>
          <p:grpSpPr>
            <a:xfrm rot="17563929">
              <a:off x="1092471" y="3373061"/>
              <a:ext cx="1500820" cy="792088"/>
              <a:chOff x="2076507" y="3373061"/>
              <a:chExt cx="1500820" cy="792088"/>
            </a:xfrm>
          </p:grpSpPr>
          <p:cxnSp>
            <p:nvCxnSpPr>
              <p:cNvPr id="3" name="Conector de seta reta 2"/>
              <p:cNvCxnSpPr/>
              <p:nvPr/>
            </p:nvCxnSpPr>
            <p:spPr bwMode="auto">
              <a:xfrm rot="-1380000" flipH="1">
                <a:off x="2076507" y="3373061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" name="Conector de seta reta 3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" name="Conector de seta reta 4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4" name="Grupo 13"/>
            <p:cNvGrpSpPr/>
            <p:nvPr/>
          </p:nvGrpSpPr>
          <p:grpSpPr>
            <a:xfrm rot="17563929">
              <a:off x="2329260" y="3388720"/>
              <a:ext cx="1507626" cy="775467"/>
              <a:chOff x="2069701" y="3389682"/>
              <a:chExt cx="1507626" cy="775467"/>
            </a:xfrm>
          </p:grpSpPr>
          <p:cxnSp>
            <p:nvCxnSpPr>
              <p:cNvPr id="15" name="Conector de seta reta 14"/>
              <p:cNvCxnSpPr/>
              <p:nvPr/>
            </p:nvCxnSpPr>
            <p:spPr bwMode="auto">
              <a:xfrm rot="20220000" flipH="1">
                <a:off x="2069701" y="3389682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" name="Conector de seta reta 15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" name="Conector de seta reta 16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  <p:sp>
        <p:nvSpPr>
          <p:cNvPr id="19" name="Retângulo 18"/>
          <p:cNvSpPr/>
          <p:nvPr/>
        </p:nvSpPr>
        <p:spPr bwMode="auto">
          <a:xfrm>
            <a:off x="5076056" y="4432552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 bwMode="auto">
          <a:xfrm>
            <a:off x="5077844" y="4418159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6151983" y="2200303"/>
            <a:ext cx="2020417" cy="2304256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3"/>
          <p:cNvCxnSpPr/>
          <p:nvPr/>
        </p:nvCxnSpPr>
        <p:spPr bwMode="auto">
          <a:xfrm>
            <a:off x="4438122" y="3427603"/>
            <a:ext cx="853958" cy="1076957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Conector de seta reta 4"/>
          <p:cNvCxnSpPr/>
          <p:nvPr/>
        </p:nvCxnSpPr>
        <p:spPr bwMode="auto">
          <a:xfrm>
            <a:off x="4788024" y="3212976"/>
            <a:ext cx="1080120" cy="12915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>
            <a:off x="5105648" y="2950099"/>
            <a:ext cx="1266552" cy="155446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>
            <a:off x="5444480" y="2721376"/>
            <a:ext cx="1503784" cy="17831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5796013" y="2475760"/>
            <a:ext cx="1800324" cy="202880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CaixaDeTexto 62"/>
          <p:cNvSpPr txBox="1"/>
          <p:nvPr/>
        </p:nvSpPr>
        <p:spPr>
          <a:xfrm>
            <a:off x="1475656" y="47251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1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796136" y="47400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2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4499992" y="54260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2 &gt; Área 1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6" name="Chave direita 65"/>
          <p:cNvSpPr/>
          <p:nvPr/>
        </p:nvSpPr>
        <p:spPr bwMode="auto">
          <a:xfrm>
            <a:off x="4427984" y="4581128"/>
            <a:ext cx="288032" cy="1512168"/>
          </a:xfrm>
          <a:prstGeom prst="rightBrace">
            <a:avLst>
              <a:gd name="adj1" fmla="val 47216"/>
              <a:gd name="adj2" fmla="val 72765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Chave direita 66"/>
          <p:cNvSpPr/>
          <p:nvPr/>
        </p:nvSpPr>
        <p:spPr bwMode="auto">
          <a:xfrm rot="16200000">
            <a:off x="2141730" y="2078850"/>
            <a:ext cx="288032" cy="2124236"/>
          </a:xfrm>
          <a:prstGeom prst="rightBrace">
            <a:avLst>
              <a:gd name="adj1" fmla="val 47216"/>
              <a:gd name="adj2" fmla="val 49692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59632" y="22768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220000">
                                      <p:cBhvr>
                                        <p:cTn id="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0521 -0.08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0017 0.187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8796 L -0.43437 0.18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2" grpId="0" animBg="1"/>
      <p:bldP spid="62" grpId="1" animBg="1"/>
      <p:bldP spid="62" grpId="2" animBg="1"/>
      <p:bldP spid="64" grpId="0"/>
      <p:bldP spid="65" grpId="1"/>
      <p:bldP spid="66" grpId="0" animBg="1"/>
      <p:bldP spid="67" grpId="0" animBg="1"/>
      <p:bldP spid="67" grpId="1" animBg="1"/>
      <p:bldP spid="67" grpId="2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Trecho do “Espaçonave Terra” sobre ângulo de incidência dos raios solares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Além disso, uma maior inclinação significa que o feixe luminoso percorre um caminho maior na atmosfera, sofrendo perdas maiores antes de chegar na superfície.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267744" y="2780928"/>
            <a:ext cx="3581028" cy="3528392"/>
          </a:xfrm>
          <a:prstGeom prst="ellipse">
            <a:avLst/>
          </a:prstGeom>
          <a:gradFill flip="none" rotWithShape="1">
            <a:gsLst>
              <a:gs pos="90000">
                <a:srgbClr val="0066FF">
                  <a:alpha val="30000"/>
                </a:srgbClr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444208" y="49411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Raios provenientes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41" name="Grupo 40"/>
          <p:cNvGrpSpPr>
            <a:grpSpLocks noChangeAspect="1"/>
          </p:cNvGrpSpPr>
          <p:nvPr/>
        </p:nvGrpSpPr>
        <p:grpSpPr>
          <a:xfrm rot="1475840">
            <a:off x="3120135" y="3582295"/>
            <a:ext cx="1939879" cy="1944713"/>
            <a:chOff x="2288251" y="1307529"/>
            <a:chExt cx="4217128" cy="4227632"/>
          </a:xfrm>
        </p:grpSpPr>
        <p:sp>
          <p:nvSpPr>
            <p:cNvPr id="39" name="Elipse 38"/>
            <p:cNvSpPr/>
            <p:nvPr/>
          </p:nvSpPr>
          <p:spPr bwMode="auto">
            <a:xfrm rot="2861338">
              <a:off x="2298312" y="1316673"/>
              <a:ext cx="4207068" cy="4207067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Corda 39"/>
            <p:cNvSpPr/>
            <p:nvPr/>
          </p:nvSpPr>
          <p:spPr bwMode="auto">
            <a:xfrm rot="10800000" flipH="1">
              <a:off x="2288251" y="1307529"/>
              <a:ext cx="4206601" cy="4227632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cxnSp>
        <p:nvCxnSpPr>
          <p:cNvPr id="31" name="Conector de seta reta 30"/>
          <p:cNvCxnSpPr/>
          <p:nvPr/>
        </p:nvCxnSpPr>
        <p:spPr bwMode="auto">
          <a:xfrm flipH="1" flipV="1">
            <a:off x="5004048" y="4941168"/>
            <a:ext cx="576063" cy="29479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572000" y="3710269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43" name="CaixaDeTexto 42"/>
          <p:cNvSpPr txBox="1"/>
          <p:nvPr/>
        </p:nvSpPr>
        <p:spPr>
          <a:xfrm>
            <a:off x="35496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44" name="Conector de seta reta 43"/>
          <p:cNvCxnSpPr/>
          <p:nvPr/>
        </p:nvCxnSpPr>
        <p:spPr bwMode="auto">
          <a:xfrm flipH="1" flipV="1">
            <a:off x="5652120" y="4243599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5" name="Conector de seta reta 44"/>
          <p:cNvCxnSpPr/>
          <p:nvPr/>
        </p:nvCxnSpPr>
        <p:spPr bwMode="auto">
          <a:xfrm flipH="1" flipV="1">
            <a:off x="5580112" y="5229200"/>
            <a:ext cx="656594" cy="32034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visão geocêntrica: o "bamboleio" do Sol na Esfera Celeste</a:t>
            </a:r>
            <a:endParaRPr lang="pt-BR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Lembrar: a Terra tem rotação!</a:t>
            </a:r>
          </a:p>
        </p:txBody>
      </p:sp>
      <p:grpSp>
        <p:nvGrpSpPr>
          <p:cNvPr id="25" name="Grupo 24"/>
          <p:cNvGrpSpPr>
            <a:grpSpLocks noChangeAspect="1"/>
          </p:cNvGrpSpPr>
          <p:nvPr/>
        </p:nvGrpSpPr>
        <p:grpSpPr>
          <a:xfrm rot="-1560000">
            <a:off x="2173511" y="1138535"/>
            <a:ext cx="4504510" cy="5307105"/>
            <a:chOff x="6454133" y="2796224"/>
            <a:chExt cx="1143277" cy="1346983"/>
          </a:xfrm>
        </p:grpSpPr>
        <p:cxnSp>
          <p:nvCxnSpPr>
            <p:cNvPr id="28" name="Conector reto 27"/>
            <p:cNvCxnSpPr>
              <a:endCxn id="42" idx="0"/>
            </p:cNvCxnSpPr>
            <p:nvPr/>
          </p:nvCxnSpPr>
          <p:spPr bwMode="auto">
            <a:xfrm rot="1560000" flipH="1" flipV="1">
              <a:off x="7016745" y="2796224"/>
              <a:ext cx="9138" cy="134698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0" name="Grupo 53"/>
            <p:cNvGrpSpPr>
              <a:grpSpLocks noChangeAspect="1"/>
            </p:cNvGrpSpPr>
            <p:nvPr/>
          </p:nvGrpSpPr>
          <p:grpSpPr>
            <a:xfrm rot="10800000">
              <a:off x="6454133" y="2901798"/>
              <a:ext cx="1143277" cy="1110920"/>
              <a:chOff x="2799991" y="1605006"/>
              <a:chExt cx="1118483" cy="1086862"/>
            </a:xfrm>
          </p:grpSpPr>
          <p:grpSp>
            <p:nvGrpSpPr>
              <p:cNvPr id="35" name="Grupo 76"/>
              <p:cNvGrpSpPr/>
              <p:nvPr/>
            </p:nvGrpSpPr>
            <p:grpSpPr>
              <a:xfrm>
                <a:off x="2799991" y="1606463"/>
                <a:ext cx="1107011" cy="1078514"/>
                <a:chOff x="3967884" y="2547917"/>
                <a:chExt cx="1107011" cy="1078514"/>
              </a:xfrm>
            </p:grpSpPr>
            <p:pic>
              <p:nvPicPr>
                <p:cNvPr id="39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lum bright="7000" contrast="4000"/>
                </a:blip>
                <a:srcRect/>
                <a:stretch>
                  <a:fillRect/>
                </a:stretch>
              </p:blipFill>
              <p:spPr bwMode="auto">
                <a:xfrm rot="12420000">
                  <a:off x="3996416" y="2547917"/>
                  <a:ext cx="1078479" cy="1078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" name="Lua 39"/>
                <p:cNvSpPr>
                  <a:spLocks/>
                </p:cNvSpPr>
                <p:nvPr/>
              </p:nvSpPr>
              <p:spPr bwMode="auto">
                <a:xfrm>
                  <a:off x="3967884" y="2559290"/>
                  <a:ext cx="504000" cy="1043999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 rot="10800000">
                <a:off x="2816555" y="1605006"/>
                <a:ext cx="1101919" cy="1086862"/>
              </a:xfrm>
              <a:prstGeom prst="ellipse">
                <a:avLst/>
              </a:prstGeom>
              <a:noFill/>
              <a:ln w="1682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77234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369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315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73226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Para simplificar os diagramas a seguir, vamos omitir a animação de rotação, mas convém imaginar a rotação para entender as diferenças de duração do dia e da noite nas diferentes latitudes...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9109</TotalTime>
  <Words>583</Words>
  <Application>Microsoft Office PowerPoint</Application>
  <PresentationFormat>Apresentação na tela (4:3)</PresentationFormat>
  <Paragraphs>137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Ângulo de incidência da luz do Sol</vt:lpstr>
      <vt:lpstr>Ângulos de incidência e distribuição da energia solar</vt:lpstr>
      <vt:lpstr>Trecho do “Espaçonave Terra” sobre ângulo de incidência dos raios solares</vt:lpstr>
      <vt:lpstr>  </vt:lpstr>
      <vt:lpstr>visão geocêntrica: o "bamboleio" do Sol na Esfera Celeste</vt:lpstr>
      <vt:lpstr>Slide 7</vt:lpstr>
      <vt:lpstr>Lembrar: a Terra tem rotação!</vt:lpstr>
      <vt:lpstr>Slide 9</vt:lpstr>
      <vt:lpstr>Equinócio de março</vt:lpstr>
      <vt:lpstr>Solstício de junho</vt:lpstr>
      <vt:lpstr>Equinócio de setembro</vt:lpstr>
      <vt:lpstr>Solstício de dezembro</vt:lpstr>
      <vt:lpstr>Equinócios e Solstícios</vt:lpstr>
      <vt:lpstr>Movimento pendular</vt:lpstr>
      <vt:lpstr>Atividade prática 1:  modelo tridimensional simples do sistema Terra-Sol (telúrio)</vt:lpstr>
      <vt:lpstr>Visão heliocêntrica</vt:lpstr>
      <vt:lpstr>Visão heliocêntrica</vt:lpstr>
      <vt:lpstr>Slide 19</vt:lpstr>
      <vt:lpstr>Atividade prática 2:  Simulador da Universidade de Nebraska – as estações do ano vistas do espaço</vt:lpstr>
      <vt:lpstr>Atividade prática 3:  usando o telúrio do Observatório</vt:lpstr>
      <vt:lpstr>Indicações para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558</cp:revision>
  <cp:lastPrinted>2000-05-01T12:23:36Z</cp:lastPrinted>
  <dcterms:created xsi:type="dcterms:W3CDTF">1995-06-17T23:31:02Z</dcterms:created>
  <dcterms:modified xsi:type="dcterms:W3CDTF">2014-06-10T20:26:14Z</dcterms:modified>
</cp:coreProperties>
</file>