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343" r:id="rId3"/>
    <p:sldId id="345" r:id="rId4"/>
    <p:sldId id="260" r:id="rId5"/>
    <p:sldId id="338" r:id="rId6"/>
    <p:sldId id="261" r:id="rId7"/>
    <p:sldId id="264" r:id="rId8"/>
    <p:sldId id="265" r:id="rId9"/>
    <p:sldId id="269" r:id="rId10"/>
    <p:sldId id="270" r:id="rId11"/>
    <p:sldId id="266" r:id="rId12"/>
    <p:sldId id="268" r:id="rId13"/>
    <p:sldId id="272" r:id="rId14"/>
    <p:sldId id="271" r:id="rId15"/>
    <p:sldId id="346" r:id="rId16"/>
    <p:sldId id="267" r:id="rId17"/>
    <p:sldId id="258" r:id="rId18"/>
    <p:sldId id="273" r:id="rId19"/>
    <p:sldId id="257" r:id="rId20"/>
    <p:sldId id="274" r:id="rId21"/>
    <p:sldId id="340" r:id="rId22"/>
    <p:sldId id="280" r:id="rId23"/>
    <p:sldId id="279" r:id="rId24"/>
    <p:sldId id="278" r:id="rId25"/>
    <p:sldId id="281" r:id="rId26"/>
    <p:sldId id="277" r:id="rId27"/>
    <p:sldId id="282" r:id="rId28"/>
    <p:sldId id="275" r:id="rId29"/>
    <p:sldId id="283" r:id="rId30"/>
    <p:sldId id="284" r:id="rId31"/>
    <p:sldId id="288" r:id="rId32"/>
    <p:sldId id="347" r:id="rId33"/>
    <p:sldId id="289" r:id="rId34"/>
    <p:sldId id="334" r:id="rId35"/>
    <p:sldId id="335" r:id="rId36"/>
    <p:sldId id="290" r:id="rId37"/>
    <p:sldId id="286" r:id="rId38"/>
    <p:sldId id="295" r:id="rId39"/>
    <p:sldId id="294" r:id="rId40"/>
    <p:sldId id="293" r:id="rId41"/>
    <p:sldId id="342" r:id="rId42"/>
    <p:sldId id="296" r:id="rId43"/>
    <p:sldId id="297" r:id="rId44"/>
    <p:sldId id="301" r:id="rId45"/>
    <p:sldId id="292" r:id="rId46"/>
    <p:sldId id="298" r:id="rId47"/>
    <p:sldId id="300" r:id="rId48"/>
    <p:sldId id="299" r:id="rId49"/>
    <p:sldId id="291" r:id="rId50"/>
    <p:sldId id="302" r:id="rId51"/>
    <p:sldId id="287" r:id="rId52"/>
    <p:sldId id="333" r:id="rId53"/>
    <p:sldId id="308" r:id="rId54"/>
    <p:sldId id="307" r:id="rId55"/>
    <p:sldId id="303" r:id="rId56"/>
    <p:sldId id="310" r:id="rId57"/>
    <p:sldId id="309" r:id="rId58"/>
    <p:sldId id="312" r:id="rId59"/>
    <p:sldId id="311" r:id="rId60"/>
    <p:sldId id="339" r:id="rId61"/>
    <p:sldId id="314" r:id="rId62"/>
    <p:sldId id="315" r:id="rId63"/>
    <p:sldId id="317" r:id="rId64"/>
    <p:sldId id="316" r:id="rId65"/>
    <p:sldId id="319" r:id="rId66"/>
    <p:sldId id="318" r:id="rId67"/>
    <p:sldId id="322" r:id="rId68"/>
    <p:sldId id="321" r:id="rId69"/>
    <p:sldId id="320" r:id="rId70"/>
    <p:sldId id="326" r:id="rId71"/>
    <p:sldId id="332" r:id="rId72"/>
    <p:sldId id="323" r:id="rId73"/>
    <p:sldId id="324" r:id="rId74"/>
    <p:sldId id="327" r:id="rId75"/>
    <p:sldId id="328" r:id="rId76"/>
    <p:sldId id="331" r:id="rId77"/>
    <p:sldId id="330" r:id="rId78"/>
    <p:sldId id="337" r:id="rId79"/>
    <p:sldId id="344" r:id="rId80"/>
    <p:sldId id="341" r:id="rId81"/>
    <p:sldId id="336" r:id="rId8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p:clrMru>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86" autoAdjust="0"/>
  </p:normalViewPr>
  <p:slideViewPr>
    <p:cSldViewPr snapToGrid="0" snapToObjects="1">
      <p:cViewPr varScale="1">
        <p:scale>
          <a:sx n="98" d="100"/>
          <a:sy n="98" d="100"/>
        </p:scale>
        <p:origin x="-1920" y="-90"/>
      </p:cViewPr>
      <p:guideLst>
        <p:guide orient="horz" pos="2178"/>
        <p:guide pos="2880"/>
      </p:guideLst>
    </p:cSldViewPr>
  </p:slid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BB6F6F-3759-4831-883B-220FCD078D4C}" type="datetimeFigureOut">
              <a:rPr lang="pt-BR" smtClean="0"/>
              <a:pPr/>
              <a:t>13/06/2014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623944-F4C8-4F30-86F7-2B402A8CC31F}"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International_Meridian_Conferen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google.com.br/search?es_sm=93&amp;q=alphonse+mucha+c%C3%B4njuge&amp;stick=H4sIAAAAAAAAAGOovnz8BQMDgxoHnxCHfq6-QUF8XoWWRHaylX5Ban5BTiqQKirOz7MqLsgvLU7dcej0n3n1_2ffvpx6kX3mu_ncDzdMAgADSZ_-QwAAAA&amp;sa=X&amp;ei=hFlzU4ToOorksAS_jYCYBA&amp;ved=0CK4BEOgTKAEwEA" TargetMode="External"/><Relationship Id="rId13" Type="http://schemas.openxmlformats.org/officeDocument/2006/relationships/hyperlink" Target="https://www.google.com.br/search?es_sm=93&amp;q=alfons+maria+mucha+princezna+hyacinta&amp;stick=H4sIAAAAAAAAAGOovnz8BQMDgw0HnxCHfq6-QUF8XoUSF4hVbmhomWuhpZSdbKVflllcmpgTn1hUgsTMLC6xKs8vyi7e9c03-GFC8fZfr5rsE4OkAisyQv8CADKFDApZAAAA&amp;sa=X&amp;ei=hFlzU4ToOorksAS_jYCYBA&amp;ved=0CLYBEJsTKAQwEQ" TargetMode="External"/><Relationship Id="rId3" Type="http://schemas.openxmlformats.org/officeDocument/2006/relationships/hyperlink" Target="http://pt.wikipedia.org/wiki/Alfons_Maria_Mucha" TargetMode="External"/><Relationship Id="rId7" Type="http://schemas.openxmlformats.org/officeDocument/2006/relationships/hyperlink" Target="https://www.google.com.br/search?es_sm=93&amp;q=praga&amp;stick=H4sIAAAAAAAAAGOovnz8BQMDgzkHnxCHfq6-QUF8XoUSmGVaWZ6uJZ-dbKVfkJpfkJOqn5KanJpYnJoSX5BaVJyfZ5WSmZqyoUwkRyj5b3utzyfG6QbnZvs7c_QDADGmo2hUAAAA&amp;sa=X&amp;ei=hFlzU4ToOorksAS_jYCYBA&amp;ved=0CKoBEJsTKAIwDw" TargetMode="External"/><Relationship Id="rId12" Type="http://schemas.openxmlformats.org/officeDocument/2006/relationships/hyperlink" Target="https://www.google.com.br/search?es_sm=93&amp;q=le+pater+mucha&amp;stick=H4sIAAAAAAAAAGOovnz8BQMDgw0HnxCHfq6-QUF8XoUSF4hVbmiYlF2hpZSdbKVflllcmpgTn1hUgsTMLC6xKs8vyi4-ulEkPuv0meSkxOK0iU3SswVnr68EAFXIqY1ZAAAA&amp;sa=X&amp;ei=hFlzU4ToOorksAS_jYCYBA&amp;ved=0CLUBEJsTKAMwEQ" TargetMode="External"/><Relationship Id="rId17" Type="http://schemas.openxmlformats.org/officeDocument/2006/relationships/hyperlink" Target="https://www.google.com.br/search?es_sm=93&amp;q=alfons+maria+mucha+jaroslava+mucha&amp;stick=H4sIAAAAAAAAAGOovnz8BQMDgwkHnxCHfq6-QUF8XoUSF4hVbmhoVlGkJZWdbKVfkJpfkJMKpIqK8_OskjMyc1KKUvO-vW1WW5H4Vbt7xfTKnduK85ZdFagGAL-wnz5RAAAA&amp;sa=X&amp;ei=hFlzU4ToOorksAS_jYCYBA&amp;ved=0CNIBEJsTKAMwEw" TargetMode="External"/><Relationship Id="rId2" Type="http://schemas.openxmlformats.org/officeDocument/2006/relationships/slide" Target="../slides/slide24.xml"/><Relationship Id="rId16" Type="http://schemas.openxmlformats.org/officeDocument/2006/relationships/hyperlink" Target="https://www.google.com.br/search?es_sm=93&amp;q=mucha+jiri&amp;stick=H4sIAAAAAAAAAGOovnz8BQMDgzEHnxCHfq6-QUF8XoUSJ4hlmGaaXakllZ1spV-Qml-Qkwqkiorz86ySMzJzUopS8w59vBPWfvhvya4ADm5p967X9YurWAFgTNZjUAAAAA&amp;sa=X&amp;ei=hFlzU4ToOorksAS_jYCYBA&amp;ved=0CNEBEJsTKAIwEw" TargetMode="External"/><Relationship Id="rId1" Type="http://schemas.openxmlformats.org/officeDocument/2006/relationships/notesMaster" Target="../notesMasters/notesMaster1.xml"/><Relationship Id="rId6" Type="http://schemas.openxmlformats.org/officeDocument/2006/relationships/hyperlink" Target="https://www.google.com.br/search?es_sm=93&amp;q=alphonse+mucha+falecimento&amp;stick=H4sIAAAAAAAAAGOovnz8BQMDgy4HnxCHfq6-QUF8XoWWfHaylX5Ban5BTqp-SmpyamJxakp8QWpRcX6eVUpmasr6Wb-nWnOd0BV_Yy-gIanQeGAzUwQAABA5GkoAAAA&amp;sa=X&amp;ei=hFlzU4ToOorksAS_jYCYBA&amp;ved=0CKkBEOgTKAEwDw" TargetMode="External"/><Relationship Id="rId11" Type="http://schemas.openxmlformats.org/officeDocument/2006/relationships/hyperlink" Target="https://www.google.com.br/search?es_sm=93&amp;q=alfons+mucha+the+slav+epic&amp;stick=H4sIAAAAAAAAAGOovnz8BQMDgw0HnxCHfq6-QUF8XoUSF4iVXGBQVZWlpZSdbKVflllcmpgTn1hUgsTMLC6xKs8vyi72SHJhTzbaeLwyduO5Ky-vnJr5eqEmAENdQghZAAAA&amp;sa=X&amp;ei=hFlzU4ToOorksAS_jYCYBA&amp;ved=0CLQBEJsTKAIwEQ" TargetMode="External"/><Relationship Id="rId5" Type="http://schemas.openxmlformats.org/officeDocument/2006/relationships/hyperlink" Target="https://www.google.com.br/search?es_sm=93&amp;q=ivancice&amp;stick=H4sIAAAAAAAAAGOovnz8BQMDgz4HnxCHfq6-QUF8XoUSJ4hlZlZkYagllp1spV-Qml-Qkwqkiorz86yS8ovy1qiUa529xet9z0giPe7OCi2n5W9mAQBTzg36TAAAAA&amp;sa=X&amp;ei=hFlzU4ToOorksAS_jYCYBA&amp;ved=0CKUBEJsTKAIwDg" TargetMode="External"/><Relationship Id="rId15" Type="http://schemas.openxmlformats.org/officeDocument/2006/relationships/hyperlink" Target="https://www.google.com.br/search?es_sm=93&amp;q=alphonse+mucha+filhos&amp;stick=H4sIAAAAAAAAAGOovnz8BQMDgwYHnxCHfq6-QUF8XoWWVHaylX5Ban5BTiqQKirOz7NKzsjMSSlKzdsTpNHHHaha0HFHwfe1Vpju56p57gBHOtJmRQAAAA&amp;sa=X&amp;ei=hFlzU4ToOorksAS_jYCYBA&amp;ved=0CNABEOgTKAEwEw" TargetMode="External"/><Relationship Id="rId10" Type="http://schemas.openxmlformats.org/officeDocument/2006/relationships/hyperlink" Target="https://www.google.com.br/search?es_sm=93&amp;q=alphonse+mucha+obras&amp;stick=H4sIAAAAAAAAAGOovnz8BQMDgwEHnxCHfq6-QUF8XoWWUnaylX5ZZnFpYk58YlEJEjOzuMSqPL8ou3jh0hd524KqD_878Dju39YJdh_i_BkBiwBfwU0AAAA&amp;sa=X&amp;ei=hFlzU4ToOorksAS_jYCYBA&amp;ved=0CLMBEOgTKAEwEQ" TargetMode="External"/><Relationship Id="rId4" Type="http://schemas.openxmlformats.org/officeDocument/2006/relationships/hyperlink" Target="https://www.google.com.br/search?es_sm=93&amp;q=alphonse+mucha+nascimento&amp;stick=H4sIAAAAAAAAAGOovnz8BQMDgwoHnxCHfq6-QUF8XoWWWHaylX5Ban5BTiqQKirOz7NKyi_KixZ5_0v8z1cfizgrRj35x-0GXy-bAQCAmWxvQQAAAA&amp;sa=X&amp;ei=hFlzU4ToOorksAS_jYCYBA&amp;ved=0CKQBEOgTKAEwDg" TargetMode="External"/><Relationship Id="rId9" Type="http://schemas.openxmlformats.org/officeDocument/2006/relationships/hyperlink" Target="https://www.google.com.br/search?es_sm=93&amp;q=alfons+maria+mucha+maru%C5%A1ka+chytilov%C3%A1&amp;stick=H4sIAAAAAAAAAGOovnz8BQMDgxEHnxCHfq6-QUF8XoUSF4hVWJVSUZmuJZGdbKVfkJpfkJMKpIqK8_OsigvyS4tTHZVE9yoLnlXN7Fwxz16Ct9fP3PkpAKqY7qNPAAAA&amp;sa=X&amp;ei=hFlzU4ToOorksAS_jYCYBA&amp;ved=0CK8BEJsTKAIwEA" TargetMode="External"/><Relationship Id="rId14" Type="http://schemas.openxmlformats.org/officeDocument/2006/relationships/hyperlink" Target="https://www.google.com.br/search?es_sm=93&amp;q=alphonse+mucha+per%C3%ADodos&amp;stick=H4sIAAAAAAAAAGOovnz8BQMDgyEHnxCHfq6-QUF8XoWWcnaylX5ZZnFpYk58YlEJEjOzuMSqILUoMz8lvrzoiWz6B6XzixctusHuuXXfPzs_ADZCVbROAAAA&amp;sa=X&amp;ei=hFlzU4ToOorksAS_jYCYBA&amp;ved=0CMwBEOgTKAEwEg"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google.com.br/search?es_sm=93&amp;q=alphonse+mucha+c%C3%B4njuge&amp;stick=H4sIAAAAAAAAAGOovnz8BQMDgxoHnxCHfq6-QUF8XoWWRHaylX5Ban5BTiqQKirOz7MqLsgvLU7dcej0n3n1_2ffvpx6kX3mu_ncDzdMAgADSZ_-QwAAAA&amp;sa=X&amp;ei=hFlzU4ToOorksAS_jYCYBA&amp;ved=0CK4BEOgTKAEwEA" TargetMode="External"/><Relationship Id="rId13" Type="http://schemas.openxmlformats.org/officeDocument/2006/relationships/hyperlink" Target="https://www.google.com.br/search?es_sm=93&amp;q=alfons+maria+mucha+princezna+hyacinta&amp;stick=H4sIAAAAAAAAAGOovnz8BQMDgw0HnxCHfq6-QUF8XoUSF4hVbmhomWuhpZSdbKVflllcmpgTn1hUgsTMLC6xKs8vyi7e9c03-GFC8fZfr5rsE4OkAisyQv8CADKFDApZAAAA&amp;sa=X&amp;ei=hFlzU4ToOorksAS_jYCYBA&amp;ved=0CLYBEJsTKAQwEQ" TargetMode="External"/><Relationship Id="rId3" Type="http://schemas.openxmlformats.org/officeDocument/2006/relationships/hyperlink" Target="http://pt.wikipedia.org/wiki/Alfons_Maria_Mucha" TargetMode="External"/><Relationship Id="rId7" Type="http://schemas.openxmlformats.org/officeDocument/2006/relationships/hyperlink" Target="https://www.google.com.br/search?es_sm=93&amp;q=praga&amp;stick=H4sIAAAAAAAAAGOovnz8BQMDgzkHnxCHfq6-QUF8XoUSmGVaWZ6uJZ-dbKVfkJpfkJOqn5KanJpYnJoSX5BaVJyfZ5WSmZqyoUwkRyj5b3utzyfG6QbnZvs7c_QDADGmo2hUAAAA&amp;sa=X&amp;ei=hFlzU4ToOorksAS_jYCYBA&amp;ved=0CKoBEJsTKAIwDw" TargetMode="External"/><Relationship Id="rId12" Type="http://schemas.openxmlformats.org/officeDocument/2006/relationships/hyperlink" Target="https://www.google.com.br/search?es_sm=93&amp;q=le+pater+mucha&amp;stick=H4sIAAAAAAAAAGOovnz8BQMDgw0HnxCHfq6-QUF8XoUSF4hVbmiYlF2hpZSdbKVflllcmpgTn1hUgsTMLC6xKs8vyi4-ulEkPuv0meSkxOK0iU3SswVnr68EAFXIqY1ZAAAA&amp;sa=X&amp;ei=hFlzU4ToOorksAS_jYCYBA&amp;ved=0CLUBEJsTKAMwEQ" TargetMode="External"/><Relationship Id="rId17" Type="http://schemas.openxmlformats.org/officeDocument/2006/relationships/hyperlink" Target="https://www.google.com.br/search?es_sm=93&amp;q=alfons+maria+mucha+jaroslava+mucha&amp;stick=H4sIAAAAAAAAAGOovnz8BQMDgwkHnxCHfq6-QUF8XoUSF4hVbmhoVlGkJZWdbKVfkJpfkJMKpIqK8_OskjMyc1KKUvO-vW1WW5H4Vbt7xfTKnduK85ZdFagGAL-wnz5RAAAA&amp;sa=X&amp;ei=hFlzU4ToOorksAS_jYCYBA&amp;ved=0CNIBEJsTKAMwEw" TargetMode="External"/><Relationship Id="rId2" Type="http://schemas.openxmlformats.org/officeDocument/2006/relationships/slide" Target="../slides/slide25.xml"/><Relationship Id="rId16" Type="http://schemas.openxmlformats.org/officeDocument/2006/relationships/hyperlink" Target="https://www.google.com.br/search?es_sm=93&amp;q=mucha+jiri&amp;stick=H4sIAAAAAAAAAGOovnz8BQMDgzEHnxCHfq6-QUF8XoUSJ4hlmGaaXakllZ1spV-Qml-Qkwqkiorz86ySMzJzUopS8w59vBPWfvhvya4ADm5p967X9YurWAFgTNZjUAAAAA&amp;sa=X&amp;ei=hFlzU4ToOorksAS_jYCYBA&amp;ved=0CNEBEJsTKAIwEw" TargetMode="External"/><Relationship Id="rId1" Type="http://schemas.openxmlformats.org/officeDocument/2006/relationships/notesMaster" Target="../notesMasters/notesMaster1.xml"/><Relationship Id="rId6" Type="http://schemas.openxmlformats.org/officeDocument/2006/relationships/hyperlink" Target="https://www.google.com.br/search?es_sm=93&amp;q=alphonse+mucha+falecimento&amp;stick=H4sIAAAAAAAAAGOovnz8BQMDgy4HnxCHfq6-QUF8XoWWfHaylX5Ban5BTqp-SmpyamJxakp8QWpRcX6eVUpmasr6Wb-nWnOd0BV_Yy-gIanQeGAzUwQAABA5GkoAAAA&amp;sa=X&amp;ei=hFlzU4ToOorksAS_jYCYBA&amp;ved=0CKkBEOgTKAEwDw" TargetMode="External"/><Relationship Id="rId11" Type="http://schemas.openxmlformats.org/officeDocument/2006/relationships/hyperlink" Target="https://www.google.com.br/search?es_sm=93&amp;q=alfons+mucha+the+slav+epic&amp;stick=H4sIAAAAAAAAAGOovnz8BQMDgw0HnxCHfq6-QUF8XoUSF4iVXGBQVZWlpZSdbKVflllcmpgTn1hUgsTMLC6xKs8vyi72SHJhTzbaeLwyduO5Ky-vnJr5eqEmAENdQghZAAAA&amp;sa=X&amp;ei=hFlzU4ToOorksAS_jYCYBA&amp;ved=0CLQBEJsTKAIwEQ" TargetMode="External"/><Relationship Id="rId5" Type="http://schemas.openxmlformats.org/officeDocument/2006/relationships/hyperlink" Target="https://www.google.com.br/search?es_sm=93&amp;q=ivancice&amp;stick=H4sIAAAAAAAAAGOovnz8BQMDgz4HnxCHfq6-QUF8XoUSJ4hlZlZkYagllp1spV-Qml-Qkwqkiorz86yS8ovy1qiUa529xet9z0giPe7OCi2n5W9mAQBTzg36TAAAAA&amp;sa=X&amp;ei=hFlzU4ToOorksAS_jYCYBA&amp;ved=0CKUBEJsTKAIwDg" TargetMode="External"/><Relationship Id="rId15" Type="http://schemas.openxmlformats.org/officeDocument/2006/relationships/hyperlink" Target="https://www.google.com.br/search?es_sm=93&amp;q=alphonse+mucha+filhos&amp;stick=H4sIAAAAAAAAAGOovnz8BQMDgwYHnxCHfq6-QUF8XoWWVHaylX5Ban5BTiqQKirOz7NKzsjMSSlKzdsTpNHHHaha0HFHwfe1Vpju56p57gBHOtJmRQAAAA&amp;sa=X&amp;ei=hFlzU4ToOorksAS_jYCYBA&amp;ved=0CNABEOgTKAEwEw" TargetMode="External"/><Relationship Id="rId10" Type="http://schemas.openxmlformats.org/officeDocument/2006/relationships/hyperlink" Target="https://www.google.com.br/search?es_sm=93&amp;q=alphonse+mucha+obras&amp;stick=H4sIAAAAAAAAAGOovnz8BQMDgwEHnxCHfq6-QUF8XoWWUnaylX5ZZnFpYk58YlEJEjOzuMSqPL8ou3jh0hd524KqD_878Dju39YJdh_i_BkBiwBfwU0AAAA&amp;sa=X&amp;ei=hFlzU4ToOorksAS_jYCYBA&amp;ved=0CLMBEOgTKAEwEQ" TargetMode="External"/><Relationship Id="rId4" Type="http://schemas.openxmlformats.org/officeDocument/2006/relationships/hyperlink" Target="https://www.google.com.br/search?es_sm=93&amp;q=alphonse+mucha+nascimento&amp;stick=H4sIAAAAAAAAAGOovnz8BQMDgwoHnxCHfq6-QUF8XoWWWHaylX5Ban5BTiqQKirOz7NKyi_KixZ5_0v8z1cfizgrRj35x-0GXy-bAQCAmWxvQQAAAA&amp;sa=X&amp;ei=hFlzU4ToOorksAS_jYCYBA&amp;ved=0CKQBEOgTKAEwDg" TargetMode="External"/><Relationship Id="rId9" Type="http://schemas.openxmlformats.org/officeDocument/2006/relationships/hyperlink" Target="https://www.google.com.br/search?es_sm=93&amp;q=alfons+maria+mucha+maru%C5%A1ka+chytilov%C3%A1&amp;stick=H4sIAAAAAAAAAGOovnz8BQMDgxEHnxCHfq6-QUF8XoUSF4hVWJVSUZmuJZGdbKVfkJpfkJMKpIqK8_OsigvyS4tTHZVE9yoLnlXN7Fwxz16Ct9fP3PkpAKqY7qNPAAAA&amp;sa=X&amp;ei=hFlzU4ToOorksAS_jYCYBA&amp;ved=0CK8BEJsTKAIwEA" TargetMode="External"/><Relationship Id="rId14" Type="http://schemas.openxmlformats.org/officeDocument/2006/relationships/hyperlink" Target="https://www.google.com.br/search?es_sm=93&amp;q=alphonse+mucha+per%C3%ADodos&amp;stick=H4sIAAAAAAAAAGOovnz8BQMDgyEHnxCHfq6-QUF8XoWWcnaylX5ZZnFpYk58YlEJEjOzuMSqILUoMz8lvrzoiWz6B6XzixctusHuuXXfPzs_ADZCVbROAAAA&amp;sa=X&amp;ei=hFlzU4ToOorksAS_jYCYBA&amp;ved=0CMwBEOgTKAEwEg"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en.wikipedia.org/wiki/Mesozoic" TargetMode="External"/><Relationship Id="rId3" Type="http://schemas.openxmlformats.org/officeDocument/2006/relationships/hyperlink" Target="http://en.wikipedia.org/wiki/Help:IPA_for_English" TargetMode="External"/><Relationship Id="rId7" Type="http://schemas.openxmlformats.org/officeDocument/2006/relationships/hyperlink" Target="http://en.wikipedia.org/wiki/Paleozoic"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en.wikipedia.org/wiki/Supercontinent" TargetMode="External"/><Relationship Id="rId5" Type="http://schemas.openxmlformats.org/officeDocument/2006/relationships/hyperlink" Target="http://en.wikipedia.org/wiki/Pangaea" TargetMode="External"/><Relationship Id="rId4" Type="http://schemas.openxmlformats.org/officeDocument/2006/relationships/hyperlink" Target="http://en.wikipedia.org/wiki/Wikipedia:Pronunciation_respelling_key" TargetMode="External"/><Relationship Id="rId9" Type="http://schemas.openxmlformats.org/officeDocument/2006/relationships/hyperlink" Target="http://en.wikipedia.org/wiki/Panthalassa"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en.wikipedia.org/wiki/Axial_precession_(astronomy)" TargetMode="External"/><Relationship Id="rId13" Type="http://schemas.openxmlformats.org/officeDocument/2006/relationships/hyperlink" Target="http://en.wikipedia.org/wiki/Moon" TargetMode="External"/><Relationship Id="rId18" Type="http://schemas.openxmlformats.org/officeDocument/2006/relationships/hyperlink" Target="http://en.wikipedia.org/wiki/Earth" TargetMode="External"/><Relationship Id="rId26" Type="http://schemas.openxmlformats.org/officeDocument/2006/relationships/hyperlink" Target="http://en.wikipedia.org/wiki/Tropical_year" TargetMode="External"/><Relationship Id="rId3" Type="http://schemas.openxmlformats.org/officeDocument/2006/relationships/hyperlink" Target="http://en.wikipedia.org/w/index.php?title=Axial_tilt&amp;action=edit&amp;section=5" TargetMode="External"/><Relationship Id="rId21" Type="http://schemas.openxmlformats.org/officeDocument/2006/relationships/hyperlink" Target="http://en.wikipedia.org/wiki/Observational_astronomy" TargetMode="External"/><Relationship Id="rId7" Type="http://schemas.openxmlformats.org/officeDocument/2006/relationships/hyperlink" Target="http://en.wikipedia.org/wiki/Orbit" TargetMode="External"/><Relationship Id="rId12" Type="http://schemas.openxmlformats.org/officeDocument/2006/relationships/hyperlink" Target="http://en.wikipedia.org/wiki/Orbit_of_the_Moon" TargetMode="External"/><Relationship Id="rId17" Type="http://schemas.openxmlformats.org/officeDocument/2006/relationships/hyperlink" Target="http://en.wikipedia.org/w/index.php?title=Axial_tilt&amp;action=edit&amp;section=4" TargetMode="External"/><Relationship Id="rId25" Type="http://schemas.openxmlformats.org/officeDocument/2006/relationships/hyperlink" Target="http://en.wikipedia.org/wiki/Newcomb's_Tables_of_the_Sun" TargetMode="External"/><Relationship Id="rId2" Type="http://schemas.openxmlformats.org/officeDocument/2006/relationships/slide" Target="../slides/slide47.xml"/><Relationship Id="rId16" Type="http://schemas.openxmlformats.org/officeDocument/2006/relationships/hyperlink" Target="http://en.wikipedia.org/wiki/Tidal_acceleration" TargetMode="External"/><Relationship Id="rId20" Type="http://schemas.openxmlformats.org/officeDocument/2006/relationships/hyperlink" Target="http://en.wikipedia.org/wiki/Fundamental_ephemeris" TargetMode="External"/><Relationship Id="rId29" Type="http://schemas.openxmlformats.org/officeDocument/2006/relationships/hyperlink" Target="http://en.wikipedia.org/wiki/Julian_day" TargetMode="External"/><Relationship Id="rId1" Type="http://schemas.openxmlformats.org/officeDocument/2006/relationships/notesMaster" Target="../notesMasters/notesMaster1.xml"/><Relationship Id="rId6" Type="http://schemas.openxmlformats.org/officeDocument/2006/relationships/hyperlink" Target="http://en.wikipedia.org/wiki/Solar_System" TargetMode="External"/><Relationship Id="rId11" Type="http://schemas.openxmlformats.org/officeDocument/2006/relationships/hyperlink" Target="http://en.wikipedia.org/wiki/Axial_tilt" TargetMode="External"/><Relationship Id="rId24" Type="http://schemas.openxmlformats.org/officeDocument/2006/relationships/hyperlink" Target="http://en.wikipedia.org/wiki/Astronomical_Almanac" TargetMode="External"/><Relationship Id="rId5" Type="http://schemas.openxmlformats.org/officeDocument/2006/relationships/hyperlink" Target="http://en.wikipedia.org/wiki/Numerical_methods" TargetMode="External"/><Relationship Id="rId15" Type="http://schemas.openxmlformats.org/officeDocument/2006/relationships/hyperlink" Target="http://en.wikipedia.org/wiki/Stability_of_the_Solar_System" TargetMode="External"/><Relationship Id="rId23" Type="http://schemas.openxmlformats.org/officeDocument/2006/relationships/hyperlink" Target="http://en.wikipedia.org/wiki/Almanac" TargetMode="External"/><Relationship Id="rId28" Type="http://schemas.openxmlformats.org/officeDocument/2006/relationships/hyperlink" Target="http://en.wikipedia.org/wiki/Jet_Propulsion_Laboratory_Development_Ephemeris" TargetMode="External"/><Relationship Id="rId10" Type="http://schemas.openxmlformats.org/officeDocument/2006/relationships/hyperlink" Target="http://en.wikipedia.org/wiki/Ecliptic" TargetMode="External"/><Relationship Id="rId19" Type="http://schemas.openxmlformats.org/officeDocument/2006/relationships/hyperlink" Target="http://en.wikipedia.org/wiki/Solar_system" TargetMode="External"/><Relationship Id="rId31" Type="http://schemas.openxmlformats.org/officeDocument/2006/relationships/hyperlink" Target="http://en.wikipedia.org/wiki/Wikipedia:Please_clarify" TargetMode="External"/><Relationship Id="rId4" Type="http://schemas.openxmlformats.org/officeDocument/2006/relationships/hyperlink" Target="http://en.wikipedia.org/wiki/Formation_and_evolution_of_the_Solar_System" TargetMode="External"/><Relationship Id="rId9" Type="http://schemas.openxmlformats.org/officeDocument/2006/relationships/hyperlink" Target="http://en.wikipedia.org/wiki/Term_(mathematics)" TargetMode="External"/><Relationship Id="rId14" Type="http://schemas.openxmlformats.org/officeDocument/2006/relationships/hyperlink" Target="http://en.wikipedia.org/wiki/Orbital_resonance" TargetMode="External"/><Relationship Id="rId22" Type="http://schemas.openxmlformats.org/officeDocument/2006/relationships/hyperlink" Target="http://en.wikipedia.org/wiki/Analytical_dynamics" TargetMode="External"/><Relationship Id="rId27" Type="http://schemas.openxmlformats.org/officeDocument/2006/relationships/hyperlink" Target="http://en.wikipedia.org/wiki/Epoch_(astronomy)" TargetMode="External"/><Relationship Id="rId30" Type="http://schemas.openxmlformats.org/officeDocument/2006/relationships/hyperlink" Target="http://en.wikipedia.org/wiki/Minute_of_arc"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en.wikipedia.org/wiki/Johannes_Kepler" TargetMode="External"/><Relationship Id="rId13" Type="http://schemas.openxmlformats.org/officeDocument/2006/relationships/hyperlink" Target="http://en.wikipedia.org/wiki/CGS" TargetMode="External"/><Relationship Id="rId18" Type="http://schemas.openxmlformats.org/officeDocument/2006/relationships/hyperlink" Target="http://en.wikipedia.org/wiki/General_Conference_on_Weights_and_Measures" TargetMode="External"/><Relationship Id="rId26" Type="http://schemas.openxmlformats.org/officeDocument/2006/relationships/hyperlink" Target="http://en.wikipedia.org/wiki/International_Atomic_Time" TargetMode="External"/><Relationship Id="rId39" Type="http://schemas.openxmlformats.org/officeDocument/2006/relationships/hyperlink" Target="http://en.wikipedia.org/wiki/Proper_time" TargetMode="External"/><Relationship Id="rId3" Type="http://schemas.openxmlformats.org/officeDocument/2006/relationships/hyperlink" Target="http://physics.nist.gov/cuu/Units/acronyms.html" TargetMode="External"/><Relationship Id="rId21" Type="http://schemas.openxmlformats.org/officeDocument/2006/relationships/hyperlink" Target="http://en.wikipedia.org/wiki/Ephemeris_time" TargetMode="External"/><Relationship Id="rId34" Type="http://schemas.openxmlformats.org/officeDocument/2006/relationships/hyperlink" Target="http://en.wikipedia.org/wiki/Moon" TargetMode="External"/><Relationship Id="rId42" Type="http://schemas.openxmlformats.org/officeDocument/2006/relationships/hyperlink" Target="http://en.wikipedia.org/wiki/Absolute_zero" TargetMode="External"/><Relationship Id="rId7" Type="http://schemas.openxmlformats.org/officeDocument/2006/relationships/hyperlink" Target="http://en.wikipedia.org/wiki/Tycho_Brahe" TargetMode="External"/><Relationship Id="rId12" Type="http://schemas.openxmlformats.org/officeDocument/2006/relationships/hyperlink" Target="http://en.wikipedia.org/wiki/Second" TargetMode="External"/><Relationship Id="rId17" Type="http://schemas.openxmlformats.org/officeDocument/2006/relationships/hyperlink" Target="http://en.wikipedia.org/wiki/Newcomb's_Tables_of_the_Sun" TargetMode="External"/><Relationship Id="rId25" Type="http://schemas.openxmlformats.org/officeDocument/2006/relationships/hyperlink" Target="http://en.wikipedia.org/wiki/Atomic_clock" TargetMode="External"/><Relationship Id="rId33" Type="http://schemas.openxmlformats.org/officeDocument/2006/relationships/hyperlink" Target="http://en.wikipedia.org/wiki/WWV_(radio_station)" TargetMode="External"/><Relationship Id="rId38" Type="http://schemas.openxmlformats.org/officeDocument/2006/relationships/hyperlink" Target="http://en.wikipedia.org/wiki/Geoid" TargetMode="External"/><Relationship Id="rId2" Type="http://schemas.openxmlformats.org/officeDocument/2006/relationships/slide" Target="../slides/slide51.xml"/><Relationship Id="rId16" Type="http://schemas.openxmlformats.org/officeDocument/2006/relationships/hyperlink" Target="http://en.wikipedia.org/wiki/Epoch_(astronomy)" TargetMode="External"/><Relationship Id="rId20" Type="http://schemas.openxmlformats.org/officeDocument/2006/relationships/hyperlink" Target="http://en.wikipedia.org/wiki/Tropical_year" TargetMode="External"/><Relationship Id="rId29" Type="http://schemas.openxmlformats.org/officeDocument/2006/relationships/hyperlink" Target="http://en.wikipedia.org/wiki/William_Markowitz" TargetMode="External"/><Relationship Id="rId41" Type="http://schemas.openxmlformats.org/officeDocument/2006/relationships/hyperlink" Target="http://en.wikipedia.org/wiki/Black_body" TargetMode="External"/><Relationship Id="rId1" Type="http://schemas.openxmlformats.org/officeDocument/2006/relationships/notesMaster" Target="../notesMasters/notesMaster1.xml"/><Relationship Id="rId6" Type="http://schemas.openxmlformats.org/officeDocument/2006/relationships/hyperlink" Target="http://en.wikipedia.org/wiki/Roger_Bacon" TargetMode="External"/><Relationship Id="rId11" Type="http://schemas.openxmlformats.org/officeDocument/2006/relationships/hyperlink" Target="http://en.wikipedia.org/wiki/British_Association_for_the_Advancement_of_Science" TargetMode="External"/><Relationship Id="rId24" Type="http://schemas.openxmlformats.org/officeDocument/2006/relationships/hyperlink" Target="http://en.wikipedia.org/wiki/Civil_day" TargetMode="External"/><Relationship Id="rId32" Type="http://schemas.openxmlformats.org/officeDocument/2006/relationships/hyperlink" Target="http://en.wikipedia.org/wiki/Radio_station" TargetMode="External"/><Relationship Id="rId37" Type="http://schemas.openxmlformats.org/officeDocument/2006/relationships/hyperlink" Target="http://en.wikipedia.org/wiki/Mean_sea_level" TargetMode="External"/><Relationship Id="rId40" Type="http://schemas.openxmlformats.org/officeDocument/2006/relationships/hyperlink" Target="http://en.wikipedia.org/wiki/Bureau_International_des_Poids_et_Mesures" TargetMode="External"/><Relationship Id="rId5" Type="http://schemas.openxmlformats.org/officeDocument/2006/relationships/hyperlink" Target="http://en.wikipedia.org/w/index.php?title=Second&amp;action=edit&amp;section=6" TargetMode="External"/><Relationship Id="rId15" Type="http://schemas.openxmlformats.org/officeDocument/2006/relationships/hyperlink" Target="http://en.wikipedia.org/wiki/Earth" TargetMode="External"/><Relationship Id="rId23" Type="http://schemas.openxmlformats.org/officeDocument/2006/relationships/hyperlink" Target="http://en.wikipedia.org/wiki/Ernest_William_Brown" TargetMode="External"/><Relationship Id="rId28" Type="http://schemas.openxmlformats.org/officeDocument/2006/relationships/hyperlink" Target="http://en.wikipedia.org/wiki/National_Physical_Laboratory,_UK" TargetMode="External"/><Relationship Id="rId36" Type="http://schemas.openxmlformats.org/officeDocument/2006/relationships/hyperlink" Target="http://en.wikipedia.org/wiki/Altitude" TargetMode="External"/><Relationship Id="rId10" Type="http://schemas.openxmlformats.org/officeDocument/2006/relationships/hyperlink" Target="http://en.wikipedia.org/wiki/System_of_units" TargetMode="External"/><Relationship Id="rId19" Type="http://schemas.openxmlformats.org/officeDocument/2006/relationships/hyperlink" Target="http://en.wikipedia.org/wiki/International_System_of_Units" TargetMode="External"/><Relationship Id="rId31" Type="http://schemas.openxmlformats.org/officeDocument/2006/relationships/hyperlink" Target="http://en.wikipedia.org/wiki/Caesium" TargetMode="External"/><Relationship Id="rId4" Type="http://schemas.openxmlformats.org/officeDocument/2006/relationships/hyperlink" Target="http://en.wikipedia.org/wiki/Solar_time" TargetMode="External"/><Relationship Id="rId9" Type="http://schemas.openxmlformats.org/officeDocument/2006/relationships/hyperlink" Target="http://en.wikipedia.org/wiki/Carl_Friedrich_Gauss" TargetMode="External"/><Relationship Id="rId14" Type="http://schemas.openxmlformats.org/officeDocument/2006/relationships/hyperlink" Target="http://en.wikipedia.org/wiki/MKS_system_of_units" TargetMode="External"/><Relationship Id="rId22" Type="http://schemas.openxmlformats.org/officeDocument/2006/relationships/hyperlink" Target="http://en.wikipedia.org/wiki/International_Astronomical_Union" TargetMode="External"/><Relationship Id="rId27" Type="http://schemas.openxmlformats.org/officeDocument/2006/relationships/hyperlink" Target="http://en.wikipedia.org/wiki/Louis_Essen" TargetMode="External"/><Relationship Id="rId30" Type="http://schemas.openxmlformats.org/officeDocument/2006/relationships/hyperlink" Target="http://en.wikipedia.org/wiki/United_States_Naval_Observatory" TargetMode="External"/><Relationship Id="rId35" Type="http://schemas.openxmlformats.org/officeDocument/2006/relationships/hyperlink" Target="http://en.wikipedia.org/wiki/Gravitational_time_dilation"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pt.wikipedia.org/wiki/Lua"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pt.wikipedia.org/wiki/Mar%C3%A9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eso.org/gallery/v/ESOPIA/Paranal/phot-33a-07.tif.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suncalc.net/"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http://upload.wikimedia.org/wikipedia/commons/e/e9/Four_Seasons_by_Alfons_Mucha%2C_circa_1895.jpg</a:t>
            </a:r>
          </a:p>
          <a:p>
            <a:r>
              <a:rPr lang="pt-BR" dirty="0" err="1" smtClean="0"/>
              <a:t>Circa</a:t>
            </a:r>
            <a:r>
              <a:rPr lang="pt-BR" dirty="0" smtClean="0"/>
              <a:t> 1895</a:t>
            </a:r>
          </a:p>
          <a:p>
            <a:r>
              <a:rPr lang="pt-BR" dirty="0" smtClean="0"/>
              <a:t>Por</a:t>
            </a:r>
          </a:p>
          <a:p>
            <a:r>
              <a:rPr lang="pt-BR" dirty="0" smtClean="0"/>
              <a:t>http://en.wikipedia.org/wiki/Alfons_Mucha</a:t>
            </a:r>
          </a:p>
          <a:p>
            <a:endParaRPr lang="pt-BR" dirty="0" smtClean="0"/>
          </a:p>
          <a:p>
            <a:endParaRPr lang="pt-BR" smtClean="0"/>
          </a:p>
          <a:p>
            <a:endParaRPr lang="pt-BR" dirty="0" smtClean="0"/>
          </a:p>
          <a:p>
            <a:endParaRPr lang="pt-BR" dirty="0" smtClean="0"/>
          </a:p>
          <a:p>
            <a:endParaRPr lang="pt-BR" dirty="0" smtClean="0"/>
          </a:p>
          <a:p>
            <a:r>
              <a:rPr lang="pt-BR" dirty="0" err="1" smtClean="0"/>
              <a:t>Seasons</a:t>
            </a:r>
            <a:r>
              <a:rPr lang="pt-BR" dirty="0" smtClean="0"/>
              <a:t> – </a:t>
            </a:r>
            <a:r>
              <a:rPr lang="pt-BR" dirty="0" err="1" smtClean="0"/>
              <a:t>Encyclopaedia</a:t>
            </a:r>
            <a:r>
              <a:rPr lang="pt-BR" baseline="0" dirty="0" smtClean="0"/>
              <a:t> </a:t>
            </a:r>
            <a:r>
              <a:rPr lang="pt-BR" baseline="0" dirty="0" err="1" smtClean="0"/>
              <a:t>Britannica</a:t>
            </a:r>
            <a:r>
              <a:rPr lang="pt-BR" baseline="0" dirty="0" smtClean="0"/>
              <a:t> – 1969</a:t>
            </a:r>
          </a:p>
          <a:p>
            <a:endParaRPr lang="pt-B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err="1" smtClean="0"/>
              <a:t>Seasons</a:t>
            </a:r>
            <a:r>
              <a:rPr lang="pt-BR" baseline="0" dirty="0" smtClean="0"/>
              <a:t>, </a:t>
            </a:r>
            <a:r>
              <a:rPr lang="pt-BR" baseline="0" dirty="0" err="1" smtClean="0"/>
              <a:t>divisions</a:t>
            </a:r>
            <a:r>
              <a:rPr lang="pt-BR" baseline="0" dirty="0" smtClean="0"/>
              <a:t> </a:t>
            </a:r>
            <a:r>
              <a:rPr lang="pt-BR" baseline="0" dirty="0" err="1" smtClean="0"/>
              <a:t>of</a:t>
            </a:r>
            <a:r>
              <a:rPr lang="pt-BR" baseline="0" dirty="0" smtClean="0"/>
              <a:t> </a:t>
            </a:r>
            <a:r>
              <a:rPr lang="pt-BR" baseline="0" dirty="0" err="1" smtClean="0"/>
              <a:t>the</a:t>
            </a:r>
            <a:r>
              <a:rPr lang="pt-BR" baseline="0" dirty="0" smtClean="0"/>
              <a:t> </a:t>
            </a:r>
            <a:r>
              <a:rPr lang="pt-BR" baseline="0" dirty="0" err="1" smtClean="0"/>
              <a:t>year</a:t>
            </a:r>
            <a:r>
              <a:rPr lang="pt-BR" baseline="0" dirty="0" smtClean="0"/>
              <a:t> </a:t>
            </a:r>
            <a:r>
              <a:rPr lang="pt-BR" baseline="0" dirty="0" err="1" smtClean="0"/>
              <a:t>according</a:t>
            </a:r>
            <a:r>
              <a:rPr lang="pt-BR" baseline="0" dirty="0" smtClean="0"/>
              <a:t> to </a:t>
            </a:r>
            <a:r>
              <a:rPr lang="pt-BR" baseline="0" dirty="0" err="1" smtClean="0"/>
              <a:t>consistent</a:t>
            </a:r>
            <a:r>
              <a:rPr lang="pt-BR" baseline="0" dirty="0" smtClean="0"/>
              <a:t> </a:t>
            </a:r>
            <a:r>
              <a:rPr lang="pt-BR" baseline="0" dirty="0" err="1" smtClean="0"/>
              <a:t>change</a:t>
            </a:r>
            <a:r>
              <a:rPr lang="pt-BR" baseline="0" dirty="0" smtClean="0"/>
              <a:t> in </a:t>
            </a:r>
            <a:r>
              <a:rPr lang="pt-BR" baseline="0" dirty="0" err="1" smtClean="0"/>
              <a:t>character</a:t>
            </a:r>
            <a:r>
              <a:rPr lang="pt-BR" baseline="0" dirty="0" smtClean="0"/>
              <a:t> </a:t>
            </a:r>
            <a:r>
              <a:rPr lang="pt-BR" baseline="0" dirty="0" err="1" smtClean="0"/>
              <a:t>of</a:t>
            </a:r>
            <a:r>
              <a:rPr lang="pt-BR" baseline="0" dirty="0" smtClean="0"/>
              <a:t> </a:t>
            </a:r>
            <a:r>
              <a:rPr lang="pt-BR" baseline="0" dirty="0" err="1" smtClean="0"/>
              <a:t>weather</a:t>
            </a:r>
            <a:r>
              <a:rPr lang="pt-BR" baseline="0" dirty="0" smtClean="0"/>
              <a:t> in </a:t>
            </a:r>
            <a:r>
              <a:rPr lang="pt-BR" baseline="0" dirty="0" err="1" smtClean="0"/>
              <a:t>the</a:t>
            </a:r>
            <a:r>
              <a:rPr lang="pt-BR" baseline="0" dirty="0" smtClean="0"/>
              <a:t> </a:t>
            </a:r>
            <a:r>
              <a:rPr lang="pt-BR" baseline="0" dirty="0" err="1" smtClean="0"/>
              <a:t>course</a:t>
            </a:r>
            <a:r>
              <a:rPr lang="pt-BR" baseline="0" dirty="0" smtClean="0"/>
              <a:t> </a:t>
            </a:r>
            <a:r>
              <a:rPr lang="pt-BR" baseline="0" dirty="0" err="1" smtClean="0"/>
              <a:t>of</a:t>
            </a:r>
            <a:r>
              <a:rPr lang="pt-BR" baseline="0" dirty="0" smtClean="0"/>
              <a:t> </a:t>
            </a:r>
            <a:r>
              <a:rPr lang="pt-BR" baseline="0" dirty="0" err="1" smtClean="0"/>
              <a:t>the</a:t>
            </a:r>
            <a:r>
              <a:rPr lang="pt-BR" baseline="0" dirty="0" smtClean="0"/>
              <a:t> </a:t>
            </a:r>
            <a:r>
              <a:rPr lang="pt-BR" baseline="0" dirty="0" err="1" smtClean="0"/>
              <a:t>annual</a:t>
            </a:r>
            <a:r>
              <a:rPr lang="pt-BR" baseline="0" dirty="0" smtClean="0"/>
              <a:t> </a:t>
            </a:r>
            <a:r>
              <a:rPr lang="pt-BR" baseline="0" dirty="0" err="1" smtClean="0"/>
              <a:t>cycle</a:t>
            </a:r>
            <a:r>
              <a:rPr lang="pt-BR" baseline="0" dirty="0" smtClean="0"/>
              <a:t>. </a:t>
            </a:r>
            <a:r>
              <a:rPr lang="pt-BR" baseline="0" dirty="0" err="1" smtClean="0"/>
              <a:t>The</a:t>
            </a:r>
            <a:r>
              <a:rPr lang="pt-BR" baseline="0" dirty="0" smtClean="0"/>
              <a:t> </a:t>
            </a:r>
            <a:r>
              <a:rPr lang="pt-BR" baseline="0" dirty="0" err="1" smtClean="0"/>
              <a:t>seasons</a:t>
            </a:r>
            <a:r>
              <a:rPr lang="pt-BR" baseline="0" dirty="0" smtClean="0"/>
              <a:t> </a:t>
            </a:r>
            <a:r>
              <a:rPr lang="pt-BR" baseline="0" dirty="0" err="1" smtClean="0"/>
              <a:t>named</a:t>
            </a:r>
            <a:r>
              <a:rPr lang="pt-BR" baseline="0" dirty="0" smtClean="0"/>
              <a:t> in </a:t>
            </a:r>
            <a:r>
              <a:rPr lang="pt-BR" baseline="0" dirty="0" err="1" smtClean="0"/>
              <a:t>European</a:t>
            </a:r>
            <a:r>
              <a:rPr lang="pt-BR" baseline="0" dirty="0" smtClean="0"/>
              <a:t> </a:t>
            </a:r>
            <a:r>
              <a:rPr lang="pt-BR" baseline="0" dirty="0" err="1" smtClean="0"/>
              <a:t>languages</a:t>
            </a:r>
            <a:r>
              <a:rPr lang="pt-BR" baseline="0" dirty="0" smtClean="0"/>
              <a:t> are </a:t>
            </a:r>
            <a:r>
              <a:rPr lang="pt-BR" baseline="0" dirty="0" err="1" smtClean="0"/>
              <a:t>associated</a:t>
            </a:r>
            <a:r>
              <a:rPr lang="pt-BR" baseline="0" dirty="0" smtClean="0"/>
              <a:t> </a:t>
            </a:r>
            <a:r>
              <a:rPr lang="pt-BR" baseline="0" dirty="0" err="1" smtClean="0"/>
              <a:t>with</a:t>
            </a:r>
            <a:r>
              <a:rPr lang="pt-BR" baseline="0" dirty="0" smtClean="0"/>
              <a:t> a </a:t>
            </a:r>
            <a:r>
              <a:rPr lang="pt-BR" baseline="0" dirty="0" err="1" smtClean="0"/>
              <a:t>yearly</a:t>
            </a:r>
            <a:r>
              <a:rPr lang="pt-BR" baseline="0" dirty="0" smtClean="0"/>
              <a:t> </a:t>
            </a:r>
            <a:r>
              <a:rPr lang="pt-BR" baseline="0" dirty="0" err="1" smtClean="0"/>
              <a:t>cycle</a:t>
            </a:r>
            <a:r>
              <a:rPr lang="pt-BR" baseline="0" dirty="0" smtClean="0"/>
              <a:t> in </a:t>
            </a:r>
            <a:r>
              <a:rPr lang="pt-BR" baseline="0" dirty="0" err="1" smtClean="0"/>
              <a:t>the</a:t>
            </a:r>
            <a:r>
              <a:rPr lang="pt-BR" baseline="0" dirty="0" smtClean="0"/>
              <a:t> </a:t>
            </a:r>
            <a:r>
              <a:rPr lang="pt-BR" baseline="0" dirty="0" err="1" smtClean="0"/>
              <a:t>life</a:t>
            </a:r>
            <a:r>
              <a:rPr lang="pt-BR" baseline="0" dirty="0" smtClean="0"/>
              <a:t> </a:t>
            </a:r>
            <a:r>
              <a:rPr lang="pt-BR" baseline="0" dirty="0" err="1" smtClean="0"/>
              <a:t>of</a:t>
            </a:r>
            <a:r>
              <a:rPr lang="pt-BR" baseline="0" dirty="0" smtClean="0"/>
              <a:t> </a:t>
            </a:r>
            <a:r>
              <a:rPr lang="pt-BR" baseline="0" dirty="0" err="1" smtClean="0"/>
              <a:t>the</a:t>
            </a:r>
            <a:r>
              <a:rPr lang="pt-BR" baseline="0" dirty="0" smtClean="0"/>
              <a:t> </a:t>
            </a:r>
            <a:r>
              <a:rPr lang="pt-BR" baseline="0" dirty="0" err="1" smtClean="0"/>
              <a:t>plants</a:t>
            </a:r>
            <a:r>
              <a:rPr lang="pt-BR" baseline="0" dirty="0" smtClean="0"/>
              <a:t>, </a:t>
            </a:r>
            <a:r>
              <a:rPr lang="pt-BR" baseline="0" dirty="0" err="1" smtClean="0"/>
              <a:t>particularly</a:t>
            </a:r>
            <a:r>
              <a:rPr lang="pt-BR" baseline="0" dirty="0" smtClean="0"/>
              <a:t> </a:t>
            </a:r>
            <a:r>
              <a:rPr lang="pt-BR" baseline="0" dirty="0" err="1" smtClean="0"/>
              <a:t>of</a:t>
            </a:r>
            <a:r>
              <a:rPr lang="pt-BR" baseline="0" dirty="0" smtClean="0"/>
              <a:t> </a:t>
            </a:r>
            <a:r>
              <a:rPr lang="pt-BR" baseline="0" dirty="0" err="1" smtClean="0"/>
              <a:t>cultivated</a:t>
            </a:r>
            <a:r>
              <a:rPr lang="pt-BR" baseline="0" dirty="0" smtClean="0"/>
              <a:t> </a:t>
            </a:r>
            <a:r>
              <a:rPr lang="pt-BR" baseline="0" dirty="0" err="1" smtClean="0"/>
              <a:t>plants</a:t>
            </a:r>
            <a:r>
              <a:rPr lang="pt-BR" baseline="0" dirty="0" smtClean="0"/>
              <a:t>. </a:t>
            </a:r>
            <a:r>
              <a:rPr lang="pt-BR" baseline="0" dirty="0" err="1" smtClean="0"/>
              <a:t>Winter</a:t>
            </a:r>
            <a:r>
              <a:rPr lang="pt-BR" baseline="0" dirty="0" smtClean="0"/>
              <a:t> is </a:t>
            </a:r>
            <a:r>
              <a:rPr lang="pt-BR" baseline="0" dirty="0" err="1" smtClean="0"/>
              <a:t>the</a:t>
            </a:r>
            <a:r>
              <a:rPr lang="pt-BR" baseline="0" dirty="0" smtClean="0"/>
              <a:t> </a:t>
            </a:r>
            <a:r>
              <a:rPr lang="pt-BR" baseline="0" dirty="0" err="1" smtClean="0"/>
              <a:t>seasons</a:t>
            </a:r>
            <a:r>
              <a:rPr lang="pt-BR" baseline="0" dirty="0" smtClean="0"/>
              <a:t> </a:t>
            </a:r>
            <a:r>
              <a:rPr lang="pt-BR" baseline="0" dirty="0" err="1" smtClean="0"/>
              <a:t>of</a:t>
            </a:r>
            <a:r>
              <a:rPr lang="pt-BR" baseline="0" dirty="0" smtClean="0"/>
              <a:t> </a:t>
            </a:r>
            <a:r>
              <a:rPr lang="pt-BR" baseline="0" dirty="0" err="1" smtClean="0"/>
              <a:t>dormancy</a:t>
            </a:r>
            <a:r>
              <a:rPr lang="pt-BR" baseline="0" dirty="0" smtClean="0"/>
              <a:t>, </a:t>
            </a:r>
            <a:r>
              <a:rPr lang="pt-BR" baseline="0" dirty="0" err="1" smtClean="0"/>
              <a:t>spring</a:t>
            </a:r>
            <a:r>
              <a:rPr lang="pt-BR" baseline="0" dirty="0" smtClean="0"/>
              <a:t> </a:t>
            </a:r>
            <a:r>
              <a:rPr lang="pt-BR" baseline="0" dirty="0" err="1" smtClean="0"/>
              <a:t>that</a:t>
            </a:r>
            <a:r>
              <a:rPr lang="pt-BR" baseline="0" dirty="0" smtClean="0"/>
              <a:t> </a:t>
            </a:r>
            <a:r>
              <a:rPr lang="pt-BR" baseline="0" dirty="0" err="1" smtClean="0"/>
              <a:t>of</a:t>
            </a:r>
            <a:r>
              <a:rPr lang="pt-BR" baseline="0" dirty="0" smtClean="0"/>
              <a:t> </a:t>
            </a:r>
            <a:r>
              <a:rPr lang="pt-BR" baseline="0" dirty="0" err="1" smtClean="0"/>
              <a:t>sowing</a:t>
            </a:r>
            <a:r>
              <a:rPr lang="pt-BR" baseline="0" dirty="0" smtClean="0"/>
              <a:t> (</a:t>
            </a:r>
            <a:r>
              <a:rPr lang="pt-BR" baseline="0" dirty="0" err="1" smtClean="0"/>
              <a:t>latin</a:t>
            </a:r>
            <a:r>
              <a:rPr lang="pt-BR" baseline="0" dirty="0" smtClean="0"/>
              <a:t> </a:t>
            </a:r>
            <a:r>
              <a:rPr lang="pt-BR" baseline="0" dirty="0" err="1" smtClean="0"/>
              <a:t>statio</a:t>
            </a:r>
            <a:r>
              <a:rPr lang="pt-BR" baseline="0" dirty="0" smtClean="0"/>
              <a:t>[n], </a:t>
            </a:r>
            <a:r>
              <a:rPr lang="pt-BR" baseline="0" dirty="0" err="1" smtClean="0"/>
              <a:t>whence</a:t>
            </a:r>
            <a:r>
              <a:rPr lang="pt-BR" baseline="0" dirty="0" smtClean="0"/>
              <a:t> France </a:t>
            </a:r>
            <a:r>
              <a:rPr lang="pt-BR" baseline="0" dirty="0" err="1" smtClean="0"/>
              <a:t>saison</a:t>
            </a:r>
            <a:r>
              <a:rPr lang="pt-BR" baseline="0" dirty="0" smtClean="0"/>
              <a:t>, </a:t>
            </a:r>
            <a:r>
              <a:rPr lang="pt-BR" baseline="0" dirty="0" err="1" smtClean="0"/>
              <a:t>English</a:t>
            </a:r>
            <a:r>
              <a:rPr lang="pt-BR" baseline="0" dirty="0" smtClean="0"/>
              <a:t> </a:t>
            </a:r>
            <a:r>
              <a:rPr lang="pt-BR" baseline="0" dirty="0" err="1" smtClean="0"/>
              <a:t>seasons</a:t>
            </a:r>
            <a:r>
              <a:rPr lang="pt-BR" baseline="0" dirty="0" smtClean="0"/>
              <a:t>) </a:t>
            </a:r>
            <a:r>
              <a:rPr lang="pt-BR" baseline="0" dirty="0" err="1" smtClean="0"/>
              <a:t>and</a:t>
            </a:r>
            <a:r>
              <a:rPr lang="pt-BR" baseline="0" dirty="0" smtClean="0"/>
              <a:t> </a:t>
            </a:r>
            <a:r>
              <a:rPr lang="pt-BR" baseline="0" dirty="0" err="1" smtClean="0"/>
              <a:t>germination</a:t>
            </a:r>
            <a:r>
              <a:rPr lang="pt-BR" baseline="0" dirty="0" smtClean="0"/>
              <a:t>; </a:t>
            </a:r>
            <a:r>
              <a:rPr lang="pt-BR" baseline="0" dirty="0" err="1" smtClean="0"/>
              <a:t>summer</a:t>
            </a:r>
            <a:r>
              <a:rPr lang="pt-BR" baseline="0" dirty="0" smtClean="0"/>
              <a:t> is </a:t>
            </a:r>
            <a:r>
              <a:rPr lang="pt-BR" baseline="0" dirty="0" err="1" smtClean="0"/>
              <a:t>the</a:t>
            </a:r>
            <a:r>
              <a:rPr lang="pt-BR" baseline="0" dirty="0" smtClean="0"/>
              <a:t> </a:t>
            </a:r>
            <a:r>
              <a:rPr lang="pt-BR" baseline="0" dirty="0" err="1" smtClean="0"/>
              <a:t>period</a:t>
            </a:r>
            <a:r>
              <a:rPr lang="pt-BR" baseline="0" dirty="0" smtClean="0"/>
              <a:t> </a:t>
            </a:r>
            <a:r>
              <a:rPr lang="pt-BR" baseline="0" dirty="0" err="1" smtClean="0"/>
              <a:t>of</a:t>
            </a:r>
            <a:r>
              <a:rPr lang="pt-BR" baseline="0" dirty="0" smtClean="0"/>
              <a:t> </a:t>
            </a:r>
            <a:r>
              <a:rPr lang="pt-BR" baseline="0" dirty="0" err="1" smtClean="0"/>
              <a:t>growth</a:t>
            </a:r>
            <a:r>
              <a:rPr lang="pt-BR" baseline="0" dirty="0" smtClean="0"/>
              <a:t> </a:t>
            </a:r>
            <a:r>
              <a:rPr lang="pt-BR" baseline="0" dirty="0" err="1" smtClean="0"/>
              <a:t>and</a:t>
            </a:r>
            <a:r>
              <a:rPr lang="pt-BR" baseline="0" dirty="0" smtClean="0"/>
              <a:t> </a:t>
            </a:r>
            <a:r>
              <a:rPr lang="pt-BR" baseline="0" dirty="0" err="1" smtClean="0"/>
              <a:t>maturity</a:t>
            </a:r>
            <a:r>
              <a:rPr lang="pt-BR" baseline="0" dirty="0" smtClean="0"/>
              <a:t> </a:t>
            </a:r>
            <a:r>
              <a:rPr lang="pt-BR" baseline="0" dirty="0" err="1" smtClean="0"/>
              <a:t>and</a:t>
            </a:r>
            <a:r>
              <a:rPr lang="pt-BR" baseline="0" dirty="0" smtClean="0"/>
              <a:t> </a:t>
            </a:r>
            <a:r>
              <a:rPr lang="pt-BR" baseline="0" dirty="0" err="1" smtClean="0"/>
              <a:t>autumn</a:t>
            </a:r>
            <a:r>
              <a:rPr lang="pt-BR" baseline="0" dirty="0" smtClean="0"/>
              <a:t> </a:t>
            </a:r>
            <a:r>
              <a:rPr lang="pt-BR" baseline="0" dirty="0" err="1" smtClean="0"/>
              <a:t>the</a:t>
            </a:r>
            <a:r>
              <a:rPr lang="pt-BR" baseline="0" dirty="0" smtClean="0"/>
              <a:t> time </a:t>
            </a:r>
            <a:r>
              <a:rPr lang="pt-BR" baseline="0" dirty="0" err="1" smtClean="0"/>
              <a:t>of</a:t>
            </a:r>
            <a:r>
              <a:rPr lang="pt-BR" baseline="0" dirty="0" smtClean="0"/>
              <a:t> </a:t>
            </a:r>
            <a:r>
              <a:rPr lang="pt-BR" baseline="0" dirty="0" err="1" smtClean="0"/>
              <a:t>harvest</a:t>
            </a:r>
            <a:r>
              <a:rPr lang="pt-BR" baseline="0" dirty="0" smtClean="0"/>
              <a:t>. </a:t>
            </a:r>
            <a:r>
              <a:rPr lang="pt-BR" baseline="0" dirty="0" err="1" smtClean="0"/>
              <a:t>This</a:t>
            </a:r>
            <a:r>
              <a:rPr lang="pt-BR" baseline="0" dirty="0" smtClean="0"/>
              <a:t> </a:t>
            </a:r>
            <a:r>
              <a:rPr lang="pt-BR" baseline="0" dirty="0" err="1" smtClean="0"/>
              <a:t>fourfold</a:t>
            </a:r>
            <a:r>
              <a:rPr lang="pt-BR" baseline="0" dirty="0" smtClean="0"/>
              <a:t> </a:t>
            </a:r>
            <a:r>
              <a:rPr lang="pt-BR" baseline="0" dirty="0" err="1" smtClean="0"/>
              <a:t>division</a:t>
            </a:r>
            <a:r>
              <a:rPr lang="pt-BR" baseline="0" dirty="0" smtClean="0"/>
              <a:t> </a:t>
            </a:r>
            <a:r>
              <a:rPr lang="pt-BR" baseline="0" dirty="0" err="1" smtClean="0"/>
              <a:t>of</a:t>
            </a:r>
            <a:r>
              <a:rPr lang="pt-BR" baseline="0" dirty="0" smtClean="0"/>
              <a:t> </a:t>
            </a:r>
            <a:r>
              <a:rPr lang="pt-BR" baseline="0" dirty="0" err="1" smtClean="0"/>
              <a:t>the</a:t>
            </a:r>
            <a:r>
              <a:rPr lang="pt-BR" baseline="0" dirty="0" smtClean="0"/>
              <a:t> </a:t>
            </a:r>
            <a:r>
              <a:rPr lang="pt-BR" baseline="0" dirty="0" err="1" smtClean="0"/>
              <a:t>year</a:t>
            </a:r>
            <a:r>
              <a:rPr lang="pt-BR" baseline="0" dirty="0" smtClean="0"/>
              <a:t> </a:t>
            </a:r>
            <a:r>
              <a:rPr lang="pt-BR" baseline="0" dirty="0" err="1" smtClean="0"/>
              <a:t>can</a:t>
            </a:r>
            <a:r>
              <a:rPr lang="pt-BR" baseline="0" dirty="0" smtClean="0"/>
              <a:t> </a:t>
            </a:r>
            <a:r>
              <a:rPr lang="pt-BR" baseline="0" dirty="0" err="1" smtClean="0"/>
              <a:t>seldom</a:t>
            </a:r>
            <a:r>
              <a:rPr lang="pt-BR" baseline="0" dirty="0" smtClean="0"/>
              <a:t> </a:t>
            </a:r>
            <a:r>
              <a:rPr lang="pt-BR" baseline="0" dirty="0" err="1" smtClean="0"/>
              <a:t>be</a:t>
            </a:r>
            <a:r>
              <a:rPr lang="pt-BR" baseline="0" dirty="0" smtClean="0"/>
              <a:t> </a:t>
            </a:r>
            <a:r>
              <a:rPr lang="pt-BR" baseline="0" dirty="0" err="1" smtClean="0"/>
              <a:t>recognized</a:t>
            </a:r>
            <a:r>
              <a:rPr lang="pt-BR" baseline="0" dirty="0" smtClean="0"/>
              <a:t> in </a:t>
            </a:r>
            <a:r>
              <a:rPr lang="pt-BR" baseline="0" dirty="0" err="1" smtClean="0"/>
              <a:t>the</a:t>
            </a:r>
            <a:r>
              <a:rPr lang="pt-BR" baseline="0" dirty="0" smtClean="0"/>
              <a:t> </a:t>
            </a:r>
            <a:r>
              <a:rPr lang="pt-BR" baseline="0" dirty="0" err="1" smtClean="0"/>
              <a:t>annual</a:t>
            </a:r>
            <a:r>
              <a:rPr lang="pt-BR" baseline="0" dirty="0" smtClean="0"/>
              <a:t> </a:t>
            </a:r>
            <a:r>
              <a:rPr lang="pt-BR" baseline="0" dirty="0" err="1" smtClean="0"/>
              <a:t>cycle</a:t>
            </a:r>
            <a:r>
              <a:rPr lang="pt-BR" baseline="0" dirty="0" smtClean="0"/>
              <a:t> </a:t>
            </a:r>
            <a:r>
              <a:rPr lang="pt-BR" baseline="0" dirty="0" err="1" smtClean="0"/>
              <a:t>of</a:t>
            </a:r>
            <a:r>
              <a:rPr lang="pt-BR" baseline="0" dirty="0" smtClean="0"/>
              <a:t> </a:t>
            </a:r>
            <a:r>
              <a:rPr lang="pt-BR" baseline="0" dirty="0" err="1" smtClean="0"/>
              <a:t>weather</a:t>
            </a:r>
            <a:r>
              <a:rPr lang="pt-BR" baseline="0" dirty="0" smtClean="0"/>
              <a:t> </a:t>
            </a:r>
            <a:r>
              <a:rPr lang="pt-BR" baseline="0" dirty="0" err="1" smtClean="0"/>
              <a:t>itself</a:t>
            </a:r>
            <a:r>
              <a:rPr lang="pt-BR" baseline="0" dirty="0" smtClean="0"/>
              <a:t>.</a:t>
            </a:r>
          </a:p>
          <a:p>
            <a:endParaRPr lang="pt-BR" baseline="0" dirty="0" smtClean="0"/>
          </a:p>
          <a:p>
            <a:r>
              <a:rPr lang="pt-BR" baseline="0" dirty="0" smtClean="0"/>
              <a:t>Tradução:</a:t>
            </a:r>
            <a:br>
              <a:rPr lang="pt-BR" baseline="0" dirty="0" smtClean="0"/>
            </a:br>
            <a:endParaRPr lang="pt-BR" baseline="0" dirty="0" smtClean="0"/>
          </a:p>
          <a:p>
            <a:r>
              <a:rPr lang="pt-BR" dirty="0" smtClean="0"/>
              <a:t>Estações do ano, divisões do ano de acordo com a mudança consistente em caráter de tempo no decorrer do ciclo anual. As estações nomeadas em línguas europeias estão associados com um ciclo anual na vida das plantas, particularmente de plantas cultivadas. O inverno é a estação de dormência, a primavera da semeadura (</a:t>
            </a:r>
            <a:r>
              <a:rPr lang="pt-BR" dirty="0" err="1" smtClean="0"/>
              <a:t>Latin</a:t>
            </a:r>
            <a:r>
              <a:rPr lang="pt-BR" dirty="0" smtClean="0"/>
              <a:t> </a:t>
            </a:r>
            <a:r>
              <a:rPr lang="pt-BR" dirty="0" err="1" smtClean="0"/>
              <a:t>stadio</a:t>
            </a:r>
            <a:r>
              <a:rPr lang="pt-BR" dirty="0" smtClean="0"/>
              <a:t>[n], donde França </a:t>
            </a:r>
            <a:r>
              <a:rPr lang="pt-BR" dirty="0" err="1" smtClean="0"/>
              <a:t>saison</a:t>
            </a:r>
            <a:r>
              <a:rPr lang="pt-BR" dirty="0" smtClean="0"/>
              <a:t>, Inglês Estação do ano) e germinação; o verão é o período de crescimento e maturidade e no outono o tempo da colheita. Esta divisão quádrupla do ano raramente pode ser reconhecida no ciclo anual do próprio tempo.</a:t>
            </a:r>
          </a:p>
          <a:p>
            <a:endParaRPr lang="pt-BR" dirty="0" smtClean="0"/>
          </a:p>
          <a:p>
            <a:endParaRPr lang="pt-BR" dirty="0" smtClean="0"/>
          </a:p>
          <a:p>
            <a:r>
              <a:rPr lang="pt-BR" dirty="0" smtClean="0"/>
              <a:t>http://en.wikipedia.org/wiki/Season</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1</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a:t>
            </a:r>
            <a:r>
              <a:rPr lang="pt-BR" baseline="0" dirty="0" smtClean="0"/>
              <a:t> Assembleia de Deus de Jabaquara – São Paulo – Capital com adaptações</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http://en.wikipedia.org/wiki/Season</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11</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http://upload.wikimedia.org/wikipedia/commons/thumb/8/88/World_Time_Zones_Map.png/1024px-World_Time_Zones_Map.png</a:t>
            </a:r>
          </a:p>
          <a:p>
            <a:endParaRPr lang="pt-BR" dirty="0" smtClean="0"/>
          </a:p>
          <a:p>
            <a:r>
              <a:rPr lang="pt-BR" dirty="0" smtClean="0"/>
              <a:t>http://en.wikipedia.org/wiki/Time_zone</a:t>
            </a:r>
          </a:p>
          <a:p>
            <a:endParaRPr lang="pt-BR" dirty="0" smtClean="0"/>
          </a:p>
          <a:p>
            <a:r>
              <a:rPr lang="en-US" sz="1200" b="0" i="0" kern="1200" dirty="0" smtClean="0">
                <a:solidFill>
                  <a:schemeClr val="tx1"/>
                </a:solidFill>
                <a:latin typeface="+mn-lt"/>
                <a:ea typeface="+mn-ea"/>
                <a:cs typeface="+mn-cs"/>
              </a:rPr>
              <a:t>He also proposed his system at the </a:t>
            </a:r>
            <a:r>
              <a:rPr lang="en-US" sz="1200" b="0" i="0" u="sng" kern="1200" dirty="0" smtClean="0">
                <a:solidFill>
                  <a:schemeClr val="tx1"/>
                </a:solidFill>
                <a:latin typeface="+mn-lt"/>
                <a:ea typeface="+mn-ea"/>
                <a:cs typeface="+mn-cs"/>
                <a:hlinkClick r:id="rId3" tooltip="International Meridian Conference"/>
              </a:rPr>
              <a:t>International Meridian Conference</a:t>
            </a:r>
            <a:r>
              <a:rPr lang="en-US" sz="1200" b="0" i="0" kern="1200" dirty="0" smtClean="0">
                <a:solidFill>
                  <a:schemeClr val="tx1"/>
                </a:solidFill>
                <a:latin typeface="+mn-lt"/>
                <a:ea typeface="+mn-ea"/>
                <a:cs typeface="+mn-cs"/>
              </a:rPr>
              <a:t> in October 1884, but it did not adopt his time zones because they were not within its purview. The conference did adopt a universal day of 24 hours beginning at Greenwich midnight, but specified that it "shall not interfere with the use of local or standard time where desirable".</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12</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http://pcdsh01.on.br/</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13</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http://pcdsh01.on.br/</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14</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http://en.wikipedia.org/wiki/Season</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16</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http://www.panoramio.com/photo/29352361 (</a:t>
            </a:r>
            <a:r>
              <a:rPr lang="pt-BR" dirty="0" err="1" smtClean="0"/>
              <a:t>sorocaba</a:t>
            </a:r>
            <a:r>
              <a:rPr lang="pt-BR" dirty="0" smtClean="0"/>
              <a:t>)</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17</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http://www.panoramio.com/photo/39588379 (</a:t>
            </a:r>
            <a:r>
              <a:rPr lang="pt-BR" dirty="0" err="1" smtClean="0"/>
              <a:t>airton</a:t>
            </a:r>
            <a:r>
              <a:rPr lang="pt-BR" dirty="0" smtClean="0"/>
              <a:t> </a:t>
            </a:r>
            <a:r>
              <a:rPr lang="pt-BR" dirty="0" err="1" smtClean="0"/>
              <a:t>senna</a:t>
            </a:r>
            <a:r>
              <a:rPr lang="pt-BR" dirty="0" smtClean="0"/>
              <a:t>)</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18</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http://upload.wikimedia.org/wikipedia/commons/thumb/b/b4/Tr%C3%B3pico_</a:t>
            </a:r>
            <a:r>
              <a:rPr lang="pt-BR" dirty="0" err="1" smtClean="0"/>
              <a:t>de_C</a:t>
            </a:r>
            <a:r>
              <a:rPr lang="pt-BR" dirty="0" smtClean="0"/>
              <a:t>%C3%A1ncer_</a:t>
            </a:r>
            <a:r>
              <a:rPr lang="pt-BR" dirty="0" err="1" smtClean="0"/>
              <a:t>en_M</a:t>
            </a:r>
            <a:r>
              <a:rPr lang="pt-BR" dirty="0" smtClean="0"/>
              <a:t>%C3%A9xico_-_Carretera_83_%28V%C3%</a:t>
            </a:r>
            <a:r>
              <a:rPr lang="pt-BR" dirty="0" err="1" smtClean="0"/>
              <a:t>ADa_Corta</a:t>
            </a:r>
            <a:r>
              <a:rPr lang="pt-BR" dirty="0" smtClean="0"/>
              <a:t>%29_Zaragoza-Victoria%2C_Km_27%2B800.</a:t>
            </a:r>
            <a:r>
              <a:rPr lang="pt-BR" dirty="0" err="1" smtClean="0"/>
              <a:t>jpg</a:t>
            </a:r>
            <a:r>
              <a:rPr lang="pt-BR" dirty="0" smtClean="0"/>
              <a:t>/1024px-</a:t>
            </a:r>
            <a:r>
              <a:rPr lang="pt-BR" dirty="0" err="1" smtClean="0"/>
              <a:t>Tr</a:t>
            </a:r>
            <a:r>
              <a:rPr lang="pt-BR" dirty="0" smtClean="0"/>
              <a:t>%C3%B3pico_</a:t>
            </a:r>
            <a:r>
              <a:rPr lang="pt-BR" dirty="0" err="1" smtClean="0"/>
              <a:t>de_C</a:t>
            </a:r>
            <a:r>
              <a:rPr lang="pt-BR" dirty="0" smtClean="0"/>
              <a:t>%C3%A1ncer_</a:t>
            </a:r>
            <a:r>
              <a:rPr lang="pt-BR" dirty="0" err="1" smtClean="0"/>
              <a:t>en_M</a:t>
            </a:r>
            <a:r>
              <a:rPr lang="pt-BR" dirty="0" smtClean="0"/>
              <a:t>%C3%A9xico_-_Carretera_83_%28V%C3%</a:t>
            </a:r>
            <a:r>
              <a:rPr lang="pt-BR" dirty="0" err="1" smtClean="0"/>
              <a:t>ADa_Corta</a:t>
            </a:r>
            <a:r>
              <a:rPr lang="pt-BR" dirty="0" smtClean="0"/>
              <a:t>%29_Zaragoza-Victoria%2C_Km_27%2B800.</a:t>
            </a:r>
            <a:r>
              <a:rPr lang="pt-BR" dirty="0" err="1" smtClean="0"/>
              <a:t>jpg</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20</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solidFill>
                  <a:srgbClr val="FFFF00"/>
                </a:solidFill>
              </a:rPr>
              <a:t>Fonte: </a:t>
            </a:r>
            <a:r>
              <a:rPr lang="pt-BR" dirty="0" err="1" smtClean="0">
                <a:solidFill>
                  <a:srgbClr val="FFFF00"/>
                </a:solidFill>
              </a:rPr>
              <a:t>Alcyone</a:t>
            </a:r>
            <a:r>
              <a:rPr lang="pt-BR" dirty="0" smtClean="0">
                <a:solidFill>
                  <a:srgbClr val="FFFF00"/>
                </a:solidFill>
              </a:rPr>
              <a:t> </a:t>
            </a:r>
            <a:r>
              <a:rPr lang="pt-BR" dirty="0" err="1" smtClean="0">
                <a:solidFill>
                  <a:srgbClr val="FFFF00"/>
                </a:solidFill>
              </a:rPr>
              <a:t>Ephemeris</a:t>
            </a:r>
            <a:r>
              <a:rPr lang="pt-BR" dirty="0" smtClean="0">
                <a:solidFill>
                  <a:srgbClr val="FFFF00"/>
                </a:solidFill>
              </a:rPr>
              <a:t> V 4.3 (</a:t>
            </a:r>
            <a:r>
              <a:rPr lang="pt-BR" dirty="0" err="1" smtClean="0">
                <a:solidFill>
                  <a:srgbClr val="FFFF00"/>
                </a:solidFill>
              </a:rPr>
              <a:t>evaluation</a:t>
            </a:r>
            <a:r>
              <a:rPr lang="pt-BR" dirty="0" smtClean="0">
                <a:solidFill>
                  <a:srgbClr val="FFFF00"/>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solidFill>
                <a:srgbClr val="FFFF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solidFill>
                  <a:srgbClr val="FFFF00"/>
                </a:solidFill>
              </a:rPr>
              <a:t>http://en.wikipedia.org/wiki/Earth_radius</a:t>
            </a:r>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solidFill>
                  <a:srgbClr val="FFFF00"/>
                </a:solidFill>
              </a:rPr>
              <a:t>Raio Polar da Terra</a:t>
            </a:r>
            <a:r>
              <a:rPr lang="pt-BR" baseline="0" dirty="0" smtClean="0">
                <a:solidFill>
                  <a:srgbClr val="FFFF00"/>
                </a:solidFill>
              </a:rPr>
              <a:t> 6 356 752,3m</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solidFill>
                <a:srgbClr val="FFFF00"/>
              </a:solidFill>
            </a:endParaRP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21</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http://collectionphotos.</a:t>
            </a:r>
          </a:p>
          <a:p>
            <a:endParaRPr lang="pt-BR" dirty="0" smtClean="0"/>
          </a:p>
          <a:p>
            <a:r>
              <a:rPr lang="pt-BR" dirty="0" smtClean="0"/>
              <a:t>http://collectionphotos.com/wp-content/uploads/2014/04/84c7b5f37e3a4f83a88c2db12605cc54.</a:t>
            </a:r>
            <a:r>
              <a:rPr lang="pt-BR" dirty="0" err="1" smtClean="0"/>
              <a:t>jpgcom</a:t>
            </a:r>
            <a:r>
              <a:rPr lang="pt-BR" dirty="0" smtClean="0"/>
              <a:t>/</a:t>
            </a:r>
            <a:r>
              <a:rPr lang="pt-BR" dirty="0" err="1" smtClean="0"/>
              <a:t>beautiful-seasons-wallpapers-for-backgrounds</a:t>
            </a:r>
            <a:r>
              <a:rPr lang="pt-BR" dirty="0" smtClean="0"/>
              <a:t>/</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2</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Google </a:t>
            </a:r>
            <a:r>
              <a:rPr lang="pt-BR" dirty="0" err="1" smtClean="0"/>
              <a:t>Earth</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23</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Google </a:t>
            </a:r>
            <a:r>
              <a:rPr lang="pt-BR" dirty="0" err="1" smtClean="0"/>
              <a:t>Earth</a:t>
            </a:r>
            <a:endParaRPr lang="pt-BR" dirty="0" smtClean="0"/>
          </a:p>
          <a:p>
            <a:r>
              <a:rPr lang="pt-BR" dirty="0" smtClean="0"/>
              <a:t>Google </a:t>
            </a:r>
            <a:r>
              <a:rPr lang="pt-BR" dirty="0" err="1" smtClean="0"/>
              <a:t>Maps</a:t>
            </a:r>
            <a:endParaRPr lang="pt-BR" dirty="0" smtClean="0"/>
          </a:p>
          <a:p>
            <a:r>
              <a:rPr lang="pt-BR" dirty="0" smtClean="0"/>
              <a:t>http://upload.wikimedia.org/wikipedia/commons/6/6f/Alfons_Mucha_-_1896_-_Spring.jpg</a:t>
            </a:r>
          </a:p>
          <a:p>
            <a:r>
              <a:rPr lang="pt-BR" dirty="0" smtClean="0"/>
              <a:t>http://upload.wikimedia.org/wikipedia/commons/e/ed/Alfons_Mucha_-_1896_-_Autumn.jpg</a:t>
            </a:r>
          </a:p>
          <a:p>
            <a:r>
              <a:rPr lang="pt-BR" dirty="0" smtClean="0"/>
              <a:t>http://upload.wikimedia.org/wikipedia/commons/8/87/Alfons_Mucha_-_1896_-_Summer.jpg</a:t>
            </a:r>
          </a:p>
          <a:p>
            <a:r>
              <a:rPr lang="pt-BR" dirty="0" smtClean="0"/>
              <a:t>http://upload.wikimedia.org/wikipedia/commons/2/2b/Alfons_Mucha_-_1896_-_Winter.jpg</a:t>
            </a:r>
          </a:p>
          <a:p>
            <a:r>
              <a:rPr lang="pt-BR" dirty="0" smtClean="0"/>
              <a:t>http://upload.wikimedia.org/wikipedia/commons/e/e9/Four_Seasons_by_Alfons_Mucha%2C_circa_1895.jpg</a:t>
            </a:r>
          </a:p>
          <a:p>
            <a:endParaRPr lang="pt-BR" dirty="0" smtClean="0"/>
          </a:p>
          <a:p>
            <a:r>
              <a:rPr lang="pt-BR" sz="1200" b="0" i="0" kern="1200" dirty="0" err="1" smtClean="0">
                <a:solidFill>
                  <a:schemeClr val="tx1"/>
                </a:solidFill>
                <a:latin typeface="+mn-lt"/>
                <a:ea typeface="+mn-ea"/>
                <a:cs typeface="+mn-cs"/>
              </a:rPr>
              <a:t>Alfons</a:t>
            </a:r>
            <a:r>
              <a:rPr lang="pt-BR" sz="1200" b="0" i="0" kern="1200" dirty="0" smtClean="0">
                <a:solidFill>
                  <a:schemeClr val="tx1"/>
                </a:solidFill>
                <a:latin typeface="+mn-lt"/>
                <a:ea typeface="+mn-ea"/>
                <a:cs typeface="+mn-cs"/>
              </a:rPr>
              <a:t> Maria </a:t>
            </a:r>
            <a:r>
              <a:rPr lang="pt-BR" sz="1200" b="0" i="0" kern="1200" dirty="0" err="1" smtClean="0">
                <a:solidFill>
                  <a:schemeClr val="tx1"/>
                </a:solidFill>
                <a:latin typeface="+mn-lt"/>
                <a:ea typeface="+mn-ea"/>
                <a:cs typeface="+mn-cs"/>
              </a:rPr>
              <a:t>Mucha</a:t>
            </a:r>
            <a:endParaRPr lang="pt-BR" sz="1200" b="0" i="0" kern="1200" dirty="0" smtClean="0">
              <a:solidFill>
                <a:schemeClr val="tx1"/>
              </a:solidFill>
              <a:latin typeface="+mn-lt"/>
              <a:ea typeface="+mn-ea"/>
              <a:cs typeface="+mn-cs"/>
            </a:endParaRPr>
          </a:p>
          <a:p>
            <a:r>
              <a:rPr lang="pt-BR" sz="1200" b="0" i="0" kern="1200" dirty="0" err="1" smtClean="0">
                <a:solidFill>
                  <a:schemeClr val="tx1"/>
                </a:solidFill>
                <a:latin typeface="+mn-lt"/>
                <a:ea typeface="+mn-ea"/>
                <a:cs typeface="+mn-cs"/>
              </a:rPr>
              <a:t>Alfons</a:t>
            </a:r>
            <a:r>
              <a:rPr lang="pt-BR" sz="1200" b="0" i="0" kern="1200" dirty="0" smtClean="0">
                <a:solidFill>
                  <a:schemeClr val="tx1"/>
                </a:solidFill>
                <a:latin typeface="+mn-lt"/>
                <a:ea typeface="+mn-ea"/>
                <a:cs typeface="+mn-cs"/>
              </a:rPr>
              <a:t> Maria </a:t>
            </a:r>
            <a:r>
              <a:rPr lang="pt-BR" sz="1200" b="0" i="0" kern="1200" dirty="0" err="1" smtClean="0">
                <a:solidFill>
                  <a:schemeClr val="tx1"/>
                </a:solidFill>
                <a:latin typeface="+mn-lt"/>
                <a:ea typeface="+mn-ea"/>
                <a:cs typeface="+mn-cs"/>
              </a:rPr>
              <a:t>Mucha</a:t>
            </a:r>
            <a:r>
              <a:rPr lang="pt-BR" sz="1200" b="0" i="0" kern="1200" dirty="0" smtClean="0">
                <a:solidFill>
                  <a:schemeClr val="tx1"/>
                </a:solidFill>
                <a:latin typeface="+mn-lt"/>
                <a:ea typeface="+mn-ea"/>
                <a:cs typeface="+mn-cs"/>
              </a:rPr>
              <a:t> foi um ilustrador e designer gráfico checo e um dos principais expoentes do movimento </a:t>
            </a:r>
            <a:r>
              <a:rPr lang="pt-BR" sz="1200" b="0" i="0" kern="1200" dirty="0" err="1" smtClean="0">
                <a:solidFill>
                  <a:schemeClr val="tx1"/>
                </a:solidFill>
                <a:latin typeface="+mn-lt"/>
                <a:ea typeface="+mn-ea"/>
                <a:cs typeface="+mn-cs"/>
              </a:rPr>
              <a:t>Art</a:t>
            </a:r>
            <a:r>
              <a:rPr lang="pt-BR" sz="1200" b="0" i="0" kern="1200" dirty="0" smtClean="0">
                <a:solidFill>
                  <a:schemeClr val="tx1"/>
                </a:solidFill>
                <a:latin typeface="+mn-lt"/>
                <a:ea typeface="+mn-ea"/>
                <a:cs typeface="+mn-cs"/>
              </a:rPr>
              <a:t> </a:t>
            </a:r>
            <a:r>
              <a:rPr lang="pt-BR" sz="1200" b="0" i="0" kern="1200" dirty="0" err="1" smtClean="0">
                <a:solidFill>
                  <a:schemeClr val="tx1"/>
                </a:solidFill>
                <a:latin typeface="+mn-lt"/>
                <a:ea typeface="+mn-ea"/>
                <a:cs typeface="+mn-cs"/>
              </a:rPr>
              <a:t>Nouveau</a:t>
            </a:r>
            <a:r>
              <a:rPr lang="pt-BR" sz="1200" b="0" i="0" kern="1200" dirty="0" smtClean="0">
                <a:solidFill>
                  <a:schemeClr val="tx1"/>
                </a:solidFill>
                <a:latin typeface="+mn-lt"/>
                <a:ea typeface="+mn-ea"/>
                <a:cs typeface="+mn-cs"/>
              </a:rPr>
              <a:t>. </a:t>
            </a:r>
            <a:r>
              <a:rPr lang="pt-BR" sz="1200" b="0" i="0" u="none" strike="noStrike" kern="1200" dirty="0" smtClean="0">
                <a:solidFill>
                  <a:schemeClr val="tx1"/>
                </a:solidFill>
                <a:latin typeface="+mn-lt"/>
                <a:ea typeface="+mn-ea"/>
                <a:cs typeface="+mn-cs"/>
                <a:hlinkClick r:id="rId3"/>
              </a:rPr>
              <a:t>Wikipédia</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4"/>
              </a:rPr>
              <a:t>Nascimento</a:t>
            </a:r>
            <a:r>
              <a:rPr lang="pt-BR" sz="1200" b="1" i="0" kern="1200" dirty="0" smtClean="0">
                <a:solidFill>
                  <a:schemeClr val="tx1"/>
                </a:solidFill>
                <a:latin typeface="+mn-lt"/>
                <a:ea typeface="+mn-ea"/>
                <a:cs typeface="+mn-cs"/>
              </a:rPr>
              <a:t>: </a:t>
            </a:r>
            <a:r>
              <a:rPr lang="pt-BR" sz="1200" b="0" i="0" kern="1200" dirty="0" smtClean="0">
                <a:solidFill>
                  <a:schemeClr val="tx1"/>
                </a:solidFill>
                <a:latin typeface="+mn-lt"/>
                <a:ea typeface="+mn-ea"/>
                <a:cs typeface="+mn-cs"/>
              </a:rPr>
              <a:t>24 de julho de 1860, </a:t>
            </a:r>
            <a:r>
              <a:rPr lang="pt-BR" sz="1200" b="0" i="0" u="none" strike="noStrike" kern="1200" dirty="0" err="1" smtClean="0">
                <a:solidFill>
                  <a:schemeClr val="tx1"/>
                </a:solidFill>
                <a:latin typeface="+mn-lt"/>
                <a:ea typeface="+mn-ea"/>
                <a:cs typeface="+mn-cs"/>
                <a:hlinkClick r:id="rId5"/>
              </a:rPr>
              <a:t>Ivančice</a:t>
            </a:r>
            <a:r>
              <a:rPr lang="pt-BR" sz="1200" b="0" i="0" u="none" strike="noStrike" kern="1200" dirty="0" smtClean="0">
                <a:solidFill>
                  <a:schemeClr val="tx1"/>
                </a:solidFill>
                <a:latin typeface="+mn-lt"/>
                <a:ea typeface="+mn-ea"/>
                <a:cs typeface="+mn-cs"/>
                <a:hlinkClick r:id="rId5"/>
              </a:rPr>
              <a:t>, República Checa</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6"/>
              </a:rPr>
              <a:t>Falecimento</a:t>
            </a:r>
            <a:r>
              <a:rPr lang="pt-BR" sz="1200" b="1" i="0" kern="1200" dirty="0" smtClean="0">
                <a:solidFill>
                  <a:schemeClr val="tx1"/>
                </a:solidFill>
                <a:latin typeface="+mn-lt"/>
                <a:ea typeface="+mn-ea"/>
                <a:cs typeface="+mn-cs"/>
              </a:rPr>
              <a:t>: </a:t>
            </a:r>
            <a:r>
              <a:rPr lang="pt-BR" sz="1200" b="0" i="0" kern="1200" dirty="0" smtClean="0">
                <a:solidFill>
                  <a:schemeClr val="tx1"/>
                </a:solidFill>
                <a:latin typeface="+mn-lt"/>
                <a:ea typeface="+mn-ea"/>
                <a:cs typeface="+mn-cs"/>
              </a:rPr>
              <a:t>14 de julho de 1939, </a:t>
            </a:r>
            <a:r>
              <a:rPr lang="pt-BR" sz="1200" b="0" i="0" u="none" strike="noStrike" kern="1200" dirty="0" smtClean="0">
                <a:solidFill>
                  <a:schemeClr val="tx1"/>
                </a:solidFill>
                <a:latin typeface="+mn-lt"/>
                <a:ea typeface="+mn-ea"/>
                <a:cs typeface="+mn-cs"/>
                <a:hlinkClick r:id="rId7"/>
              </a:rPr>
              <a:t>Praga, República Checa</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8"/>
              </a:rPr>
              <a:t>Cônjuge</a:t>
            </a:r>
            <a:r>
              <a:rPr lang="pt-BR" sz="1200" b="1"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9"/>
              </a:rPr>
              <a:t>Maruška</a:t>
            </a:r>
            <a:r>
              <a:rPr lang="pt-BR" sz="1200" b="0" i="0" u="none" strike="noStrike" kern="1200" dirty="0" smtClean="0">
                <a:solidFill>
                  <a:schemeClr val="tx1"/>
                </a:solidFill>
                <a:latin typeface="+mn-lt"/>
                <a:ea typeface="+mn-ea"/>
                <a:cs typeface="+mn-cs"/>
                <a:hlinkClick r:id="rId9"/>
              </a:rPr>
              <a:t> </a:t>
            </a:r>
            <a:r>
              <a:rPr lang="pt-BR" sz="1200" b="0" i="0" u="none" strike="noStrike" kern="1200" dirty="0" err="1" smtClean="0">
                <a:solidFill>
                  <a:schemeClr val="tx1"/>
                </a:solidFill>
                <a:latin typeface="+mn-lt"/>
                <a:ea typeface="+mn-ea"/>
                <a:cs typeface="+mn-cs"/>
                <a:hlinkClick r:id="rId9"/>
              </a:rPr>
              <a:t>Chytilová</a:t>
            </a:r>
            <a:r>
              <a:rPr lang="pt-BR" sz="1200" b="0" i="0" kern="1200" dirty="0" smtClean="0">
                <a:solidFill>
                  <a:schemeClr val="tx1"/>
                </a:solidFill>
                <a:latin typeface="+mn-lt"/>
                <a:ea typeface="+mn-ea"/>
                <a:cs typeface="+mn-cs"/>
              </a:rPr>
              <a:t> (desde 1906)</a:t>
            </a:r>
          </a:p>
          <a:p>
            <a:r>
              <a:rPr lang="pt-BR" sz="1200" b="1" i="0" u="none" strike="noStrike" kern="1200" dirty="0" smtClean="0">
                <a:solidFill>
                  <a:schemeClr val="tx1"/>
                </a:solidFill>
                <a:latin typeface="+mn-lt"/>
                <a:ea typeface="+mn-ea"/>
                <a:cs typeface="+mn-cs"/>
                <a:hlinkClick r:id="rId10"/>
              </a:rPr>
              <a:t>Obras</a:t>
            </a:r>
            <a:r>
              <a:rPr lang="pt-BR" sz="1200" b="1"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11"/>
              </a:rPr>
              <a:t>The</a:t>
            </a:r>
            <a:r>
              <a:rPr lang="pt-BR" sz="1200" b="0" i="0" u="none" strike="noStrike" kern="1200" dirty="0" smtClean="0">
                <a:solidFill>
                  <a:schemeClr val="tx1"/>
                </a:solidFill>
                <a:latin typeface="+mn-lt"/>
                <a:ea typeface="+mn-ea"/>
                <a:cs typeface="+mn-cs"/>
                <a:hlinkClick r:id="rId11"/>
              </a:rPr>
              <a:t> </a:t>
            </a:r>
            <a:r>
              <a:rPr lang="pt-BR" sz="1200" b="0" i="0" u="none" strike="noStrike" kern="1200" dirty="0" err="1" smtClean="0">
                <a:solidFill>
                  <a:schemeClr val="tx1"/>
                </a:solidFill>
                <a:latin typeface="+mn-lt"/>
                <a:ea typeface="+mn-ea"/>
                <a:cs typeface="+mn-cs"/>
                <a:hlinkClick r:id="rId11"/>
              </a:rPr>
              <a:t>Slav</a:t>
            </a:r>
            <a:r>
              <a:rPr lang="pt-BR" sz="1200" b="0" i="0" u="none" strike="noStrike" kern="1200" dirty="0" smtClean="0">
                <a:solidFill>
                  <a:schemeClr val="tx1"/>
                </a:solidFill>
                <a:latin typeface="+mn-lt"/>
                <a:ea typeface="+mn-ea"/>
                <a:cs typeface="+mn-cs"/>
                <a:hlinkClick r:id="rId11"/>
              </a:rPr>
              <a:t> </a:t>
            </a:r>
            <a:r>
              <a:rPr lang="pt-BR" sz="1200" b="0" i="0" u="none" strike="noStrike" kern="1200" dirty="0" err="1" smtClean="0">
                <a:solidFill>
                  <a:schemeClr val="tx1"/>
                </a:solidFill>
                <a:latin typeface="+mn-lt"/>
                <a:ea typeface="+mn-ea"/>
                <a:cs typeface="+mn-cs"/>
                <a:hlinkClick r:id="rId11"/>
              </a:rPr>
              <a:t>Epic</a:t>
            </a:r>
            <a:r>
              <a:rPr lang="pt-BR" sz="1200" b="0" i="0" kern="1200" dirty="0" smtClean="0">
                <a:solidFill>
                  <a:schemeClr val="tx1"/>
                </a:solidFill>
                <a:latin typeface="+mn-lt"/>
                <a:ea typeface="+mn-ea"/>
                <a:cs typeface="+mn-cs"/>
              </a:rPr>
              <a:t>, </a:t>
            </a:r>
            <a:r>
              <a:rPr lang="pt-BR" sz="1200" b="0" i="0" u="none" strike="noStrike" kern="1200" dirty="0" smtClean="0">
                <a:solidFill>
                  <a:schemeClr val="tx1"/>
                </a:solidFill>
                <a:latin typeface="+mn-lt"/>
                <a:ea typeface="+mn-ea"/>
                <a:cs typeface="+mn-cs"/>
                <a:hlinkClick r:id="rId12"/>
              </a:rPr>
              <a:t>Le </a:t>
            </a:r>
            <a:r>
              <a:rPr lang="pt-BR" sz="1200" b="0" i="0" u="none" strike="noStrike" kern="1200" dirty="0" err="1" smtClean="0">
                <a:solidFill>
                  <a:schemeClr val="tx1"/>
                </a:solidFill>
                <a:latin typeface="+mn-lt"/>
                <a:ea typeface="+mn-ea"/>
                <a:cs typeface="+mn-cs"/>
                <a:hlinkClick r:id="rId12"/>
              </a:rPr>
              <a:t>Pater</a:t>
            </a:r>
            <a:r>
              <a:rPr lang="pt-BR" sz="1200" b="0"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13"/>
              </a:rPr>
              <a:t>Princezna</a:t>
            </a:r>
            <a:r>
              <a:rPr lang="pt-BR" sz="1200" b="0" i="0" u="none" strike="noStrike" kern="1200" dirty="0" smtClean="0">
                <a:solidFill>
                  <a:schemeClr val="tx1"/>
                </a:solidFill>
                <a:latin typeface="+mn-lt"/>
                <a:ea typeface="+mn-ea"/>
                <a:cs typeface="+mn-cs"/>
                <a:hlinkClick r:id="rId13"/>
              </a:rPr>
              <a:t> </a:t>
            </a:r>
            <a:r>
              <a:rPr lang="pt-BR" sz="1200" b="0" i="0" u="none" strike="noStrike" kern="1200" dirty="0" err="1" smtClean="0">
                <a:solidFill>
                  <a:schemeClr val="tx1"/>
                </a:solidFill>
                <a:latin typeface="+mn-lt"/>
                <a:ea typeface="+mn-ea"/>
                <a:cs typeface="+mn-cs"/>
                <a:hlinkClick r:id="rId13"/>
              </a:rPr>
              <a:t>Hyacinta</a:t>
            </a:r>
            <a:r>
              <a:rPr lang="pt-BR" sz="1200" b="0" i="0" kern="1200" dirty="0" smtClean="0">
                <a:solidFill>
                  <a:schemeClr val="tx1"/>
                </a:solidFill>
                <a:latin typeface="+mn-lt"/>
                <a:ea typeface="+mn-ea"/>
                <a:cs typeface="+mn-cs"/>
              </a:rPr>
              <a:t>, </a:t>
            </a:r>
            <a:r>
              <a:rPr lang="pt-BR" sz="1200" b="0" i="0" u="none" strike="noStrike" kern="1200" dirty="0" smtClean="0">
                <a:solidFill>
                  <a:schemeClr val="tx1"/>
                </a:solidFill>
                <a:latin typeface="+mn-lt"/>
                <a:ea typeface="+mn-ea"/>
                <a:cs typeface="+mn-cs"/>
              </a:rPr>
              <a:t>mais</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14"/>
              </a:rPr>
              <a:t>Períodos</a:t>
            </a:r>
            <a:r>
              <a:rPr lang="pt-BR" sz="1200" b="1" i="0" kern="1200" dirty="0" smtClean="0">
                <a:solidFill>
                  <a:schemeClr val="tx1"/>
                </a:solidFill>
                <a:latin typeface="+mn-lt"/>
                <a:ea typeface="+mn-ea"/>
                <a:cs typeface="+mn-cs"/>
              </a:rPr>
              <a:t>: </a:t>
            </a:r>
            <a:r>
              <a:rPr lang="pt-BR" sz="1200" b="0" i="0" kern="1200" dirty="0" smtClean="0">
                <a:solidFill>
                  <a:schemeClr val="tx1"/>
                </a:solidFill>
                <a:latin typeface="+mn-lt"/>
                <a:ea typeface="+mn-ea"/>
                <a:cs typeface="+mn-cs"/>
              </a:rPr>
              <a:t>Arte moderna, </a:t>
            </a:r>
            <a:r>
              <a:rPr lang="pt-BR" sz="1200" b="0" i="0" kern="1200" dirty="0" err="1" smtClean="0">
                <a:solidFill>
                  <a:schemeClr val="tx1"/>
                </a:solidFill>
                <a:latin typeface="+mn-lt"/>
                <a:ea typeface="+mn-ea"/>
                <a:cs typeface="+mn-cs"/>
              </a:rPr>
              <a:t>Art</a:t>
            </a:r>
            <a:r>
              <a:rPr lang="pt-BR" sz="1200" b="0" i="0" kern="1200" dirty="0" smtClean="0">
                <a:solidFill>
                  <a:schemeClr val="tx1"/>
                </a:solidFill>
                <a:latin typeface="+mn-lt"/>
                <a:ea typeface="+mn-ea"/>
                <a:cs typeface="+mn-cs"/>
              </a:rPr>
              <a:t> </a:t>
            </a:r>
            <a:r>
              <a:rPr lang="pt-BR" sz="1200" b="0" i="0" kern="1200" dirty="0" err="1" smtClean="0">
                <a:solidFill>
                  <a:schemeClr val="tx1"/>
                </a:solidFill>
                <a:latin typeface="+mn-lt"/>
                <a:ea typeface="+mn-ea"/>
                <a:cs typeface="+mn-cs"/>
              </a:rPr>
              <a:t>nouveau</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15"/>
              </a:rPr>
              <a:t>Filhos</a:t>
            </a:r>
            <a:r>
              <a:rPr lang="pt-BR" sz="1200" b="1"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16"/>
              </a:rPr>
              <a:t>Jiří</a:t>
            </a:r>
            <a:r>
              <a:rPr lang="pt-BR" sz="1200" b="0" i="0" u="none" strike="noStrike" kern="1200" dirty="0" smtClean="0">
                <a:solidFill>
                  <a:schemeClr val="tx1"/>
                </a:solidFill>
                <a:latin typeface="+mn-lt"/>
                <a:ea typeface="+mn-ea"/>
                <a:cs typeface="+mn-cs"/>
                <a:hlinkClick r:id="rId16"/>
              </a:rPr>
              <a:t> </a:t>
            </a:r>
            <a:r>
              <a:rPr lang="pt-BR" sz="1200" b="0" i="0" u="none" strike="noStrike" kern="1200" dirty="0" err="1" smtClean="0">
                <a:solidFill>
                  <a:schemeClr val="tx1"/>
                </a:solidFill>
                <a:latin typeface="+mn-lt"/>
                <a:ea typeface="+mn-ea"/>
                <a:cs typeface="+mn-cs"/>
                <a:hlinkClick r:id="rId16"/>
              </a:rPr>
              <a:t>Mucha</a:t>
            </a:r>
            <a:r>
              <a:rPr lang="pt-BR" sz="1200" b="0"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17"/>
              </a:rPr>
              <a:t>Jaroslava</a:t>
            </a:r>
            <a:r>
              <a:rPr lang="pt-BR" sz="1200" b="0" i="0" u="none" strike="noStrike" kern="1200" dirty="0" smtClean="0">
                <a:solidFill>
                  <a:schemeClr val="tx1"/>
                </a:solidFill>
                <a:latin typeface="+mn-lt"/>
                <a:ea typeface="+mn-ea"/>
                <a:cs typeface="+mn-cs"/>
                <a:hlinkClick r:id="rId17"/>
              </a:rPr>
              <a:t> </a:t>
            </a:r>
            <a:r>
              <a:rPr lang="pt-BR" sz="1200" b="0" i="0" u="none" strike="noStrike" kern="1200" dirty="0" err="1" smtClean="0">
                <a:solidFill>
                  <a:schemeClr val="tx1"/>
                </a:solidFill>
                <a:latin typeface="+mn-lt"/>
                <a:ea typeface="+mn-ea"/>
                <a:cs typeface="+mn-cs"/>
                <a:hlinkClick r:id="rId17"/>
              </a:rPr>
              <a:t>Mucha</a:t>
            </a:r>
            <a:endParaRPr lang="pt-BR" sz="1200" b="0" i="0" kern="1200" dirty="0" smtClean="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24</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Google </a:t>
            </a:r>
            <a:r>
              <a:rPr lang="pt-BR" dirty="0" err="1" smtClean="0"/>
              <a:t>Earth</a:t>
            </a:r>
            <a:endParaRPr lang="pt-BR" dirty="0" smtClean="0"/>
          </a:p>
          <a:p>
            <a:r>
              <a:rPr lang="pt-BR" dirty="0" smtClean="0"/>
              <a:t>Google </a:t>
            </a:r>
            <a:r>
              <a:rPr lang="pt-BR" dirty="0" err="1" smtClean="0"/>
              <a:t>Maps</a:t>
            </a:r>
            <a:endParaRPr lang="pt-BR" dirty="0" smtClean="0"/>
          </a:p>
          <a:p>
            <a:r>
              <a:rPr lang="pt-BR" dirty="0" smtClean="0"/>
              <a:t>http://upload.wikimedia.org/wikipedia/commons/6/6f/Alfons_Mucha_-_1896_-_Spring.jpg</a:t>
            </a:r>
          </a:p>
          <a:p>
            <a:r>
              <a:rPr lang="pt-BR" dirty="0" smtClean="0"/>
              <a:t>http://upload.wikimedia.org/wikipedia/commons/e/ed/Alfons_Mucha_-_1896_-_Autumn.jpg</a:t>
            </a:r>
          </a:p>
          <a:p>
            <a:r>
              <a:rPr lang="pt-BR" dirty="0" smtClean="0"/>
              <a:t>http://upload.wikimedia.org/wikipedia/commons/8/87/Alfons_Mucha_-_1896_-_Summer.jpg</a:t>
            </a:r>
          </a:p>
          <a:p>
            <a:r>
              <a:rPr lang="pt-BR" dirty="0" smtClean="0"/>
              <a:t>http://upload.wikimedia.org/wikipedia/commons/2/2b/Alfons_Mucha_-_1896_-_Winter.jpg</a:t>
            </a:r>
          </a:p>
          <a:p>
            <a:r>
              <a:rPr lang="pt-BR" dirty="0" smtClean="0"/>
              <a:t>http://upload.wikimedia.org/wikipedia/commons/e/e9/Four_Seasons_by_Alfons_Mucha%2C_circa_1895.jpg</a:t>
            </a:r>
          </a:p>
          <a:p>
            <a:endParaRPr lang="pt-BR" dirty="0" smtClean="0"/>
          </a:p>
          <a:p>
            <a:r>
              <a:rPr lang="pt-BR" sz="1200" b="0" i="0" kern="1200" dirty="0" err="1" smtClean="0">
                <a:solidFill>
                  <a:schemeClr val="tx1"/>
                </a:solidFill>
                <a:latin typeface="+mn-lt"/>
                <a:ea typeface="+mn-ea"/>
                <a:cs typeface="+mn-cs"/>
              </a:rPr>
              <a:t>Alfons</a:t>
            </a:r>
            <a:r>
              <a:rPr lang="pt-BR" sz="1200" b="0" i="0" kern="1200" dirty="0" smtClean="0">
                <a:solidFill>
                  <a:schemeClr val="tx1"/>
                </a:solidFill>
                <a:latin typeface="+mn-lt"/>
                <a:ea typeface="+mn-ea"/>
                <a:cs typeface="+mn-cs"/>
              </a:rPr>
              <a:t> Maria </a:t>
            </a:r>
            <a:r>
              <a:rPr lang="pt-BR" sz="1200" b="0" i="0" kern="1200" dirty="0" err="1" smtClean="0">
                <a:solidFill>
                  <a:schemeClr val="tx1"/>
                </a:solidFill>
                <a:latin typeface="+mn-lt"/>
                <a:ea typeface="+mn-ea"/>
                <a:cs typeface="+mn-cs"/>
              </a:rPr>
              <a:t>Mucha</a:t>
            </a:r>
            <a:endParaRPr lang="pt-BR" sz="1200" b="0" i="0" kern="1200" dirty="0" smtClean="0">
              <a:solidFill>
                <a:schemeClr val="tx1"/>
              </a:solidFill>
              <a:latin typeface="+mn-lt"/>
              <a:ea typeface="+mn-ea"/>
              <a:cs typeface="+mn-cs"/>
            </a:endParaRPr>
          </a:p>
          <a:p>
            <a:r>
              <a:rPr lang="pt-BR" sz="1200" b="0" i="0" kern="1200" dirty="0" err="1" smtClean="0">
                <a:solidFill>
                  <a:schemeClr val="tx1"/>
                </a:solidFill>
                <a:latin typeface="+mn-lt"/>
                <a:ea typeface="+mn-ea"/>
                <a:cs typeface="+mn-cs"/>
              </a:rPr>
              <a:t>Alfons</a:t>
            </a:r>
            <a:r>
              <a:rPr lang="pt-BR" sz="1200" b="0" i="0" kern="1200" dirty="0" smtClean="0">
                <a:solidFill>
                  <a:schemeClr val="tx1"/>
                </a:solidFill>
                <a:latin typeface="+mn-lt"/>
                <a:ea typeface="+mn-ea"/>
                <a:cs typeface="+mn-cs"/>
              </a:rPr>
              <a:t> Maria </a:t>
            </a:r>
            <a:r>
              <a:rPr lang="pt-BR" sz="1200" b="0" i="0" kern="1200" dirty="0" err="1" smtClean="0">
                <a:solidFill>
                  <a:schemeClr val="tx1"/>
                </a:solidFill>
                <a:latin typeface="+mn-lt"/>
                <a:ea typeface="+mn-ea"/>
                <a:cs typeface="+mn-cs"/>
              </a:rPr>
              <a:t>Mucha</a:t>
            </a:r>
            <a:r>
              <a:rPr lang="pt-BR" sz="1200" b="0" i="0" kern="1200" dirty="0" smtClean="0">
                <a:solidFill>
                  <a:schemeClr val="tx1"/>
                </a:solidFill>
                <a:latin typeface="+mn-lt"/>
                <a:ea typeface="+mn-ea"/>
                <a:cs typeface="+mn-cs"/>
              </a:rPr>
              <a:t> foi um ilustrador e designer gráfico checo e um dos principais expoentes do movimento </a:t>
            </a:r>
            <a:r>
              <a:rPr lang="pt-BR" sz="1200" b="0" i="0" kern="1200" dirty="0" err="1" smtClean="0">
                <a:solidFill>
                  <a:schemeClr val="tx1"/>
                </a:solidFill>
                <a:latin typeface="+mn-lt"/>
                <a:ea typeface="+mn-ea"/>
                <a:cs typeface="+mn-cs"/>
              </a:rPr>
              <a:t>Art</a:t>
            </a:r>
            <a:r>
              <a:rPr lang="pt-BR" sz="1200" b="0" i="0" kern="1200" dirty="0" smtClean="0">
                <a:solidFill>
                  <a:schemeClr val="tx1"/>
                </a:solidFill>
                <a:latin typeface="+mn-lt"/>
                <a:ea typeface="+mn-ea"/>
                <a:cs typeface="+mn-cs"/>
              </a:rPr>
              <a:t> </a:t>
            </a:r>
            <a:r>
              <a:rPr lang="pt-BR" sz="1200" b="0" i="0" kern="1200" dirty="0" err="1" smtClean="0">
                <a:solidFill>
                  <a:schemeClr val="tx1"/>
                </a:solidFill>
                <a:latin typeface="+mn-lt"/>
                <a:ea typeface="+mn-ea"/>
                <a:cs typeface="+mn-cs"/>
              </a:rPr>
              <a:t>Nouveau</a:t>
            </a:r>
            <a:r>
              <a:rPr lang="pt-BR" sz="1200" b="0" i="0" kern="1200" dirty="0" smtClean="0">
                <a:solidFill>
                  <a:schemeClr val="tx1"/>
                </a:solidFill>
                <a:latin typeface="+mn-lt"/>
                <a:ea typeface="+mn-ea"/>
                <a:cs typeface="+mn-cs"/>
              </a:rPr>
              <a:t>. </a:t>
            </a:r>
            <a:r>
              <a:rPr lang="pt-BR" sz="1200" b="0" i="0" u="none" strike="noStrike" kern="1200" dirty="0" smtClean="0">
                <a:solidFill>
                  <a:schemeClr val="tx1"/>
                </a:solidFill>
                <a:latin typeface="+mn-lt"/>
                <a:ea typeface="+mn-ea"/>
                <a:cs typeface="+mn-cs"/>
                <a:hlinkClick r:id="rId3"/>
              </a:rPr>
              <a:t>Wikipédia</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4"/>
              </a:rPr>
              <a:t>Nascimento</a:t>
            </a:r>
            <a:r>
              <a:rPr lang="pt-BR" sz="1200" b="1" i="0" kern="1200" dirty="0" smtClean="0">
                <a:solidFill>
                  <a:schemeClr val="tx1"/>
                </a:solidFill>
                <a:latin typeface="+mn-lt"/>
                <a:ea typeface="+mn-ea"/>
                <a:cs typeface="+mn-cs"/>
              </a:rPr>
              <a:t>: </a:t>
            </a:r>
            <a:r>
              <a:rPr lang="pt-BR" sz="1200" b="0" i="0" kern="1200" dirty="0" smtClean="0">
                <a:solidFill>
                  <a:schemeClr val="tx1"/>
                </a:solidFill>
                <a:latin typeface="+mn-lt"/>
                <a:ea typeface="+mn-ea"/>
                <a:cs typeface="+mn-cs"/>
              </a:rPr>
              <a:t>24 de julho de 1860, </a:t>
            </a:r>
            <a:r>
              <a:rPr lang="pt-BR" sz="1200" b="0" i="0" u="none" strike="noStrike" kern="1200" dirty="0" err="1" smtClean="0">
                <a:solidFill>
                  <a:schemeClr val="tx1"/>
                </a:solidFill>
                <a:latin typeface="+mn-lt"/>
                <a:ea typeface="+mn-ea"/>
                <a:cs typeface="+mn-cs"/>
                <a:hlinkClick r:id="rId5"/>
              </a:rPr>
              <a:t>Ivančice</a:t>
            </a:r>
            <a:r>
              <a:rPr lang="pt-BR" sz="1200" b="0" i="0" u="none" strike="noStrike" kern="1200" dirty="0" smtClean="0">
                <a:solidFill>
                  <a:schemeClr val="tx1"/>
                </a:solidFill>
                <a:latin typeface="+mn-lt"/>
                <a:ea typeface="+mn-ea"/>
                <a:cs typeface="+mn-cs"/>
                <a:hlinkClick r:id="rId5"/>
              </a:rPr>
              <a:t>, República Checa</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6"/>
              </a:rPr>
              <a:t>Falecimento</a:t>
            </a:r>
            <a:r>
              <a:rPr lang="pt-BR" sz="1200" b="1" i="0" kern="1200" dirty="0" smtClean="0">
                <a:solidFill>
                  <a:schemeClr val="tx1"/>
                </a:solidFill>
                <a:latin typeface="+mn-lt"/>
                <a:ea typeface="+mn-ea"/>
                <a:cs typeface="+mn-cs"/>
              </a:rPr>
              <a:t>: </a:t>
            </a:r>
            <a:r>
              <a:rPr lang="pt-BR" sz="1200" b="0" i="0" kern="1200" dirty="0" smtClean="0">
                <a:solidFill>
                  <a:schemeClr val="tx1"/>
                </a:solidFill>
                <a:latin typeface="+mn-lt"/>
                <a:ea typeface="+mn-ea"/>
                <a:cs typeface="+mn-cs"/>
              </a:rPr>
              <a:t>14 de julho de 1939, </a:t>
            </a:r>
            <a:r>
              <a:rPr lang="pt-BR" sz="1200" b="0" i="0" u="none" strike="noStrike" kern="1200" dirty="0" smtClean="0">
                <a:solidFill>
                  <a:schemeClr val="tx1"/>
                </a:solidFill>
                <a:latin typeface="+mn-lt"/>
                <a:ea typeface="+mn-ea"/>
                <a:cs typeface="+mn-cs"/>
                <a:hlinkClick r:id="rId7"/>
              </a:rPr>
              <a:t>Praga, República Checa</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8"/>
              </a:rPr>
              <a:t>Cônjuge</a:t>
            </a:r>
            <a:r>
              <a:rPr lang="pt-BR" sz="1200" b="1"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9"/>
              </a:rPr>
              <a:t>Maruška</a:t>
            </a:r>
            <a:r>
              <a:rPr lang="pt-BR" sz="1200" b="0" i="0" u="none" strike="noStrike" kern="1200" dirty="0" smtClean="0">
                <a:solidFill>
                  <a:schemeClr val="tx1"/>
                </a:solidFill>
                <a:latin typeface="+mn-lt"/>
                <a:ea typeface="+mn-ea"/>
                <a:cs typeface="+mn-cs"/>
                <a:hlinkClick r:id="rId9"/>
              </a:rPr>
              <a:t> </a:t>
            </a:r>
            <a:r>
              <a:rPr lang="pt-BR" sz="1200" b="0" i="0" u="none" strike="noStrike" kern="1200" dirty="0" err="1" smtClean="0">
                <a:solidFill>
                  <a:schemeClr val="tx1"/>
                </a:solidFill>
                <a:latin typeface="+mn-lt"/>
                <a:ea typeface="+mn-ea"/>
                <a:cs typeface="+mn-cs"/>
                <a:hlinkClick r:id="rId9"/>
              </a:rPr>
              <a:t>Chytilová</a:t>
            </a:r>
            <a:r>
              <a:rPr lang="pt-BR" sz="1200" b="0" i="0" kern="1200" dirty="0" smtClean="0">
                <a:solidFill>
                  <a:schemeClr val="tx1"/>
                </a:solidFill>
                <a:latin typeface="+mn-lt"/>
                <a:ea typeface="+mn-ea"/>
                <a:cs typeface="+mn-cs"/>
              </a:rPr>
              <a:t> (desde 1906)</a:t>
            </a:r>
          </a:p>
          <a:p>
            <a:r>
              <a:rPr lang="pt-BR" sz="1200" b="1" i="0" u="none" strike="noStrike" kern="1200" dirty="0" smtClean="0">
                <a:solidFill>
                  <a:schemeClr val="tx1"/>
                </a:solidFill>
                <a:latin typeface="+mn-lt"/>
                <a:ea typeface="+mn-ea"/>
                <a:cs typeface="+mn-cs"/>
                <a:hlinkClick r:id="rId10"/>
              </a:rPr>
              <a:t>Obras</a:t>
            </a:r>
            <a:r>
              <a:rPr lang="pt-BR" sz="1200" b="1"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11"/>
              </a:rPr>
              <a:t>The</a:t>
            </a:r>
            <a:r>
              <a:rPr lang="pt-BR" sz="1200" b="0" i="0" u="none" strike="noStrike" kern="1200" dirty="0" smtClean="0">
                <a:solidFill>
                  <a:schemeClr val="tx1"/>
                </a:solidFill>
                <a:latin typeface="+mn-lt"/>
                <a:ea typeface="+mn-ea"/>
                <a:cs typeface="+mn-cs"/>
                <a:hlinkClick r:id="rId11"/>
              </a:rPr>
              <a:t> </a:t>
            </a:r>
            <a:r>
              <a:rPr lang="pt-BR" sz="1200" b="0" i="0" u="none" strike="noStrike" kern="1200" dirty="0" err="1" smtClean="0">
                <a:solidFill>
                  <a:schemeClr val="tx1"/>
                </a:solidFill>
                <a:latin typeface="+mn-lt"/>
                <a:ea typeface="+mn-ea"/>
                <a:cs typeface="+mn-cs"/>
                <a:hlinkClick r:id="rId11"/>
              </a:rPr>
              <a:t>Slav</a:t>
            </a:r>
            <a:r>
              <a:rPr lang="pt-BR" sz="1200" b="0" i="0" u="none" strike="noStrike" kern="1200" dirty="0" smtClean="0">
                <a:solidFill>
                  <a:schemeClr val="tx1"/>
                </a:solidFill>
                <a:latin typeface="+mn-lt"/>
                <a:ea typeface="+mn-ea"/>
                <a:cs typeface="+mn-cs"/>
                <a:hlinkClick r:id="rId11"/>
              </a:rPr>
              <a:t> </a:t>
            </a:r>
            <a:r>
              <a:rPr lang="pt-BR" sz="1200" b="0" i="0" u="none" strike="noStrike" kern="1200" dirty="0" err="1" smtClean="0">
                <a:solidFill>
                  <a:schemeClr val="tx1"/>
                </a:solidFill>
                <a:latin typeface="+mn-lt"/>
                <a:ea typeface="+mn-ea"/>
                <a:cs typeface="+mn-cs"/>
                <a:hlinkClick r:id="rId11"/>
              </a:rPr>
              <a:t>Epic</a:t>
            </a:r>
            <a:r>
              <a:rPr lang="pt-BR" sz="1200" b="0" i="0" kern="1200" dirty="0" smtClean="0">
                <a:solidFill>
                  <a:schemeClr val="tx1"/>
                </a:solidFill>
                <a:latin typeface="+mn-lt"/>
                <a:ea typeface="+mn-ea"/>
                <a:cs typeface="+mn-cs"/>
              </a:rPr>
              <a:t>, </a:t>
            </a:r>
            <a:r>
              <a:rPr lang="pt-BR" sz="1200" b="0" i="0" u="none" strike="noStrike" kern="1200" dirty="0" smtClean="0">
                <a:solidFill>
                  <a:schemeClr val="tx1"/>
                </a:solidFill>
                <a:latin typeface="+mn-lt"/>
                <a:ea typeface="+mn-ea"/>
                <a:cs typeface="+mn-cs"/>
                <a:hlinkClick r:id="rId12"/>
              </a:rPr>
              <a:t>Le </a:t>
            </a:r>
            <a:r>
              <a:rPr lang="pt-BR" sz="1200" b="0" i="0" u="none" strike="noStrike" kern="1200" dirty="0" err="1" smtClean="0">
                <a:solidFill>
                  <a:schemeClr val="tx1"/>
                </a:solidFill>
                <a:latin typeface="+mn-lt"/>
                <a:ea typeface="+mn-ea"/>
                <a:cs typeface="+mn-cs"/>
                <a:hlinkClick r:id="rId12"/>
              </a:rPr>
              <a:t>Pater</a:t>
            </a:r>
            <a:r>
              <a:rPr lang="pt-BR" sz="1200" b="0"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13"/>
              </a:rPr>
              <a:t>Princezna</a:t>
            </a:r>
            <a:r>
              <a:rPr lang="pt-BR" sz="1200" b="0" i="0" u="none" strike="noStrike" kern="1200" dirty="0" smtClean="0">
                <a:solidFill>
                  <a:schemeClr val="tx1"/>
                </a:solidFill>
                <a:latin typeface="+mn-lt"/>
                <a:ea typeface="+mn-ea"/>
                <a:cs typeface="+mn-cs"/>
                <a:hlinkClick r:id="rId13"/>
              </a:rPr>
              <a:t> </a:t>
            </a:r>
            <a:r>
              <a:rPr lang="pt-BR" sz="1200" b="0" i="0" u="none" strike="noStrike" kern="1200" dirty="0" err="1" smtClean="0">
                <a:solidFill>
                  <a:schemeClr val="tx1"/>
                </a:solidFill>
                <a:latin typeface="+mn-lt"/>
                <a:ea typeface="+mn-ea"/>
                <a:cs typeface="+mn-cs"/>
                <a:hlinkClick r:id="rId13"/>
              </a:rPr>
              <a:t>Hyacinta</a:t>
            </a:r>
            <a:r>
              <a:rPr lang="pt-BR" sz="1200" b="0" i="0" kern="1200" dirty="0" smtClean="0">
                <a:solidFill>
                  <a:schemeClr val="tx1"/>
                </a:solidFill>
                <a:latin typeface="+mn-lt"/>
                <a:ea typeface="+mn-ea"/>
                <a:cs typeface="+mn-cs"/>
              </a:rPr>
              <a:t>, </a:t>
            </a:r>
            <a:r>
              <a:rPr lang="pt-BR" sz="1200" b="0" i="0" u="none" strike="noStrike" kern="1200" dirty="0" smtClean="0">
                <a:solidFill>
                  <a:schemeClr val="tx1"/>
                </a:solidFill>
                <a:latin typeface="+mn-lt"/>
                <a:ea typeface="+mn-ea"/>
                <a:cs typeface="+mn-cs"/>
              </a:rPr>
              <a:t>mais</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14"/>
              </a:rPr>
              <a:t>Períodos</a:t>
            </a:r>
            <a:r>
              <a:rPr lang="pt-BR" sz="1200" b="1" i="0" kern="1200" dirty="0" smtClean="0">
                <a:solidFill>
                  <a:schemeClr val="tx1"/>
                </a:solidFill>
                <a:latin typeface="+mn-lt"/>
                <a:ea typeface="+mn-ea"/>
                <a:cs typeface="+mn-cs"/>
              </a:rPr>
              <a:t>: </a:t>
            </a:r>
            <a:r>
              <a:rPr lang="pt-BR" sz="1200" b="0" i="0" kern="1200" dirty="0" smtClean="0">
                <a:solidFill>
                  <a:schemeClr val="tx1"/>
                </a:solidFill>
                <a:latin typeface="+mn-lt"/>
                <a:ea typeface="+mn-ea"/>
                <a:cs typeface="+mn-cs"/>
              </a:rPr>
              <a:t>Arte moderna, </a:t>
            </a:r>
            <a:r>
              <a:rPr lang="pt-BR" sz="1200" b="0" i="0" kern="1200" dirty="0" err="1" smtClean="0">
                <a:solidFill>
                  <a:schemeClr val="tx1"/>
                </a:solidFill>
                <a:latin typeface="+mn-lt"/>
                <a:ea typeface="+mn-ea"/>
                <a:cs typeface="+mn-cs"/>
              </a:rPr>
              <a:t>Art</a:t>
            </a:r>
            <a:r>
              <a:rPr lang="pt-BR" sz="1200" b="0" i="0" kern="1200" dirty="0" smtClean="0">
                <a:solidFill>
                  <a:schemeClr val="tx1"/>
                </a:solidFill>
                <a:latin typeface="+mn-lt"/>
                <a:ea typeface="+mn-ea"/>
                <a:cs typeface="+mn-cs"/>
              </a:rPr>
              <a:t> </a:t>
            </a:r>
            <a:r>
              <a:rPr lang="pt-BR" sz="1200" b="0" i="0" kern="1200" dirty="0" err="1" smtClean="0">
                <a:solidFill>
                  <a:schemeClr val="tx1"/>
                </a:solidFill>
                <a:latin typeface="+mn-lt"/>
                <a:ea typeface="+mn-ea"/>
                <a:cs typeface="+mn-cs"/>
              </a:rPr>
              <a:t>nouveau</a:t>
            </a:r>
            <a:endParaRPr lang="pt-BR" sz="1200" b="0" i="0" kern="1200" dirty="0" smtClean="0">
              <a:solidFill>
                <a:schemeClr val="tx1"/>
              </a:solidFill>
              <a:latin typeface="+mn-lt"/>
              <a:ea typeface="+mn-ea"/>
              <a:cs typeface="+mn-cs"/>
            </a:endParaRPr>
          </a:p>
          <a:p>
            <a:r>
              <a:rPr lang="pt-BR" sz="1200" b="1" i="0" u="none" strike="noStrike" kern="1200" dirty="0" smtClean="0">
                <a:solidFill>
                  <a:schemeClr val="tx1"/>
                </a:solidFill>
                <a:latin typeface="+mn-lt"/>
                <a:ea typeface="+mn-ea"/>
                <a:cs typeface="+mn-cs"/>
                <a:hlinkClick r:id="rId15"/>
              </a:rPr>
              <a:t>Filhos</a:t>
            </a:r>
            <a:r>
              <a:rPr lang="pt-BR" sz="1200" b="1"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16"/>
              </a:rPr>
              <a:t>Jiří</a:t>
            </a:r>
            <a:r>
              <a:rPr lang="pt-BR" sz="1200" b="0" i="0" u="none" strike="noStrike" kern="1200" dirty="0" smtClean="0">
                <a:solidFill>
                  <a:schemeClr val="tx1"/>
                </a:solidFill>
                <a:latin typeface="+mn-lt"/>
                <a:ea typeface="+mn-ea"/>
                <a:cs typeface="+mn-cs"/>
                <a:hlinkClick r:id="rId16"/>
              </a:rPr>
              <a:t> </a:t>
            </a:r>
            <a:r>
              <a:rPr lang="pt-BR" sz="1200" b="0" i="0" u="none" strike="noStrike" kern="1200" dirty="0" err="1" smtClean="0">
                <a:solidFill>
                  <a:schemeClr val="tx1"/>
                </a:solidFill>
                <a:latin typeface="+mn-lt"/>
                <a:ea typeface="+mn-ea"/>
                <a:cs typeface="+mn-cs"/>
                <a:hlinkClick r:id="rId16"/>
              </a:rPr>
              <a:t>Mucha</a:t>
            </a:r>
            <a:r>
              <a:rPr lang="pt-BR" sz="1200" b="0" i="0" kern="1200" dirty="0" smtClean="0">
                <a:solidFill>
                  <a:schemeClr val="tx1"/>
                </a:solidFill>
                <a:latin typeface="+mn-lt"/>
                <a:ea typeface="+mn-ea"/>
                <a:cs typeface="+mn-cs"/>
              </a:rPr>
              <a:t>, </a:t>
            </a:r>
            <a:r>
              <a:rPr lang="pt-BR" sz="1200" b="0" i="0" u="none" strike="noStrike" kern="1200" dirty="0" err="1" smtClean="0">
                <a:solidFill>
                  <a:schemeClr val="tx1"/>
                </a:solidFill>
                <a:latin typeface="+mn-lt"/>
                <a:ea typeface="+mn-ea"/>
                <a:cs typeface="+mn-cs"/>
                <a:hlinkClick r:id="rId17"/>
              </a:rPr>
              <a:t>Jaroslava</a:t>
            </a:r>
            <a:r>
              <a:rPr lang="pt-BR" sz="1200" b="0" i="0" u="none" strike="noStrike" kern="1200" dirty="0" smtClean="0">
                <a:solidFill>
                  <a:schemeClr val="tx1"/>
                </a:solidFill>
                <a:latin typeface="+mn-lt"/>
                <a:ea typeface="+mn-ea"/>
                <a:cs typeface="+mn-cs"/>
                <a:hlinkClick r:id="rId17"/>
              </a:rPr>
              <a:t> </a:t>
            </a:r>
            <a:r>
              <a:rPr lang="pt-BR" sz="1200" b="0" i="0" u="none" strike="noStrike" kern="1200" dirty="0" err="1" smtClean="0">
                <a:solidFill>
                  <a:schemeClr val="tx1"/>
                </a:solidFill>
                <a:latin typeface="+mn-lt"/>
                <a:ea typeface="+mn-ea"/>
                <a:cs typeface="+mn-cs"/>
                <a:hlinkClick r:id="rId17"/>
              </a:rPr>
              <a:t>Mucha</a:t>
            </a:r>
            <a:endParaRPr lang="pt-BR" sz="1200" b="0" i="0" kern="1200" dirty="0" smtClean="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25</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Google </a:t>
            </a:r>
            <a:r>
              <a:rPr lang="pt-BR" dirty="0" err="1" smtClean="0"/>
              <a:t>Earth</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27</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http://commons.wikimedia.org/wiki/File:South_season.jpg</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29</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mtClean="0"/>
              <a:t>http://www.youtube.com/watch?v=GI3rBwqwDbw</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30</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http://www.apolo11.com/terremotos_globais.</a:t>
            </a:r>
            <a:r>
              <a:rPr lang="pt-BR" dirty="0" err="1" smtClean="0"/>
              <a:t>php</a:t>
            </a:r>
            <a:r>
              <a:rPr lang="pt-BR" dirty="0" smtClean="0"/>
              <a:t>?</a:t>
            </a:r>
            <a:r>
              <a:rPr lang="pt-BR" dirty="0" err="1" smtClean="0"/>
              <a:t>posic</a:t>
            </a:r>
            <a:r>
              <a:rPr lang="pt-BR" dirty="0" smtClean="0"/>
              <a:t>=dat_20110314-154453.</a:t>
            </a:r>
            <a:r>
              <a:rPr lang="pt-BR" dirty="0" err="1" smtClean="0"/>
              <a:t>inc</a:t>
            </a:r>
            <a:endParaRPr lang="pt-BR" dirty="0" smtClean="0"/>
          </a:p>
          <a:p>
            <a:r>
              <a:rPr lang="pt-BR" dirty="0" smtClean="0"/>
              <a:t>http://www.apolo11.com/imagens/2011/esquema_correntes_convectivas.jpg</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31</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http://en.wikipedia.org/wiki/Pangaea#</a:t>
            </a:r>
            <a:r>
              <a:rPr lang="pt-BR" dirty="0" err="1" smtClean="0"/>
              <a:t>mediaviewer</a:t>
            </a:r>
            <a:r>
              <a:rPr lang="pt-BR" dirty="0" smtClean="0"/>
              <a:t>/File:Blakey_300moll.jpg</a:t>
            </a:r>
          </a:p>
          <a:p>
            <a:r>
              <a:rPr lang="pt-BR" dirty="0" smtClean="0"/>
              <a:t>http://en.wikipedia.org/wiki/Pangaea</a:t>
            </a:r>
          </a:p>
          <a:p>
            <a:r>
              <a:rPr lang="en-US" sz="1200" b="1" i="0" kern="1200" dirty="0" smtClean="0">
                <a:solidFill>
                  <a:schemeClr val="tx1"/>
                </a:solidFill>
                <a:latin typeface="+mn-lt"/>
                <a:ea typeface="+mn-ea"/>
                <a:cs typeface="+mn-cs"/>
              </a:rPr>
              <a:t>Pangaea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tooltip="Help:IPA for English"/>
              </a:rPr>
              <a:t>/</a:t>
            </a:r>
            <a:r>
              <a:rPr lang="en-US" sz="1200" b="0" i="0" u="none" strike="noStrike" kern="1200" dirty="0" err="1" smtClean="0">
                <a:solidFill>
                  <a:schemeClr val="tx1"/>
                </a:solidFill>
                <a:latin typeface="+mn-lt"/>
                <a:ea typeface="+mn-ea"/>
                <a:cs typeface="+mn-cs"/>
                <a:hlinkClick r:id="rId3" tooltip="Help:IPA for English"/>
              </a:rPr>
              <a:t>pænˈdʒiːə</a:t>
            </a:r>
            <a:r>
              <a:rPr lang="en-US" sz="1200" b="0" i="0" u="none" strike="noStrike" kern="1200" dirty="0" smtClean="0">
                <a:solidFill>
                  <a:schemeClr val="tx1"/>
                </a:solidFill>
                <a:latin typeface="+mn-lt"/>
                <a:ea typeface="+mn-ea"/>
                <a:cs typeface="+mn-cs"/>
                <a:hlinkClick r:id="rId3" tooltip="Help:IPA for English"/>
              </a:rPr>
              <a:t>/</a:t>
            </a:r>
            <a:r>
              <a:rPr lang="en-US" sz="1200" b="0" i="0" kern="1200" dirty="0" smtClean="0">
                <a:solidFill>
                  <a:schemeClr val="tx1"/>
                </a:solidFill>
                <a:latin typeface="+mn-lt"/>
                <a:ea typeface="+mn-ea"/>
                <a:cs typeface="+mn-cs"/>
              </a:rPr>
              <a:t> </a:t>
            </a:r>
            <a:r>
              <a:rPr lang="en-US" sz="1200" b="0" i="1" u="none" strike="noStrike" kern="1200" dirty="0" smtClean="0">
                <a:solidFill>
                  <a:schemeClr val="tx1"/>
                </a:solidFill>
                <a:latin typeface="+mn-lt"/>
                <a:ea typeface="+mn-ea"/>
                <a:cs typeface="+mn-cs"/>
                <a:hlinkClick r:id="rId4" tooltip="Wikipedia:Pronunciation respelling key"/>
              </a:rPr>
              <a:t>pan-</a:t>
            </a:r>
            <a:r>
              <a:rPr lang="en-US" sz="1200" b="1" i="1" u="none" strike="noStrike" kern="1200" cap="small" dirty="0" err="1" smtClean="0">
                <a:solidFill>
                  <a:schemeClr val="tx1"/>
                </a:solidFill>
                <a:latin typeface="+mn-lt"/>
                <a:ea typeface="+mn-ea"/>
                <a:cs typeface="+mn-cs"/>
                <a:hlinkClick r:id="rId4" tooltip="Wikipedia:Pronunciation respelling key"/>
              </a:rPr>
              <a:t>jee</a:t>
            </a:r>
            <a:r>
              <a:rPr lang="en-US" sz="1200" b="0" i="1" u="none" strike="noStrike" kern="1200" dirty="0" smtClean="0">
                <a:solidFill>
                  <a:schemeClr val="tx1"/>
                </a:solidFill>
                <a:latin typeface="+mn-lt"/>
                <a:ea typeface="+mn-ea"/>
                <a:cs typeface="+mn-cs"/>
                <a:hlinkClick r:id="rId4" tooltip="Wikipedia:Pronunciation respelling key"/>
              </a:rPr>
              <a:t>-ə</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5"/>
              </a:rPr>
              <a:t>[1]</a:t>
            </a:r>
            <a:r>
              <a:rPr lang="en-US" sz="1200" b="0" i="0" kern="1200" dirty="0" smtClean="0">
                <a:solidFill>
                  <a:schemeClr val="tx1"/>
                </a:solidFill>
                <a:latin typeface="+mn-lt"/>
                <a:ea typeface="+mn-ea"/>
                <a:cs typeface="+mn-cs"/>
              </a:rPr>
              <a:t> also spelled </a:t>
            </a:r>
            <a:r>
              <a:rPr lang="en-US" sz="1200" b="1" i="0" kern="1200" dirty="0" err="1" smtClean="0">
                <a:solidFill>
                  <a:schemeClr val="tx1"/>
                </a:solidFill>
                <a:latin typeface="+mn-lt"/>
                <a:ea typeface="+mn-ea"/>
                <a:cs typeface="+mn-cs"/>
              </a:rPr>
              <a:t>Pangea</a:t>
            </a:r>
            <a:r>
              <a:rPr lang="en-US" sz="1200" b="0" i="0" kern="1200" dirty="0" smtClean="0">
                <a:solidFill>
                  <a:schemeClr val="tx1"/>
                </a:solidFill>
                <a:latin typeface="+mn-lt"/>
                <a:ea typeface="+mn-ea"/>
                <a:cs typeface="+mn-cs"/>
              </a:rPr>
              <a:t>) was a </a:t>
            </a:r>
            <a:r>
              <a:rPr lang="en-US" sz="1200" b="0" i="0" u="none" strike="noStrike" kern="1200" dirty="0" smtClean="0">
                <a:solidFill>
                  <a:schemeClr val="tx1"/>
                </a:solidFill>
                <a:latin typeface="+mn-lt"/>
                <a:ea typeface="+mn-ea"/>
                <a:cs typeface="+mn-cs"/>
                <a:hlinkClick r:id="rId6" tooltip="Supercontinent"/>
              </a:rPr>
              <a:t>supercontinent</a:t>
            </a:r>
            <a:r>
              <a:rPr lang="en-US" sz="1200" b="0" i="0" kern="1200" dirty="0" smtClean="0">
                <a:solidFill>
                  <a:schemeClr val="tx1"/>
                </a:solidFill>
                <a:latin typeface="+mn-lt"/>
                <a:ea typeface="+mn-ea"/>
                <a:cs typeface="+mn-cs"/>
              </a:rPr>
              <a:t> that existed during the late </a:t>
            </a:r>
            <a:r>
              <a:rPr lang="en-US" sz="1200" b="0" i="0" u="none" strike="noStrike" kern="1200" dirty="0" smtClean="0">
                <a:solidFill>
                  <a:schemeClr val="tx1"/>
                </a:solidFill>
                <a:latin typeface="+mn-lt"/>
                <a:ea typeface="+mn-ea"/>
                <a:cs typeface="+mn-cs"/>
                <a:hlinkClick r:id="rId7" tooltip="Paleozoic"/>
              </a:rPr>
              <a:t>Paleozoic</a:t>
            </a:r>
            <a:r>
              <a:rPr lang="en-US" sz="1200" b="0" i="0" kern="1200" dirty="0" smtClean="0">
                <a:solidFill>
                  <a:schemeClr val="tx1"/>
                </a:solidFill>
                <a:latin typeface="+mn-lt"/>
                <a:ea typeface="+mn-ea"/>
                <a:cs typeface="+mn-cs"/>
              </a:rPr>
              <a:t> and early </a:t>
            </a:r>
            <a:r>
              <a:rPr lang="en-US" sz="1200" b="0" i="0" u="none" strike="noStrike" kern="1200" dirty="0" smtClean="0">
                <a:solidFill>
                  <a:schemeClr val="tx1"/>
                </a:solidFill>
                <a:latin typeface="+mn-lt"/>
                <a:ea typeface="+mn-ea"/>
                <a:cs typeface="+mn-cs"/>
                <a:hlinkClick r:id="rId8" tooltip="Mesozoic"/>
              </a:rPr>
              <a:t>Mesozoic</a:t>
            </a:r>
            <a:r>
              <a:rPr lang="en-US" sz="1200" b="0" i="0" kern="1200" dirty="0" smtClean="0">
                <a:solidFill>
                  <a:schemeClr val="tx1"/>
                </a:solidFill>
                <a:latin typeface="+mn-lt"/>
                <a:ea typeface="+mn-ea"/>
                <a:cs typeface="+mn-cs"/>
              </a:rPr>
              <a:t> eras, forming approximately 300 million years ago.</a:t>
            </a:r>
            <a:r>
              <a:rPr lang="en-US" sz="1200" b="0" i="0" u="none" strike="noStrike" kern="1200" baseline="30000" dirty="0" smtClean="0">
                <a:solidFill>
                  <a:schemeClr val="tx1"/>
                </a:solidFill>
                <a:latin typeface="+mn-lt"/>
                <a:ea typeface="+mn-ea"/>
                <a:cs typeface="+mn-cs"/>
                <a:hlinkClick r:id="rId5"/>
              </a:rPr>
              <a:t>[2]</a:t>
            </a:r>
            <a:r>
              <a:rPr lang="en-US" sz="1200" b="0" i="0" kern="1200" dirty="0" smtClean="0">
                <a:solidFill>
                  <a:schemeClr val="tx1"/>
                </a:solidFill>
                <a:latin typeface="+mn-lt"/>
                <a:ea typeface="+mn-ea"/>
                <a:cs typeface="+mn-cs"/>
              </a:rPr>
              <a:t> It began to break apart around 100 million years after it formed.</a:t>
            </a:r>
            <a:r>
              <a:rPr lang="en-US" sz="1200" b="0" i="0" u="none" strike="noStrike" kern="1200" baseline="30000" dirty="0" smtClean="0">
                <a:solidFill>
                  <a:schemeClr val="tx1"/>
                </a:solidFill>
                <a:latin typeface="+mn-lt"/>
                <a:ea typeface="+mn-ea"/>
                <a:cs typeface="+mn-cs"/>
                <a:hlinkClick r:id="rId5"/>
              </a:rPr>
              <a:t>[3]</a:t>
            </a:r>
            <a:r>
              <a:rPr lang="en-US" sz="1200" b="0" i="0" kern="1200" dirty="0" smtClean="0">
                <a:solidFill>
                  <a:schemeClr val="tx1"/>
                </a:solidFill>
                <a:latin typeface="+mn-lt"/>
                <a:ea typeface="+mn-ea"/>
                <a:cs typeface="+mn-cs"/>
              </a:rPr>
              <a:t> The single global ocean which surrounded Pangaea is accordingly named </a:t>
            </a:r>
            <a:r>
              <a:rPr lang="en-US" sz="1200" b="0" i="0" u="none" strike="noStrike" kern="1200" dirty="0" err="1" smtClean="0">
                <a:solidFill>
                  <a:schemeClr val="tx1"/>
                </a:solidFill>
                <a:latin typeface="+mn-lt"/>
                <a:ea typeface="+mn-ea"/>
                <a:cs typeface="+mn-cs"/>
                <a:hlinkClick r:id="rId9" tooltip="Panthalassa"/>
              </a:rPr>
              <a:t>Panthalassa</a:t>
            </a:r>
            <a:r>
              <a:rPr lang="en-US" sz="1200" b="0" i="0" kern="1200" dirty="0" smtClean="0">
                <a:solidFill>
                  <a:schemeClr val="tx1"/>
                </a:solidFill>
                <a:latin typeface="+mn-lt"/>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32</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http://hpiers.obspm.fr/eop-pc/</a:t>
            </a:r>
          </a:p>
          <a:p>
            <a:r>
              <a:rPr lang="pt-BR" dirty="0" smtClean="0"/>
              <a:t>http://syrte.obspm.fr/</a:t>
            </a:r>
          </a:p>
          <a:p>
            <a:endParaRPr lang="pt-BR" dirty="0" smtClean="0"/>
          </a:p>
          <a:p>
            <a:r>
              <a:rPr lang="pt-BR" dirty="0" smtClean="0"/>
              <a:t>https://syrte.obspm.fr/astro/rota-terre_en.php</a:t>
            </a:r>
          </a:p>
          <a:p>
            <a:endParaRPr lang="pt-BR" dirty="0" smtClean="0"/>
          </a:p>
          <a:p>
            <a:r>
              <a:rPr lang="en-US" sz="1200" b="0" i="0" u="none" strike="noStrike" kern="1200" dirty="0" smtClean="0">
                <a:solidFill>
                  <a:schemeClr val="tx1"/>
                </a:solidFill>
                <a:latin typeface="+mn-lt"/>
                <a:ea typeface="+mn-ea"/>
                <a:cs typeface="+mn-cs"/>
              </a:rPr>
              <a:t>The research concerns Earth rotation studies using observations derived from space geodesy, such as GPS and DORIS systems, laser ranging to the moon and artificial satellites and very long baseline </a:t>
            </a:r>
            <a:r>
              <a:rPr lang="en-US" sz="1200" b="0" i="0" u="none" strike="noStrike" kern="1200" dirty="0" err="1" smtClean="0">
                <a:solidFill>
                  <a:schemeClr val="tx1"/>
                </a:solidFill>
                <a:latin typeface="+mn-lt"/>
                <a:ea typeface="+mn-ea"/>
                <a:cs typeface="+mn-cs"/>
              </a:rPr>
              <a:t>interferometry</a:t>
            </a:r>
            <a:r>
              <a:rPr lang="en-US" sz="1200" b="0" i="0" u="none" strike="noStrike" kern="1200" dirty="0" smtClean="0">
                <a:solidFill>
                  <a:schemeClr val="tx1"/>
                </a:solidFill>
                <a:latin typeface="+mn-lt"/>
                <a:ea typeface="+mn-ea"/>
                <a:cs typeface="+mn-cs"/>
              </a:rPr>
              <a:t> (VLBI).</a:t>
            </a:r>
          </a:p>
          <a:p>
            <a:r>
              <a:rPr lang="en-US" sz="1200" b="0" i="0" u="none" strike="noStrike" kern="1200" dirty="0" smtClean="0">
                <a:solidFill>
                  <a:schemeClr val="tx1"/>
                </a:solidFill>
                <a:latin typeface="+mn-lt"/>
                <a:ea typeface="+mn-ea"/>
                <a:cs typeface="+mn-cs"/>
              </a:rPr>
              <a:t>Its scientific activities are primarily linked to conceptual definition of various reference systems, models and parameters connected to geodynamics (precession, </a:t>
            </a:r>
            <a:r>
              <a:rPr lang="en-US" sz="1200" b="0" i="0" u="none" strike="noStrike" kern="1200" dirty="0" err="1" smtClean="0">
                <a:solidFill>
                  <a:schemeClr val="tx1"/>
                </a:solidFill>
                <a:latin typeface="+mn-lt"/>
                <a:ea typeface="+mn-ea"/>
                <a:cs typeface="+mn-cs"/>
              </a:rPr>
              <a:t>nutation</a:t>
            </a:r>
            <a:r>
              <a:rPr lang="en-US" sz="1200" b="0" i="0" u="none" strike="noStrike" kern="1200" dirty="0" smtClean="0">
                <a:solidFill>
                  <a:schemeClr val="tx1"/>
                </a:solidFill>
                <a:latin typeface="+mn-lt"/>
                <a:ea typeface="+mn-ea"/>
                <a:cs typeface="+mn-cs"/>
              </a:rPr>
              <a:t>, polar motion, variations in the earth's rotation). They are developed in the frame of the International astronomical Union (IAU) within working groups in charge of the preparation of the IAU resolutions, scientific terminology and standard models to be used in the field. Other researches are developed in the field of astronomy and geodynamics in relation to geodesy and geophysics. Firstly, metrology of both terrestrial and celestial reference systems with respect to the Earth orientation and secondly the analyses of geophysical phenomena affecting the earth rotation, external like atmosphere and ocean as well as internal, mantle and the core.</a:t>
            </a:r>
          </a:p>
          <a:p>
            <a:r>
              <a:rPr lang="en-US" sz="1200" b="0" i="0" u="none" strike="noStrike" kern="1200" dirty="0" smtClean="0">
                <a:solidFill>
                  <a:schemeClr val="tx1"/>
                </a:solidFill>
                <a:latin typeface="+mn-lt"/>
                <a:ea typeface="+mn-ea"/>
                <a:cs typeface="+mn-cs"/>
              </a:rPr>
              <a:t>It can be represented as the intersection of the Earth's axis of rotation with a plan tangent to the terrestrial pole. The resulting motion is composed of an annual term, of atmospheric origin superimposed to the Chandler term, which is a free motion. The </a:t>
            </a:r>
            <a:r>
              <a:rPr lang="en-US" sz="1200" b="0" i="0" u="none" strike="noStrike" kern="1200" dirty="0" err="1" smtClean="0">
                <a:solidFill>
                  <a:schemeClr val="tx1"/>
                </a:solidFill>
                <a:latin typeface="+mn-lt"/>
                <a:ea typeface="+mn-ea"/>
                <a:cs typeface="+mn-cs"/>
              </a:rPr>
              <a:t>polhody</a:t>
            </a:r>
            <a:r>
              <a:rPr lang="en-US" sz="1200" b="0" i="0" u="none" strike="noStrike" kern="1200" dirty="0" smtClean="0">
                <a:solidFill>
                  <a:schemeClr val="tx1"/>
                </a:solidFill>
                <a:latin typeface="+mn-lt"/>
                <a:ea typeface="+mn-ea"/>
                <a:cs typeface="+mn-cs"/>
              </a:rPr>
              <a:t> fits in approximately a 20m square. The uncertainty is smaller than one </a:t>
            </a:r>
            <a:r>
              <a:rPr lang="en-US" sz="1200" b="0" i="0" u="none" strike="noStrike" kern="1200" dirty="0" err="1" smtClean="0">
                <a:solidFill>
                  <a:schemeClr val="tx1"/>
                </a:solidFill>
                <a:latin typeface="+mn-lt"/>
                <a:ea typeface="+mn-ea"/>
                <a:cs typeface="+mn-cs"/>
              </a:rPr>
              <a:t>centimetre</a:t>
            </a:r>
            <a:r>
              <a:rPr lang="en-US" sz="1200" b="0" i="0" u="none" strike="noStrike" kern="1200" dirty="0" smtClean="0">
                <a:solidFill>
                  <a:schemeClr val="tx1"/>
                </a:solidFill>
                <a:latin typeface="+mn-lt"/>
                <a:ea typeface="+mn-ea"/>
                <a:cs typeface="+mn-cs"/>
              </a:rPr>
              <a:t>.</a:t>
            </a:r>
          </a:p>
          <a:p>
            <a:r>
              <a:rPr lang="en-US" sz="1200" b="1" i="0" u="none" strike="noStrike" kern="1200" dirty="0" smtClean="0">
                <a:solidFill>
                  <a:schemeClr val="tx1"/>
                </a:solidFill>
                <a:latin typeface="+mn-lt"/>
                <a:ea typeface="+mn-ea"/>
                <a:cs typeface="+mn-cs"/>
              </a:rPr>
              <a:t>Example of earth rotation parameters: </a:t>
            </a:r>
            <a:r>
              <a:rPr lang="en-US" sz="1600" b="1" i="0" u="none" strike="noStrike" kern="1200" dirty="0" err="1" smtClean="0">
                <a:solidFill>
                  <a:schemeClr val="tx1"/>
                </a:solidFill>
                <a:latin typeface="+mn-lt"/>
                <a:ea typeface="+mn-ea"/>
                <a:cs typeface="+mn-cs"/>
              </a:rPr>
              <a:t>Polhody</a:t>
            </a:r>
            <a:r>
              <a:rPr lang="en-US" sz="1600" b="1" i="0" u="none" strike="noStrike" kern="1200" dirty="0" smtClean="0">
                <a:solidFill>
                  <a:schemeClr val="tx1"/>
                </a:solidFill>
                <a:latin typeface="+mn-lt"/>
                <a:ea typeface="+mn-ea"/>
                <a:cs typeface="+mn-cs"/>
              </a:rPr>
              <a:t> or polar motion.</a:t>
            </a:r>
            <a:endParaRPr lang="en-US" sz="1200" b="1" i="0" u="none" strike="noStrike" kern="1200" dirty="0" smtClean="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33</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http://lh3.ggpht.com/-v2P_8unCGTE/T2Wy_veHqdI/AAAAAAAAVek/ccnhM2gFei4/bay-of-fundy-11%25255B2%25255D.</a:t>
            </a:r>
            <a:r>
              <a:rPr lang="pt-BR" dirty="0" err="1" smtClean="0"/>
              <a:t>jpg</a:t>
            </a:r>
            <a:r>
              <a:rPr lang="pt-BR" dirty="0" smtClean="0"/>
              <a:t>?</a:t>
            </a:r>
            <a:r>
              <a:rPr lang="pt-BR" dirty="0" err="1" smtClean="0"/>
              <a:t>imgmax</a:t>
            </a:r>
            <a:r>
              <a:rPr lang="pt-BR" dirty="0" smtClean="0"/>
              <a:t>=800</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34</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http://educacaodeinfancia.com/as-estacoes-do-ano/</a:t>
            </a:r>
          </a:p>
          <a:p>
            <a:r>
              <a:rPr lang="pt-BR" dirty="0" smtClean="0"/>
              <a:t>http://educacaodeinfancia.com/wp-content/uploads/2009/04/primavera.jpg</a:t>
            </a:r>
          </a:p>
          <a:p>
            <a:r>
              <a:rPr lang="pt-BR" dirty="0" smtClean="0"/>
              <a:t>http://educacaodeinfancia.com/wp-content/uploads/2009/04/verano.jpg</a:t>
            </a:r>
          </a:p>
          <a:p>
            <a:r>
              <a:rPr lang="pt-BR" dirty="0" smtClean="0"/>
              <a:t>http://educacaodeinfancia.com/wp-content/uploads/2009/04/otono.jpg</a:t>
            </a:r>
          </a:p>
          <a:p>
            <a:r>
              <a:rPr lang="pt-BR" dirty="0" smtClean="0"/>
              <a:t>http://educacaodeinfancia.com/wp-content/uploads/2009/04/inverno.jpg</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mtClean="0"/>
              <a:t>http://www.minimegeology.com/shop/wpimages/BayOfFundy_HIGH=SMALL.jpg</a:t>
            </a:r>
          </a:p>
          <a:p>
            <a:endParaRPr lang="pt-BR"/>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35</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http://en.wikipedia.org/wiki/Axial_precession#</a:t>
            </a:r>
            <a:r>
              <a:rPr lang="pt-BR" dirty="0" err="1" smtClean="0"/>
              <a:t>Precession_nomenclature</a:t>
            </a:r>
            <a:endParaRPr lang="pt-BR" dirty="0" smtClean="0"/>
          </a:p>
          <a:p>
            <a:r>
              <a:rPr lang="pt-BR" dirty="0" smtClean="0"/>
              <a:t>http://hpiers.obspm.fr/eop-pc/index.</a:t>
            </a:r>
            <a:r>
              <a:rPr lang="pt-BR" dirty="0" err="1" smtClean="0"/>
              <a:t>php</a:t>
            </a:r>
            <a:r>
              <a:rPr lang="pt-BR" dirty="0" smtClean="0"/>
              <a:t>?</a:t>
            </a:r>
            <a:r>
              <a:rPr lang="pt-BR" dirty="0" err="1" smtClean="0"/>
              <a:t>index</a:t>
            </a:r>
            <a:r>
              <a:rPr lang="pt-BR" dirty="0" smtClean="0"/>
              <a:t>=</a:t>
            </a:r>
            <a:r>
              <a:rPr lang="pt-BR" dirty="0" err="1" smtClean="0"/>
              <a:t>constants&amp;lang</a:t>
            </a:r>
            <a:r>
              <a:rPr lang="pt-BR" dirty="0" smtClean="0"/>
              <a:t>=</a:t>
            </a:r>
            <a:r>
              <a:rPr lang="pt-BR" dirty="0" err="1" smtClean="0"/>
              <a:t>fr</a:t>
            </a:r>
            <a:r>
              <a:rPr lang="pt-BR" dirty="0" smtClean="0"/>
              <a:t>#</a:t>
            </a:r>
            <a:r>
              <a:rPr lang="pt-BR" dirty="0" err="1" smtClean="0"/>
              <a:t>rotation</a:t>
            </a:r>
            <a:endParaRPr lang="pt-BR" dirty="0" smtClean="0"/>
          </a:p>
          <a:p>
            <a:r>
              <a:rPr lang="pt-BR" dirty="0" smtClean="0"/>
              <a:t>http://upload.wikimedia.org/wikipedia/commons/thumb/b/bb/Praezession.</a:t>
            </a:r>
            <a:r>
              <a:rPr lang="pt-BR" dirty="0" err="1" smtClean="0"/>
              <a:t>svg</a:t>
            </a:r>
            <a:r>
              <a:rPr lang="pt-BR" dirty="0" smtClean="0"/>
              <a:t>/818px-</a:t>
            </a:r>
            <a:r>
              <a:rPr lang="pt-BR" dirty="0" err="1" smtClean="0"/>
              <a:t>Praezession</a:t>
            </a:r>
            <a:r>
              <a:rPr lang="pt-BR" dirty="0" smtClean="0"/>
              <a:t>.svg.png</a:t>
            </a:r>
          </a:p>
          <a:p>
            <a:r>
              <a:rPr lang="pt-BR" dirty="0" smtClean="0"/>
              <a:t>www.pietro.org/astro_util_staticdemo/methodsnutationvisualized.htm</a:t>
            </a:r>
          </a:p>
          <a:p>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36</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file:///E:/cda-2014/estacoes-do-ano/pesquisa/precessao-nutacao/Earth's%20Orbital%20Precession%20%20%20Image%20of%20the%20Day.htm</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37</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http://www.youtube.com/watch?v=</a:t>
            </a:r>
            <a:r>
              <a:rPr lang="pt-BR" dirty="0" err="1" smtClean="0"/>
              <a:t>qlVgEoZDjok</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38</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http://www.youtube.com/watch?v=</a:t>
            </a:r>
            <a:r>
              <a:rPr lang="pt-BR" dirty="0" err="1" smtClean="0"/>
              <a:t>HOPznRRiWOg</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39</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http://www.youtube.com/watch?v=Onc9dT_X40A</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40</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http://www.if.ufrgs.br/fis02001/aulas/aula_movsol.htm</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42</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smtClean="0">
                <a:solidFill>
                  <a:schemeClr val="bg1"/>
                </a:solidFill>
              </a:rPr>
              <a:t>Fonte: NASA (JPL HORIZONS Web-Interface)</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solidFill>
                  <a:schemeClr val="bg1"/>
                </a:solidFill>
                <a:latin typeface="Courier New" pitchFamily="49" charset="0"/>
                <a:cs typeface="Courier New" pitchFamily="49" charset="0"/>
              </a:rPr>
              <a:t>http://ssd.jpl.nasa.gov/horizons.</a:t>
            </a:r>
            <a:r>
              <a:rPr lang="pt-BR" sz="1200" b="1" dirty="0" err="1" smtClean="0">
                <a:solidFill>
                  <a:schemeClr val="bg1"/>
                </a:solidFill>
                <a:latin typeface="Courier New" pitchFamily="49" charset="0"/>
                <a:cs typeface="Courier New" pitchFamily="49" charset="0"/>
              </a:rPr>
              <a:t>cgi</a:t>
            </a: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2014-Mar-20 16:57 * 23 59 59.42 +00 00 00.1</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2014-Jun-21 11:56 *m 06 00 11.26 +23 26 09.3</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2014-Jun-21 10:50 *m 06 00 00.00 +23 26 09.1</a:t>
            </a: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2014-Sep-23 02:29 12 00 00.33 -00 00 00.3</a:t>
            </a: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2014-Dec-21 14:00 *m 17 58 19.19 -23 26 05.7</a:t>
            </a: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2014-Dec-21 23:04 18 00 00.00 -23 26 01.1</a:t>
            </a: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Aplicativo </a:t>
            </a:r>
            <a:r>
              <a:rPr lang="pt-BR" dirty="0" err="1" smtClean="0"/>
              <a:t>Stellarium</a:t>
            </a: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Efeméride Austral – 21/06/2014 Sol em Touro</a:t>
            </a:r>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Efeméride Austral – 21/12/2014 Sol em Sagitário</a:t>
            </a:r>
          </a:p>
          <a:p>
            <a:endParaRPr lang="pt-BR" dirty="0" smtClean="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43</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Aplicativo </a:t>
            </a:r>
            <a:r>
              <a:rPr lang="pt-BR" dirty="0" err="1" smtClean="0"/>
              <a:t>Stellarium</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44</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http://www.youtube.com/watch?v=hVKz9G3YXiw</a:t>
            </a:r>
          </a:p>
          <a:p>
            <a:endParaRPr lang="pt-BR" dirty="0" smtClean="0"/>
          </a:p>
          <a:p>
            <a:r>
              <a:rPr lang="pt-BR" dirty="0" smtClean="0"/>
              <a:t>Para maiores detalhes veja:</a:t>
            </a:r>
          </a:p>
          <a:p>
            <a:r>
              <a:rPr lang="pt-BR" dirty="0" smtClean="0"/>
              <a:t>http://www.youtube.com/watch?v=5Sn2J1Vn4zU</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45</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http://pt.wikipedia.org/wiki/Efem</a:t>
            </a:r>
            <a:r>
              <a:rPr lang="pt-BR" dirty="0" err="1" smtClean="0"/>
              <a:t>éride</a:t>
            </a:r>
            <a:endParaRPr lang="pt-BR" dirty="0" smtClean="0"/>
          </a:p>
          <a:p>
            <a:endParaRPr lang="pt-BR" dirty="0" smtClean="0"/>
          </a:p>
          <a:p>
            <a:endParaRPr lang="pt-BR" dirty="0" smtClean="0"/>
          </a:p>
          <a:p>
            <a:r>
              <a:rPr lang="pt-BR" dirty="0" smtClean="0"/>
              <a:t>Ronaldo Rogério de Freitas Mourão, Dicionário Enciclopédico de astronomia</a:t>
            </a:r>
            <a:r>
              <a:rPr lang="pt-BR" baseline="0" dirty="0" smtClean="0"/>
              <a:t> e astronáutica, 2ª edição, 1995, </a:t>
            </a:r>
            <a:r>
              <a:rPr lang="pt-BR" baseline="0" dirty="0" err="1" smtClean="0"/>
              <a:t>Lexikon</a:t>
            </a:r>
            <a:r>
              <a:rPr lang="pt-BR" baseline="0" dirty="0" smtClean="0"/>
              <a:t> Editora Digital </a:t>
            </a:r>
            <a:r>
              <a:rPr lang="pt-BR" baseline="0" dirty="0" err="1" smtClean="0"/>
              <a:t>Ltda</a:t>
            </a:r>
            <a:r>
              <a:rPr lang="pt-BR" baseline="0" dirty="0" smtClean="0"/>
              <a:t>, Rio de Janeiro - RJ</a:t>
            </a:r>
            <a:endParaRPr lang="pt-BR" dirty="0" smtClean="0"/>
          </a:p>
          <a:p>
            <a:endParaRPr lang="pt-BR" dirty="0" smtClean="0"/>
          </a:p>
          <a:p>
            <a:r>
              <a:rPr lang="pt-BR" dirty="0" smtClean="0"/>
              <a:t>Efeméride. </a:t>
            </a:r>
          </a:p>
          <a:p>
            <a:endParaRPr lang="pt-BR" dirty="0" smtClean="0"/>
          </a:p>
          <a:p>
            <a:r>
              <a:rPr lang="pt-BR" dirty="0" smtClean="0"/>
              <a:t>1. Tabela que fornece, em intervalos de tempo regularmente espaçados, as coordenadas que definem a posição de um astro. As efemérides constituem o elo entre as observações posteriores, o que permite provar a validade daquelas.</a:t>
            </a:r>
          </a:p>
          <a:p>
            <a:endParaRPr lang="pt-BR" dirty="0" smtClean="0"/>
          </a:p>
          <a:p>
            <a:r>
              <a:rPr lang="pt-BR" dirty="0" smtClean="0"/>
              <a:t>2. Livro contendo várias efemérides e anúncios de fenômenos astronômicos, que se publica anualmente. São célebres o </a:t>
            </a:r>
            <a:r>
              <a:rPr lang="pt-BR" dirty="0" err="1" smtClean="0"/>
              <a:t>American</a:t>
            </a:r>
            <a:r>
              <a:rPr lang="pt-BR" dirty="0" smtClean="0"/>
              <a:t> </a:t>
            </a:r>
            <a:r>
              <a:rPr lang="pt-BR" dirty="0" err="1" smtClean="0"/>
              <a:t>Ephemeris</a:t>
            </a:r>
            <a:r>
              <a:rPr lang="pt-BR" baseline="0" dirty="0" smtClean="0"/>
              <a:t> e o </a:t>
            </a:r>
            <a:r>
              <a:rPr lang="pt-BR" baseline="0" dirty="0" err="1" smtClean="0"/>
              <a:t>Astronomical</a:t>
            </a:r>
            <a:r>
              <a:rPr lang="pt-BR" baseline="0" dirty="0" smtClean="0"/>
              <a:t> </a:t>
            </a:r>
            <a:r>
              <a:rPr lang="pt-BR" baseline="0" dirty="0" err="1" smtClean="0"/>
              <a:t>Ephemeris</a:t>
            </a:r>
            <a:r>
              <a:rPr lang="pt-BR" baseline="0" dirty="0" smtClean="0"/>
              <a:t>, publicados respectivamente, pelo Observatório Naval dos EUA e o Observatório de Greenwich da Inglaterra. A Efeméride astronômica do Observatório Nacional, a mais antiga efeméride brasileira, foi publicada pela primeira vez em 1855.</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4</a:t>
            </a:fld>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http://curious.astro.cornell.edu/question.</a:t>
            </a:r>
            <a:r>
              <a:rPr lang="pt-BR" dirty="0" err="1" smtClean="0"/>
              <a:t>php</a:t>
            </a:r>
            <a:r>
              <a:rPr lang="pt-BR" dirty="0" smtClean="0"/>
              <a:t>?</a:t>
            </a:r>
            <a:r>
              <a:rPr lang="pt-BR" dirty="0" err="1" smtClean="0"/>
              <a:t>number</a:t>
            </a:r>
            <a:r>
              <a:rPr lang="pt-BR" dirty="0" smtClean="0"/>
              <a:t>=545</a:t>
            </a:r>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46</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Fundamental </a:t>
            </a:r>
            <a:r>
              <a:rPr lang="pt-BR" dirty="0" err="1" smtClean="0"/>
              <a:t>Astronomy</a:t>
            </a:r>
            <a:r>
              <a:rPr lang="pt-BR" dirty="0" smtClean="0"/>
              <a:t>, </a:t>
            </a:r>
            <a:r>
              <a:rPr lang="pt-BR" dirty="0" err="1" smtClean="0"/>
              <a:t>Karttunen</a:t>
            </a:r>
            <a:r>
              <a:rPr lang="pt-BR" dirty="0" smtClean="0"/>
              <a:t> H et.al. , 5th </a:t>
            </a:r>
            <a:r>
              <a:rPr lang="pt-BR" dirty="0" err="1" smtClean="0"/>
              <a:t>Edition</a:t>
            </a:r>
            <a:r>
              <a:rPr lang="pt-BR" dirty="0" smtClean="0"/>
              <a:t>, </a:t>
            </a:r>
            <a:r>
              <a:rPr lang="pt-BR" dirty="0" err="1" smtClean="0"/>
              <a:t>Springer</a:t>
            </a:r>
            <a:r>
              <a:rPr lang="pt-BR" dirty="0" smtClean="0"/>
              <a:t> Berlin </a:t>
            </a:r>
            <a:r>
              <a:rPr lang="pt-BR" dirty="0" err="1" smtClean="0"/>
              <a:t>Heidelberg</a:t>
            </a:r>
            <a:r>
              <a:rPr lang="pt-BR" dirty="0" smtClean="0"/>
              <a:t>, </a:t>
            </a:r>
            <a:r>
              <a:rPr lang="pt-BR" dirty="0" err="1" smtClean="0"/>
              <a:t>New</a:t>
            </a:r>
            <a:r>
              <a:rPr lang="pt-BR" dirty="0" smtClean="0"/>
              <a:t> York, 2007 </a:t>
            </a:r>
          </a:p>
          <a:p>
            <a:r>
              <a:rPr lang="pt-BR" dirty="0" smtClean="0"/>
              <a:t>http://en.wikipedia.org/wiki/Axial_tilt</a:t>
            </a:r>
          </a:p>
          <a:p>
            <a:endParaRPr lang="pt-BR" dirty="0" smtClean="0"/>
          </a:p>
          <a:p>
            <a:r>
              <a:rPr lang="en-US" sz="1200" b="1" i="0" kern="1200" dirty="0" smtClean="0">
                <a:solidFill>
                  <a:schemeClr val="tx1"/>
                </a:solidFill>
                <a:latin typeface="+mn-lt"/>
                <a:ea typeface="+mn-ea"/>
                <a:cs typeface="+mn-cs"/>
              </a:rPr>
              <a:t>Long term</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3" tooltip="Edit section: Long term"/>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Main article: </a:t>
            </a:r>
            <a:r>
              <a:rPr lang="en-US" sz="1200" b="0" i="1" u="none" strike="noStrike" kern="1200" dirty="0" smtClean="0">
                <a:solidFill>
                  <a:schemeClr val="tx1"/>
                </a:solidFill>
                <a:latin typeface="+mn-lt"/>
                <a:ea typeface="+mn-ea"/>
                <a:cs typeface="+mn-cs"/>
                <a:hlinkClick r:id="rId4" tooltip="Formation and evolution of the Solar System"/>
              </a:rPr>
              <a:t>Formation and evolution of the Solar System</a:t>
            </a:r>
            <a:endParaRPr lang="en-US" sz="1200" b="0" i="1"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Using </a:t>
            </a:r>
            <a:r>
              <a:rPr lang="en-US" sz="1200" b="0" i="0" u="none" strike="noStrike" kern="1200" dirty="0" smtClean="0">
                <a:solidFill>
                  <a:schemeClr val="tx1"/>
                </a:solidFill>
                <a:latin typeface="+mn-lt"/>
                <a:ea typeface="+mn-ea"/>
                <a:cs typeface="+mn-cs"/>
                <a:hlinkClick r:id="rId5" tooltip="Numerical methods"/>
              </a:rPr>
              <a:t>numerical methods</a:t>
            </a:r>
            <a:r>
              <a:rPr lang="en-US" sz="1200" b="0" i="0" kern="1200" dirty="0" smtClean="0">
                <a:solidFill>
                  <a:schemeClr val="tx1"/>
                </a:solidFill>
                <a:latin typeface="+mn-lt"/>
                <a:ea typeface="+mn-ea"/>
                <a:cs typeface="+mn-cs"/>
              </a:rPr>
              <a:t> to simulate </a:t>
            </a:r>
            <a:r>
              <a:rPr lang="en-US" sz="1200" b="0" i="0" u="none" strike="noStrike" kern="1200" dirty="0" smtClean="0">
                <a:solidFill>
                  <a:schemeClr val="tx1"/>
                </a:solidFill>
                <a:latin typeface="+mn-lt"/>
                <a:ea typeface="+mn-ea"/>
                <a:cs typeface="+mn-cs"/>
                <a:hlinkClick r:id="rId6" tooltip="Solar System"/>
              </a:rPr>
              <a:t>Solar System</a:t>
            </a:r>
            <a:r>
              <a:rPr lang="en-US" sz="1200" b="0" i="0" kern="1200" dirty="0" smtClean="0">
                <a:solidFill>
                  <a:schemeClr val="tx1"/>
                </a:solidFill>
                <a:latin typeface="+mn-lt"/>
                <a:ea typeface="+mn-ea"/>
                <a:cs typeface="+mn-cs"/>
              </a:rPr>
              <a:t> behavior, long-term changes in Earth's </a:t>
            </a:r>
            <a:r>
              <a:rPr lang="en-US" sz="1200" b="0" i="0" u="none" strike="noStrike" kern="1200" dirty="0" smtClean="0">
                <a:solidFill>
                  <a:schemeClr val="tx1"/>
                </a:solidFill>
                <a:latin typeface="+mn-lt"/>
                <a:ea typeface="+mn-ea"/>
                <a:cs typeface="+mn-cs"/>
                <a:hlinkClick r:id="rId7" tooltip="Orbit"/>
              </a:rPr>
              <a:t>orbit</a:t>
            </a:r>
            <a:r>
              <a:rPr lang="en-US" sz="1200" b="0" i="0" kern="1200" dirty="0" smtClean="0">
                <a:solidFill>
                  <a:schemeClr val="tx1"/>
                </a:solidFill>
                <a:latin typeface="+mn-lt"/>
                <a:ea typeface="+mn-ea"/>
                <a:cs typeface="+mn-cs"/>
              </a:rPr>
              <a:t>, and hence its obliquity, have been investigated over a period of several million years. For the past 5 million years, Earth's obliquity has varied between 22° 02' 33" and 24° 30' 16", with a mean period of 41,040 years. This cycle is a combination of </a:t>
            </a:r>
            <a:r>
              <a:rPr lang="en-US" sz="1200" b="0" i="0" u="none" strike="noStrike" kern="1200" dirty="0" smtClean="0">
                <a:solidFill>
                  <a:schemeClr val="tx1"/>
                </a:solidFill>
                <a:latin typeface="+mn-lt"/>
                <a:ea typeface="+mn-ea"/>
                <a:cs typeface="+mn-cs"/>
                <a:hlinkClick r:id="rId8" tooltip="Axial precession (astronomy)"/>
              </a:rPr>
              <a:t>precession</a:t>
            </a:r>
            <a:r>
              <a:rPr lang="en-US" sz="1200" b="0" i="0" kern="1200" dirty="0" smtClean="0">
                <a:solidFill>
                  <a:schemeClr val="tx1"/>
                </a:solidFill>
                <a:latin typeface="+mn-lt"/>
                <a:ea typeface="+mn-ea"/>
                <a:cs typeface="+mn-cs"/>
              </a:rPr>
              <a:t> and the largest </a:t>
            </a:r>
            <a:r>
              <a:rPr lang="en-US" sz="1200" b="0" i="0" u="none" strike="noStrike" kern="1200" dirty="0" smtClean="0">
                <a:solidFill>
                  <a:schemeClr val="tx1"/>
                </a:solidFill>
                <a:latin typeface="+mn-lt"/>
                <a:ea typeface="+mn-ea"/>
                <a:cs typeface="+mn-cs"/>
                <a:hlinkClick r:id="rId9" tooltip="Term (mathematics)"/>
              </a:rPr>
              <a:t>term</a:t>
            </a:r>
            <a:r>
              <a:rPr lang="en-US" sz="1200" b="0" i="0" kern="1200" dirty="0" smtClean="0">
                <a:solidFill>
                  <a:schemeClr val="tx1"/>
                </a:solidFill>
                <a:latin typeface="+mn-lt"/>
                <a:ea typeface="+mn-ea"/>
                <a:cs typeface="+mn-cs"/>
              </a:rPr>
              <a:t> in the motion of the </a:t>
            </a:r>
            <a:r>
              <a:rPr lang="en-US" sz="1200" b="0" i="0" u="none" strike="noStrike" kern="1200" dirty="0" smtClean="0">
                <a:solidFill>
                  <a:schemeClr val="tx1"/>
                </a:solidFill>
                <a:latin typeface="+mn-lt"/>
                <a:ea typeface="+mn-ea"/>
                <a:cs typeface="+mn-cs"/>
                <a:hlinkClick r:id="rId10" tooltip="Ecliptic"/>
              </a:rPr>
              <a:t>ecliptic</a:t>
            </a:r>
            <a:r>
              <a:rPr lang="en-US" sz="1200" b="0" i="0" kern="1200" dirty="0" smtClean="0">
                <a:solidFill>
                  <a:schemeClr val="tx1"/>
                </a:solidFill>
                <a:latin typeface="+mn-lt"/>
                <a:ea typeface="+mn-ea"/>
                <a:cs typeface="+mn-cs"/>
              </a:rPr>
              <a:t>. For the next 1 million years, the cycle will carry the obliquity between 22° 13' 44" and 24° 20' 50".</a:t>
            </a:r>
            <a:r>
              <a:rPr lang="en-US" sz="1200" b="0" i="0" u="none" strike="noStrike" kern="1200" baseline="30000" dirty="0" smtClean="0">
                <a:solidFill>
                  <a:schemeClr val="tx1"/>
                </a:solidFill>
                <a:latin typeface="+mn-lt"/>
                <a:ea typeface="+mn-ea"/>
                <a:cs typeface="+mn-cs"/>
                <a:hlinkClick r:id="rId11"/>
              </a:rPr>
              <a:t>[15]</a:t>
            </a:r>
            <a:endParaRPr lang="en-US" sz="1200" b="0" i="0" kern="1200" dirty="0" smtClean="0">
              <a:solidFill>
                <a:schemeClr val="tx1"/>
              </a:solidFill>
              <a:latin typeface="+mn-lt"/>
              <a:ea typeface="+mn-ea"/>
              <a:cs typeface="+mn-cs"/>
            </a:endParaRPr>
          </a:p>
          <a:p>
            <a:endParaRPr lang="pt-BR" dirty="0" smtClean="0"/>
          </a:p>
          <a:p>
            <a:r>
              <a:rPr lang="en-US" sz="1200" b="0" i="1" kern="1200" dirty="0" smtClean="0">
                <a:solidFill>
                  <a:schemeClr val="tx1"/>
                </a:solidFill>
                <a:latin typeface="+mn-lt"/>
                <a:ea typeface="+mn-ea"/>
                <a:cs typeface="+mn-cs"/>
              </a:rPr>
              <a:t>Main article: </a:t>
            </a:r>
            <a:r>
              <a:rPr lang="en-US" sz="1200" b="0" i="1" u="none" strike="noStrike" kern="1200" dirty="0" smtClean="0">
                <a:solidFill>
                  <a:schemeClr val="tx1"/>
                </a:solidFill>
                <a:latin typeface="+mn-lt"/>
                <a:ea typeface="+mn-ea"/>
                <a:cs typeface="+mn-cs"/>
                <a:hlinkClick r:id="rId12" tooltip="Orbit of the Moon"/>
              </a:rPr>
              <a:t>Orbit of the Moon</a:t>
            </a:r>
            <a:endParaRPr lang="en-US" sz="1200" b="0" i="1"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3" tooltip="Moon"/>
              </a:rPr>
              <a:t>Moon</a:t>
            </a:r>
            <a:r>
              <a:rPr lang="en-US" sz="1200" b="0" i="0" kern="1200" dirty="0" smtClean="0">
                <a:solidFill>
                  <a:schemeClr val="tx1"/>
                </a:solidFill>
                <a:latin typeface="+mn-lt"/>
                <a:ea typeface="+mn-ea"/>
                <a:cs typeface="+mn-cs"/>
              </a:rPr>
              <a:t> has a stabilizing effect on Earth's obliquity. Frequency map analysis suggests that, in the absence of the Moon, the obliquity can change rapidly due to </a:t>
            </a:r>
            <a:r>
              <a:rPr lang="en-US" sz="1200" b="0" i="0" u="none" strike="noStrike" kern="1200" dirty="0" smtClean="0">
                <a:solidFill>
                  <a:schemeClr val="tx1"/>
                </a:solidFill>
                <a:latin typeface="+mn-lt"/>
                <a:ea typeface="+mn-ea"/>
                <a:cs typeface="+mn-cs"/>
                <a:hlinkClick r:id="rId14" tooltip="Orbital resonance"/>
              </a:rPr>
              <a:t>orbital resonances</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5" tooltip="Stability of the Solar System"/>
              </a:rPr>
              <a:t>chaotic behavior</a:t>
            </a:r>
            <a:r>
              <a:rPr lang="en-US" sz="1200" b="0" i="0" kern="1200" dirty="0" smtClean="0">
                <a:solidFill>
                  <a:schemeClr val="tx1"/>
                </a:solidFill>
                <a:latin typeface="+mn-lt"/>
                <a:ea typeface="+mn-ea"/>
                <a:cs typeface="+mn-cs"/>
              </a:rPr>
              <a:t> of the </a:t>
            </a:r>
            <a:r>
              <a:rPr lang="en-US" sz="1200" b="0" i="0" u="none" strike="noStrike" kern="1200" dirty="0" smtClean="0">
                <a:solidFill>
                  <a:schemeClr val="tx1"/>
                </a:solidFill>
                <a:latin typeface="+mn-lt"/>
                <a:ea typeface="+mn-ea"/>
                <a:cs typeface="+mn-cs"/>
                <a:hlinkClick r:id="rId6" tooltip="Solar System"/>
              </a:rPr>
              <a:t>Solar System</a:t>
            </a:r>
            <a:r>
              <a:rPr lang="en-US" sz="1200" b="0" i="0" kern="1200" dirty="0" smtClean="0">
                <a:solidFill>
                  <a:schemeClr val="tx1"/>
                </a:solidFill>
                <a:latin typeface="+mn-lt"/>
                <a:ea typeface="+mn-ea"/>
                <a:cs typeface="+mn-cs"/>
              </a:rPr>
              <a:t>, reaching as high as 90° in as little as a few million years.</a:t>
            </a:r>
            <a:r>
              <a:rPr lang="en-US" sz="1200" b="0" i="0" u="none" strike="noStrike" kern="1200" baseline="30000" dirty="0" smtClean="0">
                <a:solidFill>
                  <a:schemeClr val="tx1"/>
                </a:solidFill>
                <a:latin typeface="+mn-lt"/>
                <a:ea typeface="+mn-ea"/>
                <a:cs typeface="+mn-cs"/>
                <a:hlinkClick r:id="rId11"/>
              </a:rPr>
              <a:t>[16][17]</a:t>
            </a:r>
            <a:r>
              <a:rPr lang="en-US" sz="1200" b="0" i="0" kern="1200" dirty="0" smtClean="0">
                <a:solidFill>
                  <a:schemeClr val="tx1"/>
                </a:solidFill>
                <a:latin typeface="+mn-lt"/>
                <a:ea typeface="+mn-ea"/>
                <a:cs typeface="+mn-cs"/>
              </a:rPr>
              <a:t> However, more recent numerical simulations</a:t>
            </a:r>
            <a:r>
              <a:rPr lang="en-US" sz="1200" b="0" i="0" u="none" strike="noStrike" kern="1200" baseline="30000" dirty="0" smtClean="0">
                <a:solidFill>
                  <a:schemeClr val="tx1"/>
                </a:solidFill>
                <a:latin typeface="+mn-lt"/>
                <a:ea typeface="+mn-ea"/>
                <a:cs typeface="+mn-cs"/>
                <a:hlinkClick r:id="rId11"/>
              </a:rPr>
              <a:t>[18]</a:t>
            </a:r>
            <a:r>
              <a:rPr lang="en-US" sz="1200" b="0" i="0" kern="1200" dirty="0" smtClean="0">
                <a:solidFill>
                  <a:schemeClr val="tx1"/>
                </a:solidFill>
                <a:latin typeface="+mn-lt"/>
                <a:ea typeface="+mn-ea"/>
                <a:cs typeface="+mn-cs"/>
              </a:rPr>
              <a:t> suggest that even in the absence of the Moon, Earth's obliquity could be considerably more stable; varying only by about 20-25°. The Moon's stabilizing effect will continue for less than 2 billion years. If the Moon continues to recede from the Earth due to </a:t>
            </a:r>
            <a:r>
              <a:rPr lang="en-US" sz="1200" b="0" i="0" u="none" strike="noStrike" kern="1200" dirty="0" smtClean="0">
                <a:solidFill>
                  <a:schemeClr val="tx1"/>
                </a:solidFill>
                <a:latin typeface="+mn-lt"/>
                <a:ea typeface="+mn-ea"/>
                <a:cs typeface="+mn-cs"/>
                <a:hlinkClick r:id="rId16" tooltip="Tidal acceleration"/>
              </a:rPr>
              <a:t>tidal acceleration</a:t>
            </a:r>
            <a:r>
              <a:rPr lang="en-US" sz="1200" b="0" i="0" kern="1200" dirty="0" smtClean="0">
                <a:solidFill>
                  <a:schemeClr val="tx1"/>
                </a:solidFill>
                <a:latin typeface="+mn-lt"/>
                <a:ea typeface="+mn-ea"/>
                <a:cs typeface="+mn-cs"/>
              </a:rPr>
              <a:t>, resonances may occur which will cause large oscillations of the obliquity.</a:t>
            </a:r>
            <a:r>
              <a:rPr lang="en-US" sz="1200" b="0" i="0" u="none" strike="noStrike" kern="1200" baseline="30000" dirty="0" smtClean="0">
                <a:solidFill>
                  <a:schemeClr val="tx1"/>
                </a:solidFill>
                <a:latin typeface="+mn-lt"/>
                <a:ea typeface="+mn-ea"/>
                <a:cs typeface="+mn-cs"/>
                <a:hlinkClick r:id="rId11"/>
              </a:rPr>
              <a:t>[19]</a:t>
            </a:r>
            <a:endParaRPr lang="en-US" sz="1200" b="0" i="0" kern="1200" dirty="0" smtClean="0">
              <a:solidFill>
                <a:schemeClr val="tx1"/>
              </a:solidFill>
              <a:latin typeface="+mn-lt"/>
              <a:ea typeface="+mn-ea"/>
              <a:cs typeface="+mn-cs"/>
            </a:endParaRPr>
          </a:p>
          <a:p>
            <a:endParaRPr lang="pt-BR" dirty="0" smtClean="0"/>
          </a:p>
          <a:p>
            <a:endParaRPr lang="pt-BR" dirty="0" smtClean="0"/>
          </a:p>
          <a:p>
            <a:r>
              <a:rPr lang="en-US" sz="1200" b="1" i="0" kern="1200" dirty="0" smtClean="0">
                <a:solidFill>
                  <a:schemeClr val="tx1"/>
                </a:solidFill>
                <a:latin typeface="+mn-lt"/>
                <a:ea typeface="+mn-ea"/>
                <a:cs typeface="+mn-cs"/>
              </a:rPr>
              <a:t>Short term</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17" tooltip="Edit section: Short term"/>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exact angular value of the obliquity is found by observation of the motions of the </a:t>
            </a:r>
            <a:r>
              <a:rPr lang="en-US" sz="1200" b="0" i="0" u="none" strike="noStrike" kern="1200" dirty="0" smtClean="0">
                <a:solidFill>
                  <a:schemeClr val="tx1"/>
                </a:solidFill>
                <a:latin typeface="+mn-lt"/>
                <a:ea typeface="+mn-ea"/>
                <a:cs typeface="+mn-cs"/>
                <a:hlinkClick r:id="rId18" tooltip="Earth"/>
              </a:rPr>
              <a:t>Earth</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9" tooltip="Solar system"/>
              </a:rPr>
              <a:t>planets</a:t>
            </a:r>
            <a:r>
              <a:rPr lang="en-US" sz="1200" b="0" i="0" kern="1200" dirty="0" smtClean="0">
                <a:solidFill>
                  <a:schemeClr val="tx1"/>
                </a:solidFill>
                <a:latin typeface="+mn-lt"/>
                <a:ea typeface="+mn-ea"/>
                <a:cs typeface="+mn-cs"/>
              </a:rPr>
              <a:t> over many years. Astronomers produce new </a:t>
            </a:r>
            <a:r>
              <a:rPr lang="en-US" sz="1200" b="0" i="0" u="none" strike="noStrike" kern="1200" dirty="0" smtClean="0">
                <a:solidFill>
                  <a:schemeClr val="tx1"/>
                </a:solidFill>
                <a:latin typeface="+mn-lt"/>
                <a:ea typeface="+mn-ea"/>
                <a:cs typeface="+mn-cs"/>
                <a:hlinkClick r:id="rId20" tooltip="Fundamental ephemeris"/>
              </a:rPr>
              <a:t>fundamental ephemerides</a:t>
            </a:r>
            <a:r>
              <a:rPr lang="en-US" sz="1200" b="0" i="0" kern="1200" dirty="0" smtClean="0">
                <a:solidFill>
                  <a:schemeClr val="tx1"/>
                </a:solidFill>
                <a:latin typeface="+mn-lt"/>
                <a:ea typeface="+mn-ea"/>
                <a:cs typeface="+mn-cs"/>
              </a:rPr>
              <a:t> as the accuracy </a:t>
            </a:r>
            <a:r>
              <a:rPr lang="en-US" sz="1200" b="0" i="0" kern="1200" dirty="0" err="1" smtClean="0">
                <a:solidFill>
                  <a:schemeClr val="tx1"/>
                </a:solidFill>
                <a:latin typeface="+mn-lt"/>
                <a:ea typeface="+mn-ea"/>
                <a:cs typeface="+mn-cs"/>
              </a:rPr>
              <a:t>of</a:t>
            </a:r>
            <a:r>
              <a:rPr lang="en-US" sz="1200" b="0" i="0" u="none" strike="noStrike" kern="1200" dirty="0" err="1" smtClean="0">
                <a:solidFill>
                  <a:schemeClr val="tx1"/>
                </a:solidFill>
                <a:latin typeface="+mn-lt"/>
                <a:ea typeface="+mn-ea"/>
                <a:cs typeface="+mn-cs"/>
                <a:hlinkClick r:id="rId21" tooltip="Observational astronomy"/>
              </a:rPr>
              <a:t>observation</a:t>
            </a:r>
            <a:r>
              <a:rPr lang="en-US" sz="1200" b="0" i="0" kern="1200" dirty="0" smtClean="0">
                <a:solidFill>
                  <a:schemeClr val="tx1"/>
                </a:solidFill>
                <a:latin typeface="+mn-lt"/>
                <a:ea typeface="+mn-ea"/>
                <a:cs typeface="+mn-cs"/>
              </a:rPr>
              <a:t> improves and as the understanding of the </a:t>
            </a:r>
            <a:r>
              <a:rPr lang="en-US" sz="1200" b="0" i="0" u="none" strike="noStrike" kern="1200" dirty="0" smtClean="0">
                <a:solidFill>
                  <a:schemeClr val="tx1"/>
                </a:solidFill>
                <a:latin typeface="+mn-lt"/>
                <a:ea typeface="+mn-ea"/>
                <a:cs typeface="+mn-cs"/>
                <a:hlinkClick r:id="rId22" tooltip="Analytical dynamics"/>
              </a:rPr>
              <a:t>dynamics</a:t>
            </a:r>
            <a:r>
              <a:rPr lang="en-US" sz="1200" b="0" i="0" kern="1200" dirty="0" smtClean="0">
                <a:solidFill>
                  <a:schemeClr val="tx1"/>
                </a:solidFill>
                <a:latin typeface="+mn-lt"/>
                <a:ea typeface="+mn-ea"/>
                <a:cs typeface="+mn-cs"/>
              </a:rPr>
              <a:t> increases, and from these ephemerides various astronomical values, including the obliquity, are derived.</a:t>
            </a:r>
          </a:p>
          <a:p>
            <a:r>
              <a:rPr lang="en-US" sz="1200" b="0" i="0" kern="1200" dirty="0" smtClean="0">
                <a:solidFill>
                  <a:schemeClr val="tx1"/>
                </a:solidFill>
                <a:latin typeface="+mn-lt"/>
                <a:ea typeface="+mn-ea"/>
                <a:cs typeface="+mn-cs"/>
              </a:rPr>
              <a:t>Obliquity of the ecliptic for 20,000 years, from </a:t>
            </a:r>
            <a:r>
              <a:rPr lang="en-US" sz="1200" b="0" i="0" kern="1200" dirty="0" err="1" smtClean="0">
                <a:solidFill>
                  <a:schemeClr val="tx1"/>
                </a:solidFill>
                <a:latin typeface="+mn-lt"/>
                <a:ea typeface="+mn-ea"/>
                <a:cs typeface="+mn-cs"/>
              </a:rPr>
              <a:t>Laskar</a:t>
            </a:r>
            <a:r>
              <a:rPr lang="en-US" sz="1200" b="0" i="0" kern="1200" dirty="0" smtClean="0">
                <a:solidFill>
                  <a:schemeClr val="tx1"/>
                </a:solidFill>
                <a:latin typeface="+mn-lt"/>
                <a:ea typeface="+mn-ea"/>
                <a:cs typeface="+mn-cs"/>
              </a:rPr>
              <a:t> (1986). The red point represents the year 2000.</a:t>
            </a:r>
          </a:p>
          <a:p>
            <a:r>
              <a:rPr lang="en-US" sz="1200" b="0" i="0" kern="1200" dirty="0" smtClean="0">
                <a:solidFill>
                  <a:schemeClr val="tx1"/>
                </a:solidFill>
                <a:latin typeface="+mn-lt"/>
                <a:ea typeface="+mn-ea"/>
                <a:cs typeface="+mn-cs"/>
              </a:rPr>
              <a:t>Annual </a:t>
            </a:r>
            <a:r>
              <a:rPr lang="en-US" sz="1200" b="0" i="0" u="none" strike="noStrike" kern="1200" dirty="0" smtClean="0">
                <a:solidFill>
                  <a:schemeClr val="tx1"/>
                </a:solidFill>
                <a:latin typeface="+mn-lt"/>
                <a:ea typeface="+mn-ea"/>
                <a:cs typeface="+mn-cs"/>
                <a:hlinkClick r:id="rId23" tooltip="Almanac"/>
              </a:rPr>
              <a:t>almanacs</a:t>
            </a:r>
            <a:r>
              <a:rPr lang="en-US" sz="1200" b="0" i="0" kern="1200" dirty="0" smtClean="0">
                <a:solidFill>
                  <a:schemeClr val="tx1"/>
                </a:solidFill>
                <a:latin typeface="+mn-lt"/>
                <a:ea typeface="+mn-ea"/>
                <a:cs typeface="+mn-cs"/>
              </a:rPr>
              <a:t> are published listing the derived values and methods of use. Until 1983, the </a:t>
            </a:r>
            <a:r>
              <a:rPr lang="en-US" sz="1200" b="0" i="0" u="none" strike="noStrike" kern="1200" dirty="0" smtClean="0">
                <a:solidFill>
                  <a:schemeClr val="tx1"/>
                </a:solidFill>
                <a:latin typeface="+mn-lt"/>
                <a:ea typeface="+mn-ea"/>
                <a:cs typeface="+mn-cs"/>
                <a:hlinkClick r:id="rId24" tooltip="Astronomical Almanac"/>
              </a:rPr>
              <a:t>Astronomical Almanac</a:t>
            </a:r>
            <a:r>
              <a:rPr lang="en-US" sz="1200" b="0" i="0" kern="1200" dirty="0" smtClean="0">
                <a:solidFill>
                  <a:schemeClr val="tx1"/>
                </a:solidFill>
                <a:latin typeface="+mn-lt"/>
                <a:ea typeface="+mn-ea"/>
                <a:cs typeface="+mn-cs"/>
              </a:rPr>
              <a:t>'s angular value of the obliquity for any date was calculated based on the </a:t>
            </a:r>
            <a:r>
              <a:rPr lang="en-US" sz="1200" b="0" i="0" u="none" strike="noStrike" kern="1200" dirty="0" smtClean="0">
                <a:solidFill>
                  <a:schemeClr val="tx1"/>
                </a:solidFill>
                <a:latin typeface="+mn-lt"/>
                <a:ea typeface="+mn-ea"/>
                <a:cs typeface="+mn-cs"/>
                <a:hlinkClick r:id="rId25" tooltip="Newcomb's Tables of the Sun"/>
              </a:rPr>
              <a:t>work of Newcomb</a:t>
            </a:r>
            <a:r>
              <a:rPr lang="en-US" sz="1200" b="0" i="0" kern="1200" dirty="0" smtClean="0">
                <a:solidFill>
                  <a:schemeClr val="tx1"/>
                </a:solidFill>
                <a:latin typeface="+mn-lt"/>
                <a:ea typeface="+mn-ea"/>
                <a:cs typeface="+mn-cs"/>
              </a:rPr>
              <a:t>, who analyzed positions of the planets until about 1895:</a:t>
            </a:r>
          </a:p>
          <a:p>
            <a:r>
              <a:rPr lang="en-US" sz="1200" i="1" kern="1200" dirty="0" smtClean="0">
                <a:solidFill>
                  <a:schemeClr val="tx1"/>
                </a:solidFill>
                <a:latin typeface="+mn-lt"/>
                <a:ea typeface="+mn-ea"/>
                <a:cs typeface="+mn-cs"/>
              </a:rPr>
              <a:t>ε</a:t>
            </a:r>
            <a:r>
              <a:rPr lang="en-US" sz="1200" kern="1200" dirty="0" smtClean="0">
                <a:solidFill>
                  <a:schemeClr val="tx1"/>
                </a:solidFill>
                <a:latin typeface="+mn-lt"/>
                <a:ea typeface="+mn-ea"/>
                <a:cs typeface="+mn-cs"/>
              </a:rPr>
              <a:t> = 23° 27′ 08.26″ − 46.845″ </a:t>
            </a:r>
            <a:r>
              <a:rPr lang="en-US" sz="1200" i="1"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 − 0.0059″ </a:t>
            </a:r>
            <a:r>
              <a:rPr lang="en-US" sz="1200" i="1" kern="1200" dirty="0" smtClean="0">
                <a:solidFill>
                  <a:schemeClr val="tx1"/>
                </a:solidFill>
                <a:latin typeface="+mn-lt"/>
                <a:ea typeface="+mn-ea"/>
                <a:cs typeface="+mn-cs"/>
              </a:rPr>
              <a:t>T</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+ 0.00181″ </a:t>
            </a:r>
            <a:r>
              <a:rPr lang="en-US" sz="1200" i="1" kern="1200" dirty="0" smtClean="0">
                <a:solidFill>
                  <a:schemeClr val="tx1"/>
                </a:solidFill>
                <a:latin typeface="+mn-lt"/>
                <a:ea typeface="+mn-ea"/>
                <a:cs typeface="+mn-cs"/>
              </a:rPr>
              <a:t>T</a:t>
            </a:r>
            <a:r>
              <a:rPr lang="en-US" sz="1200" kern="1200" baseline="30000" dirty="0" smtClean="0">
                <a:solidFill>
                  <a:schemeClr val="tx1"/>
                </a:solidFill>
                <a:latin typeface="+mn-lt"/>
                <a:ea typeface="+mn-ea"/>
                <a:cs typeface="+mn-cs"/>
              </a:rPr>
              <a:t>3</a:t>
            </a:r>
            <a:r>
              <a:rPr lang="en-US" sz="1200" b="0" i="0" kern="1200" dirty="0" smtClean="0">
                <a:solidFill>
                  <a:schemeClr val="tx1"/>
                </a:solidFill>
                <a:latin typeface="+mn-lt"/>
                <a:ea typeface="+mn-ea"/>
                <a:cs typeface="+mn-cs"/>
              </a:rPr>
              <a:t>where </a:t>
            </a:r>
            <a:r>
              <a:rPr lang="en-US" sz="1200" b="0" i="1" kern="1200" dirty="0" smtClean="0">
                <a:solidFill>
                  <a:schemeClr val="tx1"/>
                </a:solidFill>
                <a:latin typeface="+mn-lt"/>
                <a:ea typeface="+mn-ea"/>
                <a:cs typeface="+mn-cs"/>
              </a:rPr>
              <a:t>ε</a:t>
            </a:r>
            <a:r>
              <a:rPr lang="en-US" sz="1200" b="0" i="0" kern="1200" dirty="0" smtClean="0">
                <a:solidFill>
                  <a:schemeClr val="tx1"/>
                </a:solidFill>
                <a:latin typeface="+mn-lt"/>
                <a:ea typeface="+mn-ea"/>
                <a:cs typeface="+mn-cs"/>
              </a:rPr>
              <a:t> is the obliquity and </a:t>
            </a:r>
            <a:r>
              <a:rPr lang="en-US" sz="1200" b="0" i="1" kern="1200" dirty="0" smtClean="0">
                <a:solidFill>
                  <a:schemeClr val="tx1"/>
                </a:solidFill>
                <a:latin typeface="+mn-lt"/>
                <a:ea typeface="+mn-ea"/>
                <a:cs typeface="+mn-cs"/>
              </a:rPr>
              <a:t>T</a:t>
            </a:r>
            <a:r>
              <a:rPr lang="en-US" sz="1200" b="0" i="0" kern="1200" dirty="0" smtClean="0">
                <a:solidFill>
                  <a:schemeClr val="tx1"/>
                </a:solidFill>
                <a:latin typeface="+mn-lt"/>
                <a:ea typeface="+mn-ea"/>
                <a:cs typeface="+mn-cs"/>
              </a:rPr>
              <a:t> is </a:t>
            </a:r>
            <a:r>
              <a:rPr lang="en-US" sz="1200" b="0" i="0" u="none" strike="noStrike" kern="1200" dirty="0" smtClean="0">
                <a:solidFill>
                  <a:schemeClr val="tx1"/>
                </a:solidFill>
                <a:latin typeface="+mn-lt"/>
                <a:ea typeface="+mn-ea"/>
                <a:cs typeface="+mn-cs"/>
                <a:hlinkClick r:id="rId26" tooltip="Tropical year"/>
              </a:rPr>
              <a:t>tropical centuries</a:t>
            </a:r>
            <a:r>
              <a:rPr lang="en-US" sz="1200" b="0" i="0" kern="1200" dirty="0" smtClean="0">
                <a:solidFill>
                  <a:schemeClr val="tx1"/>
                </a:solidFill>
                <a:latin typeface="+mn-lt"/>
                <a:ea typeface="+mn-ea"/>
                <a:cs typeface="+mn-cs"/>
              </a:rPr>
              <a:t> from </a:t>
            </a:r>
            <a:r>
              <a:rPr lang="en-US" sz="1200" b="0" i="0" u="none" strike="noStrike" kern="1200" dirty="0" smtClean="0">
                <a:solidFill>
                  <a:schemeClr val="tx1"/>
                </a:solidFill>
                <a:latin typeface="+mn-lt"/>
                <a:ea typeface="+mn-ea"/>
                <a:cs typeface="+mn-cs"/>
                <a:hlinkClick r:id="rId27" tooltip="Epoch (astronomy)"/>
              </a:rPr>
              <a:t>B1900.0</a:t>
            </a:r>
            <a:r>
              <a:rPr lang="en-US" sz="1200" b="0" i="0" kern="1200" dirty="0" smtClean="0">
                <a:solidFill>
                  <a:schemeClr val="tx1"/>
                </a:solidFill>
                <a:latin typeface="+mn-lt"/>
                <a:ea typeface="+mn-ea"/>
                <a:cs typeface="+mn-cs"/>
              </a:rPr>
              <a:t> to the date in question.</a:t>
            </a:r>
            <a:r>
              <a:rPr lang="en-US" sz="1200" b="0" i="0" u="none" strike="noStrike" kern="1200" baseline="30000" dirty="0" smtClean="0">
                <a:solidFill>
                  <a:schemeClr val="tx1"/>
                </a:solidFill>
                <a:latin typeface="+mn-lt"/>
                <a:ea typeface="+mn-ea"/>
                <a:cs typeface="+mn-cs"/>
                <a:hlinkClick r:id="rId11"/>
              </a:rPr>
              <a:t>[9]</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From 1984, the </a:t>
            </a:r>
            <a:r>
              <a:rPr lang="en-US" sz="1200" b="0" i="0" u="none" strike="noStrike" kern="1200" dirty="0" smtClean="0">
                <a:solidFill>
                  <a:schemeClr val="tx1"/>
                </a:solidFill>
                <a:latin typeface="+mn-lt"/>
                <a:ea typeface="+mn-ea"/>
                <a:cs typeface="+mn-cs"/>
                <a:hlinkClick r:id="rId28" tooltip="Jet Propulsion Laboratory Development Ephemeris"/>
              </a:rPr>
              <a:t>Jet Propulsion Laboratory's DE series</a:t>
            </a:r>
            <a:r>
              <a:rPr lang="en-US" sz="1200" b="0" i="0" kern="1200" dirty="0" smtClean="0">
                <a:solidFill>
                  <a:schemeClr val="tx1"/>
                </a:solidFill>
                <a:latin typeface="+mn-lt"/>
                <a:ea typeface="+mn-ea"/>
                <a:cs typeface="+mn-cs"/>
              </a:rPr>
              <a:t> of computer-generated ephemerides took over as the </a:t>
            </a:r>
            <a:r>
              <a:rPr lang="en-US" sz="1200" b="0" i="0" u="none" strike="noStrike" kern="1200" dirty="0" smtClean="0">
                <a:solidFill>
                  <a:schemeClr val="tx1"/>
                </a:solidFill>
                <a:latin typeface="+mn-lt"/>
                <a:ea typeface="+mn-ea"/>
                <a:cs typeface="+mn-cs"/>
                <a:hlinkClick r:id="rId20" tooltip="Fundamental ephemeris"/>
              </a:rPr>
              <a:t>fundamental ephemeris</a:t>
            </a:r>
            <a:r>
              <a:rPr lang="en-US" sz="1200" b="0" i="0" kern="1200" dirty="0" smtClean="0">
                <a:solidFill>
                  <a:schemeClr val="tx1"/>
                </a:solidFill>
                <a:latin typeface="+mn-lt"/>
                <a:ea typeface="+mn-ea"/>
                <a:cs typeface="+mn-cs"/>
              </a:rPr>
              <a:t> of the </a:t>
            </a:r>
            <a:r>
              <a:rPr lang="en-US" sz="1200" b="0" i="0" u="none" strike="noStrike" kern="1200" dirty="0" smtClean="0">
                <a:solidFill>
                  <a:schemeClr val="tx1"/>
                </a:solidFill>
                <a:latin typeface="+mn-lt"/>
                <a:ea typeface="+mn-ea"/>
                <a:cs typeface="+mn-cs"/>
                <a:hlinkClick r:id="rId24" tooltip="Astronomical Almanac"/>
              </a:rPr>
              <a:t>Astronomical Almanac</a:t>
            </a:r>
            <a:r>
              <a:rPr lang="en-US" sz="1200" b="0" i="0" kern="1200" dirty="0" smtClean="0">
                <a:solidFill>
                  <a:schemeClr val="tx1"/>
                </a:solidFill>
                <a:latin typeface="+mn-lt"/>
                <a:ea typeface="+mn-ea"/>
                <a:cs typeface="+mn-cs"/>
              </a:rPr>
              <a:t>. Obliquity based on DE200, which analyzed observations from 1911 to 1979, was calculated:</a:t>
            </a:r>
          </a:p>
          <a:p>
            <a:r>
              <a:rPr lang="en-US" sz="1200" i="1" kern="1200" dirty="0" smtClean="0">
                <a:solidFill>
                  <a:schemeClr val="tx1"/>
                </a:solidFill>
                <a:latin typeface="+mn-lt"/>
                <a:ea typeface="+mn-ea"/>
                <a:cs typeface="+mn-cs"/>
              </a:rPr>
              <a:t>ε</a:t>
            </a:r>
            <a:r>
              <a:rPr lang="en-US" sz="1200" kern="1200" dirty="0" smtClean="0">
                <a:solidFill>
                  <a:schemeClr val="tx1"/>
                </a:solidFill>
                <a:latin typeface="+mn-lt"/>
                <a:ea typeface="+mn-ea"/>
                <a:cs typeface="+mn-cs"/>
              </a:rPr>
              <a:t> = 23° 26′ 21.45″ − 46.815″ </a:t>
            </a:r>
            <a:r>
              <a:rPr lang="en-US" sz="1200" i="1"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 − 0.0006″ </a:t>
            </a:r>
            <a:r>
              <a:rPr lang="en-US" sz="1200" i="1" kern="1200" dirty="0" smtClean="0">
                <a:solidFill>
                  <a:schemeClr val="tx1"/>
                </a:solidFill>
                <a:latin typeface="+mn-lt"/>
                <a:ea typeface="+mn-ea"/>
                <a:cs typeface="+mn-cs"/>
              </a:rPr>
              <a:t>T</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+ 0.00181″ </a:t>
            </a:r>
            <a:r>
              <a:rPr lang="en-US" sz="1200" i="1" kern="1200" dirty="0" smtClean="0">
                <a:solidFill>
                  <a:schemeClr val="tx1"/>
                </a:solidFill>
                <a:latin typeface="+mn-lt"/>
                <a:ea typeface="+mn-ea"/>
                <a:cs typeface="+mn-cs"/>
              </a:rPr>
              <a:t>T</a:t>
            </a:r>
            <a:r>
              <a:rPr lang="en-US" sz="1200" kern="1200" baseline="30000" dirty="0" smtClean="0">
                <a:solidFill>
                  <a:schemeClr val="tx1"/>
                </a:solidFill>
                <a:latin typeface="+mn-lt"/>
                <a:ea typeface="+mn-ea"/>
                <a:cs typeface="+mn-cs"/>
              </a:rPr>
              <a:t>3</a:t>
            </a:r>
            <a:r>
              <a:rPr lang="en-US" sz="1200" b="0" i="0" kern="1200" dirty="0" smtClean="0">
                <a:solidFill>
                  <a:schemeClr val="tx1"/>
                </a:solidFill>
                <a:latin typeface="+mn-lt"/>
                <a:ea typeface="+mn-ea"/>
                <a:cs typeface="+mn-cs"/>
              </a:rPr>
              <a:t>where hereafter </a:t>
            </a:r>
            <a:r>
              <a:rPr lang="en-US" sz="1200" b="0" i="1" kern="1200" dirty="0" smtClean="0">
                <a:solidFill>
                  <a:schemeClr val="tx1"/>
                </a:solidFill>
                <a:latin typeface="+mn-lt"/>
                <a:ea typeface="+mn-ea"/>
                <a:cs typeface="+mn-cs"/>
              </a:rPr>
              <a:t>T</a:t>
            </a:r>
            <a:r>
              <a:rPr lang="en-US" sz="1200" b="0" i="0" kern="1200" dirty="0" smtClean="0">
                <a:solidFill>
                  <a:schemeClr val="tx1"/>
                </a:solidFill>
                <a:latin typeface="+mn-lt"/>
                <a:ea typeface="+mn-ea"/>
                <a:cs typeface="+mn-cs"/>
              </a:rPr>
              <a:t> is </a:t>
            </a:r>
            <a:r>
              <a:rPr lang="en-US" sz="1200" b="0" i="0" u="none" strike="noStrike" kern="1200" dirty="0" smtClean="0">
                <a:solidFill>
                  <a:schemeClr val="tx1"/>
                </a:solidFill>
                <a:latin typeface="+mn-lt"/>
                <a:ea typeface="+mn-ea"/>
                <a:cs typeface="+mn-cs"/>
                <a:hlinkClick r:id="rId29" tooltip="Julian day"/>
              </a:rPr>
              <a:t>Julian centuries</a:t>
            </a:r>
            <a:r>
              <a:rPr lang="en-US" sz="1200" b="0" i="0" kern="1200" dirty="0" smtClean="0">
                <a:solidFill>
                  <a:schemeClr val="tx1"/>
                </a:solidFill>
                <a:latin typeface="+mn-lt"/>
                <a:ea typeface="+mn-ea"/>
                <a:cs typeface="+mn-cs"/>
              </a:rPr>
              <a:t> from </a:t>
            </a:r>
            <a:r>
              <a:rPr lang="en-US" sz="1200" b="0" i="0" u="none" strike="noStrike" kern="1200" dirty="0" smtClean="0">
                <a:solidFill>
                  <a:schemeClr val="tx1"/>
                </a:solidFill>
                <a:latin typeface="+mn-lt"/>
                <a:ea typeface="+mn-ea"/>
                <a:cs typeface="+mn-cs"/>
                <a:hlinkClick r:id="rId27" tooltip="Epoch (astronomy)"/>
              </a:rPr>
              <a:t>J2000.0</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1"/>
              </a:rPr>
              <a:t>[10]</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JPL's fundamental ephemerides have been continually updated. For instance, the </a:t>
            </a:r>
            <a:r>
              <a:rPr lang="en-US" sz="1200" b="0" i="1" kern="1200" dirty="0" smtClean="0">
                <a:solidFill>
                  <a:schemeClr val="tx1"/>
                </a:solidFill>
                <a:latin typeface="+mn-lt"/>
                <a:ea typeface="+mn-ea"/>
                <a:cs typeface="+mn-cs"/>
              </a:rPr>
              <a:t>Astronomical Almanac</a:t>
            </a:r>
            <a:r>
              <a:rPr lang="en-US" sz="1200" b="0" i="0" kern="1200" dirty="0" smtClean="0">
                <a:solidFill>
                  <a:schemeClr val="tx1"/>
                </a:solidFill>
                <a:latin typeface="+mn-lt"/>
                <a:ea typeface="+mn-ea"/>
                <a:cs typeface="+mn-cs"/>
              </a:rPr>
              <a:t> for 2010 specifies:</a:t>
            </a:r>
            <a:r>
              <a:rPr lang="en-US" sz="1200" b="0" i="0" u="none" strike="noStrike" kern="1200" baseline="30000" dirty="0" smtClean="0">
                <a:solidFill>
                  <a:schemeClr val="tx1"/>
                </a:solidFill>
                <a:latin typeface="+mn-lt"/>
                <a:ea typeface="+mn-ea"/>
                <a:cs typeface="+mn-cs"/>
                <a:hlinkClick r:id="rId11"/>
              </a:rPr>
              <a:t>[7]</a:t>
            </a:r>
            <a:endParaRPr lang="en-US" sz="1200" b="0" i="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ε</a:t>
            </a:r>
            <a:r>
              <a:rPr lang="en-US" sz="1200" kern="1200" dirty="0" smtClean="0">
                <a:solidFill>
                  <a:schemeClr val="tx1"/>
                </a:solidFill>
                <a:latin typeface="+mn-lt"/>
                <a:ea typeface="+mn-ea"/>
                <a:cs typeface="+mn-cs"/>
              </a:rPr>
              <a:t> = 23° 26′ 21.406″ − 46.836769″ </a:t>
            </a:r>
            <a:r>
              <a:rPr lang="en-US" sz="1200" i="1"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 − 0.0001831″ </a:t>
            </a:r>
            <a:r>
              <a:rPr lang="en-US" sz="1200" i="1" kern="1200" dirty="0" smtClean="0">
                <a:solidFill>
                  <a:schemeClr val="tx1"/>
                </a:solidFill>
                <a:latin typeface="+mn-lt"/>
                <a:ea typeface="+mn-ea"/>
                <a:cs typeface="+mn-cs"/>
              </a:rPr>
              <a:t>T</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+ 0.00200340″ </a:t>
            </a:r>
            <a:r>
              <a:rPr lang="en-US" sz="1200" i="1" kern="1200" dirty="0" smtClean="0">
                <a:solidFill>
                  <a:schemeClr val="tx1"/>
                </a:solidFill>
                <a:latin typeface="+mn-lt"/>
                <a:ea typeface="+mn-ea"/>
                <a:cs typeface="+mn-cs"/>
              </a:rPr>
              <a:t>T</a:t>
            </a:r>
            <a:r>
              <a:rPr lang="en-US" sz="1200" kern="1200" baseline="30000" dirty="0" smtClean="0">
                <a:solidFill>
                  <a:schemeClr val="tx1"/>
                </a:solidFill>
                <a:latin typeface="+mn-lt"/>
                <a:ea typeface="+mn-ea"/>
                <a:cs typeface="+mn-cs"/>
              </a:rPr>
              <a:t>3</a:t>
            </a:r>
            <a:r>
              <a:rPr lang="en-US" sz="1200" kern="1200" dirty="0" smtClean="0">
                <a:solidFill>
                  <a:schemeClr val="tx1"/>
                </a:solidFill>
                <a:latin typeface="+mn-lt"/>
                <a:ea typeface="+mn-ea"/>
                <a:cs typeface="+mn-cs"/>
              </a:rPr>
              <a:t> − 0.576″×10</a:t>
            </a:r>
            <a:r>
              <a:rPr lang="en-US" sz="1200" kern="1200" baseline="30000" dirty="0" smtClean="0">
                <a:solidFill>
                  <a:schemeClr val="tx1"/>
                </a:solidFill>
                <a:latin typeface="+mn-lt"/>
                <a:ea typeface="+mn-ea"/>
                <a:cs typeface="+mn-cs"/>
              </a:rPr>
              <a:t>−6</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a:t>
            </a:r>
            <a:r>
              <a:rPr lang="en-US" sz="1200" kern="1200" baseline="30000" dirty="0" smtClean="0">
                <a:solidFill>
                  <a:schemeClr val="tx1"/>
                </a:solidFill>
                <a:latin typeface="+mn-lt"/>
                <a:ea typeface="+mn-ea"/>
                <a:cs typeface="+mn-cs"/>
              </a:rPr>
              <a:t>4</a:t>
            </a:r>
            <a:r>
              <a:rPr lang="en-US" sz="1200" kern="1200" dirty="0" smtClean="0">
                <a:solidFill>
                  <a:schemeClr val="tx1"/>
                </a:solidFill>
                <a:latin typeface="+mn-lt"/>
                <a:ea typeface="+mn-ea"/>
                <a:cs typeface="+mn-cs"/>
              </a:rPr>
              <a:t> − 4.34″×10</a:t>
            </a:r>
            <a:r>
              <a:rPr lang="en-US" sz="1200" kern="1200" baseline="30000" dirty="0" smtClean="0">
                <a:solidFill>
                  <a:schemeClr val="tx1"/>
                </a:solidFill>
                <a:latin typeface="+mn-lt"/>
                <a:ea typeface="+mn-ea"/>
                <a:cs typeface="+mn-cs"/>
              </a:rPr>
              <a:t>−8</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a:t>
            </a:r>
            <a:r>
              <a:rPr lang="en-US" sz="1200" kern="1200" baseline="30000" dirty="0" smtClean="0">
                <a:solidFill>
                  <a:schemeClr val="tx1"/>
                </a:solidFill>
                <a:latin typeface="+mn-lt"/>
                <a:ea typeface="+mn-ea"/>
                <a:cs typeface="+mn-cs"/>
              </a:rPr>
              <a:t>5</a:t>
            </a:r>
            <a:r>
              <a:rPr lang="en-US" sz="1200" b="0" i="0" kern="1200" dirty="0" smtClean="0">
                <a:solidFill>
                  <a:schemeClr val="tx1"/>
                </a:solidFill>
                <a:latin typeface="+mn-lt"/>
                <a:ea typeface="+mn-ea"/>
                <a:cs typeface="+mn-cs"/>
              </a:rPr>
              <a:t>These expressions for the obliquity are intended for high precision over a relatively short time span, perhaps ± several centuries.</a:t>
            </a:r>
            <a:r>
              <a:rPr lang="en-US" sz="1200" b="0" i="0" u="none" strike="noStrike" kern="1200" baseline="30000" dirty="0" smtClean="0">
                <a:solidFill>
                  <a:schemeClr val="tx1"/>
                </a:solidFill>
                <a:latin typeface="+mn-lt"/>
                <a:ea typeface="+mn-ea"/>
                <a:cs typeface="+mn-cs"/>
                <a:hlinkClick r:id="rId11"/>
              </a:rPr>
              <a:t>[11]</a:t>
            </a:r>
            <a:r>
              <a:rPr lang="en-US" sz="1200" b="0" i="0" kern="1200" dirty="0" smtClean="0">
                <a:solidFill>
                  <a:schemeClr val="tx1"/>
                </a:solidFill>
                <a:latin typeface="+mn-lt"/>
                <a:ea typeface="+mn-ea"/>
                <a:cs typeface="+mn-cs"/>
              </a:rPr>
              <a:t> J. </a:t>
            </a:r>
            <a:r>
              <a:rPr lang="en-US" sz="1200" b="0" i="0" kern="1200" dirty="0" err="1" smtClean="0">
                <a:solidFill>
                  <a:schemeClr val="tx1"/>
                </a:solidFill>
                <a:latin typeface="+mn-lt"/>
                <a:ea typeface="+mn-ea"/>
                <a:cs typeface="+mn-cs"/>
              </a:rPr>
              <a:t>Laskar</a:t>
            </a:r>
            <a:r>
              <a:rPr lang="en-US" sz="1200" b="0" i="0" kern="1200" dirty="0" smtClean="0">
                <a:solidFill>
                  <a:schemeClr val="tx1"/>
                </a:solidFill>
                <a:latin typeface="+mn-lt"/>
                <a:ea typeface="+mn-ea"/>
                <a:cs typeface="+mn-cs"/>
              </a:rPr>
              <a:t> computed an expression to order </a:t>
            </a:r>
            <a:r>
              <a:rPr lang="en-US" sz="1200" b="0" i="1" kern="1200" dirty="0" smtClean="0">
                <a:solidFill>
                  <a:schemeClr val="tx1"/>
                </a:solidFill>
                <a:latin typeface="+mn-lt"/>
                <a:ea typeface="+mn-ea"/>
                <a:cs typeface="+mn-cs"/>
              </a:rPr>
              <a:t>T</a:t>
            </a:r>
            <a:r>
              <a:rPr lang="en-US" sz="1200" b="0" i="0" kern="1200" baseline="30000" dirty="0" smtClean="0">
                <a:solidFill>
                  <a:schemeClr val="tx1"/>
                </a:solidFill>
                <a:latin typeface="+mn-lt"/>
                <a:ea typeface="+mn-ea"/>
                <a:cs typeface="+mn-cs"/>
              </a:rPr>
              <a:t>10</a:t>
            </a:r>
            <a:r>
              <a:rPr lang="en-US" sz="1200" b="0" i="0" kern="1200" dirty="0" smtClean="0">
                <a:solidFill>
                  <a:schemeClr val="tx1"/>
                </a:solidFill>
                <a:latin typeface="+mn-lt"/>
                <a:ea typeface="+mn-ea"/>
                <a:cs typeface="+mn-cs"/>
              </a:rPr>
              <a:t> good to 0″.02 over 1000 years and </a:t>
            </a:r>
            <a:r>
              <a:rPr lang="en-US" sz="1200" b="0" i="0" kern="1200" dirty="0" err="1" smtClean="0">
                <a:solidFill>
                  <a:schemeClr val="tx1"/>
                </a:solidFill>
                <a:latin typeface="+mn-lt"/>
                <a:ea typeface="+mn-ea"/>
                <a:cs typeface="+mn-cs"/>
              </a:rPr>
              <a:t>several</a:t>
            </a:r>
            <a:r>
              <a:rPr lang="en-US" sz="1200" b="0" i="0" u="none" strike="noStrike" kern="1200" dirty="0" err="1" smtClean="0">
                <a:solidFill>
                  <a:schemeClr val="tx1"/>
                </a:solidFill>
                <a:latin typeface="+mn-lt"/>
                <a:ea typeface="+mn-ea"/>
                <a:cs typeface="+mn-cs"/>
                <a:hlinkClick r:id="rId30" tooltip="Minute of arc"/>
              </a:rPr>
              <a:t>arcseconds</a:t>
            </a:r>
            <a:r>
              <a:rPr lang="en-US" sz="1200" b="0" i="0" kern="1200" dirty="0" smtClean="0">
                <a:solidFill>
                  <a:schemeClr val="tx1"/>
                </a:solidFill>
                <a:latin typeface="+mn-lt"/>
                <a:ea typeface="+mn-ea"/>
                <a:cs typeface="+mn-cs"/>
              </a:rPr>
              <a:t> over 10,000 years:</a:t>
            </a:r>
          </a:p>
          <a:p>
            <a:r>
              <a:rPr lang="en-US" sz="1200" i="1" kern="1200" smtClean="0">
                <a:solidFill>
                  <a:schemeClr val="tx1"/>
                </a:solidFill>
                <a:latin typeface="+mn-lt"/>
                <a:ea typeface="+mn-ea"/>
                <a:cs typeface="+mn-cs"/>
              </a:rPr>
              <a:t>ε</a:t>
            </a:r>
            <a:r>
              <a:rPr lang="en-US" sz="1200" kern="1200" smtClean="0">
                <a:solidFill>
                  <a:schemeClr val="tx1"/>
                </a:solidFill>
                <a:latin typeface="+mn-lt"/>
                <a:ea typeface="+mn-ea"/>
                <a:cs typeface="+mn-cs"/>
              </a:rPr>
              <a:t> = 23° 26′ 21.448″ − 4680.93″ </a:t>
            </a:r>
            <a:r>
              <a:rPr lang="en-US" sz="1200" i="1" kern="1200" smtClean="0">
                <a:solidFill>
                  <a:schemeClr val="tx1"/>
                </a:solidFill>
                <a:latin typeface="+mn-lt"/>
                <a:ea typeface="+mn-ea"/>
                <a:cs typeface="+mn-cs"/>
              </a:rPr>
              <a:t>T</a:t>
            </a:r>
            <a:r>
              <a:rPr lang="en-US" sz="1200" kern="1200" smtClean="0">
                <a:solidFill>
                  <a:schemeClr val="tx1"/>
                </a:solidFill>
                <a:latin typeface="+mn-lt"/>
                <a:ea typeface="+mn-ea"/>
                <a:cs typeface="+mn-cs"/>
              </a:rPr>
              <a:t> − 1.55″ </a:t>
            </a:r>
            <a:r>
              <a:rPr lang="en-US" sz="1200" i="1" kern="1200" smtClean="0">
                <a:solidFill>
                  <a:schemeClr val="tx1"/>
                </a:solidFill>
                <a:latin typeface="+mn-lt"/>
                <a:ea typeface="+mn-ea"/>
                <a:cs typeface="+mn-cs"/>
              </a:rPr>
              <a:t>T</a:t>
            </a:r>
            <a:r>
              <a:rPr lang="en-US" sz="1200" kern="1200" baseline="30000" smtClean="0">
                <a:solidFill>
                  <a:schemeClr val="tx1"/>
                </a:solidFill>
                <a:latin typeface="+mn-lt"/>
                <a:ea typeface="+mn-ea"/>
                <a:cs typeface="+mn-cs"/>
              </a:rPr>
              <a:t>2</a:t>
            </a:r>
            <a:r>
              <a:rPr lang="en-US" sz="1200" kern="1200" smtClean="0">
                <a:solidFill>
                  <a:schemeClr val="tx1"/>
                </a:solidFill>
                <a:latin typeface="+mn-lt"/>
                <a:ea typeface="+mn-ea"/>
                <a:cs typeface="+mn-cs"/>
              </a:rPr>
              <a:t> + 1999.25″ </a:t>
            </a:r>
            <a:r>
              <a:rPr lang="en-US" sz="1200" i="1" kern="1200" smtClean="0">
                <a:solidFill>
                  <a:schemeClr val="tx1"/>
                </a:solidFill>
                <a:latin typeface="+mn-lt"/>
                <a:ea typeface="+mn-ea"/>
                <a:cs typeface="+mn-cs"/>
              </a:rPr>
              <a:t>T</a:t>
            </a:r>
            <a:r>
              <a:rPr lang="en-US" sz="1200" kern="1200" baseline="30000" smtClean="0">
                <a:solidFill>
                  <a:schemeClr val="tx1"/>
                </a:solidFill>
                <a:latin typeface="+mn-lt"/>
                <a:ea typeface="+mn-ea"/>
                <a:cs typeface="+mn-cs"/>
              </a:rPr>
              <a:t>3</a:t>
            </a:r>
            <a:r>
              <a:rPr lang="en-US" sz="1200" kern="1200" smtClean="0">
                <a:solidFill>
                  <a:schemeClr val="tx1"/>
                </a:solidFill>
                <a:latin typeface="+mn-lt"/>
                <a:ea typeface="+mn-ea"/>
                <a:cs typeface="+mn-cs"/>
              </a:rPr>
              <a:t> − 51.38″ </a:t>
            </a:r>
            <a:r>
              <a:rPr lang="en-US" sz="1200" i="1" kern="1200" smtClean="0">
                <a:solidFill>
                  <a:schemeClr val="tx1"/>
                </a:solidFill>
                <a:latin typeface="+mn-lt"/>
                <a:ea typeface="+mn-ea"/>
                <a:cs typeface="+mn-cs"/>
              </a:rPr>
              <a:t>T</a:t>
            </a:r>
            <a:r>
              <a:rPr lang="en-US" sz="1200" kern="1200" baseline="30000" smtClean="0">
                <a:solidFill>
                  <a:schemeClr val="tx1"/>
                </a:solidFill>
                <a:latin typeface="+mn-lt"/>
                <a:ea typeface="+mn-ea"/>
                <a:cs typeface="+mn-cs"/>
              </a:rPr>
              <a:t>4</a:t>
            </a:r>
            <a:r>
              <a:rPr lang="en-US" sz="1200" kern="1200" smtClean="0">
                <a:solidFill>
                  <a:schemeClr val="tx1"/>
                </a:solidFill>
                <a:latin typeface="+mn-lt"/>
                <a:ea typeface="+mn-ea"/>
                <a:cs typeface="+mn-cs"/>
              </a:rPr>
              <a:t> − 249.67″ </a:t>
            </a:r>
            <a:r>
              <a:rPr lang="en-US" sz="1200" i="1" kern="1200" smtClean="0">
                <a:solidFill>
                  <a:schemeClr val="tx1"/>
                </a:solidFill>
                <a:latin typeface="+mn-lt"/>
                <a:ea typeface="+mn-ea"/>
                <a:cs typeface="+mn-cs"/>
              </a:rPr>
              <a:t>T</a:t>
            </a:r>
            <a:r>
              <a:rPr lang="en-US" sz="1200" kern="1200" baseline="30000" smtClean="0">
                <a:solidFill>
                  <a:schemeClr val="tx1"/>
                </a:solidFill>
                <a:latin typeface="+mn-lt"/>
                <a:ea typeface="+mn-ea"/>
                <a:cs typeface="+mn-cs"/>
              </a:rPr>
              <a:t>5</a:t>
            </a:r>
            <a:r>
              <a:rPr lang="en-US" sz="1200" kern="1200" smtClean="0">
                <a:solidFill>
                  <a:schemeClr val="tx1"/>
                </a:solidFill>
                <a:latin typeface="+mn-lt"/>
                <a:ea typeface="+mn-ea"/>
                <a:cs typeface="+mn-cs"/>
              </a:rPr>
              <a:t> − 39.05″ </a:t>
            </a:r>
            <a:r>
              <a:rPr lang="en-US" sz="1200" i="1" kern="1200" smtClean="0">
                <a:solidFill>
                  <a:schemeClr val="tx1"/>
                </a:solidFill>
                <a:latin typeface="+mn-lt"/>
                <a:ea typeface="+mn-ea"/>
                <a:cs typeface="+mn-cs"/>
              </a:rPr>
              <a:t>T</a:t>
            </a:r>
            <a:r>
              <a:rPr lang="en-US" sz="1200" kern="1200" baseline="30000" smtClean="0">
                <a:solidFill>
                  <a:schemeClr val="tx1"/>
                </a:solidFill>
                <a:latin typeface="+mn-lt"/>
                <a:ea typeface="+mn-ea"/>
                <a:cs typeface="+mn-cs"/>
              </a:rPr>
              <a:t>6</a:t>
            </a:r>
            <a:r>
              <a:rPr lang="en-US" sz="1200" kern="1200" smtClean="0">
                <a:solidFill>
                  <a:schemeClr val="tx1"/>
                </a:solidFill>
                <a:latin typeface="+mn-lt"/>
                <a:ea typeface="+mn-ea"/>
                <a:cs typeface="+mn-cs"/>
              </a:rPr>
              <a:t> + 7.12″ </a:t>
            </a:r>
            <a:r>
              <a:rPr lang="en-US" sz="1200" i="1" kern="1200" smtClean="0">
                <a:solidFill>
                  <a:schemeClr val="tx1"/>
                </a:solidFill>
                <a:latin typeface="+mn-lt"/>
                <a:ea typeface="+mn-ea"/>
                <a:cs typeface="+mn-cs"/>
              </a:rPr>
              <a:t>T</a:t>
            </a:r>
            <a:r>
              <a:rPr lang="en-US" sz="1200" kern="1200" baseline="30000" smtClean="0">
                <a:solidFill>
                  <a:schemeClr val="tx1"/>
                </a:solidFill>
                <a:latin typeface="+mn-lt"/>
                <a:ea typeface="+mn-ea"/>
                <a:cs typeface="+mn-cs"/>
              </a:rPr>
              <a:t>7</a:t>
            </a:r>
            <a:r>
              <a:rPr lang="en-US" sz="1200" kern="1200" smtClean="0">
                <a:solidFill>
                  <a:schemeClr val="tx1"/>
                </a:solidFill>
                <a:latin typeface="+mn-lt"/>
                <a:ea typeface="+mn-ea"/>
                <a:cs typeface="+mn-cs"/>
              </a:rPr>
              <a:t> + 27.87″ </a:t>
            </a:r>
            <a:r>
              <a:rPr lang="en-US" sz="1200" i="1" kern="1200" smtClean="0">
                <a:solidFill>
                  <a:schemeClr val="tx1"/>
                </a:solidFill>
                <a:latin typeface="+mn-lt"/>
                <a:ea typeface="+mn-ea"/>
                <a:cs typeface="+mn-cs"/>
              </a:rPr>
              <a:t>T</a:t>
            </a:r>
            <a:r>
              <a:rPr lang="en-US" sz="1200" kern="1200" baseline="30000" smtClean="0">
                <a:solidFill>
                  <a:schemeClr val="tx1"/>
                </a:solidFill>
                <a:latin typeface="+mn-lt"/>
                <a:ea typeface="+mn-ea"/>
                <a:cs typeface="+mn-cs"/>
              </a:rPr>
              <a:t>8</a:t>
            </a:r>
            <a:r>
              <a:rPr lang="en-US" sz="1200" kern="1200" smtClean="0">
                <a:solidFill>
                  <a:schemeClr val="tx1"/>
                </a:solidFill>
                <a:latin typeface="+mn-lt"/>
                <a:ea typeface="+mn-ea"/>
                <a:cs typeface="+mn-cs"/>
              </a:rPr>
              <a:t> + 5.79″ </a:t>
            </a:r>
            <a:r>
              <a:rPr lang="en-US" sz="1200" i="1" kern="1200" smtClean="0">
                <a:solidFill>
                  <a:schemeClr val="tx1"/>
                </a:solidFill>
                <a:latin typeface="+mn-lt"/>
                <a:ea typeface="+mn-ea"/>
                <a:cs typeface="+mn-cs"/>
              </a:rPr>
              <a:t>T</a:t>
            </a:r>
            <a:r>
              <a:rPr lang="en-US" sz="1200" kern="1200" baseline="30000" smtClean="0">
                <a:solidFill>
                  <a:schemeClr val="tx1"/>
                </a:solidFill>
                <a:latin typeface="+mn-lt"/>
                <a:ea typeface="+mn-ea"/>
                <a:cs typeface="+mn-cs"/>
              </a:rPr>
              <a:t>9</a:t>
            </a:r>
            <a:r>
              <a:rPr lang="en-US" sz="1200" kern="1200" smtClean="0">
                <a:solidFill>
                  <a:schemeClr val="tx1"/>
                </a:solidFill>
                <a:latin typeface="+mn-lt"/>
                <a:ea typeface="+mn-ea"/>
                <a:cs typeface="+mn-cs"/>
              </a:rPr>
              <a:t> + 2.45″ </a:t>
            </a:r>
            <a:r>
              <a:rPr lang="en-US" sz="1200" i="1" kern="1200" smtClean="0">
                <a:solidFill>
                  <a:schemeClr val="tx1"/>
                </a:solidFill>
                <a:latin typeface="+mn-lt"/>
                <a:ea typeface="+mn-ea"/>
                <a:cs typeface="+mn-cs"/>
              </a:rPr>
              <a:t>T</a:t>
            </a:r>
            <a:r>
              <a:rPr lang="en-US" sz="1200" kern="1200" baseline="30000" smtClean="0">
                <a:solidFill>
                  <a:schemeClr val="tx1"/>
                </a:solidFill>
                <a:latin typeface="+mn-lt"/>
                <a:ea typeface="+mn-ea"/>
                <a:cs typeface="+mn-cs"/>
              </a:rPr>
              <a:t>10</a:t>
            </a:r>
            <a:r>
              <a:rPr lang="en-US" sz="1200" b="0" i="0" kern="1200" smtClean="0">
                <a:solidFill>
                  <a:schemeClr val="tx1"/>
                </a:solidFill>
                <a:latin typeface="+mn-lt"/>
                <a:ea typeface="+mn-ea"/>
                <a:cs typeface="+mn-cs"/>
              </a:rPr>
              <a:t>where here </a:t>
            </a:r>
            <a:r>
              <a:rPr lang="en-US" sz="1200" b="0" i="1" kern="1200" smtClean="0">
                <a:solidFill>
                  <a:schemeClr val="tx1"/>
                </a:solidFill>
                <a:latin typeface="+mn-lt"/>
                <a:ea typeface="+mn-ea"/>
                <a:cs typeface="+mn-cs"/>
              </a:rPr>
              <a:t>T</a:t>
            </a:r>
            <a:r>
              <a:rPr lang="en-US" sz="1200" b="0" i="0" kern="1200" smtClean="0">
                <a:solidFill>
                  <a:schemeClr val="tx1"/>
                </a:solidFill>
                <a:latin typeface="+mn-lt"/>
                <a:ea typeface="+mn-ea"/>
                <a:cs typeface="+mn-cs"/>
              </a:rPr>
              <a:t> is multiples of 10,000 </a:t>
            </a:r>
            <a:r>
              <a:rPr lang="en-US" sz="1200" b="0" i="0" u="none" strike="noStrike" kern="1200" smtClean="0">
                <a:solidFill>
                  <a:schemeClr val="tx1"/>
                </a:solidFill>
                <a:latin typeface="+mn-lt"/>
                <a:ea typeface="+mn-ea"/>
                <a:cs typeface="+mn-cs"/>
                <a:hlinkClick r:id="rId29" tooltip="Julian day"/>
              </a:rPr>
              <a:t>Julian years</a:t>
            </a:r>
            <a:r>
              <a:rPr lang="en-US" sz="1200" b="0" i="0" kern="1200" smtClean="0">
                <a:solidFill>
                  <a:schemeClr val="tx1"/>
                </a:solidFill>
                <a:latin typeface="+mn-lt"/>
                <a:ea typeface="+mn-ea"/>
                <a:cs typeface="+mn-cs"/>
              </a:rPr>
              <a:t> from</a:t>
            </a:r>
            <a:r>
              <a:rPr lang="en-US" sz="1200" b="0" i="0" kern="1200" baseline="30000" smtClean="0">
                <a:solidFill>
                  <a:schemeClr val="tx1"/>
                </a:solidFill>
                <a:latin typeface="+mn-lt"/>
                <a:ea typeface="+mn-ea"/>
                <a:cs typeface="+mn-cs"/>
              </a:rPr>
              <a:t>[</a:t>
            </a:r>
            <a:r>
              <a:rPr lang="en-US" sz="1200" b="0" i="1" u="none" strike="noStrike" kern="1200" baseline="30000" smtClean="0">
                <a:solidFill>
                  <a:schemeClr val="tx1"/>
                </a:solidFill>
                <a:latin typeface="+mn-lt"/>
                <a:ea typeface="+mn-ea"/>
                <a:cs typeface="+mn-cs"/>
                <a:hlinkClick r:id="rId31" tooltip="Wikipedia:Please clarify"/>
              </a:rPr>
              <a:t>clarification needed</a:t>
            </a:r>
            <a:r>
              <a:rPr lang="en-US" sz="1200" b="0" i="0" kern="1200" baseline="30000" smtClean="0">
                <a:solidFill>
                  <a:schemeClr val="tx1"/>
                </a:solidFill>
                <a:latin typeface="+mn-lt"/>
                <a:ea typeface="+mn-ea"/>
                <a:cs typeface="+mn-cs"/>
              </a:rPr>
              <a:t>]</a:t>
            </a:r>
            <a:r>
              <a:rPr lang="en-US" sz="1200" b="0" i="0" kern="1200" smtClean="0">
                <a:solidFill>
                  <a:schemeClr val="tx1"/>
                </a:solidFill>
                <a:latin typeface="+mn-lt"/>
                <a:ea typeface="+mn-ea"/>
                <a:cs typeface="+mn-cs"/>
              </a:rPr>
              <a:t> </a:t>
            </a:r>
            <a:r>
              <a:rPr lang="en-US" sz="1200" b="0" i="0" u="none" strike="noStrike" kern="1200" smtClean="0">
                <a:solidFill>
                  <a:schemeClr val="tx1"/>
                </a:solidFill>
                <a:latin typeface="+mn-lt"/>
                <a:ea typeface="+mn-ea"/>
                <a:cs typeface="+mn-cs"/>
                <a:hlinkClick r:id="rId27" tooltip="Epoch (astronomy)"/>
              </a:rPr>
              <a:t>J2000.0</a:t>
            </a:r>
            <a:r>
              <a:rPr lang="en-US" sz="1200" b="0" i="0" kern="1200" smtClean="0">
                <a:solidFill>
                  <a:schemeClr val="tx1"/>
                </a:solidFill>
                <a:latin typeface="+mn-lt"/>
                <a:ea typeface="+mn-ea"/>
                <a:cs typeface="+mn-cs"/>
              </a:rPr>
              <a:t>.</a:t>
            </a:r>
            <a:r>
              <a:rPr lang="en-US" sz="1200" b="0" i="0" u="none" strike="noStrike" kern="1200" baseline="30000" smtClean="0">
                <a:solidFill>
                  <a:schemeClr val="tx1"/>
                </a:solidFill>
                <a:latin typeface="+mn-lt"/>
                <a:ea typeface="+mn-ea"/>
                <a:cs typeface="+mn-cs"/>
                <a:hlinkClick r:id="rId11"/>
              </a:rPr>
              <a:t>[12]</a:t>
            </a:r>
            <a:endParaRPr lang="en-US" sz="1200" b="0" i="0" kern="1200" smtClean="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47</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http://curious.astro.cornell.edu/question.</a:t>
            </a:r>
            <a:r>
              <a:rPr lang="pt-BR" dirty="0" err="1" smtClean="0"/>
              <a:t>php</a:t>
            </a:r>
            <a:r>
              <a:rPr lang="pt-BR" dirty="0" smtClean="0"/>
              <a:t>?</a:t>
            </a:r>
            <a:r>
              <a:rPr lang="pt-BR" dirty="0" err="1" smtClean="0"/>
              <a:t>number</a:t>
            </a:r>
            <a:r>
              <a:rPr lang="pt-BR" dirty="0" smtClean="0"/>
              <a:t>=545</a:t>
            </a:r>
          </a:p>
          <a:p>
            <a:r>
              <a:rPr lang="pt-BR" dirty="0" smtClean="0"/>
              <a:t>http://www.youtube.com/watch?v=hVKz9G3YXiw</a:t>
            </a:r>
          </a:p>
          <a:p>
            <a:r>
              <a:rPr lang="pt-BR" dirty="0" smtClean="0"/>
              <a:t>http://astro.if.ufrgs.br/tempo/tempo.htm (Ano tropical)</a:t>
            </a:r>
          </a:p>
          <a:p>
            <a:r>
              <a:rPr lang="pt-BR" dirty="0" smtClean="0"/>
              <a:t>http://en.wikipedia.org/wiki/Season</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48</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http://www.britannica.com/EBchecked/topic/41652/atomic-clock</a:t>
            </a:r>
          </a:p>
          <a:p>
            <a:r>
              <a:rPr lang="pt-BR" dirty="0" smtClean="0"/>
              <a:t>http://media-1.web.britannica.com/eb-media/10/99010-004-E79A90B6.jpg</a:t>
            </a:r>
          </a:p>
          <a:p>
            <a:r>
              <a:rPr lang="pt-BR" dirty="0" smtClean="0"/>
              <a:t>http://astro.if.ufrgs.br/tempo/tempo.htm</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50</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http://www.britannica.com/EBchecked/topic/41652/atomic-clock</a:t>
            </a:r>
          </a:p>
          <a:p>
            <a:r>
              <a:rPr lang="pt-BR" dirty="0" smtClean="0"/>
              <a:t>http://media-1.web.britannica.com/eb-media/10/99010-004-E79A90B6.jpg</a:t>
            </a:r>
          </a:p>
          <a:p>
            <a:r>
              <a:rPr lang="pt-BR" dirty="0" smtClean="0"/>
              <a:t>http://astro.if.ufrgs.br/tempo/tempo.htm</a:t>
            </a:r>
          </a:p>
          <a:p>
            <a:r>
              <a:rPr lang="pt-BR" dirty="0" smtClean="0"/>
              <a:t>http://inventors.about.com/od/astartinventions/ss/AtomicClock_2.htm</a:t>
            </a:r>
          </a:p>
          <a:p>
            <a:r>
              <a:rPr lang="pt-BR" dirty="0" smtClean="0"/>
              <a:t>http://pt.wikipedia.org/wiki/Segundo</a:t>
            </a:r>
          </a:p>
          <a:p>
            <a:r>
              <a:rPr lang="pt-BR" dirty="0" smtClean="0"/>
              <a:t>http://www.popsci.com/science/article/2013-08/worlds-most-precise-clock</a:t>
            </a:r>
          </a:p>
          <a:p>
            <a:endParaRPr lang="pt-BR" dirty="0" smtClean="0"/>
          </a:p>
          <a:p>
            <a:endParaRPr lang="pt-BR" dirty="0" smtClean="0"/>
          </a:p>
          <a:p>
            <a:r>
              <a:rPr lang="pt-BR" dirty="0" smtClean="0"/>
              <a:t>http://physics.nist.gov/cuu/Units/second.html</a:t>
            </a:r>
          </a:p>
          <a:p>
            <a:r>
              <a:rPr lang="en-US" sz="1200" b="1" i="0" kern="1200" dirty="0" smtClean="0">
                <a:solidFill>
                  <a:schemeClr val="tx1"/>
                </a:solidFill>
                <a:latin typeface="+mn-lt"/>
                <a:ea typeface="+mn-ea"/>
                <a:cs typeface="+mn-cs"/>
              </a:rPr>
              <a:t>Unit of time (second)</a:t>
            </a:r>
            <a:r>
              <a:rPr lang="en-US" sz="1200" b="1" i="0" kern="1200" dirty="0" smtClean="0">
                <a:solidFill>
                  <a:schemeClr val="tx1"/>
                </a:solidFill>
                <a:latin typeface="+mn-lt"/>
                <a:ea typeface="+mn-ea"/>
                <a:cs typeface="+mn-cs"/>
                <a:hlinkClick r:id="rId3"/>
              </a:rPr>
              <a:t>Abbreviations</a:t>
            </a:r>
            <a:r>
              <a:rPr lang="en-US" sz="1200" b="1" i="0" kern="1200" dirty="0" smtClean="0">
                <a:solidFill>
                  <a:schemeClr val="tx1"/>
                </a:solidFill>
                <a:latin typeface="+mn-lt"/>
                <a:ea typeface="+mn-ea"/>
                <a:cs typeface="+mn-cs"/>
              </a:rPr>
              <a:t>: CGPM, CIPM, BIPM</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       The unit of time, the second, was defined originally as the fraction 1/86 400 of the mean solar day. The exact definition of "mean solar day" was left to astronomical theories. However, measurement showed that irregularities in the rotation of the Earth could not be taken into account by the theory and have the effect that this definition does not allow the required accuracy to be achieved. In order to define the unit of time more precisely, the 11th CGPM (1960) adopted a definition given by the International Astronomical Union which was based on the tropical year. Experimental work had, however, already shown that an atomic standard of time-interval, based on a transition between two energy levels of an atom or a molecule, could be realized and reproduced much more precisely. Considering that a very precise definition of the unit of time is indispensable for the International System, the 13th CGPM (1967) decided to replace the definition of the second by the following (affirmed by the CIPM in 1997 that this definition refers to a cesium atom in its ground state at a temperature of 0 K):</a:t>
            </a:r>
          </a:p>
          <a:p>
            <a:r>
              <a:rPr lang="en-US" sz="1200" b="1" i="0" kern="1200" dirty="0" smtClean="0">
                <a:solidFill>
                  <a:schemeClr val="tx1"/>
                </a:solidFill>
                <a:latin typeface="+mn-lt"/>
                <a:ea typeface="+mn-ea"/>
                <a:cs typeface="+mn-cs"/>
              </a:rPr>
              <a:t>The second is the duration of 9 192 631 770 periods of the radiation corresponding to the transition between the two hyperfine levels of the ground state of the cesium 133 atom.</a:t>
            </a:r>
            <a:endParaRPr lang="en-US" sz="1200" b="0" i="0" kern="1200" dirty="0" smtClean="0">
              <a:solidFill>
                <a:schemeClr val="tx1"/>
              </a:solidFill>
              <a:latin typeface="+mn-lt"/>
              <a:ea typeface="+mn-ea"/>
              <a:cs typeface="+mn-cs"/>
            </a:endParaRPr>
          </a:p>
          <a:p>
            <a:endParaRPr lang="pt-BR" dirty="0" smtClean="0"/>
          </a:p>
          <a:p>
            <a:endParaRPr lang="pt-BR" dirty="0" smtClean="0"/>
          </a:p>
          <a:p>
            <a:r>
              <a:rPr lang="pt-BR" dirty="0" smtClean="0"/>
              <a:t>http://en.wikipedia.org/wiki/Solar_time</a:t>
            </a:r>
          </a:p>
          <a:p>
            <a:r>
              <a:rPr lang="en-US" sz="1200" b="0" i="0" kern="1200" dirty="0" smtClean="0">
                <a:solidFill>
                  <a:schemeClr val="tx1"/>
                </a:solidFill>
                <a:latin typeface="+mn-lt"/>
                <a:ea typeface="+mn-ea"/>
                <a:cs typeface="+mn-cs"/>
              </a:rPr>
              <a:t>Mean time follows the "mean sun", best described by </a:t>
            </a:r>
            <a:r>
              <a:rPr lang="en-US" sz="1200" b="0" i="0" kern="1200" dirty="0" err="1" smtClean="0">
                <a:solidFill>
                  <a:schemeClr val="tx1"/>
                </a:solidFill>
                <a:latin typeface="+mn-lt"/>
                <a:ea typeface="+mn-ea"/>
                <a:cs typeface="+mn-cs"/>
              </a:rPr>
              <a:t>Meeus</a:t>
            </a:r>
            <a:r>
              <a:rPr lang="en-US" sz="1200" b="0" i="0" kern="1200" dirty="0" smtClean="0">
                <a:solidFill>
                  <a:schemeClr val="tx1"/>
                </a:solidFill>
                <a:latin typeface="+mn-lt"/>
                <a:ea typeface="+mn-ea"/>
                <a:cs typeface="+mn-cs"/>
              </a:rPr>
              <a:t>:</a:t>
            </a:r>
          </a:p>
          <a:p>
            <a:r>
              <a:rPr lang="en-US" dirty="0" smtClean="0"/>
              <a:t>"Consider a first fictitious Sun travelling along the </a:t>
            </a:r>
            <a:r>
              <a:rPr lang="en-US" i="1" dirty="0" smtClean="0"/>
              <a:t>ecliptic</a:t>
            </a:r>
            <a:r>
              <a:rPr lang="en-US" dirty="0" smtClean="0"/>
              <a:t> with a constant speed and coinciding with the true sun at the perigee and apogee (when the Earth is in perihelion and aphelion, respectively). Then consider a second fictitious Sun travelling along the </a:t>
            </a:r>
            <a:r>
              <a:rPr lang="en-US" i="1" dirty="0" smtClean="0"/>
              <a:t>celestial equator</a:t>
            </a:r>
            <a:r>
              <a:rPr lang="en-US" dirty="0" smtClean="0"/>
              <a:t> at a constant speed and coinciding with the first fictitious Sun at the equinoxes. This second fictitious sun is the </a:t>
            </a:r>
            <a:r>
              <a:rPr lang="en-US" i="1" dirty="0" smtClean="0"/>
              <a:t>mean Sun</a:t>
            </a:r>
            <a:r>
              <a:rPr lang="en-US" dirty="0" smtClean="0"/>
              <a:t>..."</a:t>
            </a:r>
            <a:r>
              <a:rPr lang="en-US" sz="1200" b="0" i="0" u="none" strike="noStrike" kern="1200" baseline="30000" dirty="0" smtClean="0">
                <a:solidFill>
                  <a:schemeClr val="tx1"/>
                </a:solidFill>
                <a:latin typeface="+mn-lt"/>
                <a:ea typeface="+mn-ea"/>
                <a:cs typeface="+mn-cs"/>
                <a:hlinkClick r:id="rId4"/>
              </a:rPr>
              <a:t>[11]</a:t>
            </a:r>
            <a:endParaRPr lang="pt-BR" dirty="0" smtClean="0"/>
          </a:p>
          <a:p>
            <a:endParaRPr lang="pt-BR" dirty="0" smtClean="0"/>
          </a:p>
          <a:p>
            <a:r>
              <a:rPr lang="pt-BR" smtClean="0"/>
              <a:t>http://en.wikipedia.org/wiki/Second</a:t>
            </a:r>
            <a:endParaRPr lang="pt-BR" dirty="0" smtClean="0"/>
          </a:p>
          <a:p>
            <a:r>
              <a:rPr lang="en-US" sz="1200" b="1" i="0" kern="1200" dirty="0" smtClean="0">
                <a:solidFill>
                  <a:schemeClr val="tx1"/>
                </a:solidFill>
                <a:latin typeface="+mn-lt"/>
                <a:ea typeface="+mn-ea"/>
                <a:cs typeface="+mn-cs"/>
              </a:rPr>
              <a:t>Modern measurements</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5" tooltip="Edit section: Modern measurements"/>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As a unit of time, the second (meaning the </a:t>
            </a:r>
            <a:r>
              <a:rPr lang="en-US" sz="1200" b="0" i="1" kern="1200" dirty="0" smtClean="0">
                <a:solidFill>
                  <a:schemeClr val="tx1"/>
                </a:solidFill>
                <a:latin typeface="+mn-lt"/>
                <a:ea typeface="+mn-ea"/>
                <a:cs typeface="+mn-cs"/>
              </a:rPr>
              <a:t>second</a:t>
            </a:r>
            <a:r>
              <a:rPr lang="en-US" sz="1200" b="0" i="0" kern="1200" dirty="0" smtClean="0">
                <a:solidFill>
                  <a:schemeClr val="tx1"/>
                </a:solidFill>
                <a:latin typeface="+mn-lt"/>
                <a:ea typeface="+mn-ea"/>
                <a:cs typeface="+mn-cs"/>
              </a:rPr>
              <a:t> division by 60 of an hour) entered English in the late 16th century, about a hundred years before it was measured accurately. Those who wrote in Latin, including scientists like </a:t>
            </a:r>
            <a:r>
              <a:rPr lang="en-US" sz="1200" b="0" i="0" u="none" strike="noStrike" kern="1200" dirty="0" smtClean="0">
                <a:solidFill>
                  <a:schemeClr val="tx1"/>
                </a:solidFill>
                <a:latin typeface="+mn-lt"/>
                <a:ea typeface="+mn-ea"/>
                <a:cs typeface="+mn-cs"/>
                <a:hlinkClick r:id="rId6" tooltip="Roger Bacon"/>
              </a:rPr>
              <a:t>Bacon</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7" tooltip="Tycho Brahe"/>
              </a:rPr>
              <a:t>Tycho</a:t>
            </a:r>
            <a:r>
              <a:rPr lang="en-US" sz="1200" b="0" i="0" kern="1200" dirty="0" smtClean="0">
                <a:solidFill>
                  <a:schemeClr val="tx1"/>
                </a:solidFill>
                <a:latin typeface="+mn-lt"/>
                <a:ea typeface="+mn-ea"/>
                <a:cs typeface="+mn-cs"/>
              </a:rPr>
              <a:t> and </a:t>
            </a:r>
            <a:r>
              <a:rPr lang="en-US" sz="1200" b="0" i="0" u="none" strike="noStrike" kern="1200" dirty="0" err="1" smtClean="0">
                <a:solidFill>
                  <a:schemeClr val="tx1"/>
                </a:solidFill>
                <a:latin typeface="+mn-lt"/>
                <a:ea typeface="+mn-ea"/>
                <a:cs typeface="+mn-cs"/>
                <a:hlinkClick r:id="rId8" tooltip="Johannes Kepler"/>
              </a:rPr>
              <a:t>Kepler</a:t>
            </a:r>
            <a:r>
              <a:rPr lang="en-US" sz="1200" b="0" i="0" kern="1200" dirty="0" smtClean="0">
                <a:solidFill>
                  <a:schemeClr val="tx1"/>
                </a:solidFill>
                <a:latin typeface="+mn-lt"/>
                <a:ea typeface="+mn-ea"/>
                <a:cs typeface="+mn-cs"/>
              </a:rPr>
              <a:t>, used the Latin term </a:t>
            </a:r>
            <a:r>
              <a:rPr lang="en-US" sz="1200" b="0" i="1" kern="1200" dirty="0" err="1" smtClean="0">
                <a:solidFill>
                  <a:schemeClr val="tx1"/>
                </a:solidFill>
                <a:latin typeface="+mn-lt"/>
                <a:ea typeface="+mn-ea"/>
                <a:cs typeface="+mn-cs"/>
              </a:rPr>
              <a:t>secunda</a:t>
            </a:r>
            <a:r>
              <a:rPr lang="en-US" sz="1200" b="0" i="0" kern="1200" dirty="0" smtClean="0">
                <a:solidFill>
                  <a:schemeClr val="tx1"/>
                </a:solidFill>
                <a:latin typeface="+mn-lt"/>
                <a:ea typeface="+mn-ea"/>
                <a:cs typeface="+mn-cs"/>
              </a:rPr>
              <a:t> with the same meaning as far back as the 1200s.</a:t>
            </a:r>
          </a:p>
          <a:p>
            <a:r>
              <a:rPr lang="en-US" sz="1200" b="0" i="0" kern="1200" dirty="0" smtClean="0">
                <a:solidFill>
                  <a:schemeClr val="tx1"/>
                </a:solidFill>
                <a:latin typeface="+mn-lt"/>
                <a:ea typeface="+mn-ea"/>
                <a:cs typeface="+mn-cs"/>
              </a:rPr>
              <a:t>In 1832, </a:t>
            </a:r>
            <a:r>
              <a:rPr lang="en-US" sz="1200" b="0" i="0" u="none" strike="noStrike" kern="1200" dirty="0" smtClean="0">
                <a:solidFill>
                  <a:schemeClr val="tx1"/>
                </a:solidFill>
                <a:latin typeface="+mn-lt"/>
                <a:ea typeface="+mn-ea"/>
                <a:cs typeface="+mn-cs"/>
                <a:hlinkClick r:id="rId9" tooltip="Carl Friedrich Gauss"/>
              </a:rPr>
              <a:t>Gauss</a:t>
            </a:r>
            <a:r>
              <a:rPr lang="en-US" sz="1200" b="0" i="0" kern="1200" dirty="0" smtClean="0">
                <a:solidFill>
                  <a:schemeClr val="tx1"/>
                </a:solidFill>
                <a:latin typeface="+mn-lt"/>
                <a:ea typeface="+mn-ea"/>
                <a:cs typeface="+mn-cs"/>
              </a:rPr>
              <a:t> proposed using the second as the base unit of time in his millimeter-milligram-second </a:t>
            </a:r>
            <a:r>
              <a:rPr lang="en-US" sz="1200" b="0" i="0" u="none" strike="noStrike" kern="1200" dirty="0" smtClean="0">
                <a:solidFill>
                  <a:schemeClr val="tx1"/>
                </a:solidFill>
                <a:latin typeface="+mn-lt"/>
                <a:ea typeface="+mn-ea"/>
                <a:cs typeface="+mn-cs"/>
                <a:hlinkClick r:id="rId10" tooltip="System of units"/>
              </a:rPr>
              <a:t>system of units</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11" tooltip="British Association for the Advancement of Science"/>
              </a:rPr>
              <a:t>British Association for the Advancement of Science</a:t>
            </a:r>
            <a:r>
              <a:rPr lang="en-US" sz="1200" b="0" i="0" kern="1200" dirty="0" smtClean="0">
                <a:solidFill>
                  <a:schemeClr val="tx1"/>
                </a:solidFill>
                <a:latin typeface="+mn-lt"/>
                <a:ea typeface="+mn-ea"/>
                <a:cs typeface="+mn-cs"/>
              </a:rPr>
              <a:t> (BAAS) in 1862 stated that "All men of science are agreed to use the second of mean solar time as the unit of time."</a:t>
            </a:r>
            <a:r>
              <a:rPr lang="en-US" sz="1200" b="0" i="0" u="none" strike="noStrike" kern="1200" baseline="30000" dirty="0" smtClean="0">
                <a:solidFill>
                  <a:schemeClr val="tx1"/>
                </a:solidFill>
                <a:latin typeface="+mn-lt"/>
                <a:ea typeface="+mn-ea"/>
                <a:cs typeface="+mn-cs"/>
                <a:hlinkClick r:id="rId12"/>
              </a:rPr>
              <a:t>[17]</a:t>
            </a:r>
            <a:r>
              <a:rPr lang="en-US" sz="1200" b="0" i="0" kern="1200" dirty="0" smtClean="0">
                <a:solidFill>
                  <a:schemeClr val="tx1"/>
                </a:solidFill>
                <a:latin typeface="+mn-lt"/>
                <a:ea typeface="+mn-ea"/>
                <a:cs typeface="+mn-cs"/>
              </a:rPr>
              <a:t> BAAS formally proposed the </a:t>
            </a:r>
            <a:r>
              <a:rPr lang="en-US" sz="1200" b="0" i="0" u="none" strike="noStrike" kern="1200" dirty="0" smtClean="0">
                <a:solidFill>
                  <a:schemeClr val="tx1"/>
                </a:solidFill>
                <a:latin typeface="+mn-lt"/>
                <a:ea typeface="+mn-ea"/>
                <a:cs typeface="+mn-cs"/>
                <a:hlinkClick r:id="rId13" tooltip="CGS"/>
              </a:rPr>
              <a:t>CGS system</a:t>
            </a:r>
            <a:r>
              <a:rPr lang="en-US" sz="1200" b="0" i="0" kern="1200" dirty="0" smtClean="0">
                <a:solidFill>
                  <a:schemeClr val="tx1"/>
                </a:solidFill>
                <a:latin typeface="+mn-lt"/>
                <a:ea typeface="+mn-ea"/>
                <a:cs typeface="+mn-cs"/>
              </a:rPr>
              <a:t> in 1874, although this system was gradually replaced over the next 70 years by </a:t>
            </a:r>
            <a:r>
              <a:rPr lang="en-US" sz="1200" b="0" i="0" u="none" strike="noStrike" kern="1200" dirty="0" smtClean="0">
                <a:solidFill>
                  <a:schemeClr val="tx1"/>
                </a:solidFill>
                <a:latin typeface="+mn-lt"/>
                <a:ea typeface="+mn-ea"/>
                <a:cs typeface="+mn-cs"/>
                <a:hlinkClick r:id="rId14" tooltip="MKS system of units"/>
              </a:rPr>
              <a:t>MKS</a:t>
            </a:r>
            <a:r>
              <a:rPr lang="en-US" sz="1200" b="0" i="0" kern="1200" dirty="0" smtClean="0">
                <a:solidFill>
                  <a:schemeClr val="tx1"/>
                </a:solidFill>
                <a:latin typeface="+mn-lt"/>
                <a:ea typeface="+mn-ea"/>
                <a:cs typeface="+mn-cs"/>
              </a:rPr>
              <a:t> units. Both the CGS and MKS systems used the same second as their base unit of time. MKS was adopted internationally during the 1940s, defining the second as 1/86,400th of a mean solar day.</a:t>
            </a:r>
          </a:p>
          <a:p>
            <a:r>
              <a:rPr lang="en-US" sz="1200" b="0" i="0" kern="1200" dirty="0" smtClean="0">
                <a:solidFill>
                  <a:schemeClr val="tx1"/>
                </a:solidFill>
                <a:latin typeface="+mn-lt"/>
                <a:ea typeface="+mn-ea"/>
                <a:cs typeface="+mn-cs"/>
              </a:rPr>
              <a:t>In 1956, the second was redefined in terms of a </a:t>
            </a:r>
            <a:r>
              <a:rPr lang="en-US" sz="1200" b="0" i="1" kern="1200" dirty="0" smtClean="0">
                <a:solidFill>
                  <a:schemeClr val="tx1"/>
                </a:solidFill>
                <a:latin typeface="+mn-lt"/>
                <a:ea typeface="+mn-ea"/>
                <a:cs typeface="+mn-cs"/>
              </a:rPr>
              <a:t>year</a:t>
            </a:r>
            <a:r>
              <a:rPr lang="en-US" sz="1200" b="0" i="0" kern="1200" dirty="0" smtClean="0">
                <a:solidFill>
                  <a:schemeClr val="tx1"/>
                </a:solidFill>
                <a:latin typeface="+mn-lt"/>
                <a:ea typeface="+mn-ea"/>
                <a:cs typeface="+mn-cs"/>
              </a:rPr>
              <a:t> (the period of the </a:t>
            </a:r>
            <a:r>
              <a:rPr lang="en-US" sz="1200" b="0" i="0" u="none" strike="noStrike" kern="1200" dirty="0" smtClean="0">
                <a:solidFill>
                  <a:schemeClr val="tx1"/>
                </a:solidFill>
                <a:latin typeface="+mn-lt"/>
                <a:ea typeface="+mn-ea"/>
                <a:cs typeface="+mn-cs"/>
                <a:hlinkClick r:id="rId15" tooltip="Earth"/>
              </a:rPr>
              <a:t>Earth</a:t>
            </a:r>
            <a:r>
              <a:rPr lang="en-US" sz="1200" b="0" i="0" kern="1200" dirty="0" smtClean="0">
                <a:solidFill>
                  <a:schemeClr val="tx1"/>
                </a:solidFill>
                <a:latin typeface="+mn-lt"/>
                <a:ea typeface="+mn-ea"/>
                <a:cs typeface="+mn-cs"/>
              </a:rPr>
              <a:t>'s revolution around the Sun) </a:t>
            </a:r>
            <a:r>
              <a:rPr lang="en-US" sz="1200" b="0" i="1" kern="1200" dirty="0" smtClean="0">
                <a:solidFill>
                  <a:schemeClr val="tx1"/>
                </a:solidFill>
                <a:latin typeface="+mn-lt"/>
                <a:ea typeface="+mn-ea"/>
                <a:cs typeface="+mn-cs"/>
              </a:rPr>
              <a:t>for a particular </a:t>
            </a:r>
            <a:r>
              <a:rPr lang="en-US" sz="1200" b="0" i="1" u="none" strike="noStrike" kern="1200" dirty="0" smtClean="0">
                <a:solidFill>
                  <a:schemeClr val="tx1"/>
                </a:solidFill>
                <a:latin typeface="+mn-lt"/>
                <a:ea typeface="+mn-ea"/>
                <a:cs typeface="+mn-cs"/>
                <a:hlinkClick r:id="rId16" tooltip="Epoch (astronomy)"/>
              </a:rPr>
              <a:t>epoch</a:t>
            </a:r>
            <a:r>
              <a:rPr lang="en-US" sz="1200" b="0" i="0" kern="1200" dirty="0" smtClean="0">
                <a:solidFill>
                  <a:schemeClr val="tx1"/>
                </a:solidFill>
                <a:latin typeface="+mn-lt"/>
                <a:ea typeface="+mn-ea"/>
                <a:cs typeface="+mn-cs"/>
              </a:rPr>
              <a:t> because, by then, it had become recognized that the Earth's rotation on its own axis was not sufficiently uniform as a standard of time. The Earth's motion was described in </a:t>
            </a:r>
            <a:r>
              <a:rPr lang="en-US" sz="1200" b="0" i="0" u="none" strike="noStrike" kern="1200" dirty="0" smtClean="0">
                <a:solidFill>
                  <a:schemeClr val="tx1"/>
                </a:solidFill>
                <a:latin typeface="+mn-lt"/>
                <a:ea typeface="+mn-ea"/>
                <a:cs typeface="+mn-cs"/>
                <a:hlinkClick r:id="rId17" tooltip="Newcomb's Tables of the Sun"/>
              </a:rPr>
              <a:t>Newcomb's Tables of the Sun</a:t>
            </a:r>
            <a:r>
              <a:rPr lang="en-US" sz="1200" b="0" i="0" kern="1200" dirty="0" smtClean="0">
                <a:solidFill>
                  <a:schemeClr val="tx1"/>
                </a:solidFill>
                <a:latin typeface="+mn-lt"/>
                <a:ea typeface="+mn-ea"/>
                <a:cs typeface="+mn-cs"/>
              </a:rPr>
              <a:t> (1895), which provided a formula for estimating the motion of the Sun relative to the epoch 1900 based on astronomical observations made between 1750 and 1892.</a:t>
            </a:r>
            <a:r>
              <a:rPr lang="en-US" sz="1200" b="0" i="0" u="none" strike="noStrike" kern="1200" baseline="30000" dirty="0" smtClean="0">
                <a:solidFill>
                  <a:schemeClr val="tx1"/>
                </a:solidFill>
                <a:latin typeface="+mn-lt"/>
                <a:ea typeface="+mn-ea"/>
                <a:cs typeface="+mn-cs"/>
                <a:hlinkClick r:id="rId12"/>
              </a:rPr>
              <a:t>[6]</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second was thus defined as:</a:t>
            </a:r>
          </a:p>
          <a:p>
            <a:r>
              <a:rPr lang="en-US" dirty="0" smtClean="0"/>
              <a:t>the fraction 1/31,556,925.9747 of the tropical year for 1900 January 0 at 12 hours ephemeris time.</a:t>
            </a:r>
            <a:r>
              <a:rPr lang="en-US" sz="1200" b="0" i="0" u="none" strike="noStrike" kern="1200" baseline="30000" dirty="0" smtClean="0">
                <a:solidFill>
                  <a:schemeClr val="tx1"/>
                </a:solidFill>
                <a:latin typeface="+mn-lt"/>
                <a:ea typeface="+mn-ea"/>
                <a:cs typeface="+mn-cs"/>
                <a:hlinkClick r:id="rId12"/>
              </a:rPr>
              <a:t>[6]</a:t>
            </a:r>
            <a:endParaRPr lang="en-US" dirty="0" smtClean="0"/>
          </a:p>
          <a:p>
            <a:r>
              <a:rPr lang="en-US" sz="1200" b="0" i="0" kern="1200" dirty="0" smtClean="0">
                <a:solidFill>
                  <a:schemeClr val="tx1"/>
                </a:solidFill>
                <a:latin typeface="+mn-lt"/>
                <a:ea typeface="+mn-ea"/>
                <a:cs typeface="+mn-cs"/>
              </a:rPr>
              <a:t>This definition was ratified by the Eleventh </a:t>
            </a:r>
            <a:r>
              <a:rPr lang="en-US" sz="1200" b="0" i="0" u="none" strike="noStrike" kern="1200" dirty="0" smtClean="0">
                <a:solidFill>
                  <a:schemeClr val="tx1"/>
                </a:solidFill>
                <a:latin typeface="+mn-lt"/>
                <a:ea typeface="+mn-ea"/>
                <a:cs typeface="+mn-cs"/>
                <a:hlinkClick r:id="rId18" tooltip="General Conference on Weights and Measures"/>
              </a:rPr>
              <a:t>General Conference on Weights and Measures</a:t>
            </a:r>
            <a:r>
              <a:rPr lang="en-US" sz="1200" b="0" i="0" kern="1200" dirty="0" smtClean="0">
                <a:solidFill>
                  <a:schemeClr val="tx1"/>
                </a:solidFill>
                <a:latin typeface="+mn-lt"/>
                <a:ea typeface="+mn-ea"/>
                <a:cs typeface="+mn-cs"/>
              </a:rPr>
              <a:t> in 1960, which also established the </a:t>
            </a:r>
            <a:r>
              <a:rPr lang="en-US" sz="1200" b="0" i="0" u="none" strike="noStrike" kern="1200" dirty="0" smtClean="0">
                <a:solidFill>
                  <a:schemeClr val="tx1"/>
                </a:solidFill>
                <a:latin typeface="+mn-lt"/>
                <a:ea typeface="+mn-ea"/>
                <a:cs typeface="+mn-cs"/>
                <a:hlinkClick r:id="rId19" tooltip="International System of Units"/>
              </a:rPr>
              <a:t>International System of Units</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 </a:t>
            </a:r>
            <a:r>
              <a:rPr lang="en-US" sz="1200" b="0" i="1" u="none" strike="noStrike" kern="1200" dirty="0" smtClean="0">
                <a:solidFill>
                  <a:schemeClr val="tx1"/>
                </a:solidFill>
                <a:latin typeface="+mn-lt"/>
                <a:ea typeface="+mn-ea"/>
                <a:cs typeface="+mn-cs"/>
                <a:hlinkClick r:id="rId20" tooltip="Tropical year"/>
              </a:rPr>
              <a:t>tropical year</a:t>
            </a:r>
            <a:r>
              <a:rPr lang="en-US" sz="1200" b="0" i="0" kern="1200" dirty="0" smtClean="0">
                <a:solidFill>
                  <a:schemeClr val="tx1"/>
                </a:solidFill>
                <a:latin typeface="+mn-lt"/>
                <a:ea typeface="+mn-ea"/>
                <a:cs typeface="+mn-cs"/>
              </a:rPr>
              <a:t> in the 1960 definition was not measured but calculated from a formula describing a mean tropical year that decreased linearly over time, hence the curious reference to a specific </a:t>
            </a:r>
            <a:r>
              <a:rPr lang="en-US" sz="1200" b="0" i="1" kern="1200" dirty="0" smtClean="0">
                <a:solidFill>
                  <a:schemeClr val="tx1"/>
                </a:solidFill>
                <a:latin typeface="+mn-lt"/>
                <a:ea typeface="+mn-ea"/>
                <a:cs typeface="+mn-cs"/>
              </a:rPr>
              <a:t>instantaneous</a:t>
            </a:r>
            <a:r>
              <a:rPr lang="en-US" sz="1200" b="0" i="0" kern="1200" dirty="0" smtClean="0">
                <a:solidFill>
                  <a:schemeClr val="tx1"/>
                </a:solidFill>
                <a:latin typeface="+mn-lt"/>
                <a:ea typeface="+mn-ea"/>
                <a:cs typeface="+mn-cs"/>
              </a:rPr>
              <a:t> tropical year. This was in conformity with the </a:t>
            </a:r>
            <a:r>
              <a:rPr lang="en-US" sz="1200" b="0" i="0" u="none" strike="noStrike" kern="1200" dirty="0" smtClean="0">
                <a:solidFill>
                  <a:schemeClr val="tx1"/>
                </a:solidFill>
                <a:latin typeface="+mn-lt"/>
                <a:ea typeface="+mn-ea"/>
                <a:cs typeface="+mn-cs"/>
                <a:hlinkClick r:id="rId21" tooltip="Ephemeris time"/>
              </a:rPr>
              <a:t>ephemeris time</a:t>
            </a:r>
            <a:r>
              <a:rPr lang="en-US" sz="1200" b="0" i="0" kern="1200" dirty="0" smtClean="0">
                <a:solidFill>
                  <a:schemeClr val="tx1"/>
                </a:solidFill>
                <a:latin typeface="+mn-lt"/>
                <a:ea typeface="+mn-ea"/>
                <a:cs typeface="+mn-cs"/>
              </a:rPr>
              <a:t> scale adopted by the </a:t>
            </a:r>
            <a:r>
              <a:rPr lang="en-US" sz="1200" b="0" i="0" u="none" strike="noStrike" kern="1200" dirty="0" smtClean="0">
                <a:solidFill>
                  <a:schemeClr val="tx1"/>
                </a:solidFill>
                <a:latin typeface="+mn-lt"/>
                <a:ea typeface="+mn-ea"/>
                <a:cs typeface="+mn-cs"/>
                <a:hlinkClick r:id="rId22" tooltip="International Astronomical Union"/>
              </a:rPr>
              <a:t>IAU</a:t>
            </a:r>
            <a:r>
              <a:rPr lang="en-US" sz="1200" b="0" i="0" kern="1200" dirty="0" smtClean="0">
                <a:solidFill>
                  <a:schemeClr val="tx1"/>
                </a:solidFill>
                <a:latin typeface="+mn-lt"/>
                <a:ea typeface="+mn-ea"/>
                <a:cs typeface="+mn-cs"/>
              </a:rPr>
              <a:t> in 1952.</a:t>
            </a:r>
            <a:r>
              <a:rPr lang="en-US" sz="1200" b="0" i="0" u="none" strike="noStrike" kern="1200" baseline="30000" dirty="0" smtClean="0">
                <a:solidFill>
                  <a:schemeClr val="tx1"/>
                </a:solidFill>
                <a:latin typeface="+mn-lt"/>
                <a:ea typeface="+mn-ea"/>
                <a:cs typeface="+mn-cs"/>
                <a:hlinkClick r:id="rId12"/>
              </a:rPr>
              <a:t>[18]</a:t>
            </a:r>
            <a:r>
              <a:rPr lang="en-US" sz="1200" b="0" i="0" kern="1200" dirty="0" smtClean="0">
                <a:solidFill>
                  <a:schemeClr val="tx1"/>
                </a:solidFill>
                <a:latin typeface="+mn-lt"/>
                <a:ea typeface="+mn-ea"/>
                <a:cs typeface="+mn-cs"/>
              </a:rPr>
              <a:t> This definition brings the observed positions of the celestial bodies into accord with Newtonian dynamical theories of their motion. Specifically, those tables used for most of the 20th century were </a:t>
            </a:r>
            <a:r>
              <a:rPr lang="en-US" sz="1200" b="0" i="0" u="none" strike="noStrike" kern="1200" dirty="0" smtClean="0">
                <a:solidFill>
                  <a:schemeClr val="tx1"/>
                </a:solidFill>
                <a:latin typeface="+mn-lt"/>
                <a:ea typeface="+mn-ea"/>
                <a:cs typeface="+mn-cs"/>
                <a:hlinkClick r:id="rId17" tooltip="Newcomb's Tables of the Sun"/>
              </a:rPr>
              <a:t>Newcomb's Tables of the Sun</a:t>
            </a:r>
            <a:r>
              <a:rPr lang="en-US" sz="1200" b="0" i="0" kern="1200" dirty="0" smtClean="0">
                <a:solidFill>
                  <a:schemeClr val="tx1"/>
                </a:solidFill>
                <a:latin typeface="+mn-lt"/>
                <a:ea typeface="+mn-ea"/>
                <a:cs typeface="+mn-cs"/>
              </a:rPr>
              <a:t>(used from 1900 through 1983) and </a:t>
            </a:r>
            <a:r>
              <a:rPr lang="en-US" sz="1200" b="0" i="0" u="none" strike="noStrike" kern="1200" dirty="0" smtClean="0">
                <a:solidFill>
                  <a:schemeClr val="tx1"/>
                </a:solidFill>
                <a:latin typeface="+mn-lt"/>
                <a:ea typeface="+mn-ea"/>
                <a:cs typeface="+mn-cs"/>
                <a:hlinkClick r:id="rId23" tooltip="Ernest William Brown"/>
              </a:rPr>
              <a:t>Brown's Tables of the Moon</a:t>
            </a:r>
            <a:r>
              <a:rPr lang="en-US" sz="1200" b="0" i="0" kern="1200" dirty="0" smtClean="0">
                <a:solidFill>
                  <a:schemeClr val="tx1"/>
                </a:solidFill>
                <a:latin typeface="+mn-lt"/>
                <a:ea typeface="+mn-ea"/>
                <a:cs typeface="+mn-cs"/>
              </a:rPr>
              <a:t> (used from 1923 through 1983).</a:t>
            </a:r>
            <a:r>
              <a:rPr lang="en-US" sz="1200" b="0" i="0" u="none" strike="noStrike" kern="1200" baseline="30000" dirty="0" smtClean="0">
                <a:solidFill>
                  <a:schemeClr val="tx1"/>
                </a:solidFill>
                <a:latin typeface="+mn-lt"/>
                <a:ea typeface="+mn-ea"/>
                <a:cs typeface="+mn-cs"/>
                <a:hlinkClick r:id="rId12"/>
              </a:rPr>
              <a:t>[6]</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Thus, the 1960 SI definition abandoned any explicit relationship between the scientific second and the length of a </a:t>
            </a:r>
            <a:r>
              <a:rPr lang="en-US" sz="1200" b="0" i="0" u="none" strike="noStrike" kern="1200" dirty="0" smtClean="0">
                <a:solidFill>
                  <a:schemeClr val="tx1"/>
                </a:solidFill>
                <a:latin typeface="+mn-lt"/>
                <a:ea typeface="+mn-ea"/>
                <a:cs typeface="+mn-cs"/>
                <a:hlinkClick r:id="rId24" tooltip="Civil day"/>
              </a:rPr>
              <a:t>day</a:t>
            </a:r>
            <a:r>
              <a:rPr lang="en-US" sz="1200" b="0" i="0" kern="1200" dirty="0" smtClean="0">
                <a:solidFill>
                  <a:schemeClr val="tx1"/>
                </a:solidFill>
                <a:latin typeface="+mn-lt"/>
                <a:ea typeface="+mn-ea"/>
                <a:cs typeface="+mn-cs"/>
              </a:rPr>
              <a:t>, as most people understand the term. With the development of the </a:t>
            </a:r>
            <a:r>
              <a:rPr lang="en-US" sz="1200" b="0" i="0" u="none" strike="noStrike" kern="1200" dirty="0" smtClean="0">
                <a:solidFill>
                  <a:schemeClr val="tx1"/>
                </a:solidFill>
                <a:latin typeface="+mn-lt"/>
                <a:ea typeface="+mn-ea"/>
                <a:cs typeface="+mn-cs"/>
                <a:hlinkClick r:id="rId25" tooltip="Atomic clock"/>
              </a:rPr>
              <a:t>atomic clock</a:t>
            </a:r>
            <a:r>
              <a:rPr lang="en-US" sz="1200" b="0" i="0" kern="1200" dirty="0" smtClean="0">
                <a:solidFill>
                  <a:schemeClr val="tx1"/>
                </a:solidFill>
                <a:latin typeface="+mn-lt"/>
                <a:ea typeface="+mn-ea"/>
                <a:cs typeface="+mn-cs"/>
              </a:rPr>
              <a:t> in the early 1960s, it was decided to use </a:t>
            </a:r>
            <a:r>
              <a:rPr lang="en-US" sz="1200" b="0" i="0" u="none" strike="noStrike" kern="1200" dirty="0" smtClean="0">
                <a:solidFill>
                  <a:schemeClr val="tx1"/>
                </a:solidFill>
                <a:latin typeface="+mn-lt"/>
                <a:ea typeface="+mn-ea"/>
                <a:cs typeface="+mn-cs"/>
                <a:hlinkClick r:id="rId26" tooltip="International Atomic Time"/>
              </a:rPr>
              <a:t>atomic time</a:t>
            </a:r>
            <a:r>
              <a:rPr lang="en-US" sz="1200" b="0" i="0" kern="1200" dirty="0" smtClean="0">
                <a:solidFill>
                  <a:schemeClr val="tx1"/>
                </a:solidFill>
                <a:latin typeface="+mn-lt"/>
                <a:ea typeface="+mn-ea"/>
                <a:cs typeface="+mn-cs"/>
              </a:rPr>
              <a:t> as the basis of the definition of the second, rather than the revolution of the Earth around the Sun.</a:t>
            </a:r>
          </a:p>
          <a:p>
            <a:r>
              <a:rPr lang="en-US" sz="1200" b="0" i="0" kern="1200" dirty="0" smtClean="0">
                <a:solidFill>
                  <a:schemeClr val="tx1"/>
                </a:solidFill>
                <a:latin typeface="+mn-lt"/>
                <a:ea typeface="+mn-ea"/>
                <a:cs typeface="+mn-cs"/>
              </a:rPr>
              <a:t>Following several years of work, </a:t>
            </a:r>
            <a:r>
              <a:rPr lang="en-US" sz="1200" b="0" i="0" u="none" strike="noStrike" kern="1200" dirty="0" smtClean="0">
                <a:solidFill>
                  <a:schemeClr val="tx1"/>
                </a:solidFill>
                <a:latin typeface="+mn-lt"/>
                <a:ea typeface="+mn-ea"/>
                <a:cs typeface="+mn-cs"/>
                <a:hlinkClick r:id="rId27" tooltip="Louis Essen"/>
              </a:rPr>
              <a:t>Louis Essen</a:t>
            </a:r>
            <a:r>
              <a:rPr lang="en-US" sz="1200" b="0" i="0" kern="1200" dirty="0" smtClean="0">
                <a:solidFill>
                  <a:schemeClr val="tx1"/>
                </a:solidFill>
                <a:latin typeface="+mn-lt"/>
                <a:ea typeface="+mn-ea"/>
                <a:cs typeface="+mn-cs"/>
              </a:rPr>
              <a:t> from the </a:t>
            </a:r>
            <a:r>
              <a:rPr lang="en-US" sz="1200" b="0" i="0" u="none" strike="noStrike" kern="1200" dirty="0" smtClean="0">
                <a:solidFill>
                  <a:schemeClr val="tx1"/>
                </a:solidFill>
                <a:latin typeface="+mn-lt"/>
                <a:ea typeface="+mn-ea"/>
                <a:cs typeface="+mn-cs"/>
                <a:hlinkClick r:id="rId28" tooltip="National Physical Laboratory, UK"/>
              </a:rPr>
              <a:t>National Physical Laboratory</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Teddington</a:t>
            </a:r>
            <a:r>
              <a:rPr lang="en-US" sz="1200" b="0" i="0" kern="1200" dirty="0" smtClean="0">
                <a:solidFill>
                  <a:schemeClr val="tx1"/>
                </a:solidFill>
                <a:latin typeface="+mn-lt"/>
                <a:ea typeface="+mn-ea"/>
                <a:cs typeface="+mn-cs"/>
              </a:rPr>
              <a:t>, England) and </a:t>
            </a:r>
            <a:r>
              <a:rPr lang="en-US" sz="1200" b="0" i="0" u="none" strike="noStrike" kern="1200" dirty="0" smtClean="0">
                <a:solidFill>
                  <a:schemeClr val="tx1"/>
                </a:solidFill>
                <a:latin typeface="+mn-lt"/>
                <a:ea typeface="+mn-ea"/>
                <a:cs typeface="+mn-cs"/>
                <a:hlinkClick r:id="rId29" tooltip="William Markowitz"/>
              </a:rPr>
              <a:t>William Markowitz</a:t>
            </a:r>
            <a:r>
              <a:rPr lang="en-US" sz="1200" b="0" i="0" kern="1200" dirty="0" smtClean="0">
                <a:solidFill>
                  <a:schemeClr val="tx1"/>
                </a:solidFill>
                <a:latin typeface="+mn-lt"/>
                <a:ea typeface="+mn-ea"/>
                <a:cs typeface="+mn-cs"/>
              </a:rPr>
              <a:t> from the </a:t>
            </a:r>
            <a:r>
              <a:rPr lang="en-US" sz="1200" b="0" i="0" u="none" strike="noStrike" kern="1200" dirty="0" smtClean="0">
                <a:solidFill>
                  <a:schemeClr val="tx1"/>
                </a:solidFill>
                <a:latin typeface="+mn-lt"/>
                <a:ea typeface="+mn-ea"/>
                <a:cs typeface="+mn-cs"/>
                <a:hlinkClick r:id="rId30" tooltip="United States Naval Observatory"/>
              </a:rPr>
              <a:t>United States Naval Observatory</a:t>
            </a:r>
            <a:r>
              <a:rPr lang="en-US" sz="1200" b="0" i="0" kern="1200" dirty="0" smtClean="0">
                <a:solidFill>
                  <a:schemeClr val="tx1"/>
                </a:solidFill>
                <a:latin typeface="+mn-lt"/>
                <a:ea typeface="+mn-ea"/>
                <a:cs typeface="+mn-cs"/>
              </a:rPr>
              <a:t> (USNO) determined the relationship between the hyperfine transition frequency of the </a:t>
            </a:r>
            <a:r>
              <a:rPr lang="en-US" sz="1200" b="0" i="0" u="none" strike="noStrike" kern="1200" dirty="0" err="1" smtClean="0">
                <a:solidFill>
                  <a:schemeClr val="tx1"/>
                </a:solidFill>
                <a:latin typeface="+mn-lt"/>
                <a:ea typeface="+mn-ea"/>
                <a:cs typeface="+mn-cs"/>
                <a:hlinkClick r:id="rId31" tooltip="Caesium"/>
              </a:rPr>
              <a:t>caesium</a:t>
            </a:r>
            <a:r>
              <a:rPr lang="en-US" sz="1200" b="0" i="0" kern="1200" dirty="0" err="1" smtClean="0">
                <a:solidFill>
                  <a:schemeClr val="tx1"/>
                </a:solidFill>
                <a:latin typeface="+mn-lt"/>
                <a:ea typeface="+mn-ea"/>
                <a:cs typeface="+mn-cs"/>
              </a:rPr>
              <a:t>atom</a:t>
            </a:r>
            <a:r>
              <a:rPr lang="en-US" sz="1200" b="0" i="0" kern="1200" dirty="0" smtClean="0">
                <a:solidFill>
                  <a:schemeClr val="tx1"/>
                </a:solidFill>
                <a:latin typeface="+mn-lt"/>
                <a:ea typeface="+mn-ea"/>
                <a:cs typeface="+mn-cs"/>
              </a:rPr>
              <a:t> and the ephemeris second.</a:t>
            </a:r>
            <a:r>
              <a:rPr lang="en-US" sz="1200" b="0" i="0" u="none" strike="noStrike" kern="1200" baseline="30000" dirty="0" smtClean="0">
                <a:solidFill>
                  <a:schemeClr val="tx1"/>
                </a:solidFill>
                <a:latin typeface="+mn-lt"/>
                <a:ea typeface="+mn-ea"/>
                <a:cs typeface="+mn-cs"/>
                <a:hlinkClick r:id="rId12"/>
              </a:rPr>
              <a:t>[6][19]</a:t>
            </a:r>
            <a:r>
              <a:rPr lang="en-US" sz="1200" b="0" i="0" kern="1200" dirty="0" smtClean="0">
                <a:solidFill>
                  <a:schemeClr val="tx1"/>
                </a:solidFill>
                <a:latin typeface="+mn-lt"/>
                <a:ea typeface="+mn-ea"/>
                <a:cs typeface="+mn-cs"/>
              </a:rPr>
              <a:t> Using a common-view measurement method based on the received signals from </a:t>
            </a:r>
            <a:r>
              <a:rPr lang="en-US" sz="1200" b="0" i="0" u="none" strike="noStrike" kern="1200" dirty="0" smtClean="0">
                <a:solidFill>
                  <a:schemeClr val="tx1"/>
                </a:solidFill>
                <a:latin typeface="+mn-lt"/>
                <a:ea typeface="+mn-ea"/>
                <a:cs typeface="+mn-cs"/>
                <a:hlinkClick r:id="rId32" tooltip="Radio station"/>
              </a:rPr>
              <a:t>radio station</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3" tooltip="WWV (radio station)"/>
              </a:rPr>
              <a:t>WWV</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2"/>
              </a:rPr>
              <a:t>[20]</a:t>
            </a:r>
            <a:r>
              <a:rPr lang="en-US" sz="1200" b="0" i="0" kern="1200" dirty="0" smtClean="0">
                <a:solidFill>
                  <a:schemeClr val="tx1"/>
                </a:solidFill>
                <a:latin typeface="+mn-lt"/>
                <a:ea typeface="+mn-ea"/>
                <a:cs typeface="+mn-cs"/>
              </a:rPr>
              <a:t> they determined the orbital motion of the </a:t>
            </a:r>
            <a:r>
              <a:rPr lang="en-US" sz="1200" b="0" i="0" u="none" strike="noStrike" kern="1200" dirty="0" smtClean="0">
                <a:solidFill>
                  <a:schemeClr val="tx1"/>
                </a:solidFill>
                <a:latin typeface="+mn-lt"/>
                <a:ea typeface="+mn-ea"/>
                <a:cs typeface="+mn-cs"/>
                <a:hlinkClick r:id="rId34" tooltip="Moon"/>
              </a:rPr>
              <a:t>Moon</a:t>
            </a:r>
            <a:r>
              <a:rPr lang="en-US" sz="1200" b="0" i="0" kern="1200" dirty="0" smtClean="0">
                <a:solidFill>
                  <a:schemeClr val="tx1"/>
                </a:solidFill>
                <a:latin typeface="+mn-lt"/>
                <a:ea typeface="+mn-ea"/>
                <a:cs typeface="+mn-cs"/>
              </a:rPr>
              <a:t> about the Earth, from which the apparent motion of the Sun could be inferred, in terms of time as measured by an atomic clock. They found that the second of ephemeris time (ET) had the duration of 9,192,631,770 ± 20 cycles of the chosen </a:t>
            </a:r>
            <a:r>
              <a:rPr lang="en-US" sz="1200" b="0" i="0" kern="1200" dirty="0" err="1" smtClean="0">
                <a:solidFill>
                  <a:schemeClr val="tx1"/>
                </a:solidFill>
                <a:latin typeface="+mn-lt"/>
                <a:ea typeface="+mn-ea"/>
                <a:cs typeface="+mn-cs"/>
              </a:rPr>
              <a:t>caesium</a:t>
            </a:r>
            <a:r>
              <a:rPr lang="en-US" sz="1200" b="0" i="0" kern="1200" dirty="0" smtClean="0">
                <a:solidFill>
                  <a:schemeClr val="tx1"/>
                </a:solidFill>
                <a:latin typeface="+mn-lt"/>
                <a:ea typeface="+mn-ea"/>
                <a:cs typeface="+mn-cs"/>
              </a:rPr>
              <a:t> frequency.</a:t>
            </a:r>
            <a:r>
              <a:rPr lang="en-US" sz="1200" b="0" i="0" u="none" strike="noStrike" kern="1200" baseline="30000" dirty="0" smtClean="0">
                <a:solidFill>
                  <a:schemeClr val="tx1"/>
                </a:solidFill>
                <a:latin typeface="+mn-lt"/>
                <a:ea typeface="+mn-ea"/>
                <a:cs typeface="+mn-cs"/>
                <a:hlinkClick r:id="rId12"/>
              </a:rPr>
              <a:t>[19]</a:t>
            </a:r>
            <a:r>
              <a:rPr lang="en-US" sz="1200" b="0" i="0" kern="1200" dirty="0" smtClean="0">
                <a:solidFill>
                  <a:schemeClr val="tx1"/>
                </a:solidFill>
                <a:latin typeface="+mn-lt"/>
                <a:ea typeface="+mn-ea"/>
                <a:cs typeface="+mn-cs"/>
              </a:rPr>
              <a:t> As a result, in 1967 the </a:t>
            </a:r>
            <a:r>
              <a:rPr lang="en-US" sz="1200" b="0" i="1" kern="1200" dirty="0" smtClean="0">
                <a:solidFill>
                  <a:schemeClr val="tx1"/>
                </a:solidFill>
                <a:latin typeface="+mn-lt"/>
                <a:ea typeface="+mn-ea"/>
                <a:cs typeface="+mn-cs"/>
              </a:rPr>
              <a:t>Thirteenth General Conference on Weights and Measures</a:t>
            </a:r>
            <a:r>
              <a:rPr lang="en-US" sz="1200" b="0" i="0" kern="1200" dirty="0" smtClean="0">
                <a:solidFill>
                  <a:schemeClr val="tx1"/>
                </a:solidFill>
                <a:latin typeface="+mn-lt"/>
                <a:ea typeface="+mn-ea"/>
                <a:cs typeface="+mn-cs"/>
              </a:rPr>
              <a:t> defined the </a:t>
            </a:r>
            <a:r>
              <a:rPr lang="en-US" sz="1200" b="0" i="0" u="none" strike="noStrike" kern="1200" dirty="0" smtClean="0">
                <a:solidFill>
                  <a:schemeClr val="tx1"/>
                </a:solidFill>
                <a:latin typeface="+mn-lt"/>
                <a:ea typeface="+mn-ea"/>
                <a:cs typeface="+mn-cs"/>
                <a:hlinkClick r:id="rId19" tooltip="International System of Units"/>
              </a:rPr>
              <a:t>SI</a:t>
            </a:r>
            <a:r>
              <a:rPr lang="en-US" sz="1200" b="0" i="0" kern="1200" dirty="0" smtClean="0">
                <a:solidFill>
                  <a:schemeClr val="tx1"/>
                </a:solidFill>
                <a:latin typeface="+mn-lt"/>
                <a:ea typeface="+mn-ea"/>
                <a:cs typeface="+mn-cs"/>
              </a:rPr>
              <a:t> second of atomic time as:</a:t>
            </a:r>
          </a:p>
          <a:p>
            <a:r>
              <a:rPr lang="en-US" sz="1200" b="0" i="0" kern="1200" dirty="0" smtClean="0">
                <a:solidFill>
                  <a:schemeClr val="tx1"/>
                </a:solidFill>
                <a:latin typeface="+mn-lt"/>
                <a:ea typeface="+mn-ea"/>
                <a:cs typeface="+mn-cs"/>
              </a:rPr>
              <a:t>FOCS 1, a continuous cold </a:t>
            </a:r>
            <a:r>
              <a:rPr lang="en-US" sz="1200" b="0" i="0" kern="1200" dirty="0" err="1" smtClean="0">
                <a:solidFill>
                  <a:schemeClr val="tx1"/>
                </a:solidFill>
                <a:latin typeface="+mn-lt"/>
                <a:ea typeface="+mn-ea"/>
                <a:cs typeface="+mn-cs"/>
              </a:rPr>
              <a:t>caesium</a:t>
            </a:r>
            <a:r>
              <a:rPr lang="en-US" sz="1200" b="0" i="0" kern="1200" dirty="0" smtClean="0">
                <a:solidFill>
                  <a:schemeClr val="tx1"/>
                </a:solidFill>
                <a:latin typeface="+mn-lt"/>
                <a:ea typeface="+mn-ea"/>
                <a:cs typeface="+mn-cs"/>
              </a:rPr>
              <a:t> fountain atomic clock in Switzerland, started operating in 2004 at an uncertainty of one second in 30 million years.</a:t>
            </a:r>
          </a:p>
          <a:p>
            <a:r>
              <a:rPr lang="en-US" dirty="0" smtClean="0"/>
              <a:t>the duration of 9,192,631,770 periods of the radiation corresponding to the transition between the two hyperfine levels of the ground state of the caesium-133 atom.</a:t>
            </a:r>
            <a:r>
              <a:rPr lang="en-US" sz="1200" b="0" i="0" u="none" strike="noStrike" kern="1200" baseline="30000" dirty="0" smtClean="0">
                <a:solidFill>
                  <a:schemeClr val="tx1"/>
                </a:solidFill>
                <a:latin typeface="+mn-lt"/>
                <a:ea typeface="+mn-ea"/>
                <a:cs typeface="+mn-cs"/>
                <a:hlinkClick r:id="rId12"/>
              </a:rPr>
              <a:t>[6]</a:t>
            </a:r>
            <a:endParaRPr lang="en-US" dirty="0" smtClean="0"/>
          </a:p>
          <a:p>
            <a:r>
              <a:rPr lang="en-US" sz="1200" b="0" i="0" kern="1200" dirty="0" smtClean="0">
                <a:solidFill>
                  <a:schemeClr val="tx1"/>
                </a:solidFill>
                <a:latin typeface="+mn-lt"/>
                <a:ea typeface="+mn-ea"/>
                <a:cs typeface="+mn-cs"/>
              </a:rPr>
              <a:t>This SI second, referred to atomic time, was later verified to be in agreement, within 1 part in 10</a:t>
            </a:r>
            <a:r>
              <a:rPr lang="en-US" sz="1200" b="0" i="0" kern="1200" baseline="30000" dirty="0" smtClean="0">
                <a:solidFill>
                  <a:schemeClr val="tx1"/>
                </a:solidFill>
                <a:latin typeface="+mn-lt"/>
                <a:ea typeface="+mn-ea"/>
                <a:cs typeface="+mn-cs"/>
              </a:rPr>
              <a:t>10</a:t>
            </a:r>
            <a:r>
              <a:rPr lang="en-US" sz="1200" b="0" i="0" kern="1200" dirty="0" smtClean="0">
                <a:solidFill>
                  <a:schemeClr val="tx1"/>
                </a:solidFill>
                <a:latin typeface="+mn-lt"/>
                <a:ea typeface="+mn-ea"/>
                <a:cs typeface="+mn-cs"/>
              </a:rPr>
              <a:t>, with the second of </a:t>
            </a:r>
            <a:r>
              <a:rPr lang="en-US" sz="1200" b="0" i="0" u="none" strike="noStrike" kern="1200" dirty="0" smtClean="0">
                <a:solidFill>
                  <a:schemeClr val="tx1"/>
                </a:solidFill>
                <a:latin typeface="+mn-lt"/>
                <a:ea typeface="+mn-ea"/>
                <a:cs typeface="+mn-cs"/>
                <a:hlinkClick r:id="rId21" tooltip="Ephemeris time"/>
              </a:rPr>
              <a:t>ephemeris time</a:t>
            </a:r>
            <a:r>
              <a:rPr lang="en-US" sz="1200" b="0" i="0" kern="1200" dirty="0" smtClean="0">
                <a:solidFill>
                  <a:schemeClr val="tx1"/>
                </a:solidFill>
                <a:latin typeface="+mn-lt"/>
                <a:ea typeface="+mn-ea"/>
                <a:cs typeface="+mn-cs"/>
              </a:rPr>
              <a:t> as determined from lunar observations.</a:t>
            </a:r>
            <a:r>
              <a:rPr lang="en-US" sz="1200" b="0" i="0" u="none" strike="noStrike" kern="1200" baseline="30000" dirty="0" smtClean="0">
                <a:solidFill>
                  <a:schemeClr val="tx1"/>
                </a:solidFill>
                <a:latin typeface="+mn-lt"/>
                <a:ea typeface="+mn-ea"/>
                <a:cs typeface="+mn-cs"/>
                <a:hlinkClick r:id="rId12"/>
              </a:rPr>
              <a:t>[21]</a:t>
            </a:r>
            <a:r>
              <a:rPr lang="en-US" sz="1200" b="0" i="0" kern="1200" dirty="0" smtClean="0">
                <a:solidFill>
                  <a:schemeClr val="tx1"/>
                </a:solidFill>
                <a:latin typeface="+mn-lt"/>
                <a:ea typeface="+mn-ea"/>
                <a:cs typeface="+mn-cs"/>
              </a:rPr>
              <a:t> (Nevertheless, this SI second was already, when adopted, a little shorter than the then-current value of the second of mean solar time.</a:t>
            </a:r>
            <a:r>
              <a:rPr lang="en-US" sz="1200" b="0" i="0" u="none" strike="noStrike" kern="1200" baseline="30000" dirty="0" smtClean="0">
                <a:solidFill>
                  <a:schemeClr val="tx1"/>
                </a:solidFill>
                <a:latin typeface="+mn-lt"/>
                <a:ea typeface="+mn-ea"/>
                <a:cs typeface="+mn-cs"/>
                <a:hlinkClick r:id="rId12"/>
              </a:rPr>
              <a:t>[22][23]</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During the 1970s it was realized that </a:t>
            </a:r>
            <a:r>
              <a:rPr lang="en-US" sz="1200" b="0" i="0" u="none" strike="noStrike" kern="1200" dirty="0" smtClean="0">
                <a:solidFill>
                  <a:schemeClr val="tx1"/>
                </a:solidFill>
                <a:latin typeface="+mn-lt"/>
                <a:ea typeface="+mn-ea"/>
                <a:cs typeface="+mn-cs"/>
                <a:hlinkClick r:id="rId35" tooltip="Gravitational time dilation"/>
              </a:rPr>
              <a:t>gravitational time dilation</a:t>
            </a:r>
            <a:r>
              <a:rPr lang="en-US" sz="1200" b="0" i="0" kern="1200" dirty="0" smtClean="0">
                <a:solidFill>
                  <a:schemeClr val="tx1"/>
                </a:solidFill>
                <a:latin typeface="+mn-lt"/>
                <a:ea typeface="+mn-ea"/>
                <a:cs typeface="+mn-cs"/>
              </a:rPr>
              <a:t> caused the second produced by each atomic clock to differ depending on its </a:t>
            </a:r>
            <a:r>
              <a:rPr lang="en-US" sz="1200" b="0" i="0" u="none" strike="noStrike" kern="1200" dirty="0" smtClean="0">
                <a:solidFill>
                  <a:schemeClr val="tx1"/>
                </a:solidFill>
                <a:latin typeface="+mn-lt"/>
                <a:ea typeface="+mn-ea"/>
                <a:cs typeface="+mn-cs"/>
                <a:hlinkClick r:id="rId36" tooltip="Altitude"/>
              </a:rPr>
              <a:t>altitude</a:t>
            </a:r>
            <a:r>
              <a:rPr lang="en-US" sz="1200" b="0" i="0" kern="1200" dirty="0" smtClean="0">
                <a:solidFill>
                  <a:schemeClr val="tx1"/>
                </a:solidFill>
                <a:latin typeface="+mn-lt"/>
                <a:ea typeface="+mn-ea"/>
                <a:cs typeface="+mn-cs"/>
              </a:rPr>
              <a:t>. A uniform second was produced by correcting the output of each atomic clock to </a:t>
            </a:r>
            <a:r>
              <a:rPr lang="en-US" sz="1200" b="0" i="0" u="none" strike="noStrike" kern="1200" dirty="0" smtClean="0">
                <a:solidFill>
                  <a:schemeClr val="tx1"/>
                </a:solidFill>
                <a:latin typeface="+mn-lt"/>
                <a:ea typeface="+mn-ea"/>
                <a:cs typeface="+mn-cs"/>
                <a:hlinkClick r:id="rId37" tooltip="Mean sea level"/>
              </a:rPr>
              <a:t>mean sea level</a:t>
            </a:r>
            <a:r>
              <a:rPr lang="en-US" sz="1200" b="0" i="0" kern="1200" dirty="0" smtClean="0">
                <a:solidFill>
                  <a:schemeClr val="tx1"/>
                </a:solidFill>
                <a:latin typeface="+mn-lt"/>
                <a:ea typeface="+mn-ea"/>
                <a:cs typeface="+mn-cs"/>
              </a:rPr>
              <a:t> (the rotating </a:t>
            </a:r>
            <a:r>
              <a:rPr lang="en-US" sz="1200" b="0" i="0" u="none" strike="noStrike" kern="1200" dirty="0" err="1" smtClean="0">
                <a:solidFill>
                  <a:schemeClr val="tx1"/>
                </a:solidFill>
                <a:latin typeface="+mn-lt"/>
                <a:ea typeface="+mn-ea"/>
                <a:cs typeface="+mn-cs"/>
                <a:hlinkClick r:id="rId38" tooltip="Geoid"/>
              </a:rPr>
              <a:t>geoid</a:t>
            </a:r>
            <a:r>
              <a:rPr lang="en-US" sz="1200" b="0" i="0" kern="1200" dirty="0" smtClean="0">
                <a:solidFill>
                  <a:schemeClr val="tx1"/>
                </a:solidFill>
                <a:latin typeface="+mn-lt"/>
                <a:ea typeface="+mn-ea"/>
                <a:cs typeface="+mn-cs"/>
              </a:rPr>
              <a:t>), lengthening the second by about 1×10</a:t>
            </a:r>
            <a:r>
              <a:rPr lang="en-US" sz="1200" b="0" i="0" kern="1200" baseline="30000" dirty="0" smtClean="0">
                <a:solidFill>
                  <a:schemeClr val="tx1"/>
                </a:solidFill>
                <a:latin typeface="+mn-lt"/>
                <a:ea typeface="+mn-ea"/>
                <a:cs typeface="+mn-cs"/>
              </a:rPr>
              <a:t>−10</a:t>
            </a:r>
            <a:r>
              <a:rPr lang="en-US" sz="1200" b="0" i="0" kern="1200" dirty="0" smtClean="0">
                <a:solidFill>
                  <a:schemeClr val="tx1"/>
                </a:solidFill>
                <a:latin typeface="+mn-lt"/>
                <a:ea typeface="+mn-ea"/>
                <a:cs typeface="+mn-cs"/>
              </a:rPr>
              <a:t>. This correction was applied at the beginning of 1977 and formalized in 1980. In relativistic terms, the SI second is defined as the </a:t>
            </a:r>
            <a:r>
              <a:rPr lang="en-US" sz="1200" b="0" i="0" u="none" strike="noStrike" kern="1200" dirty="0" smtClean="0">
                <a:solidFill>
                  <a:schemeClr val="tx1"/>
                </a:solidFill>
                <a:latin typeface="+mn-lt"/>
                <a:ea typeface="+mn-ea"/>
                <a:cs typeface="+mn-cs"/>
                <a:hlinkClick r:id="rId39" tooltip="Proper time"/>
              </a:rPr>
              <a:t>proper time</a:t>
            </a:r>
            <a:r>
              <a:rPr lang="en-US" sz="1200" b="0" i="0" kern="1200" dirty="0" smtClean="0">
                <a:solidFill>
                  <a:schemeClr val="tx1"/>
                </a:solidFill>
                <a:latin typeface="+mn-lt"/>
                <a:ea typeface="+mn-ea"/>
                <a:cs typeface="+mn-cs"/>
              </a:rPr>
              <a:t> on the rotating </a:t>
            </a:r>
            <a:r>
              <a:rPr lang="en-US" sz="1200" b="0" i="0" kern="1200" dirty="0" err="1" smtClean="0">
                <a:solidFill>
                  <a:schemeClr val="tx1"/>
                </a:solidFill>
                <a:latin typeface="+mn-lt"/>
                <a:ea typeface="+mn-ea"/>
                <a:cs typeface="+mn-cs"/>
              </a:rPr>
              <a:t>geoid</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2"/>
              </a:rPr>
              <a:t>[24]</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definition of the second was later refined at the 1997 meeting of the </a:t>
            </a:r>
            <a:r>
              <a:rPr lang="en-US" sz="1200" b="0" i="0" u="none" strike="noStrike" kern="1200" dirty="0" smtClean="0">
                <a:solidFill>
                  <a:schemeClr val="tx1"/>
                </a:solidFill>
                <a:latin typeface="+mn-lt"/>
                <a:ea typeface="+mn-ea"/>
                <a:cs typeface="+mn-cs"/>
                <a:hlinkClick r:id="rId40" tooltip="Bureau International des Poids et Mesures"/>
              </a:rPr>
              <a:t>BIPM</a:t>
            </a:r>
            <a:r>
              <a:rPr lang="en-US" sz="1200" b="0" i="0" kern="1200" dirty="0" smtClean="0">
                <a:solidFill>
                  <a:schemeClr val="tx1"/>
                </a:solidFill>
                <a:latin typeface="+mn-lt"/>
                <a:ea typeface="+mn-ea"/>
                <a:cs typeface="+mn-cs"/>
              </a:rPr>
              <a:t> to include the statement</a:t>
            </a:r>
          </a:p>
          <a:p>
            <a:r>
              <a:rPr lang="en-US" dirty="0" smtClean="0"/>
              <a:t>This definition refers to a </a:t>
            </a:r>
            <a:r>
              <a:rPr lang="en-US" dirty="0" err="1" smtClean="0"/>
              <a:t>caesium</a:t>
            </a:r>
            <a:r>
              <a:rPr lang="en-US" dirty="0" smtClean="0"/>
              <a:t> atom at rest at a temperature of 0 K.</a:t>
            </a:r>
          </a:p>
          <a:p>
            <a:r>
              <a:rPr lang="en-US" sz="1200" b="0" i="0" kern="1200" dirty="0" smtClean="0">
                <a:solidFill>
                  <a:schemeClr val="tx1"/>
                </a:solidFill>
                <a:latin typeface="+mn-lt"/>
                <a:ea typeface="+mn-ea"/>
                <a:cs typeface="+mn-cs"/>
              </a:rPr>
              <a:t>The revised definition seems to imply that the ideal atomic clock contains a single </a:t>
            </a:r>
            <a:r>
              <a:rPr lang="en-US" sz="1200" b="0" i="0" kern="1200" dirty="0" err="1" smtClean="0">
                <a:solidFill>
                  <a:schemeClr val="tx1"/>
                </a:solidFill>
                <a:latin typeface="+mn-lt"/>
                <a:ea typeface="+mn-ea"/>
                <a:cs typeface="+mn-cs"/>
              </a:rPr>
              <a:t>caesium</a:t>
            </a:r>
            <a:r>
              <a:rPr lang="en-US" sz="1200" b="0" i="0" kern="1200" dirty="0" smtClean="0">
                <a:solidFill>
                  <a:schemeClr val="tx1"/>
                </a:solidFill>
                <a:latin typeface="+mn-lt"/>
                <a:ea typeface="+mn-ea"/>
                <a:cs typeface="+mn-cs"/>
              </a:rPr>
              <a:t> atom at rest emitting a single frequency. In practice, however, the definition means that high-precision realizations of the second should compensate for the effects of the ambient temperature (</a:t>
            </a:r>
            <a:r>
              <a:rPr lang="en-US" sz="1200" b="0" i="0" u="none" strike="noStrike" kern="1200" dirty="0" smtClean="0">
                <a:solidFill>
                  <a:schemeClr val="tx1"/>
                </a:solidFill>
                <a:latin typeface="+mn-lt"/>
                <a:ea typeface="+mn-ea"/>
                <a:cs typeface="+mn-cs"/>
                <a:hlinkClick r:id="rId41" tooltip="Black body"/>
              </a:rPr>
              <a:t>black-body radiation</a:t>
            </a:r>
            <a:r>
              <a:rPr lang="en-US" sz="1200" b="0" i="0" kern="1200" dirty="0" smtClean="0">
                <a:solidFill>
                  <a:schemeClr val="tx1"/>
                </a:solidFill>
                <a:latin typeface="+mn-lt"/>
                <a:ea typeface="+mn-ea"/>
                <a:cs typeface="+mn-cs"/>
              </a:rPr>
              <a:t>) within which atomic clocks operate, and extrapolate accordingly to the value of the second at a temperature of </a:t>
            </a:r>
            <a:r>
              <a:rPr lang="en-US" sz="1200" b="0" i="0" u="none" strike="noStrike" kern="1200" dirty="0" smtClean="0">
                <a:solidFill>
                  <a:schemeClr val="tx1"/>
                </a:solidFill>
                <a:latin typeface="+mn-lt"/>
                <a:ea typeface="+mn-ea"/>
                <a:cs typeface="+mn-cs"/>
                <a:hlinkClick r:id="rId42" tooltip="Absolute zero"/>
              </a:rPr>
              <a:t>absolute zero</a:t>
            </a:r>
            <a:r>
              <a:rPr lang="en-US" sz="1200" b="0" i="0" kern="1200" dirty="0" smtClean="0">
                <a:solidFill>
                  <a:schemeClr val="tx1"/>
                </a:solidFill>
                <a:latin typeface="+mn-lt"/>
                <a:ea typeface="+mn-ea"/>
                <a:cs typeface="+mn-cs"/>
              </a:rPr>
              <a:t>.</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51</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http://pt.wikipedia.org/wiki/Dia</a:t>
            </a:r>
          </a:p>
          <a:p>
            <a:r>
              <a:rPr lang="pt-BR" sz="1200" b="0" i="0" kern="1200" dirty="0" smtClean="0">
                <a:solidFill>
                  <a:schemeClr val="tx1"/>
                </a:solidFill>
                <a:latin typeface="+mn-lt"/>
                <a:ea typeface="+mn-ea"/>
                <a:cs typeface="+mn-cs"/>
              </a:rPr>
              <a:t>Por causa da </a:t>
            </a:r>
            <a:r>
              <a:rPr lang="pt-BR" sz="1200" b="0" i="0" u="none" strike="noStrike" kern="1200" dirty="0" smtClean="0">
                <a:solidFill>
                  <a:schemeClr val="tx1"/>
                </a:solidFill>
                <a:latin typeface="+mn-lt"/>
                <a:ea typeface="+mn-ea"/>
                <a:cs typeface="+mn-cs"/>
                <a:hlinkClick r:id="rId3" tooltip="Lua"/>
              </a:rPr>
              <a:t>Lua</a:t>
            </a:r>
            <a:r>
              <a:rPr lang="pt-BR" sz="1200" b="0" i="0" kern="1200" dirty="0" smtClean="0">
                <a:solidFill>
                  <a:schemeClr val="tx1"/>
                </a:solidFill>
                <a:latin typeface="+mn-lt"/>
                <a:ea typeface="+mn-ea"/>
                <a:cs typeface="+mn-cs"/>
              </a:rPr>
              <a:t> e da dissipação de energia que são as </a:t>
            </a:r>
            <a:r>
              <a:rPr lang="pt-BR" sz="1200" b="0" i="0" u="none" strike="noStrike" kern="1200" dirty="0" smtClean="0">
                <a:solidFill>
                  <a:schemeClr val="tx1"/>
                </a:solidFill>
                <a:latin typeface="+mn-lt"/>
                <a:ea typeface="+mn-ea"/>
                <a:cs typeface="+mn-cs"/>
                <a:hlinkClick r:id="rId4" tooltip="Marés"/>
              </a:rPr>
              <a:t>marés</a:t>
            </a:r>
            <a:r>
              <a:rPr lang="pt-BR" sz="1200" b="0" i="0" kern="1200" dirty="0" smtClean="0">
                <a:solidFill>
                  <a:schemeClr val="tx1"/>
                </a:solidFill>
                <a:latin typeface="+mn-lt"/>
                <a:ea typeface="+mn-ea"/>
                <a:cs typeface="+mn-cs"/>
              </a:rPr>
              <a:t>, a velocidade de rotação da Terra sobre si mesma diminui. A duração do dia, portanto, aumenta a uma taxa de cerca de 2 milésimos de segundo por século. Portanto, há 100 milhões de anos, o ano durou 380 dias. Este efeito de dias mais longos é menos rápido porque a força exercida pela Lua na Terra é inversamente proporcional ao quadrado da distância entre elas.</a:t>
            </a:r>
          </a:p>
          <a:p>
            <a:r>
              <a:rPr lang="pt-BR" sz="1200" b="0" i="0" kern="1200" dirty="0" smtClean="0">
                <a:solidFill>
                  <a:schemeClr val="tx1"/>
                </a:solidFill>
                <a:latin typeface="+mn-lt"/>
                <a:ea typeface="+mn-ea"/>
                <a:cs typeface="+mn-cs"/>
              </a:rPr>
              <a:t>Alterações na duração do dia ao longo do tempo geológico foi verificado experimentalmente através da contagem dos anéis de crescimento de corais fósseis. Os corais têm uma iluminação de crescimento relacionado com diurna: de acordo com que a duração do dia é mais curto ou mais longo, a ranhura é mais ou menos de largura, a periodicidade anual. É assim possível determinar o número de dias por ano nos tempos geológicos</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52</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53</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http://apod.nasa.gov/apod/ap071227.html</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54</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http://astronomoednilson.blogspot.com.br/</a:t>
            </a:r>
          </a:p>
          <a:p>
            <a:r>
              <a:rPr lang="pt-BR" sz="1200" b="0" i="0" kern="1200" dirty="0" smtClean="0">
                <a:solidFill>
                  <a:schemeClr val="tx1"/>
                </a:solidFill>
                <a:latin typeface="+mn-lt"/>
                <a:ea typeface="+mn-ea"/>
                <a:cs typeface="+mn-cs"/>
              </a:rPr>
              <a:t>10/11/2013 - 21:21 UT - São Paulo - Nikon D3100 - Refrator Sky </a:t>
            </a:r>
            <a:r>
              <a:rPr lang="pt-BR" sz="1200" b="0" i="0" kern="1200" dirty="0" err="1" smtClean="0">
                <a:solidFill>
                  <a:schemeClr val="tx1"/>
                </a:solidFill>
                <a:latin typeface="+mn-lt"/>
                <a:ea typeface="+mn-ea"/>
                <a:cs typeface="+mn-cs"/>
              </a:rPr>
              <a:t>Watcher</a:t>
            </a:r>
            <a:r>
              <a:rPr lang="pt-BR" sz="1200" b="0" i="0" kern="1200" dirty="0" smtClean="0">
                <a:solidFill>
                  <a:schemeClr val="tx1"/>
                </a:solidFill>
                <a:latin typeface="+mn-lt"/>
                <a:ea typeface="+mn-ea"/>
                <a:cs typeface="+mn-cs"/>
              </a:rPr>
              <a:t> 150 mm - F/8 - Plano focal - </a:t>
            </a:r>
            <a:r>
              <a:rPr lang="pt-BR" sz="1200" b="0" i="0" kern="1200" dirty="0" err="1" smtClean="0">
                <a:solidFill>
                  <a:schemeClr val="tx1"/>
                </a:solidFill>
                <a:latin typeface="+mn-lt"/>
                <a:ea typeface="+mn-ea"/>
                <a:cs typeface="+mn-cs"/>
              </a:rPr>
              <a:t>Texp</a:t>
            </a:r>
            <a:r>
              <a:rPr lang="pt-BR" sz="1200" b="0" i="0" kern="1200" dirty="0" smtClean="0">
                <a:solidFill>
                  <a:schemeClr val="tx1"/>
                </a:solidFill>
                <a:latin typeface="+mn-lt"/>
                <a:ea typeface="+mn-ea"/>
                <a:cs typeface="+mn-cs"/>
              </a:rPr>
              <a:t> 1/100 - ISO 100 - </a:t>
            </a:r>
            <a:r>
              <a:rPr lang="pt-BR" sz="1200" b="0" i="0" kern="1200" dirty="0" err="1" smtClean="0">
                <a:solidFill>
                  <a:schemeClr val="tx1"/>
                </a:solidFill>
                <a:latin typeface="+mn-lt"/>
                <a:ea typeface="+mn-ea"/>
                <a:cs typeface="+mn-cs"/>
              </a:rPr>
              <a:t>Ednilson</a:t>
            </a:r>
            <a:r>
              <a:rPr lang="pt-BR" sz="1200" b="0" i="0" kern="1200" dirty="0" smtClean="0">
                <a:solidFill>
                  <a:schemeClr val="tx1"/>
                </a:solidFill>
                <a:latin typeface="+mn-lt"/>
                <a:ea typeface="+mn-ea"/>
                <a:cs typeface="+mn-cs"/>
              </a:rPr>
              <a:t> Oliveira</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55</a:t>
            </a:fld>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http://cienteccrastro.blogspot.com.br/2008/06/orto-y-ocaso-del-sol.html</a:t>
            </a:r>
          </a:p>
          <a:p>
            <a:r>
              <a:rPr lang="pt-BR" dirty="0" smtClean="0"/>
              <a:t>http://www.cientec.or.cr/astronomia10norte/uploaded_images/EPSN0016-744198.JPG</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56</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http://www.crepusculis.net/portal/?</a:t>
            </a:r>
            <a:r>
              <a:rPr lang="pt-BR" dirty="0" err="1" smtClean="0"/>
              <a:t>view</a:t>
            </a:r>
            <a:r>
              <a:rPr lang="pt-BR" dirty="0" smtClean="0"/>
              <a:t>=</a:t>
            </a:r>
            <a:r>
              <a:rPr lang="pt-BR" dirty="0" err="1" smtClean="0"/>
              <a:t>featured&amp;start</a:t>
            </a:r>
            <a:r>
              <a:rPr lang="pt-BR" dirty="0" smtClean="0"/>
              <a:t>=6</a:t>
            </a:r>
          </a:p>
          <a:p>
            <a:r>
              <a:rPr lang="pt-BR" dirty="0" smtClean="0"/>
              <a:t>http://www.crepusculis.net/portal/images/crepusculo.jpg</a:t>
            </a:r>
          </a:p>
          <a:p>
            <a:endParaRPr lang="pt-BR" dirty="0" smtClean="0"/>
          </a:p>
          <a:p>
            <a:r>
              <a:rPr lang="pt-BR" dirty="0" smtClean="0"/>
              <a:t>http://www.mar.mil.br/dhn/bhmn/download/cap24.pdf</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57</a:t>
            </a:fld>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58</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59</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92500" lnSpcReduction="20000"/>
          </a:bodyPr>
          <a:lstStyle/>
          <a:p>
            <a:r>
              <a:rPr lang="pt-BR" dirty="0" smtClean="0"/>
              <a:t>http://en.wikipedia.org/wiki/File:</a:t>
            </a:r>
            <a:r>
              <a:rPr lang="pt-BR" dirty="0" err="1" smtClean="0"/>
              <a:t>ESO-VLT-Laser-phot</a:t>
            </a:r>
            <a:r>
              <a:rPr lang="pt-BR" dirty="0" smtClean="0"/>
              <a:t>-33a-07.</a:t>
            </a:r>
            <a:r>
              <a:rPr lang="pt-BR" dirty="0" err="1" smtClean="0"/>
              <a:t>jpg</a:t>
            </a:r>
            <a:endParaRPr lang="pt-BR" dirty="0" smtClean="0"/>
          </a:p>
          <a:p>
            <a:r>
              <a:rPr lang="pt-BR" dirty="0" smtClean="0"/>
              <a:t>http://upload.wikimedia.org/wikipedia/commons/thumb/4/43/ESO-VLT-Laser-phot-33a-07.jpg/1024px-</a:t>
            </a:r>
            <a:r>
              <a:rPr lang="pt-BR" dirty="0" err="1" smtClean="0"/>
              <a:t>ESO-VLT-Laser-phot</a:t>
            </a:r>
            <a:r>
              <a:rPr lang="pt-BR" dirty="0" smtClean="0"/>
              <a:t>-33a-07.</a:t>
            </a:r>
            <a:r>
              <a:rPr lang="pt-BR" dirty="0" err="1" smtClean="0"/>
              <a:t>jpg</a:t>
            </a:r>
            <a:endParaRPr lang="pt-BR" dirty="0" smtClean="0"/>
          </a:p>
          <a:p>
            <a:endParaRPr lang="pt-BR" dirty="0" smtClean="0"/>
          </a:p>
          <a:p>
            <a:pPr rtl="0"/>
            <a:r>
              <a:rPr lang="en-US" b="1" dirty="0" smtClean="0"/>
              <a:t>English:</a:t>
            </a:r>
            <a:r>
              <a:rPr lang="en-US" dirty="0" smtClean="0"/>
              <a:t> Image of the night sky above </a:t>
            </a:r>
            <a:r>
              <a:rPr lang="en-US" dirty="0" err="1" smtClean="0"/>
              <a:t>Paranal</a:t>
            </a:r>
            <a:r>
              <a:rPr lang="en-US" dirty="0" smtClean="0"/>
              <a:t> on 21 July 2007, taken by ESO astronomer Yuri </a:t>
            </a:r>
            <a:r>
              <a:rPr lang="en-US" dirty="0" err="1" smtClean="0"/>
              <a:t>Beletsky</a:t>
            </a:r>
            <a:r>
              <a:rPr lang="en-US" dirty="0" smtClean="0"/>
              <a:t>. A wide band of stars and dust clouds, spanning more than 100 degrees on the sky, is seen. This is the Milky Way, the Galaxy we belong to. At the centre of the image, two bright objects are visible. The brightest is the planet Jupiter, while the other is the star </a:t>
            </a:r>
            <a:r>
              <a:rPr lang="en-US" dirty="0" err="1" smtClean="0"/>
              <a:t>Antares</a:t>
            </a:r>
            <a:r>
              <a:rPr lang="en-US" dirty="0" smtClean="0"/>
              <a:t>. Three of the four 8.2-m telescopes forming ESO's VLT are seen, with a laser beaming out from </a:t>
            </a:r>
            <a:r>
              <a:rPr lang="en-US" dirty="0" err="1" smtClean="0"/>
              <a:t>Yepun</a:t>
            </a:r>
            <a:r>
              <a:rPr lang="en-US" dirty="0" smtClean="0"/>
              <a:t> (</a:t>
            </a:r>
            <a:r>
              <a:rPr lang="en-US" dirty="0" err="1" smtClean="0"/>
              <a:t>Vênus</a:t>
            </a:r>
            <a:r>
              <a:rPr lang="en-US" dirty="0" smtClean="0"/>
              <a:t>), Unit Telescope number 4. The laser points directly at the Galactic Centre. Also visible are three of the 1.8-m Auxiliary Telescopes used for </a:t>
            </a:r>
            <a:r>
              <a:rPr lang="en-US" dirty="0" err="1" smtClean="0"/>
              <a:t>interferometry</a:t>
            </a:r>
            <a:r>
              <a:rPr lang="en-US" dirty="0" smtClean="0"/>
              <a:t>. They show small light beams which are diodes located on the domes. The exposure time is 5 minutes and because the tracking was made on the stars, the telescopes are slightly blurred.</a:t>
            </a:r>
          </a:p>
          <a:p>
            <a:r>
              <a:rPr lang="en-US" b="1" dirty="0" smtClean="0"/>
              <a:t>Date</a:t>
            </a:r>
            <a:r>
              <a:rPr lang="en-US" dirty="0" smtClean="0"/>
              <a:t>2007</a:t>
            </a:r>
            <a:r>
              <a:rPr lang="en-US" b="1" dirty="0" smtClean="0"/>
              <a:t>Source</a:t>
            </a:r>
            <a:r>
              <a:rPr lang="en-US" sz="1200" u="none" strike="noStrike" kern="1200" dirty="0" smtClean="0">
                <a:solidFill>
                  <a:schemeClr val="tx1"/>
                </a:solidFill>
                <a:latin typeface="+mn-lt"/>
                <a:ea typeface="+mn-ea"/>
                <a:cs typeface="+mn-cs"/>
                <a:hlinkClick r:id="rId3"/>
              </a:rPr>
              <a:t>http://www.eso.org/gallery/v/ESOPIA/Paranal/phot-33a-07.tif.html</a:t>
            </a:r>
            <a:endParaRPr lang="pt-BR" dirty="0" smtClean="0"/>
          </a:p>
          <a:p>
            <a:endParaRPr lang="pt-BR" dirty="0" smtClean="0"/>
          </a:p>
          <a:p>
            <a:r>
              <a:rPr lang="pt-BR" dirty="0" smtClean="0"/>
              <a:t>http://www.eso.org/public/images/eso0733a/</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60</a:t>
            </a:fld>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http://www.brasilescola.com/geografia/equinocio.htm</a:t>
            </a:r>
          </a:p>
          <a:p>
            <a:r>
              <a:rPr lang="pt-BR" dirty="0" smtClean="0"/>
              <a:t>http://www.brasilescola.com/geografia/solsticio.htm</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61</a:t>
            </a:fld>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http://www.alaskacenters.gov/midnight-sun.</a:t>
            </a:r>
            <a:r>
              <a:rPr lang="pt-BR" dirty="0" err="1" smtClean="0"/>
              <a:t>cfm</a:t>
            </a:r>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62</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63</a:t>
            </a:fld>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64</a:t>
            </a:fld>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65</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66</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[Crédito : Cortesia , Biblioteca Departamento de Serviços , Museu Americano de História Natural, de Nova York ( Neg. No. 321546 ) ] Assim, pouco se sabe sobre o calendário usado pelos incas que dificilmente se pode fazer uma declaração sobre o assunto para o qual um contrário opinião não pode ser encontrado. Alguns trabalhadores no campo mesmo afirmar que não havia um calendário formal, mas apenas uma simples contagem de </a:t>
            </a:r>
            <a:r>
              <a:rPr lang="pt-BR" dirty="0" err="1" smtClean="0"/>
              <a:t>lunações</a:t>
            </a:r>
            <a:r>
              <a:rPr lang="pt-BR" dirty="0" smtClean="0"/>
              <a:t> . Uma vez que nenhuma linguagem escrita foi usado pelos Incas , é impossível verificar declarações contraditórias feitas por cronistas coloniais . Acredita-se que o </a:t>
            </a:r>
            <a:r>
              <a:rPr lang="pt-BR" dirty="0" err="1" smtClean="0"/>
              <a:t>quipus</a:t>
            </a:r>
            <a:r>
              <a:rPr lang="pt-BR" dirty="0" smtClean="0"/>
              <a:t> dos Incas conter anotações de calendário , mas nenhuma demonstração satisfatória de que isso é possível .</a:t>
            </a:r>
          </a:p>
          <a:p>
            <a:r>
              <a:rPr lang="pt-BR" dirty="0" smtClean="0"/>
              <a:t>A maioria dos historiadores concorda que os incas tinham um calendário com base na observação , tanto do Sol e da Lua , e sua relação com as estrelas. Os nomes dos 12 meses lunares são registrados , bem como sua associação com as festividades do ciclo agrícola; mas não há qualquer sugestão do uso generalizado de um sistema numérico para a contagem do tempo , apesar de um sistema decimal </a:t>
            </a:r>
            <a:r>
              <a:rPr lang="pt-BR" dirty="0" err="1" smtClean="0"/>
              <a:t>quinary</a:t>
            </a:r>
            <a:r>
              <a:rPr lang="pt-BR" dirty="0" smtClean="0"/>
              <a:t> , com os nomes dos números , pelo menos, superior a 10.000 , foi utilizado para outros fins . A organização do trabalho , com base em seis semanas de nove dias sugere ainda a possibilidade de uma contagem por tríades que podem resultar em um mês oficial de 30 dias.</a:t>
            </a:r>
          </a:p>
          <a:p>
            <a:r>
              <a:rPr lang="pt-BR" dirty="0" smtClean="0"/>
              <a:t>A contagem deste tipo foi descrito pelo naturalista e explorador alemão Alexander </a:t>
            </a:r>
            <a:r>
              <a:rPr lang="pt-BR" dirty="0" err="1" smtClean="0"/>
              <a:t>von</a:t>
            </a:r>
            <a:r>
              <a:rPr lang="pt-BR" dirty="0" smtClean="0"/>
              <a:t> Humboldt para um chibchas tribo que vive fora do império Inca, na região montanhosa da Colômbia. A descrição é baseada em um manuscrito antes por um padre da aldeia , e uma autoridade rejeitou -o como " totalmente imaginário", mas isso não é necessariamente o caso. A menor unidade deste calendário foi uma contagem numérica de três dias, que , interagindo com uma contagem semelhante de 10 dias, formou uma de 30 dias " mês". Padrão Cada terceiro ano era composto por 13 luas , os outros tendo 12. Isto formou um ciclo de 37 luas , e 20 desses ciclos composta de um período de 60 anos , que foi subdividida em quatro partes e pode ser multiplicado por 100 . se um período de 20 meses é também mencionado . Embora a conta do sistema chibchas não pode ser aceite pelo seu valor nominal , se houver alguma verdade nisso em tudo o que é sugestivo de dispositivos que podem ter sido também usados ​​pelos Incas.</a:t>
            </a:r>
          </a:p>
          <a:p>
            <a:r>
              <a:rPr lang="pt-BR" dirty="0" smtClean="0"/>
              <a:t>Em um relato, diz-se que o </a:t>
            </a:r>
            <a:r>
              <a:rPr lang="pt-BR" dirty="0" err="1" smtClean="0"/>
              <a:t>Viracocha</a:t>
            </a:r>
            <a:r>
              <a:rPr lang="pt-BR" dirty="0" smtClean="0"/>
              <a:t> Inca estabeleceu um ano de 12 meses, cada um começa com a Lua Nova , e que o seu sucessor, </a:t>
            </a:r>
            <a:r>
              <a:rPr lang="pt-BR" dirty="0" err="1" smtClean="0"/>
              <a:t>Pachacuti</a:t>
            </a:r>
            <a:r>
              <a:rPr lang="pt-BR" dirty="0" smtClean="0"/>
              <a:t> , encontrando confusão em relação ao ano passado, construiu as torres solares , a fim de manter um controlo no calendário . Desde </a:t>
            </a:r>
            <a:r>
              <a:rPr lang="pt-BR" dirty="0" err="1" smtClean="0"/>
              <a:t>Pachacuti</a:t>
            </a:r>
            <a:r>
              <a:rPr lang="pt-BR" dirty="0" smtClean="0"/>
              <a:t> reinou menos de um século antes da conquista , pode ser que as contradições </a:t>
            </a:r>
            <a:r>
              <a:rPr lang="pt-BR" dirty="0" err="1" smtClean="0"/>
              <a:t>ea</a:t>
            </a:r>
            <a:r>
              <a:rPr lang="pt-BR" dirty="0" smtClean="0"/>
              <a:t> exiguidade de informações sobre o calendário Inca são devido ao fato de que o sistema ainda estava em processo de ser revisto , quando os espanhóis chegaram pela primeira vez .</a:t>
            </a:r>
          </a:p>
          <a:p>
            <a:r>
              <a:rPr lang="pt-BR" dirty="0" smtClean="0"/>
              <a:t>Tatiana </a:t>
            </a:r>
            <a:r>
              <a:rPr lang="pt-BR" dirty="0" err="1" smtClean="0"/>
              <a:t>Proskouriakoff</a:t>
            </a:r>
            <a:endParaRPr lang="pt-BR" dirty="0" smtClean="0"/>
          </a:p>
          <a:p>
            <a:r>
              <a:rPr lang="pt-BR" dirty="0" smtClean="0"/>
              <a:t>Apesar das incertezas , mais pesquisas já deixou claro que, pelo menos em Cuzco , a capital dos Incas , havia um calendário oficial do tipo sideral - lunar, com base no mês sideral de 27 1/3 dias. Ela consistia de 328 noites (12 × 27 1/3 ) e começou junho em 8/9 , coincidindo com o nascer helíaco ( a subida logo após pôr do sol) das Plêiades ; terminou na primeira lua cheia após o solstício de junho ( solstício de inverno para o hemisfério sul ) . Este calendário sideral -lunar ficou aquém do ano solar por 37 dias, o que , consequentemente, foram intercalados . Esta intercalação e, portanto, o lugar do sideral -lunar no ano solar, foi fixado , seguindo o ciclo do Sol , uma vez que " reforçada " para o verão (dezembro) solstício e " debilitado " depois, e observando um ciclo semelhante em a visibilidade das Plêiades .</a:t>
            </a:r>
          </a:p>
          <a:p>
            <a:r>
              <a:rPr lang="pt-BR" dirty="0" smtClean="0"/>
              <a:t>Tatiana </a:t>
            </a:r>
            <a:r>
              <a:rPr lang="pt-BR" dirty="0" err="1" smtClean="0"/>
              <a:t>Proskouriakoff</a:t>
            </a:r>
            <a:endParaRPr lang="pt-BR" dirty="0" smtClean="0"/>
          </a:p>
          <a:p>
            <a:r>
              <a:rPr lang="pt-BR" dirty="0" smtClean="0"/>
              <a:t>Colin </a:t>
            </a:r>
            <a:r>
              <a:rPr lang="pt-BR" dirty="0" err="1" smtClean="0"/>
              <a:t>Alistair</a:t>
            </a:r>
            <a:r>
              <a:rPr lang="pt-BR" dirty="0" smtClean="0"/>
              <a:t> </a:t>
            </a:r>
            <a:r>
              <a:rPr lang="pt-BR" dirty="0" err="1" smtClean="0"/>
              <a:t>Ronan</a:t>
            </a:r>
            <a:endParaRPr lang="pt-BR" dirty="0" smtClean="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a:t>
            </a:fld>
            <a:endParaRPr lang="pt-B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67</a:t>
            </a:fld>
            <a:endParaRPr 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http://2.bp.blogspot.com/-3cdfi8b8vKA/UXaMjGbZqUI/AAAAAAAAC-c/kKft9Qu80vA/s1600/CullisPatrick_SouthPole-6.jpg</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68</a:t>
            </a:fld>
            <a:endParaRPr lang="pt-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http://lambda.gsfc.nasa.gov/product/spt/spt_telescope.png</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69</a:t>
            </a:fld>
            <a:endParaRPr 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http://pcully.blogspot.com.br/2013_04_01_archive.html</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70</a:t>
            </a:fld>
            <a:endParaRPr lang="pt-B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71</a:t>
            </a:fld>
            <a:endParaRPr lang="pt-B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72</a:t>
            </a:fld>
            <a:endParaRPr lang="pt-B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http://epod.usra.edu/blog/2005/01/colorado-analemma.html</a:t>
            </a:r>
          </a:p>
          <a:p>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analemma</a:t>
            </a:r>
            <a:r>
              <a:rPr lang="en-US" sz="1200" b="0" i="0" kern="1200" dirty="0" smtClean="0">
                <a:solidFill>
                  <a:schemeClr val="tx1"/>
                </a:solidFill>
                <a:latin typeface="+mn-lt"/>
                <a:ea typeface="+mn-ea"/>
                <a:cs typeface="+mn-cs"/>
              </a:rPr>
              <a:t> above was made from my home in Cascade, Colorado (near Colorado Springs). Because we had approximately 300 mostly sunny days here in 2004, it was possible to portray the Sun's motion during the course of a year -- each image was taken at 14:28:00 (local time). 365 photos were used between December 4, 2003 and December 4, 2004. The image of the Sun for December 5, 2003 nearly perfectly overlaps the image for December 4, 2004. When a day was cloudy, an extrapolation was made.</a:t>
            </a:r>
            <a:endParaRPr lang="pt-BR" dirty="0" smtClean="0"/>
          </a:p>
          <a:p>
            <a:r>
              <a:rPr lang="pt-BR" dirty="0" smtClean="0"/>
              <a:t>http://epod.typepad.com/.a/6a0105371bb32c970b0115721c4e82970b-</a:t>
            </a:r>
            <a:r>
              <a:rPr lang="pt-BR" dirty="0" err="1" smtClean="0"/>
              <a:t>pi</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73</a:t>
            </a:fld>
            <a:endParaRPr lang="pt-B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http://www.perseus.gr/Astro-Solar-Analemma.htm</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74</a:t>
            </a:fld>
            <a:endParaRPr lang="pt-B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http://scienceblogs.com/startswithabang/2009/08/26/why-our-analemma-looks-like-a/</a:t>
            </a:r>
          </a:p>
          <a:p>
            <a:r>
              <a:rPr lang="pt-BR" dirty="0" smtClean="0"/>
              <a:t>http://scienceblogs.com/startswithabang/files/2009/08/analemma.gif</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75</a:t>
            </a:fld>
            <a:endParaRPr lang="pt-B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http://scienceblogs.com/startswithabang/files/2009/08/EquationofTimeandAnalemma.gif</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76</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http://wwwEvidências dos </a:t>
            </a:r>
            <a:r>
              <a:rPr lang="pt-BR" dirty="0" err="1" smtClean="0"/>
              <a:t>Shang</a:t>
            </a:r>
            <a:r>
              <a:rPr lang="pt-BR" dirty="0" smtClean="0"/>
              <a:t> </a:t>
            </a:r>
            <a:r>
              <a:rPr lang="pt-BR" dirty="0" err="1" smtClean="0"/>
              <a:t>oracle</a:t>
            </a:r>
            <a:r>
              <a:rPr lang="pt-BR" dirty="0" smtClean="0"/>
              <a:t> inscrições osso mostra que , pelo menos por volta do século 14 aC a dinastia </a:t>
            </a:r>
            <a:r>
              <a:rPr lang="pt-BR" dirty="0" err="1" smtClean="0"/>
              <a:t>Shang</a:t>
            </a:r>
            <a:r>
              <a:rPr lang="pt-BR" dirty="0" smtClean="0"/>
              <a:t> chinês tinha estabelecido o ano solar em 365 1/4 dias e </a:t>
            </a:r>
            <a:r>
              <a:rPr lang="pt-BR" dirty="0" err="1" smtClean="0"/>
              <a:t>lunação</a:t>
            </a:r>
            <a:r>
              <a:rPr lang="pt-BR" dirty="0" smtClean="0"/>
              <a:t> em 29 1/2 dias. No calendário que o </a:t>
            </a:r>
            <a:r>
              <a:rPr lang="pt-BR" dirty="0" err="1" smtClean="0"/>
              <a:t>Shang</a:t>
            </a:r>
            <a:r>
              <a:rPr lang="pt-BR" dirty="0" smtClean="0"/>
              <a:t> utilizado, as estações do ano e as fases da Lua foram todos supostamente contabilizados. Um dos dois métodos que eles usaram para fazer este calendário foi adicionar um mês extra de 29 ou 30 dias, o que eles chamados o 13 º mês , ao final de um ano normal de 12 meses . Há também evidências que sugerem que os chineses desenvolveram o ciclo </a:t>
            </a:r>
            <a:r>
              <a:rPr lang="pt-BR" dirty="0" err="1" smtClean="0"/>
              <a:t>Metônico</a:t>
            </a:r>
            <a:r>
              <a:rPr lang="pt-BR" dirty="0" smtClean="0"/>
              <a:t> (veja acima os ciclos complexos ) - ou seja , 19 anos, com um total de 235 meses, um século antes do primeiro cálculo de </a:t>
            </a:r>
            <a:r>
              <a:rPr lang="pt-BR" dirty="0" err="1" smtClean="0"/>
              <a:t>Meton</a:t>
            </a:r>
            <a:r>
              <a:rPr lang="pt-BR" dirty="0" smtClean="0"/>
              <a:t> ( o mais tardar no período de Primavera e Outono , 770 - 476 aC ) . Durante este ciclo de 19 anos , havia sete intercalações de meses. O outro método , que foi abandonada logo após o </a:t>
            </a:r>
            <a:r>
              <a:rPr lang="pt-BR" dirty="0" err="1" smtClean="0"/>
              <a:t>Shang</a:t>
            </a:r>
            <a:r>
              <a:rPr lang="pt-BR" dirty="0" smtClean="0"/>
              <a:t> começaram a adotá-lo , foi inserir um mês extra entre dois meses de um ano regular. Possivelmente , a falta de conhecimento astronômico e aritmética permitiu-lhes fazer isso .</a:t>
            </a:r>
          </a:p>
          <a:p>
            <a:r>
              <a:rPr lang="pt-BR" dirty="0" smtClean="0"/>
              <a:t>Por volta do século 3 aC o primeiro método de intercalação foi gradualmente caindo em desgraça , enquanto o estabelecimento do ciclo meteorológico , o </a:t>
            </a:r>
            <a:r>
              <a:rPr lang="pt-BR" dirty="0" err="1" smtClean="0"/>
              <a:t>Jieqi</a:t>
            </a:r>
            <a:r>
              <a:rPr lang="pt-BR" dirty="0" smtClean="0"/>
              <a:t> </a:t>
            </a:r>
            <a:r>
              <a:rPr lang="pt-BR" dirty="0" err="1" smtClean="0"/>
              <a:t>ershisi</a:t>
            </a:r>
            <a:r>
              <a:rPr lang="pt-BR" dirty="0" smtClean="0"/>
              <a:t> , durante este período revisto oficialmente o segundo método. Este ciclo meteorológico continha 24 pontos , cada um começando um dos períodos chamados consecutivamente a Primavera começa , a água da chuva , as </a:t>
            </a:r>
            <a:r>
              <a:rPr lang="pt-BR" dirty="0" err="1" smtClean="0"/>
              <a:t>Excited</a:t>
            </a:r>
            <a:r>
              <a:rPr lang="pt-BR" dirty="0" smtClean="0"/>
              <a:t> </a:t>
            </a:r>
            <a:r>
              <a:rPr lang="pt-BR" dirty="0" err="1" smtClean="0"/>
              <a:t>Insects</a:t>
            </a:r>
            <a:r>
              <a:rPr lang="pt-BR" dirty="0" smtClean="0"/>
              <a:t> , o Equinócio Vernal , a clara e brilhante , as chuvas de grãos , o verão começa , os preenchimentos de grãos , o grão na orelha , o solstício de verão , o calor leve , o grande calor , o outono começa , o limite de calor , a Branca de Orvalho , o Equinócio de outono, o </a:t>
            </a:r>
            <a:r>
              <a:rPr lang="pt-BR" dirty="0" err="1" smtClean="0"/>
              <a:t>Dew</a:t>
            </a:r>
            <a:r>
              <a:rPr lang="pt-BR" dirty="0" smtClean="0"/>
              <a:t> Fria, o </a:t>
            </a:r>
            <a:r>
              <a:rPr lang="pt-BR" dirty="0" err="1" smtClean="0"/>
              <a:t>Hoar</a:t>
            </a:r>
            <a:r>
              <a:rPr lang="pt-BR" dirty="0" smtClean="0"/>
              <a:t> </a:t>
            </a:r>
            <a:r>
              <a:rPr lang="pt-BR" dirty="0" err="1" smtClean="0"/>
              <a:t>Frost</a:t>
            </a:r>
            <a:r>
              <a:rPr lang="pt-BR" dirty="0" smtClean="0"/>
              <a:t> desce, o inverno começa , a pouca neve , o nevadas fortes, o Solstício de Inverno , o pouco de frio , e o frio intenso . A criação deste ciclo necessário uma boa dose de compreensão astronômico da Terra como um corpo celeste , e sem equipamento elaborado , é impossível recolher as informações necessárias . Os estudiosos modernos reconhecem a superioridade do pré- </a:t>
            </a:r>
            <a:r>
              <a:rPr lang="pt-BR" dirty="0" err="1" smtClean="0"/>
              <a:t>Sung</a:t>
            </a:r>
            <a:r>
              <a:rPr lang="pt-BR" dirty="0" smtClean="0"/>
              <a:t> astronomia chinesa (pelo menos até sobre a </a:t>
            </a:r>
            <a:r>
              <a:rPr lang="pt-BR" dirty="0" err="1" smtClean="0"/>
              <a:t>ce</a:t>
            </a:r>
            <a:r>
              <a:rPr lang="pt-BR" dirty="0" smtClean="0"/>
              <a:t> século 13 ) sobre a de outros , nações contemporâneas.</a:t>
            </a:r>
          </a:p>
          <a:p>
            <a:r>
              <a:rPr lang="pt-BR" dirty="0" smtClean="0"/>
              <a:t>Calendário chinês li </a:t>
            </a:r>
            <a:r>
              <a:rPr lang="pt-BR" dirty="0" err="1" smtClean="0"/>
              <a:t>yinyang</a:t>
            </a:r>
            <a:r>
              <a:rPr lang="pt-BR" dirty="0" smtClean="0"/>
              <a:t> , que mostra a tradicional ...</a:t>
            </a:r>
          </a:p>
          <a:p>
            <a:endParaRPr lang="pt-BR" dirty="0" smtClean="0"/>
          </a:p>
          <a:p>
            <a:r>
              <a:rPr lang="pt-BR" dirty="0" smtClean="0"/>
              <a:t>[Crédito : </a:t>
            </a:r>
            <a:r>
              <a:rPr lang="pt-BR" dirty="0" err="1" smtClean="0"/>
              <a:t>iStockphoto</a:t>
            </a:r>
            <a:r>
              <a:rPr lang="pt-BR" dirty="0" smtClean="0"/>
              <a:t> / </a:t>
            </a:r>
            <a:r>
              <a:rPr lang="pt-BR" dirty="0" err="1" smtClean="0"/>
              <a:t>Jupiterimages</a:t>
            </a:r>
            <a:r>
              <a:rPr lang="pt-BR" dirty="0" smtClean="0"/>
              <a:t> ] Os 24 pontos dentro do ciclo meteorológico coincidir com os pontos 15 ° entre si sobre a eclíptica (o plano de viagem anual da Terra em torno do Sol , ou, se </a:t>
            </a:r>
            <a:r>
              <a:rPr lang="pt-BR" dirty="0" err="1" smtClean="0"/>
              <a:t>se</a:t>
            </a:r>
            <a:r>
              <a:rPr lang="pt-BR" dirty="0" smtClean="0"/>
              <a:t> pensa que o Sol gira em torno da Terra , a aparente jornada do Sol contra as estrelas ) . Leva cerca de 15,2 dias para o Sol para viajar de um desses pontos para outro (por causa da eclíptica é um círculo completo de 360 °) , e o Sol precisa de 365 1/4 dias para terminar sua jornada neste ciclo . Supostamente, cada um dos 12 meses do ano, contém dois pontos , mas, por causa de um mês lunar tem apenas 29 1/2 dias, e os dois pontos compartilhar cerca de 30,4 dias , há sempre a chance de que um mês lunar deixará de conter pontos , ainda que a distância entre dois pontos dados é de apenas 15 ° . Se tal ocasião ocorre, a intercalação de um mês extra ocorre. Por exemplo, pode-se encontrar um ano com dois " julhos " ou com dois " </a:t>
            </a:r>
            <a:r>
              <a:rPr lang="pt-BR" dirty="0" err="1" smtClean="0"/>
              <a:t>Augusts</a:t>
            </a:r>
            <a:r>
              <a:rPr lang="pt-BR" dirty="0" smtClean="0"/>
              <a:t> " no calendário chinês. Na verdade, o comprimento exato do mês no calendário chinês é ou 30 dias ou 29 dias , um fenômeno que reflete a sua origem lunar. Além disso, o ciclo meteorológico significa, essencialmente, um ano solar. Os chineses consideram assim a sua agenda como li </a:t>
            </a:r>
            <a:r>
              <a:rPr lang="pt-BR" dirty="0" err="1" smtClean="0"/>
              <a:t>yinyang</a:t>
            </a:r>
            <a:r>
              <a:rPr lang="pt-BR" dirty="0" smtClean="0"/>
              <a:t>, ou um (literalmente, " terra - céu" ) calendário lunar -solar .</a:t>
            </a:r>
          </a:p>
          <a:p>
            <a:r>
              <a:rPr lang="pt-BR" dirty="0" smtClean="0"/>
              <a:t>Embora o li </a:t>
            </a:r>
            <a:r>
              <a:rPr lang="pt-BR" dirty="0" err="1" smtClean="0"/>
              <a:t>yinyang</a:t>
            </a:r>
            <a:r>
              <a:rPr lang="pt-BR" dirty="0" smtClean="0"/>
              <a:t> tem sido continuamente empregada pelos chineses , calendários estrangeiros foram introduzidas para os chineses, o calendário hindu , por exemplo, durante a dinastia </a:t>
            </a:r>
            <a:r>
              <a:rPr lang="pt-BR" dirty="0" err="1" smtClean="0"/>
              <a:t>Tang</a:t>
            </a:r>
            <a:r>
              <a:rPr lang="pt-BR" dirty="0" smtClean="0"/>
              <a:t> ( 618-907 ) , e eram usados ​​simultaneamente com o calendário nativo. Esta situação também era verdade para o calendário muçulmano , que foi introduzido durante a ( Mongol ) dinastia Yuan ( 1206-1368 ) . O calendário gregoriano foi levado para a China por missionários jesuítas , em 1582 , o mesmo ano em que ele foi usado pela primeira vez por europeus . Não até 1912, depois de o público em geral adotaram o calendário gregoriano, que o li </a:t>
            </a:r>
            <a:r>
              <a:rPr lang="pt-BR" dirty="0" err="1" smtClean="0"/>
              <a:t>yinyang</a:t>
            </a:r>
            <a:r>
              <a:rPr lang="pt-BR" dirty="0" smtClean="0"/>
              <a:t> perder a sua principal importância .</a:t>
            </a:r>
          </a:p>
          <a:p>
            <a:r>
              <a:rPr lang="pt-BR" dirty="0" smtClean="0"/>
              <a:t>Uma das características mais notáveis ​​do calendário chinês é o seu sistema de contagem de dias consagrada pelo tempo . Ao combinar a 10 celestial caules, </a:t>
            </a:r>
            <a:r>
              <a:rPr lang="pt-BR" dirty="0" err="1" smtClean="0"/>
              <a:t>gan</a:t>
            </a:r>
            <a:r>
              <a:rPr lang="pt-BR" dirty="0" smtClean="0"/>
              <a:t> , e os 12 ramos terrestres , </a:t>
            </a:r>
            <a:r>
              <a:rPr lang="pt-BR" dirty="0" err="1" smtClean="0"/>
              <a:t>zhi</a:t>
            </a:r>
            <a:r>
              <a:rPr lang="pt-BR" dirty="0" smtClean="0"/>
              <a:t> , em 60 unidades , os chineses </a:t>
            </a:r>
            <a:r>
              <a:rPr lang="pt-BR" dirty="0" err="1" smtClean="0"/>
              <a:t>Shang</a:t>
            </a:r>
            <a:r>
              <a:rPr lang="pt-BR" dirty="0" smtClean="0"/>
              <a:t> contava os dias com combinações </a:t>
            </a:r>
            <a:r>
              <a:rPr lang="pt-BR" dirty="0" err="1" smtClean="0"/>
              <a:t>Ganzhi</a:t>
            </a:r>
            <a:r>
              <a:rPr lang="pt-BR" dirty="0" smtClean="0"/>
              <a:t> ciclicamente . Por mais de 3.000 anos, ninguém nunca tentou descartar o sistema de contagem de dias </a:t>
            </a:r>
            <a:r>
              <a:rPr lang="pt-BR" dirty="0" err="1" smtClean="0"/>
              <a:t>Ganzhi</a:t>
            </a:r>
            <a:r>
              <a:rPr lang="pt-BR" dirty="0" smtClean="0"/>
              <a:t> . Fora deste método desenvolveu-se a </a:t>
            </a:r>
            <a:r>
              <a:rPr lang="pt-BR" dirty="0" err="1" smtClean="0"/>
              <a:t>idéia</a:t>
            </a:r>
            <a:r>
              <a:rPr lang="pt-BR" dirty="0" smtClean="0"/>
              <a:t> de </a:t>
            </a:r>
            <a:r>
              <a:rPr lang="pt-BR" dirty="0" err="1" smtClean="0"/>
              <a:t>Xun</a:t>
            </a:r>
            <a:r>
              <a:rPr lang="pt-BR" dirty="0" smtClean="0"/>
              <a:t> , de 10 dias, que alguns estudiosos tornaria para o Inglês como "semana". As combinações </a:t>
            </a:r>
            <a:r>
              <a:rPr lang="pt-BR" dirty="0" err="1" smtClean="0"/>
              <a:t>Ganzhi</a:t>
            </a:r>
            <a:r>
              <a:rPr lang="pt-BR" dirty="0" smtClean="0"/>
              <a:t> provavelmente foram adotados para a contagem de ano pelos imperadores da dinastia </a:t>
            </a:r>
            <a:r>
              <a:rPr lang="pt-BR" dirty="0" err="1" smtClean="0"/>
              <a:t>Han</a:t>
            </a:r>
            <a:r>
              <a:rPr lang="pt-BR" dirty="0" smtClean="0"/>
              <a:t> durante o 2 º </a:t>
            </a:r>
            <a:r>
              <a:rPr lang="pt-BR" dirty="0" err="1" smtClean="0"/>
              <a:t>ce</a:t>
            </a:r>
            <a:r>
              <a:rPr lang="pt-BR" dirty="0" smtClean="0"/>
              <a:t> século.</a:t>
            </a:r>
          </a:p>
          <a:p>
            <a:r>
              <a:rPr lang="pt-BR" dirty="0" smtClean="0"/>
              <a:t>O li </a:t>
            </a:r>
            <a:r>
              <a:rPr lang="pt-BR" dirty="0" err="1" smtClean="0"/>
              <a:t>yinyang</a:t>
            </a:r>
            <a:r>
              <a:rPr lang="pt-BR" dirty="0" smtClean="0"/>
              <a:t> pode ter sido precedido por um calendário lunar puro , porque há uma ocorrência do " 14 º mês " e uma ocorrência do " 15 º mês " nas </a:t>
            </a:r>
            <a:r>
              <a:rPr lang="pt-BR" dirty="0" err="1" smtClean="0"/>
              <a:t>Shang</a:t>
            </a:r>
            <a:r>
              <a:rPr lang="pt-BR" dirty="0" smtClean="0"/>
              <a:t> inscrições osso oráculo. A menos que houvesse uma mudança drástica no cálculo , é inconcebível que um extra de 90 dias deveria ter sido adicionado a um ano regular. Júlio César fez 45 aC em um ano de 445 dias para a causa da adoção do calendário </a:t>
            </a:r>
            <a:r>
              <a:rPr lang="pt-BR" dirty="0" err="1" smtClean="0"/>
              <a:t>juliano</a:t>
            </a:r>
            <a:r>
              <a:rPr lang="pt-BR" dirty="0" smtClean="0"/>
              <a:t> para o próximo ano . Presumivelmente , o rei </a:t>
            </a:r>
            <a:r>
              <a:rPr lang="pt-BR" dirty="0" err="1" smtClean="0"/>
              <a:t>Shang</a:t>
            </a:r>
            <a:r>
              <a:rPr lang="pt-BR" dirty="0" smtClean="0"/>
              <a:t> poderia ter feito o mesmo por razões semelhantes. A partir da discussão acima sobre a intercalação de meses , é evidente que dentro da li </a:t>
            </a:r>
            <a:r>
              <a:rPr lang="pt-BR" dirty="0" err="1" smtClean="0"/>
              <a:t>yinyang</a:t>
            </a:r>
            <a:r>
              <a:rPr lang="pt-BR" dirty="0" smtClean="0"/>
              <a:t> os detalhes do </a:t>
            </a:r>
            <a:r>
              <a:rPr lang="pt-BR" dirty="0" err="1" smtClean="0"/>
              <a:t>lunário</a:t>
            </a:r>
            <a:r>
              <a:rPr lang="pt-BR" dirty="0" smtClean="0"/>
              <a:t> são mais importantes do que aquelas do calendário solar . Em um calendário solar dos 24 pontos meteorológicas que se repetem nos mesmos dias de cada ano. Além disso, se um calendário solar foram adotadas em primeiro lugar, em seguida, o problema da intercalação estariam mais relacionados à intercalação de dias , em vez de intercalação de meses.</a:t>
            </a:r>
          </a:p>
          <a:p>
            <a:r>
              <a:rPr lang="pt-BR" dirty="0" smtClean="0"/>
              <a:t>Muitos estudiosos tradicionais chineses tentaram sincronizar a discrepância entre a </a:t>
            </a:r>
            <a:r>
              <a:rPr lang="pt-BR" dirty="0" err="1" smtClean="0"/>
              <a:t>lunação</a:t>
            </a:r>
            <a:r>
              <a:rPr lang="pt-BR" dirty="0" smtClean="0"/>
              <a:t> e o ano solar. Alguns até desenvolveram suas próprias formas de contas de computação que incorporem de eclipses e de outros fenômenos astronômicos. Estes escritos constituem a maior parte dos almanaques tradicionais. Na estimativa dos estudiosos modernos , pelo menos 102 tipos de almanaques eram conhecidos , e alguns foram usados ​​regularmente. A validade ou a popularidade de cada um desses almanaques depende muito da competência do autor em lidar com os ciclos planetários. No passado, estes autores competiam entre si para o cargo de mestre de calendário na corte imperial , apesar de erros em suas almanaques poderia trazê-los de castigo , incluindo a morte.</a:t>
            </a:r>
          </a:p>
          <a:p>
            <a:r>
              <a:rPr lang="pt-BR" dirty="0" err="1" smtClean="0"/>
              <a:t>Chao</a:t>
            </a:r>
            <a:r>
              <a:rPr lang="pt-BR" dirty="0" smtClean="0"/>
              <a:t> </a:t>
            </a:r>
            <a:r>
              <a:rPr lang="pt-BR" dirty="0" err="1" smtClean="0"/>
              <a:t>Lin</a:t>
            </a:r>
            <a:r>
              <a:rPr lang="pt-BR" dirty="0" smtClean="0"/>
              <a:t>.britannica.com/</a:t>
            </a:r>
            <a:r>
              <a:rPr lang="pt-BR" dirty="0" err="1" smtClean="0"/>
              <a:t>EBchecked</a:t>
            </a:r>
            <a:r>
              <a:rPr lang="pt-BR" dirty="0" smtClean="0"/>
              <a:t>/</a:t>
            </a:r>
            <a:r>
              <a:rPr lang="pt-BR" dirty="0" err="1" smtClean="0"/>
              <a:t>topic</a:t>
            </a:r>
            <a:r>
              <a:rPr lang="pt-BR" dirty="0" smtClean="0"/>
              <a:t>/89368/</a:t>
            </a:r>
            <a:r>
              <a:rPr lang="pt-BR" dirty="0" err="1" smtClean="0"/>
              <a:t>calendar</a:t>
            </a:r>
            <a:r>
              <a:rPr lang="pt-BR" dirty="0" smtClean="0"/>
              <a:t>   Calendário Chinês</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a:t>
            </a:fld>
            <a:endParaRPr lang="pt-B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77</a:t>
            </a:fld>
            <a:endParaRPr lang="pt-B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smtClean="0">
                <a:solidFill>
                  <a:schemeClr val="bg1"/>
                </a:solidFill>
              </a:rPr>
              <a:t>Fonte: NASA (JPL HORIZONS Web-Interface)</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solidFill>
                  <a:schemeClr val="bg1"/>
                </a:solidFill>
                <a:latin typeface="Courier New" pitchFamily="49" charset="0"/>
                <a:cs typeface="Courier New" pitchFamily="49" charset="0"/>
              </a:rPr>
              <a:t>http://ssd.jpl.nasa.gov/horizons.</a:t>
            </a:r>
            <a:r>
              <a:rPr lang="pt-BR" sz="1200" b="1" dirty="0" err="1" smtClean="0">
                <a:solidFill>
                  <a:schemeClr val="bg1"/>
                </a:solidFill>
                <a:latin typeface="Courier New" pitchFamily="49" charset="0"/>
                <a:cs typeface="Courier New" pitchFamily="49" charset="0"/>
              </a:rPr>
              <a:t>cgi</a:t>
            </a: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2014-Mar-20 16:57 * 23 59 59.42 +00 00 00.1</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2014-Jun-21 11:56 *m 06 00 11.26 +23 26 09.3</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2014-Jun-21 10:50 *m 06 00 00.00 +23 26 09.1</a:t>
            </a: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2014-Sep-23 02:29 12 00 00.33 -00 00 00.3</a:t>
            </a: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2014-Dec-21 14:00 *m 17 58 19.19 -23 26 05.7</a:t>
            </a: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2014-Dec-21 23:04 18 00 00.00 -23 26 01.1</a:t>
            </a: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solidFill>
                  <a:schemeClr val="bg1"/>
                </a:solidFill>
                <a:latin typeface="Courier New" pitchFamily="49" charset="0"/>
                <a:cs typeface="Courier New" pitchFamily="49" charset="0"/>
              </a:rPr>
              <a:t>http://astro.wsu.edu/worthey/astro/html/lec-celestial-sph.html</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solidFill>
                  <a:schemeClr val="bg1"/>
                </a:solidFill>
                <a:latin typeface="Courier New" pitchFamily="49" charset="0"/>
                <a:cs typeface="Courier New" pitchFamily="49" charset="0"/>
              </a:rPr>
              <a:t>http://stars.astro.illinois.edu/celsph.html</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dirty="0" smtClean="0">
              <a:solidFill>
                <a:schemeClr val="bg1"/>
              </a:solidFill>
              <a:latin typeface="Courier New" pitchFamily="49" charset="0"/>
              <a:cs typeface="Courier New" pitchFamily="49" charset="0"/>
            </a:endParaRP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78</a:t>
            </a:fld>
            <a:endParaRPr lang="pt-B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solidFill>
                  <a:schemeClr val="bg1"/>
                </a:solidFill>
                <a:latin typeface="Courier New" pitchFamily="49" charset="0"/>
                <a:cs typeface="Courier New" pitchFamily="49" charset="0"/>
              </a:rPr>
              <a:t>Fonte: Dance </a:t>
            </a:r>
            <a:r>
              <a:rPr lang="pt-BR" sz="1200" b="1" dirty="0" err="1" smtClean="0">
                <a:solidFill>
                  <a:schemeClr val="bg1"/>
                </a:solidFill>
                <a:latin typeface="Courier New" pitchFamily="49" charset="0"/>
                <a:cs typeface="Courier New" pitchFamily="49" charset="0"/>
              </a:rPr>
              <a:t>of</a:t>
            </a:r>
            <a:r>
              <a:rPr lang="pt-BR" sz="1200" b="1" dirty="0" smtClean="0">
                <a:solidFill>
                  <a:schemeClr val="bg1"/>
                </a:solidFill>
                <a:latin typeface="Courier New" pitchFamily="49" charset="0"/>
                <a:cs typeface="Courier New" pitchFamily="49" charset="0"/>
              </a:rPr>
              <a:t> </a:t>
            </a:r>
            <a:r>
              <a:rPr lang="pt-BR" sz="1200" b="1" dirty="0" err="1" smtClean="0">
                <a:solidFill>
                  <a:schemeClr val="bg1"/>
                </a:solidFill>
                <a:latin typeface="Courier New" pitchFamily="49" charset="0"/>
                <a:cs typeface="Courier New" pitchFamily="49" charset="0"/>
              </a:rPr>
              <a:t>the</a:t>
            </a:r>
            <a:r>
              <a:rPr lang="pt-BR" sz="1200" b="1" dirty="0" smtClean="0">
                <a:solidFill>
                  <a:schemeClr val="bg1"/>
                </a:solidFill>
                <a:latin typeface="Courier New" pitchFamily="49" charset="0"/>
                <a:cs typeface="Courier New" pitchFamily="49" charset="0"/>
              </a:rPr>
              <a:t> </a:t>
            </a:r>
            <a:r>
              <a:rPr lang="pt-BR" sz="1200" b="1" dirty="0" err="1" smtClean="0">
                <a:solidFill>
                  <a:schemeClr val="bg1"/>
                </a:solidFill>
                <a:latin typeface="Courier New" pitchFamily="49" charset="0"/>
                <a:cs typeface="Courier New" pitchFamily="49" charset="0"/>
              </a:rPr>
              <a:t>Planets</a:t>
            </a:r>
            <a:r>
              <a:rPr lang="pt-BR" sz="1200" b="1" dirty="0" smtClean="0">
                <a:solidFill>
                  <a:schemeClr val="bg1"/>
                </a:solidFill>
                <a:latin typeface="Courier New" pitchFamily="49" charset="0"/>
                <a:cs typeface="Courier New" pitchFamily="49" charset="0"/>
              </a:rPr>
              <a:t> – </a:t>
            </a:r>
            <a:r>
              <a:rPr lang="pt-BR" sz="1200" b="1" dirty="0" err="1" smtClean="0">
                <a:solidFill>
                  <a:schemeClr val="bg1"/>
                </a:solidFill>
                <a:latin typeface="Courier New" pitchFamily="49" charset="0"/>
                <a:cs typeface="Courier New" pitchFamily="49" charset="0"/>
              </a:rPr>
              <a:t>ArcScience</a:t>
            </a:r>
            <a:r>
              <a:rPr lang="pt-BR" sz="1200" b="1" dirty="0" smtClean="0">
                <a:solidFill>
                  <a:schemeClr val="bg1"/>
                </a:solidFill>
                <a:latin typeface="Courier New" pitchFamily="49" charset="0"/>
                <a:cs typeface="Courier New" pitchFamily="49" charset="0"/>
              </a:rPr>
              <a:t> </a:t>
            </a:r>
            <a:r>
              <a:rPr lang="pt-BR" sz="1200" b="1" dirty="0" err="1" smtClean="0">
                <a:solidFill>
                  <a:schemeClr val="bg1"/>
                </a:solidFill>
                <a:latin typeface="Courier New" pitchFamily="49" charset="0"/>
                <a:cs typeface="Courier New" pitchFamily="49" charset="0"/>
              </a:rPr>
              <a:t>Simulations</a:t>
            </a: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dirty="0" smtClean="0">
              <a:solidFill>
                <a:schemeClr val="bg1"/>
              </a:solidFill>
              <a:latin typeface="Courier New" pitchFamily="49" charset="0"/>
              <a:cs typeface="Courier New"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solidFill>
                  <a:schemeClr val="bg1"/>
                </a:solidFill>
                <a:latin typeface="Courier New" pitchFamily="49" charset="0"/>
                <a:cs typeface="Courier New" pitchFamily="49" charset="0"/>
              </a:rPr>
              <a:t>Joãozinho da Maré:</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solidFill>
                  <a:schemeClr val="bg1"/>
                </a:solidFill>
                <a:latin typeface="Courier New" pitchFamily="49" charset="0"/>
                <a:cs typeface="Courier New" pitchFamily="49" charset="0"/>
              </a:rPr>
              <a:t>http://www.fisica.ufmg.br/~dsoares/caniato/jdmare.htm</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solidFill>
                  <a:schemeClr val="bg1"/>
                </a:solidFill>
                <a:latin typeface="Courier New" pitchFamily="49" charset="0"/>
                <a:cs typeface="Courier New" pitchFamily="49" charset="0"/>
              </a:rPr>
              <a:t>http://www.grugratulinofreitas.seed.pr.gov.br/redeescola/escolas/21/970/26/arquivos/File/materialdidatico/formacaodocentes/metodologiaensinop/Joaozinho_da_Mare.pdf</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79</a:t>
            </a:fld>
            <a:endParaRPr lang="pt-B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Efemérides Astronômicas</a:t>
            </a:r>
          </a:p>
          <a:p>
            <a:endParaRPr lang="pt-BR" dirty="0" smtClean="0"/>
          </a:p>
          <a:p>
            <a:r>
              <a:rPr lang="pt-BR" dirty="0" err="1" smtClean="0"/>
              <a:t>Stellarium</a:t>
            </a:r>
            <a:endParaRPr lang="pt-BR" dirty="0" smtClean="0"/>
          </a:p>
          <a:p>
            <a:r>
              <a:rPr lang="pt-BR" dirty="0" smtClean="0"/>
              <a:t>http://www.stellarium.org/pt/</a:t>
            </a:r>
          </a:p>
          <a:p>
            <a:endParaRPr lang="pt-BR" dirty="0" smtClean="0"/>
          </a:p>
          <a:p>
            <a:endParaRPr lang="pt-BR" dirty="0" smtClean="0"/>
          </a:p>
          <a:p>
            <a:r>
              <a:rPr lang="pt-BR" dirty="0" err="1" smtClean="0"/>
              <a:t>Carte</a:t>
            </a:r>
            <a:r>
              <a:rPr lang="pt-BR" dirty="0" smtClean="0"/>
              <a:t> </a:t>
            </a:r>
            <a:r>
              <a:rPr lang="pt-BR" dirty="0" err="1" smtClean="0"/>
              <a:t>du</a:t>
            </a:r>
            <a:r>
              <a:rPr lang="pt-BR" dirty="0" smtClean="0"/>
              <a:t> </a:t>
            </a:r>
            <a:r>
              <a:rPr lang="pt-BR" dirty="0" err="1" smtClean="0"/>
              <a:t>Ciel</a:t>
            </a:r>
            <a:endParaRPr lang="pt-BR" dirty="0" smtClean="0"/>
          </a:p>
          <a:p>
            <a:r>
              <a:rPr lang="pt-BR" dirty="0" smtClean="0"/>
              <a:t>http://www.ap-i.net/skychart/en/start</a:t>
            </a:r>
          </a:p>
          <a:p>
            <a:endParaRPr lang="pt-BR" dirty="0" smtClean="0"/>
          </a:p>
          <a:p>
            <a:r>
              <a:rPr lang="pt-BR" dirty="0" err="1" smtClean="0"/>
              <a:t>SunGraph</a:t>
            </a:r>
            <a:endParaRPr lang="pt-BR" dirty="0" smtClean="0"/>
          </a:p>
          <a:p>
            <a:r>
              <a:rPr lang="pt-BR" dirty="0" smtClean="0"/>
              <a:t>http://www.analemma.com/SunGraph/</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err="1"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hlinkClick r:id="rId3"/>
              </a:rPr>
              <a:t>Suncalc</a:t>
            </a:r>
            <a:endParaRPr lang="pt-BR" sz="1200" b="1"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hlinkClick r:id="rId3"/>
              </a:rPr>
              <a:t>http://www.suncalc.net/#/-22.033,-47.883,12/2014.05.29/18:13</a:t>
            </a:r>
            <a:endParaRPr lang="pt-BR" sz="1200" b="1"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cap="none" spc="0"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cap="none" spc="0" dirty="0" err="1"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rPr>
              <a:t>Ephemeris</a:t>
            </a:r>
            <a:r>
              <a:rPr lang="pt-BR" sz="1200" b="1" cap="none" spc="0"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rPr>
              <a:t> – JPL </a:t>
            </a:r>
            <a:r>
              <a:rPr lang="pt-BR" sz="1200" b="1" cap="none" spc="0" dirty="0" err="1"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rPr>
              <a:t>Horizons</a:t>
            </a:r>
            <a:r>
              <a:rPr lang="pt-BR" sz="1200" b="1" cap="none" spc="0"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rPr>
              <a:t> Web-Interface</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cap="none" spc="0"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rPr>
              <a:t>http://ssd.jpl.nasa.gov/horizons.</a:t>
            </a:r>
            <a:r>
              <a:rPr lang="pt-BR" sz="1200" b="1" cap="none" spc="0" dirty="0" err="1"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rPr>
              <a:t>cgi</a:t>
            </a:r>
            <a:endParaRPr lang="pt-BR" sz="1200" b="1" cap="none" spc="0"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endParaRPr>
          </a:p>
          <a:p>
            <a:endParaRPr lang="pt-BR" dirty="0" smtClean="0"/>
          </a:p>
          <a:p>
            <a:endParaRPr lang="pt-BR" dirty="0" smtClean="0"/>
          </a:p>
          <a:p>
            <a:r>
              <a:rPr lang="pt-BR" dirty="0" err="1" smtClean="0"/>
              <a:t>Alcyone</a:t>
            </a:r>
            <a:r>
              <a:rPr lang="pt-BR" dirty="0" smtClean="0"/>
              <a:t> </a:t>
            </a:r>
            <a:r>
              <a:rPr lang="pt-BR" dirty="0" err="1" smtClean="0"/>
              <a:t>Ephemeris</a:t>
            </a:r>
            <a:endParaRPr lang="pt-BR" dirty="0" smtClean="0"/>
          </a:p>
          <a:p>
            <a:r>
              <a:rPr lang="pt-BR" dirty="0" smtClean="0"/>
              <a:t>http://www.alcyone.de/</a:t>
            </a:r>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80</a:t>
            </a:fld>
            <a:endParaRPr lang="pt-B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81</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http://www.britannica.com/EBchecked/topic/89368/calendar       - Calendário Judaico</a:t>
            </a:r>
          </a:p>
          <a:p>
            <a:endParaRPr lang="pt-BR" dirty="0" smtClean="0"/>
          </a:p>
          <a:p>
            <a:endParaRPr lang="pt-BR" dirty="0" smtClean="0"/>
          </a:p>
          <a:p>
            <a:r>
              <a:rPr lang="pt-BR" dirty="0" smtClean="0"/>
              <a:t>Calendário hebraico do século XIX .</a:t>
            </a:r>
          </a:p>
          <a:p>
            <a:r>
              <a:rPr lang="pt-BR" dirty="0" smtClean="0"/>
              <a:t>[ Crédito: Arquivo iconográfico , SA / </a:t>
            </a:r>
            <a:r>
              <a:rPr lang="pt-BR" dirty="0" err="1" smtClean="0"/>
              <a:t>Corbis</a:t>
            </a:r>
            <a:r>
              <a:rPr lang="pt-BR" dirty="0" smtClean="0"/>
              <a:t> ] conhecimento atual do calendário judaico em uso antes do período de exílio na </a:t>
            </a:r>
            <a:r>
              <a:rPr lang="pt-BR" dirty="0" err="1" smtClean="0"/>
              <a:t>Babilónia</a:t>
            </a:r>
            <a:r>
              <a:rPr lang="pt-BR" dirty="0" smtClean="0"/>
              <a:t> é limitado e incerto. A Bíblia se refere a questões de calendário apenas incidentalmente , </a:t>
            </a:r>
            <a:r>
              <a:rPr lang="pt-BR" dirty="0" err="1" smtClean="0"/>
              <a:t>ea</a:t>
            </a:r>
            <a:r>
              <a:rPr lang="pt-BR" dirty="0" smtClean="0"/>
              <a:t> datação dos componentes da lei mosaica (</a:t>
            </a:r>
            <a:r>
              <a:rPr lang="pt-BR" dirty="0" err="1" smtClean="0"/>
              <a:t>Torah</a:t>
            </a:r>
            <a:r>
              <a:rPr lang="pt-BR" dirty="0" smtClean="0"/>
              <a:t> ) permanece em dúvida. A fonte mais antiga datável para o calendário hebraico é o calendário de </a:t>
            </a:r>
            <a:r>
              <a:rPr lang="pt-BR" dirty="0" err="1" smtClean="0"/>
              <a:t>Gezer</a:t>
            </a:r>
            <a:r>
              <a:rPr lang="pt-BR" dirty="0" smtClean="0"/>
              <a:t> , escrito provavelmente na idade de Salomão, no final do século 10 aC . A inscrição indica o comprimento das principais tarefas agrícolas dentro do ciclo de 12 </a:t>
            </a:r>
            <a:r>
              <a:rPr lang="pt-BR" dirty="0" err="1" smtClean="0"/>
              <a:t>lunações</a:t>
            </a:r>
            <a:r>
              <a:rPr lang="pt-BR" dirty="0" smtClean="0"/>
              <a:t> . O termo calendário aqui é </a:t>
            </a:r>
            <a:r>
              <a:rPr lang="pt-BR" dirty="0" err="1" smtClean="0"/>
              <a:t>yereaḥ</a:t>
            </a:r>
            <a:r>
              <a:rPr lang="pt-BR" dirty="0" smtClean="0"/>
              <a:t> , que em hebraico significa tanto "lua" e " mês". O segundo termo hebraico para o mês , </a:t>
            </a:r>
            <a:r>
              <a:rPr lang="pt-BR" dirty="0" err="1" smtClean="0"/>
              <a:t>Hodes</a:t>
            </a:r>
            <a:r>
              <a:rPr lang="pt-BR" dirty="0" smtClean="0"/>
              <a:t> , significa propriamente a "novidade " do crescente lunar. Assim, os meses hebraicos foram lunar. Eles não são nomeados em fontes pré- exílico , exceto no relato bíblico da construção do Templo de Salomão de Jerusalém em I Reis , onde os nomes de três meses, dois deles também atestada no calendário fenícia , são dadas ; os meses são geralmente contados em vez de chamada . O " início do mês ", foi o mês da Páscoa (ver também Judaísmo : O ciclo do ano religioso ) . Em algumas passagens , o mês é que Páscoa de </a:t>
            </a:r>
            <a:r>
              <a:rPr lang="pt-BR" dirty="0" err="1" smtClean="0"/>
              <a:t>Hodes</a:t>
            </a:r>
            <a:r>
              <a:rPr lang="pt-BR" dirty="0" smtClean="0"/>
              <a:t>, ha - </a:t>
            </a:r>
            <a:r>
              <a:rPr lang="pt-BR" dirty="0" err="1" smtClean="0"/>
              <a:t>Aviv</a:t>
            </a:r>
            <a:r>
              <a:rPr lang="pt-BR" dirty="0" smtClean="0"/>
              <a:t> , </a:t>
            </a:r>
            <a:r>
              <a:rPr lang="pt-BR" dirty="0" err="1" smtClean="0"/>
              <a:t>lunação</a:t>
            </a:r>
            <a:r>
              <a:rPr lang="pt-BR" dirty="0" smtClean="0"/>
              <a:t> que coincide com a cevada estar na orelha . Assim, o calendário hebraico é ligada com o curso do Sol , o que determina o amadurecimento do grão. Não se sabe como o ano lunar de 354 dias, foi ajustado para o ano solar de 365 dias. A Bíblia nunca menciona intercalação . O ano </a:t>
            </a:r>
            <a:r>
              <a:rPr lang="pt-BR" dirty="0" err="1" smtClean="0"/>
              <a:t>shana</a:t>
            </a:r>
            <a:r>
              <a:rPr lang="pt-BR" dirty="0" smtClean="0"/>
              <a:t> , propriamente "mudança" ( das estações ) , foi o agrícola e, portanto, ano litúrgico . Não há referência ao Dia de Ano Novo na Bíblia.</a:t>
            </a:r>
          </a:p>
          <a:p>
            <a:r>
              <a:rPr lang="pt-BR" dirty="0" smtClean="0"/>
              <a:t>Após a conquista de Jerusalém ( 587 aC ) , os babilônios introduziram o seu calendário cíclico ( veja acima calendários babilônicos ) </a:t>
            </a:r>
            <a:r>
              <a:rPr lang="pt-BR" dirty="0" err="1" smtClean="0"/>
              <a:t>eo</a:t>
            </a:r>
            <a:r>
              <a:rPr lang="pt-BR" dirty="0" smtClean="0"/>
              <a:t> acerto de contas de seus anos de reinado de </a:t>
            </a:r>
            <a:r>
              <a:rPr lang="pt-BR" dirty="0" err="1" smtClean="0"/>
              <a:t>Nisanu</a:t>
            </a:r>
            <a:r>
              <a:rPr lang="pt-BR" dirty="0" smtClean="0"/>
              <a:t> 1 , sobre o equinócio da primavera . Os judeus agora tinham um ano civil finito com o Dia de Ano Novo , e eles adotaram os nomes dos meses babilônicos , que eles continuam a usar . De 587 aC até 70 dC , o ano civil, judaica era babilônica , exceto para o período de Alexandre, o Grande, e os </a:t>
            </a:r>
            <a:r>
              <a:rPr lang="pt-BR" dirty="0" err="1" smtClean="0"/>
              <a:t>Ptolomeus</a:t>
            </a:r>
            <a:r>
              <a:rPr lang="pt-BR" dirty="0" smtClean="0"/>
              <a:t> ( 332-200 aC ) , quando o calendário </a:t>
            </a:r>
            <a:r>
              <a:rPr lang="pt-BR" dirty="0" err="1" smtClean="0"/>
              <a:t>macedónio</a:t>
            </a:r>
            <a:r>
              <a:rPr lang="pt-BR" dirty="0" smtClean="0"/>
              <a:t> foi usado. A situação após a destruição do Templo de Jerusalém em 70 dC permanece obscuro. Não se sabe se os romanos introduziram o seu calendário </a:t>
            </a:r>
            <a:r>
              <a:rPr lang="pt-BR" dirty="0" err="1" smtClean="0"/>
              <a:t>juliano</a:t>
            </a:r>
            <a:r>
              <a:rPr lang="pt-BR" dirty="0" smtClean="0"/>
              <a:t> ou o calendário que os judeus da Palestina usado após 70 </a:t>
            </a:r>
            <a:r>
              <a:rPr lang="pt-BR" dirty="0" err="1" smtClean="0"/>
              <a:t>ce</a:t>
            </a:r>
            <a:r>
              <a:rPr lang="pt-BR" dirty="0" smtClean="0"/>
              <a:t> para suas transações comerciais . Não há referência calendário no Novo Testamento ; os documentos aramaicos contemporâneos da Judéia são raros e provam apenas que os judeus datado eventos de acordo com os anos de imperadores romanos . Os dados abundantes no fontes talmúdicas única preocupação do calendário religioso .</a:t>
            </a:r>
          </a:p>
          <a:p>
            <a:r>
              <a:rPr lang="pt-BR" dirty="0" smtClean="0"/>
              <a:t>No calendário religioso , o início do mês foi determinado pela observação do crescente Lua Nova , bem como a data da Páscoa foi amarrado com o amadurecimento da cevada . O testemunho real da Lua Nova e de observação do posto de colheitas na Judéia eram necessários para o funcionamento do calendário religioso . Os judeus da Diáspora , ou dispersão , que geralmente usado o calendário civil de seus respectivos países , foram informados por mensageiros da Palestina sobre os próximos festivais. Esta prática já é atestada por 143 aC . Após a destruição do Templo em 70 dC , os líderes rabínicos assumiu a partir dos sacerdotes a fixação do calendário religioso . A observação visual da Lua Nova foi complementada e para 200 </a:t>
            </a:r>
            <a:r>
              <a:rPr lang="pt-BR" dirty="0" err="1" smtClean="0"/>
              <a:t>ce</a:t>
            </a:r>
            <a:r>
              <a:rPr lang="pt-BR" dirty="0" smtClean="0"/>
              <a:t> , de fato, suplantado pelo cálculo astronômico secreto. Mas o povo da diáspora eram muitas vezes relutantes em esperar pela decisão arbitrária dos fabricantes de calendário na Terra Santa . Assim, em Antioquia da Síria , em 328-342 , a Páscoa foi sempre celebrada em ( Julian ) de março, o mês do equinócio da primavera, sem levar em conta as regras palestinos e decisões . Para preservar a unidade de Israel , o patriarca </a:t>
            </a:r>
            <a:r>
              <a:rPr lang="pt-BR" dirty="0" err="1" smtClean="0"/>
              <a:t>Hillel</a:t>
            </a:r>
            <a:r>
              <a:rPr lang="pt-BR" dirty="0" smtClean="0"/>
              <a:t> II , em 358/359 , publicou o "segredo" da tomada de calendário, que basicamente consistia na utilização do ciclo babilônico de 19 anos , com algumas modificações exigidas pelo ritual judaico.</a:t>
            </a:r>
          </a:p>
          <a:p>
            <a:r>
              <a:rPr lang="pt-BR" dirty="0" smtClean="0"/>
              <a:t>A aplicação destes princípios ocasionado controvérsias tão tarde como o </a:t>
            </a:r>
            <a:r>
              <a:rPr lang="pt-BR" dirty="0" err="1" smtClean="0"/>
              <a:t>ce</a:t>
            </a:r>
            <a:r>
              <a:rPr lang="pt-BR" dirty="0" smtClean="0"/>
              <a:t> século 10. No século 8 os </a:t>
            </a:r>
            <a:r>
              <a:rPr lang="pt-BR" dirty="0" err="1" smtClean="0"/>
              <a:t>caraítas</a:t>
            </a:r>
            <a:r>
              <a:rPr lang="pt-BR" dirty="0" smtClean="0"/>
              <a:t> , seguindo a prática muçulmana , voltou para a observação real do crescente Lua Nova e do posto de cevada na Judéia . Mas alguns séculos mais tarde, eles também tiveram de usar um calendário pré-calculado . Os samaritanos , de igual modo , usou um calendário calculado.</a:t>
            </a:r>
          </a:p>
          <a:p>
            <a:r>
              <a:rPr lang="pt-BR" dirty="0" smtClean="0"/>
              <a:t>Por causa da importância do sábado como um divisor de tempo, a semana de sete dias serviu como uma unidade de tempo em adoração e vida judaica. Enquanto o comprimento de um ano e de cada mês permaneceu imprevisível , que foi conveniente para contar semanas . A origem do </a:t>
            </a:r>
            <a:r>
              <a:rPr lang="pt-BR" dirty="0" err="1" smtClean="0"/>
              <a:t>setenário</a:t>
            </a:r>
            <a:r>
              <a:rPr lang="pt-BR" dirty="0" smtClean="0"/>
              <a:t> bíblica , ou de sete dias, semana permanece desconhecida ; seus dias estavam contados a partir do sábado ( sábado para os judeus e domingo para os cristãos ) . Um visionário , provavelmente escrevendo na época helenística persa ou início sob o nome do pré-diluviano </a:t>
            </a:r>
            <a:r>
              <a:rPr lang="pt-BR" dirty="0" err="1" smtClean="0"/>
              <a:t>Enoque</a:t>
            </a:r>
            <a:r>
              <a:rPr lang="pt-BR" dirty="0" smtClean="0"/>
              <a:t>, sugeriu o calendário religioso de 364 dias, ou 52 semanas , com base na semana , em que todos os festivais sempre caem no mesmo dia da semana. Sua </a:t>
            </a:r>
            <a:r>
              <a:rPr lang="pt-BR" dirty="0" err="1" smtClean="0"/>
              <a:t>idéia</a:t>
            </a:r>
            <a:r>
              <a:rPr lang="pt-BR" dirty="0" smtClean="0"/>
              <a:t> foi mais tarde absorvida pela comunidade de </a:t>
            </a:r>
            <a:r>
              <a:rPr lang="pt-BR" dirty="0" err="1" smtClean="0"/>
              <a:t>Qumran</a:t>
            </a:r>
            <a:r>
              <a:rPr lang="pt-BR" dirty="0" smtClean="0"/>
              <a:t> .</a:t>
            </a:r>
          </a:p>
          <a:p>
            <a:r>
              <a:rPr lang="pt-BR" dirty="0" err="1" smtClean="0"/>
              <a:t>E.J.</a:t>
            </a:r>
            <a:r>
              <a:rPr lang="pt-BR" dirty="0" smtClean="0"/>
              <a:t> </a:t>
            </a:r>
            <a:r>
              <a:rPr lang="pt-BR" dirty="0" err="1" smtClean="0"/>
              <a:t>Bickerman</a:t>
            </a:r>
            <a:endParaRPr lang="pt-BR" dirty="0" smtClean="0"/>
          </a:p>
          <a:p>
            <a:r>
              <a:rPr lang="pt-BR" dirty="0" smtClean="0"/>
              <a:t>A estrutura do calendário</a:t>
            </a:r>
          </a:p>
          <a:p>
            <a:r>
              <a:rPr lang="pt-BR" dirty="0" smtClean="0"/>
              <a:t>O calendário judaico em uso hoje é </a:t>
            </a:r>
            <a:r>
              <a:rPr lang="pt-BR" dirty="0" err="1" smtClean="0"/>
              <a:t>lunissolar</a:t>
            </a:r>
            <a:r>
              <a:rPr lang="pt-BR" dirty="0" smtClean="0"/>
              <a:t> , os anos sendo solar e os meses lunar, mas também permite que para uma semana de sete dias. Porque o ano seja superior a 12 meses lunares por cerca de 11 dias , um 13 º mês de 30 dias, é intercalada no terceiro , sexto , oitavo, 11 , 14 , 17 e 19 anos de um ciclo de 19 anos . Para fins práticos , por exemplo, para cômputo do início do sábado , o dia começa ao pôr do sol , mas o dia de calendário de 24 horas, sempre começa às 6 da tarde . A hora é dividido em 1.080 partes ( </a:t>
            </a:r>
            <a:r>
              <a:rPr lang="pt-BR" dirty="0" err="1" smtClean="0"/>
              <a:t>ḥalaqim</a:t>
            </a:r>
            <a:r>
              <a:rPr lang="pt-BR" dirty="0" smtClean="0"/>
              <a:t> ; essa divisão é originalmente da Babilônia ), cada parte ( </a:t>
            </a:r>
            <a:r>
              <a:rPr lang="pt-BR" dirty="0" err="1" smtClean="0"/>
              <a:t>ḥeleq</a:t>
            </a:r>
            <a:r>
              <a:rPr lang="pt-BR" dirty="0" smtClean="0"/>
              <a:t> ) igualando 3 1/3 segundos. O </a:t>
            </a:r>
            <a:r>
              <a:rPr lang="pt-BR" dirty="0" err="1" smtClean="0"/>
              <a:t>ḥeleq</a:t>
            </a:r>
            <a:r>
              <a:rPr lang="pt-BR" dirty="0" smtClean="0"/>
              <a:t> é dividido em 76 rega ʿ </a:t>
            </a:r>
            <a:r>
              <a:rPr lang="pt-BR" dirty="0" err="1" smtClean="0"/>
              <a:t>im</a:t>
            </a:r>
            <a:r>
              <a:rPr lang="pt-BR" dirty="0" smtClean="0"/>
              <a:t> .</a:t>
            </a:r>
          </a:p>
          <a:p>
            <a:r>
              <a:rPr lang="pt-BR" dirty="0" smtClean="0"/>
              <a:t>O mês </a:t>
            </a:r>
            <a:r>
              <a:rPr lang="pt-BR" dirty="0" err="1" smtClean="0"/>
              <a:t>sinódico</a:t>
            </a:r>
            <a:r>
              <a:rPr lang="pt-BR" dirty="0" smtClean="0"/>
              <a:t> é o intervalo médio entre duas conjunções médios do Sol e da Lua , quando estes organismos são o mais próximo possível no céu , que é contado em 29 dias 12 horas 44 minutos 3 1/3 segundos; um conjunto é chamado uma </a:t>
            </a:r>
            <a:r>
              <a:rPr lang="pt-BR" dirty="0" err="1" smtClean="0"/>
              <a:t>molad</a:t>
            </a:r>
            <a:r>
              <a:rPr lang="pt-BR" dirty="0" smtClean="0"/>
              <a:t> . Este é também um valor babilônico. No mês, no entanto, apenas alguns dias completos são contados , o mês "cheio ", contendo 30 dias e no mês "defeituoso" 29 dias. Os meses de </a:t>
            </a:r>
            <a:r>
              <a:rPr lang="pt-BR" dirty="0" err="1" smtClean="0"/>
              <a:t>Nisan</a:t>
            </a:r>
            <a:r>
              <a:rPr lang="pt-BR" dirty="0" smtClean="0"/>
              <a:t>, </a:t>
            </a:r>
            <a:r>
              <a:rPr lang="pt-BR" dirty="0" err="1" smtClean="0"/>
              <a:t>Sivan</a:t>
            </a:r>
            <a:r>
              <a:rPr lang="pt-BR" dirty="0" smtClean="0"/>
              <a:t> ( </a:t>
            </a:r>
            <a:r>
              <a:rPr lang="pt-BR" dirty="0" err="1" smtClean="0"/>
              <a:t>Siwan</a:t>
            </a:r>
            <a:r>
              <a:rPr lang="pt-BR" dirty="0" smtClean="0"/>
              <a:t> ) , </a:t>
            </a:r>
            <a:r>
              <a:rPr lang="pt-BR" dirty="0" err="1" smtClean="0"/>
              <a:t>Av</a:t>
            </a:r>
            <a:r>
              <a:rPr lang="pt-BR" dirty="0" smtClean="0"/>
              <a:t>, </a:t>
            </a:r>
            <a:r>
              <a:rPr lang="pt-BR" dirty="0" err="1" smtClean="0"/>
              <a:t>Tishri</a:t>
            </a:r>
            <a:r>
              <a:rPr lang="pt-BR" dirty="0" smtClean="0"/>
              <a:t> , </a:t>
            </a:r>
            <a:r>
              <a:rPr lang="pt-BR" dirty="0" err="1" smtClean="0"/>
              <a:t>Shevat</a:t>
            </a:r>
            <a:r>
              <a:rPr lang="pt-BR" dirty="0" smtClean="0"/>
              <a:t> , e , em um ano bissexto, Primeiro </a:t>
            </a:r>
            <a:r>
              <a:rPr lang="pt-BR" dirty="0" err="1" smtClean="0"/>
              <a:t>Adar</a:t>
            </a:r>
            <a:r>
              <a:rPr lang="pt-BR" dirty="0" smtClean="0"/>
              <a:t> estão sempre cheios ; </a:t>
            </a:r>
            <a:r>
              <a:rPr lang="pt-BR" dirty="0" err="1" smtClean="0"/>
              <a:t>Iyyar</a:t>
            </a:r>
            <a:r>
              <a:rPr lang="pt-BR" dirty="0" smtClean="0"/>
              <a:t> , </a:t>
            </a:r>
            <a:r>
              <a:rPr lang="pt-BR" dirty="0" err="1" smtClean="0"/>
              <a:t>Tamuz</a:t>
            </a:r>
            <a:r>
              <a:rPr lang="pt-BR" dirty="0" smtClean="0"/>
              <a:t>, </a:t>
            </a:r>
            <a:r>
              <a:rPr lang="pt-BR" dirty="0" err="1" smtClean="0"/>
              <a:t>Elul</a:t>
            </a:r>
            <a:r>
              <a:rPr lang="pt-BR" dirty="0" smtClean="0"/>
              <a:t> , </a:t>
            </a:r>
            <a:r>
              <a:rPr lang="pt-BR" dirty="0" err="1" smtClean="0"/>
              <a:t>Tevet</a:t>
            </a:r>
            <a:r>
              <a:rPr lang="pt-BR" dirty="0" smtClean="0"/>
              <a:t>, e </a:t>
            </a:r>
            <a:r>
              <a:rPr lang="pt-BR" dirty="0" err="1" smtClean="0"/>
              <a:t>Adar</a:t>
            </a:r>
            <a:r>
              <a:rPr lang="pt-BR" dirty="0" smtClean="0"/>
              <a:t> (conhecido como Segundo </a:t>
            </a:r>
            <a:r>
              <a:rPr lang="pt-BR" dirty="0" err="1" smtClean="0"/>
              <a:t>Adar</a:t>
            </a:r>
            <a:r>
              <a:rPr lang="pt-BR" dirty="0" smtClean="0"/>
              <a:t> , ou </a:t>
            </a:r>
            <a:r>
              <a:rPr lang="pt-BR" dirty="0" err="1" smtClean="0"/>
              <a:t>Adar</a:t>
            </a:r>
            <a:r>
              <a:rPr lang="pt-BR" dirty="0" smtClean="0"/>
              <a:t> </a:t>
            </a:r>
            <a:r>
              <a:rPr lang="pt-BR" dirty="0" err="1" smtClean="0"/>
              <a:t>Sheni</a:t>
            </a:r>
            <a:r>
              <a:rPr lang="pt-BR" dirty="0" smtClean="0"/>
              <a:t> , em um ano bissexto ) são sempre defeituoso, enquanto </a:t>
            </a:r>
            <a:r>
              <a:rPr lang="pt-BR" dirty="0" err="1" smtClean="0"/>
              <a:t>Heshvan</a:t>
            </a:r>
            <a:r>
              <a:rPr lang="pt-BR" dirty="0" smtClean="0"/>
              <a:t> ( </a:t>
            </a:r>
            <a:r>
              <a:rPr lang="pt-BR" dirty="0" err="1" smtClean="0"/>
              <a:t>Chesvan</a:t>
            </a:r>
            <a:r>
              <a:rPr lang="pt-BR" dirty="0" smtClean="0"/>
              <a:t> ) e </a:t>
            </a:r>
            <a:r>
              <a:rPr lang="pt-BR" dirty="0" err="1" smtClean="0"/>
              <a:t>Kislev</a:t>
            </a:r>
            <a:r>
              <a:rPr lang="pt-BR" dirty="0" smtClean="0"/>
              <a:t> ( </a:t>
            </a:r>
            <a:r>
              <a:rPr lang="pt-BR" dirty="0" err="1" smtClean="0"/>
              <a:t>Kislew</a:t>
            </a:r>
            <a:r>
              <a:rPr lang="pt-BR" dirty="0" smtClean="0"/>
              <a:t> ) variar. O calendário , portanto , é esquemática e independente da verdadeira Lua Nova. O número de dias em um ano varia. O número de dias em um mês </a:t>
            </a:r>
            <a:r>
              <a:rPr lang="pt-BR" dirty="0" err="1" smtClean="0"/>
              <a:t>sinódico</a:t>
            </a:r>
            <a:r>
              <a:rPr lang="pt-BR" dirty="0" smtClean="0"/>
              <a:t> multiplicado por 12 em um ano comum e 13 em um ano bissexto renderia números fracionários. Por isso , mais uma vez cômputo dias completos só , o ano comum tem 353 , 354 , ou 355 dias </a:t>
            </a:r>
            <a:r>
              <a:rPr lang="pt-BR" dirty="0" err="1" smtClean="0"/>
              <a:t>eo</a:t>
            </a:r>
            <a:r>
              <a:rPr lang="pt-BR" dirty="0" smtClean="0"/>
              <a:t> ano bissexto 383 , 384 ou 385 dias . Um ano em que ambos </a:t>
            </a:r>
            <a:r>
              <a:rPr lang="pt-BR" dirty="0" err="1" smtClean="0"/>
              <a:t>Heshvan</a:t>
            </a:r>
            <a:r>
              <a:rPr lang="pt-BR" dirty="0" smtClean="0"/>
              <a:t> e </a:t>
            </a:r>
            <a:r>
              <a:rPr lang="pt-BR" dirty="0" err="1" smtClean="0"/>
              <a:t>Kislev</a:t>
            </a:r>
            <a:r>
              <a:rPr lang="pt-BR" dirty="0" smtClean="0"/>
              <a:t> estão cheios , chamado completo ( </a:t>
            </a:r>
            <a:r>
              <a:rPr lang="pt-BR" dirty="0" err="1" smtClean="0"/>
              <a:t>shelema</a:t>
            </a:r>
            <a:r>
              <a:rPr lang="pt-BR" dirty="0" smtClean="0"/>
              <a:t> ) , tem 355 ou (se um ano bissexto ) 385 dias; um normal ( </a:t>
            </a:r>
            <a:r>
              <a:rPr lang="pt-BR" dirty="0" err="1" smtClean="0"/>
              <a:t>sedura</a:t>
            </a:r>
            <a:r>
              <a:rPr lang="pt-BR" dirty="0" smtClean="0"/>
              <a:t> ) ano, em que </a:t>
            </a:r>
            <a:r>
              <a:rPr lang="pt-BR" dirty="0" err="1" smtClean="0"/>
              <a:t>Heshvan</a:t>
            </a:r>
            <a:r>
              <a:rPr lang="pt-BR" dirty="0" smtClean="0"/>
              <a:t> está com defeito e </a:t>
            </a:r>
            <a:r>
              <a:rPr lang="pt-BR" dirty="0" err="1" smtClean="0"/>
              <a:t>Kislev</a:t>
            </a:r>
            <a:r>
              <a:rPr lang="pt-BR" dirty="0" smtClean="0"/>
              <a:t> completo, tem 354 ou 384 dias ; enquanto um defeito ( </a:t>
            </a:r>
            <a:r>
              <a:rPr lang="pt-BR" dirty="0" err="1" smtClean="0"/>
              <a:t>ḥasera</a:t>
            </a:r>
            <a:r>
              <a:rPr lang="pt-BR" dirty="0" smtClean="0"/>
              <a:t> ) ano, em que ambos estes meses estão com defeito , tem 353 ou 383 dias . O caráter de um ano ( </a:t>
            </a:r>
            <a:r>
              <a:rPr lang="pt-BR" dirty="0" err="1" smtClean="0"/>
              <a:t>qevi</a:t>
            </a:r>
            <a:r>
              <a:rPr lang="pt-BR" dirty="0" smtClean="0"/>
              <a:t> ʾ um , literalmente " fixação" ) é descrito por três letras do alfabeto hebraico , a primeira </a:t>
            </a:r>
            <a:r>
              <a:rPr lang="pt-BR" dirty="0" err="1" smtClean="0"/>
              <a:t>ea</a:t>
            </a:r>
            <a:r>
              <a:rPr lang="pt-BR" dirty="0" smtClean="0"/>
              <a:t> terceira doação , respectivamente, os dias da semana em que o Ano Novo ocorre e Páscoa começa , enquanto o segundo é a inicial da palavra hebraica para defeituoso , normal, ou completa. Existem 14 tipos de </a:t>
            </a:r>
            <a:r>
              <a:rPr lang="pt-BR" dirty="0" err="1" smtClean="0"/>
              <a:t>qevi</a:t>
            </a:r>
            <a:r>
              <a:rPr lang="pt-BR" dirty="0" smtClean="0"/>
              <a:t> ʿ </a:t>
            </a:r>
            <a:r>
              <a:rPr lang="pt-BR" dirty="0" err="1" smtClean="0"/>
              <a:t>ot</a:t>
            </a:r>
            <a:r>
              <a:rPr lang="pt-BR" dirty="0" smtClean="0"/>
              <a:t> , sete em comum e sete em anos bissextos . O Ano Novo começa em </a:t>
            </a:r>
            <a:r>
              <a:rPr lang="pt-BR" dirty="0" err="1" smtClean="0"/>
              <a:t>tisri</a:t>
            </a:r>
            <a:r>
              <a:rPr lang="pt-BR" dirty="0" smtClean="0"/>
              <a:t> 1 , que pode ser o dia da </a:t>
            </a:r>
            <a:r>
              <a:rPr lang="pt-BR" dirty="0" err="1" smtClean="0"/>
              <a:t>molad</a:t>
            </a:r>
            <a:r>
              <a:rPr lang="pt-BR" dirty="0" smtClean="0"/>
              <a:t> de </a:t>
            </a:r>
            <a:r>
              <a:rPr lang="pt-BR" dirty="0" err="1" smtClean="0"/>
              <a:t>tisri</a:t>
            </a:r>
            <a:r>
              <a:rPr lang="pt-BR" dirty="0" smtClean="0"/>
              <a:t> mas é muitas vezes retardado por um ou dois dias , por várias razões . Assim, a fim de evitar que o Dia da Expiação , o </a:t>
            </a:r>
            <a:r>
              <a:rPr lang="pt-BR" dirty="0" err="1" smtClean="0"/>
              <a:t>Yom</a:t>
            </a:r>
            <a:r>
              <a:rPr lang="pt-BR" dirty="0" smtClean="0"/>
              <a:t> </a:t>
            </a:r>
            <a:r>
              <a:rPr lang="pt-BR" dirty="0" err="1" smtClean="0"/>
              <a:t>Kippur</a:t>
            </a:r>
            <a:r>
              <a:rPr lang="pt-BR" dirty="0" smtClean="0"/>
              <a:t> ( </a:t>
            </a:r>
            <a:r>
              <a:rPr lang="pt-BR" dirty="0" err="1" smtClean="0"/>
              <a:t>Tishri</a:t>
            </a:r>
            <a:r>
              <a:rPr lang="pt-BR" dirty="0" smtClean="0"/>
              <a:t> 10) , de cair em uma sexta-feira ou domingo e no sétimo dia dos </a:t>
            </a:r>
            <a:r>
              <a:rPr lang="pt-BR" dirty="0" err="1" smtClean="0"/>
              <a:t>Tabernáculos</a:t>
            </a:r>
            <a:r>
              <a:rPr lang="pt-BR" dirty="0" smtClean="0"/>
              <a:t> ( </a:t>
            </a:r>
            <a:r>
              <a:rPr lang="pt-BR" dirty="0" err="1" smtClean="0"/>
              <a:t>Tishri</a:t>
            </a:r>
            <a:r>
              <a:rPr lang="pt-BR" dirty="0" smtClean="0"/>
              <a:t> 21) de cair em um sábado , o Ano Novo deve-se evitar que começa no domingo , quartas ou sextas-feiras . Novamente, se o </a:t>
            </a:r>
            <a:r>
              <a:rPr lang="pt-BR" dirty="0" err="1" smtClean="0"/>
              <a:t>molad</a:t>
            </a:r>
            <a:r>
              <a:rPr lang="pt-BR" dirty="0" smtClean="0"/>
              <a:t> de </a:t>
            </a:r>
            <a:r>
              <a:rPr lang="pt-BR" dirty="0" err="1" smtClean="0"/>
              <a:t>Tishri</a:t>
            </a:r>
            <a:r>
              <a:rPr lang="pt-BR" dirty="0" smtClean="0"/>
              <a:t> ocorre ao meio-dia ou mais tarde , o Ano Novo é adiada por um ou, se isso iria fazer com que caia como acima, de dois dias. Estes atrasos ( </a:t>
            </a:r>
            <a:r>
              <a:rPr lang="pt-BR" dirty="0" err="1" smtClean="0"/>
              <a:t>deḥiyyot</a:t>
            </a:r>
            <a:r>
              <a:rPr lang="pt-BR" dirty="0" smtClean="0"/>
              <a:t> ) exigir , em razão dos limites acima mencionados sobre o número de dias no ano, dois outros atrasos.</a:t>
            </a:r>
          </a:p>
          <a:p>
            <a:r>
              <a:rPr lang="pt-BR" dirty="0" smtClean="0"/>
              <a:t>O início média das quatro estações do ano é chamado </a:t>
            </a:r>
            <a:r>
              <a:rPr lang="pt-BR" dirty="0" err="1" smtClean="0"/>
              <a:t>tequfa</a:t>
            </a:r>
            <a:r>
              <a:rPr lang="pt-BR" dirty="0" smtClean="0"/>
              <a:t> (literalmente " órbita ", ou " claro "); o </a:t>
            </a:r>
            <a:r>
              <a:rPr lang="pt-BR" dirty="0" err="1" smtClean="0"/>
              <a:t>tequfa</a:t>
            </a:r>
            <a:r>
              <a:rPr lang="pt-BR" dirty="0" smtClean="0"/>
              <a:t> de </a:t>
            </a:r>
            <a:r>
              <a:rPr lang="pt-BR" dirty="0" err="1" smtClean="0"/>
              <a:t>Nisan</a:t>
            </a:r>
            <a:r>
              <a:rPr lang="pt-BR" dirty="0" smtClean="0"/>
              <a:t> denota a Sun média no equinócio vernal, que de </a:t>
            </a:r>
            <a:r>
              <a:rPr lang="pt-BR" dirty="0" err="1" smtClean="0"/>
              <a:t>Tamuz</a:t>
            </a:r>
            <a:r>
              <a:rPr lang="pt-BR" dirty="0" smtClean="0"/>
              <a:t> no solstício de verão , o de </a:t>
            </a:r>
            <a:r>
              <a:rPr lang="pt-BR" dirty="0" err="1" smtClean="0"/>
              <a:t>Tishri</a:t>
            </a:r>
            <a:r>
              <a:rPr lang="pt-BR" dirty="0" smtClean="0"/>
              <a:t> no equinócio de outono , e que de </a:t>
            </a:r>
            <a:r>
              <a:rPr lang="pt-BR" dirty="0" err="1" smtClean="0"/>
              <a:t>Tevet</a:t>
            </a:r>
            <a:r>
              <a:rPr lang="pt-BR" dirty="0" smtClean="0"/>
              <a:t> no solstício de inverno . Como 52 semanas são o equivalente a 364 dias , e a duração do ano solar é cerca de 365 1/4 dias, o </a:t>
            </a:r>
            <a:r>
              <a:rPr lang="pt-BR" dirty="0" err="1" smtClean="0"/>
              <a:t>tequfot</a:t>
            </a:r>
            <a:r>
              <a:rPr lang="pt-BR" dirty="0" smtClean="0"/>
              <a:t> avançar na semana por cerca de 1 1/4 dias a cada ano . Por conseguinte , calculando o comprimento do ano no valor aproximado de 365 1/4 dias, eles são mantidos a reverter após 28 anos (28 × 1 1/4 = 35 dias) para a mesma hora no mesmo dia da semana ( terça-feira, 06:00 ), como no início . Este ciclo é chamado o grande , ou solar, ciclo ( </a:t>
            </a:r>
            <a:r>
              <a:rPr lang="pt-BR" dirty="0" err="1" smtClean="0"/>
              <a:t>gadol</a:t>
            </a:r>
            <a:r>
              <a:rPr lang="pt-BR" dirty="0" smtClean="0"/>
              <a:t> </a:t>
            </a:r>
            <a:r>
              <a:rPr lang="pt-BR" dirty="0" err="1" smtClean="0"/>
              <a:t>Maḥzor</a:t>
            </a:r>
            <a:r>
              <a:rPr lang="pt-BR" dirty="0" smtClean="0"/>
              <a:t> ou </a:t>
            </a:r>
            <a:r>
              <a:rPr lang="pt-BR" dirty="0" err="1" smtClean="0"/>
              <a:t>Hamma</a:t>
            </a:r>
            <a:r>
              <a:rPr lang="pt-BR" dirty="0" smtClean="0"/>
              <a:t> ) . O presente calendário judaico é baseado principalmente no valor mais preciso 365 dias , 5 horas, 55 minutos, a 25 25/57 segundo- em excesso ao verdadeiro ano tropical por cerca de 6 minutos 40 segundos. Assim , ele é avançado por um dia de cerca de 228 anos, com respeito ao equinócio .</a:t>
            </a:r>
          </a:p>
          <a:p>
            <a:r>
              <a:rPr lang="pt-BR" dirty="0" smtClean="0"/>
              <a:t>Para uma extensão muito maior do que o ciclo solar de 28 anos , o calendário judaico emprega , como mencionado acima , uma pequena , ou lunar, ciclo ( </a:t>
            </a:r>
            <a:r>
              <a:rPr lang="pt-BR" dirty="0" err="1" smtClean="0"/>
              <a:t>Maḥzor</a:t>
            </a:r>
            <a:r>
              <a:rPr lang="pt-BR" dirty="0" smtClean="0"/>
              <a:t> </a:t>
            </a:r>
            <a:r>
              <a:rPr lang="pt-BR" dirty="0" err="1" smtClean="0"/>
              <a:t>Qatan</a:t>
            </a:r>
            <a:r>
              <a:rPr lang="pt-BR" dirty="0" smtClean="0"/>
              <a:t> ) de 19 anos , ajustando os meses lunares com os anos solares por intercalações . Páscoa, em 14 de </a:t>
            </a:r>
            <a:r>
              <a:rPr lang="pt-BR" dirty="0" err="1" smtClean="0"/>
              <a:t>nisã</a:t>
            </a:r>
            <a:r>
              <a:rPr lang="pt-BR" dirty="0" smtClean="0"/>
              <a:t> , não é para começar antes do </a:t>
            </a:r>
            <a:r>
              <a:rPr lang="pt-BR" dirty="0" err="1" smtClean="0"/>
              <a:t>tequfa</a:t>
            </a:r>
            <a:r>
              <a:rPr lang="pt-BR" dirty="0" smtClean="0"/>
              <a:t> primavera, e por isso o mês intercalar é adicionado depois de </a:t>
            </a:r>
            <a:r>
              <a:rPr lang="pt-BR" dirty="0" err="1" smtClean="0"/>
              <a:t>Adar</a:t>
            </a:r>
            <a:r>
              <a:rPr lang="pt-BR" dirty="0" smtClean="0"/>
              <a:t> . O </a:t>
            </a:r>
            <a:r>
              <a:rPr lang="pt-BR" dirty="0" err="1" smtClean="0"/>
              <a:t>Qatan</a:t>
            </a:r>
            <a:r>
              <a:rPr lang="pt-BR" dirty="0" smtClean="0"/>
              <a:t> </a:t>
            </a:r>
            <a:r>
              <a:rPr lang="pt-BR" dirty="0" err="1" smtClean="0"/>
              <a:t>Maḥzor</a:t>
            </a:r>
            <a:r>
              <a:rPr lang="pt-BR" dirty="0" smtClean="0"/>
              <a:t> é semelhante ao ciclo </a:t>
            </a:r>
            <a:r>
              <a:rPr lang="pt-BR" dirty="0" err="1" smtClean="0"/>
              <a:t>Metônico</a:t>
            </a:r>
            <a:r>
              <a:rPr lang="pt-BR" dirty="0" smtClean="0"/>
              <a:t> descrito acima.</a:t>
            </a:r>
          </a:p>
          <a:p>
            <a:r>
              <a:rPr lang="pt-BR" dirty="0" smtClean="0"/>
              <a:t>A era judeu em uso hoje em dia é que datada do suposto ano da Criação ( designado </a:t>
            </a:r>
            <a:r>
              <a:rPr lang="pt-BR" dirty="0" err="1" smtClean="0"/>
              <a:t>mundi</a:t>
            </a:r>
            <a:r>
              <a:rPr lang="pt-BR" dirty="0" smtClean="0"/>
              <a:t> </a:t>
            </a:r>
            <a:r>
              <a:rPr lang="pt-BR" dirty="0" err="1" smtClean="0"/>
              <a:t>anno</a:t>
            </a:r>
            <a:r>
              <a:rPr lang="pt-BR" dirty="0" smtClean="0"/>
              <a:t> ou estou ) com a sua época , ou início , em 3761 aC . Por exemplo, o ano judaico 5745 </a:t>
            </a:r>
            <a:r>
              <a:rPr lang="pt-BR" dirty="0" err="1" smtClean="0"/>
              <a:t>am</a:t>
            </a:r>
            <a:r>
              <a:rPr lang="pt-BR" dirty="0" smtClean="0"/>
              <a:t> , o 7 º no ciclo lunar 303 </a:t>
            </a:r>
            <a:r>
              <a:rPr lang="pt-BR" dirty="0" err="1" smtClean="0"/>
              <a:t>eo</a:t>
            </a:r>
            <a:r>
              <a:rPr lang="pt-BR" dirty="0" smtClean="0"/>
              <a:t> 5 º no ciclo solar 206 , é um ano regular de 12 meses, ou 354 dias . O </a:t>
            </a:r>
            <a:r>
              <a:rPr lang="pt-BR" dirty="0" err="1" smtClean="0"/>
              <a:t>qevi</a:t>
            </a:r>
            <a:r>
              <a:rPr lang="pt-BR" dirty="0" smtClean="0"/>
              <a:t> ʿ um é , utilizando os três respectivos letras do alfabeto </a:t>
            </a:r>
            <a:r>
              <a:rPr lang="pt-BR" dirty="0" err="1" smtClean="0"/>
              <a:t>Hebrew</a:t>
            </a:r>
            <a:r>
              <a:rPr lang="pt-BR" dirty="0" smtClean="0"/>
              <a:t> como dois algarismos e uma inicial da maneira indicada acima , HKZ , o que indica que </a:t>
            </a:r>
            <a:r>
              <a:rPr lang="pt-BR" dirty="0" err="1" smtClean="0"/>
              <a:t>Rosh</a:t>
            </a:r>
            <a:r>
              <a:rPr lang="pt-BR" dirty="0" smtClean="0"/>
              <a:t> </a:t>
            </a:r>
            <a:r>
              <a:rPr lang="pt-BR" dirty="0" err="1" smtClean="0"/>
              <a:t>Hashaná</a:t>
            </a:r>
            <a:r>
              <a:rPr lang="pt-BR" dirty="0" smtClean="0"/>
              <a:t> ( Ano Novo) começa no quinto ( H = 5 ) e Páscoa no sétimo (Z = 7) dia da semana e que o ano é regular ( K = </a:t>
            </a:r>
            <a:r>
              <a:rPr lang="pt-BR" dirty="0" err="1" smtClean="0"/>
              <a:t>ke</a:t>
            </a:r>
            <a:r>
              <a:rPr lang="pt-BR" dirty="0" smtClean="0"/>
              <a:t>- sidra ); </a:t>
            </a:r>
            <a:r>
              <a:rPr lang="pt-BR" dirty="0" err="1" smtClean="0"/>
              <a:t>ie</a:t>
            </a:r>
            <a:r>
              <a:rPr lang="pt-BR" dirty="0" smtClean="0"/>
              <a:t>, </a:t>
            </a:r>
            <a:r>
              <a:rPr lang="pt-BR" dirty="0" err="1" smtClean="0"/>
              <a:t>Heshvan</a:t>
            </a:r>
            <a:r>
              <a:rPr lang="pt-BR" dirty="0" smtClean="0"/>
              <a:t> está com defeito , 29 dias, e </a:t>
            </a:r>
            <a:r>
              <a:rPr lang="pt-BR" dirty="0" err="1" smtClean="0"/>
              <a:t>Kislev</a:t>
            </a:r>
            <a:r>
              <a:rPr lang="pt-BR" dirty="0" smtClean="0"/>
              <a:t> completo, 30 dias. . O ano judaico 5745 </a:t>
            </a:r>
            <a:r>
              <a:rPr lang="pt-BR" dirty="0" err="1" smtClean="0"/>
              <a:t>am</a:t>
            </a:r>
            <a:r>
              <a:rPr lang="pt-BR" dirty="0" smtClean="0"/>
              <a:t> corresponde ao período da era cristã , que começou 27 de setembro de 1984 , e terminou 15 de setembro de 1985 Negligenciar aos milhares, atuais anos judaicos estou são convertidos em anos da era cristã atual , adicionando 239 ou 240 - 239 do Ano Novo judaico (cerca de setembro) a 31 de Dezembro e 240 a partir de 1 de Janeiro a véspera do Ano Novo judaico . O ajuste é um pouco diferente para a conversão de datas das versões agora antiquadas da era judaica da Criação e da era cristã , ou ambos. Tabelas para a conversão exata de tais datas estão disponíveis .</a:t>
            </a:r>
          </a:p>
          <a:p>
            <a:r>
              <a:rPr lang="pt-BR" dirty="0" smtClean="0"/>
              <a:t>Meses e dias importantes</a:t>
            </a:r>
          </a:p>
          <a:p>
            <a:r>
              <a:rPr lang="pt-BR" dirty="0" smtClean="0"/>
              <a:t>Os meses do ano judaico e os dias notáveis ​​são os seguintes:</a:t>
            </a:r>
          </a:p>
          <a:p>
            <a:r>
              <a:rPr lang="pt-BR" dirty="0" err="1" smtClean="0"/>
              <a:t>Tishri</a:t>
            </a:r>
            <a:r>
              <a:rPr lang="pt-BR" dirty="0" smtClean="0"/>
              <a:t> : 1-2, </a:t>
            </a:r>
            <a:r>
              <a:rPr lang="pt-BR" dirty="0" err="1" smtClean="0"/>
              <a:t>Rosh</a:t>
            </a:r>
            <a:r>
              <a:rPr lang="pt-BR" dirty="0" smtClean="0"/>
              <a:t> </a:t>
            </a:r>
            <a:r>
              <a:rPr lang="pt-BR" dirty="0" err="1" smtClean="0"/>
              <a:t>Hashaná</a:t>
            </a:r>
            <a:r>
              <a:rPr lang="pt-BR" dirty="0" smtClean="0"/>
              <a:t> ( Ano Novo ); 3 , </a:t>
            </a:r>
            <a:r>
              <a:rPr lang="pt-BR" dirty="0" err="1" smtClean="0"/>
              <a:t>Fast</a:t>
            </a:r>
            <a:r>
              <a:rPr lang="pt-BR" dirty="0" smtClean="0"/>
              <a:t> de </a:t>
            </a:r>
            <a:r>
              <a:rPr lang="pt-BR" dirty="0" err="1" smtClean="0"/>
              <a:t>Gedalias</a:t>
            </a:r>
            <a:r>
              <a:rPr lang="pt-BR" dirty="0" smtClean="0"/>
              <a:t> ; 10 , o </a:t>
            </a:r>
            <a:r>
              <a:rPr lang="pt-BR" dirty="0" err="1" smtClean="0"/>
              <a:t>Yom</a:t>
            </a:r>
            <a:r>
              <a:rPr lang="pt-BR" dirty="0" smtClean="0"/>
              <a:t> </a:t>
            </a:r>
            <a:r>
              <a:rPr lang="pt-BR" dirty="0" err="1" smtClean="0"/>
              <a:t>Kippur</a:t>
            </a:r>
            <a:r>
              <a:rPr lang="pt-BR" dirty="0" smtClean="0"/>
              <a:t> (Dia do Perdão ); 15-21 , </a:t>
            </a:r>
            <a:r>
              <a:rPr lang="pt-BR" dirty="0" err="1" smtClean="0"/>
              <a:t>Sucot</a:t>
            </a:r>
            <a:r>
              <a:rPr lang="pt-BR" dirty="0" smtClean="0"/>
              <a:t> ( </a:t>
            </a:r>
            <a:r>
              <a:rPr lang="pt-BR" dirty="0" err="1" smtClean="0"/>
              <a:t>Tabernáculos</a:t>
            </a:r>
            <a:r>
              <a:rPr lang="pt-BR" dirty="0" smtClean="0"/>
              <a:t> ); 22 , </a:t>
            </a:r>
            <a:r>
              <a:rPr lang="pt-BR" dirty="0" err="1" smtClean="0"/>
              <a:t>Shemini</a:t>
            </a:r>
            <a:r>
              <a:rPr lang="pt-BR" dirty="0" smtClean="0"/>
              <a:t> </a:t>
            </a:r>
            <a:r>
              <a:rPr lang="pt-BR" dirty="0" err="1" smtClean="0"/>
              <a:t>Atzeret</a:t>
            </a:r>
            <a:r>
              <a:rPr lang="pt-BR" dirty="0" smtClean="0"/>
              <a:t> ( oitavo dia da </a:t>
            </a:r>
            <a:r>
              <a:rPr lang="pt-BR" dirty="0" err="1" smtClean="0"/>
              <a:t>Assembléia</a:t>
            </a:r>
            <a:r>
              <a:rPr lang="pt-BR" dirty="0" smtClean="0"/>
              <a:t> Solene ); 23 , </a:t>
            </a:r>
            <a:r>
              <a:rPr lang="pt-BR" dirty="0" err="1" smtClean="0"/>
              <a:t>Simchat</a:t>
            </a:r>
            <a:r>
              <a:rPr lang="pt-BR" dirty="0" smtClean="0"/>
              <a:t> </a:t>
            </a:r>
            <a:r>
              <a:rPr lang="pt-BR" dirty="0" err="1" smtClean="0"/>
              <a:t>Torah</a:t>
            </a:r>
            <a:r>
              <a:rPr lang="pt-BR" dirty="0" smtClean="0"/>
              <a:t> ( </a:t>
            </a:r>
            <a:r>
              <a:rPr lang="pt-BR" dirty="0" err="1" smtClean="0"/>
              <a:t>Rejoicing</a:t>
            </a:r>
            <a:r>
              <a:rPr lang="pt-BR" dirty="0" smtClean="0"/>
              <a:t> da Lei ) .</a:t>
            </a:r>
          </a:p>
          <a:p>
            <a:r>
              <a:rPr lang="pt-BR" dirty="0" err="1" smtClean="0"/>
              <a:t>Heshvan</a:t>
            </a:r>
            <a:r>
              <a:rPr lang="pt-BR" dirty="0" smtClean="0"/>
              <a:t> .</a:t>
            </a:r>
          </a:p>
          <a:p>
            <a:r>
              <a:rPr lang="pt-BR" dirty="0" err="1" smtClean="0"/>
              <a:t>Kislev</a:t>
            </a:r>
            <a:r>
              <a:rPr lang="pt-BR" dirty="0" smtClean="0"/>
              <a:t> : 25, </a:t>
            </a:r>
            <a:r>
              <a:rPr lang="pt-BR" dirty="0" err="1" smtClean="0"/>
              <a:t>Hanukkah</a:t>
            </a:r>
            <a:r>
              <a:rPr lang="pt-BR" dirty="0" smtClean="0"/>
              <a:t> ( Festa das Luzes ) começa.</a:t>
            </a:r>
          </a:p>
          <a:p>
            <a:r>
              <a:rPr lang="pt-BR" dirty="0" err="1" smtClean="0"/>
              <a:t>Tevet</a:t>
            </a:r>
            <a:r>
              <a:rPr lang="pt-BR" dirty="0" smtClean="0"/>
              <a:t> : 2 ou 3, </a:t>
            </a:r>
            <a:r>
              <a:rPr lang="pt-BR" dirty="0" err="1" smtClean="0"/>
              <a:t>Hanukkah</a:t>
            </a:r>
            <a:r>
              <a:rPr lang="pt-BR" dirty="0" smtClean="0"/>
              <a:t> termina ; 10 , </a:t>
            </a:r>
            <a:r>
              <a:rPr lang="pt-BR" dirty="0" err="1" smtClean="0"/>
              <a:t>Fast</a:t>
            </a:r>
            <a:r>
              <a:rPr lang="pt-BR" dirty="0" smtClean="0"/>
              <a:t> .</a:t>
            </a:r>
          </a:p>
          <a:p>
            <a:r>
              <a:rPr lang="pt-BR" dirty="0" err="1" smtClean="0"/>
              <a:t>Shevat</a:t>
            </a:r>
            <a:r>
              <a:rPr lang="pt-BR" dirty="0" smtClean="0"/>
              <a:t> : 15, Ano Novo das Árvores ( </a:t>
            </a:r>
            <a:r>
              <a:rPr lang="pt-BR" dirty="0" err="1" smtClean="0"/>
              <a:t>Mishná</a:t>
            </a:r>
            <a:r>
              <a:rPr lang="pt-BR" dirty="0" smtClean="0"/>
              <a:t> ) .</a:t>
            </a:r>
          </a:p>
          <a:p>
            <a:r>
              <a:rPr lang="pt-BR" dirty="0" err="1" smtClean="0"/>
              <a:t>Adar</a:t>
            </a:r>
            <a:r>
              <a:rPr lang="pt-BR" dirty="0" smtClean="0"/>
              <a:t> : 13, Jejum de Ester ; 14-15, </a:t>
            </a:r>
            <a:r>
              <a:rPr lang="pt-BR" dirty="0" err="1" smtClean="0"/>
              <a:t>Purim</a:t>
            </a:r>
            <a:r>
              <a:rPr lang="pt-BR" dirty="0" smtClean="0"/>
              <a:t> ( lotes) .</a:t>
            </a:r>
          </a:p>
          <a:p>
            <a:r>
              <a:rPr lang="pt-BR" dirty="0" smtClean="0"/>
              <a:t>Segundo </a:t>
            </a:r>
            <a:r>
              <a:rPr lang="pt-BR" dirty="0" err="1" smtClean="0"/>
              <a:t>Adar</a:t>
            </a:r>
            <a:r>
              <a:rPr lang="pt-BR" dirty="0" smtClean="0"/>
              <a:t> ( </a:t>
            </a:r>
            <a:r>
              <a:rPr lang="pt-BR" dirty="0" err="1" smtClean="0"/>
              <a:t>Adar</a:t>
            </a:r>
            <a:r>
              <a:rPr lang="pt-BR" dirty="0" smtClean="0"/>
              <a:t> </a:t>
            </a:r>
            <a:r>
              <a:rPr lang="pt-BR" dirty="0" err="1" smtClean="0"/>
              <a:t>Sheni</a:t>
            </a:r>
            <a:r>
              <a:rPr lang="pt-BR" dirty="0" smtClean="0"/>
              <a:t> ) ou </a:t>
            </a:r>
            <a:r>
              <a:rPr lang="pt-BR" dirty="0" err="1" smtClean="0"/>
              <a:t>ve</a:t>
            </a:r>
            <a:r>
              <a:rPr lang="pt-BR" dirty="0" smtClean="0"/>
              <a:t> - </a:t>
            </a:r>
            <a:r>
              <a:rPr lang="pt-BR" dirty="0" err="1" smtClean="0"/>
              <a:t>Adar</a:t>
            </a:r>
            <a:r>
              <a:rPr lang="pt-BR" dirty="0" smtClean="0"/>
              <a:t> (mês intercalado ); feriados </a:t>
            </a:r>
            <a:r>
              <a:rPr lang="pt-BR" dirty="0" err="1" smtClean="0"/>
              <a:t>Adar</a:t>
            </a:r>
            <a:r>
              <a:rPr lang="pt-BR" dirty="0" smtClean="0"/>
              <a:t> cair em </a:t>
            </a:r>
            <a:r>
              <a:rPr lang="pt-BR" dirty="0" err="1" smtClean="0"/>
              <a:t>ve</a:t>
            </a:r>
            <a:r>
              <a:rPr lang="pt-BR" dirty="0" smtClean="0"/>
              <a:t> - </a:t>
            </a:r>
            <a:r>
              <a:rPr lang="pt-BR" dirty="0" err="1" smtClean="0"/>
              <a:t>Adar</a:t>
            </a:r>
            <a:r>
              <a:rPr lang="pt-BR" dirty="0" smtClean="0"/>
              <a:t> , durante os anos bissextos .</a:t>
            </a:r>
          </a:p>
          <a:p>
            <a:r>
              <a:rPr lang="pt-BR" dirty="0" err="1" smtClean="0"/>
              <a:t>Nisan</a:t>
            </a:r>
            <a:r>
              <a:rPr lang="pt-BR" dirty="0" smtClean="0"/>
              <a:t> : 15-22, Pesaḥ (Páscoa) .</a:t>
            </a:r>
          </a:p>
          <a:p>
            <a:r>
              <a:rPr lang="pt-BR" dirty="0" err="1" smtClean="0"/>
              <a:t>Iyyar</a:t>
            </a:r>
            <a:r>
              <a:rPr lang="pt-BR" dirty="0" smtClean="0"/>
              <a:t> : 5 , Dia da Independência de Israel.</a:t>
            </a:r>
          </a:p>
          <a:p>
            <a:r>
              <a:rPr lang="pt-BR" dirty="0" err="1" smtClean="0"/>
              <a:t>Sivan</a:t>
            </a:r>
            <a:r>
              <a:rPr lang="pt-BR" dirty="0" smtClean="0"/>
              <a:t> : 6-7, </a:t>
            </a:r>
            <a:r>
              <a:rPr lang="pt-BR" dirty="0" err="1" smtClean="0"/>
              <a:t>Shavuot</a:t>
            </a:r>
            <a:r>
              <a:rPr lang="pt-BR" dirty="0" smtClean="0"/>
              <a:t> ( Festa das Semanas [ Pentecostes ] ) .</a:t>
            </a:r>
          </a:p>
          <a:p>
            <a:r>
              <a:rPr lang="pt-BR" dirty="0" err="1" smtClean="0"/>
              <a:t>Tamuz</a:t>
            </a:r>
            <a:r>
              <a:rPr lang="pt-BR" dirty="0" smtClean="0"/>
              <a:t> : 17 , </a:t>
            </a:r>
            <a:r>
              <a:rPr lang="pt-BR" dirty="0" err="1" smtClean="0"/>
              <a:t>Fast</a:t>
            </a:r>
            <a:r>
              <a:rPr lang="pt-BR" dirty="0" smtClean="0"/>
              <a:t> ( </a:t>
            </a:r>
            <a:r>
              <a:rPr lang="pt-BR" dirty="0" err="1" smtClean="0"/>
              <a:t>Mishná</a:t>
            </a:r>
            <a:r>
              <a:rPr lang="pt-BR" dirty="0" smtClean="0"/>
              <a:t> ) .</a:t>
            </a:r>
          </a:p>
          <a:p>
            <a:r>
              <a:rPr lang="pt-BR" dirty="0" err="1" smtClean="0"/>
              <a:t>Av</a:t>
            </a:r>
            <a:r>
              <a:rPr lang="pt-BR" dirty="0" smtClean="0"/>
              <a:t>: 9 , </a:t>
            </a:r>
            <a:r>
              <a:rPr lang="pt-BR" dirty="0" err="1" smtClean="0"/>
              <a:t>Fast</a:t>
            </a:r>
            <a:r>
              <a:rPr lang="pt-BR" dirty="0" smtClean="0"/>
              <a:t> ( </a:t>
            </a:r>
            <a:r>
              <a:rPr lang="pt-BR" dirty="0" err="1" smtClean="0"/>
              <a:t>Mishná</a:t>
            </a:r>
            <a:r>
              <a:rPr lang="pt-BR" dirty="0" smtClean="0"/>
              <a:t> ) .</a:t>
            </a:r>
          </a:p>
          <a:p>
            <a:r>
              <a:rPr lang="pt-BR" dirty="0" err="1" smtClean="0"/>
              <a:t>Elul</a:t>
            </a:r>
            <a:r>
              <a:rPr lang="pt-BR" dirty="0" smtClean="0"/>
              <a:t> .</a:t>
            </a:r>
          </a:p>
          <a:p>
            <a:r>
              <a:rPr lang="pt-BR" dirty="0" err="1" smtClean="0"/>
              <a:t>E.J.</a:t>
            </a:r>
            <a:r>
              <a:rPr lang="pt-BR" dirty="0" smtClean="0"/>
              <a:t> </a:t>
            </a:r>
            <a:r>
              <a:rPr lang="pt-BR" dirty="0" err="1" smtClean="0"/>
              <a:t>Wiesenberg</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Calendário do </a:t>
            </a:r>
            <a:r>
              <a:rPr lang="pt-BR" dirty="0" err="1" smtClean="0"/>
              <a:t>CDA-ODS-CDCC-USP-São</a:t>
            </a:r>
            <a:r>
              <a:rPr lang="pt-BR" dirty="0" smtClean="0"/>
              <a:t> Carlos – Campus Área 1 Ano 2014</a:t>
            </a:r>
            <a:endParaRPr lang="pt-BR" dirty="0"/>
          </a:p>
        </p:txBody>
      </p:sp>
      <p:sp>
        <p:nvSpPr>
          <p:cNvPr id="4" name="Espaço Reservado para Número de Slide 3"/>
          <p:cNvSpPr>
            <a:spLocks noGrp="1"/>
          </p:cNvSpPr>
          <p:nvPr>
            <p:ph type="sldNum" sz="quarter" idx="10"/>
          </p:nvPr>
        </p:nvSpPr>
        <p:spPr/>
        <p:txBody>
          <a:bodyPr/>
          <a:lstStyle/>
          <a:p>
            <a:fld id="{A0623944-F4C8-4F30-86F7-2B402A8CC31F}" type="slidenum">
              <a:rPr lang="pt-BR" smtClean="0"/>
              <a:pPr/>
              <a:t>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13/06/2014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00DB3-DBF0-4086-B675-117E7A9610B8}" type="datetimeFigureOut">
              <a:rPr lang="pt-BR" smtClean="0"/>
              <a:pPr/>
              <a:t>13/06/2014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9D8CF-8DEC-4D9F-84EE-ADF04DFF3391}"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ideo" Target="file:///E:\cda-2014\estacoes-do-ano\4-AULA\Test%20Animation%20of%20a%20simple%20Earth%20rotation%20at%204k_(480p).mp4" TargetMode="Externa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ideo" Target="file:///E:\cda-2014\estacoes-do-ano\4-AULA\milankovitch_precess_high.mp4" TargetMode="Externa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ideo" Target="file:///E:\cda-2014\estacoes-do-ano\4-AULA\Precession%20of%20the%20earth_(720p).mp4" TargetMode="Externa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ideo" Target="file:///E:\cda-2014\estacoes-do-ano\4-AULA\EARTH%20MOTION%20-%20PRECESSION%20OF%20THE%20EQUINOXES%20-%202_(360p).mp4" TargetMode="Externa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ideo" Target="file:///E:\cda-2014\estacoes-do-ano\4-AULA\PRECESSIONE%20degli%20Equinozi%20%20%20rP%20DivxQ70_(480p).mp4" TargetMode="Externa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ideo" Target="file:///E:\cda-2014\estacoes-do-ano\4-AULA\Gyroscope%20precession%20and%20nutation_(360p).mp4" TargetMode="Externa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hyperlink" Target="http://www.stellarium.org/pt/" TargetMode="External"/><Relationship Id="rId3" Type="http://schemas.openxmlformats.org/officeDocument/2006/relationships/hyperlink" Target="http://www.analemma.com/SunGraph/" TargetMode="External"/><Relationship Id="rId7" Type="http://schemas.openxmlformats.org/officeDocument/2006/relationships/hyperlink" Target="http://ssd.jpl.nasa.gov/horizons.cgi"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hyperlink" Target="http://www.ap-i.net/skychart/en/start" TargetMode="External"/><Relationship Id="rId5" Type="http://schemas.openxmlformats.org/officeDocument/2006/relationships/hyperlink" Target="http://www.suncalc.net/" TargetMode="External"/><Relationship Id="rId4" Type="http://schemas.openxmlformats.org/officeDocument/2006/relationships/hyperlink" Target="SunGraph.exe"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alpha val="33000"/>
              </a:srgbClr>
            </a:gs>
            <a:gs pos="50000">
              <a:srgbClr val="FFFF00"/>
            </a:gs>
            <a:gs pos="75000">
              <a:srgbClr val="01A78F"/>
            </a:gs>
            <a:gs pos="100000">
              <a:srgbClr val="3366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3" name="Imagem 2" descr="Four_Seasons_by_Alfons_Mucha,_circa_1895.jpg"/>
          <p:cNvPicPr>
            <a:picLocks noChangeAspect="1"/>
          </p:cNvPicPr>
          <p:nvPr/>
        </p:nvPicPr>
        <p:blipFill>
          <a:blip r:embed="rId3" cstate="print"/>
          <a:stretch>
            <a:fillRect/>
          </a:stretch>
        </p:blipFill>
        <p:spPr>
          <a:xfrm>
            <a:off x="29029" y="95799"/>
            <a:ext cx="9058278" cy="4904453"/>
          </a:xfrm>
          <a:prstGeom prst="rect">
            <a:avLst/>
          </a:prstGeom>
        </p:spPr>
      </p:pic>
      <p:sp>
        <p:nvSpPr>
          <p:cNvPr id="2" name="Retângulo 1"/>
          <p:cNvSpPr/>
          <p:nvPr/>
        </p:nvSpPr>
        <p:spPr>
          <a:xfrm>
            <a:off x="2041628" y="5035088"/>
            <a:ext cx="5060745" cy="1754326"/>
          </a:xfrm>
          <a:prstGeom prst="rect">
            <a:avLst/>
          </a:prstGeom>
          <a:noFill/>
          <a:effectLst>
            <a:reflection blurRad="6350" stA="50000" endA="295" endPos="92000" dist="101600" dir="5400000" sy="-100000" algn="bl" rotWithShape="0"/>
          </a:effectLst>
        </p:spPr>
        <p:txBody>
          <a:bodyPr wrap="square" lIns="91440" tIns="45720" rIns="91440" bIns="45720">
            <a:spAutoFit/>
            <a:scene3d>
              <a:camera prst="isometricOffAxis1Right"/>
              <a:lightRig rig="threePt" dir="t"/>
            </a:scene3d>
          </a:bodyPr>
          <a:lstStyle/>
          <a:p>
            <a:pPr algn="ctr"/>
            <a:r>
              <a:rPr lang="pt-BR" sz="5400" b="1" cap="none" spc="0" dirty="0" smtClean="0">
                <a:ln w="38100" cmpd="sng">
                  <a:solidFill>
                    <a:schemeClr val="tx1"/>
                  </a:solidFill>
                  <a:prstDash val="solid"/>
                  <a:miter lim="800000"/>
                </a:ln>
                <a:solidFill>
                  <a:schemeClr val="tx2">
                    <a:lumMod val="60000"/>
                    <a:lumOff val="40000"/>
                  </a:schemeClr>
                </a:solidFill>
                <a:effectLst>
                  <a:outerShdw blurRad="342900" dir="21540000" algn="bl" rotWithShape="0">
                    <a:prstClr val="black">
                      <a:alpha val="80000"/>
                    </a:prstClr>
                  </a:outerShdw>
                </a:effectLst>
              </a:rPr>
              <a:t>Estações do Ano:</a:t>
            </a:r>
          </a:p>
          <a:p>
            <a:pPr algn="ctr"/>
            <a:r>
              <a:rPr lang="pt-BR" sz="5400" b="1" dirty="0" smtClean="0">
                <a:ln w="38100" cmpd="sng">
                  <a:solidFill>
                    <a:schemeClr val="tx1"/>
                  </a:solidFill>
                  <a:prstDash val="solid"/>
                  <a:miter lim="800000"/>
                </a:ln>
                <a:solidFill>
                  <a:schemeClr val="tx2">
                    <a:lumMod val="60000"/>
                    <a:lumOff val="40000"/>
                  </a:schemeClr>
                </a:solidFill>
                <a:effectLst>
                  <a:outerShdw blurRad="342900" dir="21540000" algn="bl" rotWithShape="0">
                    <a:prstClr val="black">
                      <a:alpha val="80000"/>
                    </a:prstClr>
                  </a:outerShdw>
                </a:effectLst>
              </a:rPr>
              <a:t>Suas Efemérides</a:t>
            </a:r>
            <a:endParaRPr lang="pt-BR" sz="5400" b="1" cap="none" spc="0" dirty="0">
              <a:ln w="38100" cmpd="sng">
                <a:solidFill>
                  <a:schemeClr val="tx1"/>
                </a:solidFill>
                <a:prstDash val="solid"/>
                <a:miter lim="800000"/>
              </a:ln>
              <a:solidFill>
                <a:schemeClr val="tx2">
                  <a:lumMod val="60000"/>
                  <a:lumOff val="40000"/>
                </a:schemeClr>
              </a:solidFill>
              <a:effectLst>
                <a:outerShdw blurRad="342900" dir="21540000" algn="bl" rotWithShape="0">
                  <a:prstClr val="black">
                    <a:alpha val="80000"/>
                  </a:prstClr>
                </a:outerShdw>
              </a:effectLst>
            </a:endParaRPr>
          </a:p>
        </p:txBody>
      </p:sp>
      <p:sp>
        <p:nvSpPr>
          <p:cNvPr id="4" name="CaixaDeTexto 3"/>
          <p:cNvSpPr txBox="1"/>
          <p:nvPr/>
        </p:nvSpPr>
        <p:spPr>
          <a:xfrm>
            <a:off x="7476842" y="5000252"/>
            <a:ext cx="1667158" cy="261610"/>
          </a:xfrm>
          <a:prstGeom prst="rect">
            <a:avLst/>
          </a:prstGeom>
          <a:noFill/>
        </p:spPr>
        <p:txBody>
          <a:bodyPr wrap="square" rtlCol="0">
            <a:spAutoFit/>
          </a:bodyPr>
          <a:lstStyle/>
          <a:p>
            <a:r>
              <a:rPr lang="pt-BR" sz="1100" dirty="0" err="1" smtClean="0">
                <a:solidFill>
                  <a:srgbClr val="00B050"/>
                </a:solidFill>
              </a:rPr>
              <a:t>Alfons</a:t>
            </a:r>
            <a:r>
              <a:rPr lang="pt-BR" sz="1100" dirty="0" smtClean="0">
                <a:solidFill>
                  <a:srgbClr val="00B050"/>
                </a:solidFill>
              </a:rPr>
              <a:t> </a:t>
            </a:r>
            <a:r>
              <a:rPr lang="pt-BR" sz="1100" dirty="0" err="1" smtClean="0">
                <a:solidFill>
                  <a:srgbClr val="00B050"/>
                </a:solidFill>
              </a:rPr>
              <a:t>Mucha</a:t>
            </a:r>
            <a:r>
              <a:rPr lang="pt-BR" sz="1100" dirty="0" smtClean="0">
                <a:solidFill>
                  <a:srgbClr val="00B050"/>
                </a:solidFill>
              </a:rPr>
              <a:t> –</a:t>
            </a:r>
            <a:r>
              <a:rPr lang="pt-BR" sz="1100" dirty="0" err="1" smtClean="0">
                <a:solidFill>
                  <a:srgbClr val="00B050"/>
                </a:solidFill>
              </a:rPr>
              <a:t>circa</a:t>
            </a:r>
            <a:r>
              <a:rPr lang="pt-BR" sz="1100" dirty="0" smtClean="0">
                <a:solidFill>
                  <a:srgbClr val="00B050"/>
                </a:solidFill>
              </a:rPr>
              <a:t> 1895</a:t>
            </a:r>
            <a:endParaRPr lang="pt-BR" dirty="0">
              <a:solidFill>
                <a:srgbClr val="00B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calendario2014.jpg"/>
          <p:cNvPicPr>
            <a:picLocks noChangeAspect="1"/>
          </p:cNvPicPr>
          <p:nvPr/>
        </p:nvPicPr>
        <p:blipFill>
          <a:blip r:embed="rId3" cstate="print"/>
          <a:stretch>
            <a:fillRect/>
          </a:stretch>
        </p:blipFill>
        <p:spPr>
          <a:xfrm>
            <a:off x="484110" y="0"/>
            <a:ext cx="8172400" cy="685314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260648"/>
            <a:ext cx="8424936" cy="707886"/>
          </a:xfrm>
          <a:prstGeom prst="rect">
            <a:avLst/>
          </a:prstGeom>
          <a:noFill/>
        </p:spPr>
        <p:txBody>
          <a:bodyPr wrap="square" rtlCol="0">
            <a:spAutoFit/>
          </a:bodyPr>
          <a:lstStyle/>
          <a:p>
            <a:pPr algn="ctr"/>
            <a:r>
              <a:rPr lang="pt-BR" sz="4000" dirty="0" smtClean="0">
                <a:solidFill>
                  <a:srgbClr val="FF0000"/>
                </a:solidFill>
              </a:rPr>
              <a:t>Efemérides das Estações do Ano</a:t>
            </a:r>
            <a:endParaRPr lang="pt-BR" sz="4000" dirty="0">
              <a:solidFill>
                <a:srgbClr val="FF0000"/>
              </a:solidFill>
            </a:endParaRPr>
          </a:p>
        </p:txBody>
      </p:sp>
      <p:graphicFrame>
        <p:nvGraphicFramePr>
          <p:cNvPr id="3" name="Tabela 2"/>
          <p:cNvGraphicFramePr>
            <a:graphicFrameLocks noGrp="1"/>
          </p:cNvGraphicFramePr>
          <p:nvPr/>
        </p:nvGraphicFramePr>
        <p:xfrm>
          <a:off x="1403648" y="1052736"/>
          <a:ext cx="6336703" cy="5192374"/>
        </p:xfrm>
        <a:graphic>
          <a:graphicData uri="http://schemas.openxmlformats.org/drawingml/2006/table">
            <a:tbl>
              <a:tblPr/>
              <a:tblGrid>
                <a:gridCol w="704079"/>
                <a:gridCol w="704078"/>
                <a:gridCol w="704078"/>
                <a:gridCol w="704078"/>
                <a:gridCol w="704078"/>
                <a:gridCol w="704078"/>
                <a:gridCol w="704078"/>
                <a:gridCol w="704078"/>
                <a:gridCol w="704078"/>
              </a:tblGrid>
              <a:tr h="348551">
                <a:tc gridSpan="9">
                  <a:txBody>
                    <a:bodyPr/>
                    <a:lstStyle/>
                    <a:p>
                      <a:pPr algn="ctr"/>
                      <a:r>
                        <a:rPr lang="en-US" sz="1600" u="none" strike="noStrike" dirty="0" smtClean="0">
                          <a:solidFill>
                            <a:srgbClr val="0B0080"/>
                          </a:solidFill>
                        </a:rPr>
                        <a:t>TEMPO UNIVERSAL</a:t>
                      </a:r>
                      <a:r>
                        <a:rPr lang="en-US" sz="1600" dirty="0"/>
                        <a:t> </a:t>
                      </a:r>
                      <a:r>
                        <a:rPr lang="en-US" sz="1600" dirty="0" err="1" smtClean="0"/>
                        <a:t>Datas</a:t>
                      </a:r>
                      <a:r>
                        <a:rPr lang="en-US" sz="1600" baseline="0" dirty="0" smtClean="0"/>
                        <a:t> e </a:t>
                      </a:r>
                      <a:r>
                        <a:rPr lang="en-US" sz="1600" baseline="0" dirty="0" err="1" smtClean="0"/>
                        <a:t>Instantes</a:t>
                      </a:r>
                      <a:r>
                        <a:rPr lang="en-US" sz="1600" baseline="0" dirty="0" smtClean="0"/>
                        <a:t> dos </a:t>
                      </a:r>
                      <a:r>
                        <a:rPr lang="en-US" sz="1600" baseline="0" dirty="0" err="1" smtClean="0"/>
                        <a:t>Equinócios</a:t>
                      </a:r>
                      <a:r>
                        <a:rPr lang="en-US" sz="1600" baseline="0" dirty="0" smtClean="0"/>
                        <a:t> e </a:t>
                      </a:r>
                      <a:r>
                        <a:rPr lang="en-US" sz="1600" baseline="0" dirty="0" err="1" smtClean="0"/>
                        <a:t>Solstícios</a:t>
                      </a:r>
                      <a:r>
                        <a:rPr lang="en-US" sz="1600" baseline="0" dirty="0" smtClean="0"/>
                        <a:t> </a:t>
                      </a:r>
                      <a:r>
                        <a:rPr lang="en-US" sz="1600" baseline="0" dirty="0" err="1" smtClean="0"/>
                        <a:t>da</a:t>
                      </a:r>
                      <a:r>
                        <a:rPr lang="en-US" sz="1600" baseline="0" dirty="0" smtClean="0"/>
                        <a:t> Terra</a:t>
                      </a:r>
                      <a:endParaRPr lang="en-US"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348551">
                <a:tc>
                  <a:txBody>
                    <a:bodyPr/>
                    <a:lstStyle/>
                    <a:p>
                      <a:pPr algn="ctr"/>
                      <a:r>
                        <a:rPr lang="pt-BR" sz="1600" dirty="0" smtClean="0"/>
                        <a:t>Evento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gridSpan="2">
                  <a:txBody>
                    <a:bodyPr/>
                    <a:lstStyle/>
                    <a:p>
                      <a:pPr algn="ctr"/>
                      <a:r>
                        <a:rPr lang="pt-BR" sz="1600" u="none" strike="noStrike" dirty="0" smtClean="0">
                          <a:solidFill>
                            <a:srgbClr val="0B0080"/>
                          </a:solidFill>
                        </a:rPr>
                        <a:t>Equinócio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u="none" strike="noStrike" dirty="0" smtClean="0">
                          <a:solidFill>
                            <a:srgbClr val="0B0080"/>
                          </a:solidFill>
                        </a:rPr>
                        <a:t>Solstício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u="none" strike="noStrike" dirty="0" smtClean="0">
                          <a:solidFill>
                            <a:srgbClr val="0B0080"/>
                          </a:solidFill>
                        </a:rPr>
                        <a:t>Equinócio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u="none" strike="noStrike" dirty="0" smtClean="0">
                          <a:solidFill>
                            <a:srgbClr val="0B0080"/>
                          </a:solidFill>
                        </a:rPr>
                        <a:t>Solstício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r>
              <a:tr h="348551">
                <a:tc>
                  <a:txBody>
                    <a:bodyPr/>
                    <a:lstStyle/>
                    <a:p>
                      <a:pPr algn="ctr"/>
                      <a:r>
                        <a:rPr lang="pt-BR" sz="1800" dirty="0" smtClean="0"/>
                        <a:t>Mês</a:t>
                      </a:r>
                      <a:endParaRPr lang="pt-BR" sz="18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gridSpan="2">
                  <a:txBody>
                    <a:bodyPr/>
                    <a:lstStyle/>
                    <a:p>
                      <a:pPr algn="ctr"/>
                      <a:r>
                        <a:rPr lang="pt-BR" sz="1600" dirty="0" smtClean="0"/>
                        <a:t>Março (</a:t>
                      </a:r>
                      <a:r>
                        <a:rPr lang="el-GR" sz="1600" dirty="0" smtClean="0">
                          <a:solidFill>
                            <a:srgbClr val="FF0000"/>
                          </a:solidFill>
                        </a:rPr>
                        <a:t>ϒ</a:t>
                      </a:r>
                      <a:r>
                        <a:rPr lang="pt-BR" sz="1600" dirty="0" smtClean="0"/>
                        <a:t>)</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dirty="0" smtClean="0"/>
                        <a:t>Junho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dirty="0" smtClean="0"/>
                        <a:t>Setembro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dirty="0" smtClean="0"/>
                        <a:t>Dezembro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r>
              <a:tr h="208135">
                <a:tc>
                  <a:txBody>
                    <a:bodyPr/>
                    <a:lstStyle/>
                    <a:p>
                      <a:pPr algn="ctr"/>
                      <a:r>
                        <a:rPr lang="pt-BR" sz="1800" dirty="0" smtClean="0"/>
                        <a:t>Ano</a:t>
                      </a:r>
                      <a:endParaRPr lang="pt-BR" sz="18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smtClean="0"/>
                        <a:t>Dia</a:t>
                      </a:r>
                      <a:endParaRPr lang="pt-BR" sz="18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Horário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Dia</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Horário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Dia</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Horário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Dia</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Horário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17:32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11:28</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03:09</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23:38</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23:21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17:16</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09:04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05:30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05:14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23:09</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14:49</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11:12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11:02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05:04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20:44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17:11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16:57</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10:51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02:29</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23:03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2015</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22:45</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16:38</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08:20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04:48</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2016</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04:30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22:34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14:21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10:44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2017</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10:28</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04:24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20:02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16:28</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2018</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16:15</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10:07</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01:54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22:23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2019</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21:58</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15:54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07:50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04:19</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03:50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a:t>21:44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13:31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10:02</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bl>
          </a:graphicData>
        </a:graphic>
      </p:graphicFrame>
      <p:sp>
        <p:nvSpPr>
          <p:cNvPr id="4" name="CaixaDeTexto 3"/>
          <p:cNvSpPr txBox="1"/>
          <p:nvPr/>
        </p:nvSpPr>
        <p:spPr>
          <a:xfrm>
            <a:off x="6300192" y="6309320"/>
            <a:ext cx="1440160" cy="369332"/>
          </a:xfrm>
          <a:prstGeom prst="rect">
            <a:avLst/>
          </a:prstGeom>
          <a:noFill/>
        </p:spPr>
        <p:txBody>
          <a:bodyPr wrap="square" rtlCol="0">
            <a:spAutoFit/>
          </a:bodyPr>
          <a:lstStyle/>
          <a:p>
            <a:r>
              <a:rPr lang="pt-BR" dirty="0" smtClean="0">
                <a:solidFill>
                  <a:schemeClr val="bg1"/>
                </a:solidFill>
              </a:rPr>
              <a:t>Fonte: USNO</a:t>
            </a:r>
            <a:endParaRPr lang="pt-BR"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11560" y="260648"/>
            <a:ext cx="7920880" cy="707886"/>
          </a:xfrm>
          <a:prstGeom prst="rect">
            <a:avLst/>
          </a:prstGeom>
          <a:noFill/>
        </p:spPr>
        <p:txBody>
          <a:bodyPr wrap="square" rtlCol="0">
            <a:spAutoFit/>
          </a:bodyPr>
          <a:lstStyle/>
          <a:p>
            <a:pPr algn="ctr"/>
            <a:r>
              <a:rPr lang="pt-BR" sz="4000" dirty="0" smtClean="0">
                <a:solidFill>
                  <a:schemeClr val="bg1"/>
                </a:solidFill>
              </a:rPr>
              <a:t>Efemérides – Fusos Horários</a:t>
            </a:r>
            <a:endParaRPr lang="pt-BR" sz="4000" dirty="0">
              <a:solidFill>
                <a:schemeClr val="bg1"/>
              </a:solidFill>
            </a:endParaRPr>
          </a:p>
        </p:txBody>
      </p:sp>
      <p:pic>
        <p:nvPicPr>
          <p:cNvPr id="5125" name="Picture 5" descr="http://upload.wikimedia.org/wikipedia/commons/thumb/8/88/World_Time_Zones_Map.png/1024px-World_Time_Zones_Map.png"/>
          <p:cNvPicPr>
            <a:picLocks noChangeAspect="1" noChangeArrowheads="1"/>
          </p:cNvPicPr>
          <p:nvPr/>
        </p:nvPicPr>
        <p:blipFill>
          <a:blip r:embed="rId3" cstate="print"/>
          <a:srcRect/>
          <a:stretch>
            <a:fillRect/>
          </a:stretch>
        </p:blipFill>
        <p:spPr bwMode="auto">
          <a:xfrm>
            <a:off x="24545" y="1268760"/>
            <a:ext cx="9074630" cy="4812035"/>
          </a:xfrm>
          <a:prstGeom prst="rect">
            <a:avLst/>
          </a:prstGeom>
          <a:noFill/>
        </p:spPr>
      </p:pic>
      <p:sp>
        <p:nvSpPr>
          <p:cNvPr id="4" name="CaixaDeTexto 3"/>
          <p:cNvSpPr txBox="1"/>
          <p:nvPr/>
        </p:nvSpPr>
        <p:spPr>
          <a:xfrm>
            <a:off x="7743123" y="6166478"/>
            <a:ext cx="1176590" cy="261610"/>
          </a:xfrm>
          <a:prstGeom prst="rect">
            <a:avLst/>
          </a:prstGeom>
          <a:noFill/>
        </p:spPr>
        <p:txBody>
          <a:bodyPr wrap="square" rtlCol="0">
            <a:spAutoFit/>
          </a:bodyPr>
          <a:lstStyle/>
          <a:p>
            <a:r>
              <a:rPr lang="pt-BR" sz="1100" dirty="0" smtClean="0">
                <a:solidFill>
                  <a:srgbClr val="FFFF00"/>
                </a:solidFill>
              </a:rPr>
              <a:t>Outubro 1884</a:t>
            </a:r>
            <a:endParaRPr lang="pt-BR" sz="1100" dirty="0">
              <a:solidFill>
                <a:srgbClr val="FFFF00"/>
              </a:solidFill>
            </a:endParaRPr>
          </a:p>
        </p:txBody>
      </p:sp>
      <p:cxnSp>
        <p:nvCxnSpPr>
          <p:cNvPr id="6" name="Conector reto 5"/>
          <p:cNvCxnSpPr/>
          <p:nvPr/>
        </p:nvCxnSpPr>
        <p:spPr>
          <a:xfrm>
            <a:off x="4260704" y="968534"/>
            <a:ext cx="0" cy="5656002"/>
          </a:xfrm>
          <a:prstGeom prst="line">
            <a:avLst/>
          </a:prstGeom>
          <a:ln w="508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11560" y="260648"/>
            <a:ext cx="7920880" cy="707886"/>
          </a:xfrm>
          <a:prstGeom prst="rect">
            <a:avLst/>
          </a:prstGeom>
          <a:noFill/>
        </p:spPr>
        <p:txBody>
          <a:bodyPr wrap="square" rtlCol="0">
            <a:spAutoFit/>
          </a:bodyPr>
          <a:lstStyle/>
          <a:p>
            <a:pPr algn="ctr"/>
            <a:r>
              <a:rPr lang="pt-BR" sz="4000" dirty="0" smtClean="0">
                <a:solidFill>
                  <a:schemeClr val="bg1"/>
                </a:solidFill>
              </a:rPr>
              <a:t>Efemérides – Fusos Horários</a:t>
            </a:r>
            <a:endParaRPr lang="pt-BR" sz="4000" dirty="0">
              <a:solidFill>
                <a:schemeClr val="bg1"/>
              </a:solidFill>
            </a:endParaRPr>
          </a:p>
        </p:txBody>
      </p:sp>
      <p:pic>
        <p:nvPicPr>
          <p:cNvPr id="5122" name="Picture 2" descr="E:\cda-2014\estacoes-do-ano\pesquisa\imagens\MapaBrasil.jpg"/>
          <p:cNvPicPr>
            <a:picLocks noChangeAspect="1" noChangeArrowheads="1"/>
          </p:cNvPicPr>
          <p:nvPr/>
        </p:nvPicPr>
        <p:blipFill>
          <a:blip r:embed="rId3" cstate="print"/>
          <a:srcRect/>
          <a:stretch>
            <a:fillRect/>
          </a:stretch>
        </p:blipFill>
        <p:spPr bwMode="auto">
          <a:xfrm>
            <a:off x="1763688" y="1231658"/>
            <a:ext cx="5544616" cy="287803"/>
          </a:xfrm>
          <a:prstGeom prst="rect">
            <a:avLst/>
          </a:prstGeom>
          <a:noFill/>
        </p:spPr>
      </p:pic>
      <p:pic>
        <p:nvPicPr>
          <p:cNvPr id="5123" name="Picture 3" descr="E:\cda-2014\estacoes-do-ano\pesquisa\imagens\MapaBrasilCor6_5fusosPara1Cor2013_2014.JPG"/>
          <p:cNvPicPr>
            <a:picLocks noChangeAspect="1" noChangeArrowheads="1"/>
          </p:cNvPicPr>
          <p:nvPr/>
        </p:nvPicPr>
        <p:blipFill>
          <a:blip r:embed="rId4" cstate="print"/>
          <a:srcRect/>
          <a:stretch>
            <a:fillRect/>
          </a:stretch>
        </p:blipFill>
        <p:spPr bwMode="auto">
          <a:xfrm>
            <a:off x="1763688" y="1556792"/>
            <a:ext cx="5544616" cy="519468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11560" y="260648"/>
            <a:ext cx="7920880" cy="707886"/>
          </a:xfrm>
          <a:prstGeom prst="rect">
            <a:avLst/>
          </a:prstGeom>
          <a:noFill/>
        </p:spPr>
        <p:txBody>
          <a:bodyPr wrap="square" rtlCol="0">
            <a:spAutoFit/>
          </a:bodyPr>
          <a:lstStyle/>
          <a:p>
            <a:pPr algn="ctr"/>
            <a:r>
              <a:rPr lang="pt-BR" sz="4000" dirty="0" smtClean="0">
                <a:solidFill>
                  <a:schemeClr val="bg1"/>
                </a:solidFill>
              </a:rPr>
              <a:t>Efemérides – Fusos Horários</a:t>
            </a:r>
            <a:endParaRPr lang="pt-BR" sz="4000" dirty="0">
              <a:solidFill>
                <a:schemeClr val="bg1"/>
              </a:solidFill>
            </a:endParaRPr>
          </a:p>
        </p:txBody>
      </p:sp>
      <p:pic>
        <p:nvPicPr>
          <p:cNvPr id="5121" name="Picture 1" descr="E:\cda-2014\estacoes-do-ano\pesquisa\imagens\MapaBrasilCor7_5fusosPara1HV2013_2014z.jpg"/>
          <p:cNvPicPr>
            <a:picLocks noChangeAspect="1" noChangeArrowheads="1"/>
          </p:cNvPicPr>
          <p:nvPr/>
        </p:nvPicPr>
        <p:blipFill>
          <a:blip r:embed="rId3" cstate="print"/>
          <a:srcRect/>
          <a:stretch>
            <a:fillRect/>
          </a:stretch>
        </p:blipFill>
        <p:spPr bwMode="auto">
          <a:xfrm>
            <a:off x="1763689" y="1556550"/>
            <a:ext cx="5518738" cy="5170440"/>
          </a:xfrm>
          <a:prstGeom prst="rect">
            <a:avLst/>
          </a:prstGeom>
          <a:noFill/>
        </p:spPr>
      </p:pic>
      <p:pic>
        <p:nvPicPr>
          <p:cNvPr id="5122" name="Picture 2" descr="E:\cda-2014\estacoes-do-ano\pesquisa\imagens\MapaBrasil.jpg"/>
          <p:cNvPicPr>
            <a:picLocks noChangeAspect="1" noChangeArrowheads="1"/>
          </p:cNvPicPr>
          <p:nvPr/>
        </p:nvPicPr>
        <p:blipFill>
          <a:blip r:embed="rId4" cstate="print"/>
          <a:srcRect/>
          <a:stretch>
            <a:fillRect/>
          </a:stretch>
        </p:blipFill>
        <p:spPr bwMode="auto">
          <a:xfrm>
            <a:off x="1763688" y="1231658"/>
            <a:ext cx="5544616" cy="28780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o 41"/>
          <p:cNvSpPr/>
          <p:nvPr/>
        </p:nvSpPr>
        <p:spPr bwMode="auto">
          <a:xfrm rot="6957849">
            <a:off x="3490417" y="1273692"/>
            <a:ext cx="2232645" cy="4669769"/>
          </a:xfrm>
          <a:prstGeom prst="arc">
            <a:avLst>
              <a:gd name="adj1" fmla="val 5455419"/>
              <a:gd name="adj2" fmla="val 16031859"/>
            </a:avLst>
          </a:prstGeom>
          <a:noFill/>
          <a:ln w="63500" cap="flat" cmpd="sng" algn="ctr">
            <a:solidFill>
              <a:schemeClr val="bg1"/>
            </a:solidFill>
            <a:prstDash val="dash"/>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p>
        </p:txBody>
      </p:sp>
      <p:sp>
        <p:nvSpPr>
          <p:cNvPr id="13315" name="Arc 3"/>
          <p:cNvSpPr>
            <a:spLocks/>
          </p:cNvSpPr>
          <p:nvPr/>
        </p:nvSpPr>
        <p:spPr bwMode="auto">
          <a:xfrm rot="20930720" flipV="1">
            <a:off x="2766210" y="3031307"/>
            <a:ext cx="4094162" cy="196850"/>
          </a:xfrm>
          <a:custGeom>
            <a:avLst/>
            <a:gdLst>
              <a:gd name="T0" fmla="*/ 2147483647 w 21407"/>
              <a:gd name="T1" fmla="*/ 2147483647 h 3672"/>
              <a:gd name="T2" fmla="*/ 2147483647 w 21407"/>
              <a:gd name="T3" fmla="*/ 2147483647 h 3672"/>
              <a:gd name="T4" fmla="*/ 0 w 21407"/>
              <a:gd name="T5" fmla="*/ 0 h 3672"/>
              <a:gd name="T6" fmla="*/ 0 60000 65536"/>
              <a:gd name="T7" fmla="*/ 0 60000 65536"/>
              <a:gd name="T8" fmla="*/ 0 60000 65536"/>
              <a:gd name="T9" fmla="*/ 0 w 21407"/>
              <a:gd name="T10" fmla="*/ 0 h 3672"/>
              <a:gd name="T11" fmla="*/ 21407 w 21407"/>
              <a:gd name="T12" fmla="*/ 3672 h 3672"/>
            </a:gdLst>
            <a:ahLst/>
            <a:cxnLst>
              <a:cxn ang="T6">
                <a:pos x="T0" y="T1"/>
              </a:cxn>
              <a:cxn ang="T7">
                <a:pos x="T2" y="T3"/>
              </a:cxn>
              <a:cxn ang="T8">
                <a:pos x="T4" y="T5"/>
              </a:cxn>
            </a:cxnLst>
            <a:rect l="T9" t="T10" r="T11" b="T12"/>
            <a:pathLst>
              <a:path w="21407" h="3672" fill="none" extrusionOk="0">
                <a:moveTo>
                  <a:pt x="21406" y="2883"/>
                </a:moveTo>
                <a:cubicBezTo>
                  <a:pt x="21371" y="3147"/>
                  <a:pt x="21330" y="3410"/>
                  <a:pt x="21285" y="3671"/>
                </a:cubicBezTo>
              </a:path>
              <a:path w="21407" h="3672" stroke="0" extrusionOk="0">
                <a:moveTo>
                  <a:pt x="21406" y="2883"/>
                </a:moveTo>
                <a:cubicBezTo>
                  <a:pt x="21371" y="3147"/>
                  <a:pt x="21330" y="3410"/>
                  <a:pt x="21285" y="3671"/>
                </a:cubicBezTo>
                <a:lnTo>
                  <a:pt x="0" y="0"/>
                </a:lnTo>
                <a:close/>
              </a:path>
            </a:pathLst>
          </a:custGeom>
          <a:noFill/>
          <a:ln w="9525">
            <a:solidFill>
              <a:schemeClr val="tx1"/>
            </a:solidFill>
            <a:round/>
            <a:headEnd/>
            <a:tailEnd/>
          </a:ln>
        </p:spPr>
        <p:txBody>
          <a:bodyPr wrap="none" lIns="91405" tIns="45703" rIns="91405" bIns="45703" anchor="ctr"/>
          <a:lstStyle/>
          <a:p>
            <a:endParaRPr lang="pt-BR">
              <a:latin typeface="Helvetica 55 Roman" pitchFamily="34" charset="0"/>
            </a:endParaRPr>
          </a:p>
        </p:txBody>
      </p:sp>
      <p:sp>
        <p:nvSpPr>
          <p:cNvPr id="35" name="Oval 2"/>
          <p:cNvSpPr>
            <a:spLocks noChangeAspect="1" noChangeArrowheads="1"/>
          </p:cNvSpPr>
          <p:nvPr/>
        </p:nvSpPr>
        <p:spPr bwMode="auto">
          <a:xfrm rot="18342476">
            <a:off x="2263900" y="1083406"/>
            <a:ext cx="4752000" cy="4752975"/>
          </a:xfrm>
          <a:prstGeom prst="ellipse">
            <a:avLst/>
          </a:prstGeom>
          <a:gradFill flip="none" rotWithShape="1">
            <a:gsLst>
              <a:gs pos="64000">
                <a:srgbClr val="000000">
                  <a:alpha val="57000"/>
                </a:srgbClr>
              </a:gs>
              <a:gs pos="39999">
                <a:srgbClr val="0A128C">
                  <a:alpha val="37000"/>
                </a:srgbClr>
              </a:gs>
              <a:gs pos="71000">
                <a:srgbClr val="873AC0">
                  <a:alpha val="65000"/>
                </a:srgbClr>
              </a:gs>
            </a:gsLst>
            <a:path path="circle">
              <a:fillToRect l="50000" t="50000" r="50000" b="50000"/>
            </a:path>
            <a:tileRect/>
          </a:gradFill>
          <a:ln w="25400">
            <a:noFill/>
            <a:round/>
            <a:headEnd/>
            <a:tailEnd/>
          </a:ln>
          <a:effectLst/>
        </p:spPr>
        <p:txBody>
          <a:bodyPr wrap="none" anchor="ctr"/>
          <a:lstStyle/>
          <a:p>
            <a:pPr>
              <a:defRPr/>
            </a:pPr>
            <a:endParaRPr lang="pt-BR">
              <a:latin typeface="Helvetica 55 Roman" pitchFamily="34" charset="0"/>
            </a:endParaRPr>
          </a:p>
        </p:txBody>
      </p:sp>
      <p:sp>
        <p:nvSpPr>
          <p:cNvPr id="83" name="Arco 82"/>
          <p:cNvSpPr/>
          <p:nvPr/>
        </p:nvSpPr>
        <p:spPr bwMode="auto">
          <a:xfrm rot="5400000">
            <a:off x="3994057" y="1094116"/>
            <a:ext cx="1296146" cy="4669769"/>
          </a:xfrm>
          <a:prstGeom prst="arc">
            <a:avLst>
              <a:gd name="adj1" fmla="val 5300658"/>
              <a:gd name="adj2" fmla="val 16218859"/>
            </a:avLst>
          </a:prstGeom>
          <a:noFill/>
          <a:ln w="66675" cap="flat" cmpd="sng" algn="ctr">
            <a:solidFill>
              <a:srgbClr val="00B0F0">
                <a:alpha val="42000"/>
              </a:srgbClr>
            </a:solidFill>
            <a:prstDash val="dash"/>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p>
        </p:txBody>
      </p:sp>
      <p:sp>
        <p:nvSpPr>
          <p:cNvPr id="86" name="Line 27"/>
          <p:cNvSpPr>
            <a:spLocks noChangeShapeType="1"/>
          </p:cNvSpPr>
          <p:nvPr/>
        </p:nvSpPr>
        <p:spPr bwMode="auto">
          <a:xfrm rot="18342476" flipV="1">
            <a:off x="2744766" y="2115086"/>
            <a:ext cx="3800593" cy="2731801"/>
          </a:xfrm>
          <a:prstGeom prst="line">
            <a:avLst/>
          </a:prstGeom>
          <a:noFill/>
          <a:ln w="25400">
            <a:solidFill>
              <a:schemeClr val="bg1"/>
            </a:solidFill>
            <a:prstDash val="sysDot"/>
            <a:round/>
            <a:headEnd/>
            <a:tailEnd/>
          </a:ln>
        </p:spPr>
        <p:txBody>
          <a:bodyPr lIns="91405" tIns="45703" rIns="91405" bIns="45703"/>
          <a:lstStyle/>
          <a:p>
            <a:endParaRPr lang="pt-BR"/>
          </a:p>
        </p:txBody>
      </p:sp>
      <p:grpSp>
        <p:nvGrpSpPr>
          <p:cNvPr id="2" name="Grupo 101"/>
          <p:cNvGrpSpPr/>
          <p:nvPr/>
        </p:nvGrpSpPr>
        <p:grpSpPr>
          <a:xfrm rot="18342476">
            <a:off x="5148197" y="2501239"/>
            <a:ext cx="636551" cy="636551"/>
            <a:chOff x="7100825" y="2059484"/>
            <a:chExt cx="636551" cy="636551"/>
          </a:xfrm>
        </p:grpSpPr>
        <p:sp>
          <p:nvSpPr>
            <p:cNvPr id="72" name="Oval 25"/>
            <p:cNvSpPr>
              <a:spLocks noChangeArrowheads="1"/>
            </p:cNvSpPr>
            <p:nvPr/>
          </p:nvSpPr>
          <p:spPr bwMode="auto">
            <a:xfrm>
              <a:off x="7348686" y="2310780"/>
              <a:ext cx="142875" cy="144463"/>
            </a:xfrm>
            <a:prstGeom prst="ellipse">
              <a:avLst/>
            </a:prstGeom>
            <a:solidFill>
              <a:srgbClr val="21FF46"/>
            </a:solidFill>
            <a:ln w="9525">
              <a:noFill/>
              <a:round/>
              <a:headEnd/>
              <a:tailEnd/>
            </a:ln>
          </p:spPr>
          <p:txBody>
            <a:bodyPr wrap="none" anchor="ctr"/>
            <a:lstStyle/>
            <a:p>
              <a:endParaRPr lang="pt-BR">
                <a:latin typeface="Helvetica 55 Roman" pitchFamily="34" charset="0"/>
              </a:endParaRPr>
            </a:p>
          </p:txBody>
        </p:sp>
        <p:sp>
          <p:nvSpPr>
            <p:cNvPr id="74" name="Elipse 73"/>
            <p:cNvSpPr>
              <a:spLocks noChangeAspect="1"/>
            </p:cNvSpPr>
            <p:nvPr/>
          </p:nvSpPr>
          <p:spPr bwMode="auto">
            <a:xfrm>
              <a:off x="7100825" y="2059484"/>
              <a:ext cx="636551" cy="636551"/>
            </a:xfrm>
            <a:prstGeom prst="ellipse">
              <a:avLst/>
            </a:prstGeom>
            <a:gradFill>
              <a:gsLst>
                <a:gs pos="7000">
                  <a:srgbClr val="FFFFCC"/>
                </a:gs>
                <a:gs pos="77000">
                  <a:srgbClr val="21FF46">
                    <a:alpha val="2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053"/>
              <a:endParaRPr lang="pt-BR" dirty="0" smtClean="0">
                <a:latin typeface="Helvetica 55 Roman" pitchFamily="34" charset="0"/>
              </a:endParaRPr>
            </a:p>
          </p:txBody>
        </p:sp>
      </p:grpSp>
      <p:sp>
        <p:nvSpPr>
          <p:cNvPr id="48" name="Elipse 47"/>
          <p:cNvSpPr>
            <a:spLocks noChangeAspect="1"/>
          </p:cNvSpPr>
          <p:nvPr/>
        </p:nvSpPr>
        <p:spPr bwMode="auto">
          <a:xfrm>
            <a:off x="3050306" y="1344588"/>
            <a:ext cx="3240361" cy="2304256"/>
          </a:xfrm>
          <a:prstGeom prst="ellipse">
            <a:avLst/>
          </a:prstGeom>
          <a:gradFill>
            <a:gsLst>
              <a:gs pos="48000">
                <a:srgbClr val="7030A0">
                  <a:alpha val="77000"/>
                </a:srgbClr>
              </a:gs>
              <a:gs pos="91000">
                <a:schemeClr val="tx1">
                  <a:alpha val="2000"/>
                </a:schemeClr>
              </a:gs>
              <a:gs pos="2000">
                <a:schemeClr val="bg1">
                  <a:alpha val="58000"/>
                </a:schemeClr>
              </a:gs>
            </a:gsLst>
            <a:lin ang="5400000" scaled="0"/>
          </a:gradFill>
          <a:ln w="12700" cap="flat" cmpd="sng" algn="ctr">
            <a:no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sp>
        <p:nvSpPr>
          <p:cNvPr id="37" name="Lua 36"/>
          <p:cNvSpPr/>
          <p:nvPr/>
        </p:nvSpPr>
        <p:spPr bwMode="auto">
          <a:xfrm rot="16200000">
            <a:off x="4081208" y="3370624"/>
            <a:ext cx="1125232" cy="3312000"/>
          </a:xfrm>
          <a:prstGeom prst="moon">
            <a:avLst>
              <a:gd name="adj" fmla="val 87500"/>
            </a:avLst>
          </a:prstGeom>
          <a:gradFill flip="none" rotWithShape="1">
            <a:gsLst>
              <a:gs pos="94000">
                <a:schemeClr val="tx1">
                  <a:alpha val="22000"/>
                </a:schemeClr>
              </a:gs>
              <a:gs pos="66000">
                <a:srgbClr val="7030A0">
                  <a:alpha val="47000"/>
                </a:srgbClr>
              </a:gs>
              <a:gs pos="19000">
                <a:schemeClr val="bg1">
                  <a:alpha val="35000"/>
                </a:schemeClr>
              </a:gs>
            </a:gsLst>
            <a:lin ang="21594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grpSp>
        <p:nvGrpSpPr>
          <p:cNvPr id="3" name="Grupo 46"/>
          <p:cNvGrpSpPr>
            <a:grpSpLocks noChangeAspect="1"/>
          </p:cNvGrpSpPr>
          <p:nvPr/>
        </p:nvGrpSpPr>
        <p:grpSpPr>
          <a:xfrm>
            <a:off x="4355976" y="3140969"/>
            <a:ext cx="576067" cy="576000"/>
            <a:chOff x="-985786" y="1102671"/>
            <a:chExt cx="4795558" cy="4984734"/>
          </a:xfrm>
        </p:grpSpPr>
        <p:sp>
          <p:nvSpPr>
            <p:cNvPr id="44" name="Oval 2"/>
            <p:cNvSpPr>
              <a:spLocks noChangeArrowheads="1"/>
            </p:cNvSpPr>
            <p:nvPr/>
          </p:nvSpPr>
          <p:spPr bwMode="auto">
            <a:xfrm rot="18342476">
              <a:off x="-1080374" y="1197259"/>
              <a:ext cx="4984734" cy="4795558"/>
            </a:xfrm>
            <a:prstGeom prst="ellipse">
              <a:avLst/>
            </a:prstGeom>
            <a:solidFill>
              <a:srgbClr val="0070C0"/>
            </a:solidFill>
            <a:ln w="44450">
              <a:noFill/>
              <a:round/>
              <a:headEnd/>
              <a:tailEnd/>
            </a:ln>
            <a:effectLst/>
          </p:spPr>
          <p:txBody>
            <a:bodyPr wrap="none" anchor="ctr"/>
            <a:lstStyle/>
            <a:p>
              <a:pPr>
                <a:defRPr/>
              </a:pPr>
              <a:endParaRPr lang="pt-BR">
                <a:latin typeface="Helvetica 55 Roman" pitchFamily="34" charset="0"/>
              </a:endParaRPr>
            </a:p>
          </p:txBody>
        </p:sp>
        <p:sp>
          <p:nvSpPr>
            <p:cNvPr id="45" name="Elipse 44"/>
            <p:cNvSpPr>
              <a:spLocks/>
            </p:cNvSpPr>
            <p:nvPr/>
          </p:nvSpPr>
          <p:spPr bwMode="auto">
            <a:xfrm>
              <a:off x="-258644" y="1560955"/>
              <a:ext cx="3402511" cy="2803913"/>
            </a:xfrm>
            <a:prstGeom prst="ellipse">
              <a:avLst/>
            </a:prstGeom>
            <a:gradFill>
              <a:gsLst>
                <a:gs pos="85000">
                  <a:srgbClr val="00B0F0">
                    <a:alpha val="12000"/>
                  </a:srgbClr>
                </a:gs>
                <a:gs pos="100000">
                  <a:schemeClr val="accent1">
                    <a:lumMod val="20000"/>
                    <a:lumOff val="80000"/>
                    <a:alpha val="0"/>
                  </a:schemeClr>
                </a:gs>
                <a:gs pos="3000">
                  <a:schemeClr val="bg1"/>
                </a:gs>
              </a:gsLst>
              <a:lin ang="5400000" scaled="0"/>
            </a:gradFill>
            <a:ln w="12700" cap="flat" cmpd="sng" algn="ctr">
              <a:no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sp>
          <p:nvSpPr>
            <p:cNvPr id="46" name="Lua 45"/>
            <p:cNvSpPr/>
            <p:nvPr/>
          </p:nvSpPr>
          <p:spPr bwMode="auto">
            <a:xfrm rot="16200000">
              <a:off x="818874" y="3590212"/>
              <a:ext cx="1223467" cy="2996875"/>
            </a:xfrm>
            <a:prstGeom prst="moon">
              <a:avLst>
                <a:gd name="adj" fmla="val 87500"/>
              </a:avLst>
            </a:prstGeom>
            <a:gradFill flip="none" rotWithShape="1">
              <a:gsLst>
                <a:gs pos="100000">
                  <a:schemeClr val="tx1">
                    <a:alpha val="0"/>
                  </a:schemeClr>
                </a:gs>
                <a:gs pos="66000">
                  <a:srgbClr val="00B0F0">
                    <a:alpha val="44000"/>
                  </a:srgbClr>
                </a:gs>
                <a:gs pos="19000">
                  <a:schemeClr val="bg1">
                    <a:alpha val="70000"/>
                  </a:schemeClr>
                </a:gs>
              </a:gsLst>
              <a:lin ang="21594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grpSp>
      <p:sp>
        <p:nvSpPr>
          <p:cNvPr id="49" name="CaixaDeTexto 48"/>
          <p:cNvSpPr txBox="1"/>
          <p:nvPr/>
        </p:nvSpPr>
        <p:spPr>
          <a:xfrm>
            <a:off x="4117412" y="3615409"/>
            <a:ext cx="2520282" cy="461665"/>
          </a:xfrm>
          <a:prstGeom prst="rect">
            <a:avLst/>
          </a:prstGeom>
          <a:noFill/>
          <a:ln>
            <a:noFill/>
          </a:ln>
        </p:spPr>
        <p:txBody>
          <a:bodyPr wrap="square" rtlCol="0">
            <a:spAutoFit/>
          </a:bodyPr>
          <a:lstStyle/>
          <a:p>
            <a:r>
              <a:rPr lang="pt-BR" sz="2400" b="0" dirty="0" smtClean="0">
                <a:solidFill>
                  <a:srgbClr val="00B0F0"/>
                </a:solidFill>
                <a:latin typeface="Century Gothic" pitchFamily="34" charset="0"/>
                <a:cs typeface="Arial" pitchFamily="34" charset="0"/>
              </a:rPr>
              <a:t>Terra</a:t>
            </a:r>
            <a:endParaRPr lang="pt-BR" sz="2400" b="0" dirty="0">
              <a:solidFill>
                <a:srgbClr val="00B0F0"/>
              </a:solidFill>
              <a:latin typeface="Century Gothic" pitchFamily="34" charset="0"/>
              <a:cs typeface="Arial" pitchFamily="34" charset="0"/>
            </a:endParaRPr>
          </a:p>
        </p:txBody>
      </p:sp>
      <p:sp>
        <p:nvSpPr>
          <p:cNvPr id="73" name="Arco 72"/>
          <p:cNvSpPr/>
          <p:nvPr/>
        </p:nvSpPr>
        <p:spPr bwMode="auto">
          <a:xfrm rot="5400000">
            <a:off x="3926837" y="1094116"/>
            <a:ext cx="1440159" cy="4669769"/>
          </a:xfrm>
          <a:prstGeom prst="arc">
            <a:avLst>
              <a:gd name="adj1" fmla="val 16205770"/>
              <a:gd name="adj2" fmla="val 5408790"/>
            </a:avLst>
          </a:prstGeom>
          <a:noFill/>
          <a:ln w="88900" cap="flat" cmpd="sng" algn="ctr">
            <a:solidFill>
              <a:srgbClr val="00B0F0"/>
            </a:solid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p>
        </p:txBody>
      </p:sp>
      <p:sp>
        <p:nvSpPr>
          <p:cNvPr id="65" name="Arco 64"/>
          <p:cNvSpPr>
            <a:spLocks noChangeAspect="1"/>
          </p:cNvSpPr>
          <p:nvPr/>
        </p:nvSpPr>
        <p:spPr bwMode="auto">
          <a:xfrm rot="5400000">
            <a:off x="4565546" y="3167091"/>
            <a:ext cx="169362" cy="549165"/>
          </a:xfrm>
          <a:prstGeom prst="arc">
            <a:avLst>
              <a:gd name="adj1" fmla="val 16266446"/>
              <a:gd name="adj2" fmla="val 5408790"/>
            </a:avLst>
          </a:prstGeom>
          <a:noFill/>
          <a:ln w="38100" cap="flat" cmpd="sng" algn="ctr">
            <a:solidFill>
              <a:srgbClr val="37CBFF"/>
            </a:solid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p>
        </p:txBody>
      </p:sp>
      <p:sp>
        <p:nvSpPr>
          <p:cNvPr id="66" name="Arco 65"/>
          <p:cNvSpPr>
            <a:spLocks noChangeAspect="1"/>
          </p:cNvSpPr>
          <p:nvPr/>
        </p:nvSpPr>
        <p:spPr bwMode="auto">
          <a:xfrm rot="5400000">
            <a:off x="4554768" y="3161394"/>
            <a:ext cx="174444" cy="565640"/>
          </a:xfrm>
          <a:prstGeom prst="arc">
            <a:avLst>
              <a:gd name="adj1" fmla="val 5539178"/>
              <a:gd name="adj2" fmla="val 16097651"/>
            </a:avLst>
          </a:prstGeom>
          <a:noFill/>
          <a:ln w="25400" cap="flat" cmpd="sng" algn="ctr">
            <a:solidFill>
              <a:srgbClr val="37CBFF">
                <a:alpha val="35000"/>
              </a:srgbClr>
            </a:solid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p>
        </p:txBody>
      </p:sp>
      <p:sp>
        <p:nvSpPr>
          <p:cNvPr id="67" name="Text Box 29"/>
          <p:cNvSpPr txBox="1">
            <a:spLocks noChangeArrowheads="1"/>
          </p:cNvSpPr>
          <p:nvPr/>
        </p:nvSpPr>
        <p:spPr bwMode="auto">
          <a:xfrm>
            <a:off x="3059832" y="260648"/>
            <a:ext cx="3672408" cy="523220"/>
          </a:xfrm>
          <a:prstGeom prst="rect">
            <a:avLst/>
          </a:prstGeom>
          <a:noFill/>
          <a:ln w="9525">
            <a:noFill/>
            <a:miter lim="800000"/>
            <a:headEnd/>
            <a:tailEnd/>
          </a:ln>
        </p:spPr>
        <p:txBody>
          <a:bodyPr wrap="square">
            <a:spAutoFit/>
          </a:bodyPr>
          <a:lstStyle/>
          <a:p>
            <a:pPr eaLnBrk="1" hangingPunct="1">
              <a:spcBef>
                <a:spcPct val="50000"/>
              </a:spcBef>
            </a:pPr>
            <a:r>
              <a:rPr lang="pt-BR" sz="2800" b="0" dirty="0" smtClean="0">
                <a:solidFill>
                  <a:srgbClr val="FFFF00"/>
                </a:solidFill>
                <a:latin typeface="Century Gothic" pitchFamily="34" charset="0"/>
              </a:rPr>
              <a:t>Polo Celeste Norte</a:t>
            </a:r>
            <a:endParaRPr lang="pt-BR" sz="2800" b="0" dirty="0">
              <a:solidFill>
                <a:srgbClr val="FFFF00"/>
              </a:solidFill>
              <a:latin typeface="Century Gothic" pitchFamily="34" charset="0"/>
            </a:endParaRPr>
          </a:p>
        </p:txBody>
      </p:sp>
      <p:sp>
        <p:nvSpPr>
          <p:cNvPr id="68" name="Text Box 30"/>
          <p:cNvSpPr txBox="1">
            <a:spLocks noChangeArrowheads="1"/>
          </p:cNvSpPr>
          <p:nvPr/>
        </p:nvSpPr>
        <p:spPr bwMode="auto">
          <a:xfrm>
            <a:off x="2706266" y="6002124"/>
            <a:ext cx="3953966" cy="523220"/>
          </a:xfrm>
          <a:prstGeom prst="rect">
            <a:avLst/>
          </a:prstGeom>
          <a:noFill/>
          <a:ln w="9525">
            <a:noFill/>
            <a:miter lim="800000"/>
            <a:headEnd/>
            <a:tailEnd/>
          </a:ln>
        </p:spPr>
        <p:txBody>
          <a:bodyPr wrap="square">
            <a:spAutoFit/>
          </a:bodyPr>
          <a:lstStyle/>
          <a:p>
            <a:pPr eaLnBrk="1" hangingPunct="1">
              <a:spcBef>
                <a:spcPct val="50000"/>
              </a:spcBef>
            </a:pPr>
            <a:r>
              <a:rPr lang="pt-BR" sz="2800" b="0" dirty="0" smtClean="0">
                <a:solidFill>
                  <a:srgbClr val="FFFF00"/>
                </a:solidFill>
                <a:latin typeface="Century Gothic" pitchFamily="34" charset="0"/>
              </a:rPr>
              <a:t>Polo Celeste Sul</a:t>
            </a:r>
            <a:endParaRPr lang="pt-BR" sz="2800" b="0" dirty="0">
              <a:solidFill>
                <a:srgbClr val="FFFF00"/>
              </a:solidFill>
              <a:latin typeface="Century Gothic" pitchFamily="34" charset="0"/>
            </a:endParaRPr>
          </a:p>
        </p:txBody>
      </p:sp>
      <p:sp>
        <p:nvSpPr>
          <p:cNvPr id="43" name="Arco 42"/>
          <p:cNvSpPr/>
          <p:nvPr/>
        </p:nvSpPr>
        <p:spPr bwMode="auto">
          <a:xfrm rot="6957849">
            <a:off x="3497161" y="1239976"/>
            <a:ext cx="2232645" cy="4669769"/>
          </a:xfrm>
          <a:prstGeom prst="arc">
            <a:avLst>
              <a:gd name="adj1" fmla="val 16092204"/>
              <a:gd name="adj2" fmla="val 5376935"/>
            </a:avLst>
          </a:prstGeom>
          <a:noFill/>
          <a:ln w="88900" cap="flat" cmpd="sng" algn="ctr">
            <a:solidFill>
              <a:schemeClr val="bg1"/>
            </a:solid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p>
        </p:txBody>
      </p:sp>
      <p:grpSp>
        <p:nvGrpSpPr>
          <p:cNvPr id="6" name="Grupo 101"/>
          <p:cNvGrpSpPr/>
          <p:nvPr/>
        </p:nvGrpSpPr>
        <p:grpSpPr>
          <a:xfrm rot="18342476">
            <a:off x="2801668" y="3580266"/>
            <a:ext cx="837238" cy="855158"/>
            <a:chOff x="7100825" y="2059484"/>
            <a:chExt cx="636551" cy="636551"/>
          </a:xfrm>
        </p:grpSpPr>
        <p:sp>
          <p:nvSpPr>
            <p:cNvPr id="69" name="Oval 25"/>
            <p:cNvSpPr>
              <a:spLocks noChangeArrowheads="1"/>
            </p:cNvSpPr>
            <p:nvPr/>
          </p:nvSpPr>
          <p:spPr bwMode="auto">
            <a:xfrm>
              <a:off x="7348686" y="2310780"/>
              <a:ext cx="142875" cy="144463"/>
            </a:xfrm>
            <a:prstGeom prst="ellipse">
              <a:avLst/>
            </a:prstGeom>
            <a:solidFill>
              <a:srgbClr val="21FF46"/>
            </a:solidFill>
            <a:ln w="9525">
              <a:noFill/>
              <a:round/>
              <a:headEnd/>
              <a:tailEnd/>
            </a:ln>
          </p:spPr>
          <p:txBody>
            <a:bodyPr wrap="none" anchor="ctr"/>
            <a:lstStyle/>
            <a:p>
              <a:endParaRPr lang="pt-BR">
                <a:latin typeface="Helvetica 55 Roman" pitchFamily="34" charset="0"/>
              </a:endParaRPr>
            </a:p>
          </p:txBody>
        </p:sp>
        <p:sp>
          <p:nvSpPr>
            <p:cNvPr id="70" name="Elipse 69"/>
            <p:cNvSpPr>
              <a:spLocks noChangeAspect="1"/>
            </p:cNvSpPr>
            <p:nvPr/>
          </p:nvSpPr>
          <p:spPr bwMode="auto">
            <a:xfrm>
              <a:off x="7100825" y="2059484"/>
              <a:ext cx="636551" cy="636551"/>
            </a:xfrm>
            <a:prstGeom prst="ellipse">
              <a:avLst/>
            </a:prstGeom>
            <a:gradFill>
              <a:gsLst>
                <a:gs pos="7000">
                  <a:srgbClr val="FFFFCC"/>
                </a:gs>
                <a:gs pos="77000">
                  <a:srgbClr val="21FF46">
                    <a:alpha val="2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053"/>
              <a:endParaRPr lang="pt-BR" dirty="0" smtClean="0">
                <a:latin typeface="Helvetica 55 Roman" pitchFamily="34" charset="0"/>
              </a:endParaRPr>
            </a:p>
          </p:txBody>
        </p:sp>
      </p:grpSp>
      <p:sp>
        <p:nvSpPr>
          <p:cNvPr id="81" name="CaixaDeTexto 80"/>
          <p:cNvSpPr txBox="1"/>
          <p:nvPr/>
        </p:nvSpPr>
        <p:spPr>
          <a:xfrm>
            <a:off x="7055768" y="2996952"/>
            <a:ext cx="2088232" cy="954107"/>
          </a:xfrm>
          <a:prstGeom prst="rect">
            <a:avLst/>
          </a:prstGeom>
          <a:noFill/>
        </p:spPr>
        <p:txBody>
          <a:bodyPr wrap="square" rtlCol="0">
            <a:spAutoFit/>
          </a:bodyPr>
          <a:lstStyle/>
          <a:p>
            <a:r>
              <a:rPr lang="pt-BR" sz="2800" b="0" dirty="0" smtClean="0">
                <a:solidFill>
                  <a:srgbClr val="00B0F0"/>
                </a:solidFill>
                <a:latin typeface="Century Gothic" pitchFamily="34" charset="0"/>
                <a:cs typeface="Arial" pitchFamily="34" charset="0"/>
              </a:rPr>
              <a:t>Equador </a:t>
            </a:r>
          </a:p>
          <a:p>
            <a:r>
              <a:rPr lang="pt-BR" sz="2800" b="0" dirty="0" smtClean="0">
                <a:solidFill>
                  <a:srgbClr val="00B0F0"/>
                </a:solidFill>
                <a:latin typeface="Century Gothic" pitchFamily="34" charset="0"/>
                <a:cs typeface="Arial" pitchFamily="34" charset="0"/>
              </a:rPr>
              <a:t>Celeste</a:t>
            </a:r>
            <a:endParaRPr lang="pt-BR" sz="2800" b="0" dirty="0">
              <a:solidFill>
                <a:srgbClr val="00B0F0"/>
              </a:solidFill>
              <a:latin typeface="Century Gothic" pitchFamily="34" charset="0"/>
              <a:cs typeface="Arial" pitchFamily="34" charset="0"/>
            </a:endParaRPr>
          </a:p>
        </p:txBody>
      </p:sp>
      <p:sp>
        <p:nvSpPr>
          <p:cNvPr id="82" name="CaixaDeTexto 81"/>
          <p:cNvSpPr txBox="1"/>
          <p:nvPr/>
        </p:nvSpPr>
        <p:spPr>
          <a:xfrm>
            <a:off x="690042" y="2708921"/>
            <a:ext cx="2016224" cy="523220"/>
          </a:xfrm>
          <a:prstGeom prst="rect">
            <a:avLst/>
          </a:prstGeom>
          <a:noFill/>
        </p:spPr>
        <p:txBody>
          <a:bodyPr wrap="square" rtlCol="0">
            <a:spAutoFit/>
          </a:bodyPr>
          <a:lstStyle/>
          <a:p>
            <a:r>
              <a:rPr lang="pt-BR" sz="2800" b="0" dirty="0" smtClean="0">
                <a:solidFill>
                  <a:schemeClr val="bg1"/>
                </a:solidFill>
                <a:latin typeface="Century Gothic" pitchFamily="34" charset="0"/>
                <a:cs typeface="Arial" pitchFamily="34" charset="0"/>
              </a:rPr>
              <a:t>Eclíptica</a:t>
            </a:r>
            <a:endParaRPr lang="pt-BR" sz="2800" b="0" dirty="0">
              <a:solidFill>
                <a:schemeClr val="bg1"/>
              </a:solidFill>
              <a:latin typeface="Century Gothic" pitchFamily="34" charset="0"/>
              <a:cs typeface="Arial" pitchFamily="34" charset="0"/>
            </a:endParaRPr>
          </a:p>
        </p:txBody>
      </p:sp>
      <p:grpSp>
        <p:nvGrpSpPr>
          <p:cNvPr id="7" name="Grupo 101"/>
          <p:cNvGrpSpPr/>
          <p:nvPr/>
        </p:nvGrpSpPr>
        <p:grpSpPr>
          <a:xfrm rot="18342476">
            <a:off x="4327967" y="792376"/>
            <a:ext cx="636551" cy="636551"/>
            <a:chOff x="7100825" y="2059484"/>
            <a:chExt cx="636551" cy="636551"/>
          </a:xfrm>
        </p:grpSpPr>
        <p:sp>
          <p:nvSpPr>
            <p:cNvPr id="85" name="Oval 25"/>
            <p:cNvSpPr>
              <a:spLocks noChangeArrowheads="1"/>
            </p:cNvSpPr>
            <p:nvPr/>
          </p:nvSpPr>
          <p:spPr bwMode="auto">
            <a:xfrm>
              <a:off x="7348686" y="2310780"/>
              <a:ext cx="142875" cy="144463"/>
            </a:xfrm>
            <a:prstGeom prst="ellipse">
              <a:avLst/>
            </a:prstGeom>
            <a:solidFill>
              <a:srgbClr val="21FF46"/>
            </a:solidFill>
            <a:ln w="9525">
              <a:noFill/>
              <a:round/>
              <a:headEnd/>
              <a:tailEnd/>
            </a:ln>
          </p:spPr>
          <p:txBody>
            <a:bodyPr wrap="none" anchor="ctr"/>
            <a:lstStyle/>
            <a:p>
              <a:endParaRPr lang="pt-BR">
                <a:latin typeface="Helvetica 55 Roman" pitchFamily="34" charset="0"/>
              </a:endParaRPr>
            </a:p>
          </p:txBody>
        </p:sp>
        <p:sp>
          <p:nvSpPr>
            <p:cNvPr id="87" name="Elipse 86"/>
            <p:cNvSpPr>
              <a:spLocks noChangeAspect="1"/>
            </p:cNvSpPr>
            <p:nvPr/>
          </p:nvSpPr>
          <p:spPr bwMode="auto">
            <a:xfrm>
              <a:off x="7100825" y="2059484"/>
              <a:ext cx="636551" cy="636551"/>
            </a:xfrm>
            <a:prstGeom prst="ellipse">
              <a:avLst/>
            </a:prstGeom>
            <a:gradFill>
              <a:gsLst>
                <a:gs pos="7000">
                  <a:srgbClr val="FFFF00"/>
                </a:gs>
                <a:gs pos="77000">
                  <a:srgbClr val="21FF46">
                    <a:alpha val="2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053"/>
              <a:endParaRPr lang="pt-BR" dirty="0" smtClean="0">
                <a:latin typeface="Helvetica 55 Roman" pitchFamily="34" charset="0"/>
              </a:endParaRPr>
            </a:p>
          </p:txBody>
        </p:sp>
      </p:grpSp>
      <p:grpSp>
        <p:nvGrpSpPr>
          <p:cNvPr id="8" name="Grupo 101"/>
          <p:cNvGrpSpPr/>
          <p:nvPr/>
        </p:nvGrpSpPr>
        <p:grpSpPr>
          <a:xfrm rot="7542476">
            <a:off x="4330163" y="5492517"/>
            <a:ext cx="636551" cy="636551"/>
            <a:chOff x="7100825" y="2059484"/>
            <a:chExt cx="636551" cy="636551"/>
          </a:xfrm>
        </p:grpSpPr>
        <p:sp>
          <p:nvSpPr>
            <p:cNvPr id="89" name="Oval 25"/>
            <p:cNvSpPr>
              <a:spLocks noChangeArrowheads="1"/>
            </p:cNvSpPr>
            <p:nvPr/>
          </p:nvSpPr>
          <p:spPr bwMode="auto">
            <a:xfrm>
              <a:off x="7348686" y="2310780"/>
              <a:ext cx="142875" cy="144463"/>
            </a:xfrm>
            <a:prstGeom prst="ellipse">
              <a:avLst/>
            </a:prstGeom>
            <a:solidFill>
              <a:srgbClr val="21FF46"/>
            </a:solidFill>
            <a:ln w="9525">
              <a:noFill/>
              <a:round/>
              <a:headEnd/>
              <a:tailEnd/>
            </a:ln>
          </p:spPr>
          <p:txBody>
            <a:bodyPr wrap="none" anchor="ctr"/>
            <a:lstStyle/>
            <a:p>
              <a:endParaRPr lang="pt-BR">
                <a:latin typeface="Helvetica 55 Roman" pitchFamily="34" charset="0"/>
              </a:endParaRPr>
            </a:p>
          </p:txBody>
        </p:sp>
        <p:sp>
          <p:nvSpPr>
            <p:cNvPr id="90" name="Elipse 89"/>
            <p:cNvSpPr>
              <a:spLocks noChangeAspect="1"/>
            </p:cNvSpPr>
            <p:nvPr/>
          </p:nvSpPr>
          <p:spPr bwMode="auto">
            <a:xfrm>
              <a:off x="7100825" y="2059484"/>
              <a:ext cx="636551" cy="636551"/>
            </a:xfrm>
            <a:prstGeom prst="ellipse">
              <a:avLst/>
            </a:prstGeom>
            <a:gradFill>
              <a:gsLst>
                <a:gs pos="7000">
                  <a:srgbClr val="FFFF00"/>
                </a:gs>
                <a:gs pos="77000">
                  <a:srgbClr val="21FF46">
                    <a:alpha val="2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053"/>
              <a:endParaRPr lang="pt-BR" dirty="0" smtClean="0">
                <a:latin typeface="Helvetica 55 Roman" pitchFamily="34" charset="0"/>
              </a:endParaRPr>
            </a:p>
          </p:txBody>
        </p:sp>
      </p:grpSp>
      <p:grpSp>
        <p:nvGrpSpPr>
          <p:cNvPr id="9" name="Grupo 91"/>
          <p:cNvGrpSpPr/>
          <p:nvPr/>
        </p:nvGrpSpPr>
        <p:grpSpPr>
          <a:xfrm>
            <a:off x="5039283" y="2363758"/>
            <a:ext cx="864096" cy="899960"/>
            <a:chOff x="7618448" y="2832375"/>
            <a:chExt cx="864096" cy="899960"/>
          </a:xfrm>
        </p:grpSpPr>
        <p:grpSp>
          <p:nvGrpSpPr>
            <p:cNvPr id="10" name="Group 2"/>
            <p:cNvGrpSpPr>
              <a:grpSpLocks/>
            </p:cNvGrpSpPr>
            <p:nvPr/>
          </p:nvGrpSpPr>
          <p:grpSpPr bwMode="auto">
            <a:xfrm>
              <a:off x="7781428" y="3005336"/>
              <a:ext cx="534988" cy="546100"/>
              <a:chOff x="5090" y="4425"/>
              <a:chExt cx="843" cy="860"/>
            </a:xfrm>
          </p:grpSpPr>
          <p:sp>
            <p:nvSpPr>
              <p:cNvPr id="95" name="AutoShape 3"/>
              <p:cNvSpPr>
                <a:spLocks noChangeArrowheads="1"/>
              </p:cNvSpPr>
              <p:nvPr/>
            </p:nvSpPr>
            <p:spPr bwMode="auto">
              <a:xfrm>
                <a:off x="5090" y="4425"/>
                <a:ext cx="843" cy="860"/>
              </a:xfrm>
              <a:prstGeom prst="star16">
                <a:avLst>
                  <a:gd name="adj" fmla="val 37500"/>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96" name="Oval 4"/>
              <p:cNvSpPr>
                <a:spLocks noChangeArrowheads="1"/>
              </p:cNvSpPr>
              <p:nvPr/>
            </p:nvSpPr>
            <p:spPr bwMode="auto">
              <a:xfrm>
                <a:off x="5265" y="4612"/>
                <a:ext cx="495" cy="488"/>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97" name="Arc 5"/>
              <p:cNvSpPr>
                <a:spLocks/>
              </p:cNvSpPr>
              <p:nvPr/>
            </p:nvSpPr>
            <p:spPr bwMode="auto">
              <a:xfrm rot="245137" flipV="1">
                <a:off x="5411" y="4855"/>
                <a:ext cx="200" cy="143"/>
              </a:xfrm>
              <a:custGeom>
                <a:avLst/>
                <a:gdLst>
                  <a:gd name="G0" fmla="+- 0 0 0"/>
                  <a:gd name="G1" fmla="+- 21600 0 0"/>
                  <a:gd name="G2" fmla="+- 21600 0 0"/>
                  <a:gd name="T0" fmla="*/ 0 w 15760"/>
                  <a:gd name="T1" fmla="*/ 0 h 21600"/>
                  <a:gd name="T2" fmla="*/ 15760 w 15760"/>
                  <a:gd name="T3" fmla="*/ 6829 h 21600"/>
                  <a:gd name="T4" fmla="*/ 0 w 15760"/>
                  <a:gd name="T5" fmla="*/ 21600 h 21600"/>
                </a:gdLst>
                <a:ahLst/>
                <a:cxnLst>
                  <a:cxn ang="0">
                    <a:pos x="T0" y="T1"/>
                  </a:cxn>
                  <a:cxn ang="0">
                    <a:pos x="T2" y="T3"/>
                  </a:cxn>
                  <a:cxn ang="0">
                    <a:pos x="T4" y="T5"/>
                  </a:cxn>
                </a:cxnLst>
                <a:rect l="0" t="0" r="r" b="b"/>
                <a:pathLst>
                  <a:path w="15760" h="21600" fill="none" extrusionOk="0">
                    <a:moveTo>
                      <a:pt x="-1" y="0"/>
                    </a:moveTo>
                    <a:cubicBezTo>
                      <a:pt x="5971" y="0"/>
                      <a:pt x="11676" y="2472"/>
                      <a:pt x="15759" y="6829"/>
                    </a:cubicBezTo>
                  </a:path>
                  <a:path w="15760" h="21600" stroke="0" extrusionOk="0">
                    <a:moveTo>
                      <a:pt x="-1" y="0"/>
                    </a:moveTo>
                    <a:cubicBezTo>
                      <a:pt x="5971" y="0"/>
                      <a:pt x="11676" y="2472"/>
                      <a:pt x="15759" y="6829"/>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98" name="Oval 6"/>
              <p:cNvSpPr>
                <a:spLocks noChangeArrowheads="1"/>
              </p:cNvSpPr>
              <p:nvPr/>
            </p:nvSpPr>
            <p:spPr bwMode="auto">
              <a:xfrm>
                <a:off x="5306" y="4797"/>
                <a:ext cx="184" cy="8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99" name="Oval 7"/>
              <p:cNvSpPr>
                <a:spLocks noChangeArrowheads="1"/>
              </p:cNvSpPr>
              <p:nvPr/>
            </p:nvSpPr>
            <p:spPr bwMode="auto">
              <a:xfrm>
                <a:off x="5536" y="4797"/>
                <a:ext cx="184" cy="8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cxnSp>
            <p:nvCxnSpPr>
              <p:cNvPr id="100" name="AutoShape 8"/>
              <p:cNvCxnSpPr>
                <a:cxnSpLocks noChangeShapeType="1"/>
              </p:cNvCxnSpPr>
              <p:nvPr/>
            </p:nvCxnSpPr>
            <p:spPr bwMode="auto">
              <a:xfrm>
                <a:off x="5265" y="4812"/>
                <a:ext cx="495" cy="0"/>
              </a:xfrm>
              <a:prstGeom prst="straightConnector1">
                <a:avLst/>
              </a:prstGeom>
              <a:noFill/>
              <a:ln w="9525">
                <a:solidFill>
                  <a:srgbClr val="000000"/>
                </a:solidFill>
                <a:round/>
                <a:headEnd/>
                <a:tailEnd/>
              </a:ln>
            </p:spPr>
          </p:cxnSp>
        </p:grpSp>
        <p:sp>
          <p:nvSpPr>
            <p:cNvPr id="94" name="Elipse 93"/>
            <p:cNvSpPr/>
            <p:nvPr/>
          </p:nvSpPr>
          <p:spPr bwMode="auto">
            <a:xfrm>
              <a:off x="7618448" y="2832375"/>
              <a:ext cx="864096" cy="899960"/>
            </a:xfrm>
            <a:prstGeom prst="ellipse">
              <a:avLst/>
            </a:prstGeom>
            <a:gradFill>
              <a:gsLst>
                <a:gs pos="7000">
                  <a:schemeClr val="bg1">
                    <a:alpha val="0"/>
                  </a:schemeClr>
                </a:gs>
                <a:gs pos="42000">
                  <a:srgbClr val="FFFFCC">
                    <a:alpha val="85000"/>
                  </a:srgbClr>
                </a:gs>
                <a:gs pos="100000">
                  <a:schemeClr val="tx1">
                    <a:alpha val="2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02" name="CaixaDeTexto 101"/>
          <p:cNvSpPr txBox="1"/>
          <p:nvPr/>
        </p:nvSpPr>
        <p:spPr>
          <a:xfrm>
            <a:off x="2355742" y="3777651"/>
            <a:ext cx="701048" cy="769441"/>
          </a:xfrm>
          <a:prstGeom prst="rect">
            <a:avLst/>
          </a:prstGeom>
          <a:noFill/>
        </p:spPr>
        <p:txBody>
          <a:bodyPr wrap="square" rtlCol="0">
            <a:spAutoFit/>
          </a:bodyPr>
          <a:lstStyle/>
          <a:p>
            <a:r>
              <a:rPr lang="pt-BR" sz="4400" b="0" dirty="0" smtClean="0">
                <a:solidFill>
                  <a:schemeClr val="bg1"/>
                </a:solidFill>
                <a:latin typeface="Century Gothic" pitchFamily="34" charset="0"/>
                <a:cs typeface="Arial" pitchFamily="34" charset="0"/>
                <a:sym typeface="Wingdings"/>
              </a:rPr>
              <a:t></a:t>
            </a:r>
            <a:endParaRPr lang="pt-BR" sz="4400" b="0" dirty="0">
              <a:solidFill>
                <a:schemeClr val="bg1"/>
              </a:solidFill>
              <a:latin typeface="Century Gothic" pitchFamily="34" charset="0"/>
              <a:cs typeface="Arial" pitchFamily="34" charset="0"/>
            </a:endParaRPr>
          </a:p>
        </p:txBody>
      </p:sp>
      <p:sp>
        <p:nvSpPr>
          <p:cNvPr id="103" name="CaixaDeTexto 102"/>
          <p:cNvSpPr txBox="1"/>
          <p:nvPr/>
        </p:nvSpPr>
        <p:spPr>
          <a:xfrm>
            <a:off x="5928216" y="2094686"/>
            <a:ext cx="1418955" cy="646331"/>
          </a:xfrm>
          <a:prstGeom prst="rect">
            <a:avLst/>
          </a:prstGeom>
          <a:noFill/>
        </p:spPr>
        <p:txBody>
          <a:bodyPr wrap="square" rtlCol="0">
            <a:spAutoFit/>
          </a:bodyPr>
          <a:lstStyle/>
          <a:p>
            <a:r>
              <a:rPr lang="pt-BR" dirty="0" smtClean="0">
                <a:solidFill>
                  <a:schemeClr val="bg1"/>
                </a:solidFill>
                <a:latin typeface="Symbol" pitchFamily="18" charset="2"/>
                <a:cs typeface="Arial" pitchFamily="34" charset="0"/>
                <a:sym typeface="Wingdings"/>
              </a:rPr>
              <a:t>a</a:t>
            </a:r>
            <a:r>
              <a:rPr lang="pt-BR" dirty="0" smtClean="0">
                <a:solidFill>
                  <a:schemeClr val="bg1"/>
                </a:solidFill>
                <a:latin typeface="Century Gothic" pitchFamily="34" charset="0"/>
                <a:cs typeface="Arial" pitchFamily="34" charset="0"/>
                <a:sym typeface="Wingdings"/>
              </a:rPr>
              <a:t>=00</a:t>
            </a:r>
            <a:r>
              <a:rPr lang="pt-BR" baseline="30000" dirty="0" smtClean="0">
                <a:solidFill>
                  <a:schemeClr val="bg1"/>
                </a:solidFill>
                <a:latin typeface="Century Gothic" pitchFamily="34" charset="0"/>
                <a:cs typeface="Arial" pitchFamily="34" charset="0"/>
                <a:sym typeface="Wingdings"/>
              </a:rPr>
              <a:t>h</a:t>
            </a:r>
            <a:r>
              <a:rPr lang="pt-BR" dirty="0" smtClean="0">
                <a:solidFill>
                  <a:schemeClr val="bg1"/>
                </a:solidFill>
                <a:latin typeface="Century Gothic" pitchFamily="34" charset="0"/>
                <a:cs typeface="Arial" pitchFamily="34" charset="0"/>
                <a:sym typeface="Wingdings"/>
              </a:rPr>
              <a:t>00</a:t>
            </a:r>
            <a:r>
              <a:rPr lang="pt-BR" baseline="30000" dirty="0" smtClean="0">
                <a:solidFill>
                  <a:schemeClr val="bg1"/>
                </a:solidFill>
                <a:latin typeface="Century Gothic" pitchFamily="34" charset="0"/>
                <a:cs typeface="Arial" pitchFamily="34" charset="0"/>
                <a:sym typeface="Wingdings"/>
              </a:rPr>
              <a:t>min</a:t>
            </a:r>
          </a:p>
          <a:p>
            <a:r>
              <a:rPr lang="pt-BR" dirty="0" smtClean="0">
                <a:solidFill>
                  <a:schemeClr val="bg1"/>
                </a:solidFill>
                <a:latin typeface="Symbol" pitchFamily="18" charset="2"/>
                <a:cs typeface="Arial" pitchFamily="34" charset="0"/>
                <a:sym typeface="Wingdings"/>
              </a:rPr>
              <a:t>d</a:t>
            </a:r>
            <a:r>
              <a:rPr lang="pt-BR" dirty="0" smtClean="0">
                <a:solidFill>
                  <a:schemeClr val="bg1"/>
                </a:solidFill>
                <a:latin typeface="Century Gothic" pitchFamily="34" charset="0"/>
                <a:cs typeface="Arial" pitchFamily="34" charset="0"/>
                <a:sym typeface="Wingdings"/>
              </a:rPr>
              <a:t>= 00°00´</a:t>
            </a:r>
            <a:endParaRPr lang="pt-BR" baseline="30000" dirty="0">
              <a:solidFill>
                <a:schemeClr val="bg1"/>
              </a:solidFill>
              <a:latin typeface="Century Gothic" pitchFamily="34" charset="0"/>
              <a:cs typeface="Arial" pitchFamily="34" charset="0"/>
            </a:endParaRPr>
          </a:p>
        </p:txBody>
      </p:sp>
      <p:sp>
        <p:nvSpPr>
          <p:cNvPr id="71" name="Retângulo 70"/>
          <p:cNvSpPr/>
          <p:nvPr/>
        </p:nvSpPr>
        <p:spPr>
          <a:xfrm>
            <a:off x="1193714" y="1994426"/>
            <a:ext cx="1346844" cy="923330"/>
          </a:xfrm>
          <a:prstGeom prst="rect">
            <a:avLst/>
          </a:prstGeom>
        </p:spPr>
        <p:txBody>
          <a:bodyPr wrap="none">
            <a:spAutoFit/>
          </a:bodyPr>
          <a:lstStyle/>
          <a:p>
            <a:r>
              <a:rPr lang="pt-BR" dirty="0" smtClean="0">
                <a:solidFill>
                  <a:schemeClr val="bg1"/>
                </a:solidFill>
                <a:latin typeface="Symbol" pitchFamily="18" charset="2"/>
                <a:cs typeface="Arial" pitchFamily="34" charset="0"/>
                <a:sym typeface="Wingdings"/>
              </a:rPr>
              <a:t>a</a:t>
            </a:r>
            <a:r>
              <a:rPr lang="pt-BR" dirty="0" smtClean="0">
                <a:solidFill>
                  <a:schemeClr val="bg1"/>
                </a:solidFill>
                <a:latin typeface="Century Gothic" pitchFamily="34" charset="0"/>
                <a:cs typeface="Arial" pitchFamily="34" charset="0"/>
                <a:sym typeface="Wingdings"/>
              </a:rPr>
              <a:t>=06</a:t>
            </a:r>
            <a:r>
              <a:rPr lang="pt-BR" baseline="30000" dirty="0" smtClean="0">
                <a:solidFill>
                  <a:schemeClr val="bg1"/>
                </a:solidFill>
                <a:latin typeface="Century Gothic" pitchFamily="34" charset="0"/>
                <a:cs typeface="Arial" pitchFamily="34" charset="0"/>
                <a:sym typeface="Wingdings"/>
              </a:rPr>
              <a:t>h</a:t>
            </a:r>
            <a:r>
              <a:rPr lang="pt-BR" dirty="0" smtClean="0">
                <a:solidFill>
                  <a:schemeClr val="bg1"/>
                </a:solidFill>
                <a:latin typeface="Century Gothic" pitchFamily="34" charset="0"/>
                <a:cs typeface="Arial" pitchFamily="34" charset="0"/>
                <a:sym typeface="Wingdings"/>
              </a:rPr>
              <a:t>00</a:t>
            </a:r>
            <a:r>
              <a:rPr lang="pt-BR" baseline="30000" dirty="0" smtClean="0">
                <a:solidFill>
                  <a:schemeClr val="bg1"/>
                </a:solidFill>
                <a:latin typeface="Century Gothic" pitchFamily="34" charset="0"/>
                <a:cs typeface="Arial" pitchFamily="34" charset="0"/>
                <a:sym typeface="Wingdings"/>
              </a:rPr>
              <a:t>min</a:t>
            </a:r>
          </a:p>
          <a:p>
            <a:r>
              <a:rPr lang="pt-BR" dirty="0" smtClean="0">
                <a:solidFill>
                  <a:schemeClr val="bg1"/>
                </a:solidFill>
                <a:latin typeface="Symbol" pitchFamily="18" charset="2"/>
                <a:cs typeface="Arial" pitchFamily="34" charset="0"/>
                <a:sym typeface="Wingdings"/>
              </a:rPr>
              <a:t>d</a:t>
            </a:r>
            <a:r>
              <a:rPr lang="pt-BR" dirty="0" smtClean="0">
                <a:solidFill>
                  <a:schemeClr val="bg1"/>
                </a:solidFill>
                <a:latin typeface="Century Gothic" pitchFamily="34" charset="0"/>
                <a:cs typeface="Arial" pitchFamily="34" charset="0"/>
                <a:sym typeface="Wingdings"/>
              </a:rPr>
              <a:t>= +</a:t>
            </a:r>
            <a:r>
              <a:rPr lang="pt-BR" dirty="0" smtClean="0">
                <a:solidFill>
                  <a:schemeClr val="bg1"/>
                </a:solidFill>
                <a:latin typeface="Symbol" pitchFamily="18" charset="2"/>
                <a:cs typeface="Arial" pitchFamily="34" charset="0"/>
                <a:sym typeface="Wingdings"/>
              </a:rPr>
              <a:t>e</a:t>
            </a:r>
            <a:endParaRPr lang="pt-BR" dirty="0" smtClean="0">
              <a:latin typeface="Symbol" pitchFamily="18" charset="2"/>
            </a:endParaRPr>
          </a:p>
          <a:p>
            <a:endParaRPr lang="pt-BR" dirty="0"/>
          </a:p>
        </p:txBody>
      </p:sp>
      <p:sp>
        <p:nvSpPr>
          <p:cNvPr id="75" name="Retângulo 74"/>
          <p:cNvSpPr/>
          <p:nvPr/>
        </p:nvSpPr>
        <p:spPr>
          <a:xfrm>
            <a:off x="6840741" y="4612486"/>
            <a:ext cx="1358064" cy="646331"/>
          </a:xfrm>
          <a:prstGeom prst="rect">
            <a:avLst/>
          </a:prstGeom>
        </p:spPr>
        <p:txBody>
          <a:bodyPr wrap="none">
            <a:spAutoFit/>
          </a:bodyPr>
          <a:lstStyle/>
          <a:p>
            <a:r>
              <a:rPr lang="pt-BR" dirty="0" smtClean="0">
                <a:solidFill>
                  <a:schemeClr val="bg1"/>
                </a:solidFill>
                <a:latin typeface="Symbol" pitchFamily="18" charset="2"/>
                <a:cs typeface="Arial" pitchFamily="34" charset="0"/>
                <a:sym typeface="Wingdings"/>
              </a:rPr>
              <a:t>a</a:t>
            </a:r>
            <a:r>
              <a:rPr lang="pt-BR" dirty="0" smtClean="0">
                <a:solidFill>
                  <a:schemeClr val="bg1"/>
                </a:solidFill>
                <a:latin typeface="Century Gothic" pitchFamily="34" charset="0"/>
                <a:cs typeface="Arial" pitchFamily="34" charset="0"/>
                <a:sym typeface="Wingdings"/>
              </a:rPr>
              <a:t>=18</a:t>
            </a:r>
            <a:r>
              <a:rPr lang="pt-BR" baseline="30000" dirty="0" smtClean="0">
                <a:solidFill>
                  <a:schemeClr val="bg1"/>
                </a:solidFill>
                <a:latin typeface="Century Gothic" pitchFamily="34" charset="0"/>
                <a:cs typeface="Arial" pitchFamily="34" charset="0"/>
                <a:sym typeface="Wingdings"/>
              </a:rPr>
              <a:t>h</a:t>
            </a:r>
            <a:r>
              <a:rPr lang="pt-BR" dirty="0" smtClean="0">
                <a:solidFill>
                  <a:schemeClr val="bg1"/>
                </a:solidFill>
                <a:latin typeface="Century Gothic" pitchFamily="34" charset="0"/>
                <a:cs typeface="Arial" pitchFamily="34" charset="0"/>
                <a:sym typeface="Wingdings"/>
              </a:rPr>
              <a:t>00</a:t>
            </a:r>
            <a:r>
              <a:rPr lang="pt-BR" baseline="30000" dirty="0" smtClean="0">
                <a:solidFill>
                  <a:schemeClr val="bg1"/>
                </a:solidFill>
                <a:latin typeface="Century Gothic" pitchFamily="34" charset="0"/>
                <a:cs typeface="Arial" pitchFamily="34" charset="0"/>
                <a:sym typeface="Wingdings"/>
              </a:rPr>
              <a:t>min</a:t>
            </a:r>
          </a:p>
          <a:p>
            <a:r>
              <a:rPr lang="pt-BR" dirty="0" smtClean="0">
                <a:solidFill>
                  <a:schemeClr val="bg1"/>
                </a:solidFill>
                <a:latin typeface="Symbol" pitchFamily="18" charset="2"/>
                <a:cs typeface="Arial" pitchFamily="34" charset="0"/>
                <a:sym typeface="Wingdings"/>
              </a:rPr>
              <a:t>d</a:t>
            </a:r>
            <a:r>
              <a:rPr lang="pt-BR" dirty="0" smtClean="0">
                <a:solidFill>
                  <a:schemeClr val="bg1"/>
                </a:solidFill>
                <a:latin typeface="Century Gothic" pitchFamily="34" charset="0"/>
                <a:cs typeface="Arial" pitchFamily="34" charset="0"/>
                <a:sym typeface="Wingdings"/>
              </a:rPr>
              <a:t>= -</a:t>
            </a:r>
            <a:r>
              <a:rPr lang="pt-BR" dirty="0" smtClean="0">
                <a:solidFill>
                  <a:schemeClr val="bg1"/>
                </a:solidFill>
                <a:latin typeface="Symbol" pitchFamily="18" charset="2"/>
                <a:cs typeface="Arial" pitchFamily="34" charset="0"/>
                <a:sym typeface="Wingdings"/>
              </a:rPr>
              <a:t>e</a:t>
            </a:r>
            <a:endParaRPr lang="pt-BR" dirty="0">
              <a:latin typeface="Symbol" pitchFamily="18" charset="2"/>
            </a:endParaRPr>
          </a:p>
        </p:txBody>
      </p:sp>
      <p:grpSp>
        <p:nvGrpSpPr>
          <p:cNvPr id="76" name="Grupo 91"/>
          <p:cNvGrpSpPr/>
          <p:nvPr/>
        </p:nvGrpSpPr>
        <p:grpSpPr>
          <a:xfrm>
            <a:off x="2123728" y="2021956"/>
            <a:ext cx="864096" cy="899960"/>
            <a:chOff x="7618448" y="2832375"/>
            <a:chExt cx="864096" cy="899960"/>
          </a:xfrm>
        </p:grpSpPr>
        <p:grpSp>
          <p:nvGrpSpPr>
            <p:cNvPr id="77" name="Group 2"/>
            <p:cNvGrpSpPr>
              <a:grpSpLocks/>
            </p:cNvGrpSpPr>
            <p:nvPr/>
          </p:nvGrpSpPr>
          <p:grpSpPr bwMode="auto">
            <a:xfrm>
              <a:off x="7781428" y="3005336"/>
              <a:ext cx="534988" cy="546100"/>
              <a:chOff x="5090" y="4425"/>
              <a:chExt cx="843" cy="860"/>
            </a:xfrm>
          </p:grpSpPr>
          <p:sp>
            <p:nvSpPr>
              <p:cNvPr id="79" name="AutoShape 3"/>
              <p:cNvSpPr>
                <a:spLocks noChangeArrowheads="1"/>
              </p:cNvSpPr>
              <p:nvPr/>
            </p:nvSpPr>
            <p:spPr bwMode="auto">
              <a:xfrm>
                <a:off x="5090" y="4425"/>
                <a:ext cx="843" cy="860"/>
              </a:xfrm>
              <a:prstGeom prst="star16">
                <a:avLst>
                  <a:gd name="adj" fmla="val 37500"/>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80" name="Oval 4"/>
              <p:cNvSpPr>
                <a:spLocks noChangeArrowheads="1"/>
              </p:cNvSpPr>
              <p:nvPr/>
            </p:nvSpPr>
            <p:spPr bwMode="auto">
              <a:xfrm>
                <a:off x="5265" y="4612"/>
                <a:ext cx="495" cy="488"/>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4" name="Arc 5"/>
              <p:cNvSpPr>
                <a:spLocks/>
              </p:cNvSpPr>
              <p:nvPr/>
            </p:nvSpPr>
            <p:spPr bwMode="auto">
              <a:xfrm rot="245137" flipV="1">
                <a:off x="5411" y="4855"/>
                <a:ext cx="200" cy="143"/>
              </a:xfrm>
              <a:custGeom>
                <a:avLst/>
                <a:gdLst>
                  <a:gd name="G0" fmla="+- 0 0 0"/>
                  <a:gd name="G1" fmla="+- 21600 0 0"/>
                  <a:gd name="G2" fmla="+- 21600 0 0"/>
                  <a:gd name="T0" fmla="*/ 0 w 15760"/>
                  <a:gd name="T1" fmla="*/ 0 h 21600"/>
                  <a:gd name="T2" fmla="*/ 15760 w 15760"/>
                  <a:gd name="T3" fmla="*/ 6829 h 21600"/>
                  <a:gd name="T4" fmla="*/ 0 w 15760"/>
                  <a:gd name="T5" fmla="*/ 21600 h 21600"/>
                </a:gdLst>
                <a:ahLst/>
                <a:cxnLst>
                  <a:cxn ang="0">
                    <a:pos x="T0" y="T1"/>
                  </a:cxn>
                  <a:cxn ang="0">
                    <a:pos x="T2" y="T3"/>
                  </a:cxn>
                  <a:cxn ang="0">
                    <a:pos x="T4" y="T5"/>
                  </a:cxn>
                </a:cxnLst>
                <a:rect l="0" t="0" r="r" b="b"/>
                <a:pathLst>
                  <a:path w="15760" h="21600" fill="none" extrusionOk="0">
                    <a:moveTo>
                      <a:pt x="-1" y="0"/>
                    </a:moveTo>
                    <a:cubicBezTo>
                      <a:pt x="5971" y="0"/>
                      <a:pt x="11676" y="2472"/>
                      <a:pt x="15759" y="6829"/>
                    </a:cubicBezTo>
                  </a:path>
                  <a:path w="15760" h="21600" stroke="0" extrusionOk="0">
                    <a:moveTo>
                      <a:pt x="-1" y="0"/>
                    </a:moveTo>
                    <a:cubicBezTo>
                      <a:pt x="5971" y="0"/>
                      <a:pt x="11676" y="2472"/>
                      <a:pt x="15759" y="6829"/>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8" name="Oval 6"/>
              <p:cNvSpPr>
                <a:spLocks noChangeArrowheads="1"/>
              </p:cNvSpPr>
              <p:nvPr/>
            </p:nvSpPr>
            <p:spPr bwMode="auto">
              <a:xfrm>
                <a:off x="5306" y="4797"/>
                <a:ext cx="184" cy="8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92" name="Oval 7"/>
              <p:cNvSpPr>
                <a:spLocks noChangeArrowheads="1"/>
              </p:cNvSpPr>
              <p:nvPr/>
            </p:nvSpPr>
            <p:spPr bwMode="auto">
              <a:xfrm>
                <a:off x="5536" y="4797"/>
                <a:ext cx="184" cy="8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cxnSp>
            <p:nvCxnSpPr>
              <p:cNvPr id="93" name="AutoShape 8"/>
              <p:cNvCxnSpPr>
                <a:cxnSpLocks noChangeShapeType="1"/>
              </p:cNvCxnSpPr>
              <p:nvPr/>
            </p:nvCxnSpPr>
            <p:spPr bwMode="auto">
              <a:xfrm>
                <a:off x="5265" y="4812"/>
                <a:ext cx="495" cy="0"/>
              </a:xfrm>
              <a:prstGeom prst="straightConnector1">
                <a:avLst/>
              </a:prstGeom>
              <a:noFill/>
              <a:ln w="9525">
                <a:solidFill>
                  <a:srgbClr val="000000"/>
                </a:solidFill>
                <a:round/>
                <a:headEnd/>
                <a:tailEnd/>
              </a:ln>
            </p:spPr>
          </p:cxnSp>
        </p:grpSp>
        <p:sp>
          <p:nvSpPr>
            <p:cNvPr id="78" name="Elipse 77"/>
            <p:cNvSpPr/>
            <p:nvPr/>
          </p:nvSpPr>
          <p:spPr bwMode="auto">
            <a:xfrm>
              <a:off x="7618448" y="2832375"/>
              <a:ext cx="864096" cy="899960"/>
            </a:xfrm>
            <a:prstGeom prst="ellipse">
              <a:avLst/>
            </a:prstGeom>
            <a:gradFill>
              <a:gsLst>
                <a:gs pos="7000">
                  <a:schemeClr val="bg1">
                    <a:alpha val="0"/>
                  </a:schemeClr>
                </a:gs>
                <a:gs pos="42000">
                  <a:srgbClr val="FFFFCC">
                    <a:alpha val="85000"/>
                  </a:srgbClr>
                </a:gs>
                <a:gs pos="100000">
                  <a:schemeClr val="tx1">
                    <a:alpha val="2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1" name="Grupo 91"/>
          <p:cNvGrpSpPr/>
          <p:nvPr/>
        </p:nvGrpSpPr>
        <p:grpSpPr>
          <a:xfrm>
            <a:off x="2821696" y="3564047"/>
            <a:ext cx="864096" cy="899960"/>
            <a:chOff x="7618448" y="2832375"/>
            <a:chExt cx="864096" cy="899960"/>
          </a:xfrm>
        </p:grpSpPr>
        <p:grpSp>
          <p:nvGrpSpPr>
            <p:cNvPr id="104" name="Group 2"/>
            <p:cNvGrpSpPr>
              <a:grpSpLocks/>
            </p:cNvGrpSpPr>
            <p:nvPr/>
          </p:nvGrpSpPr>
          <p:grpSpPr bwMode="auto">
            <a:xfrm>
              <a:off x="7781428" y="3005336"/>
              <a:ext cx="534988" cy="546100"/>
              <a:chOff x="5090" y="4425"/>
              <a:chExt cx="843" cy="860"/>
            </a:xfrm>
          </p:grpSpPr>
          <p:sp>
            <p:nvSpPr>
              <p:cNvPr id="106" name="AutoShape 3"/>
              <p:cNvSpPr>
                <a:spLocks noChangeArrowheads="1"/>
              </p:cNvSpPr>
              <p:nvPr/>
            </p:nvSpPr>
            <p:spPr bwMode="auto">
              <a:xfrm>
                <a:off x="5090" y="4425"/>
                <a:ext cx="843" cy="860"/>
              </a:xfrm>
              <a:prstGeom prst="star16">
                <a:avLst>
                  <a:gd name="adj" fmla="val 37500"/>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07" name="Oval 4"/>
              <p:cNvSpPr>
                <a:spLocks noChangeArrowheads="1"/>
              </p:cNvSpPr>
              <p:nvPr/>
            </p:nvSpPr>
            <p:spPr bwMode="auto">
              <a:xfrm>
                <a:off x="5265" y="4612"/>
                <a:ext cx="495" cy="488"/>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08" name="Arc 5"/>
              <p:cNvSpPr>
                <a:spLocks/>
              </p:cNvSpPr>
              <p:nvPr/>
            </p:nvSpPr>
            <p:spPr bwMode="auto">
              <a:xfrm rot="245137" flipV="1">
                <a:off x="5411" y="4855"/>
                <a:ext cx="200" cy="143"/>
              </a:xfrm>
              <a:custGeom>
                <a:avLst/>
                <a:gdLst>
                  <a:gd name="G0" fmla="+- 0 0 0"/>
                  <a:gd name="G1" fmla="+- 21600 0 0"/>
                  <a:gd name="G2" fmla="+- 21600 0 0"/>
                  <a:gd name="T0" fmla="*/ 0 w 15760"/>
                  <a:gd name="T1" fmla="*/ 0 h 21600"/>
                  <a:gd name="T2" fmla="*/ 15760 w 15760"/>
                  <a:gd name="T3" fmla="*/ 6829 h 21600"/>
                  <a:gd name="T4" fmla="*/ 0 w 15760"/>
                  <a:gd name="T5" fmla="*/ 21600 h 21600"/>
                </a:gdLst>
                <a:ahLst/>
                <a:cxnLst>
                  <a:cxn ang="0">
                    <a:pos x="T0" y="T1"/>
                  </a:cxn>
                  <a:cxn ang="0">
                    <a:pos x="T2" y="T3"/>
                  </a:cxn>
                  <a:cxn ang="0">
                    <a:pos x="T4" y="T5"/>
                  </a:cxn>
                </a:cxnLst>
                <a:rect l="0" t="0" r="r" b="b"/>
                <a:pathLst>
                  <a:path w="15760" h="21600" fill="none" extrusionOk="0">
                    <a:moveTo>
                      <a:pt x="-1" y="0"/>
                    </a:moveTo>
                    <a:cubicBezTo>
                      <a:pt x="5971" y="0"/>
                      <a:pt x="11676" y="2472"/>
                      <a:pt x="15759" y="6829"/>
                    </a:cubicBezTo>
                  </a:path>
                  <a:path w="15760" h="21600" stroke="0" extrusionOk="0">
                    <a:moveTo>
                      <a:pt x="-1" y="0"/>
                    </a:moveTo>
                    <a:cubicBezTo>
                      <a:pt x="5971" y="0"/>
                      <a:pt x="11676" y="2472"/>
                      <a:pt x="15759" y="6829"/>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09" name="Oval 6"/>
              <p:cNvSpPr>
                <a:spLocks noChangeArrowheads="1"/>
              </p:cNvSpPr>
              <p:nvPr/>
            </p:nvSpPr>
            <p:spPr bwMode="auto">
              <a:xfrm>
                <a:off x="5306" y="4797"/>
                <a:ext cx="184" cy="8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10" name="Oval 7"/>
              <p:cNvSpPr>
                <a:spLocks noChangeArrowheads="1"/>
              </p:cNvSpPr>
              <p:nvPr/>
            </p:nvSpPr>
            <p:spPr bwMode="auto">
              <a:xfrm>
                <a:off x="5536" y="4797"/>
                <a:ext cx="184" cy="8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cxnSp>
            <p:nvCxnSpPr>
              <p:cNvPr id="111" name="AutoShape 8"/>
              <p:cNvCxnSpPr>
                <a:cxnSpLocks noChangeShapeType="1"/>
              </p:cNvCxnSpPr>
              <p:nvPr/>
            </p:nvCxnSpPr>
            <p:spPr bwMode="auto">
              <a:xfrm>
                <a:off x="5265" y="4812"/>
                <a:ext cx="495" cy="0"/>
              </a:xfrm>
              <a:prstGeom prst="straightConnector1">
                <a:avLst/>
              </a:prstGeom>
              <a:noFill/>
              <a:ln w="9525">
                <a:solidFill>
                  <a:srgbClr val="000000"/>
                </a:solidFill>
                <a:round/>
                <a:headEnd/>
                <a:tailEnd/>
              </a:ln>
            </p:spPr>
          </p:cxnSp>
        </p:grpSp>
        <p:sp>
          <p:nvSpPr>
            <p:cNvPr id="105" name="Elipse 104"/>
            <p:cNvSpPr/>
            <p:nvPr/>
          </p:nvSpPr>
          <p:spPr bwMode="auto">
            <a:xfrm>
              <a:off x="7618448" y="2832375"/>
              <a:ext cx="864096" cy="899960"/>
            </a:xfrm>
            <a:prstGeom prst="ellipse">
              <a:avLst/>
            </a:prstGeom>
            <a:gradFill>
              <a:gsLst>
                <a:gs pos="7000">
                  <a:schemeClr val="bg1">
                    <a:alpha val="0"/>
                  </a:schemeClr>
                </a:gs>
                <a:gs pos="42000">
                  <a:srgbClr val="FFFFCC">
                    <a:alpha val="85000"/>
                  </a:srgbClr>
                </a:gs>
                <a:gs pos="100000">
                  <a:schemeClr val="tx1">
                    <a:alpha val="2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12" name="Grupo 91"/>
          <p:cNvGrpSpPr/>
          <p:nvPr/>
        </p:nvGrpSpPr>
        <p:grpSpPr>
          <a:xfrm>
            <a:off x="6191672" y="4227564"/>
            <a:ext cx="864096" cy="899960"/>
            <a:chOff x="7618448" y="2832375"/>
            <a:chExt cx="864096" cy="899960"/>
          </a:xfrm>
        </p:grpSpPr>
        <p:grpSp>
          <p:nvGrpSpPr>
            <p:cNvPr id="113" name="Group 2"/>
            <p:cNvGrpSpPr>
              <a:grpSpLocks/>
            </p:cNvGrpSpPr>
            <p:nvPr/>
          </p:nvGrpSpPr>
          <p:grpSpPr bwMode="auto">
            <a:xfrm>
              <a:off x="7781428" y="3005336"/>
              <a:ext cx="534988" cy="546100"/>
              <a:chOff x="5090" y="4425"/>
              <a:chExt cx="843" cy="860"/>
            </a:xfrm>
          </p:grpSpPr>
          <p:sp>
            <p:nvSpPr>
              <p:cNvPr id="115" name="AutoShape 3"/>
              <p:cNvSpPr>
                <a:spLocks noChangeArrowheads="1"/>
              </p:cNvSpPr>
              <p:nvPr/>
            </p:nvSpPr>
            <p:spPr bwMode="auto">
              <a:xfrm>
                <a:off x="5090" y="4425"/>
                <a:ext cx="843" cy="860"/>
              </a:xfrm>
              <a:prstGeom prst="star16">
                <a:avLst>
                  <a:gd name="adj" fmla="val 37500"/>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16" name="Oval 4"/>
              <p:cNvSpPr>
                <a:spLocks noChangeArrowheads="1"/>
              </p:cNvSpPr>
              <p:nvPr/>
            </p:nvSpPr>
            <p:spPr bwMode="auto">
              <a:xfrm>
                <a:off x="5265" y="4612"/>
                <a:ext cx="495" cy="488"/>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17" name="Arc 5"/>
              <p:cNvSpPr>
                <a:spLocks/>
              </p:cNvSpPr>
              <p:nvPr/>
            </p:nvSpPr>
            <p:spPr bwMode="auto">
              <a:xfrm rot="245137" flipV="1">
                <a:off x="5411" y="4855"/>
                <a:ext cx="200" cy="143"/>
              </a:xfrm>
              <a:custGeom>
                <a:avLst/>
                <a:gdLst>
                  <a:gd name="G0" fmla="+- 0 0 0"/>
                  <a:gd name="G1" fmla="+- 21600 0 0"/>
                  <a:gd name="G2" fmla="+- 21600 0 0"/>
                  <a:gd name="T0" fmla="*/ 0 w 15760"/>
                  <a:gd name="T1" fmla="*/ 0 h 21600"/>
                  <a:gd name="T2" fmla="*/ 15760 w 15760"/>
                  <a:gd name="T3" fmla="*/ 6829 h 21600"/>
                  <a:gd name="T4" fmla="*/ 0 w 15760"/>
                  <a:gd name="T5" fmla="*/ 21600 h 21600"/>
                </a:gdLst>
                <a:ahLst/>
                <a:cxnLst>
                  <a:cxn ang="0">
                    <a:pos x="T0" y="T1"/>
                  </a:cxn>
                  <a:cxn ang="0">
                    <a:pos x="T2" y="T3"/>
                  </a:cxn>
                  <a:cxn ang="0">
                    <a:pos x="T4" y="T5"/>
                  </a:cxn>
                </a:cxnLst>
                <a:rect l="0" t="0" r="r" b="b"/>
                <a:pathLst>
                  <a:path w="15760" h="21600" fill="none" extrusionOk="0">
                    <a:moveTo>
                      <a:pt x="-1" y="0"/>
                    </a:moveTo>
                    <a:cubicBezTo>
                      <a:pt x="5971" y="0"/>
                      <a:pt x="11676" y="2472"/>
                      <a:pt x="15759" y="6829"/>
                    </a:cubicBezTo>
                  </a:path>
                  <a:path w="15760" h="21600" stroke="0" extrusionOk="0">
                    <a:moveTo>
                      <a:pt x="-1" y="0"/>
                    </a:moveTo>
                    <a:cubicBezTo>
                      <a:pt x="5971" y="0"/>
                      <a:pt x="11676" y="2472"/>
                      <a:pt x="15759" y="6829"/>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18" name="Oval 6"/>
              <p:cNvSpPr>
                <a:spLocks noChangeArrowheads="1"/>
              </p:cNvSpPr>
              <p:nvPr/>
            </p:nvSpPr>
            <p:spPr bwMode="auto">
              <a:xfrm>
                <a:off x="5306" y="4797"/>
                <a:ext cx="184" cy="8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19" name="Oval 7"/>
              <p:cNvSpPr>
                <a:spLocks noChangeArrowheads="1"/>
              </p:cNvSpPr>
              <p:nvPr/>
            </p:nvSpPr>
            <p:spPr bwMode="auto">
              <a:xfrm>
                <a:off x="5536" y="4797"/>
                <a:ext cx="184" cy="8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cxnSp>
            <p:nvCxnSpPr>
              <p:cNvPr id="120" name="AutoShape 8"/>
              <p:cNvCxnSpPr>
                <a:cxnSpLocks noChangeShapeType="1"/>
              </p:cNvCxnSpPr>
              <p:nvPr/>
            </p:nvCxnSpPr>
            <p:spPr bwMode="auto">
              <a:xfrm>
                <a:off x="5265" y="4812"/>
                <a:ext cx="495" cy="0"/>
              </a:xfrm>
              <a:prstGeom prst="straightConnector1">
                <a:avLst/>
              </a:prstGeom>
              <a:noFill/>
              <a:ln w="9525">
                <a:solidFill>
                  <a:srgbClr val="000000"/>
                </a:solidFill>
                <a:round/>
                <a:headEnd/>
                <a:tailEnd/>
              </a:ln>
            </p:spPr>
          </p:cxnSp>
        </p:grpSp>
        <p:sp>
          <p:nvSpPr>
            <p:cNvPr id="114" name="Elipse 113"/>
            <p:cNvSpPr/>
            <p:nvPr/>
          </p:nvSpPr>
          <p:spPr bwMode="auto">
            <a:xfrm>
              <a:off x="7618448" y="2832375"/>
              <a:ext cx="864096" cy="899960"/>
            </a:xfrm>
            <a:prstGeom prst="ellipse">
              <a:avLst/>
            </a:prstGeom>
            <a:gradFill>
              <a:gsLst>
                <a:gs pos="7000">
                  <a:schemeClr val="bg1">
                    <a:alpha val="0"/>
                  </a:schemeClr>
                </a:gs>
                <a:gs pos="42000">
                  <a:srgbClr val="FFFFCC">
                    <a:alpha val="85000"/>
                  </a:srgbClr>
                </a:gs>
                <a:gs pos="100000">
                  <a:schemeClr val="tx1">
                    <a:alpha val="2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22" name="CaixaDeTexto 121"/>
          <p:cNvSpPr txBox="1"/>
          <p:nvPr/>
        </p:nvSpPr>
        <p:spPr>
          <a:xfrm>
            <a:off x="5364088" y="2132856"/>
            <a:ext cx="720080" cy="523220"/>
          </a:xfrm>
          <a:prstGeom prst="rect">
            <a:avLst/>
          </a:prstGeom>
          <a:noFill/>
        </p:spPr>
        <p:txBody>
          <a:bodyPr wrap="square" rtlCol="0">
            <a:spAutoFit/>
          </a:bodyPr>
          <a:lstStyle/>
          <a:p>
            <a:r>
              <a:rPr lang="pt-BR" sz="2800" dirty="0" smtClean="0">
                <a:solidFill>
                  <a:schemeClr val="bg1"/>
                </a:solidFill>
                <a:latin typeface="Century Gothic" pitchFamily="34" charset="0"/>
                <a:cs typeface="Arial" pitchFamily="34" charset="0"/>
                <a:sym typeface="Wingdings"/>
              </a:rPr>
              <a:t></a:t>
            </a:r>
            <a:endParaRPr lang="pt-BR" sz="2800" dirty="0">
              <a:solidFill>
                <a:schemeClr val="bg1"/>
              </a:solidFill>
              <a:latin typeface="Century Gothic" pitchFamily="34" charset="0"/>
              <a:cs typeface="Arial" pitchFamily="34" charset="0"/>
            </a:endParaRPr>
          </a:p>
        </p:txBody>
      </p:sp>
      <p:sp>
        <p:nvSpPr>
          <p:cNvPr id="123" name="Retângulo 122"/>
          <p:cNvSpPr/>
          <p:nvPr/>
        </p:nvSpPr>
        <p:spPr>
          <a:xfrm>
            <a:off x="978012" y="3950992"/>
            <a:ext cx="1334020" cy="646331"/>
          </a:xfrm>
          <a:prstGeom prst="rect">
            <a:avLst/>
          </a:prstGeom>
        </p:spPr>
        <p:txBody>
          <a:bodyPr wrap="none">
            <a:spAutoFit/>
          </a:bodyPr>
          <a:lstStyle/>
          <a:p>
            <a:r>
              <a:rPr lang="pt-BR" dirty="0" smtClean="0">
                <a:solidFill>
                  <a:schemeClr val="bg1"/>
                </a:solidFill>
                <a:latin typeface="Symbol" pitchFamily="18" charset="2"/>
                <a:cs typeface="Arial" pitchFamily="34" charset="0"/>
                <a:sym typeface="Wingdings"/>
              </a:rPr>
              <a:t>a=</a:t>
            </a:r>
            <a:r>
              <a:rPr lang="pt-BR" dirty="0" smtClean="0">
                <a:solidFill>
                  <a:schemeClr val="bg1"/>
                </a:solidFill>
                <a:latin typeface="Century Gothic" pitchFamily="34" charset="0"/>
                <a:cs typeface="Arial" pitchFamily="34" charset="0"/>
                <a:sym typeface="Wingdings"/>
              </a:rPr>
              <a:t>12</a:t>
            </a:r>
            <a:r>
              <a:rPr lang="pt-BR" baseline="30000" dirty="0" smtClean="0">
                <a:solidFill>
                  <a:schemeClr val="bg1"/>
                </a:solidFill>
                <a:latin typeface="Century Gothic" pitchFamily="34" charset="0"/>
                <a:cs typeface="Arial" pitchFamily="34" charset="0"/>
                <a:sym typeface="Wingdings"/>
              </a:rPr>
              <a:t>h</a:t>
            </a:r>
            <a:r>
              <a:rPr lang="pt-BR" dirty="0" smtClean="0">
                <a:solidFill>
                  <a:schemeClr val="bg1"/>
                </a:solidFill>
                <a:latin typeface="Century Gothic" pitchFamily="34" charset="0"/>
                <a:cs typeface="Arial" pitchFamily="34" charset="0"/>
                <a:sym typeface="Wingdings"/>
              </a:rPr>
              <a:t>00</a:t>
            </a:r>
            <a:r>
              <a:rPr lang="pt-BR" baseline="30000" dirty="0" smtClean="0">
                <a:solidFill>
                  <a:schemeClr val="bg1"/>
                </a:solidFill>
                <a:latin typeface="Century Gothic" pitchFamily="34" charset="0"/>
                <a:cs typeface="Arial" pitchFamily="34" charset="0"/>
                <a:sym typeface="Wingdings"/>
              </a:rPr>
              <a:t>min</a:t>
            </a:r>
            <a:endParaRPr lang="pt-BR" dirty="0" smtClean="0">
              <a:solidFill>
                <a:schemeClr val="bg1"/>
              </a:solidFill>
              <a:latin typeface="Symbol" pitchFamily="18" charset="2"/>
              <a:cs typeface="Arial" pitchFamily="34" charset="0"/>
              <a:sym typeface="Wingdings"/>
            </a:endParaRPr>
          </a:p>
          <a:p>
            <a:r>
              <a:rPr lang="pt-BR" dirty="0" smtClean="0">
                <a:solidFill>
                  <a:schemeClr val="bg1"/>
                </a:solidFill>
                <a:latin typeface="Symbol" pitchFamily="18" charset="2"/>
                <a:cs typeface="Arial" pitchFamily="34" charset="0"/>
                <a:sym typeface="Wingdings"/>
              </a:rPr>
              <a:t>d</a:t>
            </a:r>
            <a:r>
              <a:rPr lang="pt-BR" dirty="0" smtClean="0">
                <a:solidFill>
                  <a:schemeClr val="bg1"/>
                </a:solidFill>
                <a:latin typeface="Century Gothic" pitchFamily="34" charset="0"/>
                <a:cs typeface="Arial" pitchFamily="34" charset="0"/>
                <a:sym typeface="Wingdings"/>
              </a:rPr>
              <a:t>= -00°00´</a:t>
            </a:r>
            <a:endParaRPr lang="pt-BR" dirty="0">
              <a:latin typeface="Symbol" pitchFamily="18" charset="2"/>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04775" y="378878"/>
            <a:ext cx="8918798" cy="707886"/>
          </a:xfrm>
          <a:prstGeom prst="rect">
            <a:avLst/>
          </a:prstGeom>
          <a:noFill/>
        </p:spPr>
        <p:txBody>
          <a:bodyPr wrap="square" rtlCol="0">
            <a:spAutoFit/>
          </a:bodyPr>
          <a:lstStyle/>
          <a:p>
            <a:pPr algn="ctr"/>
            <a:r>
              <a:rPr lang="pt-BR" sz="4000" dirty="0" smtClean="0">
                <a:solidFill>
                  <a:srgbClr val="FFFF00"/>
                </a:solidFill>
              </a:rPr>
              <a:t>Efemérides das Estações do Ano - 2014</a:t>
            </a:r>
            <a:endParaRPr lang="pt-BR" sz="4000" dirty="0">
              <a:solidFill>
                <a:srgbClr val="FFFF00"/>
              </a:solidFill>
            </a:endParaRPr>
          </a:p>
        </p:txBody>
      </p:sp>
      <p:graphicFrame>
        <p:nvGraphicFramePr>
          <p:cNvPr id="3" name="Tabela 2"/>
          <p:cNvGraphicFramePr>
            <a:graphicFrameLocks noGrp="1"/>
          </p:cNvGraphicFramePr>
          <p:nvPr/>
        </p:nvGraphicFramePr>
        <p:xfrm>
          <a:off x="1524000" y="3176244"/>
          <a:ext cx="6096000" cy="505512"/>
        </p:xfrm>
        <a:graphic>
          <a:graphicData uri="http://schemas.openxmlformats.org/drawingml/2006/table">
            <a:tbl>
              <a:tblPr/>
              <a:tblGrid>
                <a:gridCol w="1617467"/>
                <a:gridCol w="1119414"/>
                <a:gridCol w="1679340"/>
                <a:gridCol w="1679779"/>
              </a:tblGrid>
              <a:tr h="126378">
                <a:tc>
                  <a:txBody>
                    <a:bodyPr/>
                    <a:lstStyle/>
                    <a:p>
                      <a:r>
                        <a:rPr lang="pt-BR" sz="800" b="1" dirty="0">
                          <a:solidFill>
                            <a:srgbClr val="000000"/>
                          </a:solidFill>
                          <a:latin typeface="Calibri"/>
                        </a:rPr>
                        <a:t>Equinócio de Outono</a:t>
                      </a:r>
                      <a:endParaRPr lang="pt-BR" sz="8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00°00’00.0”</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20/03 às 21h40min30s UT</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Equador</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378">
                <a:tc>
                  <a:txBody>
                    <a:bodyPr/>
                    <a:lstStyle/>
                    <a:p>
                      <a:r>
                        <a:rPr lang="pt-BR" sz="800" b="1">
                          <a:solidFill>
                            <a:srgbClr val="000000"/>
                          </a:solidFill>
                          <a:latin typeface="Calibri"/>
                        </a:rPr>
                        <a:t>Solstício de Inverno</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23°26’14.8” N</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21/07 às 14h44min30s UT</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Trópico de Cancer</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378">
                <a:tc>
                  <a:txBody>
                    <a:bodyPr/>
                    <a:lstStyle/>
                    <a:p>
                      <a:r>
                        <a:rPr lang="pt-BR" sz="800" b="1">
                          <a:solidFill>
                            <a:srgbClr val="000000"/>
                          </a:solidFill>
                          <a:latin typeface="Calibri"/>
                        </a:rPr>
                        <a:t>Equinócio de Primavera</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00°00’00.0”</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23/09 às 07h26min00s UT</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Equador</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378">
                <a:tc>
                  <a:txBody>
                    <a:bodyPr/>
                    <a:lstStyle/>
                    <a:p>
                      <a:r>
                        <a:rPr lang="pt-BR" sz="800" b="1">
                          <a:solidFill>
                            <a:srgbClr val="000000"/>
                          </a:solidFill>
                          <a:latin typeface="Calibri"/>
                        </a:rPr>
                        <a:t>Solstício de Verão</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a:solidFill>
                            <a:srgbClr val="000000"/>
                          </a:solidFill>
                          <a:latin typeface="Calibri"/>
                        </a:rPr>
                        <a:t>23°26’14.1” S</a:t>
                      </a:r>
                      <a:endParaRPr lang="pt-BR" sz="80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dirty="0">
                          <a:solidFill>
                            <a:srgbClr val="000000"/>
                          </a:solidFill>
                          <a:latin typeface="Calibri"/>
                        </a:rPr>
                        <a:t>22/12 às 03h21min30s UT</a:t>
                      </a:r>
                      <a:endParaRPr lang="pt-BR" sz="8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800" b="1" dirty="0">
                          <a:solidFill>
                            <a:srgbClr val="000000"/>
                          </a:solidFill>
                          <a:latin typeface="Calibri"/>
                        </a:rPr>
                        <a:t>Trópico de Capricórnio</a:t>
                      </a:r>
                      <a:endParaRPr lang="pt-BR" sz="8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ela 4"/>
          <p:cNvGraphicFramePr>
            <a:graphicFrameLocks noGrp="1"/>
          </p:cNvGraphicFramePr>
          <p:nvPr/>
        </p:nvGraphicFramePr>
        <p:xfrm>
          <a:off x="1298449" y="3176245"/>
          <a:ext cx="6547101" cy="2650623"/>
        </p:xfrm>
        <a:graphic>
          <a:graphicData uri="http://schemas.openxmlformats.org/drawingml/2006/table">
            <a:tbl>
              <a:tblPr/>
              <a:tblGrid>
                <a:gridCol w="2397676"/>
                <a:gridCol w="1659379"/>
                <a:gridCol w="2490046"/>
              </a:tblGrid>
              <a:tr h="456520">
                <a:tc>
                  <a:txBody>
                    <a:bodyPr/>
                    <a:lstStyle/>
                    <a:p>
                      <a:pPr algn="ctr"/>
                      <a:r>
                        <a:rPr lang="pt-BR" sz="1600" dirty="0" smtClean="0">
                          <a:latin typeface="Calibri"/>
                        </a:rPr>
                        <a:t>Efeméride Austral</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dirty="0" smtClean="0">
                          <a:latin typeface="Calibri"/>
                        </a:rPr>
                        <a:t>Coordenadas do Sol</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dirty="0" smtClean="0">
                          <a:latin typeface="Calibri"/>
                        </a:rPr>
                        <a:t>Paralelo Terrestre</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86731">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Equinócio </a:t>
                      </a:r>
                      <a:r>
                        <a:rPr lang="pt-BR" sz="1600" b="1" dirty="0">
                          <a:solidFill>
                            <a:srgbClr val="000000"/>
                          </a:solidFill>
                          <a:latin typeface="Calibri"/>
                        </a:rPr>
                        <a:t>de Outono</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000000"/>
                          </a:solidFill>
                          <a:latin typeface="Symbol" pitchFamily="18" charset="2"/>
                        </a:rPr>
                        <a:t>a</a:t>
                      </a:r>
                      <a:r>
                        <a:rPr lang="pt-BR" sz="1600" b="1" dirty="0" smtClean="0">
                          <a:solidFill>
                            <a:srgbClr val="000000"/>
                          </a:solidFill>
                          <a:latin typeface="+mn-lt"/>
                        </a:rPr>
                        <a:t>=00</a:t>
                      </a:r>
                      <a:r>
                        <a:rPr lang="pt-BR" sz="1600" b="1" baseline="30000" dirty="0" smtClean="0">
                          <a:solidFill>
                            <a:srgbClr val="000000"/>
                          </a:solidFill>
                          <a:latin typeface="+mn-lt"/>
                        </a:rPr>
                        <a:t>h</a:t>
                      </a:r>
                      <a:r>
                        <a:rPr lang="pt-BR" sz="1600" b="1" dirty="0" smtClean="0">
                          <a:solidFill>
                            <a:srgbClr val="000000"/>
                          </a:solidFill>
                          <a:latin typeface="+mn-lt"/>
                        </a:rPr>
                        <a:t>00</a:t>
                      </a:r>
                      <a:r>
                        <a:rPr lang="pt-BR" sz="1600" b="1" baseline="30000" dirty="0" smtClean="0">
                          <a:solidFill>
                            <a:srgbClr val="000000"/>
                          </a:solidFill>
                          <a:latin typeface="+mn-lt"/>
                        </a:rPr>
                        <a:t>min</a:t>
                      </a:r>
                      <a:r>
                        <a:rPr lang="pt-BR" sz="1600" b="1" dirty="0" smtClean="0">
                          <a:solidFill>
                            <a:srgbClr val="000000"/>
                          </a:solidFill>
                          <a:latin typeface="+mn-lt"/>
                        </a:rPr>
                        <a:t>00</a:t>
                      </a:r>
                      <a:r>
                        <a:rPr lang="pt-BR" sz="1600" b="1" baseline="30000" dirty="0" smtClean="0">
                          <a:solidFill>
                            <a:srgbClr val="000000"/>
                          </a:solidFill>
                          <a:latin typeface="+mn-lt"/>
                        </a:rPr>
                        <a:t>s</a:t>
                      </a:r>
                    </a:p>
                    <a:p>
                      <a:pPr algn="ctr"/>
                      <a:r>
                        <a:rPr lang="pt-BR" sz="1600" b="1" dirty="0" smtClean="0">
                          <a:solidFill>
                            <a:srgbClr val="000000"/>
                          </a:solidFill>
                          <a:latin typeface="Symbol" pitchFamily="18" charset="2"/>
                        </a:rPr>
                        <a:t>d</a:t>
                      </a:r>
                      <a:r>
                        <a:rPr lang="pt-BR" sz="1600" b="1" dirty="0" smtClean="0">
                          <a:solidFill>
                            <a:srgbClr val="000000"/>
                          </a:solidFill>
                          <a:latin typeface="Calibri"/>
                        </a:rPr>
                        <a:t>=00°00’00”</a:t>
                      </a: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Equador</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37083">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Solstício </a:t>
                      </a:r>
                      <a:r>
                        <a:rPr lang="pt-BR" sz="1600" b="1" dirty="0">
                          <a:solidFill>
                            <a:srgbClr val="000000"/>
                          </a:solidFill>
                          <a:latin typeface="Calibri"/>
                        </a:rPr>
                        <a:t>de Inverno</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000000"/>
                          </a:solidFill>
                          <a:latin typeface="Symbol" pitchFamily="18" charset="2"/>
                        </a:rPr>
                        <a:t>a</a:t>
                      </a:r>
                      <a:r>
                        <a:rPr lang="pt-BR" sz="1600" b="1" dirty="0" smtClean="0">
                          <a:solidFill>
                            <a:srgbClr val="000000"/>
                          </a:solidFill>
                          <a:latin typeface="+mn-lt"/>
                        </a:rPr>
                        <a:t>=06</a:t>
                      </a:r>
                      <a:r>
                        <a:rPr lang="pt-BR" sz="1600" b="1" baseline="30000" dirty="0" smtClean="0">
                          <a:solidFill>
                            <a:srgbClr val="000000"/>
                          </a:solidFill>
                          <a:latin typeface="+mn-lt"/>
                        </a:rPr>
                        <a:t>h</a:t>
                      </a:r>
                      <a:r>
                        <a:rPr lang="pt-BR" sz="1600" b="1" dirty="0" smtClean="0">
                          <a:solidFill>
                            <a:srgbClr val="000000"/>
                          </a:solidFill>
                          <a:latin typeface="+mn-lt"/>
                        </a:rPr>
                        <a:t>00</a:t>
                      </a:r>
                      <a:r>
                        <a:rPr lang="pt-BR" sz="1600" b="1" baseline="30000" dirty="0" smtClean="0">
                          <a:solidFill>
                            <a:srgbClr val="000000"/>
                          </a:solidFill>
                          <a:latin typeface="+mn-lt"/>
                        </a:rPr>
                        <a:t>min</a:t>
                      </a:r>
                      <a:r>
                        <a:rPr lang="pt-BR" sz="1600" b="1" dirty="0" smtClean="0">
                          <a:solidFill>
                            <a:srgbClr val="000000"/>
                          </a:solidFill>
                          <a:latin typeface="+mn-lt"/>
                        </a:rPr>
                        <a:t>00</a:t>
                      </a:r>
                      <a:r>
                        <a:rPr lang="pt-BR" sz="1600" b="1" baseline="30000" dirty="0" smtClean="0">
                          <a:solidFill>
                            <a:srgbClr val="000000"/>
                          </a:solidFill>
                          <a:latin typeface="+mn-lt"/>
                        </a:rPr>
                        <a:t>s</a:t>
                      </a:r>
                    </a:p>
                    <a:p>
                      <a:pPr algn="ctr"/>
                      <a:r>
                        <a:rPr lang="pt-BR" sz="1600" b="1" dirty="0" smtClean="0">
                          <a:solidFill>
                            <a:srgbClr val="000000"/>
                          </a:solidFill>
                          <a:latin typeface="Symbol" pitchFamily="18" charset="2"/>
                        </a:rPr>
                        <a:t>d</a:t>
                      </a:r>
                      <a:r>
                        <a:rPr lang="pt-BR" sz="1600" b="1" dirty="0" smtClean="0">
                          <a:solidFill>
                            <a:srgbClr val="000000"/>
                          </a:solidFill>
                          <a:latin typeface="+mn-lt"/>
                        </a:rPr>
                        <a:t>=+</a:t>
                      </a:r>
                      <a:r>
                        <a:rPr lang="pt-BR" sz="1600" b="1" dirty="0" smtClean="0">
                          <a:solidFill>
                            <a:srgbClr val="000000"/>
                          </a:solidFill>
                          <a:latin typeface="Calibri"/>
                        </a:rPr>
                        <a:t>23°26’06” </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Trópico </a:t>
                      </a:r>
                      <a:r>
                        <a:rPr lang="pt-BR" sz="1600" b="1" dirty="0">
                          <a:solidFill>
                            <a:srgbClr val="000000"/>
                          </a:solidFill>
                          <a:latin typeface="Calibri"/>
                        </a:rPr>
                        <a:t>de </a:t>
                      </a:r>
                      <a:r>
                        <a:rPr lang="pt-BR" sz="1600" b="1" dirty="0" smtClean="0">
                          <a:solidFill>
                            <a:srgbClr val="000000"/>
                          </a:solidFill>
                          <a:latin typeface="Calibri"/>
                        </a:rPr>
                        <a:t>Câncer</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28691">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Equinócio </a:t>
                      </a:r>
                      <a:r>
                        <a:rPr lang="pt-BR" sz="1600" b="1" dirty="0">
                          <a:solidFill>
                            <a:srgbClr val="000000"/>
                          </a:solidFill>
                          <a:latin typeface="Calibri"/>
                        </a:rPr>
                        <a:t>de Primavera</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000000"/>
                          </a:solidFill>
                          <a:latin typeface="Symbol" pitchFamily="18" charset="2"/>
                        </a:rPr>
                        <a:t>a</a:t>
                      </a:r>
                      <a:r>
                        <a:rPr lang="pt-BR" sz="1600" b="1" dirty="0" smtClean="0">
                          <a:solidFill>
                            <a:srgbClr val="000000"/>
                          </a:solidFill>
                          <a:latin typeface="+mn-lt"/>
                        </a:rPr>
                        <a:t>=12</a:t>
                      </a:r>
                      <a:r>
                        <a:rPr lang="pt-BR" sz="1600" b="1" baseline="30000" dirty="0" smtClean="0">
                          <a:solidFill>
                            <a:srgbClr val="000000"/>
                          </a:solidFill>
                          <a:latin typeface="+mn-lt"/>
                        </a:rPr>
                        <a:t>h</a:t>
                      </a:r>
                      <a:r>
                        <a:rPr lang="pt-BR" sz="1600" b="1" dirty="0" smtClean="0">
                          <a:solidFill>
                            <a:srgbClr val="000000"/>
                          </a:solidFill>
                          <a:latin typeface="+mn-lt"/>
                        </a:rPr>
                        <a:t>00</a:t>
                      </a:r>
                      <a:r>
                        <a:rPr lang="pt-BR" sz="1600" b="1" baseline="30000" dirty="0" smtClean="0">
                          <a:solidFill>
                            <a:srgbClr val="000000"/>
                          </a:solidFill>
                          <a:latin typeface="+mn-lt"/>
                        </a:rPr>
                        <a:t>min</a:t>
                      </a:r>
                      <a:r>
                        <a:rPr lang="pt-BR" sz="1600" b="1" dirty="0" smtClean="0">
                          <a:solidFill>
                            <a:srgbClr val="000000"/>
                          </a:solidFill>
                          <a:latin typeface="+mn-lt"/>
                        </a:rPr>
                        <a:t>00</a:t>
                      </a:r>
                      <a:r>
                        <a:rPr lang="pt-BR" sz="1600" b="1" baseline="30000" dirty="0" smtClean="0">
                          <a:solidFill>
                            <a:srgbClr val="000000"/>
                          </a:solidFill>
                          <a:latin typeface="+mn-lt"/>
                        </a:rPr>
                        <a:t>s</a:t>
                      </a:r>
                    </a:p>
                    <a:p>
                      <a:pPr algn="ctr"/>
                      <a:r>
                        <a:rPr lang="pt-BR" sz="1600" b="1" dirty="0" smtClean="0">
                          <a:solidFill>
                            <a:srgbClr val="000000"/>
                          </a:solidFill>
                          <a:latin typeface="Symbol" pitchFamily="18" charset="2"/>
                        </a:rPr>
                        <a:t>d</a:t>
                      </a:r>
                      <a:r>
                        <a:rPr lang="pt-BR" sz="1600" b="1" dirty="0" smtClean="0">
                          <a:solidFill>
                            <a:srgbClr val="000000"/>
                          </a:solidFill>
                          <a:latin typeface="+mn-lt"/>
                        </a:rPr>
                        <a:t>=00°00’00</a:t>
                      </a:r>
                      <a:r>
                        <a:rPr lang="pt-BR" sz="1600" b="1" dirty="0" smtClean="0">
                          <a:solidFill>
                            <a:srgbClr val="000000"/>
                          </a:solidFill>
                          <a:latin typeface="Calibri"/>
                        </a:rPr>
                        <a:t>”</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Equador</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09489">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Solstício </a:t>
                      </a:r>
                      <a:r>
                        <a:rPr lang="pt-BR" sz="1600" b="1" dirty="0">
                          <a:solidFill>
                            <a:srgbClr val="000000"/>
                          </a:solidFill>
                          <a:latin typeface="Calibri"/>
                        </a:rPr>
                        <a:t>de Verão</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000000"/>
                          </a:solidFill>
                          <a:latin typeface="Symbol" pitchFamily="18" charset="2"/>
                        </a:rPr>
                        <a:t>a</a:t>
                      </a:r>
                      <a:r>
                        <a:rPr lang="pt-BR" sz="1600" b="1" dirty="0" smtClean="0">
                          <a:solidFill>
                            <a:srgbClr val="000000"/>
                          </a:solidFill>
                          <a:latin typeface="+mn-lt"/>
                        </a:rPr>
                        <a:t>=18</a:t>
                      </a:r>
                      <a:r>
                        <a:rPr lang="pt-BR" sz="1600" b="1" baseline="30000" dirty="0" smtClean="0">
                          <a:solidFill>
                            <a:srgbClr val="000000"/>
                          </a:solidFill>
                          <a:latin typeface="+mn-lt"/>
                        </a:rPr>
                        <a:t>h</a:t>
                      </a:r>
                      <a:r>
                        <a:rPr lang="pt-BR" sz="1600" b="1" dirty="0" smtClean="0">
                          <a:solidFill>
                            <a:srgbClr val="000000"/>
                          </a:solidFill>
                          <a:latin typeface="+mn-lt"/>
                        </a:rPr>
                        <a:t>00</a:t>
                      </a:r>
                      <a:r>
                        <a:rPr lang="pt-BR" sz="1600" b="1" baseline="30000" dirty="0" smtClean="0">
                          <a:solidFill>
                            <a:srgbClr val="000000"/>
                          </a:solidFill>
                          <a:latin typeface="+mn-lt"/>
                        </a:rPr>
                        <a:t>min</a:t>
                      </a:r>
                      <a:r>
                        <a:rPr lang="pt-BR" sz="1600" b="1" dirty="0" smtClean="0">
                          <a:solidFill>
                            <a:srgbClr val="000000"/>
                          </a:solidFill>
                          <a:latin typeface="+mn-lt"/>
                        </a:rPr>
                        <a:t>00</a:t>
                      </a:r>
                      <a:r>
                        <a:rPr lang="pt-BR" sz="1600" b="1" baseline="30000" dirty="0" smtClean="0">
                          <a:solidFill>
                            <a:srgbClr val="000000"/>
                          </a:solidFill>
                          <a:latin typeface="+mn-lt"/>
                        </a:rPr>
                        <a:t>s</a:t>
                      </a:r>
                    </a:p>
                    <a:p>
                      <a:pPr algn="ctr"/>
                      <a:r>
                        <a:rPr lang="pt-BR" sz="1600" b="1" dirty="0" smtClean="0">
                          <a:solidFill>
                            <a:srgbClr val="000000"/>
                          </a:solidFill>
                          <a:latin typeface="Symbol" pitchFamily="18" charset="2"/>
                        </a:rPr>
                        <a:t>d</a:t>
                      </a:r>
                      <a:r>
                        <a:rPr lang="pt-BR" sz="1600" b="1" dirty="0" smtClean="0">
                          <a:solidFill>
                            <a:srgbClr val="000000"/>
                          </a:solidFill>
                          <a:latin typeface="+mn-lt"/>
                        </a:rPr>
                        <a:t>=-</a:t>
                      </a:r>
                      <a:r>
                        <a:rPr lang="pt-BR" sz="1600" b="1" dirty="0" smtClean="0">
                          <a:solidFill>
                            <a:srgbClr val="000000"/>
                          </a:solidFill>
                          <a:latin typeface="Calibri"/>
                        </a:rPr>
                        <a:t>23°26’05”</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Trópico </a:t>
                      </a:r>
                      <a:r>
                        <a:rPr lang="pt-BR" sz="1600" b="1" dirty="0">
                          <a:solidFill>
                            <a:srgbClr val="000000"/>
                          </a:solidFill>
                          <a:latin typeface="Calibri"/>
                        </a:rPr>
                        <a:t>de Capricórnio</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7" name="Tabela 6"/>
          <p:cNvGraphicFramePr>
            <a:graphicFrameLocks noGrp="1"/>
          </p:cNvGraphicFramePr>
          <p:nvPr/>
        </p:nvGraphicFramePr>
        <p:xfrm>
          <a:off x="990601" y="1158966"/>
          <a:ext cx="7238999" cy="1358313"/>
        </p:xfrm>
        <a:graphic>
          <a:graphicData uri="http://schemas.openxmlformats.org/drawingml/2006/table">
            <a:tbl>
              <a:tblPr/>
              <a:tblGrid>
                <a:gridCol w="842031"/>
                <a:gridCol w="717954"/>
                <a:gridCol w="936392"/>
                <a:gridCol w="623591"/>
                <a:gridCol w="961411"/>
                <a:gridCol w="598572"/>
                <a:gridCol w="996336"/>
                <a:gridCol w="563647"/>
                <a:gridCol w="999065"/>
              </a:tblGrid>
              <a:tr h="348551">
                <a:tc>
                  <a:txBody>
                    <a:bodyPr/>
                    <a:lstStyle/>
                    <a:p>
                      <a:pPr algn="ctr"/>
                      <a:r>
                        <a:rPr lang="pt-BR" sz="1600" dirty="0" smtClean="0"/>
                        <a:t>Evento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gridSpan="2">
                  <a:txBody>
                    <a:bodyPr/>
                    <a:lstStyle/>
                    <a:p>
                      <a:pPr algn="ctr"/>
                      <a:r>
                        <a:rPr lang="pt-BR" sz="1600" u="none" strike="noStrike" dirty="0" smtClean="0">
                          <a:solidFill>
                            <a:srgbClr val="0B0080"/>
                          </a:solidFill>
                        </a:rPr>
                        <a:t>Equinócio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u="none" strike="noStrike" dirty="0" smtClean="0">
                          <a:solidFill>
                            <a:srgbClr val="0B0080"/>
                          </a:solidFill>
                        </a:rPr>
                        <a:t>Solstício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u="none" strike="noStrike" dirty="0" smtClean="0">
                          <a:solidFill>
                            <a:srgbClr val="0B0080"/>
                          </a:solidFill>
                        </a:rPr>
                        <a:t>Equinócio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u="none" strike="noStrike" dirty="0" smtClean="0">
                          <a:solidFill>
                            <a:srgbClr val="0B0080"/>
                          </a:solidFill>
                        </a:rPr>
                        <a:t>Solstício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r>
              <a:tr h="348551">
                <a:tc>
                  <a:txBody>
                    <a:bodyPr/>
                    <a:lstStyle/>
                    <a:p>
                      <a:pPr algn="ctr"/>
                      <a:r>
                        <a:rPr lang="pt-BR" sz="1800" dirty="0" smtClean="0"/>
                        <a:t>Mês</a:t>
                      </a:r>
                      <a:endParaRPr lang="pt-BR" sz="18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gridSpan="2">
                  <a:txBody>
                    <a:bodyPr/>
                    <a:lstStyle/>
                    <a:p>
                      <a:pPr algn="ctr"/>
                      <a:r>
                        <a:rPr lang="pt-BR" sz="1600" dirty="0" smtClean="0"/>
                        <a:t>Março (</a:t>
                      </a:r>
                      <a:r>
                        <a:rPr lang="el-GR" sz="1600" dirty="0" smtClean="0">
                          <a:solidFill>
                            <a:srgbClr val="FF0000"/>
                          </a:solidFill>
                        </a:rPr>
                        <a:t>ϒ</a:t>
                      </a:r>
                      <a:r>
                        <a:rPr lang="pt-BR" sz="1600" dirty="0" smtClean="0"/>
                        <a:t>)</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dirty="0" smtClean="0"/>
                        <a:t>Junho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dirty="0" smtClean="0"/>
                        <a:t>Setembro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c gridSpan="2">
                  <a:txBody>
                    <a:bodyPr/>
                    <a:lstStyle/>
                    <a:p>
                      <a:pPr algn="ctr"/>
                      <a:r>
                        <a:rPr lang="pt-BR" sz="1600" dirty="0" smtClean="0"/>
                        <a:t>Dezembro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hMerge="1">
                  <a:txBody>
                    <a:bodyPr/>
                    <a:lstStyle/>
                    <a:p>
                      <a:endParaRPr lang="pt-BR"/>
                    </a:p>
                  </a:txBody>
                  <a:tcPr/>
                </a:tc>
              </a:tr>
              <a:tr h="208135">
                <a:tc>
                  <a:txBody>
                    <a:bodyPr/>
                    <a:lstStyle/>
                    <a:p>
                      <a:pPr algn="ctr"/>
                      <a:r>
                        <a:rPr lang="pt-BR" sz="1800" dirty="0" smtClean="0"/>
                        <a:t>Ano</a:t>
                      </a:r>
                      <a:endParaRPr lang="pt-BR" sz="18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smtClean="0"/>
                        <a:t>Dia</a:t>
                      </a:r>
                      <a:endParaRPr lang="pt-BR" sz="18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Horário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Dia</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Horário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Dia</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Horário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Dia</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Horário</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r h="348551">
                <a:tc>
                  <a:txBody>
                    <a:bodyPr/>
                    <a:lstStyle/>
                    <a:p>
                      <a:pPr algn="ctr"/>
                      <a:r>
                        <a:rPr lang="pt-BR" sz="1800" dirty="0"/>
                        <a:t>2014</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800" dirty="0"/>
                        <a:t>20</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16:57 TU</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10:51 TU</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23</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02:29 TU</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a:t>21</a:t>
                      </a:r>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c>
                  <a:txBody>
                    <a:bodyPr/>
                    <a:lstStyle/>
                    <a:p>
                      <a:pPr algn="ctr"/>
                      <a:r>
                        <a:rPr lang="pt-BR" sz="1600" dirty="0" smtClean="0"/>
                        <a:t>23:03 TU</a:t>
                      </a:r>
                      <a:endParaRPr lang="pt-BR" sz="1600" dirty="0"/>
                    </a:p>
                  </a:txBody>
                  <a:tcPr marL="38340" marR="38340" marT="19170" marB="1917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solidFill>
                  </a:tcPr>
                </a:tc>
              </a:tr>
            </a:tbl>
          </a:graphicData>
        </a:graphic>
      </p:graphicFrame>
      <p:sp>
        <p:nvSpPr>
          <p:cNvPr id="8" name="CaixaDeTexto 7"/>
          <p:cNvSpPr txBox="1"/>
          <p:nvPr/>
        </p:nvSpPr>
        <p:spPr>
          <a:xfrm>
            <a:off x="6444208" y="2492896"/>
            <a:ext cx="2088232" cy="369332"/>
          </a:xfrm>
          <a:prstGeom prst="rect">
            <a:avLst/>
          </a:prstGeom>
          <a:noFill/>
        </p:spPr>
        <p:txBody>
          <a:bodyPr wrap="square" rtlCol="0">
            <a:spAutoFit/>
          </a:bodyPr>
          <a:lstStyle/>
          <a:p>
            <a:r>
              <a:rPr lang="pt-BR" dirty="0" smtClean="0">
                <a:solidFill>
                  <a:srgbClr val="FFFF00"/>
                </a:solidFill>
              </a:rPr>
              <a:t>Fonte: USNO</a:t>
            </a:r>
            <a:endParaRPr lang="pt-BR" dirty="0">
              <a:solidFill>
                <a:srgbClr val="FFFF00"/>
              </a:solidFill>
            </a:endParaRPr>
          </a:p>
        </p:txBody>
      </p:sp>
      <p:sp>
        <p:nvSpPr>
          <p:cNvPr id="10" name="CaixaDeTexto 9"/>
          <p:cNvSpPr txBox="1"/>
          <p:nvPr/>
        </p:nvSpPr>
        <p:spPr>
          <a:xfrm>
            <a:off x="3643086" y="6206470"/>
            <a:ext cx="4586514" cy="369332"/>
          </a:xfrm>
          <a:prstGeom prst="rect">
            <a:avLst/>
          </a:prstGeom>
          <a:noFill/>
        </p:spPr>
        <p:txBody>
          <a:bodyPr wrap="square" rtlCol="0">
            <a:spAutoFit/>
          </a:bodyPr>
          <a:lstStyle/>
          <a:p>
            <a:r>
              <a:rPr lang="pt-BR" dirty="0" smtClean="0">
                <a:solidFill>
                  <a:srgbClr val="FFFF00"/>
                </a:solidFill>
              </a:rPr>
              <a:t>Fonte: </a:t>
            </a:r>
            <a:r>
              <a:rPr lang="pt-BR" dirty="0" err="1" smtClean="0">
                <a:solidFill>
                  <a:srgbClr val="FFFF00"/>
                </a:solidFill>
              </a:rPr>
              <a:t>Alcyone</a:t>
            </a:r>
            <a:r>
              <a:rPr lang="pt-BR" dirty="0" smtClean="0">
                <a:solidFill>
                  <a:srgbClr val="FFFF00"/>
                </a:solidFill>
              </a:rPr>
              <a:t> </a:t>
            </a:r>
            <a:r>
              <a:rPr lang="pt-BR" dirty="0" err="1" smtClean="0">
                <a:solidFill>
                  <a:srgbClr val="FFFF00"/>
                </a:solidFill>
              </a:rPr>
              <a:t>Ephemeris</a:t>
            </a:r>
            <a:r>
              <a:rPr lang="pt-BR" dirty="0" smtClean="0">
                <a:solidFill>
                  <a:srgbClr val="FFFF00"/>
                </a:solidFill>
              </a:rPr>
              <a:t> V 4.3 (</a:t>
            </a:r>
            <a:r>
              <a:rPr lang="pt-BR" dirty="0" err="1" smtClean="0">
                <a:solidFill>
                  <a:srgbClr val="FFFF00"/>
                </a:solidFill>
              </a:rPr>
              <a:t>evaluation</a:t>
            </a:r>
            <a:r>
              <a:rPr lang="pt-BR" dirty="0" smtClean="0">
                <a:solidFill>
                  <a:srgbClr val="FFFF00"/>
                </a:solidFill>
              </a:rPr>
              <a:t>)</a:t>
            </a:r>
            <a:endParaRPr lang="pt-BR"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down)">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29352361-sorocaba.jpg"/>
          <p:cNvPicPr>
            <a:picLocks noChangeAspect="1"/>
          </p:cNvPicPr>
          <p:nvPr/>
        </p:nvPicPr>
        <p:blipFill>
          <a:blip r:embed="rId3" cstate="print"/>
          <a:stretch>
            <a:fillRect/>
          </a:stretch>
        </p:blipFill>
        <p:spPr>
          <a:xfrm>
            <a:off x="2060525" y="0"/>
            <a:ext cx="5022949"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29352361-sorocaba.jpg"/>
          <p:cNvPicPr>
            <a:picLocks noChangeAspect="1"/>
          </p:cNvPicPr>
          <p:nvPr/>
        </p:nvPicPr>
        <p:blipFill>
          <a:blip r:embed="rId3" cstate="print"/>
          <a:stretch>
            <a:fillRect/>
          </a:stretch>
        </p:blipFill>
        <p:spPr>
          <a:xfrm>
            <a:off x="0" y="0"/>
            <a:ext cx="5022949" cy="6858000"/>
          </a:xfrm>
          <a:prstGeom prst="rect">
            <a:avLst/>
          </a:prstGeom>
        </p:spPr>
      </p:pic>
      <p:pic>
        <p:nvPicPr>
          <p:cNvPr id="3" name="Imagem 2" descr="39588379-airton-senna.jpg"/>
          <p:cNvPicPr>
            <a:picLocks noChangeAspect="1"/>
          </p:cNvPicPr>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tropico-capricornio-bandeirantes.jpg"/>
          <p:cNvPicPr>
            <a:picLocks noChangeAspect="1"/>
          </p:cNvPicPr>
          <p:nvPr/>
        </p:nvPicPr>
        <p:blipFill>
          <a:blip r:embed="rId2" cstate="print"/>
          <a:stretch>
            <a:fillRect/>
          </a:stretch>
        </p:blipFill>
        <p:spPr>
          <a:xfrm>
            <a:off x="0" y="147340"/>
            <a:ext cx="9144000" cy="65633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cstate="print"/>
          <a:srcRect/>
          <a:stretch>
            <a:fillRect/>
          </a:stretch>
        </p:blipFill>
        <p:spPr bwMode="auto">
          <a:xfrm>
            <a:off x="47625" y="117644"/>
            <a:ext cx="9048750" cy="4657725"/>
          </a:xfrm>
          <a:prstGeom prst="rect">
            <a:avLst/>
          </a:prstGeom>
          <a:noFill/>
          <a:ln w="9525">
            <a:noFill/>
            <a:miter lim="800000"/>
            <a:headEnd/>
            <a:tailEnd/>
          </a:ln>
        </p:spPr>
      </p:pic>
      <p:sp>
        <p:nvSpPr>
          <p:cNvPr id="7" name="Retângulo 6"/>
          <p:cNvSpPr/>
          <p:nvPr/>
        </p:nvSpPr>
        <p:spPr>
          <a:xfrm>
            <a:off x="2041628" y="5268560"/>
            <a:ext cx="5060745" cy="923330"/>
          </a:xfrm>
          <a:prstGeom prst="rect">
            <a:avLst/>
          </a:prstGeom>
          <a:noFill/>
          <a:effectLst>
            <a:reflection blurRad="6350" stA="50000" endA="295" endPos="92000" dist="101600" dir="5400000" sy="-100000" algn="bl" rotWithShape="0"/>
          </a:effectLst>
        </p:spPr>
        <p:txBody>
          <a:bodyPr wrap="square" lIns="91440" tIns="45720" rIns="91440" bIns="45720">
            <a:spAutoFit/>
            <a:scene3d>
              <a:camera prst="isometricOffAxis1Right"/>
              <a:lightRig rig="threePt" dir="t"/>
            </a:scene3d>
          </a:bodyPr>
          <a:lstStyle/>
          <a:p>
            <a:pPr algn="ctr"/>
            <a:r>
              <a:rPr lang="pt-BR" sz="5400" b="1" dirty="0" smtClean="0">
                <a:ln w="38100" cmpd="sng">
                  <a:solidFill>
                    <a:schemeClr val="tx1"/>
                  </a:solidFill>
                  <a:prstDash val="solid"/>
                  <a:miter lim="800000"/>
                </a:ln>
                <a:solidFill>
                  <a:schemeClr val="tx2">
                    <a:lumMod val="60000"/>
                    <a:lumOff val="40000"/>
                  </a:schemeClr>
                </a:solidFill>
                <a:effectLst>
                  <a:outerShdw blurRad="342900" dir="21540000" algn="bl" rotWithShape="0">
                    <a:prstClr val="black">
                      <a:alpha val="80000"/>
                    </a:prstClr>
                  </a:outerShdw>
                </a:effectLst>
              </a:rPr>
              <a:t>Zona Temperada</a:t>
            </a:r>
            <a:endParaRPr lang="pt-BR" sz="5400" b="1" cap="none" spc="0" dirty="0">
              <a:ln w="38100" cmpd="sng">
                <a:solidFill>
                  <a:schemeClr val="tx1"/>
                </a:solidFill>
                <a:prstDash val="solid"/>
                <a:miter lim="800000"/>
              </a:ln>
              <a:solidFill>
                <a:schemeClr val="tx2">
                  <a:lumMod val="60000"/>
                  <a:lumOff val="40000"/>
                </a:schemeClr>
              </a:solidFill>
              <a:effectLst>
                <a:outerShdw blurRad="342900" dir="21540000" algn="bl" rotWithShape="0">
                  <a:prstClr val="black">
                    <a:alpha val="80000"/>
                  </a:prst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1024px-Trópico_de_Cáncer_en_México_-_Carretera_83_(Vía_Corta)_Zaragoza-Victoria,_Km_27+800.jpg"/>
          <p:cNvPicPr>
            <a:picLocks noChangeAspect="1"/>
          </p:cNvPicPr>
          <p:nvPr/>
        </p:nvPicPr>
        <p:blipFill>
          <a:blip r:embed="rId3" cstate="print"/>
          <a:stretch>
            <a:fillRect/>
          </a:stretch>
        </p:blipFill>
        <p:spPr>
          <a:xfrm>
            <a:off x="0" y="0"/>
            <a:ext cx="9144000" cy="6858000"/>
          </a:xfrm>
          <a:prstGeom prst="rect">
            <a:avLst/>
          </a:prstGeom>
        </p:spPr>
      </p:pic>
      <p:sp>
        <p:nvSpPr>
          <p:cNvPr id="4" name="CaixaDeTexto 3"/>
          <p:cNvSpPr txBox="1"/>
          <p:nvPr/>
        </p:nvSpPr>
        <p:spPr>
          <a:xfrm>
            <a:off x="2771800" y="6021288"/>
            <a:ext cx="6264696" cy="646331"/>
          </a:xfrm>
          <a:prstGeom prst="rect">
            <a:avLst/>
          </a:prstGeom>
          <a:noFill/>
        </p:spPr>
        <p:txBody>
          <a:bodyPr wrap="square" rtlCol="0">
            <a:spAutoFit/>
          </a:bodyPr>
          <a:lstStyle/>
          <a:p>
            <a:r>
              <a:rPr lang="es-ES" dirty="0" smtClean="0"/>
              <a:t>Trópico de </a:t>
            </a:r>
            <a:r>
              <a:rPr lang="es-ES" dirty="0" err="1" smtClean="0"/>
              <a:t>Câncer</a:t>
            </a:r>
            <a:r>
              <a:rPr lang="es-ES" dirty="0" smtClean="0"/>
              <a:t> no México</a:t>
            </a:r>
            <a:br>
              <a:rPr lang="es-ES" dirty="0" smtClean="0"/>
            </a:br>
            <a:r>
              <a:rPr lang="es-ES" dirty="0" smtClean="0"/>
              <a:t>Carretera 83 (Vía Corta) Zaragoza-Victoria, km27+800</a:t>
            </a:r>
            <a:endParaRPr lang="pt-B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nvGraphicFramePr>
        <p:xfrm>
          <a:off x="783480" y="1167742"/>
          <a:ext cx="7560840" cy="4205216"/>
        </p:xfrm>
        <a:graphic>
          <a:graphicData uri="http://schemas.openxmlformats.org/drawingml/2006/table">
            <a:tbl>
              <a:tblPr/>
              <a:tblGrid>
                <a:gridCol w="864096"/>
                <a:gridCol w="2232248"/>
                <a:gridCol w="4464496"/>
              </a:tblGrid>
              <a:tr h="547616">
                <a:tc>
                  <a:txBody>
                    <a:bodyPr/>
                    <a:lstStyle/>
                    <a:p>
                      <a:r>
                        <a:rPr lang="pt-BR" sz="2400" dirty="0" smtClean="0">
                          <a:solidFill>
                            <a:schemeClr val="tx1"/>
                          </a:solidFill>
                          <a:latin typeface="Calibri"/>
                        </a:rPr>
                        <a:t>ANO</a:t>
                      </a:r>
                      <a:endParaRPr lang="pt-BR" sz="24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pt-BR" sz="2400" dirty="0" smtClean="0">
                          <a:solidFill>
                            <a:schemeClr val="tx1"/>
                          </a:solidFill>
                          <a:latin typeface="Calibri"/>
                        </a:rPr>
                        <a:t>Data e Horário</a:t>
                      </a:r>
                      <a:endParaRPr lang="pt-BR" sz="24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pt-BR" sz="2400" dirty="0" smtClean="0">
                          <a:solidFill>
                            <a:schemeClr val="tx1"/>
                          </a:solidFill>
                          <a:latin typeface="Calibri"/>
                        </a:rPr>
                        <a:t>Obliquidade </a:t>
                      </a:r>
                      <a:r>
                        <a:rPr lang="pt-BR" sz="2400" baseline="0" dirty="0" smtClean="0">
                          <a:solidFill>
                            <a:schemeClr val="tx1"/>
                          </a:solidFill>
                          <a:latin typeface="Calibri"/>
                        </a:rPr>
                        <a:t> </a:t>
                      </a:r>
                      <a:r>
                        <a:rPr lang="pt-BR" sz="2000" baseline="0" dirty="0" smtClean="0">
                          <a:solidFill>
                            <a:schemeClr val="tx1"/>
                          </a:solidFill>
                          <a:latin typeface="Calibri"/>
                        </a:rPr>
                        <a:t>(Trópico de Capricórnio)</a:t>
                      </a:r>
                      <a:endParaRPr lang="pt-BR" sz="24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smtClean="0">
                          <a:solidFill>
                            <a:schemeClr val="tx1"/>
                          </a:solidFill>
                          <a:latin typeface="Calibri"/>
                        </a:rPr>
                        <a:t>2014</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smtClean="0">
                          <a:solidFill>
                            <a:schemeClr val="tx1"/>
                          </a:solidFill>
                          <a:latin typeface="Calibri"/>
                        </a:rPr>
                        <a:t>21/12 </a:t>
                      </a:r>
                      <a:r>
                        <a:rPr lang="pt-BR" sz="1600" b="1" dirty="0">
                          <a:solidFill>
                            <a:schemeClr val="tx1"/>
                          </a:solidFill>
                          <a:latin typeface="Calibri"/>
                        </a:rPr>
                        <a:t>às </a:t>
                      </a:r>
                      <a:r>
                        <a:rPr lang="pt-BR" sz="1600" b="1" dirty="0" smtClean="0">
                          <a:solidFill>
                            <a:schemeClr val="tx1"/>
                          </a:solidFill>
                          <a:latin typeface="Calibri"/>
                        </a:rPr>
                        <a:t>23h03min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23°26’</a:t>
                      </a:r>
                      <a:r>
                        <a:rPr lang="pt-BR" sz="2400" b="1" dirty="0" smtClean="0">
                          <a:solidFill>
                            <a:srgbClr val="FF0000"/>
                          </a:solidFill>
                          <a:latin typeface="Calibri"/>
                        </a:rPr>
                        <a:t>05</a:t>
                      </a:r>
                      <a:r>
                        <a:rPr lang="pt-BR" sz="2400" b="1" dirty="0" smtClean="0">
                          <a:solidFill>
                            <a:schemeClr val="tx1"/>
                          </a:solidFill>
                          <a:latin typeface="Calibri"/>
                        </a:rPr>
                        <a:t>” </a:t>
                      </a:r>
                      <a:r>
                        <a:rPr lang="pt-BR" sz="2400" b="1" dirty="0">
                          <a:solidFill>
                            <a:schemeClr val="tx1"/>
                          </a:solidFill>
                          <a:latin typeface="Calibri"/>
                        </a:rPr>
                        <a:t>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a:solidFill>
                            <a:schemeClr val="tx1"/>
                          </a:solidFill>
                          <a:latin typeface="Calibri"/>
                        </a:rPr>
                        <a:t>2019</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smtClean="0">
                          <a:solidFill>
                            <a:schemeClr val="tx1"/>
                          </a:solidFill>
                          <a:latin typeface="Calibri"/>
                        </a:rPr>
                        <a:t>21/12 </a:t>
                      </a:r>
                      <a:r>
                        <a:rPr lang="pt-BR" sz="1600" b="1" dirty="0">
                          <a:solidFill>
                            <a:schemeClr val="tx1"/>
                          </a:solidFill>
                          <a:latin typeface="Calibri"/>
                        </a:rPr>
                        <a:t>às </a:t>
                      </a:r>
                      <a:r>
                        <a:rPr lang="pt-BR" sz="1600" b="1" dirty="0" smtClean="0">
                          <a:solidFill>
                            <a:schemeClr val="tx1"/>
                          </a:solidFill>
                          <a:latin typeface="Calibri"/>
                        </a:rPr>
                        <a:t>04h20min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23°26’</a:t>
                      </a:r>
                      <a:r>
                        <a:rPr lang="pt-BR" sz="2400" b="1" dirty="0" smtClean="0">
                          <a:solidFill>
                            <a:srgbClr val="FF0000"/>
                          </a:solidFill>
                          <a:latin typeface="Calibri"/>
                        </a:rPr>
                        <a:t>10</a:t>
                      </a:r>
                      <a:r>
                        <a:rPr lang="pt-BR" sz="2400" b="1" dirty="0" smtClean="0">
                          <a:solidFill>
                            <a:schemeClr val="tx1"/>
                          </a:solidFill>
                          <a:latin typeface="Calibri"/>
                        </a:rPr>
                        <a:t>” </a:t>
                      </a:r>
                      <a:r>
                        <a:rPr lang="pt-BR" sz="2400" b="1" dirty="0">
                          <a:solidFill>
                            <a:schemeClr val="tx1"/>
                          </a:solidFill>
                          <a:latin typeface="Calibri"/>
                        </a:rPr>
                        <a:t>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a:solidFill>
                            <a:schemeClr val="tx1"/>
                          </a:solidFill>
                          <a:latin typeface="Calibri"/>
                        </a:rPr>
                        <a:t>2024</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Calibri"/>
                        </a:rPr>
                        <a:t>21/12 às </a:t>
                      </a:r>
                      <a:r>
                        <a:rPr lang="pt-BR" sz="1600" b="1" dirty="0" smtClean="0">
                          <a:solidFill>
                            <a:schemeClr val="tx1"/>
                          </a:solidFill>
                          <a:latin typeface="Calibri"/>
                        </a:rPr>
                        <a:t>09h21min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23°26’</a:t>
                      </a:r>
                      <a:r>
                        <a:rPr lang="pt-BR" sz="2400" b="1" dirty="0" smtClean="0">
                          <a:solidFill>
                            <a:srgbClr val="FF0000"/>
                          </a:solidFill>
                          <a:latin typeface="Calibri"/>
                        </a:rPr>
                        <a:t>18</a:t>
                      </a:r>
                      <a:r>
                        <a:rPr lang="pt-BR" sz="2400" b="1" dirty="0" smtClean="0">
                          <a:solidFill>
                            <a:schemeClr val="tx1"/>
                          </a:solidFill>
                          <a:latin typeface="Calibri"/>
                        </a:rPr>
                        <a:t>” </a:t>
                      </a:r>
                      <a:r>
                        <a:rPr lang="pt-BR" sz="2400" b="1" dirty="0">
                          <a:solidFill>
                            <a:schemeClr val="tx1"/>
                          </a:solidFill>
                          <a:latin typeface="Calibri"/>
                        </a:rPr>
                        <a:t>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a:solidFill>
                            <a:schemeClr val="tx1"/>
                          </a:solidFill>
                          <a:latin typeface="Calibri"/>
                        </a:rPr>
                        <a:t>2029</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smtClean="0">
                          <a:solidFill>
                            <a:schemeClr val="tx1"/>
                          </a:solidFill>
                          <a:latin typeface="Calibri"/>
                        </a:rPr>
                        <a:t>21/12 </a:t>
                      </a:r>
                      <a:r>
                        <a:rPr lang="pt-BR" sz="1600" b="1" dirty="0">
                          <a:solidFill>
                            <a:schemeClr val="tx1"/>
                          </a:solidFill>
                          <a:latin typeface="Calibri"/>
                        </a:rPr>
                        <a:t>às </a:t>
                      </a:r>
                      <a:r>
                        <a:rPr lang="pt-BR" sz="1600" b="1" dirty="0" smtClean="0">
                          <a:solidFill>
                            <a:schemeClr val="tx1"/>
                          </a:solidFill>
                          <a:latin typeface="Calibri"/>
                        </a:rPr>
                        <a:t>14h14min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23°26’</a:t>
                      </a:r>
                      <a:r>
                        <a:rPr lang="pt-BR" sz="2400" b="1" dirty="0" smtClean="0">
                          <a:solidFill>
                            <a:srgbClr val="FF0000"/>
                          </a:solidFill>
                          <a:latin typeface="Calibri"/>
                        </a:rPr>
                        <a:t>06</a:t>
                      </a:r>
                      <a:r>
                        <a:rPr lang="pt-BR" sz="2400" b="1" dirty="0">
                          <a:solidFill>
                            <a:schemeClr val="tx1"/>
                          </a:solidFill>
                          <a:latin typeface="Calibri"/>
                        </a:rPr>
                        <a:t>” 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a:solidFill>
                            <a:schemeClr val="tx1"/>
                          </a:solidFill>
                          <a:latin typeface="Calibri"/>
                        </a:rPr>
                        <a:t>2034</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smtClean="0">
                          <a:solidFill>
                            <a:schemeClr val="tx1"/>
                          </a:solidFill>
                          <a:latin typeface="Calibri"/>
                        </a:rPr>
                        <a:t>21/12 </a:t>
                      </a:r>
                      <a:r>
                        <a:rPr lang="pt-BR" sz="1600" b="1" dirty="0">
                          <a:solidFill>
                            <a:schemeClr val="tx1"/>
                          </a:solidFill>
                          <a:latin typeface="Calibri"/>
                        </a:rPr>
                        <a:t>às </a:t>
                      </a:r>
                      <a:r>
                        <a:rPr lang="pt-BR" sz="1600" b="1" dirty="0" smtClean="0">
                          <a:solidFill>
                            <a:schemeClr val="tx1"/>
                          </a:solidFill>
                          <a:latin typeface="Calibri"/>
                        </a:rPr>
                        <a:t>19h34min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23°25’</a:t>
                      </a:r>
                      <a:r>
                        <a:rPr lang="pt-BR" sz="2400" b="1" dirty="0" smtClean="0">
                          <a:solidFill>
                            <a:srgbClr val="00B0F0"/>
                          </a:solidFill>
                          <a:latin typeface="Calibri"/>
                        </a:rPr>
                        <a:t>55</a:t>
                      </a:r>
                      <a:r>
                        <a:rPr lang="pt-BR" sz="2400" b="1" dirty="0" smtClean="0">
                          <a:solidFill>
                            <a:schemeClr val="tx1"/>
                          </a:solidFill>
                          <a:latin typeface="Calibri"/>
                        </a:rPr>
                        <a:t>” </a:t>
                      </a:r>
                      <a:r>
                        <a:rPr lang="pt-BR" sz="2400" b="1" dirty="0">
                          <a:solidFill>
                            <a:schemeClr val="tx1"/>
                          </a:solidFill>
                          <a:latin typeface="Calibri"/>
                        </a:rPr>
                        <a:t>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a:solidFill>
                            <a:schemeClr val="tx1"/>
                          </a:solidFill>
                          <a:latin typeface="Calibri"/>
                        </a:rPr>
                        <a:t>2039</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Calibri"/>
                        </a:rPr>
                        <a:t>22/12 às </a:t>
                      </a:r>
                      <a:r>
                        <a:rPr lang="pt-BR" sz="1600" b="1" dirty="0" smtClean="0">
                          <a:solidFill>
                            <a:schemeClr val="tx1"/>
                          </a:solidFill>
                          <a:latin typeface="Calibri"/>
                        </a:rPr>
                        <a:t>00h40min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23°26’</a:t>
                      </a:r>
                      <a:r>
                        <a:rPr lang="pt-BR" sz="2400" b="1" dirty="0" smtClean="0">
                          <a:solidFill>
                            <a:srgbClr val="FF0000"/>
                          </a:solidFill>
                          <a:latin typeface="Calibri"/>
                        </a:rPr>
                        <a:t>06</a:t>
                      </a:r>
                      <a:r>
                        <a:rPr lang="pt-BR" sz="2400" b="1" dirty="0" smtClean="0">
                          <a:solidFill>
                            <a:schemeClr val="tx1"/>
                          </a:solidFill>
                          <a:latin typeface="Calibri"/>
                        </a:rPr>
                        <a:t>” </a:t>
                      </a:r>
                      <a:r>
                        <a:rPr lang="pt-BR" sz="2400" b="1" dirty="0">
                          <a:solidFill>
                            <a:schemeClr val="tx1"/>
                          </a:solidFill>
                          <a:latin typeface="Calibri"/>
                        </a:rPr>
                        <a:t>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a:solidFill>
                            <a:schemeClr val="tx1"/>
                          </a:solidFill>
                          <a:latin typeface="Calibri"/>
                        </a:rPr>
                        <a:t>2044</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Calibri"/>
                        </a:rPr>
                        <a:t>21/12 às </a:t>
                      </a:r>
                      <a:r>
                        <a:rPr lang="pt-BR" sz="1600" b="1" dirty="0" smtClean="0">
                          <a:solidFill>
                            <a:schemeClr val="tx1"/>
                          </a:solidFill>
                          <a:latin typeface="Calibri"/>
                        </a:rPr>
                        <a:t>05h43min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23°26’</a:t>
                      </a:r>
                      <a:r>
                        <a:rPr lang="pt-BR" sz="2400" b="1" dirty="0" smtClean="0">
                          <a:solidFill>
                            <a:srgbClr val="FF0000"/>
                          </a:solidFill>
                          <a:latin typeface="Calibri"/>
                        </a:rPr>
                        <a:t>09</a:t>
                      </a:r>
                      <a:r>
                        <a:rPr lang="pt-BR" sz="2400" b="1" dirty="0" smtClean="0">
                          <a:solidFill>
                            <a:schemeClr val="tx1"/>
                          </a:solidFill>
                          <a:latin typeface="Calibri"/>
                        </a:rPr>
                        <a:t>” </a:t>
                      </a:r>
                      <a:r>
                        <a:rPr lang="pt-BR" sz="2400" b="1" dirty="0">
                          <a:solidFill>
                            <a:schemeClr val="tx1"/>
                          </a:solidFill>
                          <a:latin typeface="Calibri"/>
                        </a:rPr>
                        <a:t>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a:solidFill>
                            <a:schemeClr val="tx1"/>
                          </a:solidFill>
                          <a:latin typeface="Calibri"/>
                        </a:rPr>
                        <a:t>2049</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smtClean="0">
                          <a:solidFill>
                            <a:schemeClr val="tx1"/>
                          </a:solidFill>
                          <a:latin typeface="Calibri"/>
                        </a:rPr>
                        <a:t>21/12 </a:t>
                      </a:r>
                      <a:r>
                        <a:rPr lang="pt-BR" sz="1600" b="1" dirty="0">
                          <a:solidFill>
                            <a:schemeClr val="tx1"/>
                          </a:solidFill>
                          <a:latin typeface="Calibri"/>
                        </a:rPr>
                        <a:t>às </a:t>
                      </a:r>
                      <a:r>
                        <a:rPr lang="pt-BR" sz="1600" b="1" dirty="0" smtClean="0">
                          <a:solidFill>
                            <a:schemeClr val="tx1"/>
                          </a:solidFill>
                          <a:latin typeface="Calibri"/>
                        </a:rPr>
                        <a:t>10h52min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23°25’</a:t>
                      </a:r>
                      <a:r>
                        <a:rPr lang="pt-BR" sz="2400" b="1" dirty="0" smtClean="0">
                          <a:solidFill>
                            <a:srgbClr val="00B0F0"/>
                          </a:solidFill>
                          <a:latin typeface="Calibri"/>
                        </a:rPr>
                        <a:t>53</a:t>
                      </a:r>
                      <a:r>
                        <a:rPr lang="pt-BR" sz="2400" b="1" dirty="0" smtClean="0">
                          <a:solidFill>
                            <a:schemeClr val="tx1"/>
                          </a:solidFill>
                          <a:latin typeface="Calibri"/>
                        </a:rPr>
                        <a:t>” </a:t>
                      </a:r>
                      <a:r>
                        <a:rPr lang="pt-BR" sz="2400" b="1" dirty="0">
                          <a:solidFill>
                            <a:schemeClr val="tx1"/>
                          </a:solidFill>
                          <a:latin typeface="Calibri"/>
                        </a:rPr>
                        <a:t>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a:solidFill>
                            <a:schemeClr val="tx1"/>
                          </a:solidFill>
                          <a:latin typeface="Calibri"/>
                        </a:rPr>
                        <a:t>2054</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smtClean="0">
                          <a:solidFill>
                            <a:schemeClr val="tx1"/>
                          </a:solidFill>
                          <a:latin typeface="Calibri"/>
                        </a:rPr>
                        <a:t>21/12 </a:t>
                      </a:r>
                      <a:r>
                        <a:rPr lang="pt-BR" sz="1600" b="1" dirty="0">
                          <a:solidFill>
                            <a:schemeClr val="tx1"/>
                          </a:solidFill>
                          <a:latin typeface="Calibri"/>
                        </a:rPr>
                        <a:t>às </a:t>
                      </a:r>
                      <a:r>
                        <a:rPr lang="pt-BR" sz="1600" b="1" dirty="0" smtClean="0">
                          <a:solidFill>
                            <a:schemeClr val="tx1"/>
                          </a:solidFill>
                          <a:latin typeface="Calibri"/>
                        </a:rPr>
                        <a:t>16h10min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23°25’</a:t>
                      </a:r>
                      <a:r>
                        <a:rPr lang="pt-BR" sz="2400" b="1" dirty="0" smtClean="0">
                          <a:solidFill>
                            <a:srgbClr val="00B0F0"/>
                          </a:solidFill>
                          <a:latin typeface="Calibri"/>
                        </a:rPr>
                        <a:t>48</a:t>
                      </a:r>
                      <a:r>
                        <a:rPr lang="pt-BR" sz="2400" b="1" dirty="0" smtClean="0">
                          <a:solidFill>
                            <a:schemeClr val="tx1"/>
                          </a:solidFill>
                          <a:latin typeface="Calibri"/>
                        </a:rPr>
                        <a:t>” </a:t>
                      </a:r>
                      <a:r>
                        <a:rPr lang="pt-BR" sz="2400" b="1" dirty="0">
                          <a:solidFill>
                            <a:schemeClr val="tx1"/>
                          </a:solidFill>
                          <a:latin typeface="Calibri"/>
                        </a:rPr>
                        <a:t>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8483">
                <a:tc>
                  <a:txBody>
                    <a:bodyPr/>
                    <a:lstStyle/>
                    <a:p>
                      <a:pPr algn="ctr"/>
                      <a:r>
                        <a:rPr lang="pt-BR" sz="2400" b="1" dirty="0">
                          <a:solidFill>
                            <a:schemeClr val="tx1"/>
                          </a:solidFill>
                          <a:latin typeface="Calibri"/>
                        </a:rPr>
                        <a:t>2059</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b="1" dirty="0" smtClean="0">
                          <a:solidFill>
                            <a:schemeClr val="tx1"/>
                          </a:solidFill>
                          <a:latin typeface="Calibri"/>
                        </a:rPr>
                        <a:t>21/12 </a:t>
                      </a:r>
                      <a:r>
                        <a:rPr lang="pt-BR" sz="1600" b="1" dirty="0">
                          <a:solidFill>
                            <a:schemeClr val="tx1"/>
                          </a:solidFill>
                          <a:latin typeface="Calibri"/>
                        </a:rPr>
                        <a:t>às </a:t>
                      </a:r>
                      <a:r>
                        <a:rPr lang="pt-BR" sz="1600" b="1" dirty="0" smtClean="0">
                          <a:solidFill>
                            <a:schemeClr val="tx1"/>
                          </a:solidFill>
                          <a:latin typeface="Calibri"/>
                        </a:rPr>
                        <a:t>21h18min TU</a:t>
                      </a:r>
                      <a:endParaRPr lang="pt-BR" sz="12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400" b="1" dirty="0" smtClean="0">
                          <a:solidFill>
                            <a:schemeClr val="tx1"/>
                          </a:solidFill>
                          <a:latin typeface="Calibri"/>
                        </a:rPr>
                        <a:t>23°25’</a:t>
                      </a:r>
                      <a:r>
                        <a:rPr lang="pt-BR" sz="2400" b="1" dirty="0" smtClean="0">
                          <a:solidFill>
                            <a:srgbClr val="00B0F0"/>
                          </a:solidFill>
                          <a:latin typeface="Calibri"/>
                        </a:rPr>
                        <a:t>58</a:t>
                      </a:r>
                      <a:r>
                        <a:rPr lang="pt-BR" sz="2400" b="1" dirty="0" smtClean="0">
                          <a:solidFill>
                            <a:schemeClr val="tx1"/>
                          </a:solidFill>
                          <a:latin typeface="Calibri"/>
                        </a:rPr>
                        <a:t>” </a:t>
                      </a:r>
                      <a:r>
                        <a:rPr lang="pt-BR" sz="2400" b="1" dirty="0">
                          <a:solidFill>
                            <a:schemeClr val="tx1"/>
                          </a:solidFill>
                          <a:latin typeface="Calibri"/>
                        </a:rPr>
                        <a:t>S</a:t>
                      </a:r>
                      <a:endParaRPr lang="pt-BR" sz="1800" dirty="0">
                        <a:solidFill>
                          <a:schemeClr val="tx1"/>
                        </a:solidFill>
                        <a:latin typeface="Calibri"/>
                      </a:endParaRPr>
                    </a:p>
                  </a:txBody>
                  <a:tcPr marL="67359" marR="673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5" name="CaixaDeTexto 4"/>
          <p:cNvSpPr txBox="1"/>
          <p:nvPr/>
        </p:nvSpPr>
        <p:spPr>
          <a:xfrm>
            <a:off x="1583668" y="260648"/>
            <a:ext cx="5976664" cy="769441"/>
          </a:xfrm>
          <a:prstGeom prst="rect">
            <a:avLst/>
          </a:prstGeom>
          <a:noFill/>
        </p:spPr>
        <p:txBody>
          <a:bodyPr wrap="square" rtlCol="0">
            <a:spAutoFit/>
          </a:bodyPr>
          <a:lstStyle/>
          <a:p>
            <a:r>
              <a:rPr lang="pt-BR" sz="4400" dirty="0" smtClean="0">
                <a:solidFill>
                  <a:schemeClr val="bg1"/>
                </a:solidFill>
              </a:rPr>
              <a:t>O Trópico de Capricórnio</a:t>
            </a:r>
            <a:endParaRPr lang="pt-BR" sz="4400" dirty="0">
              <a:solidFill>
                <a:schemeClr val="bg1"/>
              </a:solidFill>
            </a:endParaRPr>
          </a:p>
        </p:txBody>
      </p:sp>
      <p:sp>
        <p:nvSpPr>
          <p:cNvPr id="7" name="Rectangle 1"/>
          <p:cNvSpPr>
            <a:spLocks noChangeArrowheads="1"/>
          </p:cNvSpPr>
          <p:nvPr/>
        </p:nvSpPr>
        <p:spPr bwMode="auto">
          <a:xfrm>
            <a:off x="865773" y="5576406"/>
            <a:ext cx="7402907" cy="415498"/>
          </a:xfrm>
          <a:prstGeom prst="rect">
            <a:avLst/>
          </a:prstGeom>
          <a:solidFill>
            <a:srgbClr val="EEEEEE"/>
          </a:solid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dirty="0" smtClean="0">
                <a:ln>
                  <a:noFill/>
                </a:ln>
                <a:solidFill>
                  <a:srgbClr val="000000"/>
                </a:solidFill>
                <a:effectLst/>
                <a:latin typeface="Arial Unicode MS" pitchFamily="34" charset="-128"/>
                <a:ea typeface="Times New Roman" pitchFamily="18" charset="0"/>
                <a:cs typeface="Courier New" pitchFamily="49" charset="0"/>
              </a:rPr>
              <a:t>    23° 25’ 48”  a </a:t>
            </a:r>
            <a:r>
              <a:rPr kumimoji="0" lang="pt-BR" sz="2400" b="1" i="0" u="none" strike="noStrike" cap="none" normalizeH="0" dirty="0" smtClean="0">
                <a:ln>
                  <a:noFill/>
                </a:ln>
                <a:solidFill>
                  <a:srgbClr val="000000"/>
                </a:solidFill>
                <a:effectLst/>
                <a:latin typeface="Arial Unicode MS" pitchFamily="34" charset="-128"/>
                <a:ea typeface="Times New Roman" pitchFamily="18" charset="0"/>
                <a:cs typeface="Courier New" pitchFamily="49" charset="0"/>
              </a:rPr>
              <a:t> 23°26´18”    Variação= 30” (924m)</a:t>
            </a:r>
            <a:endParaRPr kumimoji="0" lang="pt-BR" sz="2400" b="1" i="0" u="none" strike="noStrike" cap="none" normalizeH="0" baseline="0" dirty="0" smtClean="0">
              <a:ln>
                <a:noFill/>
              </a:ln>
              <a:solidFill>
                <a:srgbClr val="000000"/>
              </a:solidFill>
              <a:effectLst/>
              <a:latin typeface="Arial Unicode MS" pitchFamily="34" charset="-128"/>
              <a:ea typeface="Times New Roman" pitchFamily="18" charset="0"/>
              <a:cs typeface="Courier New" pitchFamily="49"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048573" y="2967335"/>
            <a:ext cx="7046866" cy="923330"/>
          </a:xfrm>
          <a:prstGeom prst="rect">
            <a:avLst/>
          </a:prstGeom>
          <a:noFill/>
        </p:spPr>
        <p:txBody>
          <a:bodyPr wrap="none" lIns="91440" tIns="45720" rIns="91440" bIns="45720">
            <a:spAutoFit/>
          </a:bodyPr>
          <a:lstStyle/>
          <a:p>
            <a:pPr algn="ct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 o Equador Terrestre!?</a:t>
            </a:r>
            <a:endParaRPr lang="pt-B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avenida-equatorial-vista.jpg"/>
          <p:cNvPicPr>
            <a:picLocks noChangeAspect="1"/>
          </p:cNvPicPr>
          <p:nvPr/>
        </p:nvPicPr>
        <p:blipFill>
          <a:blip r:embed="rId3" cstate="print"/>
          <a:stretch>
            <a:fillRect/>
          </a:stretch>
        </p:blipFill>
        <p:spPr>
          <a:xfrm>
            <a:off x="0" y="260648"/>
            <a:ext cx="9144000" cy="4667449"/>
          </a:xfrm>
          <a:prstGeom prst="rect">
            <a:avLst/>
          </a:prstGeom>
        </p:spPr>
      </p:pic>
      <p:sp>
        <p:nvSpPr>
          <p:cNvPr id="3" name="Retângulo 2"/>
          <p:cNvSpPr/>
          <p:nvPr/>
        </p:nvSpPr>
        <p:spPr>
          <a:xfrm>
            <a:off x="1763688" y="5013176"/>
            <a:ext cx="5860671" cy="1754326"/>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pt-BR"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Avenida Equatorial  Macapá - Amapá</a:t>
            </a:r>
            <a:endParaRPr lang="pt-BR"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cxnSp>
        <p:nvCxnSpPr>
          <p:cNvPr id="7" name="Conector reto 6"/>
          <p:cNvCxnSpPr/>
          <p:nvPr/>
        </p:nvCxnSpPr>
        <p:spPr>
          <a:xfrm>
            <a:off x="251520" y="2132856"/>
            <a:ext cx="86409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cda-2014\estacoes-do-ano\pesquisa\imagens\marco-equatorial-macapa-br.jpg"/>
          <p:cNvPicPr>
            <a:picLocks noChangeAspect="1" noChangeArrowheads="1"/>
          </p:cNvPicPr>
          <p:nvPr/>
        </p:nvPicPr>
        <p:blipFill>
          <a:blip r:embed="rId3" cstate="print"/>
          <a:srcRect/>
          <a:stretch>
            <a:fillRect/>
          </a:stretch>
        </p:blipFill>
        <p:spPr bwMode="auto">
          <a:xfrm>
            <a:off x="0" y="188639"/>
            <a:ext cx="9144000" cy="5834809"/>
          </a:xfrm>
          <a:prstGeom prst="rect">
            <a:avLst/>
          </a:prstGeom>
          <a:noFill/>
        </p:spPr>
      </p:pic>
      <p:sp>
        <p:nvSpPr>
          <p:cNvPr id="3" name="CaixaDeTexto 2"/>
          <p:cNvSpPr txBox="1"/>
          <p:nvPr/>
        </p:nvSpPr>
        <p:spPr>
          <a:xfrm>
            <a:off x="1475656" y="5517232"/>
            <a:ext cx="1944216" cy="369332"/>
          </a:xfrm>
          <a:prstGeom prst="rect">
            <a:avLst/>
          </a:prstGeom>
          <a:noFill/>
        </p:spPr>
        <p:txBody>
          <a:bodyPr wrap="square" rtlCol="0">
            <a:spAutoFit/>
          </a:bodyPr>
          <a:lstStyle/>
          <a:p>
            <a:r>
              <a:rPr lang="pt-BR" dirty="0" smtClean="0"/>
              <a:t>Verão</a:t>
            </a:r>
            <a:endParaRPr lang="pt-BR" dirty="0"/>
          </a:p>
        </p:txBody>
      </p:sp>
      <p:sp>
        <p:nvSpPr>
          <p:cNvPr id="4" name="CaixaDeTexto 3"/>
          <p:cNvSpPr txBox="1"/>
          <p:nvPr/>
        </p:nvSpPr>
        <p:spPr>
          <a:xfrm>
            <a:off x="6300192" y="5445224"/>
            <a:ext cx="1080120" cy="369332"/>
          </a:xfrm>
          <a:prstGeom prst="rect">
            <a:avLst/>
          </a:prstGeom>
          <a:noFill/>
        </p:spPr>
        <p:txBody>
          <a:bodyPr wrap="square" rtlCol="0">
            <a:spAutoFit/>
          </a:bodyPr>
          <a:lstStyle/>
          <a:p>
            <a:r>
              <a:rPr lang="pt-BR" dirty="0" smtClean="0"/>
              <a:t>Inverno</a:t>
            </a:r>
            <a:endParaRPr lang="pt-BR" dirty="0"/>
          </a:p>
        </p:txBody>
      </p:sp>
      <p:pic>
        <p:nvPicPr>
          <p:cNvPr id="5" name="Imagem 4" descr="Alfons_Mucha_-_1896_-_Summer.jpg"/>
          <p:cNvPicPr>
            <a:picLocks noChangeAspect="1"/>
          </p:cNvPicPr>
          <p:nvPr/>
        </p:nvPicPr>
        <p:blipFill>
          <a:blip r:embed="rId4" cstate="print"/>
          <a:stretch>
            <a:fillRect/>
          </a:stretch>
        </p:blipFill>
        <p:spPr>
          <a:xfrm>
            <a:off x="467544" y="1124744"/>
            <a:ext cx="1619672" cy="3213635"/>
          </a:xfrm>
          <a:prstGeom prst="rect">
            <a:avLst/>
          </a:prstGeom>
        </p:spPr>
      </p:pic>
      <p:pic>
        <p:nvPicPr>
          <p:cNvPr id="6" name="Imagem 5" descr="Alfons_Mucha_-_1896_-_Winter.jpg"/>
          <p:cNvPicPr>
            <a:picLocks noChangeAspect="1"/>
          </p:cNvPicPr>
          <p:nvPr/>
        </p:nvPicPr>
        <p:blipFill>
          <a:blip r:embed="rId5" cstate="print"/>
          <a:stretch>
            <a:fillRect/>
          </a:stretch>
        </p:blipFill>
        <p:spPr>
          <a:xfrm>
            <a:off x="7452320" y="1196752"/>
            <a:ext cx="1561350" cy="3073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marco-zero-visao-oeste--equatorial-macapa-br.jpg"/>
          <p:cNvPicPr>
            <a:picLocks noChangeAspect="1"/>
          </p:cNvPicPr>
          <p:nvPr/>
        </p:nvPicPr>
        <p:blipFill>
          <a:blip r:embed="rId3" cstate="print"/>
          <a:stretch>
            <a:fillRect/>
          </a:stretch>
        </p:blipFill>
        <p:spPr>
          <a:xfrm>
            <a:off x="0" y="527807"/>
            <a:ext cx="9144000" cy="580238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marco-equatorial-macapa-coord-br.jpg"/>
          <p:cNvPicPr>
            <a:picLocks noChangeAspect="1"/>
          </p:cNvPicPr>
          <p:nvPr/>
        </p:nvPicPr>
        <p:blipFill>
          <a:blip r:embed="rId2" cstate="print"/>
          <a:stretch>
            <a:fillRect/>
          </a:stretch>
        </p:blipFill>
        <p:spPr>
          <a:xfrm>
            <a:off x="0" y="116632"/>
            <a:ext cx="9144000" cy="5655302"/>
          </a:xfrm>
          <a:prstGeom prst="rect">
            <a:avLst/>
          </a:prstGeom>
        </p:spPr>
      </p:pic>
      <p:sp>
        <p:nvSpPr>
          <p:cNvPr id="3" name="Retângulo 2"/>
          <p:cNvSpPr/>
          <p:nvPr/>
        </p:nvSpPr>
        <p:spPr>
          <a:xfrm>
            <a:off x="-180528" y="5980837"/>
            <a:ext cx="9324528" cy="1754326"/>
          </a:xfrm>
          <a:prstGeom prst="rect">
            <a:avLst/>
          </a:prstGeom>
          <a:noFill/>
        </p:spPr>
        <p:txBody>
          <a:bodyPr wrap="square" lIns="91440" tIns="45720" rIns="91440" bIns="45720">
            <a:normAutofit/>
          </a:bodyPr>
          <a:lstStyle/>
          <a:p>
            <a:pPr algn="ctr"/>
            <a:r>
              <a:rPr lang="pt-BR"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a:t>
            </a:r>
            <a:r>
              <a:rPr lang="pt-BR"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 linha do Equador Terrestre!?</a:t>
            </a:r>
            <a:br>
              <a:rPr lang="pt-BR"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r>
              <a:rPr lang="pt-BR"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O° 00’ 00.0”  -51° 04’ 40.8”</a:t>
            </a:r>
            <a:endParaRPr lang="pt-BR"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80528" y="5980837"/>
            <a:ext cx="9324528" cy="1754326"/>
          </a:xfrm>
          <a:prstGeom prst="rect">
            <a:avLst/>
          </a:prstGeom>
          <a:noFill/>
        </p:spPr>
        <p:txBody>
          <a:bodyPr wrap="square" lIns="91440" tIns="45720" rIns="91440" bIns="45720">
            <a:normAutofit/>
          </a:bodyPr>
          <a:lstStyle/>
          <a:p>
            <a:pPr algn="ctr"/>
            <a:r>
              <a:rPr lang="pt-BR"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a:t>
            </a:r>
            <a:r>
              <a:rPr lang="pt-BR"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 linha do Equador Terrestre!?</a:t>
            </a:r>
            <a:br>
              <a:rPr lang="pt-BR"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r>
              <a:rPr lang="pt-BR"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O° 00’ 02.5”  -51° 04’ 40.8”</a:t>
            </a:r>
            <a:endParaRPr lang="pt-BR"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Imagem 3" descr="equatorial-reposicionada.jpg"/>
          <p:cNvPicPr>
            <a:picLocks noChangeAspect="1"/>
          </p:cNvPicPr>
          <p:nvPr/>
        </p:nvPicPr>
        <p:blipFill>
          <a:blip r:embed="rId3" cstate="print"/>
          <a:stretch>
            <a:fillRect/>
          </a:stretch>
        </p:blipFill>
        <p:spPr>
          <a:xfrm>
            <a:off x="0" y="221907"/>
            <a:ext cx="9144000" cy="566112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55199" y="2348880"/>
            <a:ext cx="8233601" cy="707886"/>
          </a:xfrm>
          <a:prstGeom prst="rect">
            <a:avLst/>
          </a:prstGeom>
          <a:noFill/>
        </p:spPr>
        <p:txBody>
          <a:bodyPr wrap="none" lIns="91440" tIns="45720" rIns="91440" bIns="45720">
            <a:spAutoFit/>
          </a:bodyPr>
          <a:lstStyle/>
          <a:p>
            <a:pPr algn="ctr"/>
            <a:r>
              <a:rPr lang="pt-BR" sz="40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Qual é a fonte dessas diferenças ?</a:t>
            </a:r>
            <a:endParaRPr lang="pt-BR" sz="40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South_season.jpg"/>
          <p:cNvPicPr>
            <a:picLocks noChangeAspect="1"/>
          </p:cNvPicPr>
          <p:nvPr/>
        </p:nvPicPr>
        <p:blipFill>
          <a:blip r:embed="rId3" cstate="print"/>
          <a:stretch>
            <a:fillRect/>
          </a:stretch>
        </p:blipFill>
        <p:spPr>
          <a:xfrm>
            <a:off x="0" y="0"/>
            <a:ext cx="9144000" cy="5029200"/>
          </a:xfrm>
          <a:prstGeom prst="rect">
            <a:avLst/>
          </a:prstGeom>
        </p:spPr>
      </p:pic>
      <p:sp>
        <p:nvSpPr>
          <p:cNvPr id="3" name="Retângulo 2"/>
          <p:cNvSpPr/>
          <p:nvPr/>
        </p:nvSpPr>
        <p:spPr>
          <a:xfrm>
            <a:off x="611560" y="5507534"/>
            <a:ext cx="7920880" cy="769441"/>
          </a:xfrm>
          <a:prstGeom prst="rect">
            <a:avLst/>
          </a:prstGeom>
          <a:noFill/>
        </p:spPr>
        <p:txBody>
          <a:bodyPr wrap="square" lIns="91440" tIns="45720" rIns="91440" bIns="45720">
            <a:spAutoFit/>
          </a:bodyPr>
          <a:lstStyle/>
          <a:p>
            <a:pPr algn="ctr"/>
            <a:r>
              <a:rPr lang="pt-BR" sz="4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 componente revolução orbital</a:t>
            </a:r>
            <a:endParaRPr lang="pt-BR" sz="4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2052" name="Picture 4" descr="http://educacaodeinfancia.com/wp-content/uploads/2009/04/primavera.jpg"/>
          <p:cNvPicPr>
            <a:picLocks noChangeAspect="1" noChangeArrowheads="1"/>
          </p:cNvPicPr>
          <p:nvPr/>
        </p:nvPicPr>
        <p:blipFill>
          <a:blip r:embed="rId4" cstate="print"/>
          <a:srcRect/>
          <a:stretch>
            <a:fillRect/>
          </a:stretch>
        </p:blipFill>
        <p:spPr bwMode="auto">
          <a:xfrm>
            <a:off x="0" y="20312"/>
            <a:ext cx="4571999" cy="3080630"/>
          </a:xfrm>
          <a:prstGeom prst="rect">
            <a:avLst/>
          </a:prstGeom>
          <a:noFill/>
        </p:spPr>
      </p:pic>
      <p:pic>
        <p:nvPicPr>
          <p:cNvPr id="2054" name="Picture 6" descr="http://educacaodeinfancia.com/wp-content/uploads/2009/04/verano.jpg"/>
          <p:cNvPicPr>
            <a:picLocks noChangeAspect="1" noChangeArrowheads="1"/>
          </p:cNvPicPr>
          <p:nvPr/>
        </p:nvPicPr>
        <p:blipFill>
          <a:blip r:embed="rId5" cstate="print"/>
          <a:srcRect/>
          <a:stretch>
            <a:fillRect/>
          </a:stretch>
        </p:blipFill>
        <p:spPr bwMode="auto">
          <a:xfrm>
            <a:off x="4572000" y="0"/>
            <a:ext cx="4572000" cy="3123909"/>
          </a:xfrm>
          <a:prstGeom prst="rect">
            <a:avLst/>
          </a:prstGeom>
          <a:noFill/>
        </p:spPr>
      </p:pic>
      <p:pic>
        <p:nvPicPr>
          <p:cNvPr id="2056" name="Picture 8" descr="http://educacaodeinfancia.com/wp-content/uploads/2009/04/otono.jpg"/>
          <p:cNvPicPr>
            <a:picLocks noChangeAspect="1" noChangeArrowheads="1"/>
          </p:cNvPicPr>
          <p:nvPr/>
        </p:nvPicPr>
        <p:blipFill>
          <a:blip r:embed="rId6" cstate="print"/>
          <a:srcRect/>
          <a:stretch>
            <a:fillRect/>
          </a:stretch>
        </p:blipFill>
        <p:spPr bwMode="auto">
          <a:xfrm>
            <a:off x="0" y="3100942"/>
            <a:ext cx="4572000" cy="3172761"/>
          </a:xfrm>
          <a:prstGeom prst="rect">
            <a:avLst/>
          </a:prstGeom>
          <a:noFill/>
        </p:spPr>
      </p:pic>
      <p:pic>
        <p:nvPicPr>
          <p:cNvPr id="2058" name="Picture 10" descr="http://educacaodeinfancia.com/wp-content/uploads/2009/04/inverno.jpg"/>
          <p:cNvPicPr>
            <a:picLocks noChangeAspect="1" noChangeArrowheads="1"/>
          </p:cNvPicPr>
          <p:nvPr/>
        </p:nvPicPr>
        <p:blipFill>
          <a:blip r:embed="rId7" cstate="print"/>
          <a:srcRect/>
          <a:stretch>
            <a:fillRect/>
          </a:stretch>
        </p:blipFill>
        <p:spPr bwMode="auto">
          <a:xfrm>
            <a:off x="4572000" y="3123909"/>
            <a:ext cx="4572000" cy="3080630"/>
          </a:xfrm>
          <a:prstGeom prst="rect">
            <a:avLst/>
          </a:prstGeom>
          <a:noFill/>
        </p:spPr>
      </p:pic>
      <p:sp>
        <p:nvSpPr>
          <p:cNvPr id="10" name="CaixaDeTexto 9"/>
          <p:cNvSpPr txBox="1"/>
          <p:nvPr/>
        </p:nvSpPr>
        <p:spPr>
          <a:xfrm>
            <a:off x="1624519" y="6410528"/>
            <a:ext cx="5783635" cy="646331"/>
          </a:xfrm>
          <a:prstGeom prst="rect">
            <a:avLst/>
          </a:prstGeom>
          <a:noFill/>
        </p:spPr>
        <p:txBody>
          <a:bodyPr wrap="none" rtlCol="0">
            <a:spAutoFit/>
          </a:bodyPr>
          <a:lstStyle/>
          <a:p>
            <a:r>
              <a:rPr lang="pt-BR" dirty="0" smtClean="0"/>
              <a:t>Fonte: http://educacaodeinfancia.com/as-estacoes-do-ano/</a:t>
            </a:r>
          </a:p>
          <a:p>
            <a:endParaRPr lang="pt-B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11560" y="188640"/>
            <a:ext cx="7920880" cy="769441"/>
          </a:xfrm>
          <a:prstGeom prst="rect">
            <a:avLst/>
          </a:prstGeom>
          <a:noFill/>
        </p:spPr>
        <p:txBody>
          <a:bodyPr wrap="square" lIns="91440" tIns="45720" rIns="91440" bIns="45720">
            <a:spAutoFit/>
          </a:bodyPr>
          <a:lstStyle/>
          <a:p>
            <a:pPr algn="ctr"/>
            <a:r>
              <a:rPr lang="pt-BR" sz="4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 componente rotação sideral</a:t>
            </a:r>
            <a:endParaRPr lang="pt-BR" sz="4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6" name="Test Animation of a simple Earth rotation at 4k_(480p).mp4">
            <a:hlinkClick r:id="" action="ppaction://media"/>
          </p:cNvPr>
          <p:cNvPicPr>
            <a:picLocks noRot="1" noChangeAspect="1"/>
          </p:cNvPicPr>
          <p:nvPr>
            <a:videoFile r:link="rId1"/>
          </p:nvPr>
        </p:nvPicPr>
        <p:blipFill>
          <a:blip r:embed="rId4" cstate="print"/>
          <a:stretch>
            <a:fillRect/>
          </a:stretch>
        </p:blipFill>
        <p:spPr>
          <a:xfrm>
            <a:off x="504825" y="1143000"/>
            <a:ext cx="813435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27745" y="552450"/>
            <a:ext cx="8101257" cy="923330"/>
          </a:xfrm>
          <a:prstGeom prst="rect">
            <a:avLst/>
          </a:prstGeom>
          <a:noFill/>
        </p:spPr>
        <p:txBody>
          <a:bodyPr wrap="none" lIns="91440" tIns="45720" rIns="91440" bIns="45720">
            <a:spAutoFit/>
          </a:bodyPr>
          <a:lstStyle/>
          <a:p>
            <a:pPr algn="ctr"/>
            <a:r>
              <a:rPr lang="pt-BR"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Efeito do Manto da Terra</a:t>
            </a:r>
            <a:endParaRPr lang="pt-BR"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88066" name="Picture 2" descr="http://www.apolo11.com/imagens/2011/esquema_correntes_convectivas.jpg"/>
          <p:cNvPicPr>
            <a:picLocks noChangeAspect="1" noChangeArrowheads="1"/>
          </p:cNvPicPr>
          <p:nvPr/>
        </p:nvPicPr>
        <p:blipFill>
          <a:blip r:embed="rId3" cstate="print"/>
          <a:srcRect/>
          <a:stretch>
            <a:fillRect/>
          </a:stretch>
        </p:blipFill>
        <p:spPr bwMode="auto">
          <a:xfrm>
            <a:off x="1066800" y="1615544"/>
            <a:ext cx="7010400" cy="429208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27745" y="153602"/>
            <a:ext cx="8101257" cy="923330"/>
          </a:xfrm>
          <a:prstGeom prst="rect">
            <a:avLst/>
          </a:prstGeom>
          <a:noFill/>
        </p:spPr>
        <p:txBody>
          <a:bodyPr wrap="none" lIns="91440" tIns="45720" rIns="91440" bIns="45720">
            <a:spAutoFit/>
          </a:bodyPr>
          <a:lstStyle/>
          <a:p>
            <a:pPr algn="ctr"/>
            <a:r>
              <a:rPr lang="pt-BR"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Efeito do Manto da Terra</a:t>
            </a:r>
            <a:endParaRPr lang="pt-BR"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2050" name="Picture 2" descr="http://upload.wikimedia.org/wikipedia/commons/8/87/Blakey_300moll.jpg"/>
          <p:cNvPicPr>
            <a:picLocks noChangeAspect="1" noChangeArrowheads="1"/>
          </p:cNvPicPr>
          <p:nvPr/>
        </p:nvPicPr>
        <p:blipFill>
          <a:blip r:embed="rId3" cstate="print"/>
          <a:srcRect/>
          <a:stretch>
            <a:fillRect/>
          </a:stretch>
        </p:blipFill>
        <p:spPr bwMode="auto">
          <a:xfrm>
            <a:off x="9728" y="1115844"/>
            <a:ext cx="9134272" cy="4567136"/>
          </a:xfrm>
          <a:prstGeom prst="rect">
            <a:avLst/>
          </a:prstGeom>
          <a:noFill/>
        </p:spPr>
      </p:pic>
      <p:sp>
        <p:nvSpPr>
          <p:cNvPr id="7" name="Retângulo 6"/>
          <p:cNvSpPr/>
          <p:nvPr/>
        </p:nvSpPr>
        <p:spPr>
          <a:xfrm>
            <a:off x="3065381" y="5682980"/>
            <a:ext cx="299376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pt-BR"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PANGAEA</a:t>
            </a:r>
            <a:endParaRPr lang="pt-BR"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51520" y="-86618"/>
            <a:ext cx="8101257" cy="923330"/>
          </a:xfrm>
          <a:prstGeom prst="rect">
            <a:avLst/>
          </a:prstGeom>
          <a:noFill/>
        </p:spPr>
        <p:txBody>
          <a:bodyPr wrap="none" lIns="91440" tIns="45720" rIns="91440" bIns="45720">
            <a:spAutoFit/>
          </a:bodyPr>
          <a:lstStyle/>
          <a:p>
            <a:pPr algn="ctr"/>
            <a:r>
              <a:rPr lang="pt-BR"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Efeito do Manto da Terra</a:t>
            </a:r>
            <a:endParaRPr lang="pt-BR"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6" name="Imagem 5" descr="pole.png"/>
          <p:cNvPicPr>
            <a:picLocks noChangeAspect="1"/>
          </p:cNvPicPr>
          <p:nvPr/>
        </p:nvPicPr>
        <p:blipFill>
          <a:blip r:embed="rId3" cstate="print"/>
          <a:stretch>
            <a:fillRect/>
          </a:stretch>
        </p:blipFill>
        <p:spPr>
          <a:xfrm>
            <a:off x="179512" y="1556792"/>
            <a:ext cx="4095750" cy="4095750"/>
          </a:xfrm>
          <a:prstGeom prst="rect">
            <a:avLst/>
          </a:prstGeom>
        </p:spPr>
      </p:pic>
      <p:pic>
        <p:nvPicPr>
          <p:cNvPr id="7" name="Imagem 6" descr="polhody.jpg"/>
          <p:cNvPicPr>
            <a:picLocks noChangeAspect="1"/>
          </p:cNvPicPr>
          <p:nvPr/>
        </p:nvPicPr>
        <p:blipFill>
          <a:blip r:embed="rId4" cstate="print"/>
          <a:stretch>
            <a:fillRect/>
          </a:stretch>
        </p:blipFill>
        <p:spPr>
          <a:xfrm>
            <a:off x="4447462" y="1772816"/>
            <a:ext cx="4597923" cy="3744416"/>
          </a:xfrm>
          <a:prstGeom prst="rect">
            <a:avLst/>
          </a:prstGeom>
        </p:spPr>
      </p:pic>
      <p:sp>
        <p:nvSpPr>
          <p:cNvPr id="8" name="CaixaDeTexto 7"/>
          <p:cNvSpPr txBox="1"/>
          <p:nvPr/>
        </p:nvSpPr>
        <p:spPr>
          <a:xfrm>
            <a:off x="1691680" y="5805264"/>
            <a:ext cx="5472608" cy="646331"/>
          </a:xfrm>
          <a:prstGeom prst="rect">
            <a:avLst/>
          </a:prstGeom>
          <a:noFill/>
        </p:spPr>
        <p:txBody>
          <a:bodyPr wrap="square" rtlCol="0">
            <a:spAutoFit/>
          </a:bodyPr>
          <a:lstStyle/>
          <a:p>
            <a:r>
              <a:rPr lang="pt-BR" dirty="0" smtClean="0">
                <a:solidFill>
                  <a:schemeClr val="bg1"/>
                </a:solidFill>
              </a:rPr>
              <a:t>Fonte: http://hpiers.obspm.fr/eop-pc/</a:t>
            </a:r>
          </a:p>
          <a:p>
            <a:r>
              <a:rPr lang="pt-BR" dirty="0" err="1" smtClean="0">
                <a:solidFill>
                  <a:schemeClr val="bg1"/>
                </a:solidFill>
              </a:rPr>
              <a:t>Earth</a:t>
            </a:r>
            <a:r>
              <a:rPr lang="pt-BR" dirty="0" smtClean="0">
                <a:solidFill>
                  <a:schemeClr val="bg1"/>
                </a:solidFill>
              </a:rPr>
              <a:t> </a:t>
            </a:r>
            <a:r>
              <a:rPr lang="pt-BR" dirty="0" err="1" smtClean="0">
                <a:solidFill>
                  <a:schemeClr val="bg1"/>
                </a:solidFill>
              </a:rPr>
              <a:t>Orientation</a:t>
            </a:r>
            <a:r>
              <a:rPr lang="pt-BR" dirty="0" smtClean="0">
                <a:solidFill>
                  <a:schemeClr val="bg1"/>
                </a:solidFill>
              </a:rPr>
              <a:t> Center -  </a:t>
            </a:r>
            <a:r>
              <a:rPr lang="pt-BR" dirty="0" err="1" smtClean="0">
                <a:solidFill>
                  <a:schemeClr val="bg1"/>
                </a:solidFill>
              </a:rPr>
              <a:t>Observatory</a:t>
            </a:r>
            <a:r>
              <a:rPr lang="pt-BR" dirty="0" smtClean="0">
                <a:solidFill>
                  <a:schemeClr val="bg1"/>
                </a:solidFill>
              </a:rPr>
              <a:t> </a:t>
            </a:r>
            <a:r>
              <a:rPr lang="pt-BR" dirty="0" err="1" smtClean="0">
                <a:solidFill>
                  <a:schemeClr val="bg1"/>
                </a:solidFill>
              </a:rPr>
              <a:t>of</a:t>
            </a:r>
            <a:r>
              <a:rPr lang="pt-BR" dirty="0" smtClean="0">
                <a:solidFill>
                  <a:schemeClr val="bg1"/>
                </a:solidFill>
              </a:rPr>
              <a:t> Paris</a:t>
            </a:r>
            <a:endParaRPr lang="pt-BR"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77962" y="5934670"/>
            <a:ext cx="8188075" cy="923330"/>
          </a:xfrm>
          <a:prstGeom prst="rect">
            <a:avLst/>
          </a:prstGeom>
          <a:noFill/>
        </p:spPr>
        <p:txBody>
          <a:bodyPr wrap="none" lIns="91440" tIns="45720" rIns="91440" bIns="45720">
            <a:spAutoFit/>
          </a:bodyPr>
          <a:lstStyle/>
          <a:p>
            <a:pPr algn="ctr"/>
            <a:r>
              <a:rPr lang="pt-BR"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Efeito de marés: Sol e Lua</a:t>
            </a:r>
            <a:endParaRPr lang="pt-BR"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148484" name="Picture 4" descr="http://lh3.ggpht.com/-v2P_8unCGTE/T2Wy_veHqdI/AAAAAAAAVek/ccnhM2gFei4/bay-of-fundy-11%25255B2%25255D.jpg?imgmax=800"/>
          <p:cNvPicPr>
            <a:picLocks noChangeAspect="1" noChangeArrowheads="1"/>
          </p:cNvPicPr>
          <p:nvPr/>
        </p:nvPicPr>
        <p:blipFill>
          <a:blip r:embed="rId3" cstate="print"/>
          <a:srcRect/>
          <a:stretch>
            <a:fillRect/>
          </a:stretch>
        </p:blipFill>
        <p:spPr bwMode="auto">
          <a:xfrm>
            <a:off x="809625" y="428625"/>
            <a:ext cx="7524750" cy="56388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77962" y="6057900"/>
            <a:ext cx="8188075" cy="923330"/>
          </a:xfrm>
          <a:prstGeom prst="rect">
            <a:avLst/>
          </a:prstGeom>
          <a:noFill/>
        </p:spPr>
        <p:txBody>
          <a:bodyPr wrap="none" lIns="91440" tIns="45720" rIns="91440" bIns="45720">
            <a:spAutoFit/>
          </a:bodyPr>
          <a:lstStyle/>
          <a:p>
            <a:pPr algn="ctr"/>
            <a:r>
              <a:rPr lang="pt-BR"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Efeito de marés: Sol e Lua</a:t>
            </a:r>
            <a:endParaRPr lang="pt-BR"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148482" name="Picture 2" descr="http://www.minimegeology.com/shop/wpimages/BayOfFundy_HIGH=SMALL.jpg"/>
          <p:cNvPicPr>
            <a:picLocks noChangeAspect="1" noChangeArrowheads="1"/>
          </p:cNvPicPr>
          <p:nvPr/>
        </p:nvPicPr>
        <p:blipFill>
          <a:blip r:embed="rId3" cstate="print"/>
          <a:srcRect/>
          <a:stretch>
            <a:fillRect/>
          </a:stretch>
        </p:blipFill>
        <p:spPr bwMode="auto">
          <a:xfrm>
            <a:off x="691585" y="523876"/>
            <a:ext cx="7772343" cy="558498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1520" y="951"/>
            <a:ext cx="8188075" cy="923330"/>
          </a:xfrm>
          <a:prstGeom prst="rect">
            <a:avLst/>
          </a:prstGeom>
          <a:noFill/>
        </p:spPr>
        <p:txBody>
          <a:bodyPr wrap="none" lIns="91440" tIns="45720" rIns="91440" bIns="45720">
            <a:spAutoFit/>
          </a:bodyPr>
          <a:lstStyle/>
          <a:p>
            <a:pPr algn="ctr"/>
            <a:r>
              <a:rPr lang="pt-BR"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Efeito de marés: Sol e Lua</a:t>
            </a:r>
            <a:endParaRPr lang="pt-BR"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6" name="Imagem 5" descr="Praezession.svg.png"/>
          <p:cNvPicPr>
            <a:picLocks noChangeAspect="1"/>
          </p:cNvPicPr>
          <p:nvPr/>
        </p:nvPicPr>
        <p:blipFill>
          <a:blip r:embed="rId3" cstate="print"/>
          <a:stretch>
            <a:fillRect/>
          </a:stretch>
        </p:blipFill>
        <p:spPr>
          <a:xfrm>
            <a:off x="2190273" y="912417"/>
            <a:ext cx="4763454" cy="5945583"/>
          </a:xfrm>
          <a:prstGeom prst="rect">
            <a:avLst/>
          </a:prstGeom>
        </p:spPr>
      </p:pic>
      <p:sp>
        <p:nvSpPr>
          <p:cNvPr id="7" name="CaixaDeTexto 6"/>
          <p:cNvSpPr txBox="1"/>
          <p:nvPr/>
        </p:nvSpPr>
        <p:spPr>
          <a:xfrm>
            <a:off x="179512" y="4293096"/>
            <a:ext cx="2448272" cy="1938992"/>
          </a:xfrm>
          <a:prstGeom prst="rect">
            <a:avLst/>
          </a:prstGeom>
          <a:noFill/>
        </p:spPr>
        <p:txBody>
          <a:bodyPr wrap="square" rtlCol="0">
            <a:spAutoFit/>
          </a:bodyPr>
          <a:lstStyle/>
          <a:p>
            <a:r>
              <a:rPr lang="pt-BR" sz="4000" dirty="0" smtClean="0">
                <a:solidFill>
                  <a:srgbClr val="00B050"/>
                </a:solidFill>
              </a:rPr>
              <a:t>Rotação</a:t>
            </a:r>
          </a:p>
          <a:p>
            <a:r>
              <a:rPr lang="pt-BR" sz="4000" dirty="0" smtClean="0">
                <a:solidFill>
                  <a:schemeClr val="tx2">
                    <a:lumMod val="60000"/>
                    <a:lumOff val="40000"/>
                  </a:schemeClr>
                </a:solidFill>
              </a:rPr>
              <a:t>Precessão</a:t>
            </a:r>
          </a:p>
          <a:p>
            <a:r>
              <a:rPr lang="pt-BR" sz="4000" dirty="0" err="1" smtClean="0">
                <a:solidFill>
                  <a:srgbClr val="FF0000"/>
                </a:solidFill>
              </a:rPr>
              <a:t>Nutação</a:t>
            </a:r>
            <a:endParaRPr lang="pt-BR" sz="4000" dirty="0">
              <a:solidFill>
                <a:srgbClr val="FF0000"/>
              </a:solidFill>
            </a:endParaRPr>
          </a:p>
        </p:txBody>
      </p:sp>
      <p:sp>
        <p:nvSpPr>
          <p:cNvPr id="8" name="CaixaDeTexto 7"/>
          <p:cNvSpPr txBox="1"/>
          <p:nvPr/>
        </p:nvSpPr>
        <p:spPr>
          <a:xfrm>
            <a:off x="4813479" y="4265913"/>
            <a:ext cx="4572000" cy="707886"/>
          </a:xfrm>
          <a:prstGeom prst="rect">
            <a:avLst/>
          </a:prstGeom>
          <a:noFill/>
        </p:spPr>
        <p:txBody>
          <a:bodyPr wrap="square" rtlCol="0">
            <a:spAutoFit/>
          </a:bodyPr>
          <a:lstStyle/>
          <a:p>
            <a:r>
              <a:rPr lang="pt-BR" sz="4000" dirty="0" smtClean="0">
                <a:solidFill>
                  <a:srgbClr val="00B050"/>
                </a:solidFill>
              </a:rPr>
              <a:t>23h 56min 4.0905s</a:t>
            </a:r>
          </a:p>
        </p:txBody>
      </p:sp>
      <p:sp>
        <p:nvSpPr>
          <p:cNvPr id="9" name="CaixaDeTexto 8"/>
          <p:cNvSpPr txBox="1"/>
          <p:nvPr/>
        </p:nvSpPr>
        <p:spPr>
          <a:xfrm>
            <a:off x="5580112" y="4941168"/>
            <a:ext cx="3384376" cy="707886"/>
          </a:xfrm>
          <a:prstGeom prst="rect">
            <a:avLst/>
          </a:prstGeom>
          <a:noFill/>
        </p:spPr>
        <p:txBody>
          <a:bodyPr wrap="square" rtlCol="0">
            <a:spAutoFit/>
          </a:bodyPr>
          <a:lstStyle/>
          <a:p>
            <a:r>
              <a:rPr lang="pt-BR" sz="4000" dirty="0" smtClean="0">
                <a:solidFill>
                  <a:schemeClr val="tx2">
                    <a:lumMod val="60000"/>
                    <a:lumOff val="40000"/>
                  </a:schemeClr>
                </a:solidFill>
              </a:rPr>
              <a:t>25 772 anos</a:t>
            </a:r>
          </a:p>
        </p:txBody>
      </p:sp>
      <p:sp>
        <p:nvSpPr>
          <p:cNvPr id="10" name="CaixaDeTexto 9"/>
          <p:cNvSpPr txBox="1"/>
          <p:nvPr/>
        </p:nvSpPr>
        <p:spPr>
          <a:xfrm>
            <a:off x="5597754" y="5589240"/>
            <a:ext cx="3384376" cy="707886"/>
          </a:xfrm>
          <a:prstGeom prst="rect">
            <a:avLst/>
          </a:prstGeom>
          <a:noFill/>
        </p:spPr>
        <p:txBody>
          <a:bodyPr wrap="square" rtlCol="0">
            <a:spAutoFit/>
          </a:bodyPr>
          <a:lstStyle/>
          <a:p>
            <a:r>
              <a:rPr lang="pt-BR" sz="4000" dirty="0" smtClean="0">
                <a:solidFill>
                  <a:srgbClr val="FF0000"/>
                </a:solidFill>
              </a:rPr>
              <a:t>18.6 anos</a:t>
            </a:r>
            <a:endParaRPr lang="pt-BR" sz="4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lankovitch_precess_high.mp4">
            <a:hlinkClick r:id="" action="ppaction://media"/>
          </p:cNvPr>
          <p:cNvPicPr>
            <a:picLocks noRot="1" noChangeAspect="1"/>
          </p:cNvPicPr>
          <p:nvPr>
            <a:videoFile r:link="rId1"/>
          </p:nvPr>
        </p:nvPicPr>
        <p:blipFill>
          <a:blip r:embed="rId4" cstate="print"/>
          <a:stretch>
            <a:fillRect/>
          </a:stretch>
        </p:blipFill>
        <p:spPr>
          <a:xfrm>
            <a:off x="1007605" y="476672"/>
            <a:ext cx="7128789" cy="5346592"/>
          </a:xfrm>
          <a:prstGeom prst="rect">
            <a:avLst/>
          </a:prstGeom>
        </p:spPr>
      </p:pic>
      <p:sp>
        <p:nvSpPr>
          <p:cNvPr id="4" name="Retângulo 3"/>
          <p:cNvSpPr/>
          <p:nvPr/>
        </p:nvSpPr>
        <p:spPr>
          <a:xfrm>
            <a:off x="2992754" y="5934670"/>
            <a:ext cx="3158492" cy="923330"/>
          </a:xfrm>
          <a:prstGeom prst="rect">
            <a:avLst/>
          </a:prstGeom>
          <a:noFill/>
        </p:spPr>
        <p:txBody>
          <a:bodyPr wrap="none" lIns="91440" tIns="45720" rIns="91440" bIns="45720">
            <a:spAutoFit/>
          </a:bodyPr>
          <a:lstStyle/>
          <a:p>
            <a:pPr algn="ctr"/>
            <a:r>
              <a:rPr lang="pt-BR"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Precessão</a:t>
            </a:r>
            <a:endParaRPr lang="pt-BR"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cession of the earth_(720p).mp4">
            <a:hlinkClick r:id="" action="ppaction://media"/>
          </p:cNvPr>
          <p:cNvPicPr>
            <a:picLocks noRot="1" noChangeAspect="1"/>
          </p:cNvPicPr>
          <p:nvPr>
            <a:videoFile r:link="rId1"/>
          </p:nvPr>
        </p:nvPicPr>
        <p:blipFill>
          <a:blip r:embed="rId4" cstate="print"/>
          <a:stretch>
            <a:fillRect/>
          </a:stretch>
        </p:blipFill>
        <p:spPr>
          <a:xfrm>
            <a:off x="42692" y="73152"/>
            <a:ext cx="9040327" cy="5085184"/>
          </a:xfrm>
          <a:prstGeom prst="rect">
            <a:avLst/>
          </a:prstGeom>
        </p:spPr>
      </p:pic>
      <p:sp>
        <p:nvSpPr>
          <p:cNvPr id="3" name="Retângulo 2"/>
          <p:cNvSpPr/>
          <p:nvPr/>
        </p:nvSpPr>
        <p:spPr>
          <a:xfrm>
            <a:off x="2202474" y="5805264"/>
            <a:ext cx="4739054" cy="923330"/>
          </a:xfrm>
          <a:prstGeom prst="rect">
            <a:avLst/>
          </a:prstGeom>
          <a:noFill/>
        </p:spPr>
        <p:txBody>
          <a:bodyPr wrap="none" lIns="91440" tIns="45720" rIns="91440" bIns="45720">
            <a:spAutoFit/>
          </a:bodyPr>
          <a:lstStyle/>
          <a:p>
            <a:pPr algn="ctr"/>
            <a:r>
              <a:rPr lang="pt-BR"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Precessão (1-3)</a:t>
            </a:r>
            <a:endParaRPr lang="pt-BR"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 MOTION - PRECESSION OF THE EQUINOXES - 2_(360p).mp4">
            <a:hlinkClick r:id="" action="ppaction://media"/>
          </p:cNvPr>
          <p:cNvPicPr>
            <a:picLocks noRot="1" noChangeAspect="1"/>
          </p:cNvPicPr>
          <p:nvPr>
            <a:videoFile r:link="rId1"/>
          </p:nvPr>
        </p:nvPicPr>
        <p:blipFill>
          <a:blip r:embed="rId4" cstate="print"/>
          <a:stretch>
            <a:fillRect/>
          </a:stretch>
        </p:blipFill>
        <p:spPr>
          <a:xfrm>
            <a:off x="647708" y="116632"/>
            <a:ext cx="7848584" cy="5886438"/>
          </a:xfrm>
          <a:prstGeom prst="rect">
            <a:avLst/>
          </a:prstGeom>
        </p:spPr>
      </p:pic>
      <p:sp>
        <p:nvSpPr>
          <p:cNvPr id="3" name="Retângulo 2"/>
          <p:cNvSpPr/>
          <p:nvPr/>
        </p:nvSpPr>
        <p:spPr>
          <a:xfrm>
            <a:off x="2202474" y="5934670"/>
            <a:ext cx="4739054" cy="923330"/>
          </a:xfrm>
          <a:prstGeom prst="rect">
            <a:avLst/>
          </a:prstGeom>
          <a:noFill/>
        </p:spPr>
        <p:txBody>
          <a:bodyPr wrap="none" lIns="91440" tIns="45720" rIns="91440" bIns="45720">
            <a:spAutoFit/>
          </a:bodyPr>
          <a:lstStyle/>
          <a:p>
            <a:pPr algn="ctr"/>
            <a:r>
              <a:rPr lang="pt-BR"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Precessão (2-3)</a:t>
            </a:r>
            <a:endParaRPr lang="pt-BR"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69822" y="260648"/>
            <a:ext cx="3204356" cy="707886"/>
          </a:xfrm>
          <a:prstGeom prst="rect">
            <a:avLst/>
          </a:prstGeom>
          <a:noFill/>
        </p:spPr>
        <p:txBody>
          <a:bodyPr wrap="square" rtlCol="0">
            <a:spAutoFit/>
          </a:bodyPr>
          <a:lstStyle/>
          <a:p>
            <a:pPr algn="ctr"/>
            <a:r>
              <a:rPr lang="pt-BR" sz="4000" dirty="0" smtClean="0">
                <a:solidFill>
                  <a:schemeClr val="bg1"/>
                </a:solidFill>
              </a:rPr>
              <a:t>Efemérides</a:t>
            </a:r>
            <a:endParaRPr lang="pt-BR" sz="4000" dirty="0">
              <a:solidFill>
                <a:schemeClr val="bg1"/>
              </a:solidFill>
            </a:endParaRPr>
          </a:p>
        </p:txBody>
      </p:sp>
      <p:sp>
        <p:nvSpPr>
          <p:cNvPr id="4" name="Retângulo 3"/>
          <p:cNvSpPr/>
          <p:nvPr/>
        </p:nvSpPr>
        <p:spPr>
          <a:xfrm>
            <a:off x="371475" y="1213008"/>
            <a:ext cx="8477250" cy="2308324"/>
          </a:xfrm>
          <a:prstGeom prst="rect">
            <a:avLst/>
          </a:prstGeom>
        </p:spPr>
        <p:txBody>
          <a:bodyPr wrap="square">
            <a:spAutoFit/>
          </a:bodyPr>
          <a:lstStyle/>
          <a:p>
            <a:r>
              <a:rPr lang="pt-BR" sz="2400" b="1" dirty="0" smtClean="0">
                <a:solidFill>
                  <a:schemeClr val="bg1"/>
                </a:solidFill>
              </a:rPr>
              <a:t>Efemérides</a:t>
            </a:r>
            <a:r>
              <a:rPr lang="pt-BR" sz="2400" dirty="0" smtClean="0">
                <a:solidFill>
                  <a:schemeClr val="bg1"/>
                </a:solidFill>
              </a:rPr>
              <a:t> significam:</a:t>
            </a:r>
          </a:p>
          <a:p>
            <a:pPr>
              <a:buFont typeface="Courier New" pitchFamily="49" charset="0"/>
              <a:buChar char="o"/>
            </a:pPr>
            <a:r>
              <a:rPr lang="pt-BR" sz="2400" dirty="0" smtClean="0">
                <a:solidFill>
                  <a:schemeClr val="bg1"/>
                </a:solidFill>
              </a:rPr>
              <a:t> em latim, "memorial diário", "calendário" (</a:t>
            </a:r>
            <a:r>
              <a:rPr lang="pt-BR" sz="2400" i="1" dirty="0" err="1" smtClean="0">
                <a:solidFill>
                  <a:schemeClr val="bg1"/>
                </a:solidFill>
              </a:rPr>
              <a:t>ephemèris</a:t>
            </a:r>
            <a:r>
              <a:rPr lang="pt-BR" sz="2400" i="1" dirty="0" smtClean="0">
                <a:solidFill>
                  <a:schemeClr val="bg1"/>
                </a:solidFill>
              </a:rPr>
              <a:t>,</a:t>
            </a:r>
            <a:r>
              <a:rPr lang="pt-BR" sz="2400" i="1" dirty="0" err="1" smtClean="0">
                <a:solidFill>
                  <a:schemeClr val="bg1"/>
                </a:solidFill>
              </a:rPr>
              <a:t>ìdis</a:t>
            </a:r>
            <a:r>
              <a:rPr lang="pt-BR" sz="2400" dirty="0" smtClean="0">
                <a:solidFill>
                  <a:schemeClr val="bg1"/>
                </a:solidFill>
              </a:rPr>
              <a:t>);</a:t>
            </a:r>
          </a:p>
          <a:p>
            <a:pPr>
              <a:buFont typeface="Courier New" pitchFamily="49" charset="0"/>
              <a:buChar char="o"/>
            </a:pPr>
            <a:r>
              <a:rPr lang="pt-BR" sz="2400" dirty="0" smtClean="0">
                <a:solidFill>
                  <a:schemeClr val="bg1"/>
                </a:solidFill>
              </a:rPr>
              <a:t> em grego, "de cada dia" (</a:t>
            </a:r>
            <a:r>
              <a:rPr lang="pt-BR" sz="2400" i="1" dirty="0" err="1" smtClean="0">
                <a:solidFill>
                  <a:schemeClr val="bg1"/>
                </a:solidFill>
              </a:rPr>
              <a:t>ephémerís</a:t>
            </a:r>
            <a:r>
              <a:rPr lang="pt-BR" sz="2400" i="1" dirty="0" smtClean="0">
                <a:solidFill>
                  <a:schemeClr val="bg1"/>
                </a:solidFill>
              </a:rPr>
              <a:t>,</a:t>
            </a:r>
            <a:r>
              <a:rPr lang="pt-BR" sz="2400" i="1" dirty="0" err="1" smtClean="0">
                <a:solidFill>
                  <a:schemeClr val="bg1"/>
                </a:solidFill>
              </a:rPr>
              <a:t>îdos</a:t>
            </a:r>
            <a:r>
              <a:rPr lang="pt-BR" sz="2400" dirty="0" smtClean="0">
                <a:solidFill>
                  <a:schemeClr val="bg1"/>
                </a:solidFill>
              </a:rPr>
              <a:t>). </a:t>
            </a:r>
          </a:p>
          <a:p>
            <a:pPr>
              <a:buFont typeface="Courier New" pitchFamily="49" charset="0"/>
              <a:buChar char="o"/>
            </a:pPr>
            <a:endParaRPr lang="pt-BR" sz="2400" dirty="0" smtClean="0">
              <a:solidFill>
                <a:schemeClr val="bg1"/>
              </a:solidFill>
            </a:endParaRPr>
          </a:p>
          <a:p>
            <a:pPr>
              <a:buFont typeface="Courier New" pitchFamily="49" charset="0"/>
              <a:buChar char="o"/>
            </a:pPr>
            <a:r>
              <a:rPr lang="pt-BR" sz="2400" dirty="0" smtClean="0">
                <a:solidFill>
                  <a:schemeClr val="bg1"/>
                </a:solidFill>
              </a:rPr>
              <a:t> A palavra </a:t>
            </a:r>
            <a:r>
              <a:rPr lang="pt-BR" sz="2400" i="1" dirty="0" smtClean="0">
                <a:solidFill>
                  <a:schemeClr val="bg1"/>
                </a:solidFill>
              </a:rPr>
              <a:t>efêmero/a</a:t>
            </a:r>
            <a:r>
              <a:rPr lang="pt-BR" sz="2400" dirty="0" smtClean="0">
                <a:solidFill>
                  <a:schemeClr val="bg1"/>
                </a:solidFill>
              </a:rPr>
              <a:t> ("que dura um dia") tem a mesma </a:t>
            </a:r>
            <a:r>
              <a:rPr lang="pt-BR" sz="2400" u="sng" dirty="0" smtClean="0">
                <a:solidFill>
                  <a:schemeClr val="bg1"/>
                </a:solidFill>
              </a:rPr>
              <a:t>etimologia</a:t>
            </a:r>
            <a:r>
              <a:rPr lang="pt-BR" sz="2400" dirty="0" smtClean="0">
                <a:solidFill>
                  <a:schemeClr val="bg1"/>
                </a:solidFill>
              </a:rPr>
              <a:t>.</a:t>
            </a:r>
            <a:endParaRPr lang="pt-BR" sz="2400" dirty="0">
              <a:solidFill>
                <a:schemeClr val="bg1"/>
              </a:solidFill>
            </a:endParaRPr>
          </a:p>
        </p:txBody>
      </p:sp>
      <p:sp>
        <p:nvSpPr>
          <p:cNvPr id="5" name="Retângulo 4"/>
          <p:cNvSpPr/>
          <p:nvPr/>
        </p:nvSpPr>
        <p:spPr>
          <a:xfrm>
            <a:off x="371476" y="3829050"/>
            <a:ext cx="8477249" cy="1815882"/>
          </a:xfrm>
          <a:prstGeom prst="rect">
            <a:avLst/>
          </a:prstGeom>
        </p:spPr>
        <p:txBody>
          <a:bodyPr wrap="square">
            <a:spAutoFit/>
          </a:bodyPr>
          <a:lstStyle/>
          <a:p>
            <a:pPr algn="just"/>
            <a:r>
              <a:rPr lang="pt-BR" sz="2800" i="1" dirty="0" smtClean="0">
                <a:solidFill>
                  <a:schemeClr val="bg1"/>
                </a:solidFill>
              </a:rPr>
              <a:t>Uma efeméride</a:t>
            </a:r>
            <a:r>
              <a:rPr lang="pt-BR" sz="2800" dirty="0" smtClean="0">
                <a:solidFill>
                  <a:schemeClr val="bg1"/>
                </a:solidFill>
              </a:rPr>
              <a:t> é um fato relevante escrito para ser lembrado ou comemorado em um certo dia, ou ainda uma sucessão cronológica de datas e de seus respectivos acontecimentos. </a:t>
            </a:r>
            <a:endParaRPr lang="pt-B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0"/>
                                        <p:tgtEl>
                                          <p:spTgt spid="4">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up)">
                                      <p:cBhvr>
                                        <p:cTn id="10" dur="5000"/>
                                        <p:tgtEl>
                                          <p:spTgt spid="4">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up)">
                                      <p:cBhvr>
                                        <p:cTn id="13" dur="5000"/>
                                        <p:tgtEl>
                                          <p:spTgt spid="4">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wipe(up)">
                                      <p:cBhvr>
                                        <p:cTn id="16" dur="50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up)">
                                      <p:cBhvr>
                                        <p:cTn id="21"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CESSIONE degli Equinozi   rP DivxQ70_(480p).mp4">
            <a:hlinkClick r:id="" action="ppaction://media"/>
          </p:cNvPr>
          <p:cNvPicPr>
            <a:picLocks noRot="1" noChangeAspect="1"/>
          </p:cNvPicPr>
          <p:nvPr>
            <a:videoFile r:link="rId1"/>
          </p:nvPr>
        </p:nvPicPr>
        <p:blipFill>
          <a:blip r:embed="rId4" cstate="print"/>
          <a:stretch>
            <a:fillRect/>
          </a:stretch>
        </p:blipFill>
        <p:spPr>
          <a:xfrm>
            <a:off x="1647143" y="89737"/>
            <a:ext cx="5832648" cy="5832648"/>
          </a:xfrm>
          <a:prstGeom prst="rect">
            <a:avLst/>
          </a:prstGeom>
        </p:spPr>
      </p:pic>
      <p:sp>
        <p:nvSpPr>
          <p:cNvPr id="3" name="Retângulo 2"/>
          <p:cNvSpPr/>
          <p:nvPr/>
        </p:nvSpPr>
        <p:spPr>
          <a:xfrm>
            <a:off x="2202474" y="5934670"/>
            <a:ext cx="4739054" cy="923330"/>
          </a:xfrm>
          <a:prstGeom prst="rect">
            <a:avLst/>
          </a:prstGeom>
          <a:noFill/>
        </p:spPr>
        <p:txBody>
          <a:bodyPr wrap="none" lIns="91440" tIns="45720" rIns="91440" bIns="45720">
            <a:spAutoFit/>
          </a:bodyPr>
          <a:lstStyle/>
          <a:p>
            <a:pPr algn="ctr"/>
            <a:r>
              <a:rPr lang="pt-BR"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Precessão (3-3)</a:t>
            </a:r>
            <a:endParaRPr lang="pt-BR"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999709" y="2967335"/>
            <a:ext cx="714458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pt-BR" sz="5400" b="1" cap="none" spc="150" dirty="0" smtClean="0">
                <a:ln w="19050">
                  <a:solidFill>
                    <a:schemeClr val="tx2">
                      <a:lumMod val="60000"/>
                      <a:lumOff val="40000"/>
                    </a:schemeClr>
                  </a:solidFill>
                </a:ln>
                <a:solidFill>
                  <a:schemeClr val="accent2">
                    <a:lumMod val="60000"/>
                    <a:lumOff val="40000"/>
                  </a:schemeClr>
                </a:solidFill>
                <a:effectLst>
                  <a:outerShdw blurRad="63500" dist="310007" dir="7680000" sy="30000" kx="1300200" algn="ctr" rotWithShape="0">
                    <a:srgbClr val="FFFF00">
                      <a:alpha val="32000"/>
                    </a:srgbClr>
                  </a:outerShdw>
                </a:effectLst>
              </a:rPr>
              <a:t>Final da Primeira Parte</a:t>
            </a:r>
            <a:endParaRPr lang="pt-BR" sz="5400" b="1" cap="none" spc="150" dirty="0">
              <a:ln w="19050">
                <a:solidFill>
                  <a:schemeClr val="tx2">
                    <a:lumMod val="60000"/>
                    <a:lumOff val="40000"/>
                  </a:schemeClr>
                </a:solidFill>
              </a:ln>
              <a:solidFill>
                <a:schemeClr val="accent2">
                  <a:lumMod val="60000"/>
                  <a:lumOff val="40000"/>
                </a:schemeClr>
              </a:solidFill>
              <a:effectLst>
                <a:outerShdw blurRad="63500" dist="310007" dir="7680000" sy="30000" kx="1300200" algn="ctr" rotWithShape="0">
                  <a:srgbClr val="FFFF00">
                    <a:alpha val="32000"/>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992754" y="44624"/>
            <a:ext cx="3158492" cy="923330"/>
          </a:xfrm>
          <a:prstGeom prst="rect">
            <a:avLst/>
          </a:prstGeom>
          <a:noFill/>
        </p:spPr>
        <p:txBody>
          <a:bodyPr wrap="none" lIns="91440" tIns="45720" rIns="91440" bIns="45720">
            <a:spAutoFit/>
          </a:bodyPr>
          <a:lstStyle/>
          <a:p>
            <a:pPr algn="ctr"/>
            <a:r>
              <a:rPr lang="pt-BR"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Precessão</a:t>
            </a:r>
            <a:endParaRPr lang="pt-BR"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4" name="Retângulo 3"/>
          <p:cNvSpPr/>
          <p:nvPr/>
        </p:nvSpPr>
        <p:spPr>
          <a:xfrm>
            <a:off x="500020" y="4077072"/>
            <a:ext cx="8143961" cy="2585323"/>
          </a:xfrm>
          <a:prstGeom prst="rect">
            <a:avLst/>
          </a:prstGeom>
          <a:noFill/>
        </p:spPr>
        <p:txBody>
          <a:bodyPr wrap="none" lIns="91440" tIns="45720" rIns="91440" bIns="45720">
            <a:spAutoFit/>
          </a:bodyPr>
          <a:lstStyle/>
          <a:p>
            <a:pPr algn="ctr"/>
            <a:r>
              <a:rPr lang="pt-BR" sz="54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Trópico de Capricórnio</a:t>
            </a:r>
          </a:p>
          <a:p>
            <a:pPr algn="ctr"/>
            <a:r>
              <a:rPr lang="pt-BR"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Ou </a:t>
            </a:r>
          </a:p>
          <a:p>
            <a:pPr algn="ctr"/>
            <a:r>
              <a:rPr lang="pt-BR"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Trópico de Sagitário - 2014</a:t>
            </a:r>
            <a:endParaRPr lang="pt-BR"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1026" name="Picture 2" descr="http://astro.if.ufrgs.br/tempo/verao1.jpg"/>
          <p:cNvPicPr>
            <a:picLocks noChangeAspect="1" noChangeArrowheads="1"/>
          </p:cNvPicPr>
          <p:nvPr/>
        </p:nvPicPr>
        <p:blipFill>
          <a:blip r:embed="rId3" cstate="print"/>
          <a:srcRect/>
          <a:stretch>
            <a:fillRect/>
          </a:stretch>
        </p:blipFill>
        <p:spPr bwMode="auto">
          <a:xfrm>
            <a:off x="2243599" y="980728"/>
            <a:ext cx="4656801" cy="30963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0"/>
                                        <p:tgtEl>
                                          <p:spTgt spid="4">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up)">
                                      <p:cBhvr>
                                        <p:cTn id="10" dur="5000"/>
                                        <p:tgtEl>
                                          <p:spTgt spid="4">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up)">
                                      <p:cBhvr>
                                        <p:cTn id="13" dur="5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253947" y="44624"/>
            <a:ext cx="6636112" cy="923330"/>
          </a:xfrm>
          <a:prstGeom prst="rect">
            <a:avLst/>
          </a:prstGeom>
          <a:noFill/>
        </p:spPr>
        <p:txBody>
          <a:bodyPr wrap="none" lIns="91440" tIns="45720" rIns="91440" bIns="45720">
            <a:spAutoFit/>
          </a:bodyPr>
          <a:lstStyle/>
          <a:p>
            <a:pPr algn="ctr"/>
            <a:r>
              <a:rPr lang="pt-BR"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Precessão – Trópico!?</a:t>
            </a:r>
            <a:endParaRPr lang="pt-BR"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4" name="Imagem 3" descr="sagitario.jpg"/>
          <p:cNvPicPr>
            <a:picLocks noChangeAspect="1"/>
          </p:cNvPicPr>
          <p:nvPr/>
        </p:nvPicPr>
        <p:blipFill>
          <a:blip r:embed="rId3" cstate="print"/>
          <a:stretch>
            <a:fillRect/>
          </a:stretch>
        </p:blipFill>
        <p:spPr>
          <a:xfrm>
            <a:off x="0" y="857250"/>
            <a:ext cx="9144000" cy="5143500"/>
          </a:xfrm>
          <a:prstGeom prst="rect">
            <a:avLst/>
          </a:prstGeom>
        </p:spPr>
      </p:pic>
      <p:cxnSp>
        <p:nvCxnSpPr>
          <p:cNvPr id="6" name="Conector reto 5"/>
          <p:cNvCxnSpPr/>
          <p:nvPr/>
        </p:nvCxnSpPr>
        <p:spPr>
          <a:xfrm>
            <a:off x="5508104" y="2492896"/>
            <a:ext cx="98039" cy="1152128"/>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flipV="1">
            <a:off x="5508104" y="2448636"/>
            <a:ext cx="288032" cy="44260"/>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flipH="1" flipV="1">
            <a:off x="5724128" y="1844824"/>
            <a:ext cx="72008" cy="603812"/>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flipV="1">
            <a:off x="5724128" y="1556792"/>
            <a:ext cx="1368152" cy="288032"/>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H="1" flipV="1">
            <a:off x="6876256" y="836712"/>
            <a:ext cx="216024" cy="720080"/>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flipV="1">
            <a:off x="5606143" y="3501008"/>
            <a:ext cx="1558145" cy="144016"/>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a:off x="7164288" y="3501008"/>
            <a:ext cx="72008" cy="360040"/>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flipV="1">
            <a:off x="7236296" y="3573016"/>
            <a:ext cx="1512168" cy="288032"/>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flipH="1" flipV="1">
            <a:off x="8388424" y="2060848"/>
            <a:ext cx="360040" cy="1512168"/>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flipV="1">
            <a:off x="8388424" y="1916832"/>
            <a:ext cx="360040" cy="144016"/>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flipH="1" flipV="1">
            <a:off x="8316416" y="836712"/>
            <a:ext cx="432048" cy="108012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4" name="CaixaDeTexto 43"/>
          <p:cNvSpPr txBox="1"/>
          <p:nvPr/>
        </p:nvSpPr>
        <p:spPr>
          <a:xfrm>
            <a:off x="6876256" y="1844824"/>
            <a:ext cx="1300181" cy="369332"/>
          </a:xfrm>
          <a:prstGeom prst="rect">
            <a:avLst/>
          </a:prstGeom>
          <a:noFill/>
        </p:spPr>
        <p:txBody>
          <a:bodyPr wrap="square" rtlCol="0">
            <a:spAutoFit/>
          </a:bodyPr>
          <a:lstStyle/>
          <a:p>
            <a:r>
              <a:rPr lang="pt-BR" dirty="0" smtClean="0">
                <a:solidFill>
                  <a:srgbClr val="0070C0"/>
                </a:solidFill>
              </a:rPr>
              <a:t>Sagitário</a:t>
            </a:r>
            <a:endParaRPr lang="pt-BR" dirty="0">
              <a:solidFill>
                <a:srgbClr val="0070C0"/>
              </a:solidFill>
            </a:endParaRPr>
          </a:p>
        </p:txBody>
      </p:sp>
      <p:cxnSp>
        <p:nvCxnSpPr>
          <p:cNvPr id="46" name="Conector reto 45"/>
          <p:cNvCxnSpPr>
            <a:stCxn id="4" idx="0"/>
            <a:endCxn id="4" idx="2"/>
          </p:cNvCxnSpPr>
          <p:nvPr/>
        </p:nvCxnSpPr>
        <p:spPr>
          <a:xfrm>
            <a:off x="4572000" y="857250"/>
            <a:ext cx="0" cy="51435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59" name="Grupo 58"/>
          <p:cNvGrpSpPr/>
          <p:nvPr/>
        </p:nvGrpSpPr>
        <p:grpSpPr>
          <a:xfrm>
            <a:off x="0" y="2692400"/>
            <a:ext cx="9144000" cy="1047750"/>
            <a:chOff x="0" y="2692400"/>
            <a:chExt cx="9144000" cy="1047750"/>
          </a:xfrm>
        </p:grpSpPr>
        <p:cxnSp>
          <p:nvCxnSpPr>
            <p:cNvPr id="48" name="Conector reto 47"/>
            <p:cNvCxnSpPr/>
            <p:nvPr/>
          </p:nvCxnSpPr>
          <p:spPr>
            <a:xfrm flipV="1">
              <a:off x="0" y="3501008"/>
              <a:ext cx="1676400" cy="2391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ector reto 49"/>
            <p:cNvCxnSpPr/>
            <p:nvPr/>
          </p:nvCxnSpPr>
          <p:spPr>
            <a:xfrm flipV="1">
              <a:off x="1676400" y="3308350"/>
              <a:ext cx="1625600" cy="1926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flipV="1">
              <a:off x="3302000" y="3124200"/>
              <a:ext cx="1543050" cy="1841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flipV="1">
              <a:off x="4845050" y="2908300"/>
              <a:ext cx="2031206" cy="2159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Conector reto 55"/>
            <p:cNvCxnSpPr/>
            <p:nvPr/>
          </p:nvCxnSpPr>
          <p:spPr>
            <a:xfrm flipV="1">
              <a:off x="6876256" y="2768600"/>
              <a:ext cx="1440160" cy="1397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Conector reto 57"/>
            <p:cNvCxnSpPr/>
            <p:nvPr/>
          </p:nvCxnSpPr>
          <p:spPr>
            <a:xfrm flipV="1">
              <a:off x="8316416" y="2692400"/>
              <a:ext cx="827584"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24" name="Tabela 23"/>
          <p:cNvGraphicFramePr>
            <a:graphicFrameLocks noGrp="1"/>
          </p:cNvGraphicFramePr>
          <p:nvPr/>
        </p:nvGraphicFramePr>
        <p:xfrm>
          <a:off x="30696" y="6052462"/>
          <a:ext cx="9036496" cy="731520"/>
        </p:xfrm>
        <a:graphic>
          <a:graphicData uri="http://schemas.openxmlformats.org/drawingml/2006/table">
            <a:tbl>
              <a:tblPr/>
              <a:tblGrid>
                <a:gridCol w="2397676"/>
                <a:gridCol w="1659379"/>
                <a:gridCol w="2489395"/>
                <a:gridCol w="2490046"/>
              </a:tblGrid>
              <a:tr h="191603">
                <a:tc>
                  <a:txBody>
                    <a:bodyPr/>
                    <a:lstStyle/>
                    <a:p>
                      <a:pPr algn="ctr"/>
                      <a:r>
                        <a:rPr lang="pt-BR" sz="1600" dirty="0" smtClean="0">
                          <a:latin typeface="Calibri"/>
                        </a:rPr>
                        <a:t>Efeméride Austral</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dirty="0" smtClean="0">
                          <a:latin typeface="Calibri"/>
                        </a:rPr>
                        <a:t>Declinação do Sol</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dirty="0" smtClean="0">
                          <a:latin typeface="Calibri"/>
                        </a:rPr>
                        <a:t>Dia e Horário</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1600" dirty="0" smtClean="0">
                          <a:latin typeface="Calibri"/>
                        </a:rPr>
                        <a:t>Paralelo Terrestre</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2218">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Solstício </a:t>
                      </a:r>
                      <a:r>
                        <a:rPr lang="pt-BR" sz="1600" b="1" dirty="0">
                          <a:solidFill>
                            <a:srgbClr val="000000"/>
                          </a:solidFill>
                          <a:latin typeface="Calibri"/>
                        </a:rPr>
                        <a:t>de Verão</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-23°26’01.1”</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22/12 </a:t>
                      </a:r>
                      <a:r>
                        <a:rPr lang="pt-BR" sz="1600" b="1" dirty="0">
                          <a:solidFill>
                            <a:srgbClr val="000000"/>
                          </a:solidFill>
                          <a:latin typeface="Calibri"/>
                        </a:rPr>
                        <a:t>às </a:t>
                      </a:r>
                      <a:r>
                        <a:rPr lang="pt-BR" sz="1600" b="1" dirty="0" smtClean="0">
                          <a:solidFill>
                            <a:srgbClr val="000000"/>
                          </a:solidFill>
                          <a:latin typeface="Calibri"/>
                        </a:rPr>
                        <a:t>23:04 TU</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1600" b="1" dirty="0" smtClean="0">
                        <a:solidFill>
                          <a:srgbClr val="000000"/>
                        </a:solidFill>
                        <a:latin typeface="Calibri"/>
                      </a:endParaRPr>
                    </a:p>
                    <a:p>
                      <a:pPr algn="ctr"/>
                      <a:r>
                        <a:rPr lang="pt-BR" sz="1600" b="1" dirty="0" smtClean="0">
                          <a:solidFill>
                            <a:srgbClr val="000000"/>
                          </a:solidFill>
                          <a:latin typeface="Calibri"/>
                        </a:rPr>
                        <a:t>Trópico </a:t>
                      </a:r>
                      <a:r>
                        <a:rPr lang="pt-BR" sz="1600" b="1" dirty="0">
                          <a:solidFill>
                            <a:srgbClr val="000000"/>
                          </a:solidFill>
                          <a:latin typeface="Calibri"/>
                        </a:rPr>
                        <a:t>de Capricórnio</a:t>
                      </a:r>
                      <a:endParaRPr lang="pt-BR" sz="16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807990" y="44624"/>
            <a:ext cx="7528023" cy="923330"/>
          </a:xfrm>
          <a:prstGeom prst="rect">
            <a:avLst/>
          </a:prstGeom>
          <a:noFill/>
        </p:spPr>
        <p:txBody>
          <a:bodyPr wrap="none" lIns="91440" tIns="45720" rIns="91440" bIns="45720">
            <a:spAutoFit/>
          </a:bodyPr>
          <a:lstStyle/>
          <a:p>
            <a:pPr algn="ctr"/>
            <a:r>
              <a:rPr lang="pt-BR"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Precessão – Ponto Gama</a:t>
            </a:r>
            <a:endParaRPr lang="pt-BR"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4" name="Imagem 3" descr="peixes.jpg"/>
          <p:cNvPicPr>
            <a:picLocks noChangeAspect="1"/>
          </p:cNvPicPr>
          <p:nvPr/>
        </p:nvPicPr>
        <p:blipFill>
          <a:blip r:embed="rId3" cstate="print"/>
          <a:stretch>
            <a:fillRect/>
          </a:stretch>
        </p:blipFill>
        <p:spPr>
          <a:xfrm>
            <a:off x="0" y="857250"/>
            <a:ext cx="9144000" cy="5143500"/>
          </a:xfrm>
          <a:prstGeom prst="rect">
            <a:avLst/>
          </a:prstGeom>
        </p:spPr>
      </p:pic>
      <p:cxnSp>
        <p:nvCxnSpPr>
          <p:cNvPr id="6" name="Conector reto 5"/>
          <p:cNvCxnSpPr/>
          <p:nvPr/>
        </p:nvCxnSpPr>
        <p:spPr>
          <a:xfrm>
            <a:off x="3543300" y="2843213"/>
            <a:ext cx="0" cy="976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3543300" y="3819525"/>
            <a:ext cx="1362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a:off x="4905375" y="3819525"/>
            <a:ext cx="0" cy="209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4905375" y="4029075"/>
            <a:ext cx="209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5114925" y="4029075"/>
            <a:ext cx="0" cy="204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5114925" y="4233863"/>
            <a:ext cx="1809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a:xfrm>
            <a:off x="5295900" y="4233863"/>
            <a:ext cx="0" cy="733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a:off x="5295900" y="4967288"/>
            <a:ext cx="826294" cy="57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flipH="1">
            <a:off x="6086476" y="5024438"/>
            <a:ext cx="35718" cy="238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flipH="1" flipV="1">
            <a:off x="5938838" y="5233988"/>
            <a:ext cx="147638" cy="2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flipH="1">
            <a:off x="5874544" y="5233988"/>
            <a:ext cx="64294" cy="766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flipV="1">
            <a:off x="6698456" y="5715000"/>
            <a:ext cx="42863" cy="285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a:off x="6741319" y="5715000"/>
            <a:ext cx="319087" cy="50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flipV="1">
            <a:off x="7060406" y="4112419"/>
            <a:ext cx="190500" cy="165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7250906" y="4112419"/>
            <a:ext cx="459582" cy="30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ector reto 45"/>
          <p:cNvCxnSpPr/>
          <p:nvPr/>
        </p:nvCxnSpPr>
        <p:spPr>
          <a:xfrm flipV="1">
            <a:off x="7710488" y="3395663"/>
            <a:ext cx="30956" cy="747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reto 49"/>
          <p:cNvCxnSpPr/>
          <p:nvPr/>
        </p:nvCxnSpPr>
        <p:spPr>
          <a:xfrm>
            <a:off x="5536406" y="3352800"/>
            <a:ext cx="2205038" cy="42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flipV="1">
            <a:off x="5536406" y="25908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reto 55"/>
          <p:cNvCxnSpPr/>
          <p:nvPr/>
        </p:nvCxnSpPr>
        <p:spPr>
          <a:xfrm flipH="1">
            <a:off x="4905375" y="2590800"/>
            <a:ext cx="6310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reto 57"/>
          <p:cNvCxnSpPr/>
          <p:nvPr/>
        </p:nvCxnSpPr>
        <p:spPr>
          <a:xfrm>
            <a:off x="4905375" y="2590800"/>
            <a:ext cx="0" cy="252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ector reto 59"/>
          <p:cNvCxnSpPr/>
          <p:nvPr/>
        </p:nvCxnSpPr>
        <p:spPr>
          <a:xfrm flipH="1">
            <a:off x="3543300" y="2843213"/>
            <a:ext cx="1362075"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Arco 60"/>
          <p:cNvSpPr/>
          <p:nvPr/>
        </p:nvSpPr>
        <p:spPr>
          <a:xfrm>
            <a:off x="-171450" y="3095625"/>
            <a:ext cx="9925050" cy="333375"/>
          </a:xfrm>
          <a:prstGeom prst="arc">
            <a:avLst>
              <a:gd name="adj1" fmla="val 10823603"/>
              <a:gd name="adj2" fmla="val 21572879"/>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63" name="Conector reto 62"/>
          <p:cNvCxnSpPr>
            <a:stCxn id="4" idx="0"/>
            <a:endCxn id="4" idx="2"/>
          </p:cNvCxnSpPr>
          <p:nvPr/>
        </p:nvCxnSpPr>
        <p:spPr>
          <a:xfrm>
            <a:off x="4572000" y="857250"/>
            <a:ext cx="0" cy="51435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6" name="Grupo 85"/>
          <p:cNvGrpSpPr/>
          <p:nvPr/>
        </p:nvGrpSpPr>
        <p:grpSpPr>
          <a:xfrm>
            <a:off x="0" y="1085850"/>
            <a:ext cx="9144000" cy="3938588"/>
            <a:chOff x="0" y="1085850"/>
            <a:chExt cx="9144000" cy="3938588"/>
          </a:xfrm>
        </p:grpSpPr>
        <p:cxnSp>
          <p:nvCxnSpPr>
            <p:cNvPr id="75" name="Conector reto 74"/>
            <p:cNvCxnSpPr/>
            <p:nvPr/>
          </p:nvCxnSpPr>
          <p:spPr>
            <a:xfrm>
              <a:off x="0" y="1085850"/>
              <a:ext cx="1476375" cy="5715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ector reto 76"/>
            <p:cNvCxnSpPr/>
            <p:nvPr/>
          </p:nvCxnSpPr>
          <p:spPr>
            <a:xfrm>
              <a:off x="1476375" y="1657350"/>
              <a:ext cx="1647825" cy="6572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Conector reto 78"/>
            <p:cNvCxnSpPr/>
            <p:nvPr/>
          </p:nvCxnSpPr>
          <p:spPr>
            <a:xfrm>
              <a:off x="3124200" y="2314575"/>
              <a:ext cx="1190625" cy="5286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Conector reto 80"/>
            <p:cNvCxnSpPr/>
            <p:nvPr/>
          </p:nvCxnSpPr>
          <p:spPr>
            <a:xfrm>
              <a:off x="4314825" y="2843213"/>
              <a:ext cx="1624013" cy="7000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ector reto 82"/>
            <p:cNvCxnSpPr/>
            <p:nvPr/>
          </p:nvCxnSpPr>
          <p:spPr>
            <a:xfrm>
              <a:off x="5938838" y="3543300"/>
              <a:ext cx="1462087" cy="6905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ector reto 84"/>
            <p:cNvCxnSpPr/>
            <p:nvPr/>
          </p:nvCxnSpPr>
          <p:spPr>
            <a:xfrm>
              <a:off x="7400925" y="4233863"/>
              <a:ext cx="1743075" cy="7905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CaixaDeTexto 34"/>
          <p:cNvSpPr txBox="1"/>
          <p:nvPr/>
        </p:nvSpPr>
        <p:spPr>
          <a:xfrm>
            <a:off x="5651863" y="3767805"/>
            <a:ext cx="836023" cy="369332"/>
          </a:xfrm>
          <a:prstGeom prst="rect">
            <a:avLst/>
          </a:prstGeom>
          <a:noFill/>
        </p:spPr>
        <p:txBody>
          <a:bodyPr wrap="square" rtlCol="0">
            <a:spAutoFit/>
          </a:bodyPr>
          <a:lstStyle/>
          <a:p>
            <a:r>
              <a:rPr lang="pt-BR" dirty="0" smtClean="0">
                <a:solidFill>
                  <a:schemeClr val="tx2">
                    <a:lumMod val="60000"/>
                    <a:lumOff val="40000"/>
                  </a:schemeClr>
                </a:solidFill>
              </a:rPr>
              <a:t>Peixes</a:t>
            </a:r>
            <a:endParaRPr lang="pt-BR"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yroscope precession and nutation_(360p).mp4">
            <a:hlinkClick r:id="" action="ppaction://media"/>
          </p:cNvPr>
          <p:cNvPicPr>
            <a:picLocks noRot="1" noChangeAspect="1"/>
          </p:cNvPicPr>
          <p:nvPr>
            <a:videoFile r:link="rId1"/>
          </p:nvPr>
        </p:nvPicPr>
        <p:blipFill>
          <a:blip r:embed="rId4" cstate="print"/>
          <a:stretch>
            <a:fillRect/>
          </a:stretch>
        </p:blipFill>
        <p:spPr>
          <a:xfrm>
            <a:off x="1673678" y="980728"/>
            <a:ext cx="5796644" cy="4637315"/>
          </a:xfrm>
          <a:prstGeom prst="rect">
            <a:avLst/>
          </a:prstGeom>
        </p:spPr>
      </p:pic>
      <p:sp>
        <p:nvSpPr>
          <p:cNvPr id="4" name="Retângulo 3"/>
          <p:cNvSpPr/>
          <p:nvPr/>
        </p:nvSpPr>
        <p:spPr>
          <a:xfrm>
            <a:off x="3277991" y="0"/>
            <a:ext cx="2588017" cy="923330"/>
          </a:xfrm>
          <a:prstGeom prst="rect">
            <a:avLst/>
          </a:prstGeom>
          <a:noFill/>
        </p:spPr>
        <p:txBody>
          <a:bodyPr wrap="none" lIns="91440" tIns="45720" rIns="91440" bIns="45720">
            <a:spAutoFit/>
          </a:bodyPr>
          <a:lstStyle/>
          <a:p>
            <a:pPr algn="ctr"/>
            <a:r>
              <a:rPr lang="pt-BR"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Nutação</a:t>
            </a:r>
            <a:endParaRPr lang="pt-B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1520" y="1268760"/>
            <a:ext cx="4104456" cy="3416320"/>
          </a:xfrm>
          <a:prstGeom prst="rect">
            <a:avLst/>
          </a:prstGeom>
        </p:spPr>
        <p:txBody>
          <a:bodyPr wrap="square">
            <a:spAutoFit/>
          </a:bodyPr>
          <a:lstStyle/>
          <a:p>
            <a:pPr algn="just"/>
            <a:r>
              <a:rPr lang="en-US" sz="2400" dirty="0" smtClean="0">
                <a:solidFill>
                  <a:schemeClr val="bg1"/>
                </a:solidFill>
              </a:rPr>
              <a:t>O </a:t>
            </a:r>
            <a:r>
              <a:rPr lang="en-US" sz="2400" dirty="0" err="1" smtClean="0">
                <a:solidFill>
                  <a:schemeClr val="bg1"/>
                </a:solidFill>
              </a:rPr>
              <a:t>plano</a:t>
            </a:r>
            <a:r>
              <a:rPr lang="en-US" sz="2400" dirty="0" smtClean="0">
                <a:solidFill>
                  <a:schemeClr val="bg1"/>
                </a:solidFill>
              </a:rPr>
              <a:t> </a:t>
            </a:r>
            <a:r>
              <a:rPr lang="en-US" sz="2400" dirty="0" err="1" smtClean="0">
                <a:solidFill>
                  <a:schemeClr val="bg1"/>
                </a:solidFill>
              </a:rPr>
              <a:t>da</a:t>
            </a:r>
            <a:r>
              <a:rPr lang="en-US" sz="2400" dirty="0" smtClean="0">
                <a:solidFill>
                  <a:schemeClr val="bg1"/>
                </a:solidFill>
              </a:rPr>
              <a:t> </a:t>
            </a:r>
            <a:r>
              <a:rPr lang="en-US" sz="2400" dirty="0" err="1" smtClean="0">
                <a:solidFill>
                  <a:schemeClr val="bg1"/>
                </a:solidFill>
              </a:rPr>
              <a:t>órbita</a:t>
            </a:r>
            <a:r>
              <a:rPr lang="en-US" sz="2400" dirty="0" smtClean="0">
                <a:solidFill>
                  <a:schemeClr val="bg1"/>
                </a:solidFill>
              </a:rPr>
              <a:t> </a:t>
            </a:r>
            <a:r>
              <a:rPr lang="en-US" sz="2400" dirty="0" err="1" smtClean="0">
                <a:solidFill>
                  <a:schemeClr val="bg1"/>
                </a:solidFill>
              </a:rPr>
              <a:t>da</a:t>
            </a:r>
            <a:r>
              <a:rPr lang="en-US" sz="2400" dirty="0" smtClean="0">
                <a:solidFill>
                  <a:schemeClr val="bg1"/>
                </a:solidFill>
              </a:rPr>
              <a:t> </a:t>
            </a:r>
            <a:r>
              <a:rPr lang="en-US" sz="2400" dirty="0" err="1" smtClean="0">
                <a:solidFill>
                  <a:schemeClr val="bg1"/>
                </a:solidFill>
              </a:rPr>
              <a:t>Lua</a:t>
            </a:r>
            <a:r>
              <a:rPr lang="en-US" sz="2400" dirty="0" smtClean="0">
                <a:solidFill>
                  <a:schemeClr val="bg1"/>
                </a:solidFill>
              </a:rPr>
              <a:t> </a:t>
            </a:r>
            <a:r>
              <a:rPr lang="en-US" sz="2400" dirty="0" err="1" smtClean="0">
                <a:solidFill>
                  <a:schemeClr val="bg1"/>
                </a:solidFill>
              </a:rPr>
              <a:t>precessiona</a:t>
            </a:r>
            <a:r>
              <a:rPr lang="en-US" sz="2400" dirty="0" smtClean="0">
                <a:solidFill>
                  <a:schemeClr val="bg1"/>
                </a:solidFill>
              </a:rPr>
              <a:t> com um </a:t>
            </a:r>
            <a:r>
              <a:rPr lang="en-US" sz="2400" dirty="0" err="1" smtClean="0">
                <a:solidFill>
                  <a:schemeClr val="bg1"/>
                </a:solidFill>
              </a:rPr>
              <a:t>período</a:t>
            </a:r>
            <a:r>
              <a:rPr lang="en-US" sz="2400" dirty="0" smtClean="0">
                <a:solidFill>
                  <a:schemeClr val="bg1"/>
                </a:solidFill>
              </a:rPr>
              <a:t> de 18.6 </a:t>
            </a:r>
            <a:r>
              <a:rPr lang="en-US" sz="2400" dirty="0" err="1" smtClean="0">
                <a:solidFill>
                  <a:schemeClr val="bg1"/>
                </a:solidFill>
              </a:rPr>
              <a:t>anos</a:t>
            </a:r>
            <a:r>
              <a:rPr lang="en-US" sz="2400" dirty="0" smtClean="0">
                <a:solidFill>
                  <a:schemeClr val="bg1"/>
                </a:solidFill>
              </a:rPr>
              <a:t>.</a:t>
            </a:r>
          </a:p>
          <a:p>
            <a:pPr algn="just"/>
            <a:endParaRPr lang="en-US" sz="2400" dirty="0" smtClean="0">
              <a:solidFill>
                <a:schemeClr val="bg1"/>
              </a:solidFill>
            </a:endParaRPr>
          </a:p>
          <a:p>
            <a:pPr algn="just"/>
            <a:r>
              <a:rPr lang="en-US" sz="2400" dirty="0" smtClean="0">
                <a:solidFill>
                  <a:schemeClr val="bg1"/>
                </a:solidFill>
              </a:rPr>
              <a:t/>
            </a:r>
            <a:br>
              <a:rPr lang="en-US" sz="2400" dirty="0" smtClean="0">
                <a:solidFill>
                  <a:schemeClr val="bg1"/>
                </a:solidFill>
              </a:rPr>
            </a:br>
            <a:r>
              <a:rPr lang="en-US" sz="2400" dirty="0" smtClean="0">
                <a:solidFill>
                  <a:schemeClr val="bg1"/>
                </a:solidFill>
              </a:rPr>
              <a:t>Os </a:t>
            </a:r>
            <a:r>
              <a:rPr lang="en-US" sz="2400" dirty="0" err="1" smtClean="0">
                <a:solidFill>
                  <a:schemeClr val="bg1"/>
                </a:solidFill>
              </a:rPr>
              <a:t>pólos</a:t>
            </a:r>
            <a:r>
              <a:rPr lang="en-US" sz="2400" dirty="0" smtClean="0">
                <a:solidFill>
                  <a:schemeClr val="bg1"/>
                </a:solidFill>
              </a:rPr>
              <a:t> </a:t>
            </a:r>
            <a:r>
              <a:rPr lang="en-US" sz="2400" dirty="0" err="1" smtClean="0">
                <a:solidFill>
                  <a:schemeClr val="bg1"/>
                </a:solidFill>
              </a:rPr>
              <a:t>celeste</a:t>
            </a:r>
            <a:r>
              <a:rPr lang="en-US" sz="2400" dirty="0" smtClean="0">
                <a:solidFill>
                  <a:schemeClr val="bg1"/>
                </a:solidFill>
              </a:rPr>
              <a:t> </a:t>
            </a:r>
            <a:r>
              <a:rPr lang="en-US" sz="2400" dirty="0" err="1" smtClean="0">
                <a:solidFill>
                  <a:schemeClr val="bg1"/>
                </a:solidFill>
              </a:rPr>
              <a:t>da</a:t>
            </a:r>
            <a:r>
              <a:rPr lang="en-US" sz="2400" dirty="0" smtClean="0">
                <a:solidFill>
                  <a:schemeClr val="bg1"/>
                </a:solidFill>
              </a:rPr>
              <a:t> Terra </a:t>
            </a:r>
            <a:r>
              <a:rPr lang="en-US" sz="2400" dirty="0" err="1" smtClean="0">
                <a:solidFill>
                  <a:schemeClr val="bg1"/>
                </a:solidFill>
              </a:rPr>
              <a:t>estão</a:t>
            </a:r>
            <a:r>
              <a:rPr lang="en-US" sz="2400" dirty="0" smtClean="0">
                <a:solidFill>
                  <a:schemeClr val="bg1"/>
                </a:solidFill>
              </a:rPr>
              <a:t> </a:t>
            </a:r>
            <a:r>
              <a:rPr lang="en-US" sz="2400" dirty="0" err="1" smtClean="0">
                <a:solidFill>
                  <a:schemeClr val="bg1"/>
                </a:solidFill>
              </a:rPr>
              <a:t>sobre</a:t>
            </a:r>
            <a:r>
              <a:rPr lang="en-US" sz="2400" dirty="0" smtClean="0">
                <a:solidFill>
                  <a:schemeClr val="bg1"/>
                </a:solidFill>
              </a:rPr>
              <a:t> </a:t>
            </a:r>
            <a:r>
              <a:rPr lang="en-US" sz="2400" dirty="0" err="1" smtClean="0">
                <a:solidFill>
                  <a:schemeClr val="bg1"/>
                </a:solidFill>
              </a:rPr>
              <a:t>uma</a:t>
            </a:r>
            <a:r>
              <a:rPr lang="en-US" sz="2400" dirty="0" smtClean="0">
                <a:solidFill>
                  <a:schemeClr val="bg1"/>
                </a:solidFill>
              </a:rPr>
              <a:t> </a:t>
            </a:r>
            <a:r>
              <a:rPr lang="en-US" sz="2400" dirty="0" err="1" smtClean="0">
                <a:solidFill>
                  <a:schemeClr val="bg1"/>
                </a:solidFill>
              </a:rPr>
              <a:t>elipse</a:t>
            </a:r>
            <a:r>
              <a:rPr lang="en-US" sz="2400" dirty="0" smtClean="0">
                <a:solidFill>
                  <a:schemeClr val="bg1"/>
                </a:solidFill>
              </a:rPr>
              <a:t> de </a:t>
            </a:r>
            <a:r>
              <a:rPr lang="en-US" sz="2400" dirty="0" err="1" smtClean="0">
                <a:solidFill>
                  <a:schemeClr val="bg1"/>
                </a:solidFill>
              </a:rPr>
              <a:t>semieixo</a:t>
            </a:r>
            <a:r>
              <a:rPr lang="en-US" sz="2400" dirty="0" smtClean="0">
                <a:solidFill>
                  <a:schemeClr val="bg1"/>
                </a:solidFill>
              </a:rPr>
              <a:t> </a:t>
            </a:r>
            <a:r>
              <a:rPr lang="en-US" sz="2400" dirty="0" err="1" smtClean="0">
                <a:solidFill>
                  <a:schemeClr val="bg1"/>
                </a:solidFill>
              </a:rPr>
              <a:t>maior</a:t>
            </a:r>
            <a:r>
              <a:rPr lang="en-US" sz="2400" dirty="0" smtClean="0">
                <a:solidFill>
                  <a:schemeClr val="bg1"/>
                </a:solidFill>
              </a:rPr>
              <a:t> 18.42" e  </a:t>
            </a:r>
            <a:r>
              <a:rPr lang="en-US" sz="2400" dirty="0" err="1" smtClean="0">
                <a:solidFill>
                  <a:schemeClr val="bg1"/>
                </a:solidFill>
              </a:rPr>
              <a:t>semieixo</a:t>
            </a:r>
            <a:r>
              <a:rPr lang="en-US" sz="2400" dirty="0" smtClean="0">
                <a:solidFill>
                  <a:schemeClr val="bg1"/>
                </a:solidFill>
              </a:rPr>
              <a:t> </a:t>
            </a:r>
            <a:r>
              <a:rPr lang="en-US" sz="2400" dirty="0" err="1" smtClean="0">
                <a:solidFill>
                  <a:schemeClr val="bg1"/>
                </a:solidFill>
              </a:rPr>
              <a:t>menor</a:t>
            </a:r>
            <a:r>
              <a:rPr lang="en-US" sz="2400" dirty="0" smtClean="0">
                <a:solidFill>
                  <a:schemeClr val="bg1"/>
                </a:solidFill>
              </a:rPr>
              <a:t> de 13.72". </a:t>
            </a:r>
            <a:endParaRPr lang="pt-BR" sz="2400" dirty="0">
              <a:solidFill>
                <a:schemeClr val="bg1"/>
              </a:solidFill>
            </a:endParaRPr>
          </a:p>
        </p:txBody>
      </p:sp>
      <p:sp>
        <p:nvSpPr>
          <p:cNvPr id="4" name="Retângulo 3"/>
          <p:cNvSpPr/>
          <p:nvPr/>
        </p:nvSpPr>
        <p:spPr>
          <a:xfrm>
            <a:off x="3277991" y="-158626"/>
            <a:ext cx="2588017" cy="923330"/>
          </a:xfrm>
          <a:prstGeom prst="rect">
            <a:avLst/>
          </a:prstGeom>
          <a:noFill/>
        </p:spPr>
        <p:txBody>
          <a:bodyPr wrap="none" lIns="91440" tIns="45720" rIns="91440" bIns="45720">
            <a:spAutoFit/>
          </a:bodyPr>
          <a:lstStyle/>
          <a:p>
            <a:pPr algn="ctr"/>
            <a:r>
              <a:rPr lang="pt-BR"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Nutação</a:t>
            </a:r>
            <a:endParaRPr lang="pt-B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4362450" y="836712"/>
            <a:ext cx="4781550"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467544" y="0"/>
            <a:ext cx="3852337" cy="923330"/>
          </a:xfrm>
          <a:prstGeom prst="rect">
            <a:avLst/>
          </a:prstGeom>
          <a:noFill/>
        </p:spPr>
        <p:txBody>
          <a:bodyPr wrap="none" lIns="91440" tIns="45720" rIns="91440" bIns="45720">
            <a:spAutoFit/>
          </a:bodyPr>
          <a:lstStyle/>
          <a:p>
            <a:pPr algn="ctr"/>
            <a:r>
              <a:rPr lang="pt-BR" sz="5400" b="1" spc="100" dirty="0" smtClean="0">
                <a:ln w="18000">
                  <a:solidFill>
                    <a:srgbClr val="00B050"/>
                  </a:solidFill>
                  <a:prstDash val="solid"/>
                </a:ln>
                <a:solidFill>
                  <a:srgbClr val="00B050">
                    <a:alpha val="46000"/>
                  </a:srgbClr>
                </a:solidFill>
                <a:effectLst>
                  <a:outerShdw blurRad="25000" dist="20000" dir="16020000" algn="tl">
                    <a:schemeClr val="accent1">
                      <a:satMod val="200000"/>
                      <a:shade val="1000"/>
                      <a:alpha val="60000"/>
                    </a:schemeClr>
                  </a:outerShdw>
                </a:effectLst>
              </a:rPr>
              <a:t>Obliquidade</a:t>
            </a:r>
            <a:endParaRPr lang="pt-BR" sz="5400" b="1" cap="none" spc="100" dirty="0">
              <a:ln w="18000">
                <a:solidFill>
                  <a:srgbClr val="00B050"/>
                </a:solidFill>
                <a:prstDash val="solid"/>
              </a:ln>
              <a:solidFill>
                <a:srgbClr val="00B050">
                  <a:alpha val="46000"/>
                </a:srgbClr>
              </a:solidFill>
              <a:effectLst>
                <a:outerShdw blurRad="25000" dist="20000" dir="16020000" algn="tl">
                  <a:schemeClr val="accent1">
                    <a:satMod val="200000"/>
                    <a:shade val="1000"/>
                    <a:alpha val="60000"/>
                  </a:schemeClr>
                </a:outerShdw>
              </a:effectLst>
            </a:endParaRPr>
          </a:p>
        </p:txBody>
      </p:sp>
      <p:pic>
        <p:nvPicPr>
          <p:cNvPr id="2050" name="Picture 2"/>
          <p:cNvPicPr>
            <a:picLocks noChangeAspect="1" noChangeArrowheads="1"/>
          </p:cNvPicPr>
          <p:nvPr/>
        </p:nvPicPr>
        <p:blipFill>
          <a:blip r:embed="rId3" cstate="print"/>
          <a:srcRect/>
          <a:stretch>
            <a:fillRect/>
          </a:stretch>
        </p:blipFill>
        <p:spPr bwMode="auto">
          <a:xfrm>
            <a:off x="4211960" y="876300"/>
            <a:ext cx="4800600" cy="5981700"/>
          </a:xfrm>
          <a:prstGeom prst="rect">
            <a:avLst/>
          </a:prstGeom>
          <a:noFill/>
          <a:ln w="9525">
            <a:noFill/>
            <a:miter lim="800000"/>
            <a:headEnd/>
            <a:tailEnd/>
          </a:ln>
        </p:spPr>
      </p:pic>
      <p:grpSp>
        <p:nvGrpSpPr>
          <p:cNvPr id="11" name="Grupo 10"/>
          <p:cNvGrpSpPr/>
          <p:nvPr/>
        </p:nvGrpSpPr>
        <p:grpSpPr>
          <a:xfrm>
            <a:off x="5724128" y="4320452"/>
            <a:ext cx="1617104" cy="332684"/>
            <a:chOff x="5724128" y="4320452"/>
            <a:chExt cx="1617104" cy="332684"/>
          </a:xfrm>
          <a:noFill/>
        </p:grpSpPr>
        <p:sp>
          <p:nvSpPr>
            <p:cNvPr id="9" name="Arco 8"/>
            <p:cNvSpPr/>
            <p:nvPr/>
          </p:nvSpPr>
          <p:spPr>
            <a:xfrm flipH="1">
              <a:off x="5757056" y="4365104"/>
              <a:ext cx="1584176" cy="288032"/>
            </a:xfrm>
            <a:prstGeom prst="arc">
              <a:avLst>
                <a:gd name="adj1" fmla="val 14982220"/>
                <a:gd name="adj2" fmla="val 21457646"/>
              </a:avLst>
            </a:prstGeom>
            <a:grpFill/>
            <a:ln w="476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 name="Divisa 9"/>
            <p:cNvSpPr/>
            <p:nvPr/>
          </p:nvSpPr>
          <p:spPr>
            <a:xfrm flipH="1">
              <a:off x="5724128" y="4320452"/>
              <a:ext cx="144016" cy="255104"/>
            </a:xfrm>
            <a:prstGeom prst="chevron">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grpSp>
        <p:nvGrpSpPr>
          <p:cNvPr id="17" name="Grupo 16"/>
          <p:cNvGrpSpPr/>
          <p:nvPr/>
        </p:nvGrpSpPr>
        <p:grpSpPr>
          <a:xfrm>
            <a:off x="179512" y="980728"/>
            <a:ext cx="3456384" cy="954107"/>
            <a:chOff x="179512" y="1556792"/>
            <a:chExt cx="3456384" cy="954107"/>
          </a:xfrm>
        </p:grpSpPr>
        <p:sp>
          <p:nvSpPr>
            <p:cNvPr id="12" name="CaixaDeTexto 11"/>
            <p:cNvSpPr txBox="1"/>
            <p:nvPr/>
          </p:nvSpPr>
          <p:spPr>
            <a:xfrm>
              <a:off x="251520" y="1556792"/>
              <a:ext cx="3384376" cy="954107"/>
            </a:xfrm>
            <a:prstGeom prst="rect">
              <a:avLst/>
            </a:prstGeom>
            <a:noFill/>
          </p:spPr>
          <p:txBody>
            <a:bodyPr wrap="square" rtlCol="0">
              <a:spAutoFit/>
            </a:bodyPr>
            <a:lstStyle/>
            <a:p>
              <a:r>
                <a:rPr lang="pt-BR" sz="2800" dirty="0" smtClean="0">
                  <a:solidFill>
                    <a:srgbClr val="00B050"/>
                  </a:solidFill>
                </a:rPr>
                <a:t>        J – 2 451 545.0</a:t>
              </a:r>
            </a:p>
            <a:p>
              <a:r>
                <a:rPr lang="pt-BR" sz="2800" dirty="0" smtClean="0">
                  <a:solidFill>
                    <a:srgbClr val="00B050"/>
                  </a:solidFill>
                </a:rPr>
                <a:t>             36 525</a:t>
              </a:r>
              <a:endParaRPr lang="pt-BR" sz="2800" dirty="0">
                <a:solidFill>
                  <a:srgbClr val="00B050"/>
                </a:solidFill>
              </a:endParaRPr>
            </a:p>
          </p:txBody>
        </p:sp>
        <p:cxnSp>
          <p:nvCxnSpPr>
            <p:cNvPr id="14" name="Conector reto 13"/>
            <p:cNvCxnSpPr/>
            <p:nvPr/>
          </p:nvCxnSpPr>
          <p:spPr>
            <a:xfrm>
              <a:off x="827584" y="2060848"/>
              <a:ext cx="2448272" cy="0"/>
            </a:xfrm>
            <a:prstGeom prst="line">
              <a:avLst/>
            </a:prstGeom>
            <a:ln w="47625">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179512" y="1772816"/>
              <a:ext cx="1512168" cy="584775"/>
            </a:xfrm>
            <a:prstGeom prst="rect">
              <a:avLst/>
            </a:prstGeom>
            <a:noFill/>
          </p:spPr>
          <p:txBody>
            <a:bodyPr wrap="square" rtlCol="0">
              <a:spAutoFit/>
            </a:bodyPr>
            <a:lstStyle/>
            <a:p>
              <a:r>
                <a:rPr lang="pt-BR" sz="3200" dirty="0" smtClean="0">
                  <a:solidFill>
                    <a:srgbClr val="00B050"/>
                  </a:solidFill>
                </a:rPr>
                <a:t>T = </a:t>
              </a:r>
              <a:endParaRPr lang="pt-BR" sz="3200" dirty="0">
                <a:solidFill>
                  <a:srgbClr val="00B050"/>
                </a:solidFill>
              </a:endParaRPr>
            </a:p>
          </p:txBody>
        </p:sp>
      </p:grpSp>
      <p:sp>
        <p:nvSpPr>
          <p:cNvPr id="18" name="CaixaDeTexto 17"/>
          <p:cNvSpPr txBox="1"/>
          <p:nvPr/>
        </p:nvSpPr>
        <p:spPr>
          <a:xfrm>
            <a:off x="179512" y="1988840"/>
            <a:ext cx="2664296" cy="369332"/>
          </a:xfrm>
          <a:prstGeom prst="rect">
            <a:avLst/>
          </a:prstGeom>
          <a:noFill/>
        </p:spPr>
        <p:txBody>
          <a:bodyPr wrap="square" rtlCol="0">
            <a:spAutoFit/>
          </a:bodyPr>
          <a:lstStyle/>
          <a:p>
            <a:r>
              <a:rPr lang="pt-BR" dirty="0" smtClean="0">
                <a:solidFill>
                  <a:srgbClr val="00B050"/>
                </a:solidFill>
              </a:rPr>
              <a:t>Referência a:</a:t>
            </a:r>
            <a:endParaRPr lang="pt-BR" dirty="0">
              <a:solidFill>
                <a:srgbClr val="00B050"/>
              </a:solidFill>
            </a:endParaRPr>
          </a:p>
        </p:txBody>
      </p:sp>
      <p:sp>
        <p:nvSpPr>
          <p:cNvPr id="19" name="CaixaDeTexto 18"/>
          <p:cNvSpPr txBox="1"/>
          <p:nvPr/>
        </p:nvSpPr>
        <p:spPr>
          <a:xfrm>
            <a:off x="0" y="2420888"/>
            <a:ext cx="4355976" cy="1384995"/>
          </a:xfrm>
          <a:prstGeom prst="rect">
            <a:avLst/>
          </a:prstGeom>
          <a:noFill/>
        </p:spPr>
        <p:txBody>
          <a:bodyPr wrap="square" rtlCol="0">
            <a:spAutoFit/>
          </a:bodyPr>
          <a:lstStyle/>
          <a:p>
            <a:r>
              <a:rPr lang="pt-BR" sz="2800" b="1" dirty="0" smtClean="0">
                <a:solidFill>
                  <a:srgbClr val="00B050"/>
                </a:solidFill>
              </a:rPr>
              <a:t>                 J2000.0</a:t>
            </a:r>
          </a:p>
          <a:p>
            <a:r>
              <a:rPr lang="pt-BR" sz="2800" b="1" dirty="0" smtClean="0">
                <a:solidFill>
                  <a:srgbClr val="00B050"/>
                </a:solidFill>
              </a:rPr>
              <a:t>                       ou</a:t>
            </a:r>
          </a:p>
          <a:p>
            <a:r>
              <a:rPr lang="pt-BR" sz="2800" b="1" dirty="0" smtClean="0">
                <a:solidFill>
                  <a:srgbClr val="00B050"/>
                </a:solidFill>
              </a:rPr>
              <a:t>1 Janeiro 2000 12:00:00 TV</a:t>
            </a:r>
            <a:endParaRPr lang="pt-BR" sz="2000" b="1" dirty="0">
              <a:solidFill>
                <a:srgbClr val="00B050"/>
              </a:solidFill>
            </a:endParaRPr>
          </a:p>
        </p:txBody>
      </p:sp>
      <p:sp>
        <p:nvSpPr>
          <p:cNvPr id="20" name="CaixaDeTexto 19"/>
          <p:cNvSpPr txBox="1"/>
          <p:nvPr/>
        </p:nvSpPr>
        <p:spPr>
          <a:xfrm>
            <a:off x="179512" y="3933056"/>
            <a:ext cx="3563888" cy="1938992"/>
          </a:xfrm>
          <a:prstGeom prst="rect">
            <a:avLst/>
          </a:prstGeom>
          <a:noFill/>
        </p:spPr>
        <p:txBody>
          <a:bodyPr wrap="square" rtlCol="0">
            <a:spAutoFit/>
          </a:bodyPr>
          <a:lstStyle/>
          <a:p>
            <a:r>
              <a:rPr lang="pt-BR" sz="3600" b="1" dirty="0" smtClean="0">
                <a:solidFill>
                  <a:srgbClr val="00B050"/>
                </a:solidFill>
                <a:latin typeface="Symbol" pitchFamily="18" charset="2"/>
              </a:rPr>
              <a:t>e</a:t>
            </a:r>
            <a:r>
              <a:rPr lang="pt-BR" sz="2800" b="1" dirty="0" smtClean="0">
                <a:solidFill>
                  <a:srgbClr val="00B050"/>
                </a:solidFill>
              </a:rPr>
              <a:t> = 23° 26’ 21.448”    </a:t>
            </a:r>
          </a:p>
          <a:p>
            <a:r>
              <a:rPr lang="pt-BR" sz="2800" b="1" dirty="0" smtClean="0">
                <a:solidFill>
                  <a:srgbClr val="00B050"/>
                </a:solidFill>
              </a:rPr>
              <a:t>      -46.8150” T</a:t>
            </a:r>
          </a:p>
          <a:p>
            <a:r>
              <a:rPr lang="pt-BR" sz="2800" b="1" dirty="0" smtClean="0">
                <a:solidFill>
                  <a:srgbClr val="00B050"/>
                </a:solidFill>
              </a:rPr>
              <a:t>      - 0.00059” T</a:t>
            </a:r>
            <a:r>
              <a:rPr lang="pt-BR" sz="2800" b="1" baseline="30000" dirty="0" smtClean="0">
                <a:solidFill>
                  <a:srgbClr val="00B050"/>
                </a:solidFill>
              </a:rPr>
              <a:t>2</a:t>
            </a:r>
          </a:p>
          <a:p>
            <a:r>
              <a:rPr lang="pt-BR" sz="2800" b="1" dirty="0" smtClean="0">
                <a:solidFill>
                  <a:srgbClr val="00B050"/>
                </a:solidFill>
              </a:rPr>
              <a:t>      +0.001813” T</a:t>
            </a:r>
            <a:r>
              <a:rPr lang="pt-BR" sz="2800" b="1" baseline="30000" dirty="0" smtClean="0">
                <a:solidFill>
                  <a:srgbClr val="00B050"/>
                </a:solidFill>
              </a:rPr>
              <a:t>3</a:t>
            </a:r>
            <a:endParaRPr lang="pt-BR" sz="2400" b="1" baseline="30000" dirty="0">
              <a:solidFill>
                <a:srgbClr val="00B050"/>
              </a:solidFill>
            </a:endParaRPr>
          </a:p>
        </p:txBody>
      </p:sp>
      <p:sp>
        <p:nvSpPr>
          <p:cNvPr id="21" name="Retângulo 20"/>
          <p:cNvSpPr/>
          <p:nvPr/>
        </p:nvSpPr>
        <p:spPr>
          <a:xfrm>
            <a:off x="5724128" y="3429000"/>
            <a:ext cx="556563" cy="1107996"/>
          </a:xfrm>
          <a:prstGeom prst="rect">
            <a:avLst/>
          </a:prstGeom>
        </p:spPr>
        <p:txBody>
          <a:bodyPr wrap="none">
            <a:spAutoFit/>
          </a:bodyPr>
          <a:lstStyle/>
          <a:p>
            <a:r>
              <a:rPr lang="pt-BR" sz="6600" b="1" dirty="0" smtClean="0">
                <a:solidFill>
                  <a:srgbClr val="00B050"/>
                </a:solidFill>
                <a:latin typeface="Symbol" pitchFamily="18" charset="2"/>
              </a:rPr>
              <a:t>e</a:t>
            </a:r>
            <a:endParaRPr lang="pt-BR" sz="6600" dirty="0">
              <a:latin typeface="Symbol" pitchFamily="18" charset="2"/>
            </a:endParaRPr>
          </a:p>
        </p:txBody>
      </p:sp>
      <p:sp>
        <p:nvSpPr>
          <p:cNvPr id="22" name="CaixaDeTexto 21"/>
          <p:cNvSpPr txBox="1"/>
          <p:nvPr/>
        </p:nvSpPr>
        <p:spPr>
          <a:xfrm>
            <a:off x="0" y="5903893"/>
            <a:ext cx="3600400" cy="954107"/>
          </a:xfrm>
          <a:prstGeom prst="rect">
            <a:avLst/>
          </a:prstGeom>
          <a:noFill/>
        </p:spPr>
        <p:txBody>
          <a:bodyPr wrap="square" rtlCol="0">
            <a:spAutoFit/>
          </a:bodyPr>
          <a:lstStyle/>
          <a:p>
            <a:pPr algn="ctr"/>
            <a:r>
              <a:rPr lang="pt-BR" sz="2800" dirty="0" smtClean="0">
                <a:solidFill>
                  <a:srgbClr val="FF0000"/>
                </a:solidFill>
              </a:rPr>
              <a:t>22.1° a 24.5° em</a:t>
            </a:r>
          </a:p>
          <a:p>
            <a:pPr algn="ctr"/>
            <a:r>
              <a:rPr lang="pt-BR" sz="2800" dirty="0" smtClean="0">
                <a:solidFill>
                  <a:srgbClr val="FF0000"/>
                </a:solidFill>
              </a:rPr>
              <a:t> 41 000 anos</a:t>
            </a:r>
            <a:endParaRPr lang="pt-BR" sz="2800"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North_season.jpg"/>
          <p:cNvPicPr>
            <a:picLocks noChangeAspect="1"/>
          </p:cNvPicPr>
          <p:nvPr/>
        </p:nvPicPr>
        <p:blipFill>
          <a:blip r:embed="rId3" cstate="print"/>
          <a:stretch>
            <a:fillRect/>
          </a:stretch>
        </p:blipFill>
        <p:spPr>
          <a:xfrm>
            <a:off x="0" y="0"/>
            <a:ext cx="9144000" cy="5029200"/>
          </a:xfrm>
          <a:prstGeom prst="rect">
            <a:avLst/>
          </a:prstGeom>
        </p:spPr>
      </p:pic>
      <p:graphicFrame>
        <p:nvGraphicFramePr>
          <p:cNvPr id="3" name="Tabela 2"/>
          <p:cNvGraphicFramePr>
            <a:graphicFrameLocks noGrp="1"/>
          </p:cNvGraphicFramePr>
          <p:nvPr/>
        </p:nvGraphicFramePr>
        <p:xfrm>
          <a:off x="1674454" y="4765876"/>
          <a:ext cx="5838734" cy="1911740"/>
        </p:xfrm>
        <a:graphic>
          <a:graphicData uri="http://schemas.openxmlformats.org/drawingml/2006/table">
            <a:tbl>
              <a:tblPr/>
              <a:tblGrid>
                <a:gridCol w="2892491"/>
                <a:gridCol w="2946243"/>
              </a:tblGrid>
              <a:tr h="691964">
                <a:tc>
                  <a:txBody>
                    <a:bodyPr/>
                    <a:lstStyle/>
                    <a:p>
                      <a:pPr algn="r"/>
                      <a:r>
                        <a:rPr lang="pt-BR" sz="2400" dirty="0" smtClean="0">
                          <a:solidFill>
                            <a:srgbClr val="FF0000"/>
                          </a:solidFill>
                        </a:rPr>
                        <a:t>Ano Sideral</a:t>
                      </a:r>
                      <a:endParaRPr lang="pt-BR" sz="2400" dirty="0">
                        <a:solidFill>
                          <a:srgbClr val="FF0000"/>
                        </a:solidFill>
                      </a:endParaRPr>
                    </a:p>
                  </a:txBody>
                  <a:tcPr marL="41469" marR="41469" marT="20735" marB="20735" anchor="ctr">
                    <a:lnL>
                      <a:noFill/>
                    </a:lnL>
                    <a:lnR>
                      <a:noFill/>
                    </a:lnR>
                    <a:lnT>
                      <a:noFill/>
                    </a:lnT>
                    <a:lnB>
                      <a:noFill/>
                    </a:lnB>
                    <a:noFill/>
                  </a:tcPr>
                </a:tc>
                <a:tc>
                  <a:txBody>
                    <a:bodyPr/>
                    <a:lstStyle/>
                    <a:p>
                      <a:pPr algn="ctr"/>
                      <a:r>
                        <a:rPr lang="pt-BR" sz="2400" dirty="0">
                          <a:solidFill>
                            <a:srgbClr val="FF0000"/>
                          </a:solidFill>
                        </a:rPr>
                        <a:t>365.256 363 004 </a:t>
                      </a:r>
                      <a:br>
                        <a:rPr lang="pt-BR" sz="2400" dirty="0">
                          <a:solidFill>
                            <a:srgbClr val="FF0000"/>
                          </a:solidFill>
                        </a:rPr>
                      </a:br>
                      <a:r>
                        <a:rPr lang="pt-BR" sz="2400" dirty="0">
                          <a:solidFill>
                            <a:srgbClr val="FF0000"/>
                          </a:solidFill>
                        </a:rPr>
                        <a:t>(365d 6h 9m 9.76s</a:t>
                      </a:r>
                      <a:r>
                        <a:rPr lang="pt-BR" sz="2400" dirty="0" smtClean="0">
                          <a:solidFill>
                            <a:srgbClr val="FF0000"/>
                          </a:solidFill>
                        </a:rPr>
                        <a:t>)</a:t>
                      </a:r>
                    </a:p>
                    <a:p>
                      <a:pPr algn="ctr"/>
                      <a:endParaRPr lang="pt-BR" sz="2400" dirty="0">
                        <a:solidFill>
                          <a:srgbClr val="FF0000"/>
                        </a:solidFill>
                      </a:endParaRPr>
                    </a:p>
                  </a:txBody>
                  <a:tcPr marL="41469" marR="41469" marT="20735" marB="20735" anchor="ctr">
                    <a:lnL>
                      <a:noFill/>
                    </a:lnL>
                    <a:lnR>
                      <a:noFill/>
                    </a:lnR>
                    <a:lnT>
                      <a:noFill/>
                    </a:lnT>
                    <a:lnB>
                      <a:noFill/>
                    </a:lnB>
                    <a:noFill/>
                  </a:tcPr>
                </a:tc>
              </a:tr>
              <a:tr h="691964">
                <a:tc>
                  <a:txBody>
                    <a:bodyPr/>
                    <a:lstStyle/>
                    <a:p>
                      <a:pPr algn="r"/>
                      <a:r>
                        <a:rPr lang="pt-BR" sz="2400" dirty="0" smtClean="0">
                          <a:solidFill>
                            <a:srgbClr val="FF0000"/>
                          </a:solidFill>
                        </a:rPr>
                        <a:t>Ano Tropical</a:t>
                      </a:r>
                      <a:endParaRPr lang="pt-BR" sz="2400" dirty="0">
                        <a:solidFill>
                          <a:srgbClr val="FF0000"/>
                        </a:solidFill>
                      </a:endParaRPr>
                    </a:p>
                  </a:txBody>
                  <a:tcPr marL="41469" marR="41469" marT="20735" marB="20735" anchor="ctr">
                    <a:lnL>
                      <a:noFill/>
                    </a:lnL>
                    <a:lnR>
                      <a:noFill/>
                    </a:lnR>
                    <a:lnT>
                      <a:noFill/>
                    </a:lnT>
                    <a:lnB>
                      <a:noFill/>
                    </a:lnB>
                    <a:noFill/>
                  </a:tcPr>
                </a:tc>
                <a:tc>
                  <a:txBody>
                    <a:bodyPr/>
                    <a:lstStyle/>
                    <a:p>
                      <a:pPr algn="ctr"/>
                      <a:r>
                        <a:rPr lang="pt-BR" sz="2400" dirty="0">
                          <a:solidFill>
                            <a:srgbClr val="FFFF00"/>
                          </a:solidFill>
                        </a:rPr>
                        <a:t>365.24</a:t>
                      </a:r>
                      <a:r>
                        <a:rPr lang="pt-BR" sz="2400" dirty="0">
                          <a:solidFill>
                            <a:srgbClr val="FF0000"/>
                          </a:solidFill>
                        </a:rPr>
                        <a:t>2 190 402</a:t>
                      </a:r>
                      <a:br>
                        <a:rPr lang="pt-BR" sz="2400" dirty="0">
                          <a:solidFill>
                            <a:srgbClr val="FF0000"/>
                          </a:solidFill>
                        </a:rPr>
                      </a:br>
                      <a:r>
                        <a:rPr lang="pt-BR" sz="2400" dirty="0">
                          <a:solidFill>
                            <a:srgbClr val="FF0000"/>
                          </a:solidFill>
                        </a:rPr>
                        <a:t>(365d 5h 48m 45.25s)</a:t>
                      </a:r>
                    </a:p>
                  </a:txBody>
                  <a:tcPr marL="41469" marR="41469" marT="20735" marB="20735" anchor="ctr">
                    <a:lnL>
                      <a:noFill/>
                    </a:lnL>
                    <a:lnR>
                      <a:noFill/>
                    </a:lnR>
                    <a:lnT>
                      <a:noFill/>
                    </a:lnT>
                    <a:lnB>
                      <a:noFill/>
                    </a:lnB>
                    <a:noFill/>
                  </a:tcPr>
                </a:tc>
              </a:tr>
            </a:tbl>
          </a:graphicData>
        </a:graphic>
      </p:graphicFrame>
      <p:graphicFrame>
        <p:nvGraphicFramePr>
          <p:cNvPr id="5" name="Tabela 4"/>
          <p:cNvGraphicFramePr>
            <a:graphicFrameLocks noGrp="1"/>
          </p:cNvGraphicFramePr>
          <p:nvPr/>
        </p:nvGraphicFramePr>
        <p:xfrm>
          <a:off x="2844800" y="5898651"/>
          <a:ext cx="4847771" cy="770709"/>
        </p:xfrm>
        <a:graphic>
          <a:graphicData uri="http://schemas.openxmlformats.org/drawingml/2006/table">
            <a:tbl>
              <a:tblPr/>
              <a:tblGrid>
                <a:gridCol w="4847771"/>
              </a:tblGrid>
              <a:tr h="770709">
                <a:tc>
                  <a:txBody>
                    <a:bodyPr/>
                    <a:lstStyle/>
                    <a:p>
                      <a:pPr algn="just"/>
                      <a:endParaRPr lang="pt-BR" dirty="0"/>
                    </a:p>
                  </a:txBody>
                  <a:tcPr>
                    <a:lnL w="76200" cmpd="sng">
                      <a:solidFill>
                        <a:srgbClr val="FF0000"/>
                      </a:solidFill>
                      <a:prstDash val="sysDash"/>
                    </a:lnL>
                    <a:lnR w="76200" cmpd="sng">
                      <a:solidFill>
                        <a:srgbClr val="FF0000"/>
                      </a:solidFill>
                      <a:prstDash val="sysDash"/>
                    </a:lnR>
                    <a:lnT w="76200" cmpd="sng">
                      <a:solidFill>
                        <a:srgbClr val="FF0000"/>
                      </a:solidFill>
                      <a:prstDash val="sysDash"/>
                    </a:lnT>
                    <a:lnB w="76200" cmpd="sng">
                      <a:solidFill>
                        <a:srgbClr val="FF0000"/>
                      </a:solidFill>
                      <a:prstDash val="sysDash"/>
                    </a:lnB>
                  </a:tcPr>
                </a:tc>
              </a:tr>
            </a:tbl>
          </a:graphicData>
        </a:graphic>
      </p:graphicFrame>
      <p:sp>
        <p:nvSpPr>
          <p:cNvPr id="6" name="CaixaDeTexto 5"/>
          <p:cNvSpPr txBox="1"/>
          <p:nvPr/>
        </p:nvSpPr>
        <p:spPr>
          <a:xfrm>
            <a:off x="7358749" y="1471753"/>
            <a:ext cx="1254035" cy="369332"/>
          </a:xfrm>
          <a:prstGeom prst="rect">
            <a:avLst/>
          </a:prstGeom>
          <a:noFill/>
        </p:spPr>
        <p:txBody>
          <a:bodyPr wrap="square" rtlCol="0">
            <a:spAutoFit/>
          </a:bodyPr>
          <a:lstStyle/>
          <a:p>
            <a:r>
              <a:rPr lang="pt-BR" dirty="0" smtClean="0">
                <a:solidFill>
                  <a:srgbClr val="FFFF00"/>
                </a:solidFill>
              </a:rPr>
              <a:t>88,99dias</a:t>
            </a:r>
            <a:endParaRPr lang="pt-BR" dirty="0">
              <a:solidFill>
                <a:srgbClr val="FFFF00"/>
              </a:solidFill>
            </a:endParaRPr>
          </a:p>
        </p:txBody>
      </p:sp>
      <p:sp>
        <p:nvSpPr>
          <p:cNvPr id="7" name="CaixaDeTexto 6"/>
          <p:cNvSpPr txBox="1"/>
          <p:nvPr/>
        </p:nvSpPr>
        <p:spPr>
          <a:xfrm>
            <a:off x="3121813" y="910015"/>
            <a:ext cx="1254035" cy="369332"/>
          </a:xfrm>
          <a:prstGeom prst="rect">
            <a:avLst/>
          </a:prstGeom>
          <a:noFill/>
        </p:spPr>
        <p:txBody>
          <a:bodyPr wrap="square" rtlCol="0">
            <a:spAutoFit/>
          </a:bodyPr>
          <a:lstStyle/>
          <a:p>
            <a:r>
              <a:rPr lang="pt-BR" dirty="0" smtClean="0">
                <a:solidFill>
                  <a:srgbClr val="FFFF00"/>
                </a:solidFill>
              </a:rPr>
              <a:t>92,75 dias</a:t>
            </a:r>
            <a:endParaRPr lang="pt-BR" dirty="0">
              <a:solidFill>
                <a:srgbClr val="FFFF00"/>
              </a:solidFill>
            </a:endParaRPr>
          </a:p>
        </p:txBody>
      </p:sp>
      <p:sp>
        <p:nvSpPr>
          <p:cNvPr id="8" name="CaixaDeTexto 7"/>
          <p:cNvSpPr txBox="1"/>
          <p:nvPr/>
        </p:nvSpPr>
        <p:spPr>
          <a:xfrm>
            <a:off x="-61334" y="3239665"/>
            <a:ext cx="1254035" cy="369332"/>
          </a:xfrm>
          <a:prstGeom prst="rect">
            <a:avLst/>
          </a:prstGeom>
          <a:noFill/>
        </p:spPr>
        <p:txBody>
          <a:bodyPr wrap="square" rtlCol="0">
            <a:spAutoFit/>
          </a:bodyPr>
          <a:lstStyle/>
          <a:p>
            <a:r>
              <a:rPr lang="pt-BR" dirty="0" smtClean="0">
                <a:solidFill>
                  <a:srgbClr val="FFFF00"/>
                </a:solidFill>
              </a:rPr>
              <a:t>93,65 dias</a:t>
            </a:r>
            <a:endParaRPr lang="pt-BR" dirty="0">
              <a:solidFill>
                <a:srgbClr val="FFFF00"/>
              </a:solidFill>
            </a:endParaRPr>
          </a:p>
        </p:txBody>
      </p:sp>
      <p:sp>
        <p:nvSpPr>
          <p:cNvPr id="9" name="CaixaDeTexto 8"/>
          <p:cNvSpPr txBox="1"/>
          <p:nvPr/>
        </p:nvSpPr>
        <p:spPr>
          <a:xfrm>
            <a:off x="3944982" y="3761397"/>
            <a:ext cx="1254035" cy="369332"/>
          </a:xfrm>
          <a:prstGeom prst="rect">
            <a:avLst/>
          </a:prstGeom>
          <a:noFill/>
        </p:spPr>
        <p:txBody>
          <a:bodyPr wrap="square" rtlCol="0">
            <a:spAutoFit/>
          </a:bodyPr>
          <a:lstStyle/>
          <a:p>
            <a:r>
              <a:rPr lang="pt-BR" dirty="0" smtClean="0">
                <a:solidFill>
                  <a:srgbClr val="FFFF00"/>
                </a:solidFill>
              </a:rPr>
              <a:t>89,85 dias</a:t>
            </a:r>
            <a:endParaRPr lang="pt-BR" dirty="0">
              <a:solidFill>
                <a:srgbClr val="FFFF00"/>
              </a:solidFill>
            </a:endParaRPr>
          </a:p>
        </p:txBody>
      </p:sp>
      <p:sp>
        <p:nvSpPr>
          <p:cNvPr id="10" name="CaixaDeTexto 9"/>
          <p:cNvSpPr txBox="1"/>
          <p:nvPr/>
        </p:nvSpPr>
        <p:spPr>
          <a:xfrm>
            <a:off x="7692571" y="3807563"/>
            <a:ext cx="1222251" cy="646331"/>
          </a:xfrm>
          <a:prstGeom prst="rect">
            <a:avLst/>
          </a:prstGeom>
          <a:noFill/>
        </p:spPr>
        <p:txBody>
          <a:bodyPr wrap="square" rtlCol="0">
            <a:spAutoFit/>
          </a:bodyPr>
          <a:lstStyle/>
          <a:p>
            <a:r>
              <a:rPr lang="pt-BR" dirty="0" smtClean="0">
                <a:solidFill>
                  <a:srgbClr val="FFFF00"/>
                </a:solidFill>
              </a:rPr>
              <a:t>Dezembro</a:t>
            </a:r>
          </a:p>
          <a:p>
            <a:endParaRPr lang="pt-BR" dirty="0">
              <a:solidFill>
                <a:srgbClr val="FFFF00"/>
              </a:solidFill>
            </a:endParaRPr>
          </a:p>
        </p:txBody>
      </p:sp>
      <p:sp>
        <p:nvSpPr>
          <p:cNvPr id="11" name="CaixaDeTexto 10"/>
          <p:cNvSpPr txBox="1"/>
          <p:nvPr/>
        </p:nvSpPr>
        <p:spPr>
          <a:xfrm>
            <a:off x="6559073" y="725349"/>
            <a:ext cx="1133498" cy="369332"/>
          </a:xfrm>
          <a:prstGeom prst="rect">
            <a:avLst/>
          </a:prstGeom>
          <a:noFill/>
        </p:spPr>
        <p:txBody>
          <a:bodyPr wrap="square" rtlCol="0">
            <a:spAutoFit/>
          </a:bodyPr>
          <a:lstStyle/>
          <a:p>
            <a:r>
              <a:rPr lang="pt-BR" dirty="0" smtClean="0">
                <a:solidFill>
                  <a:srgbClr val="FFFF00"/>
                </a:solidFill>
              </a:rPr>
              <a:t>Março</a:t>
            </a:r>
            <a:endParaRPr lang="pt-BR" dirty="0">
              <a:solidFill>
                <a:srgbClr val="FFFF00"/>
              </a:solidFill>
            </a:endParaRPr>
          </a:p>
        </p:txBody>
      </p:sp>
      <p:sp>
        <p:nvSpPr>
          <p:cNvPr id="12" name="CaixaDeTexto 11"/>
          <p:cNvSpPr txBox="1"/>
          <p:nvPr/>
        </p:nvSpPr>
        <p:spPr>
          <a:xfrm>
            <a:off x="117571" y="783717"/>
            <a:ext cx="1133498" cy="369332"/>
          </a:xfrm>
          <a:prstGeom prst="rect">
            <a:avLst/>
          </a:prstGeom>
          <a:noFill/>
        </p:spPr>
        <p:txBody>
          <a:bodyPr wrap="square" rtlCol="0">
            <a:spAutoFit/>
          </a:bodyPr>
          <a:lstStyle/>
          <a:p>
            <a:r>
              <a:rPr lang="pt-BR" dirty="0" smtClean="0">
                <a:solidFill>
                  <a:srgbClr val="FFFF00"/>
                </a:solidFill>
              </a:rPr>
              <a:t>Junho</a:t>
            </a:r>
            <a:endParaRPr lang="pt-BR" dirty="0">
              <a:solidFill>
                <a:srgbClr val="FFFF00"/>
              </a:solidFill>
            </a:endParaRPr>
          </a:p>
        </p:txBody>
      </p:sp>
      <p:sp>
        <p:nvSpPr>
          <p:cNvPr id="13" name="CaixaDeTexto 12"/>
          <p:cNvSpPr txBox="1"/>
          <p:nvPr/>
        </p:nvSpPr>
        <p:spPr>
          <a:xfrm>
            <a:off x="117571" y="4269228"/>
            <a:ext cx="1133498" cy="369332"/>
          </a:xfrm>
          <a:prstGeom prst="rect">
            <a:avLst/>
          </a:prstGeom>
          <a:noFill/>
        </p:spPr>
        <p:txBody>
          <a:bodyPr wrap="square" rtlCol="0">
            <a:spAutoFit/>
          </a:bodyPr>
          <a:lstStyle/>
          <a:p>
            <a:r>
              <a:rPr lang="pt-BR" dirty="0" smtClean="0">
                <a:solidFill>
                  <a:srgbClr val="FFFF00"/>
                </a:solidFill>
              </a:rPr>
              <a:t>Setembro</a:t>
            </a:r>
            <a:endParaRPr lang="pt-BR"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2751950" y="548680"/>
          <a:ext cx="3636931" cy="772990"/>
        </p:xfrm>
        <a:graphic>
          <a:graphicData uri="http://schemas.openxmlformats.org/drawingml/2006/table">
            <a:tbl>
              <a:tblPr/>
              <a:tblGrid>
                <a:gridCol w="3636931"/>
              </a:tblGrid>
              <a:tr h="691964">
                <a:tc>
                  <a:txBody>
                    <a:bodyPr/>
                    <a:lstStyle/>
                    <a:p>
                      <a:pPr algn="l"/>
                      <a:r>
                        <a:rPr lang="pt-BR" sz="4800" b="1" dirty="0" smtClean="0">
                          <a:solidFill>
                            <a:srgbClr val="FF0000"/>
                          </a:solidFill>
                        </a:rPr>
                        <a:t>Ano Tropical</a:t>
                      </a:r>
                      <a:endParaRPr lang="pt-BR" sz="4800" b="1" dirty="0">
                        <a:solidFill>
                          <a:srgbClr val="FF0000"/>
                        </a:solidFill>
                      </a:endParaRPr>
                    </a:p>
                  </a:txBody>
                  <a:tcPr marL="41469" marR="41469" marT="20735" marB="20735" anchor="ctr">
                    <a:lnL>
                      <a:noFill/>
                    </a:lnL>
                    <a:lnR>
                      <a:noFill/>
                    </a:lnR>
                    <a:lnT>
                      <a:noFill/>
                    </a:lnT>
                    <a:lnB>
                      <a:noFill/>
                    </a:lnB>
                    <a:noFill/>
                  </a:tcPr>
                </a:tc>
              </a:tr>
            </a:tbl>
          </a:graphicData>
        </a:graphic>
      </p:graphicFrame>
      <p:sp>
        <p:nvSpPr>
          <p:cNvPr id="3" name="Retângulo 2"/>
          <p:cNvSpPr/>
          <p:nvPr/>
        </p:nvSpPr>
        <p:spPr>
          <a:xfrm>
            <a:off x="179512" y="2105561"/>
            <a:ext cx="8712968" cy="4401205"/>
          </a:xfrm>
          <a:prstGeom prst="rect">
            <a:avLst/>
          </a:prstGeom>
        </p:spPr>
        <p:txBody>
          <a:bodyPr wrap="square">
            <a:spAutoFit/>
          </a:bodyPr>
          <a:lstStyle/>
          <a:p>
            <a:pPr algn="ctr"/>
            <a:r>
              <a:rPr lang="pt-BR" sz="4000" dirty="0" smtClean="0">
                <a:solidFill>
                  <a:srgbClr val="FF0000"/>
                </a:solidFill>
              </a:rPr>
              <a:t>365.242 190 402d</a:t>
            </a:r>
            <a:br>
              <a:rPr lang="pt-BR" sz="4000" dirty="0" smtClean="0">
                <a:solidFill>
                  <a:srgbClr val="FF0000"/>
                </a:solidFill>
              </a:rPr>
            </a:br>
            <a:r>
              <a:rPr lang="pt-BR" sz="4000" dirty="0" smtClean="0">
                <a:solidFill>
                  <a:srgbClr val="FF0000"/>
                </a:solidFill>
              </a:rPr>
              <a:t>(365d 5h 48m 45.25s)</a:t>
            </a:r>
          </a:p>
          <a:p>
            <a:pPr algn="ctr"/>
            <a:r>
              <a:rPr lang="pt-BR" sz="4000" dirty="0" smtClean="0">
                <a:solidFill>
                  <a:srgbClr val="FF0000"/>
                </a:solidFill>
              </a:rPr>
              <a:t> </a:t>
            </a:r>
            <a:r>
              <a:rPr lang="pt-BR" sz="4000" dirty="0" smtClean="0">
                <a:solidFill>
                  <a:srgbClr val="00B050"/>
                </a:solidFill>
              </a:rPr>
              <a:t>ou</a:t>
            </a:r>
          </a:p>
          <a:p>
            <a:pPr algn="ctr"/>
            <a:r>
              <a:rPr lang="pt-BR" sz="4000" dirty="0" smtClean="0">
                <a:solidFill>
                  <a:srgbClr val="00B050"/>
                </a:solidFill>
              </a:rPr>
              <a:t>365 +1/4 -1/100 +1/400 -1/3330</a:t>
            </a:r>
          </a:p>
          <a:p>
            <a:pPr algn="ctr"/>
            <a:r>
              <a:rPr lang="pt-BR" sz="4000" dirty="0" smtClean="0">
                <a:solidFill>
                  <a:srgbClr val="00B050"/>
                </a:solidFill>
              </a:rPr>
              <a:t>365.242197d</a:t>
            </a:r>
          </a:p>
          <a:p>
            <a:pPr algn="ctr"/>
            <a:r>
              <a:rPr lang="pt-BR" sz="4000" dirty="0" smtClean="0">
                <a:solidFill>
                  <a:srgbClr val="FFFF00"/>
                </a:solidFill>
              </a:rPr>
              <a:t>diferença</a:t>
            </a:r>
          </a:p>
          <a:p>
            <a:pPr algn="ctr"/>
            <a:r>
              <a:rPr lang="pt-BR" sz="4000" dirty="0" smtClean="0">
                <a:solidFill>
                  <a:srgbClr val="FF0000"/>
                </a:solidFill>
              </a:rPr>
              <a:t>-1/151 561</a:t>
            </a:r>
            <a:endParaRPr lang="pt-BR" sz="4000"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69822" y="260648"/>
            <a:ext cx="3204356" cy="707886"/>
          </a:xfrm>
          <a:prstGeom prst="rect">
            <a:avLst/>
          </a:prstGeom>
          <a:noFill/>
        </p:spPr>
        <p:txBody>
          <a:bodyPr wrap="square" rtlCol="0">
            <a:spAutoFit/>
          </a:bodyPr>
          <a:lstStyle/>
          <a:p>
            <a:pPr algn="ctr"/>
            <a:r>
              <a:rPr lang="pt-BR" sz="4000" dirty="0" smtClean="0">
                <a:solidFill>
                  <a:schemeClr val="bg1"/>
                </a:solidFill>
              </a:rPr>
              <a:t>Calendário</a:t>
            </a:r>
            <a:endParaRPr lang="pt-BR" sz="4000" dirty="0">
              <a:solidFill>
                <a:schemeClr val="bg1"/>
              </a:solidFill>
            </a:endParaRPr>
          </a:p>
        </p:txBody>
      </p:sp>
      <p:sp>
        <p:nvSpPr>
          <p:cNvPr id="3" name="CaixaDeTexto 2"/>
          <p:cNvSpPr txBox="1"/>
          <p:nvPr/>
        </p:nvSpPr>
        <p:spPr>
          <a:xfrm>
            <a:off x="395536" y="1556792"/>
            <a:ext cx="8424936" cy="3600986"/>
          </a:xfrm>
          <a:prstGeom prst="rect">
            <a:avLst/>
          </a:prstGeom>
          <a:noFill/>
        </p:spPr>
        <p:txBody>
          <a:bodyPr wrap="square" rtlCol="0">
            <a:spAutoFit/>
          </a:bodyPr>
          <a:lstStyle/>
          <a:p>
            <a:pPr>
              <a:buFont typeface="Wingdings" pitchFamily="2" charset="2"/>
              <a:buChar char="v"/>
            </a:pPr>
            <a:r>
              <a:rPr lang="pt-BR" sz="2400" dirty="0" smtClean="0">
                <a:solidFill>
                  <a:schemeClr val="bg1"/>
                </a:solidFill>
              </a:rPr>
              <a:t>Sistema de marcação do tempo baseado em números inteiros;</a:t>
            </a:r>
          </a:p>
          <a:p>
            <a:pPr lvl="1">
              <a:buFont typeface="Wingdings" pitchFamily="2" charset="2"/>
              <a:buChar char="Ø"/>
            </a:pPr>
            <a:r>
              <a:rPr lang="pt-BR" sz="2400" dirty="0" smtClean="0">
                <a:solidFill>
                  <a:schemeClr val="bg1"/>
                </a:solidFill>
              </a:rPr>
              <a:t>Referência: Solar, Lunar e </a:t>
            </a:r>
            <a:r>
              <a:rPr lang="pt-BR" sz="2400" dirty="0" err="1" smtClean="0">
                <a:solidFill>
                  <a:schemeClr val="bg1"/>
                </a:solidFill>
              </a:rPr>
              <a:t>Lunisolar</a:t>
            </a:r>
            <a:endParaRPr lang="pt-BR" sz="2400" dirty="0" smtClean="0">
              <a:solidFill>
                <a:schemeClr val="bg1"/>
              </a:solidFill>
            </a:endParaRPr>
          </a:p>
          <a:p>
            <a:pPr>
              <a:buFont typeface="Arial" pitchFamily="34" charset="0"/>
              <a:buChar char="•"/>
            </a:pPr>
            <a:endParaRPr lang="pt-BR" sz="2400" dirty="0" smtClean="0">
              <a:solidFill>
                <a:schemeClr val="bg1"/>
              </a:solidFill>
            </a:endParaRPr>
          </a:p>
          <a:p>
            <a:pPr>
              <a:buFont typeface="Wingdings" pitchFamily="2" charset="2"/>
              <a:buChar char="v"/>
            </a:pPr>
            <a:r>
              <a:rPr lang="pt-BR" sz="2400" dirty="0" smtClean="0">
                <a:solidFill>
                  <a:schemeClr val="bg1"/>
                </a:solidFill>
              </a:rPr>
              <a:t>Organizar a Vida Social de uma determinada cultura;</a:t>
            </a:r>
          </a:p>
          <a:p>
            <a:pPr lvl="1">
              <a:buFont typeface="Wingdings" pitchFamily="2" charset="2"/>
              <a:buChar char="Ø"/>
            </a:pPr>
            <a:r>
              <a:rPr lang="pt-BR" sz="2400" dirty="0" smtClean="0">
                <a:solidFill>
                  <a:schemeClr val="bg1"/>
                </a:solidFill>
              </a:rPr>
              <a:t>Festas Religiosas</a:t>
            </a:r>
          </a:p>
          <a:p>
            <a:pPr lvl="1">
              <a:buFont typeface="Wingdings" pitchFamily="2" charset="2"/>
              <a:buChar char="Ø"/>
            </a:pPr>
            <a:r>
              <a:rPr lang="pt-BR" sz="2400" dirty="0" smtClean="0">
                <a:solidFill>
                  <a:schemeClr val="bg1"/>
                </a:solidFill>
              </a:rPr>
              <a:t>Festas Civis</a:t>
            </a:r>
          </a:p>
          <a:p>
            <a:pPr>
              <a:buFont typeface="Arial" pitchFamily="34" charset="0"/>
              <a:buChar char="•"/>
            </a:pPr>
            <a:endParaRPr lang="pt-BR" sz="2400" dirty="0" smtClean="0">
              <a:solidFill>
                <a:schemeClr val="bg1"/>
              </a:solidFill>
            </a:endParaRPr>
          </a:p>
          <a:p>
            <a:pPr>
              <a:buFont typeface="Wingdings" pitchFamily="2" charset="2"/>
              <a:buChar char="v"/>
            </a:pPr>
            <a:r>
              <a:rPr lang="pt-BR" sz="2400" dirty="0" smtClean="0">
                <a:solidFill>
                  <a:schemeClr val="bg1"/>
                </a:solidFill>
              </a:rPr>
              <a:t>Controle de Arrecadação Fiscal (</a:t>
            </a:r>
            <a:r>
              <a:rPr lang="pt-BR" sz="2400" dirty="0" smtClean="0">
                <a:solidFill>
                  <a:srgbClr val="FF0000"/>
                </a:solidFill>
              </a:rPr>
              <a:t>IMPOSTOS</a:t>
            </a:r>
            <a:r>
              <a:rPr lang="pt-BR" sz="2400" dirty="0" smtClean="0">
                <a:solidFill>
                  <a:schemeClr val="bg1"/>
                </a:solidFill>
              </a:rPr>
              <a:t>)</a:t>
            </a:r>
          </a:p>
          <a:p>
            <a:endParaRPr lang="pt-BR" dirty="0" smtClean="0">
              <a:solidFill>
                <a:schemeClr val="bg1"/>
              </a:solidFill>
            </a:endParaRPr>
          </a:p>
          <a:p>
            <a:endParaRPr lang="pt-BR"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323528" y="692696"/>
            <a:ext cx="8700335" cy="6586418"/>
            <a:chOff x="323528" y="692696"/>
            <a:chExt cx="8700335" cy="6586418"/>
          </a:xfrm>
        </p:grpSpPr>
        <p:sp>
          <p:nvSpPr>
            <p:cNvPr id="3" name="Retângulo 2"/>
            <p:cNvSpPr/>
            <p:nvPr/>
          </p:nvSpPr>
          <p:spPr>
            <a:xfrm>
              <a:off x="323528" y="692696"/>
              <a:ext cx="8496944" cy="6586418"/>
            </a:xfrm>
            <a:prstGeom prst="rect">
              <a:avLst/>
            </a:prstGeom>
          </p:spPr>
          <p:txBody>
            <a:bodyPr wrap="square">
              <a:spAutoFit/>
            </a:bodyPr>
            <a:lstStyle/>
            <a:p>
              <a:pPr lvl="0" algn="ctr"/>
              <a:r>
                <a:rPr lang="pt-BR" sz="5400" b="1" spc="5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00:00:00 a 23:59:59</a:t>
              </a:r>
            </a:p>
            <a:p>
              <a:pPr lvl="0" algn="ctr"/>
              <a:r>
                <a:rPr lang="pt-BR" sz="5400" b="1" spc="5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24 horas siderais</a:t>
              </a:r>
            </a:p>
            <a:p>
              <a:pPr lvl="0" algn="ctr"/>
              <a:r>
                <a:rPr lang="pt-BR" sz="5400" b="1" spc="5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É atualmente</a:t>
              </a:r>
            </a:p>
            <a:p>
              <a:pPr lvl="0" algn="ctr"/>
              <a:r>
                <a:rPr lang="pt-BR" sz="5400" b="1" spc="5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23h </a:t>
              </a:r>
            </a:p>
            <a:p>
              <a:pPr lvl="0" algn="ctr"/>
              <a:r>
                <a:rPr lang="pt-BR" sz="5400" b="1" spc="5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56 </a:t>
              </a:r>
              <a:r>
                <a:rPr lang="pt-BR" sz="5400" b="1" spc="50" dirty="0" err="1"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min</a:t>
              </a:r>
              <a:r>
                <a:rPr lang="pt-BR" sz="5400" b="1" spc="5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p>
            <a:p>
              <a:pPr lvl="0" algn="ctr"/>
              <a:r>
                <a:rPr lang="pt-BR" sz="5400" b="1" spc="5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4,09053083288s </a:t>
              </a:r>
            </a:p>
            <a:p>
              <a:pPr lvl="0" algn="ctr"/>
              <a:r>
                <a:rPr lang="pt-BR" sz="4400" b="1" spc="5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hora civil de 1s do relógio de  </a:t>
              </a:r>
              <a:r>
                <a:rPr lang="pt-BR" sz="4400" b="1" spc="50" baseline="-2500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55</a:t>
              </a:r>
              <a:r>
                <a:rPr lang="pt-BR" sz="4400" b="1" spc="5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Cs</a:t>
              </a:r>
            </a:p>
            <a:p>
              <a:pPr lvl="0" algn="ctr"/>
              <a:endParaRPr lang="pt-BR" sz="5400" b="1" spc="50" dirty="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4" name="Retângulo 3"/>
            <p:cNvSpPr/>
            <p:nvPr/>
          </p:nvSpPr>
          <p:spPr>
            <a:xfrm>
              <a:off x="6287559" y="5719865"/>
              <a:ext cx="2736304" cy="584775"/>
            </a:xfrm>
            <a:prstGeom prst="rect">
              <a:avLst/>
            </a:prstGeom>
          </p:spPr>
          <p:txBody>
            <a:bodyPr wrap="square">
              <a:spAutoFit/>
            </a:bodyPr>
            <a:lstStyle/>
            <a:p>
              <a:pPr lvl="0" algn="ctr"/>
              <a:r>
                <a:rPr lang="pt-BR" sz="4800" b="1" spc="50" baseline="30000" dirty="0" smtClean="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133</a:t>
              </a:r>
              <a:endParaRPr lang="pt-BR" sz="4800" b="1" spc="50" baseline="30000" dirty="0">
                <a:ln w="11430">
                  <a:solidFill>
                    <a:srgbClr val="FFFF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grpSp>
      <p:sp>
        <p:nvSpPr>
          <p:cNvPr id="6" name="Retângulo 5"/>
          <p:cNvSpPr/>
          <p:nvPr/>
        </p:nvSpPr>
        <p:spPr>
          <a:xfrm>
            <a:off x="251520" y="0"/>
            <a:ext cx="3817071" cy="923330"/>
          </a:xfrm>
          <a:prstGeom prst="rect">
            <a:avLst/>
          </a:prstGeom>
          <a:noFill/>
        </p:spPr>
        <p:txBody>
          <a:bodyPr wrap="none" lIns="91440" tIns="45720" rIns="91440" bIns="45720">
            <a:spAutoFit/>
          </a:bodyPr>
          <a:lstStyle/>
          <a:p>
            <a:pPr algn="ctr"/>
            <a:r>
              <a:rPr lang="pt-B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Curiosidade!</a:t>
            </a:r>
            <a:endParaRPr lang="pt-BR"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921548" y="130341"/>
            <a:ext cx="330090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 Segundo</a:t>
            </a:r>
            <a:endParaRPr lang="pt-BR"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26" name="Picture 2" descr="http://media-1.web.britannica.com/eb-media/10/99010-004-E79A90B6.jpg"/>
          <p:cNvPicPr>
            <a:picLocks noChangeAspect="1" noChangeArrowheads="1"/>
          </p:cNvPicPr>
          <p:nvPr/>
        </p:nvPicPr>
        <p:blipFill>
          <a:blip r:embed="rId3" cstate="print"/>
          <a:srcRect/>
          <a:stretch>
            <a:fillRect/>
          </a:stretch>
        </p:blipFill>
        <p:spPr bwMode="auto">
          <a:xfrm>
            <a:off x="1747837" y="3984985"/>
            <a:ext cx="5648325" cy="2857500"/>
          </a:xfrm>
          <a:prstGeom prst="rect">
            <a:avLst/>
          </a:prstGeom>
          <a:noFill/>
        </p:spPr>
      </p:pic>
      <p:grpSp>
        <p:nvGrpSpPr>
          <p:cNvPr id="8" name="Grupo 7"/>
          <p:cNvGrpSpPr/>
          <p:nvPr/>
        </p:nvGrpSpPr>
        <p:grpSpPr>
          <a:xfrm>
            <a:off x="467544" y="974358"/>
            <a:ext cx="8208912" cy="2581317"/>
            <a:chOff x="467544" y="974358"/>
            <a:chExt cx="8208912" cy="2581317"/>
          </a:xfrm>
        </p:grpSpPr>
        <p:sp>
          <p:nvSpPr>
            <p:cNvPr id="2" name="Retângulo 1"/>
            <p:cNvSpPr/>
            <p:nvPr/>
          </p:nvSpPr>
          <p:spPr>
            <a:xfrm>
              <a:off x="467544" y="1001130"/>
              <a:ext cx="8208912" cy="2554545"/>
            </a:xfrm>
            <a:prstGeom prst="rect">
              <a:avLst/>
            </a:prstGeom>
          </p:spPr>
          <p:txBody>
            <a:bodyPr wrap="square">
              <a:spAutoFit/>
            </a:bodyPr>
            <a:lstStyle/>
            <a:p>
              <a:pPr algn="just"/>
              <a:r>
                <a:rPr lang="en-US" sz="3200" dirty="0" smtClean="0">
                  <a:solidFill>
                    <a:srgbClr val="FFFF00"/>
                  </a:solidFill>
                </a:rPr>
                <a:t>O </a:t>
              </a:r>
              <a:r>
                <a:rPr lang="en-US" sz="3200" dirty="0" err="1" smtClean="0">
                  <a:solidFill>
                    <a:srgbClr val="FFFF00"/>
                  </a:solidFill>
                </a:rPr>
                <a:t>átomo</a:t>
              </a:r>
              <a:r>
                <a:rPr lang="en-US" sz="3200" dirty="0" smtClean="0">
                  <a:solidFill>
                    <a:srgbClr val="FFFF00"/>
                  </a:solidFill>
                </a:rPr>
                <a:t> de </a:t>
              </a:r>
              <a:r>
                <a:rPr lang="en-US" sz="3200" dirty="0" err="1" smtClean="0">
                  <a:solidFill>
                    <a:srgbClr val="FFFF00"/>
                  </a:solidFill>
                </a:rPr>
                <a:t>Césio</a:t>
              </a:r>
              <a:r>
                <a:rPr lang="en-US" sz="3200" dirty="0" smtClean="0">
                  <a:solidFill>
                    <a:srgbClr val="FFFF00"/>
                  </a:solidFill>
                </a:rPr>
                <a:t> ( </a:t>
              </a:r>
              <a:r>
                <a:rPr lang="en-US" sz="3200" baseline="-25000" dirty="0" smtClean="0">
                  <a:solidFill>
                    <a:srgbClr val="FFFF00"/>
                  </a:solidFill>
                </a:rPr>
                <a:t>55</a:t>
              </a:r>
              <a:r>
                <a:rPr lang="en-US" sz="3200" dirty="0" smtClean="0">
                  <a:solidFill>
                    <a:srgbClr val="FFFF00"/>
                  </a:solidFill>
                </a:rPr>
                <a:t>Cs) tem a </a:t>
              </a:r>
              <a:r>
                <a:rPr lang="en-US" sz="3200" dirty="0" err="1" smtClean="0">
                  <a:solidFill>
                    <a:srgbClr val="FFFF00"/>
                  </a:solidFill>
                </a:rPr>
                <a:t>sua</a:t>
              </a:r>
              <a:r>
                <a:rPr lang="en-US" sz="3200" dirty="0" smtClean="0">
                  <a:solidFill>
                    <a:srgbClr val="FFFF00"/>
                  </a:solidFill>
                </a:rPr>
                <a:t> </a:t>
              </a:r>
              <a:r>
                <a:rPr lang="en-US" sz="3200" dirty="0" err="1" smtClean="0">
                  <a:solidFill>
                    <a:srgbClr val="FFFF00"/>
                  </a:solidFill>
                </a:rPr>
                <a:t>frequência</a:t>
              </a:r>
              <a:r>
                <a:rPr lang="en-US" sz="3200" dirty="0" smtClean="0">
                  <a:solidFill>
                    <a:srgbClr val="FFFF00"/>
                  </a:solidFill>
                </a:rPr>
                <a:t> de micro </a:t>
              </a:r>
              <a:r>
                <a:rPr lang="en-US" sz="3200" dirty="0" err="1" smtClean="0">
                  <a:solidFill>
                    <a:srgbClr val="FFFF00"/>
                  </a:solidFill>
                </a:rPr>
                <a:t>ondas</a:t>
              </a:r>
              <a:r>
                <a:rPr lang="en-US" sz="3200" dirty="0" smtClean="0">
                  <a:solidFill>
                    <a:srgbClr val="FFFF00"/>
                  </a:solidFill>
                </a:rPr>
                <a:t> </a:t>
              </a:r>
              <a:r>
                <a:rPr lang="en-US" sz="3200" dirty="0" err="1" smtClean="0">
                  <a:solidFill>
                    <a:srgbClr val="FFFF00"/>
                  </a:solidFill>
                </a:rPr>
                <a:t>ajustada</a:t>
              </a:r>
              <a:r>
                <a:rPr lang="en-US" sz="3200" dirty="0" smtClean="0">
                  <a:solidFill>
                    <a:srgbClr val="FFFF00"/>
                  </a:solidFill>
                </a:rPr>
                <a:t>  </a:t>
              </a:r>
              <a:r>
                <a:rPr lang="en-US" sz="3200" dirty="0" err="1" smtClean="0">
                  <a:solidFill>
                    <a:srgbClr val="FFFF00"/>
                  </a:solidFill>
                </a:rPr>
                <a:t>na</a:t>
              </a:r>
              <a:r>
                <a:rPr lang="en-US" sz="3200" dirty="0" smtClean="0">
                  <a:solidFill>
                    <a:srgbClr val="FFFF00"/>
                  </a:solidFill>
                </a:rPr>
                <a:t> </a:t>
              </a:r>
              <a:r>
                <a:rPr lang="en-US" sz="3200" dirty="0" err="1" smtClean="0">
                  <a:solidFill>
                    <a:srgbClr val="FFFF00"/>
                  </a:solidFill>
                </a:rPr>
                <a:t>sua</a:t>
              </a:r>
              <a:r>
                <a:rPr lang="en-US" sz="3200" dirty="0" smtClean="0">
                  <a:solidFill>
                    <a:srgbClr val="FFFF00"/>
                  </a:solidFill>
                </a:rPr>
                <a:t> </a:t>
              </a:r>
              <a:r>
                <a:rPr lang="en-US" sz="3200" dirty="0" err="1" smtClean="0">
                  <a:solidFill>
                    <a:srgbClr val="FFFF00"/>
                  </a:solidFill>
                </a:rPr>
                <a:t>frequência</a:t>
              </a:r>
              <a:r>
                <a:rPr lang="en-US" sz="3200" dirty="0" smtClean="0">
                  <a:solidFill>
                    <a:srgbClr val="FFFF00"/>
                  </a:solidFill>
                </a:rPr>
                <a:t> natural de </a:t>
              </a:r>
              <a:r>
                <a:rPr lang="en-US" sz="3200" dirty="0" err="1" smtClean="0">
                  <a:solidFill>
                    <a:srgbClr val="FFFF00"/>
                  </a:solidFill>
                </a:rPr>
                <a:t>ressonância</a:t>
              </a:r>
              <a:r>
                <a:rPr lang="en-US" sz="3200" dirty="0" smtClean="0">
                  <a:solidFill>
                    <a:srgbClr val="FFFF00"/>
                  </a:solidFill>
                </a:rPr>
                <a:t> com </a:t>
              </a:r>
              <a:r>
                <a:rPr lang="en-US" sz="3200" dirty="0" err="1" smtClean="0">
                  <a:solidFill>
                    <a:srgbClr val="FFFF00"/>
                  </a:solidFill>
                </a:rPr>
                <a:t>fluorescência</a:t>
              </a:r>
              <a:r>
                <a:rPr lang="en-US" sz="3200" dirty="0" smtClean="0">
                  <a:solidFill>
                    <a:srgbClr val="FFFF00"/>
                  </a:solidFill>
                </a:rPr>
                <a:t> de      9 192 631 770 Hz, </a:t>
              </a:r>
              <a:r>
                <a:rPr lang="en-US" sz="3200" dirty="0" err="1" smtClean="0">
                  <a:solidFill>
                    <a:srgbClr val="FFFF00"/>
                  </a:solidFill>
                </a:rPr>
                <a:t>nós</a:t>
              </a:r>
              <a:r>
                <a:rPr lang="en-US" sz="3200" dirty="0" smtClean="0">
                  <a:solidFill>
                    <a:srgbClr val="FFFF00"/>
                  </a:solidFill>
                </a:rPr>
                <a:t> </a:t>
              </a:r>
              <a:r>
                <a:rPr lang="en-US" sz="3200" dirty="0" err="1" smtClean="0">
                  <a:solidFill>
                    <a:srgbClr val="FFFF00"/>
                  </a:solidFill>
                </a:rPr>
                <a:t>temos</a:t>
              </a:r>
              <a:r>
                <a:rPr lang="en-US" sz="3200" dirty="0" smtClean="0">
                  <a:solidFill>
                    <a:srgbClr val="FFFF00"/>
                  </a:solidFill>
                </a:rPr>
                <a:t> </a:t>
              </a:r>
              <a:r>
                <a:rPr lang="en-US" sz="3200" dirty="0" err="1" smtClean="0">
                  <a:solidFill>
                    <a:srgbClr val="FFFF00"/>
                  </a:solidFill>
                </a:rPr>
                <a:t>uma</a:t>
              </a:r>
              <a:r>
                <a:rPr lang="en-US" sz="3200" dirty="0" smtClean="0">
                  <a:solidFill>
                    <a:srgbClr val="FFFF00"/>
                  </a:solidFill>
                </a:rPr>
                <a:t> </a:t>
              </a:r>
              <a:r>
                <a:rPr lang="en-US" sz="3200" dirty="0" err="1" smtClean="0">
                  <a:solidFill>
                    <a:srgbClr val="FFFF00"/>
                  </a:solidFill>
                </a:rPr>
                <a:t>precisão</a:t>
              </a:r>
              <a:r>
                <a:rPr lang="en-US" sz="3200" dirty="0" smtClean="0">
                  <a:solidFill>
                    <a:srgbClr val="FFFF00"/>
                  </a:solidFill>
                </a:rPr>
                <a:t> de 1 </a:t>
              </a:r>
              <a:r>
                <a:rPr lang="en-US" sz="3200" dirty="0" err="1" smtClean="0">
                  <a:solidFill>
                    <a:srgbClr val="FFFF00"/>
                  </a:solidFill>
                </a:rPr>
                <a:t>segundo</a:t>
              </a:r>
              <a:r>
                <a:rPr lang="en-US" sz="3200" dirty="0" smtClean="0">
                  <a:solidFill>
                    <a:srgbClr val="FFFF00"/>
                  </a:solidFill>
                </a:rPr>
                <a:t> </a:t>
              </a:r>
              <a:r>
                <a:rPr lang="en-US" sz="3200" dirty="0" err="1" smtClean="0">
                  <a:solidFill>
                    <a:srgbClr val="FFFF00"/>
                  </a:solidFill>
                </a:rPr>
                <a:t>em</a:t>
              </a:r>
              <a:r>
                <a:rPr lang="en-US" sz="3200" dirty="0" smtClean="0">
                  <a:solidFill>
                    <a:srgbClr val="FFFF00"/>
                  </a:solidFill>
                </a:rPr>
                <a:t> 10 </a:t>
              </a:r>
              <a:r>
                <a:rPr lang="en-US" sz="3200" dirty="0" err="1" smtClean="0">
                  <a:solidFill>
                    <a:srgbClr val="FFFF00"/>
                  </a:solidFill>
                </a:rPr>
                <a:t>milhões</a:t>
              </a:r>
              <a:r>
                <a:rPr lang="en-US" sz="3200" dirty="0" smtClean="0">
                  <a:solidFill>
                    <a:srgbClr val="FFFF00"/>
                  </a:solidFill>
                </a:rPr>
                <a:t> de </a:t>
              </a:r>
              <a:r>
                <a:rPr lang="en-US" sz="3200" dirty="0" err="1" smtClean="0">
                  <a:solidFill>
                    <a:srgbClr val="FFFF00"/>
                  </a:solidFill>
                </a:rPr>
                <a:t>anos</a:t>
              </a:r>
              <a:r>
                <a:rPr lang="en-US" sz="3200" dirty="0" smtClean="0">
                  <a:solidFill>
                    <a:srgbClr val="FFFF00"/>
                  </a:solidFill>
                </a:rPr>
                <a:t>!!! </a:t>
              </a:r>
              <a:r>
                <a:rPr lang="en-US" sz="3200" smtClean="0">
                  <a:solidFill>
                    <a:srgbClr val="FFFF00"/>
                  </a:solidFill>
                </a:rPr>
                <a:t>(1967).</a:t>
              </a:r>
              <a:endParaRPr lang="pt-BR" sz="3200" dirty="0">
                <a:solidFill>
                  <a:srgbClr val="FFFF00"/>
                </a:solidFill>
              </a:endParaRPr>
            </a:p>
          </p:txBody>
        </p:sp>
        <p:sp>
          <p:nvSpPr>
            <p:cNvPr id="5" name="CaixaDeTexto 4"/>
            <p:cNvSpPr txBox="1"/>
            <p:nvPr/>
          </p:nvSpPr>
          <p:spPr>
            <a:xfrm>
              <a:off x="3825794" y="974358"/>
              <a:ext cx="720080" cy="400110"/>
            </a:xfrm>
            <a:prstGeom prst="rect">
              <a:avLst/>
            </a:prstGeom>
            <a:noFill/>
          </p:spPr>
          <p:txBody>
            <a:bodyPr wrap="square" rtlCol="0">
              <a:spAutoFit/>
            </a:bodyPr>
            <a:lstStyle/>
            <a:p>
              <a:r>
                <a:rPr lang="pt-BR" sz="2000" dirty="0" smtClean="0">
                  <a:solidFill>
                    <a:srgbClr val="FFFF00"/>
                  </a:solidFill>
                </a:rPr>
                <a:t>133</a:t>
              </a:r>
              <a:endParaRPr lang="pt-BR" sz="2000" dirty="0">
                <a:solidFill>
                  <a:srgbClr val="FFFF00"/>
                </a:solidFill>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tângulo 5"/>
          <p:cNvSpPr/>
          <p:nvPr/>
        </p:nvSpPr>
        <p:spPr>
          <a:xfrm>
            <a:off x="251520" y="0"/>
            <a:ext cx="3817071" cy="923330"/>
          </a:xfrm>
          <a:prstGeom prst="rect">
            <a:avLst/>
          </a:prstGeom>
          <a:noFill/>
        </p:spPr>
        <p:txBody>
          <a:bodyPr wrap="none" lIns="91440" tIns="45720" rIns="91440" bIns="45720">
            <a:spAutoFit/>
          </a:bodyPr>
          <a:lstStyle/>
          <a:p>
            <a:pPr algn="ctr"/>
            <a:r>
              <a:rPr lang="pt-B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Curiosidade!</a:t>
            </a:r>
            <a:endParaRPr lang="pt-BR"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graphicFrame>
        <p:nvGraphicFramePr>
          <p:cNvPr id="7" name="Tabela 6"/>
          <p:cNvGraphicFramePr>
            <a:graphicFrameLocks noGrp="1"/>
          </p:cNvGraphicFramePr>
          <p:nvPr/>
        </p:nvGraphicFramePr>
        <p:xfrm>
          <a:off x="1057275" y="1539875"/>
          <a:ext cx="6974003" cy="4064001"/>
        </p:xfrm>
        <a:graphic>
          <a:graphicData uri="http://schemas.openxmlformats.org/drawingml/2006/table">
            <a:tbl>
              <a:tblPr/>
              <a:tblGrid>
                <a:gridCol w="2556611"/>
                <a:gridCol w="1472464"/>
                <a:gridCol w="1472464"/>
                <a:gridCol w="1472464"/>
              </a:tblGrid>
              <a:tr h="618435">
                <a:tc>
                  <a:txBody>
                    <a:bodyPr/>
                    <a:lstStyle/>
                    <a:p>
                      <a:pPr algn="ctr"/>
                      <a:r>
                        <a:rPr lang="pt-BR" sz="1700" dirty="0"/>
                        <a:t>Data</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pt-BR" sz="1700"/>
                        <a:t>Período geológico</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pt-BR" sz="1700"/>
                        <a:t>Número de dias por ano</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pt-BR" sz="1700" dirty="0" smtClean="0"/>
                        <a:t>Rotação</a:t>
                      </a:r>
                      <a:endParaRPr lang="pt-BR" sz="1700" dirty="0"/>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353391">
                <a:tc>
                  <a:txBody>
                    <a:bodyPr/>
                    <a:lstStyle/>
                    <a:p>
                      <a:pPr algn="ctr"/>
                      <a:r>
                        <a:rPr lang="pt-BR" sz="1700" dirty="0"/>
                        <a:t>Hoje</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dirty="0">
                          <a:solidFill>
                            <a:schemeClr val="tx1"/>
                          </a:solidFill>
                        </a:rPr>
                        <a:t>Atual</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a:t>365</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a:t>24 horas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618435">
                <a:tc>
                  <a:txBody>
                    <a:bodyPr/>
                    <a:lstStyle/>
                    <a:p>
                      <a:pPr algn="ctr"/>
                      <a:r>
                        <a:rPr lang="pt-BR" sz="1700" dirty="0"/>
                        <a:t>100 milhões de anos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u="none" strike="noStrike" dirty="0">
                          <a:solidFill>
                            <a:schemeClr val="tx1"/>
                          </a:solidFill>
                        </a:rPr>
                        <a:t>Jurássico</a:t>
                      </a:r>
                      <a:endParaRPr lang="pt-BR" sz="1700" dirty="0">
                        <a:solidFill>
                          <a:schemeClr val="tx1"/>
                        </a:solidFill>
                      </a:endParaRP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a:t>380</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a:t>23 horas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618435">
                <a:tc>
                  <a:txBody>
                    <a:bodyPr/>
                    <a:lstStyle/>
                    <a:p>
                      <a:pPr algn="ctr"/>
                      <a:r>
                        <a:rPr lang="pt-BR" sz="1700"/>
                        <a:t>200 milhões de anos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u="none" strike="noStrike" dirty="0">
                          <a:solidFill>
                            <a:schemeClr val="tx1"/>
                          </a:solidFill>
                        </a:rPr>
                        <a:t>Permiano</a:t>
                      </a:r>
                      <a:endParaRPr lang="pt-BR" sz="1700" dirty="0">
                        <a:solidFill>
                          <a:schemeClr val="tx1"/>
                        </a:solidFill>
                      </a:endParaRP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a:t>390</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a:t>22,5 horas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618435">
                <a:tc>
                  <a:txBody>
                    <a:bodyPr/>
                    <a:lstStyle/>
                    <a:p>
                      <a:pPr algn="ctr"/>
                      <a:r>
                        <a:rPr lang="pt-BR" sz="1700"/>
                        <a:t>300 milhões de anos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u="none" strike="noStrike" dirty="0">
                          <a:solidFill>
                            <a:schemeClr val="tx1"/>
                          </a:solidFill>
                        </a:rPr>
                        <a:t>Carbonífero</a:t>
                      </a:r>
                      <a:endParaRPr lang="pt-BR" sz="1700" dirty="0">
                        <a:solidFill>
                          <a:schemeClr val="tx1"/>
                        </a:solidFill>
                      </a:endParaRP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dirty="0"/>
                        <a:t>400</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a:t>22 horas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618435">
                <a:tc>
                  <a:txBody>
                    <a:bodyPr/>
                    <a:lstStyle/>
                    <a:p>
                      <a:pPr algn="ctr"/>
                      <a:r>
                        <a:rPr lang="pt-BR" sz="1700"/>
                        <a:t>400 milhões de anos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u="none" strike="noStrike" dirty="0">
                          <a:solidFill>
                            <a:schemeClr val="tx1"/>
                          </a:solidFill>
                        </a:rPr>
                        <a:t>Siluriano</a:t>
                      </a:r>
                      <a:endParaRPr lang="pt-BR" sz="1700" dirty="0">
                        <a:solidFill>
                          <a:schemeClr val="tx1"/>
                        </a:solidFill>
                      </a:endParaRP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dirty="0"/>
                        <a:t>410</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dirty="0"/>
                        <a:t>21,5 horas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618435">
                <a:tc>
                  <a:txBody>
                    <a:bodyPr/>
                    <a:lstStyle/>
                    <a:p>
                      <a:pPr algn="ctr"/>
                      <a:r>
                        <a:rPr lang="pt-BR" sz="1700"/>
                        <a:t>500 milhões de anos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u="none" strike="noStrike" dirty="0">
                          <a:solidFill>
                            <a:schemeClr val="tx1"/>
                          </a:solidFill>
                        </a:rPr>
                        <a:t>Cambriano</a:t>
                      </a:r>
                      <a:endParaRPr lang="pt-BR" sz="1700" dirty="0">
                        <a:solidFill>
                          <a:schemeClr val="tx1"/>
                        </a:solidFill>
                      </a:endParaRP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a:t>425</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pt-BR" sz="1700" dirty="0"/>
                        <a:t>20,5 horas</a:t>
                      </a:r>
                    </a:p>
                  </a:txBody>
                  <a:tcPr marL="88348" marR="88348" marT="44174" marB="44174"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sp>
        <p:nvSpPr>
          <p:cNvPr id="146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tx1"/>
                </a:solidFill>
                <a:effectLst/>
                <a:latin typeface="Arial" charset="0"/>
                <a:cs typeface="Arial" charset="0"/>
              </a:rPr>
              <a:t/>
            </a:r>
            <a:br>
              <a:rPr kumimoji="0" lang="pt-BR" sz="1800" b="0" i="0" u="none" strike="noStrike" cap="none" normalizeH="0" baseline="0" smtClean="0">
                <a:ln>
                  <a:noFill/>
                </a:ln>
                <a:solidFill>
                  <a:schemeClr val="tx1"/>
                </a:solidFill>
                <a:effectLst/>
                <a:latin typeface="Arial" charset="0"/>
                <a:cs typeface="Arial" charset="0"/>
              </a:rPr>
            </a:br>
            <a:endParaRPr kumimoji="0" lang="pt-BR"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194330" y="260648"/>
            <a:ext cx="755336" cy="1569660"/>
          </a:xfrm>
          <a:prstGeom prst="rect">
            <a:avLst/>
          </a:prstGeom>
          <a:noFill/>
        </p:spPr>
        <p:txBody>
          <a:bodyPr wrap="none" lIns="91440" tIns="45720" rIns="91440" bIns="45720">
            <a:spAutoFit/>
          </a:bodyPr>
          <a:lstStyle/>
          <a:p>
            <a:pPr algn="ctr"/>
            <a:r>
              <a:rPr lang="pt-BR" sz="9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pt-BR" sz="9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tângulo 2"/>
          <p:cNvSpPr/>
          <p:nvPr/>
        </p:nvSpPr>
        <p:spPr>
          <a:xfrm>
            <a:off x="2161725" y="1916832"/>
            <a:ext cx="4820550" cy="923330"/>
          </a:xfrm>
          <a:prstGeom prst="rect">
            <a:avLst/>
          </a:prstGeom>
          <a:solidFill>
            <a:schemeClr val="tx2">
              <a:lumMod val="60000"/>
              <a:lumOff val="40000"/>
            </a:schemeClr>
          </a:solid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5400" b="1" cap="none" spc="0" dirty="0" smtClean="0">
                <a:ln w="11430"/>
                <a:solidFill>
                  <a:srgbClr val="FFFF00"/>
                </a:solidFill>
                <a:effectLst>
                  <a:outerShdw blurRad="80000" dist="40000" dir="5040000" algn="tl">
                    <a:srgbClr val="000000">
                      <a:alpha val="30000"/>
                    </a:srgbClr>
                  </a:outerShdw>
                </a:effectLst>
              </a:rPr>
              <a:t>Duração do DIA</a:t>
            </a:r>
            <a:endParaRPr lang="pt-BR" sz="5400" b="1" cap="none" spc="0" dirty="0">
              <a:ln w="11430"/>
              <a:solidFill>
                <a:srgbClr val="FFFF00"/>
              </a:solidFill>
              <a:effectLst>
                <a:outerShdw blurRad="80000" dist="40000" dir="5040000" algn="tl">
                  <a:srgbClr val="000000">
                    <a:alpha val="30000"/>
                  </a:srgbClr>
                </a:outerShdw>
              </a:effectLst>
            </a:endParaRPr>
          </a:p>
        </p:txBody>
      </p:sp>
      <p:sp>
        <p:nvSpPr>
          <p:cNvPr id="4" name="Retângulo 3"/>
          <p:cNvSpPr/>
          <p:nvPr/>
        </p:nvSpPr>
        <p:spPr>
          <a:xfrm>
            <a:off x="1795438" y="4653136"/>
            <a:ext cx="5553123" cy="923330"/>
          </a:xfrm>
          <a:prstGeom prst="rect">
            <a:avLst/>
          </a:prstGeom>
          <a:solidFill>
            <a:schemeClr val="bg1"/>
          </a:solidFill>
        </p:spPr>
        <p:txBody>
          <a:bodyPr wrap="none" lIns="91440" tIns="45720" rIns="91440" bIns="45720">
            <a:spAutoFit/>
          </a:bodyPr>
          <a:lstStyle/>
          <a:p>
            <a:pPr algn="ctr"/>
            <a:r>
              <a:rPr lang="pt-BR"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Duração da NOITE</a:t>
            </a:r>
            <a:endParaRPr lang="pt-BR"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5" name="Retângulo 4"/>
          <p:cNvSpPr/>
          <p:nvPr/>
        </p:nvSpPr>
        <p:spPr>
          <a:xfrm>
            <a:off x="2958418" y="2967335"/>
            <a:ext cx="3227165" cy="923330"/>
          </a:xfrm>
          <a:prstGeom prst="rect">
            <a:avLst/>
          </a:prstGeom>
          <a:noFill/>
          <a:ln w="41275">
            <a:solidFill>
              <a:schemeClr val="tx2">
                <a:lumMod val="40000"/>
                <a:lumOff val="60000"/>
              </a:schemeClr>
            </a:solidFill>
          </a:ln>
          <a:effectLst>
            <a:glow rad="228600">
              <a:schemeClr val="accent1">
                <a:satMod val="175000"/>
                <a:alpha val="40000"/>
              </a:schemeClr>
            </a:glow>
          </a:effectLst>
        </p:spPr>
        <p:txBody>
          <a:bodyPr wrap="none" lIns="91440" tIns="45720" rIns="91440" bIns="45720">
            <a:spAutoFit/>
          </a:bodyPr>
          <a:lstStyle/>
          <a:p>
            <a:pPr algn="ctr"/>
            <a:r>
              <a:rPr lang="pt-BR"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 </a:t>
            </a:r>
            <a:r>
              <a:rPr lang="pt-BR" sz="5400" b="1" cap="none" spc="0" dirty="0" smtClean="0">
                <a:ln w="12700">
                  <a:solidFill>
                    <a:schemeClr val="bg1"/>
                  </a:solidFill>
                  <a:prstDash val="solid"/>
                </a:ln>
                <a:effectLst>
                  <a:outerShdw blurRad="41275" dist="20320" dir="1800000" algn="tl" rotWithShape="0">
                    <a:srgbClr val="000000">
                      <a:alpha val="40000"/>
                    </a:srgbClr>
                  </a:outerShdw>
                </a:effectLst>
              </a:rPr>
              <a:t>Claridade</a:t>
            </a:r>
            <a:r>
              <a:rPr lang="pt-BR"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 </a:t>
            </a:r>
            <a:endParaRPr lang="pt-BR"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6" name="Retângulo 5"/>
          <p:cNvSpPr/>
          <p:nvPr/>
        </p:nvSpPr>
        <p:spPr>
          <a:xfrm>
            <a:off x="2933569" y="5733256"/>
            <a:ext cx="3276859" cy="923330"/>
          </a:xfrm>
          <a:prstGeom prst="rect">
            <a:avLst/>
          </a:prstGeom>
          <a:noFill/>
          <a:ln w="41275">
            <a:solidFill>
              <a:schemeClr val="tx2">
                <a:lumMod val="40000"/>
                <a:lumOff val="60000"/>
              </a:schemeClr>
            </a:solidFill>
          </a:ln>
          <a:effectLst>
            <a:glow rad="228600">
              <a:schemeClr val="accent1">
                <a:satMod val="175000"/>
                <a:alpha val="40000"/>
              </a:schemeClr>
            </a:glow>
          </a:effectLst>
        </p:spPr>
        <p:txBody>
          <a:bodyPr wrap="none" lIns="91440" tIns="45720" rIns="91440" bIns="45720">
            <a:spAutoFit/>
          </a:bodyPr>
          <a:lstStyle/>
          <a:p>
            <a:pPr algn="ctr"/>
            <a:r>
              <a:rPr lang="pt-BR"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 </a:t>
            </a:r>
            <a:r>
              <a:rPr lang="pt-BR" sz="5400" b="1" dirty="0" smtClean="0">
                <a:ln w="12700">
                  <a:solidFill>
                    <a:schemeClr val="bg1"/>
                  </a:solidFill>
                  <a:prstDash val="solid"/>
                </a:ln>
                <a:effectLst>
                  <a:outerShdw blurRad="41275" dist="20320" dir="1800000" algn="tl" rotWithShape="0">
                    <a:srgbClr val="000000">
                      <a:alpha val="40000"/>
                    </a:srgbClr>
                  </a:outerShdw>
                </a:effectLst>
              </a:rPr>
              <a:t>Escuridão </a:t>
            </a:r>
            <a:endParaRPr lang="pt-BR"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Explanation.  Clicking on the picture will download&#10; the highest resolution version available."/>
          <p:cNvPicPr>
            <a:picLocks noChangeAspect="1" noChangeArrowheads="1"/>
          </p:cNvPicPr>
          <p:nvPr/>
        </p:nvPicPr>
        <p:blipFill>
          <a:blip r:embed="rId3" cstate="print"/>
          <a:srcRect/>
          <a:stretch>
            <a:fillRect/>
          </a:stretch>
        </p:blipFill>
        <p:spPr bwMode="auto">
          <a:xfrm>
            <a:off x="0" y="332655"/>
            <a:ext cx="9144000" cy="60579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pic>
      <p:sp>
        <p:nvSpPr>
          <p:cNvPr id="3" name="Retângulo 2"/>
          <p:cNvSpPr/>
          <p:nvPr/>
        </p:nvSpPr>
        <p:spPr>
          <a:xfrm>
            <a:off x="840031" y="0"/>
            <a:ext cx="4311437" cy="923330"/>
          </a:xfrm>
          <a:prstGeom prst="rect">
            <a:avLst/>
          </a:prstGeom>
          <a:noFill/>
        </p:spPr>
        <p:txBody>
          <a:bodyPr wrap="none" lIns="91440" tIns="45720" rIns="91440" bIns="45720">
            <a:spAutoFit/>
          </a:bodyPr>
          <a:lstStyle/>
          <a:p>
            <a:pPr algn="ctr"/>
            <a:r>
              <a:rPr lang="pt-BR" sz="5400" b="1" cap="none" spc="50" dirty="0" err="1" smtClean="0">
                <a:ln w="12700" cmpd="sng">
                  <a:solidFill>
                    <a:schemeClr val="accent6">
                      <a:satMod val="120000"/>
                      <a:shade val="80000"/>
                    </a:schemeClr>
                  </a:solidFill>
                  <a:prstDash val="solid"/>
                </a:ln>
                <a:solidFill>
                  <a:srgbClr val="FFFF00"/>
                </a:solidFill>
                <a:effectLst>
                  <a:glow rad="228600">
                    <a:schemeClr val="accent6">
                      <a:satMod val="175000"/>
                      <a:alpha val="40000"/>
                    </a:schemeClr>
                  </a:glow>
                </a:effectLst>
              </a:rPr>
              <a:t>Terminadouro</a:t>
            </a:r>
            <a:endParaRPr lang="pt-BR" sz="5400" b="1" cap="none" spc="50" dirty="0">
              <a:ln w="12700" cmpd="sng">
                <a:solidFill>
                  <a:schemeClr val="accent6">
                    <a:satMod val="120000"/>
                    <a:shade val="80000"/>
                  </a:schemeClr>
                </a:solidFill>
                <a:prstDash val="solid"/>
              </a:ln>
              <a:solidFill>
                <a:srgbClr val="FFFF00"/>
              </a:solidFill>
              <a:effectLst>
                <a:glow rad="228600">
                  <a:schemeClr val="accent6">
                    <a:satMod val="175000"/>
                    <a:alpha val="40000"/>
                  </a:schemeClr>
                </a:glo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cstate="print"/>
          <a:srcRect/>
          <a:stretch>
            <a:fillRect/>
          </a:stretch>
        </p:blipFill>
        <p:spPr bwMode="auto">
          <a:xfrm>
            <a:off x="2401782" y="0"/>
            <a:ext cx="6042291" cy="6858000"/>
          </a:xfrm>
          <a:prstGeom prst="rect">
            <a:avLst/>
          </a:prstGeom>
          <a:noFill/>
          <a:ln w="9525">
            <a:noFill/>
            <a:miter lim="800000"/>
            <a:headEnd/>
            <a:tailEnd/>
          </a:ln>
        </p:spPr>
      </p:pic>
      <p:sp>
        <p:nvSpPr>
          <p:cNvPr id="3" name="Retângulo 2"/>
          <p:cNvSpPr/>
          <p:nvPr/>
        </p:nvSpPr>
        <p:spPr>
          <a:xfrm>
            <a:off x="0" y="0"/>
            <a:ext cx="4311437" cy="923330"/>
          </a:xfrm>
          <a:prstGeom prst="rect">
            <a:avLst/>
          </a:prstGeom>
          <a:noFill/>
        </p:spPr>
        <p:txBody>
          <a:bodyPr wrap="none" lIns="91440" tIns="45720" rIns="91440" bIns="45720">
            <a:spAutoFit/>
          </a:bodyPr>
          <a:lstStyle/>
          <a:p>
            <a:pPr algn="ctr"/>
            <a:r>
              <a:rPr lang="pt-BR" sz="5400" b="1" cap="none" spc="50" dirty="0" err="1" smtClean="0">
                <a:ln w="12700" cmpd="sng">
                  <a:solidFill>
                    <a:schemeClr val="accent6">
                      <a:satMod val="120000"/>
                      <a:shade val="80000"/>
                    </a:schemeClr>
                  </a:solidFill>
                  <a:prstDash val="solid"/>
                </a:ln>
                <a:solidFill>
                  <a:srgbClr val="FFFF00"/>
                </a:solidFill>
                <a:effectLst>
                  <a:glow rad="228600">
                    <a:schemeClr val="accent6">
                      <a:satMod val="175000"/>
                      <a:alpha val="40000"/>
                    </a:schemeClr>
                  </a:glow>
                </a:effectLst>
              </a:rPr>
              <a:t>Terminadouro</a:t>
            </a:r>
            <a:endParaRPr lang="pt-BR" sz="5400" b="1" cap="none" spc="50" dirty="0">
              <a:ln w="12700" cmpd="sng">
                <a:solidFill>
                  <a:schemeClr val="accent6">
                    <a:satMod val="120000"/>
                    <a:shade val="80000"/>
                  </a:schemeClr>
                </a:solidFill>
                <a:prstDash val="solid"/>
              </a:ln>
              <a:solidFill>
                <a:srgbClr val="FFFF00"/>
              </a:solidFill>
              <a:effectLst>
                <a:glow rad="228600">
                  <a:schemeClr val="accent6">
                    <a:satMod val="175000"/>
                    <a:alpha val="40000"/>
                  </a:schemeClr>
                </a:glo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3" name="Retângulo 2"/>
          <p:cNvSpPr/>
          <p:nvPr/>
        </p:nvSpPr>
        <p:spPr>
          <a:xfrm>
            <a:off x="405740" y="104503"/>
            <a:ext cx="3995645" cy="923330"/>
          </a:xfrm>
          <a:prstGeom prst="rect">
            <a:avLst/>
          </a:prstGeom>
          <a:noFill/>
          <a:effectLst/>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pt-BR" sz="5400" b="1" cap="all" spc="0" dirty="0" smtClean="0">
                <a:ln/>
                <a:solidFill>
                  <a:schemeClr val="accent1"/>
                </a:solidFill>
                <a:effectLst>
                  <a:glow rad="2286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rPr>
              <a:t>Crepúsculo</a:t>
            </a:r>
            <a:endParaRPr lang="pt-BR" sz="5400" b="1" cap="all" spc="0" dirty="0">
              <a:ln/>
              <a:solidFill>
                <a:schemeClr val="accent1"/>
              </a:solidFill>
              <a:effectLst>
                <a:glow rad="2286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www.crepusculis.net/portal/images/crepusculo.jpg"/>
          <p:cNvPicPr>
            <a:picLocks noChangeAspect="1" noChangeArrowheads="1"/>
          </p:cNvPicPr>
          <p:nvPr/>
        </p:nvPicPr>
        <p:blipFill>
          <a:blip r:embed="rId3" cstate="print"/>
          <a:srcRect/>
          <a:stretch>
            <a:fillRect/>
          </a:stretch>
        </p:blipFill>
        <p:spPr bwMode="auto">
          <a:xfrm>
            <a:off x="-15447" y="0"/>
            <a:ext cx="9105295" cy="6381328"/>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ector reto 22"/>
          <p:cNvCxnSpPr/>
          <p:nvPr/>
        </p:nvCxnSpPr>
        <p:spPr>
          <a:xfrm flipH="1">
            <a:off x="1475656" y="819976"/>
            <a:ext cx="3816424" cy="2320992"/>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to 57"/>
          <p:cNvCxnSpPr/>
          <p:nvPr/>
        </p:nvCxnSpPr>
        <p:spPr>
          <a:xfrm>
            <a:off x="4572000" y="1052736"/>
            <a:ext cx="0" cy="187220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 name="Conector reto 2"/>
          <p:cNvCxnSpPr/>
          <p:nvPr/>
        </p:nvCxnSpPr>
        <p:spPr>
          <a:xfrm>
            <a:off x="251520" y="1252340"/>
            <a:ext cx="7560840" cy="1642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251520" y="2708920"/>
            <a:ext cx="75608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Fluxograma: Conector 9"/>
          <p:cNvSpPr/>
          <p:nvPr/>
        </p:nvSpPr>
        <p:spPr>
          <a:xfrm>
            <a:off x="4525238" y="1273784"/>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Fluxograma: Conector 10"/>
          <p:cNvSpPr/>
          <p:nvPr/>
        </p:nvSpPr>
        <p:spPr>
          <a:xfrm>
            <a:off x="4529451" y="1379288"/>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Fluxograma: Conector 11"/>
          <p:cNvSpPr/>
          <p:nvPr/>
        </p:nvSpPr>
        <p:spPr>
          <a:xfrm>
            <a:off x="4526876" y="1491496"/>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Fluxograma: Conector 12"/>
          <p:cNvSpPr/>
          <p:nvPr/>
        </p:nvSpPr>
        <p:spPr>
          <a:xfrm>
            <a:off x="4526023" y="1613752"/>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Fluxograma: Conector 13"/>
          <p:cNvSpPr/>
          <p:nvPr/>
        </p:nvSpPr>
        <p:spPr>
          <a:xfrm>
            <a:off x="4526863" y="1734296"/>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Fluxograma: Conector 14"/>
          <p:cNvSpPr/>
          <p:nvPr/>
        </p:nvSpPr>
        <p:spPr>
          <a:xfrm>
            <a:off x="4525981" y="1854904"/>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luxograma: Conector 15"/>
          <p:cNvSpPr/>
          <p:nvPr/>
        </p:nvSpPr>
        <p:spPr>
          <a:xfrm>
            <a:off x="4526023" y="1975480"/>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Fluxograma: Conector 16"/>
          <p:cNvSpPr/>
          <p:nvPr/>
        </p:nvSpPr>
        <p:spPr>
          <a:xfrm>
            <a:off x="4526023" y="2096056"/>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Fluxograma: Conector 17"/>
          <p:cNvSpPr/>
          <p:nvPr/>
        </p:nvSpPr>
        <p:spPr>
          <a:xfrm>
            <a:off x="4526023" y="2216632"/>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Fluxograma: Conector 18"/>
          <p:cNvSpPr/>
          <p:nvPr/>
        </p:nvSpPr>
        <p:spPr>
          <a:xfrm>
            <a:off x="4526023" y="2342232"/>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Fluxograma: Conector 19"/>
          <p:cNvSpPr/>
          <p:nvPr/>
        </p:nvSpPr>
        <p:spPr>
          <a:xfrm>
            <a:off x="4525599" y="2462752"/>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Fluxograma: Conector 20"/>
          <p:cNvSpPr/>
          <p:nvPr/>
        </p:nvSpPr>
        <p:spPr>
          <a:xfrm>
            <a:off x="4526834" y="2586728"/>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Fluxograma: Conector 23"/>
          <p:cNvSpPr/>
          <p:nvPr/>
        </p:nvSpPr>
        <p:spPr>
          <a:xfrm>
            <a:off x="4411240" y="1285512"/>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Fluxograma: Conector 24"/>
          <p:cNvSpPr/>
          <p:nvPr/>
        </p:nvSpPr>
        <p:spPr>
          <a:xfrm>
            <a:off x="4310760" y="1350824"/>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Fluxograma: Conector 25"/>
          <p:cNvSpPr/>
          <p:nvPr/>
        </p:nvSpPr>
        <p:spPr>
          <a:xfrm>
            <a:off x="4212384" y="1417816"/>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Fluxograma: Conector 26"/>
          <p:cNvSpPr/>
          <p:nvPr/>
        </p:nvSpPr>
        <p:spPr>
          <a:xfrm>
            <a:off x="4527279" y="2700560"/>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Fluxograma: Conector 27"/>
          <p:cNvSpPr/>
          <p:nvPr/>
        </p:nvSpPr>
        <p:spPr>
          <a:xfrm>
            <a:off x="4113403" y="1484808"/>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Fluxograma: Conector 28"/>
          <p:cNvSpPr/>
          <p:nvPr/>
        </p:nvSpPr>
        <p:spPr>
          <a:xfrm>
            <a:off x="4012861" y="1540615"/>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Fluxograma: Conector 29"/>
          <p:cNvSpPr/>
          <p:nvPr/>
        </p:nvSpPr>
        <p:spPr>
          <a:xfrm>
            <a:off x="3912008" y="1600923"/>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Fluxograma: Conector 30"/>
          <p:cNvSpPr/>
          <p:nvPr/>
        </p:nvSpPr>
        <p:spPr>
          <a:xfrm>
            <a:off x="3808316" y="1661231"/>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Fluxograma: Conector 31"/>
          <p:cNvSpPr/>
          <p:nvPr/>
        </p:nvSpPr>
        <p:spPr>
          <a:xfrm>
            <a:off x="3707463" y="1721539"/>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Fluxograma: Conector 32"/>
          <p:cNvSpPr/>
          <p:nvPr/>
        </p:nvSpPr>
        <p:spPr>
          <a:xfrm>
            <a:off x="3607687" y="1786213"/>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Fluxograma: Conector 33"/>
          <p:cNvSpPr/>
          <p:nvPr/>
        </p:nvSpPr>
        <p:spPr>
          <a:xfrm>
            <a:off x="3506834" y="1843232"/>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Fluxograma: Conector 34"/>
          <p:cNvSpPr/>
          <p:nvPr/>
        </p:nvSpPr>
        <p:spPr>
          <a:xfrm>
            <a:off x="3410697" y="1910118"/>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Fluxograma: Conector 35"/>
          <p:cNvSpPr/>
          <p:nvPr/>
        </p:nvSpPr>
        <p:spPr>
          <a:xfrm>
            <a:off x="3309844" y="1977004"/>
            <a:ext cx="90000" cy="83844"/>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Fluxograma: Conector 36"/>
          <p:cNvSpPr/>
          <p:nvPr/>
        </p:nvSpPr>
        <p:spPr>
          <a:xfrm>
            <a:off x="3213715" y="2036206"/>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Fluxograma: Conector 37"/>
          <p:cNvSpPr/>
          <p:nvPr/>
        </p:nvSpPr>
        <p:spPr>
          <a:xfrm>
            <a:off x="3112862" y="2099803"/>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Fluxograma: Conector 38"/>
          <p:cNvSpPr/>
          <p:nvPr/>
        </p:nvSpPr>
        <p:spPr>
          <a:xfrm>
            <a:off x="3012009" y="2163400"/>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Fluxograma: Conector 39"/>
          <p:cNvSpPr/>
          <p:nvPr/>
        </p:nvSpPr>
        <p:spPr>
          <a:xfrm>
            <a:off x="2914445" y="2223708"/>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Fluxograma: Conector 40"/>
          <p:cNvSpPr/>
          <p:nvPr/>
        </p:nvSpPr>
        <p:spPr>
          <a:xfrm>
            <a:off x="2813592" y="2284016"/>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Fluxograma: Conector 41"/>
          <p:cNvSpPr/>
          <p:nvPr/>
        </p:nvSpPr>
        <p:spPr>
          <a:xfrm>
            <a:off x="2709450" y="2341035"/>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Fluxograma: Conector 42"/>
          <p:cNvSpPr/>
          <p:nvPr/>
        </p:nvSpPr>
        <p:spPr>
          <a:xfrm>
            <a:off x="2615175" y="2411210"/>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Fluxograma: Conector 43"/>
          <p:cNvSpPr/>
          <p:nvPr/>
        </p:nvSpPr>
        <p:spPr>
          <a:xfrm>
            <a:off x="2516505" y="2467123"/>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Fluxograma: Conector 44"/>
          <p:cNvSpPr/>
          <p:nvPr/>
        </p:nvSpPr>
        <p:spPr>
          <a:xfrm>
            <a:off x="2421124" y="2529614"/>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Fluxograma: Conector 45"/>
          <p:cNvSpPr/>
          <p:nvPr/>
        </p:nvSpPr>
        <p:spPr>
          <a:xfrm>
            <a:off x="2316729" y="2584638"/>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Fluxograma: Conector 46"/>
          <p:cNvSpPr/>
          <p:nvPr/>
        </p:nvSpPr>
        <p:spPr>
          <a:xfrm>
            <a:off x="2215120" y="2640201"/>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Fluxograma: Conector 47"/>
          <p:cNvSpPr/>
          <p:nvPr/>
        </p:nvSpPr>
        <p:spPr>
          <a:xfrm>
            <a:off x="2110572" y="2699053"/>
            <a:ext cx="90000" cy="900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48"/>
          <p:cNvSpPr/>
          <p:nvPr/>
        </p:nvSpPr>
        <p:spPr>
          <a:xfrm>
            <a:off x="3647803" y="663"/>
            <a:ext cx="184839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Oeste</a:t>
            </a:r>
            <a:endParaRPr lang="pt-B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0" name="Retângulo 49"/>
          <p:cNvSpPr/>
          <p:nvPr/>
        </p:nvSpPr>
        <p:spPr>
          <a:xfrm>
            <a:off x="7884368" y="2276872"/>
            <a:ext cx="772969"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pt-BR"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6°</a:t>
            </a:r>
            <a:endParaRPr lang="pt-BR"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1" name="Retângulo 50"/>
          <p:cNvSpPr/>
          <p:nvPr/>
        </p:nvSpPr>
        <p:spPr>
          <a:xfrm>
            <a:off x="7916267" y="817869"/>
            <a:ext cx="77296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pt-BR" sz="5400" b="1" cap="none" spc="0" dirty="0" smtClean="0">
                <a:ln/>
                <a:solidFill>
                  <a:schemeClr val="accent3"/>
                </a:solidFill>
                <a:effectLst/>
              </a:rPr>
              <a:t>0°</a:t>
            </a:r>
            <a:endParaRPr lang="pt-BR" sz="5400" b="1" cap="none" spc="0" dirty="0">
              <a:ln/>
              <a:solidFill>
                <a:schemeClr val="accent3"/>
              </a:solidFill>
              <a:effectLst/>
            </a:endParaRPr>
          </a:p>
        </p:txBody>
      </p:sp>
      <p:sp>
        <p:nvSpPr>
          <p:cNvPr id="56" name="Retângulo 55"/>
          <p:cNvSpPr/>
          <p:nvPr/>
        </p:nvSpPr>
        <p:spPr>
          <a:xfrm>
            <a:off x="0" y="0"/>
            <a:ext cx="1927900"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Ocaso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59" name="Chave direita 58"/>
          <p:cNvSpPr/>
          <p:nvPr/>
        </p:nvSpPr>
        <p:spPr>
          <a:xfrm>
            <a:off x="4716016" y="1268760"/>
            <a:ext cx="216024" cy="1440160"/>
          </a:xfrm>
          <a:prstGeom prst="rightBrace">
            <a:avLst>
              <a:gd name="adj1" fmla="val 8333"/>
              <a:gd name="adj2" fmla="val 49648"/>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0" name="Chave esquerda 59"/>
          <p:cNvSpPr/>
          <p:nvPr/>
        </p:nvSpPr>
        <p:spPr>
          <a:xfrm rot="3480000">
            <a:off x="3006533" y="455253"/>
            <a:ext cx="405759" cy="2724945"/>
          </a:xfrm>
          <a:prstGeom prst="leftBrace">
            <a:avLst>
              <a:gd name="adj1" fmla="val 8333"/>
              <a:gd name="adj2" fmla="val 4929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1" name="Retângulo 60"/>
          <p:cNvSpPr/>
          <p:nvPr/>
        </p:nvSpPr>
        <p:spPr>
          <a:xfrm>
            <a:off x="2267744" y="1052736"/>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5400" b="1" cap="none" spc="0" dirty="0" smtClean="0">
                <a:ln w="11430"/>
                <a:solidFill>
                  <a:srgbClr val="FFFF00"/>
                </a:solidFill>
                <a:effectLst>
                  <a:outerShdw blurRad="50800" dist="39000" dir="5460000" algn="tl">
                    <a:srgbClr val="000000">
                      <a:alpha val="38000"/>
                    </a:srgbClr>
                  </a:outerShdw>
                </a:effectLst>
              </a:rPr>
              <a:t>24</a:t>
            </a:r>
            <a:endParaRPr lang="pt-BR" sz="5400" b="1" cap="none" spc="0" dirty="0">
              <a:ln w="11430"/>
              <a:solidFill>
                <a:srgbClr val="FFFF00"/>
              </a:solidFill>
              <a:effectLst>
                <a:outerShdw blurRad="50800" dist="39000" dir="5460000" algn="tl">
                  <a:srgbClr val="000000">
                    <a:alpha val="38000"/>
                  </a:srgbClr>
                </a:outerShdw>
              </a:effectLst>
            </a:endParaRPr>
          </a:p>
        </p:txBody>
      </p:sp>
      <p:sp>
        <p:nvSpPr>
          <p:cNvPr id="62" name="Retângulo 61"/>
          <p:cNvSpPr/>
          <p:nvPr/>
        </p:nvSpPr>
        <p:spPr>
          <a:xfrm>
            <a:off x="5004048" y="1556792"/>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5400" b="1" cap="none" spc="0" dirty="0" smtClean="0">
                <a:ln w="11430"/>
                <a:solidFill>
                  <a:srgbClr val="FFFF00"/>
                </a:solidFill>
                <a:effectLst>
                  <a:outerShdw blurRad="50800" dist="39000" dir="5460000" algn="tl">
                    <a:srgbClr val="000000">
                      <a:alpha val="38000"/>
                    </a:srgbClr>
                  </a:outerShdw>
                </a:effectLst>
              </a:rPr>
              <a:t>13</a:t>
            </a:r>
            <a:endParaRPr lang="pt-BR" sz="5400" b="1" cap="none" spc="0" dirty="0">
              <a:ln w="11430"/>
              <a:solidFill>
                <a:srgbClr val="FFFF00"/>
              </a:solidFill>
              <a:effectLst>
                <a:outerShdw blurRad="50800" dist="39000" dir="5460000" algn="tl">
                  <a:srgbClr val="000000">
                    <a:alpha val="38000"/>
                  </a:srgbClr>
                </a:outerShdw>
              </a:effectLst>
            </a:endParaRPr>
          </a:p>
        </p:txBody>
      </p:sp>
      <p:sp>
        <p:nvSpPr>
          <p:cNvPr id="66" name="CaixaDeTexto 65"/>
          <p:cNvSpPr txBox="1"/>
          <p:nvPr/>
        </p:nvSpPr>
        <p:spPr>
          <a:xfrm>
            <a:off x="6513184" y="2361513"/>
            <a:ext cx="1512168" cy="646331"/>
          </a:xfrm>
          <a:prstGeom prst="rect">
            <a:avLst/>
          </a:prstGeom>
          <a:noFill/>
        </p:spPr>
        <p:txBody>
          <a:bodyPr wrap="square" rtlCol="0">
            <a:spAutoFit/>
          </a:bodyPr>
          <a:lstStyle/>
          <a:p>
            <a:pPr algn="ctr"/>
            <a:r>
              <a:rPr lang="pt-BR" dirty="0" smtClean="0">
                <a:solidFill>
                  <a:schemeClr val="accent1"/>
                </a:solidFill>
              </a:rPr>
              <a:t>Crepúsculo civil</a:t>
            </a:r>
            <a:endParaRPr lang="pt-BR" dirty="0">
              <a:solidFill>
                <a:schemeClr val="accent1"/>
              </a:solidFill>
            </a:endParaRPr>
          </a:p>
        </p:txBody>
      </p:sp>
      <p:sp>
        <p:nvSpPr>
          <p:cNvPr id="67" name="Retângulo 66"/>
          <p:cNvSpPr/>
          <p:nvPr/>
        </p:nvSpPr>
        <p:spPr>
          <a:xfrm>
            <a:off x="215516" y="4365104"/>
            <a:ext cx="8712968" cy="2031325"/>
          </a:xfrm>
          <a:prstGeom prst="rect">
            <a:avLst/>
          </a:prstGeom>
        </p:spPr>
        <p:txBody>
          <a:bodyPr wrap="square">
            <a:spAutoFit/>
          </a:bodyPr>
          <a:lstStyle/>
          <a:p>
            <a:r>
              <a:rPr lang="pt-BR" sz="1400" b="1" dirty="0" smtClean="0">
                <a:solidFill>
                  <a:schemeClr val="bg1"/>
                </a:solidFill>
                <a:latin typeface="Courier New" pitchFamily="49" charset="0"/>
                <a:cs typeface="Courier New" pitchFamily="49" charset="0"/>
              </a:rPr>
              <a:t>-&gt; CREPÚSCULO SOLAR</a:t>
            </a:r>
          </a:p>
          <a:p>
            <a:r>
              <a:rPr lang="pt-BR" sz="1400" b="1" dirty="0" smtClean="0">
                <a:solidFill>
                  <a:schemeClr val="bg1"/>
                </a:solidFill>
                <a:latin typeface="Courier New" pitchFamily="49" charset="0"/>
                <a:cs typeface="Courier New" pitchFamily="49" charset="0"/>
              </a:rPr>
              <a:t>   Data      </a:t>
            </a:r>
            <a:r>
              <a:rPr lang="pt-BR" sz="1400" b="1" dirty="0" err="1" smtClean="0">
                <a:solidFill>
                  <a:schemeClr val="bg1"/>
                </a:solidFill>
                <a:latin typeface="Courier New" pitchFamily="49" charset="0"/>
                <a:cs typeface="Courier New" pitchFamily="49" charset="0"/>
              </a:rPr>
              <a:t>Castm</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Cnaum</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Ccivm</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Nasc</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Pmer</a:t>
            </a:r>
            <a:r>
              <a:rPr lang="pt-BR" sz="1400" b="1" dirty="0" smtClean="0">
                <a:solidFill>
                  <a:schemeClr val="bg1"/>
                </a:solidFill>
                <a:latin typeface="Courier New" pitchFamily="49" charset="0"/>
                <a:cs typeface="Courier New" pitchFamily="49" charset="0"/>
              </a:rPr>
              <a:t>.   Ocas.   </a:t>
            </a:r>
            <a:r>
              <a:rPr lang="pt-BR" sz="1400" b="1" dirty="0" err="1" smtClean="0">
                <a:solidFill>
                  <a:schemeClr val="bg1"/>
                </a:solidFill>
                <a:latin typeface="Courier New" pitchFamily="49" charset="0"/>
                <a:cs typeface="Courier New" pitchFamily="49" charset="0"/>
              </a:rPr>
              <a:t>Cciva</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Cnaua</a:t>
            </a:r>
            <a:r>
              <a:rPr lang="pt-BR" sz="1400" b="1" dirty="0" smtClean="0">
                <a:solidFill>
                  <a:schemeClr val="bg1"/>
                </a:solidFill>
                <a:latin typeface="Courier New" pitchFamily="49" charset="0"/>
                <a:cs typeface="Courier New" pitchFamily="49" charset="0"/>
              </a:rPr>
              <a:t>  Casta</a:t>
            </a:r>
          </a:p>
          <a:p>
            <a:r>
              <a:rPr lang="pt-BR" sz="1400" b="1" dirty="0" err="1" smtClean="0">
                <a:solidFill>
                  <a:schemeClr val="bg1"/>
                </a:solidFill>
                <a:latin typeface="Courier New" pitchFamily="49" charset="0"/>
                <a:cs typeface="Courier New" pitchFamily="49" charset="0"/>
              </a:rPr>
              <a:t>dd</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aaaa</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a:t>
            </a:r>
          </a:p>
          <a:p>
            <a:r>
              <a:rPr lang="pt-BR" sz="1400" b="1" dirty="0" smtClean="0">
                <a:solidFill>
                  <a:schemeClr val="bg1"/>
                </a:solidFill>
                <a:latin typeface="Courier New" pitchFamily="49" charset="0"/>
                <a:cs typeface="Courier New" pitchFamily="49" charset="0"/>
              </a:rPr>
              <a:t>20/03/ 2014  05:01  05:27  05:52   06:15   12:18   18:22   18:44  19:10  19:36</a:t>
            </a:r>
          </a:p>
          <a:p>
            <a:r>
              <a:rPr lang="pt-BR" sz="1400" b="1" dirty="0" smtClean="0">
                <a:solidFill>
                  <a:schemeClr val="bg1"/>
                </a:solidFill>
                <a:latin typeface="Courier New" pitchFamily="49" charset="0"/>
                <a:cs typeface="Courier New" pitchFamily="49" charset="0"/>
              </a:rPr>
              <a:t>21/07/ 2014  05:30  05:57  06:24   06:48   12:18   17:47   18:11  18:38  19:05</a:t>
            </a:r>
          </a:p>
          <a:p>
            <a:r>
              <a:rPr lang="pt-BR" sz="1400" b="1" dirty="0" smtClean="0">
                <a:solidFill>
                  <a:schemeClr val="bg1"/>
                </a:solidFill>
                <a:latin typeface="Courier New" pitchFamily="49" charset="0"/>
                <a:cs typeface="Courier New" pitchFamily="49" charset="0"/>
              </a:rPr>
              <a:t>23/09/ 2014  04:46  05:12  05:37   06:00   12:03   18:07   18:29  18:55  19:21</a:t>
            </a:r>
          </a:p>
          <a:p>
            <a:r>
              <a:rPr lang="pt-BR" sz="1400" b="1" dirty="0" smtClean="0">
                <a:solidFill>
                  <a:schemeClr val="bg1"/>
                </a:solidFill>
                <a:latin typeface="Courier New" pitchFamily="49" charset="0"/>
                <a:cs typeface="Courier New" pitchFamily="49" charset="0"/>
              </a:rPr>
              <a:t>22/12/ 2014  03:59  04:31  05:00   05:26   12:10   18:54   19:19  19:49  20:20</a:t>
            </a:r>
          </a:p>
          <a:p>
            <a:endParaRPr lang="pt-BR" sz="1400" b="1" dirty="0" smtClean="0">
              <a:solidFill>
                <a:schemeClr val="bg1"/>
              </a:solidFill>
              <a:latin typeface="Courier New" pitchFamily="49" charset="0"/>
              <a:cs typeface="Courier New" pitchFamily="49" charset="0"/>
            </a:endParaRPr>
          </a:p>
          <a:p>
            <a:r>
              <a:rPr lang="pt-BR" sz="1400" b="1" dirty="0" smtClean="0">
                <a:solidFill>
                  <a:schemeClr val="bg1"/>
                </a:solidFill>
                <a:latin typeface="Courier New" pitchFamily="49" charset="0"/>
                <a:cs typeface="Courier New" pitchFamily="49" charset="0"/>
              </a:rPr>
              <a:t>Fonte: Dance </a:t>
            </a:r>
            <a:r>
              <a:rPr lang="pt-BR" sz="1400" b="1" dirty="0" err="1" smtClean="0">
                <a:solidFill>
                  <a:schemeClr val="bg1"/>
                </a:solidFill>
                <a:latin typeface="Courier New" pitchFamily="49" charset="0"/>
                <a:cs typeface="Courier New" pitchFamily="49" charset="0"/>
              </a:rPr>
              <a:t>of</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the</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Planets</a:t>
            </a:r>
            <a:r>
              <a:rPr lang="pt-BR" sz="1400" b="1" dirty="0" smtClean="0">
                <a:solidFill>
                  <a:schemeClr val="bg1"/>
                </a:solidFill>
                <a:latin typeface="Courier New" pitchFamily="49" charset="0"/>
                <a:cs typeface="Courier New" pitchFamily="49" charset="0"/>
              </a:rPr>
              <a:t> – </a:t>
            </a:r>
            <a:r>
              <a:rPr lang="pt-BR" sz="1400" b="1" dirty="0" err="1" smtClean="0">
                <a:solidFill>
                  <a:schemeClr val="bg1"/>
                </a:solidFill>
                <a:latin typeface="Courier New" pitchFamily="49" charset="0"/>
                <a:cs typeface="Courier New" pitchFamily="49" charset="0"/>
              </a:rPr>
              <a:t>ArcScience</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Simulations</a:t>
            </a:r>
            <a:endParaRPr lang="pt-BR" sz="1400" b="1" dirty="0">
              <a:solidFill>
                <a:schemeClr val="bg1"/>
              </a:solidFill>
              <a:latin typeface="Courier New" pitchFamily="49" charset="0"/>
              <a:cs typeface="Courier New" pitchFamily="49" charset="0"/>
            </a:endParaRPr>
          </a:p>
        </p:txBody>
      </p:sp>
      <p:sp>
        <p:nvSpPr>
          <p:cNvPr id="68" name="Retângulo 67"/>
          <p:cNvSpPr/>
          <p:nvPr/>
        </p:nvSpPr>
        <p:spPr>
          <a:xfrm>
            <a:off x="251520" y="3429000"/>
            <a:ext cx="6214201" cy="923330"/>
          </a:xfrm>
          <a:prstGeom prst="rect">
            <a:avLst/>
          </a:prstGeom>
          <a:noFill/>
        </p:spPr>
        <p:txBody>
          <a:bodyPr wrap="none" lIns="91440" tIns="45720" rIns="91440" bIns="45720">
            <a:spAutoFit/>
          </a:bodyPr>
          <a:lstStyle/>
          <a:p>
            <a:pPr algn="ctr"/>
            <a:r>
              <a:rPr lang="pt-B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Para São Carlos – SP.</a:t>
            </a:r>
            <a:endParaRPr lang="pt-B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cTn>
                              </p:par>
                            </p:childTnLst>
                          </p:cTn>
                        </p:par>
                        <p:par>
                          <p:cTn id="61" fill="hold">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childTnLst>
                          </p:cTn>
                        </p:par>
                        <p:par>
                          <p:cTn id="65" fill="hold">
                            <p:stCondLst>
                              <p:cond delay="1000"/>
                            </p:stCondLst>
                            <p:childTnLst>
                              <p:par>
                                <p:cTn id="66" presetID="22" presetClass="entr" presetSubtype="4"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00"/>
                                        <p:tgtEl>
                                          <p:spTgt spid="26"/>
                                        </p:tgtEl>
                                      </p:cBhvr>
                                    </p:animEffect>
                                  </p:childTnLst>
                                </p:cTn>
                              </p:par>
                            </p:childTnLst>
                          </p:cTn>
                        </p:par>
                        <p:par>
                          <p:cTn id="69" fill="hold">
                            <p:stCondLst>
                              <p:cond delay="1500"/>
                            </p:stCondLst>
                            <p:childTnLst>
                              <p:par>
                                <p:cTn id="70" presetID="22" presetClass="entr" presetSubtype="4"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down)">
                                      <p:cBhvr>
                                        <p:cTn id="72" dur="500"/>
                                        <p:tgtEl>
                                          <p:spTgt spid="28"/>
                                        </p:tgtEl>
                                      </p:cBhvr>
                                    </p:animEffect>
                                  </p:childTnLst>
                                </p:cTn>
                              </p:par>
                            </p:childTnLst>
                          </p:cTn>
                        </p:par>
                        <p:par>
                          <p:cTn id="73" fill="hold">
                            <p:stCondLst>
                              <p:cond delay="2000"/>
                            </p:stCondLst>
                            <p:childTnLst>
                              <p:par>
                                <p:cTn id="74" presetID="22" presetClass="entr" presetSubtype="4"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down)">
                                      <p:cBhvr>
                                        <p:cTn id="76" dur="500"/>
                                        <p:tgtEl>
                                          <p:spTgt spid="29"/>
                                        </p:tgtEl>
                                      </p:cBhvr>
                                    </p:animEffect>
                                  </p:childTnLst>
                                </p:cTn>
                              </p:par>
                            </p:childTnLst>
                          </p:cTn>
                        </p:par>
                        <p:par>
                          <p:cTn id="77" fill="hold">
                            <p:stCondLst>
                              <p:cond delay="2500"/>
                            </p:stCondLst>
                            <p:childTnLst>
                              <p:par>
                                <p:cTn id="78" presetID="22" presetClass="entr" presetSubtype="4"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down)">
                                      <p:cBhvr>
                                        <p:cTn id="80" dur="500"/>
                                        <p:tgtEl>
                                          <p:spTgt spid="30"/>
                                        </p:tgtEl>
                                      </p:cBhvr>
                                    </p:animEffect>
                                  </p:childTnLst>
                                </p:cTn>
                              </p:par>
                            </p:childTnLst>
                          </p:cTn>
                        </p:par>
                        <p:par>
                          <p:cTn id="81" fill="hold">
                            <p:stCondLst>
                              <p:cond delay="3000"/>
                            </p:stCondLst>
                            <p:childTnLst>
                              <p:par>
                                <p:cTn id="82" presetID="22" presetClass="entr" presetSubtype="4" fill="hold" grpId="0"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down)">
                                      <p:cBhvr>
                                        <p:cTn id="84" dur="500"/>
                                        <p:tgtEl>
                                          <p:spTgt spid="31"/>
                                        </p:tgtEl>
                                      </p:cBhvr>
                                    </p:animEffect>
                                  </p:childTnLst>
                                </p:cTn>
                              </p:par>
                            </p:childTnLst>
                          </p:cTn>
                        </p:par>
                        <p:par>
                          <p:cTn id="85" fill="hold">
                            <p:stCondLst>
                              <p:cond delay="3500"/>
                            </p:stCondLst>
                            <p:childTnLst>
                              <p:par>
                                <p:cTn id="86" presetID="22" presetClass="entr" presetSubtype="4"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down)">
                                      <p:cBhvr>
                                        <p:cTn id="88" dur="500"/>
                                        <p:tgtEl>
                                          <p:spTgt spid="32"/>
                                        </p:tgtEl>
                                      </p:cBhvr>
                                    </p:animEffect>
                                  </p:childTnLst>
                                </p:cTn>
                              </p:par>
                            </p:childTnLst>
                          </p:cTn>
                        </p:par>
                        <p:par>
                          <p:cTn id="89" fill="hold">
                            <p:stCondLst>
                              <p:cond delay="4000"/>
                            </p:stCondLst>
                            <p:childTnLst>
                              <p:par>
                                <p:cTn id="90" presetID="22" presetClass="entr" presetSubtype="4" fill="hold" grpId="0" nodeType="after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down)">
                                      <p:cBhvr>
                                        <p:cTn id="92" dur="500"/>
                                        <p:tgtEl>
                                          <p:spTgt spid="33"/>
                                        </p:tgtEl>
                                      </p:cBhvr>
                                    </p:animEffect>
                                  </p:childTnLst>
                                </p:cTn>
                              </p:par>
                            </p:childTnLst>
                          </p:cTn>
                        </p:par>
                        <p:par>
                          <p:cTn id="93" fill="hold">
                            <p:stCondLst>
                              <p:cond delay="4500"/>
                            </p:stCondLst>
                            <p:childTnLst>
                              <p:par>
                                <p:cTn id="94" presetID="22" presetClass="entr" presetSubtype="4" fill="hold" grpId="0" nodeType="after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wipe(down)">
                                      <p:cBhvr>
                                        <p:cTn id="96" dur="500"/>
                                        <p:tgtEl>
                                          <p:spTgt spid="34"/>
                                        </p:tgtEl>
                                      </p:cBhvr>
                                    </p:animEffect>
                                  </p:childTnLst>
                                </p:cTn>
                              </p:par>
                            </p:childTnLst>
                          </p:cTn>
                        </p:par>
                        <p:par>
                          <p:cTn id="97" fill="hold">
                            <p:stCondLst>
                              <p:cond delay="5000"/>
                            </p:stCondLst>
                            <p:childTnLst>
                              <p:par>
                                <p:cTn id="98" presetID="22" presetClass="entr" presetSubtype="4" fill="hold" grpId="0" nodeType="after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ipe(down)">
                                      <p:cBhvr>
                                        <p:cTn id="100" dur="500"/>
                                        <p:tgtEl>
                                          <p:spTgt spid="35"/>
                                        </p:tgtEl>
                                      </p:cBhvr>
                                    </p:animEffect>
                                  </p:childTnLst>
                                </p:cTn>
                              </p:par>
                            </p:childTnLst>
                          </p:cTn>
                        </p:par>
                        <p:par>
                          <p:cTn id="101" fill="hold">
                            <p:stCondLst>
                              <p:cond delay="5500"/>
                            </p:stCondLst>
                            <p:childTnLst>
                              <p:par>
                                <p:cTn id="102" presetID="22" presetClass="entr" presetSubtype="4" fill="hold" grpId="0"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wipe(down)">
                                      <p:cBhvr>
                                        <p:cTn id="104" dur="500"/>
                                        <p:tgtEl>
                                          <p:spTgt spid="36"/>
                                        </p:tgtEl>
                                      </p:cBhvr>
                                    </p:animEffect>
                                  </p:childTnLst>
                                </p:cTn>
                              </p:par>
                            </p:childTnLst>
                          </p:cTn>
                        </p:par>
                        <p:par>
                          <p:cTn id="105" fill="hold">
                            <p:stCondLst>
                              <p:cond delay="6000"/>
                            </p:stCondLst>
                            <p:childTnLst>
                              <p:par>
                                <p:cTn id="106" presetID="22" presetClass="entr" presetSubtype="4"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wipe(down)">
                                      <p:cBhvr>
                                        <p:cTn id="108" dur="500"/>
                                        <p:tgtEl>
                                          <p:spTgt spid="37"/>
                                        </p:tgtEl>
                                      </p:cBhvr>
                                    </p:animEffect>
                                  </p:childTnLst>
                                </p:cTn>
                              </p:par>
                            </p:childTnLst>
                          </p:cTn>
                        </p:par>
                        <p:par>
                          <p:cTn id="109" fill="hold">
                            <p:stCondLst>
                              <p:cond delay="6500"/>
                            </p:stCondLst>
                            <p:childTnLst>
                              <p:par>
                                <p:cTn id="110" presetID="22" presetClass="entr" presetSubtype="4" fill="hold" grpId="0" nodeType="after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wipe(down)">
                                      <p:cBhvr>
                                        <p:cTn id="112" dur="500"/>
                                        <p:tgtEl>
                                          <p:spTgt spid="38"/>
                                        </p:tgtEl>
                                      </p:cBhvr>
                                    </p:animEffect>
                                  </p:childTnLst>
                                </p:cTn>
                              </p:par>
                            </p:childTnLst>
                          </p:cTn>
                        </p:par>
                        <p:par>
                          <p:cTn id="113" fill="hold">
                            <p:stCondLst>
                              <p:cond delay="7000"/>
                            </p:stCondLst>
                            <p:childTnLst>
                              <p:par>
                                <p:cTn id="114" presetID="22" presetClass="entr" presetSubtype="4" fill="hold" grpId="0" nodeType="after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wipe(down)">
                                      <p:cBhvr>
                                        <p:cTn id="116" dur="500"/>
                                        <p:tgtEl>
                                          <p:spTgt spid="39"/>
                                        </p:tgtEl>
                                      </p:cBhvr>
                                    </p:animEffect>
                                  </p:childTnLst>
                                </p:cTn>
                              </p:par>
                            </p:childTnLst>
                          </p:cTn>
                        </p:par>
                        <p:par>
                          <p:cTn id="117" fill="hold">
                            <p:stCondLst>
                              <p:cond delay="7500"/>
                            </p:stCondLst>
                            <p:childTnLst>
                              <p:par>
                                <p:cTn id="118" presetID="22" presetClass="entr" presetSubtype="4"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wipe(down)">
                                      <p:cBhvr>
                                        <p:cTn id="120" dur="500"/>
                                        <p:tgtEl>
                                          <p:spTgt spid="40"/>
                                        </p:tgtEl>
                                      </p:cBhvr>
                                    </p:animEffect>
                                  </p:childTnLst>
                                </p:cTn>
                              </p:par>
                            </p:childTnLst>
                          </p:cTn>
                        </p:par>
                        <p:par>
                          <p:cTn id="121" fill="hold">
                            <p:stCondLst>
                              <p:cond delay="8000"/>
                            </p:stCondLst>
                            <p:childTnLst>
                              <p:par>
                                <p:cTn id="122" presetID="22" presetClass="entr" presetSubtype="4" fill="hold" grpId="0" nodeType="after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wipe(down)">
                                      <p:cBhvr>
                                        <p:cTn id="124" dur="500"/>
                                        <p:tgtEl>
                                          <p:spTgt spid="41"/>
                                        </p:tgtEl>
                                      </p:cBhvr>
                                    </p:animEffect>
                                  </p:childTnLst>
                                </p:cTn>
                              </p:par>
                            </p:childTnLst>
                          </p:cTn>
                        </p:par>
                        <p:par>
                          <p:cTn id="125" fill="hold">
                            <p:stCondLst>
                              <p:cond delay="8500"/>
                            </p:stCondLst>
                            <p:childTnLst>
                              <p:par>
                                <p:cTn id="126" presetID="22" presetClass="entr" presetSubtype="4" fill="hold" grpId="0" nodeType="after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wipe(down)">
                                      <p:cBhvr>
                                        <p:cTn id="128" dur="500"/>
                                        <p:tgtEl>
                                          <p:spTgt spid="42"/>
                                        </p:tgtEl>
                                      </p:cBhvr>
                                    </p:animEffect>
                                  </p:childTnLst>
                                </p:cTn>
                              </p:par>
                            </p:childTnLst>
                          </p:cTn>
                        </p:par>
                        <p:par>
                          <p:cTn id="129" fill="hold">
                            <p:stCondLst>
                              <p:cond delay="9000"/>
                            </p:stCondLst>
                            <p:childTnLst>
                              <p:par>
                                <p:cTn id="130" presetID="22" presetClass="entr" presetSubtype="4" fill="hold" grpId="0" nodeType="after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wipe(down)">
                                      <p:cBhvr>
                                        <p:cTn id="132" dur="500"/>
                                        <p:tgtEl>
                                          <p:spTgt spid="43"/>
                                        </p:tgtEl>
                                      </p:cBhvr>
                                    </p:animEffect>
                                  </p:childTnLst>
                                </p:cTn>
                              </p:par>
                            </p:childTnLst>
                          </p:cTn>
                        </p:par>
                        <p:par>
                          <p:cTn id="133" fill="hold">
                            <p:stCondLst>
                              <p:cond delay="9500"/>
                            </p:stCondLst>
                            <p:childTnLst>
                              <p:par>
                                <p:cTn id="134" presetID="22" presetClass="entr" presetSubtype="4" fill="hold" grpId="0" nodeType="after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wipe(down)">
                                      <p:cBhvr>
                                        <p:cTn id="136" dur="500"/>
                                        <p:tgtEl>
                                          <p:spTgt spid="44"/>
                                        </p:tgtEl>
                                      </p:cBhvr>
                                    </p:animEffect>
                                  </p:childTnLst>
                                </p:cTn>
                              </p:par>
                            </p:childTnLst>
                          </p:cTn>
                        </p:par>
                        <p:par>
                          <p:cTn id="137" fill="hold">
                            <p:stCondLst>
                              <p:cond delay="10000"/>
                            </p:stCondLst>
                            <p:childTnLst>
                              <p:par>
                                <p:cTn id="138" presetID="22" presetClass="entr" presetSubtype="4" fill="hold" grpId="0" nodeType="after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wipe(down)">
                                      <p:cBhvr>
                                        <p:cTn id="140" dur="500"/>
                                        <p:tgtEl>
                                          <p:spTgt spid="45"/>
                                        </p:tgtEl>
                                      </p:cBhvr>
                                    </p:animEffect>
                                  </p:childTnLst>
                                </p:cTn>
                              </p:par>
                            </p:childTnLst>
                          </p:cTn>
                        </p:par>
                        <p:par>
                          <p:cTn id="141" fill="hold">
                            <p:stCondLst>
                              <p:cond delay="10500"/>
                            </p:stCondLst>
                            <p:childTnLst>
                              <p:par>
                                <p:cTn id="142" presetID="22" presetClass="entr" presetSubtype="4" fill="hold" grpId="0" nodeType="after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00"/>
                                        <p:tgtEl>
                                          <p:spTgt spid="46"/>
                                        </p:tgtEl>
                                      </p:cBhvr>
                                    </p:animEffect>
                                  </p:childTnLst>
                                </p:cTn>
                              </p:par>
                            </p:childTnLst>
                          </p:cTn>
                        </p:par>
                        <p:par>
                          <p:cTn id="145" fill="hold">
                            <p:stCondLst>
                              <p:cond delay="11000"/>
                            </p:stCondLst>
                            <p:childTnLst>
                              <p:par>
                                <p:cTn id="146" presetID="22" presetClass="entr" presetSubtype="4" fill="hold" grpId="0" nodeType="after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wipe(down)">
                                      <p:cBhvr>
                                        <p:cTn id="148" dur="500"/>
                                        <p:tgtEl>
                                          <p:spTgt spid="47"/>
                                        </p:tgtEl>
                                      </p:cBhvr>
                                    </p:animEffect>
                                  </p:childTnLst>
                                </p:cTn>
                              </p:par>
                            </p:childTnLst>
                          </p:cTn>
                        </p:par>
                        <p:par>
                          <p:cTn id="149" fill="hold">
                            <p:stCondLst>
                              <p:cond delay="11500"/>
                            </p:stCondLst>
                            <p:childTnLst>
                              <p:par>
                                <p:cTn id="150" presetID="22" presetClass="entr" presetSubtype="4" fill="hold" grpId="0" nodeType="afterEffect">
                                  <p:stCondLst>
                                    <p:cond delay="0"/>
                                  </p:stCondLst>
                                  <p:childTnLst>
                                    <p:set>
                                      <p:cBhvr>
                                        <p:cTn id="151" dur="1" fill="hold">
                                          <p:stCondLst>
                                            <p:cond delay="0"/>
                                          </p:stCondLst>
                                        </p:cTn>
                                        <p:tgtEl>
                                          <p:spTgt spid="48"/>
                                        </p:tgtEl>
                                        <p:attrNameLst>
                                          <p:attrName>style.visibility</p:attrName>
                                        </p:attrNameLst>
                                      </p:cBhvr>
                                      <p:to>
                                        <p:strVal val="visible"/>
                                      </p:to>
                                    </p:set>
                                    <p:animEffect transition="in" filter="wipe(down)">
                                      <p:cBhvr>
                                        <p:cTn id="152" dur="500"/>
                                        <p:tgtEl>
                                          <p:spTgt spid="48"/>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grpId="0" nodeType="clickEffect">
                                  <p:stCondLst>
                                    <p:cond delay="0"/>
                                  </p:stCondLst>
                                  <p:childTnLst>
                                    <p:set>
                                      <p:cBhvr>
                                        <p:cTn id="156" dur="1" fill="hold">
                                          <p:stCondLst>
                                            <p:cond delay="0"/>
                                          </p:stCondLst>
                                        </p:cTn>
                                        <p:tgtEl>
                                          <p:spTgt spid="59"/>
                                        </p:tgtEl>
                                        <p:attrNameLst>
                                          <p:attrName>style.visibility</p:attrName>
                                        </p:attrNameLst>
                                      </p:cBhvr>
                                      <p:to>
                                        <p:strVal val="visible"/>
                                      </p:to>
                                    </p:set>
                                    <p:animEffect transition="in" filter="wipe(down)">
                                      <p:cBhvr>
                                        <p:cTn id="157" dur="500"/>
                                        <p:tgtEl>
                                          <p:spTgt spid="59"/>
                                        </p:tgtEl>
                                      </p:cBhvr>
                                    </p:animEffect>
                                  </p:childTnLst>
                                </p:cTn>
                              </p:par>
                            </p:childTnLst>
                          </p:cTn>
                        </p:par>
                        <p:par>
                          <p:cTn id="158" fill="hold">
                            <p:stCondLst>
                              <p:cond delay="500"/>
                            </p:stCondLst>
                            <p:childTnLst>
                              <p:par>
                                <p:cTn id="159" presetID="22" presetClass="entr" presetSubtype="4" fill="hold" grpId="0" nodeType="afterEffect">
                                  <p:stCondLst>
                                    <p:cond delay="0"/>
                                  </p:stCondLst>
                                  <p:childTnLst>
                                    <p:set>
                                      <p:cBhvr>
                                        <p:cTn id="160" dur="1" fill="hold">
                                          <p:stCondLst>
                                            <p:cond delay="0"/>
                                          </p:stCondLst>
                                        </p:cTn>
                                        <p:tgtEl>
                                          <p:spTgt spid="62">
                                            <p:txEl>
                                              <p:pRg st="0" end="0"/>
                                            </p:txEl>
                                          </p:spTgt>
                                        </p:tgtEl>
                                        <p:attrNameLst>
                                          <p:attrName>style.visibility</p:attrName>
                                        </p:attrNameLst>
                                      </p:cBhvr>
                                      <p:to>
                                        <p:strVal val="visible"/>
                                      </p:to>
                                    </p:set>
                                    <p:animEffect transition="in" filter="wipe(down)">
                                      <p:cBhvr>
                                        <p:cTn id="161" dur="500"/>
                                        <p:tgtEl>
                                          <p:spTgt spid="62">
                                            <p:txEl>
                                              <p:pRg st="0" end="0"/>
                                            </p:txEl>
                                          </p:spTgt>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60"/>
                                        </p:tgtEl>
                                        <p:attrNameLst>
                                          <p:attrName>style.visibility</p:attrName>
                                        </p:attrNameLst>
                                      </p:cBhvr>
                                      <p:to>
                                        <p:strVal val="visible"/>
                                      </p:to>
                                    </p:set>
                                    <p:animEffect transition="in" filter="wipe(down)">
                                      <p:cBhvr>
                                        <p:cTn id="166" dur="500"/>
                                        <p:tgtEl>
                                          <p:spTgt spid="60"/>
                                        </p:tgtEl>
                                      </p:cBhvr>
                                    </p:animEffect>
                                  </p:childTnLst>
                                </p:cTn>
                              </p:par>
                            </p:childTnLst>
                          </p:cTn>
                        </p:par>
                        <p:par>
                          <p:cTn id="167" fill="hold">
                            <p:stCondLst>
                              <p:cond delay="500"/>
                            </p:stCondLst>
                            <p:childTnLst>
                              <p:par>
                                <p:cTn id="168" presetID="22" presetClass="entr" presetSubtype="4" fill="hold" grpId="0" nodeType="afterEffect">
                                  <p:stCondLst>
                                    <p:cond delay="0"/>
                                  </p:stCondLst>
                                  <p:childTnLst>
                                    <p:set>
                                      <p:cBhvr>
                                        <p:cTn id="169" dur="1" fill="hold">
                                          <p:stCondLst>
                                            <p:cond delay="0"/>
                                          </p:stCondLst>
                                        </p:cTn>
                                        <p:tgtEl>
                                          <p:spTgt spid="61">
                                            <p:txEl>
                                              <p:pRg st="0" end="0"/>
                                            </p:txEl>
                                          </p:spTgt>
                                        </p:tgtEl>
                                        <p:attrNameLst>
                                          <p:attrName>style.visibility</p:attrName>
                                        </p:attrNameLst>
                                      </p:cBhvr>
                                      <p:to>
                                        <p:strVal val="visible"/>
                                      </p:to>
                                    </p:set>
                                    <p:animEffect transition="in" filter="wipe(down)">
                                      <p:cBhvr>
                                        <p:cTn id="170" dur="500"/>
                                        <p:tgtEl>
                                          <p:spTgt spid="61">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68">
                                            <p:txEl>
                                              <p:pRg st="0" end="0"/>
                                            </p:txEl>
                                          </p:spTgt>
                                        </p:tgtEl>
                                        <p:attrNameLst>
                                          <p:attrName>style.visibility</p:attrName>
                                        </p:attrNameLst>
                                      </p:cBhvr>
                                      <p:to>
                                        <p:strVal val="visible"/>
                                      </p:to>
                                    </p:set>
                                    <p:anim calcmode="lin" valueType="num">
                                      <p:cBhvr additive="base">
                                        <p:cTn id="175"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176" dur="500" fill="hold"/>
                                        <p:tgtEl>
                                          <p:spTgt spid="68">
                                            <p:txEl>
                                              <p:pRg st="0" end="0"/>
                                            </p:txEl>
                                          </p:spTgt>
                                        </p:tgtEl>
                                        <p:attrNameLst>
                                          <p:attrName>ppt_y</p:attrName>
                                        </p:attrNameLst>
                                      </p:cBhvr>
                                      <p:tavLst>
                                        <p:tav tm="0">
                                          <p:val>
                                            <p:strVal val="1+#ppt_h/2"/>
                                          </p:val>
                                        </p:tav>
                                        <p:tav tm="100000">
                                          <p:val>
                                            <p:strVal val="#ppt_y"/>
                                          </p:val>
                                        </p:tav>
                                      </p:tavLst>
                                    </p:anim>
                                  </p:childTnLst>
                                </p:cTn>
                              </p:par>
                            </p:childTnLst>
                          </p:cTn>
                        </p:par>
                        <p:par>
                          <p:cTn id="177" fill="hold">
                            <p:stCondLst>
                              <p:cond delay="500"/>
                            </p:stCondLst>
                            <p:childTnLst>
                              <p:par>
                                <p:cTn id="178" presetID="22" presetClass="entr" presetSubtype="4" fill="hold" grpId="0" nodeType="afterEffect">
                                  <p:stCondLst>
                                    <p:cond delay="0"/>
                                  </p:stCondLst>
                                  <p:childTnLst>
                                    <p:set>
                                      <p:cBhvr>
                                        <p:cTn id="179" dur="1" fill="hold">
                                          <p:stCondLst>
                                            <p:cond delay="0"/>
                                          </p:stCondLst>
                                        </p:cTn>
                                        <p:tgtEl>
                                          <p:spTgt spid="67">
                                            <p:txEl>
                                              <p:pRg st="0" end="0"/>
                                            </p:txEl>
                                          </p:spTgt>
                                        </p:tgtEl>
                                        <p:attrNameLst>
                                          <p:attrName>style.visibility</p:attrName>
                                        </p:attrNameLst>
                                      </p:cBhvr>
                                      <p:to>
                                        <p:strVal val="visible"/>
                                      </p:to>
                                    </p:set>
                                    <p:animEffect transition="in" filter="wipe(down)">
                                      <p:cBhvr>
                                        <p:cTn id="180" dur="3000"/>
                                        <p:tgtEl>
                                          <p:spTgt spid="67">
                                            <p:txEl>
                                              <p:pRg st="0" end="0"/>
                                            </p:txEl>
                                          </p:spTgt>
                                        </p:tgtEl>
                                      </p:cBhvr>
                                    </p:animEffect>
                                  </p:childTnLst>
                                </p:cTn>
                              </p:par>
                            </p:childTnLst>
                          </p:cTn>
                        </p:par>
                        <p:par>
                          <p:cTn id="181" fill="hold">
                            <p:stCondLst>
                              <p:cond delay="3500"/>
                            </p:stCondLst>
                            <p:childTnLst>
                              <p:par>
                                <p:cTn id="182" presetID="22" presetClass="entr" presetSubtype="4" fill="hold" grpId="0" nodeType="afterEffect">
                                  <p:stCondLst>
                                    <p:cond delay="0"/>
                                  </p:stCondLst>
                                  <p:childTnLst>
                                    <p:set>
                                      <p:cBhvr>
                                        <p:cTn id="183" dur="1" fill="hold">
                                          <p:stCondLst>
                                            <p:cond delay="0"/>
                                          </p:stCondLst>
                                        </p:cTn>
                                        <p:tgtEl>
                                          <p:spTgt spid="67">
                                            <p:txEl>
                                              <p:pRg st="1" end="1"/>
                                            </p:txEl>
                                          </p:spTgt>
                                        </p:tgtEl>
                                        <p:attrNameLst>
                                          <p:attrName>style.visibility</p:attrName>
                                        </p:attrNameLst>
                                      </p:cBhvr>
                                      <p:to>
                                        <p:strVal val="visible"/>
                                      </p:to>
                                    </p:set>
                                    <p:animEffect transition="in" filter="wipe(down)">
                                      <p:cBhvr>
                                        <p:cTn id="184" dur="3000"/>
                                        <p:tgtEl>
                                          <p:spTgt spid="67">
                                            <p:txEl>
                                              <p:pRg st="1" end="1"/>
                                            </p:txEl>
                                          </p:spTgt>
                                        </p:tgtEl>
                                      </p:cBhvr>
                                    </p:animEffect>
                                  </p:childTnLst>
                                </p:cTn>
                              </p:par>
                            </p:childTnLst>
                          </p:cTn>
                        </p:par>
                        <p:par>
                          <p:cTn id="185" fill="hold">
                            <p:stCondLst>
                              <p:cond delay="6500"/>
                            </p:stCondLst>
                            <p:childTnLst>
                              <p:par>
                                <p:cTn id="186" presetID="22" presetClass="entr" presetSubtype="4" fill="hold" grpId="0" nodeType="afterEffect">
                                  <p:stCondLst>
                                    <p:cond delay="0"/>
                                  </p:stCondLst>
                                  <p:childTnLst>
                                    <p:set>
                                      <p:cBhvr>
                                        <p:cTn id="187" dur="1" fill="hold">
                                          <p:stCondLst>
                                            <p:cond delay="0"/>
                                          </p:stCondLst>
                                        </p:cTn>
                                        <p:tgtEl>
                                          <p:spTgt spid="67">
                                            <p:txEl>
                                              <p:pRg st="2" end="2"/>
                                            </p:txEl>
                                          </p:spTgt>
                                        </p:tgtEl>
                                        <p:attrNameLst>
                                          <p:attrName>style.visibility</p:attrName>
                                        </p:attrNameLst>
                                      </p:cBhvr>
                                      <p:to>
                                        <p:strVal val="visible"/>
                                      </p:to>
                                    </p:set>
                                    <p:animEffect transition="in" filter="wipe(down)">
                                      <p:cBhvr>
                                        <p:cTn id="188" dur="3000"/>
                                        <p:tgtEl>
                                          <p:spTgt spid="67">
                                            <p:txEl>
                                              <p:pRg st="2" end="2"/>
                                            </p:txEl>
                                          </p:spTgt>
                                        </p:tgtEl>
                                      </p:cBhvr>
                                    </p:animEffect>
                                  </p:childTnLst>
                                </p:cTn>
                              </p:par>
                            </p:childTnLst>
                          </p:cTn>
                        </p:par>
                        <p:par>
                          <p:cTn id="189" fill="hold">
                            <p:stCondLst>
                              <p:cond delay="9500"/>
                            </p:stCondLst>
                            <p:childTnLst>
                              <p:par>
                                <p:cTn id="190" presetID="22" presetClass="entr" presetSubtype="4" fill="hold" grpId="0" nodeType="afterEffect">
                                  <p:stCondLst>
                                    <p:cond delay="0"/>
                                  </p:stCondLst>
                                  <p:childTnLst>
                                    <p:set>
                                      <p:cBhvr>
                                        <p:cTn id="191" dur="1" fill="hold">
                                          <p:stCondLst>
                                            <p:cond delay="0"/>
                                          </p:stCondLst>
                                        </p:cTn>
                                        <p:tgtEl>
                                          <p:spTgt spid="67">
                                            <p:txEl>
                                              <p:pRg st="3" end="3"/>
                                            </p:txEl>
                                          </p:spTgt>
                                        </p:tgtEl>
                                        <p:attrNameLst>
                                          <p:attrName>style.visibility</p:attrName>
                                        </p:attrNameLst>
                                      </p:cBhvr>
                                      <p:to>
                                        <p:strVal val="visible"/>
                                      </p:to>
                                    </p:set>
                                    <p:animEffect transition="in" filter="wipe(down)">
                                      <p:cBhvr>
                                        <p:cTn id="192" dur="3000"/>
                                        <p:tgtEl>
                                          <p:spTgt spid="67">
                                            <p:txEl>
                                              <p:pRg st="3" end="3"/>
                                            </p:txEl>
                                          </p:spTgt>
                                        </p:tgtEl>
                                      </p:cBhvr>
                                    </p:animEffect>
                                  </p:childTnLst>
                                </p:cTn>
                              </p:par>
                            </p:childTnLst>
                          </p:cTn>
                        </p:par>
                        <p:par>
                          <p:cTn id="193" fill="hold">
                            <p:stCondLst>
                              <p:cond delay="12500"/>
                            </p:stCondLst>
                            <p:childTnLst>
                              <p:par>
                                <p:cTn id="194" presetID="22" presetClass="entr" presetSubtype="4" fill="hold" grpId="0" nodeType="afterEffect">
                                  <p:stCondLst>
                                    <p:cond delay="0"/>
                                  </p:stCondLst>
                                  <p:childTnLst>
                                    <p:set>
                                      <p:cBhvr>
                                        <p:cTn id="195" dur="1" fill="hold">
                                          <p:stCondLst>
                                            <p:cond delay="0"/>
                                          </p:stCondLst>
                                        </p:cTn>
                                        <p:tgtEl>
                                          <p:spTgt spid="67">
                                            <p:txEl>
                                              <p:pRg st="4" end="4"/>
                                            </p:txEl>
                                          </p:spTgt>
                                        </p:tgtEl>
                                        <p:attrNameLst>
                                          <p:attrName>style.visibility</p:attrName>
                                        </p:attrNameLst>
                                      </p:cBhvr>
                                      <p:to>
                                        <p:strVal val="visible"/>
                                      </p:to>
                                    </p:set>
                                    <p:animEffect transition="in" filter="wipe(down)">
                                      <p:cBhvr>
                                        <p:cTn id="196" dur="3000"/>
                                        <p:tgtEl>
                                          <p:spTgt spid="67">
                                            <p:txEl>
                                              <p:pRg st="4" end="4"/>
                                            </p:txEl>
                                          </p:spTgt>
                                        </p:tgtEl>
                                      </p:cBhvr>
                                    </p:animEffect>
                                  </p:childTnLst>
                                </p:cTn>
                              </p:par>
                            </p:childTnLst>
                          </p:cTn>
                        </p:par>
                        <p:par>
                          <p:cTn id="197" fill="hold">
                            <p:stCondLst>
                              <p:cond delay="15500"/>
                            </p:stCondLst>
                            <p:childTnLst>
                              <p:par>
                                <p:cTn id="198" presetID="22" presetClass="entr" presetSubtype="4" fill="hold" grpId="0" nodeType="afterEffect">
                                  <p:stCondLst>
                                    <p:cond delay="0"/>
                                  </p:stCondLst>
                                  <p:childTnLst>
                                    <p:set>
                                      <p:cBhvr>
                                        <p:cTn id="199" dur="1" fill="hold">
                                          <p:stCondLst>
                                            <p:cond delay="0"/>
                                          </p:stCondLst>
                                        </p:cTn>
                                        <p:tgtEl>
                                          <p:spTgt spid="67">
                                            <p:txEl>
                                              <p:pRg st="5" end="5"/>
                                            </p:txEl>
                                          </p:spTgt>
                                        </p:tgtEl>
                                        <p:attrNameLst>
                                          <p:attrName>style.visibility</p:attrName>
                                        </p:attrNameLst>
                                      </p:cBhvr>
                                      <p:to>
                                        <p:strVal val="visible"/>
                                      </p:to>
                                    </p:set>
                                    <p:animEffect transition="in" filter="wipe(down)">
                                      <p:cBhvr>
                                        <p:cTn id="200" dur="3000"/>
                                        <p:tgtEl>
                                          <p:spTgt spid="67">
                                            <p:txEl>
                                              <p:pRg st="5" end="5"/>
                                            </p:txEl>
                                          </p:spTgt>
                                        </p:tgtEl>
                                      </p:cBhvr>
                                    </p:animEffect>
                                  </p:childTnLst>
                                </p:cTn>
                              </p:par>
                            </p:childTnLst>
                          </p:cTn>
                        </p:par>
                        <p:par>
                          <p:cTn id="201" fill="hold">
                            <p:stCondLst>
                              <p:cond delay="18500"/>
                            </p:stCondLst>
                            <p:childTnLst>
                              <p:par>
                                <p:cTn id="202" presetID="22" presetClass="entr" presetSubtype="4" fill="hold" grpId="0" nodeType="afterEffect">
                                  <p:stCondLst>
                                    <p:cond delay="0"/>
                                  </p:stCondLst>
                                  <p:childTnLst>
                                    <p:set>
                                      <p:cBhvr>
                                        <p:cTn id="203" dur="1" fill="hold">
                                          <p:stCondLst>
                                            <p:cond delay="0"/>
                                          </p:stCondLst>
                                        </p:cTn>
                                        <p:tgtEl>
                                          <p:spTgt spid="67">
                                            <p:txEl>
                                              <p:pRg st="6" end="6"/>
                                            </p:txEl>
                                          </p:spTgt>
                                        </p:tgtEl>
                                        <p:attrNameLst>
                                          <p:attrName>style.visibility</p:attrName>
                                        </p:attrNameLst>
                                      </p:cBhvr>
                                      <p:to>
                                        <p:strVal val="visible"/>
                                      </p:to>
                                    </p:set>
                                    <p:animEffect transition="in" filter="wipe(down)">
                                      <p:cBhvr>
                                        <p:cTn id="204" dur="3000"/>
                                        <p:tgtEl>
                                          <p:spTgt spid="67">
                                            <p:txEl>
                                              <p:pRg st="6" end="6"/>
                                            </p:txEl>
                                          </p:spTgt>
                                        </p:tgtEl>
                                      </p:cBhvr>
                                    </p:animEffect>
                                  </p:childTnLst>
                                </p:cTn>
                              </p:par>
                            </p:childTnLst>
                          </p:cTn>
                        </p:par>
                        <p:par>
                          <p:cTn id="205" fill="hold">
                            <p:stCondLst>
                              <p:cond delay="21500"/>
                            </p:stCondLst>
                            <p:childTnLst>
                              <p:par>
                                <p:cTn id="206" presetID="22" presetClass="entr" presetSubtype="4" fill="hold" grpId="0" nodeType="afterEffect">
                                  <p:stCondLst>
                                    <p:cond delay="0"/>
                                  </p:stCondLst>
                                  <p:childTnLst>
                                    <p:set>
                                      <p:cBhvr>
                                        <p:cTn id="207" dur="1" fill="hold">
                                          <p:stCondLst>
                                            <p:cond delay="0"/>
                                          </p:stCondLst>
                                        </p:cTn>
                                        <p:tgtEl>
                                          <p:spTgt spid="67">
                                            <p:txEl>
                                              <p:pRg st="8" end="8"/>
                                            </p:txEl>
                                          </p:spTgt>
                                        </p:tgtEl>
                                        <p:attrNameLst>
                                          <p:attrName>style.visibility</p:attrName>
                                        </p:attrNameLst>
                                      </p:cBhvr>
                                      <p:to>
                                        <p:strVal val="visible"/>
                                      </p:to>
                                    </p:set>
                                    <p:animEffect transition="in" filter="wipe(down)">
                                      <p:cBhvr>
                                        <p:cTn id="208" dur="3000"/>
                                        <p:tgtEl>
                                          <p:spTgt spid="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9" grpId="0" animBg="1"/>
      <p:bldP spid="60" grpId="0" animBg="1"/>
      <p:bldP spid="61" grpId="0" build="allAtOnce"/>
      <p:bldP spid="62" grpId="0" build="allAtOnce"/>
      <p:bldP spid="67" grpId="0" build="p"/>
      <p:bldP spid="68"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5516" y="1196752"/>
            <a:ext cx="8712968" cy="1600438"/>
          </a:xfrm>
          <a:prstGeom prst="rect">
            <a:avLst/>
          </a:prstGeom>
        </p:spPr>
        <p:txBody>
          <a:bodyPr wrap="square">
            <a:spAutoFit/>
          </a:bodyPr>
          <a:lstStyle/>
          <a:p>
            <a:r>
              <a:rPr lang="pt-BR" sz="1400" b="1" dirty="0" smtClean="0">
                <a:solidFill>
                  <a:schemeClr val="bg1"/>
                </a:solidFill>
                <a:latin typeface="Courier New" pitchFamily="49" charset="0"/>
                <a:cs typeface="Courier New" pitchFamily="49" charset="0"/>
              </a:rPr>
              <a:t>-&gt; CREPÚSCULO SOLAR</a:t>
            </a:r>
          </a:p>
          <a:p>
            <a:r>
              <a:rPr lang="pt-BR" sz="1400" b="1" dirty="0" smtClean="0">
                <a:solidFill>
                  <a:schemeClr val="bg1"/>
                </a:solidFill>
                <a:latin typeface="Courier New" pitchFamily="49" charset="0"/>
                <a:cs typeface="Courier New" pitchFamily="49" charset="0"/>
              </a:rPr>
              <a:t>   Data      </a:t>
            </a:r>
            <a:r>
              <a:rPr lang="pt-BR" sz="1400" b="1" dirty="0" err="1" smtClean="0">
                <a:solidFill>
                  <a:schemeClr val="bg1"/>
                </a:solidFill>
                <a:latin typeface="Courier New" pitchFamily="49" charset="0"/>
                <a:cs typeface="Courier New" pitchFamily="49" charset="0"/>
              </a:rPr>
              <a:t>Castm</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Cnaum</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Ccivm</a:t>
            </a:r>
            <a:r>
              <a:rPr lang="pt-BR" sz="1400" b="1" dirty="0" smtClean="0">
                <a:solidFill>
                  <a:schemeClr val="bg1"/>
                </a:solidFill>
                <a:latin typeface="Courier New" pitchFamily="49" charset="0"/>
                <a:cs typeface="Courier New" pitchFamily="49" charset="0"/>
              </a:rPr>
              <a:t>   </a:t>
            </a:r>
            <a:r>
              <a:rPr lang="pt-BR" sz="1400" b="1" dirty="0" err="1" smtClean="0">
                <a:solidFill>
                  <a:srgbClr val="FFFF00"/>
                </a:solidFill>
                <a:latin typeface="Courier New" pitchFamily="49" charset="0"/>
                <a:cs typeface="Courier New" pitchFamily="49" charset="0"/>
              </a:rPr>
              <a:t>Nasc</a:t>
            </a:r>
            <a:r>
              <a:rPr lang="pt-BR" sz="1400" b="1" dirty="0" smtClean="0">
                <a:solidFill>
                  <a:srgbClr val="FFFF00"/>
                </a:solidFill>
                <a:latin typeface="Courier New" pitchFamily="49" charset="0"/>
                <a:cs typeface="Courier New" pitchFamily="49" charset="0"/>
              </a:rPr>
              <a:t>.</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Pmer</a:t>
            </a:r>
            <a:r>
              <a:rPr lang="pt-BR" sz="1400" b="1" dirty="0" smtClean="0">
                <a:solidFill>
                  <a:schemeClr val="bg1"/>
                </a:solidFill>
                <a:latin typeface="Courier New" pitchFamily="49" charset="0"/>
                <a:cs typeface="Courier New" pitchFamily="49" charset="0"/>
              </a:rPr>
              <a:t>.   </a:t>
            </a:r>
            <a:r>
              <a:rPr lang="pt-BR" sz="1400" b="1" dirty="0" smtClean="0">
                <a:solidFill>
                  <a:srgbClr val="FFFF00"/>
                </a:solidFill>
                <a:latin typeface="Courier New" pitchFamily="49" charset="0"/>
                <a:cs typeface="Courier New" pitchFamily="49" charset="0"/>
              </a:rPr>
              <a:t>Ocas.</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Cciva</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Cnaua</a:t>
            </a:r>
            <a:r>
              <a:rPr lang="pt-BR" sz="1400" b="1" dirty="0" smtClean="0">
                <a:solidFill>
                  <a:schemeClr val="bg1"/>
                </a:solidFill>
                <a:latin typeface="Courier New" pitchFamily="49" charset="0"/>
                <a:cs typeface="Courier New" pitchFamily="49" charset="0"/>
              </a:rPr>
              <a:t>  Casta</a:t>
            </a:r>
          </a:p>
          <a:p>
            <a:r>
              <a:rPr lang="pt-BR" sz="1400" b="1" dirty="0" err="1" smtClean="0">
                <a:solidFill>
                  <a:schemeClr val="bg1"/>
                </a:solidFill>
                <a:latin typeface="Courier New" pitchFamily="49" charset="0"/>
                <a:cs typeface="Courier New" pitchFamily="49" charset="0"/>
              </a:rPr>
              <a:t>dd</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aaaa</a:t>
            </a:r>
            <a:r>
              <a:rPr lang="pt-BR" sz="1400" b="1" dirty="0" smtClean="0">
                <a:solidFill>
                  <a:schemeClr val="bg1"/>
                </a:solidFill>
                <a:latin typeface="Courier New" pitchFamily="49" charset="0"/>
                <a:cs typeface="Courier New" pitchFamily="49" charset="0"/>
              </a:rPr>
              <a:t>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  </a:t>
            </a:r>
            <a:r>
              <a:rPr lang="pt-BR" sz="1400" b="1" dirty="0" err="1" smtClean="0">
                <a:solidFill>
                  <a:schemeClr val="bg1"/>
                </a:solidFill>
                <a:latin typeface="Courier New" pitchFamily="49" charset="0"/>
                <a:cs typeface="Courier New" pitchFamily="49" charset="0"/>
              </a:rPr>
              <a:t>hh</a:t>
            </a:r>
            <a:r>
              <a:rPr lang="pt-BR" sz="1400" b="1" dirty="0" smtClean="0">
                <a:solidFill>
                  <a:schemeClr val="bg1"/>
                </a:solidFill>
                <a:latin typeface="Courier New" pitchFamily="49" charset="0"/>
                <a:cs typeface="Courier New" pitchFamily="49" charset="0"/>
              </a:rPr>
              <a:t>:mm</a:t>
            </a:r>
          </a:p>
          <a:p>
            <a:r>
              <a:rPr lang="pt-BR" sz="1400" b="1" dirty="0" smtClean="0">
                <a:solidFill>
                  <a:schemeClr val="bg1"/>
                </a:solidFill>
                <a:latin typeface="Courier New" pitchFamily="49" charset="0"/>
                <a:cs typeface="Courier New" pitchFamily="49" charset="0"/>
              </a:rPr>
              <a:t>20/03/ 2014  05:01  05:27  05:52   06:15   12:18   18:22   18:44  19:10  19:36</a:t>
            </a:r>
          </a:p>
          <a:p>
            <a:r>
              <a:rPr lang="pt-BR" sz="1400" b="1" dirty="0" smtClean="0">
                <a:solidFill>
                  <a:schemeClr val="bg1"/>
                </a:solidFill>
                <a:latin typeface="Courier New" pitchFamily="49" charset="0"/>
                <a:cs typeface="Courier New" pitchFamily="49" charset="0"/>
              </a:rPr>
              <a:t>21/07/ 2014  05:30  05:57  06:24   06:48   12:18   17:47   18:11  18:38  19:05</a:t>
            </a:r>
          </a:p>
          <a:p>
            <a:r>
              <a:rPr lang="pt-BR" sz="1400" b="1" dirty="0" smtClean="0">
                <a:solidFill>
                  <a:schemeClr val="bg1"/>
                </a:solidFill>
                <a:latin typeface="Courier New" pitchFamily="49" charset="0"/>
                <a:cs typeface="Courier New" pitchFamily="49" charset="0"/>
              </a:rPr>
              <a:t>23/09/ 2014  04:46  05:12  05:37   06:00   12:03   18:07   18:29  18:55  19:21</a:t>
            </a:r>
          </a:p>
          <a:p>
            <a:r>
              <a:rPr lang="pt-BR" sz="1400" b="1" dirty="0" smtClean="0">
                <a:solidFill>
                  <a:schemeClr val="bg1"/>
                </a:solidFill>
                <a:latin typeface="Courier New" pitchFamily="49" charset="0"/>
                <a:cs typeface="Courier New" pitchFamily="49" charset="0"/>
              </a:rPr>
              <a:t>22/12/ 2014  03:59  04:31  05:00   05:26   12:10   18:54   19:19  19:49  20:20</a:t>
            </a:r>
            <a:endParaRPr lang="pt-BR" sz="1400" b="1" dirty="0">
              <a:solidFill>
                <a:schemeClr val="bg1"/>
              </a:solidFill>
              <a:latin typeface="Courier New" pitchFamily="49" charset="0"/>
              <a:cs typeface="Courier New" pitchFamily="49" charset="0"/>
            </a:endParaRPr>
          </a:p>
        </p:txBody>
      </p:sp>
      <p:graphicFrame>
        <p:nvGraphicFramePr>
          <p:cNvPr id="3" name="Tabela 2"/>
          <p:cNvGraphicFramePr>
            <a:graphicFrameLocks noGrp="1"/>
          </p:cNvGraphicFramePr>
          <p:nvPr/>
        </p:nvGraphicFramePr>
        <p:xfrm>
          <a:off x="310137" y="3429000"/>
          <a:ext cx="8496948" cy="2397760"/>
        </p:xfrm>
        <a:graphic>
          <a:graphicData uri="http://schemas.openxmlformats.org/drawingml/2006/table">
            <a:tbl>
              <a:tblPr firstRow="1" bandRow="1">
                <a:tableStyleId>{5C22544A-7EE6-4342-B048-85BDC9FD1C3A}</a:tableStyleId>
              </a:tblPr>
              <a:tblGrid>
                <a:gridCol w="1416158"/>
                <a:gridCol w="1416158"/>
                <a:gridCol w="1416158"/>
                <a:gridCol w="1416158"/>
                <a:gridCol w="1416158"/>
                <a:gridCol w="1416158"/>
              </a:tblGrid>
              <a:tr h="370840">
                <a:tc>
                  <a:txBody>
                    <a:bodyPr/>
                    <a:lstStyle/>
                    <a:p>
                      <a:r>
                        <a:rPr lang="pt-BR" dirty="0" smtClean="0"/>
                        <a:t>Data</a:t>
                      </a:r>
                      <a:endParaRPr lang="pt-BR" dirty="0"/>
                    </a:p>
                  </a:txBody>
                  <a:tcPr/>
                </a:tc>
                <a:tc>
                  <a:txBody>
                    <a:bodyPr/>
                    <a:lstStyle/>
                    <a:p>
                      <a:pPr algn="ctr"/>
                      <a:r>
                        <a:rPr lang="pt-BR" dirty="0" smtClean="0">
                          <a:solidFill>
                            <a:srgbClr val="FFFF00"/>
                          </a:solidFill>
                        </a:rPr>
                        <a:t>Visibilidade </a:t>
                      </a:r>
                    </a:p>
                    <a:p>
                      <a:pPr algn="ctr"/>
                      <a:r>
                        <a:rPr lang="pt-BR" dirty="0" smtClean="0">
                          <a:solidFill>
                            <a:srgbClr val="FFFF00"/>
                          </a:solidFill>
                        </a:rPr>
                        <a:t>do Sol</a:t>
                      </a:r>
                    </a:p>
                    <a:p>
                      <a:pPr algn="ctr"/>
                      <a:r>
                        <a:rPr lang="pt-BR" dirty="0" smtClean="0">
                          <a:solidFill>
                            <a:srgbClr val="FFFF00"/>
                          </a:solidFill>
                        </a:rPr>
                        <a:t>(DIA)</a:t>
                      </a:r>
                      <a:endParaRPr lang="pt-BR" dirty="0">
                        <a:solidFill>
                          <a:srgbClr val="FFFF00"/>
                        </a:solidFill>
                      </a:endParaRPr>
                    </a:p>
                  </a:txBody>
                  <a:tcPr/>
                </a:tc>
                <a:tc>
                  <a:txBody>
                    <a:bodyPr/>
                    <a:lstStyle/>
                    <a:p>
                      <a:pPr algn="ctr"/>
                      <a:r>
                        <a:rPr lang="pt-BR" dirty="0" smtClean="0"/>
                        <a:t>Passagem Meridiana</a:t>
                      </a:r>
                      <a:endParaRPr lang="pt-BR" dirty="0"/>
                    </a:p>
                  </a:txBody>
                  <a:tcPr/>
                </a:tc>
                <a:tc>
                  <a:txBody>
                    <a:bodyPr/>
                    <a:lstStyle/>
                    <a:p>
                      <a:pPr algn="ctr"/>
                      <a:r>
                        <a:rPr lang="pt-BR" dirty="0" smtClean="0"/>
                        <a:t>Claridade Civil</a:t>
                      </a:r>
                      <a:endParaRPr lang="pt-BR" dirty="0"/>
                    </a:p>
                  </a:txBody>
                  <a:tcPr/>
                </a:tc>
                <a:tc>
                  <a:txBody>
                    <a:bodyPr/>
                    <a:lstStyle/>
                    <a:p>
                      <a:pPr algn="ctr"/>
                      <a:r>
                        <a:rPr lang="pt-BR" dirty="0" smtClean="0"/>
                        <a:t>Claridade Náutica</a:t>
                      </a:r>
                      <a:endParaRPr lang="pt-BR" dirty="0"/>
                    </a:p>
                  </a:txBody>
                  <a:tcPr/>
                </a:tc>
                <a:tc>
                  <a:txBody>
                    <a:bodyPr/>
                    <a:lstStyle/>
                    <a:p>
                      <a:pPr algn="ctr"/>
                      <a:r>
                        <a:rPr lang="pt-BR" dirty="0" smtClean="0"/>
                        <a:t>Noite Astronômica</a:t>
                      </a:r>
                    </a:p>
                    <a:p>
                      <a:pPr algn="ctr"/>
                      <a:r>
                        <a:rPr lang="pt-BR" dirty="0" smtClean="0">
                          <a:ln>
                            <a:solidFill>
                              <a:schemeClr val="bg1"/>
                            </a:solidFill>
                          </a:ln>
                          <a:solidFill>
                            <a:schemeClr val="tx1"/>
                          </a:solidFill>
                        </a:rPr>
                        <a:t>(escuridão!)</a:t>
                      </a:r>
                      <a:endParaRPr lang="pt-BR" dirty="0">
                        <a:ln>
                          <a:solidFill>
                            <a:schemeClr val="bg1"/>
                          </a:solidFill>
                        </a:ln>
                        <a:solidFill>
                          <a:schemeClr val="tx1"/>
                        </a:solidFill>
                      </a:endParaRPr>
                    </a:p>
                  </a:txBody>
                  <a:tcPr/>
                </a:tc>
              </a:tr>
              <a:tr h="370840">
                <a:tc>
                  <a:txBody>
                    <a:bodyPr/>
                    <a:lstStyle/>
                    <a:p>
                      <a:r>
                        <a:rPr lang="pt-BR" dirty="0" smtClean="0"/>
                        <a:t>20/03</a:t>
                      </a:r>
                      <a:endParaRPr lang="pt-BR" dirty="0"/>
                    </a:p>
                  </a:txBody>
                  <a:tcPr/>
                </a:tc>
                <a:tc>
                  <a:txBody>
                    <a:bodyPr/>
                    <a:lstStyle/>
                    <a:p>
                      <a:pPr algn="ctr"/>
                      <a:r>
                        <a:rPr lang="pt-BR" dirty="0" smtClean="0"/>
                        <a:t>12:07</a:t>
                      </a:r>
                      <a:endParaRPr lang="pt-BR" dirty="0"/>
                    </a:p>
                  </a:txBody>
                  <a:tcPr/>
                </a:tc>
                <a:tc>
                  <a:txBody>
                    <a:bodyPr/>
                    <a:lstStyle/>
                    <a:p>
                      <a:pPr algn="ctr"/>
                      <a:r>
                        <a:rPr lang="pt-BR" dirty="0" smtClean="0"/>
                        <a:t>12:18</a:t>
                      </a:r>
                      <a:endParaRPr lang="pt-BR" dirty="0"/>
                    </a:p>
                  </a:txBody>
                  <a:tcPr/>
                </a:tc>
                <a:tc>
                  <a:txBody>
                    <a:bodyPr/>
                    <a:lstStyle/>
                    <a:p>
                      <a:pPr algn="ctr"/>
                      <a:r>
                        <a:rPr lang="pt-BR" dirty="0" smtClean="0"/>
                        <a:t>12:52</a:t>
                      </a:r>
                      <a:endParaRPr lang="pt-BR" dirty="0"/>
                    </a:p>
                  </a:txBody>
                  <a:tcPr/>
                </a:tc>
                <a:tc>
                  <a:txBody>
                    <a:bodyPr/>
                    <a:lstStyle/>
                    <a:p>
                      <a:pPr algn="ctr"/>
                      <a:r>
                        <a:rPr lang="pt-BR" dirty="0" smtClean="0"/>
                        <a:t>13:43</a:t>
                      </a:r>
                      <a:endParaRPr lang="pt-BR" dirty="0"/>
                    </a:p>
                  </a:txBody>
                  <a:tcPr/>
                </a:tc>
                <a:tc>
                  <a:txBody>
                    <a:bodyPr/>
                    <a:lstStyle/>
                    <a:p>
                      <a:pPr algn="ctr"/>
                      <a:r>
                        <a:rPr lang="pt-BR" dirty="0" smtClean="0"/>
                        <a:t>9:25</a:t>
                      </a:r>
                      <a:endParaRPr lang="pt-BR" dirty="0"/>
                    </a:p>
                  </a:txBody>
                  <a:tcPr/>
                </a:tc>
              </a:tr>
              <a:tr h="370840">
                <a:tc>
                  <a:txBody>
                    <a:bodyPr/>
                    <a:lstStyle/>
                    <a:p>
                      <a:r>
                        <a:rPr lang="pt-BR" dirty="0" smtClean="0"/>
                        <a:t>21/06</a:t>
                      </a:r>
                      <a:endParaRPr lang="pt-BR" dirty="0"/>
                    </a:p>
                  </a:txBody>
                  <a:tcPr/>
                </a:tc>
                <a:tc>
                  <a:txBody>
                    <a:bodyPr/>
                    <a:lstStyle/>
                    <a:p>
                      <a:pPr algn="ctr"/>
                      <a:r>
                        <a:rPr lang="pt-BR" dirty="0" smtClean="0"/>
                        <a:t>10:59</a:t>
                      </a:r>
                      <a:endParaRPr lang="pt-BR" dirty="0"/>
                    </a:p>
                  </a:txBody>
                  <a:tcPr/>
                </a:tc>
                <a:tc>
                  <a:txBody>
                    <a:bodyPr/>
                    <a:lstStyle/>
                    <a:p>
                      <a:pPr algn="ctr"/>
                      <a:r>
                        <a:rPr lang="pt-BR" dirty="0" smtClean="0"/>
                        <a:t>12:18</a:t>
                      </a:r>
                      <a:endParaRPr lang="pt-BR" dirty="0"/>
                    </a:p>
                  </a:txBody>
                  <a:tcPr/>
                </a:tc>
                <a:tc>
                  <a:txBody>
                    <a:bodyPr/>
                    <a:lstStyle/>
                    <a:p>
                      <a:pPr algn="ctr"/>
                      <a:r>
                        <a:rPr lang="pt-BR" dirty="0" smtClean="0"/>
                        <a:t>11:47</a:t>
                      </a:r>
                      <a:endParaRPr lang="pt-BR" dirty="0"/>
                    </a:p>
                  </a:txBody>
                  <a:tcPr/>
                </a:tc>
                <a:tc>
                  <a:txBody>
                    <a:bodyPr/>
                    <a:lstStyle/>
                    <a:p>
                      <a:pPr algn="ctr"/>
                      <a:r>
                        <a:rPr lang="pt-BR" dirty="0" smtClean="0"/>
                        <a:t>12:41</a:t>
                      </a:r>
                      <a:endParaRPr lang="pt-BR" dirty="0"/>
                    </a:p>
                  </a:txBody>
                  <a:tcPr/>
                </a:tc>
                <a:tc>
                  <a:txBody>
                    <a:bodyPr/>
                    <a:lstStyle/>
                    <a:p>
                      <a:pPr algn="ctr"/>
                      <a:r>
                        <a:rPr lang="pt-BR" dirty="0" smtClean="0"/>
                        <a:t>10:25</a:t>
                      </a:r>
                      <a:endParaRPr lang="pt-BR" dirty="0"/>
                    </a:p>
                  </a:txBody>
                  <a:tcPr/>
                </a:tc>
              </a:tr>
              <a:tr h="370840">
                <a:tc>
                  <a:txBody>
                    <a:bodyPr/>
                    <a:lstStyle/>
                    <a:p>
                      <a:r>
                        <a:rPr lang="pt-BR" dirty="0" smtClean="0"/>
                        <a:t>23/09</a:t>
                      </a:r>
                      <a:endParaRPr lang="pt-BR" dirty="0"/>
                    </a:p>
                  </a:txBody>
                  <a:tcPr/>
                </a:tc>
                <a:tc>
                  <a:txBody>
                    <a:bodyPr/>
                    <a:lstStyle/>
                    <a:p>
                      <a:pPr algn="ctr"/>
                      <a:r>
                        <a:rPr lang="pt-BR" dirty="0" smtClean="0"/>
                        <a:t>12:07</a:t>
                      </a:r>
                      <a:endParaRPr lang="pt-BR" dirty="0"/>
                    </a:p>
                  </a:txBody>
                  <a:tcPr/>
                </a:tc>
                <a:tc>
                  <a:txBody>
                    <a:bodyPr/>
                    <a:lstStyle/>
                    <a:p>
                      <a:pPr algn="ctr"/>
                      <a:r>
                        <a:rPr lang="pt-BR" dirty="0" smtClean="0"/>
                        <a:t>12:03</a:t>
                      </a:r>
                      <a:endParaRPr lang="pt-BR" dirty="0"/>
                    </a:p>
                  </a:txBody>
                  <a:tcPr/>
                </a:tc>
                <a:tc>
                  <a:txBody>
                    <a:bodyPr/>
                    <a:lstStyle/>
                    <a:p>
                      <a:pPr algn="ctr"/>
                      <a:r>
                        <a:rPr lang="pt-BR" dirty="0" smtClean="0"/>
                        <a:t>12:52</a:t>
                      </a:r>
                      <a:endParaRPr lang="pt-BR" dirty="0"/>
                    </a:p>
                  </a:txBody>
                  <a:tcPr/>
                </a:tc>
                <a:tc>
                  <a:txBody>
                    <a:bodyPr/>
                    <a:lstStyle/>
                    <a:p>
                      <a:pPr algn="ctr"/>
                      <a:r>
                        <a:rPr lang="pt-BR" dirty="0" smtClean="0"/>
                        <a:t>13:43</a:t>
                      </a:r>
                      <a:endParaRPr lang="pt-BR" dirty="0"/>
                    </a:p>
                  </a:txBody>
                  <a:tcPr/>
                </a:tc>
                <a:tc>
                  <a:txBody>
                    <a:bodyPr/>
                    <a:lstStyle/>
                    <a:p>
                      <a:pPr algn="ctr"/>
                      <a:r>
                        <a:rPr lang="pt-BR" dirty="0" smtClean="0"/>
                        <a:t>9:25</a:t>
                      </a:r>
                      <a:endParaRPr lang="pt-BR" dirty="0"/>
                    </a:p>
                  </a:txBody>
                  <a:tcPr/>
                </a:tc>
              </a:tr>
              <a:tr h="370840">
                <a:tc>
                  <a:txBody>
                    <a:bodyPr/>
                    <a:lstStyle/>
                    <a:p>
                      <a:r>
                        <a:rPr lang="pt-BR" dirty="0" smtClean="0"/>
                        <a:t>22/12</a:t>
                      </a:r>
                      <a:endParaRPr lang="pt-BR" dirty="0"/>
                    </a:p>
                  </a:txBody>
                  <a:tcPr/>
                </a:tc>
                <a:tc>
                  <a:txBody>
                    <a:bodyPr/>
                    <a:lstStyle/>
                    <a:p>
                      <a:pPr algn="ctr"/>
                      <a:r>
                        <a:rPr lang="pt-BR" dirty="0" smtClean="0"/>
                        <a:t>13:28</a:t>
                      </a:r>
                      <a:endParaRPr lang="pt-BR" dirty="0"/>
                    </a:p>
                  </a:txBody>
                  <a:tcPr/>
                </a:tc>
                <a:tc>
                  <a:txBody>
                    <a:bodyPr/>
                    <a:lstStyle/>
                    <a:p>
                      <a:pPr algn="ctr"/>
                      <a:r>
                        <a:rPr lang="pt-BR" dirty="0" smtClean="0"/>
                        <a:t>12:10</a:t>
                      </a:r>
                      <a:endParaRPr lang="pt-BR" dirty="0"/>
                    </a:p>
                  </a:txBody>
                  <a:tcPr/>
                </a:tc>
                <a:tc>
                  <a:txBody>
                    <a:bodyPr/>
                    <a:lstStyle/>
                    <a:p>
                      <a:pPr algn="ctr"/>
                      <a:r>
                        <a:rPr lang="pt-BR" dirty="0" smtClean="0"/>
                        <a:t>14:19</a:t>
                      </a:r>
                      <a:endParaRPr lang="pt-BR" dirty="0"/>
                    </a:p>
                  </a:txBody>
                  <a:tcPr/>
                </a:tc>
                <a:tc>
                  <a:txBody>
                    <a:bodyPr/>
                    <a:lstStyle/>
                    <a:p>
                      <a:pPr algn="ctr"/>
                      <a:r>
                        <a:rPr lang="pt-BR" dirty="0" smtClean="0"/>
                        <a:t>15:18</a:t>
                      </a:r>
                      <a:endParaRPr lang="pt-BR" dirty="0"/>
                    </a:p>
                  </a:txBody>
                  <a:tcPr/>
                </a:tc>
                <a:tc>
                  <a:txBody>
                    <a:bodyPr/>
                    <a:lstStyle/>
                    <a:p>
                      <a:pPr algn="ctr"/>
                      <a:r>
                        <a:rPr lang="pt-BR" dirty="0" smtClean="0"/>
                        <a:t>7:39</a:t>
                      </a:r>
                      <a:endParaRPr lang="pt-BR" dirty="0"/>
                    </a:p>
                  </a:txBody>
                  <a:tcPr/>
                </a:tc>
              </a:tr>
            </a:tbl>
          </a:graphicData>
        </a:graphic>
      </p:graphicFrame>
      <p:sp>
        <p:nvSpPr>
          <p:cNvPr id="4" name="Retângulo 3"/>
          <p:cNvSpPr/>
          <p:nvPr/>
        </p:nvSpPr>
        <p:spPr>
          <a:xfrm>
            <a:off x="1236414" y="260648"/>
            <a:ext cx="6684842"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 Caso São Carlos - SP</a:t>
            </a:r>
            <a:endParaRPr lang="pt-BR"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69822" y="260648"/>
            <a:ext cx="3204356" cy="707886"/>
          </a:xfrm>
          <a:prstGeom prst="rect">
            <a:avLst/>
          </a:prstGeom>
          <a:noFill/>
        </p:spPr>
        <p:txBody>
          <a:bodyPr wrap="square" rtlCol="0">
            <a:spAutoFit/>
          </a:bodyPr>
          <a:lstStyle/>
          <a:p>
            <a:pPr algn="ctr"/>
            <a:r>
              <a:rPr lang="pt-BR" sz="4000" dirty="0" smtClean="0">
                <a:solidFill>
                  <a:schemeClr val="bg1"/>
                </a:solidFill>
              </a:rPr>
              <a:t>Calendário</a:t>
            </a:r>
            <a:endParaRPr lang="pt-BR" sz="4000" dirty="0">
              <a:solidFill>
                <a:schemeClr val="bg1"/>
              </a:solidFill>
            </a:endParaRPr>
          </a:p>
        </p:txBody>
      </p:sp>
      <p:pic>
        <p:nvPicPr>
          <p:cNvPr id="3" name="Imagem 2" descr="7043-050-DCF36CFF.jpg"/>
          <p:cNvPicPr>
            <a:picLocks noChangeAspect="1"/>
          </p:cNvPicPr>
          <p:nvPr/>
        </p:nvPicPr>
        <p:blipFill>
          <a:blip r:embed="rId3" cstate="print"/>
          <a:stretch>
            <a:fillRect/>
          </a:stretch>
        </p:blipFill>
        <p:spPr>
          <a:xfrm>
            <a:off x="1763688" y="0"/>
            <a:ext cx="6826396" cy="6858000"/>
          </a:xfrm>
          <a:prstGeom prst="rect">
            <a:avLst/>
          </a:prstGeom>
        </p:spPr>
      </p:pic>
      <p:sp>
        <p:nvSpPr>
          <p:cNvPr id="4" name="CaixaDeTexto 3"/>
          <p:cNvSpPr txBox="1"/>
          <p:nvPr/>
        </p:nvSpPr>
        <p:spPr>
          <a:xfrm>
            <a:off x="323528" y="332656"/>
            <a:ext cx="1080120" cy="5632311"/>
          </a:xfrm>
          <a:prstGeom prst="rect">
            <a:avLst/>
          </a:prstGeom>
          <a:noFill/>
        </p:spPr>
        <p:txBody>
          <a:bodyPr wrap="square" rtlCol="0">
            <a:spAutoFit/>
          </a:bodyPr>
          <a:lstStyle/>
          <a:p>
            <a:pPr algn="ctr"/>
            <a:r>
              <a:rPr lang="pt-BR" sz="3600" dirty="0" smtClean="0">
                <a:solidFill>
                  <a:srgbClr val="FF0000"/>
                </a:solidFill>
              </a:rPr>
              <a:t>C</a:t>
            </a:r>
          </a:p>
          <a:p>
            <a:pPr algn="ctr"/>
            <a:r>
              <a:rPr lang="pt-BR" sz="3600" dirty="0" smtClean="0">
                <a:solidFill>
                  <a:srgbClr val="FF0000"/>
                </a:solidFill>
              </a:rPr>
              <a:t>A</a:t>
            </a:r>
          </a:p>
          <a:p>
            <a:pPr algn="ctr"/>
            <a:r>
              <a:rPr lang="pt-BR" sz="3600" dirty="0" smtClean="0">
                <a:solidFill>
                  <a:srgbClr val="FF0000"/>
                </a:solidFill>
              </a:rPr>
              <a:t>L</a:t>
            </a:r>
          </a:p>
          <a:p>
            <a:pPr algn="ctr"/>
            <a:r>
              <a:rPr lang="pt-BR" sz="3600" dirty="0" smtClean="0">
                <a:solidFill>
                  <a:srgbClr val="FF0000"/>
                </a:solidFill>
              </a:rPr>
              <a:t>E</a:t>
            </a:r>
          </a:p>
          <a:p>
            <a:pPr algn="ctr"/>
            <a:r>
              <a:rPr lang="pt-BR" sz="3600" dirty="0" smtClean="0">
                <a:solidFill>
                  <a:srgbClr val="FF0000"/>
                </a:solidFill>
              </a:rPr>
              <a:t>N</a:t>
            </a:r>
          </a:p>
          <a:p>
            <a:pPr algn="ctr"/>
            <a:r>
              <a:rPr lang="pt-BR" sz="3600" dirty="0" smtClean="0">
                <a:solidFill>
                  <a:srgbClr val="FF0000"/>
                </a:solidFill>
              </a:rPr>
              <a:t>D</a:t>
            </a:r>
          </a:p>
          <a:p>
            <a:pPr algn="ctr"/>
            <a:r>
              <a:rPr lang="pt-BR" sz="3600" dirty="0" smtClean="0">
                <a:solidFill>
                  <a:srgbClr val="FF0000"/>
                </a:solidFill>
              </a:rPr>
              <a:t>Á</a:t>
            </a:r>
          </a:p>
          <a:p>
            <a:pPr algn="ctr"/>
            <a:r>
              <a:rPr lang="pt-BR" sz="3600" dirty="0" smtClean="0">
                <a:solidFill>
                  <a:srgbClr val="FF0000"/>
                </a:solidFill>
              </a:rPr>
              <a:t>R</a:t>
            </a:r>
          </a:p>
          <a:p>
            <a:pPr algn="ctr"/>
            <a:r>
              <a:rPr lang="pt-BR" sz="3600" dirty="0" smtClean="0">
                <a:solidFill>
                  <a:srgbClr val="FF0000"/>
                </a:solidFill>
              </a:rPr>
              <a:t>I</a:t>
            </a:r>
          </a:p>
          <a:p>
            <a:pPr algn="ctr"/>
            <a:r>
              <a:rPr lang="pt-BR" sz="3600" dirty="0" smtClean="0">
                <a:solidFill>
                  <a:srgbClr val="FF0000"/>
                </a:solidFill>
              </a:rPr>
              <a:t>O</a:t>
            </a:r>
            <a:endParaRPr lang="pt-BR" sz="3600"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4/43/ESO-VLT-Laser-phot-33a-07.jpg/1024px-ESO-VLT-Laser-phot-33a-07.jpg"/>
          <p:cNvPicPr>
            <a:picLocks noChangeAspect="1" noChangeArrowheads="1"/>
          </p:cNvPicPr>
          <p:nvPr/>
        </p:nvPicPr>
        <p:blipFill>
          <a:blip r:embed="rId3" cstate="print"/>
          <a:srcRect/>
          <a:stretch>
            <a:fillRect/>
          </a:stretch>
        </p:blipFill>
        <p:spPr bwMode="auto">
          <a:xfrm>
            <a:off x="0" y="759112"/>
            <a:ext cx="9144000" cy="6072188"/>
          </a:xfrm>
          <a:prstGeom prst="rect">
            <a:avLst/>
          </a:prstGeom>
          <a:noFill/>
        </p:spPr>
      </p:pic>
      <p:sp>
        <p:nvSpPr>
          <p:cNvPr id="5" name="Retângulo 4"/>
          <p:cNvSpPr/>
          <p:nvPr/>
        </p:nvSpPr>
        <p:spPr>
          <a:xfrm>
            <a:off x="3170208" y="107574"/>
            <a:ext cx="2803589" cy="646331"/>
          </a:xfrm>
          <a:prstGeom prst="rect">
            <a:avLst/>
          </a:prstGeom>
        </p:spPr>
        <p:txBody>
          <a:bodyPr wrap="none">
            <a:spAutoFit/>
          </a:bodyPr>
          <a:lstStyle/>
          <a:p>
            <a:pPr algn="ctr"/>
            <a:r>
              <a:rPr lang="pt-BR" sz="3600" dirty="0" smtClean="0">
                <a:ln w="25400">
                  <a:solidFill>
                    <a:schemeClr val="bg1"/>
                  </a:solidFill>
                </a:ln>
              </a:rPr>
              <a:t>(ESCURIDÃO!)</a:t>
            </a:r>
            <a:endParaRPr lang="pt-BR" sz="3600" dirty="0">
              <a:ln w="25400">
                <a:solidFill>
                  <a:schemeClr val="bg1"/>
                </a:solidFill>
              </a:ln>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0762" y="548680"/>
            <a:ext cx="8424936" cy="461665"/>
          </a:xfrm>
          <a:prstGeom prst="rect">
            <a:avLst/>
          </a:prstGeom>
        </p:spPr>
        <p:txBody>
          <a:bodyPr wrap="square">
            <a:spAutoFit/>
          </a:bodyPr>
          <a:lstStyle/>
          <a:p>
            <a:r>
              <a:rPr lang="pt-BR" sz="2400" dirty="0" smtClean="0">
                <a:ln>
                  <a:solidFill>
                    <a:srgbClr val="FFFF00"/>
                  </a:solidFill>
                </a:ln>
                <a:solidFill>
                  <a:srgbClr val="FFFF00"/>
                </a:solidFill>
              </a:rPr>
              <a:t>Equinócio – do Latim, </a:t>
            </a:r>
            <a:r>
              <a:rPr lang="pt-BR" sz="2400" i="1" dirty="0" err="1" smtClean="0">
                <a:ln>
                  <a:solidFill>
                    <a:srgbClr val="FFFF00"/>
                  </a:solidFill>
                </a:ln>
                <a:solidFill>
                  <a:srgbClr val="FFFF00"/>
                </a:solidFill>
              </a:rPr>
              <a:t>aequus</a:t>
            </a:r>
            <a:r>
              <a:rPr lang="pt-BR" sz="2400" i="1" dirty="0" smtClean="0">
                <a:ln>
                  <a:solidFill>
                    <a:srgbClr val="FFFF00"/>
                  </a:solidFill>
                </a:ln>
                <a:solidFill>
                  <a:srgbClr val="FFFF00"/>
                </a:solidFill>
              </a:rPr>
              <a:t> </a:t>
            </a:r>
            <a:r>
              <a:rPr lang="pt-BR" sz="2400" dirty="0" smtClean="0">
                <a:ln>
                  <a:solidFill>
                    <a:srgbClr val="FFFF00"/>
                  </a:solidFill>
                </a:ln>
                <a:solidFill>
                  <a:srgbClr val="FFFF00"/>
                </a:solidFill>
              </a:rPr>
              <a:t>(igual) +</a:t>
            </a:r>
            <a:r>
              <a:rPr lang="pt-BR" sz="2400" i="1" dirty="0" smtClean="0">
                <a:ln>
                  <a:solidFill>
                    <a:srgbClr val="FFFF00"/>
                  </a:solidFill>
                </a:ln>
                <a:solidFill>
                  <a:srgbClr val="FFFF00"/>
                </a:solidFill>
              </a:rPr>
              <a:t> </a:t>
            </a:r>
            <a:r>
              <a:rPr lang="pt-BR" sz="2400" i="1" dirty="0" err="1" smtClean="0">
                <a:ln>
                  <a:solidFill>
                    <a:srgbClr val="FFFF00"/>
                  </a:solidFill>
                </a:ln>
                <a:solidFill>
                  <a:srgbClr val="FFFF00"/>
                </a:solidFill>
              </a:rPr>
              <a:t>nox</a:t>
            </a:r>
            <a:r>
              <a:rPr lang="pt-BR" sz="2400" i="1" dirty="0" smtClean="0">
                <a:ln>
                  <a:solidFill>
                    <a:srgbClr val="FFFF00"/>
                  </a:solidFill>
                </a:ln>
                <a:solidFill>
                  <a:srgbClr val="FFFF00"/>
                </a:solidFill>
              </a:rPr>
              <a:t> </a:t>
            </a:r>
            <a:r>
              <a:rPr lang="pt-BR" sz="2400" dirty="0" smtClean="0">
                <a:ln>
                  <a:solidFill>
                    <a:srgbClr val="FFFF00"/>
                  </a:solidFill>
                </a:ln>
                <a:solidFill>
                  <a:srgbClr val="FFFF00"/>
                </a:solidFill>
              </a:rPr>
              <a:t>(noite) </a:t>
            </a:r>
            <a:endParaRPr lang="pt-BR" sz="2400" dirty="0">
              <a:ln>
                <a:solidFill>
                  <a:srgbClr val="FFFF00"/>
                </a:solidFill>
              </a:ln>
              <a:solidFill>
                <a:srgbClr val="FFFF00"/>
              </a:solidFill>
            </a:endParaRPr>
          </a:p>
        </p:txBody>
      </p:sp>
      <p:sp>
        <p:nvSpPr>
          <p:cNvPr id="3" name="Retângulo 2"/>
          <p:cNvSpPr/>
          <p:nvPr/>
        </p:nvSpPr>
        <p:spPr>
          <a:xfrm>
            <a:off x="251520" y="3717032"/>
            <a:ext cx="8208912" cy="461665"/>
          </a:xfrm>
          <a:prstGeom prst="rect">
            <a:avLst/>
          </a:prstGeom>
          <a:noFill/>
          <a:ln>
            <a:noFill/>
          </a:ln>
        </p:spPr>
        <p:txBody>
          <a:bodyPr wrap="square">
            <a:spAutoFit/>
          </a:bodyPr>
          <a:lstStyle/>
          <a:p>
            <a:r>
              <a:rPr lang="pt-BR" sz="2400" dirty="0" smtClean="0">
                <a:ln>
                  <a:solidFill>
                    <a:srgbClr val="FFFF00"/>
                  </a:solidFill>
                </a:ln>
                <a:solidFill>
                  <a:srgbClr val="FFFF00"/>
                </a:solidFill>
              </a:rPr>
              <a:t>Solstício – do Latim  </a:t>
            </a:r>
            <a:r>
              <a:rPr lang="pt-BR" sz="2400" i="1" dirty="0" smtClean="0">
                <a:ln>
                  <a:solidFill>
                    <a:srgbClr val="FFFF00"/>
                  </a:solidFill>
                </a:ln>
                <a:solidFill>
                  <a:srgbClr val="FFFF00"/>
                </a:solidFill>
              </a:rPr>
              <a:t>sol</a:t>
            </a:r>
            <a:r>
              <a:rPr lang="pt-BR" sz="2400" dirty="0" smtClean="0">
                <a:ln>
                  <a:solidFill>
                    <a:srgbClr val="FFFF00"/>
                  </a:solidFill>
                </a:ln>
                <a:solidFill>
                  <a:srgbClr val="FFFF00"/>
                </a:solidFill>
              </a:rPr>
              <a:t> + </a:t>
            </a:r>
            <a:r>
              <a:rPr lang="pt-BR" sz="2400" i="1" dirty="0" err="1" smtClean="0">
                <a:ln>
                  <a:solidFill>
                    <a:srgbClr val="FFFF00"/>
                  </a:solidFill>
                </a:ln>
                <a:solidFill>
                  <a:srgbClr val="FFFF00"/>
                </a:solidFill>
              </a:rPr>
              <a:t>sister</a:t>
            </a:r>
            <a:r>
              <a:rPr lang="pt-BR" sz="2400" dirty="0" err="1" smtClean="0">
                <a:ln>
                  <a:solidFill>
                    <a:srgbClr val="FFFF00"/>
                  </a:solidFill>
                </a:ln>
                <a:solidFill>
                  <a:srgbClr val="FFFF00"/>
                </a:solidFill>
              </a:rPr>
              <a:t>e</a:t>
            </a:r>
            <a:r>
              <a:rPr lang="pt-BR" sz="2400" dirty="0" smtClean="0">
                <a:ln>
                  <a:solidFill>
                    <a:srgbClr val="FFFF00"/>
                  </a:solidFill>
                </a:ln>
                <a:solidFill>
                  <a:srgbClr val="FFFF00"/>
                </a:solidFill>
              </a:rPr>
              <a:t> (que não se mexe)</a:t>
            </a:r>
            <a:endParaRPr lang="pt-BR" sz="2400" dirty="0">
              <a:ln>
                <a:solidFill>
                  <a:srgbClr val="FFFF00"/>
                </a:solidFill>
              </a:ln>
              <a:solidFill>
                <a:srgbClr val="FFFF00"/>
              </a:solidFill>
            </a:endParaRPr>
          </a:p>
        </p:txBody>
      </p:sp>
      <p:sp>
        <p:nvSpPr>
          <p:cNvPr id="5" name="CaixaDeTexto 4"/>
          <p:cNvSpPr txBox="1"/>
          <p:nvPr/>
        </p:nvSpPr>
        <p:spPr>
          <a:xfrm>
            <a:off x="827584" y="1340768"/>
            <a:ext cx="8316416" cy="400110"/>
          </a:xfrm>
          <a:prstGeom prst="rect">
            <a:avLst/>
          </a:prstGeom>
          <a:noFill/>
        </p:spPr>
        <p:txBody>
          <a:bodyPr wrap="square" rtlCol="0">
            <a:spAutoFit/>
          </a:bodyPr>
          <a:lstStyle/>
          <a:p>
            <a:pPr>
              <a:buSzPct val="150000"/>
              <a:buFont typeface="Wingdings" pitchFamily="2" charset="2"/>
              <a:buChar char="Ø"/>
            </a:pPr>
            <a:r>
              <a:rPr lang="pt-BR" sz="2000" b="1" dirty="0" smtClean="0">
                <a:solidFill>
                  <a:srgbClr val="00B0F0"/>
                </a:solidFill>
              </a:rPr>
              <a:t> Visibilidade do Sol</a:t>
            </a:r>
            <a:r>
              <a:rPr lang="pt-BR" sz="2000" b="1" dirty="0" smtClean="0">
                <a:solidFill>
                  <a:schemeClr val="accent1"/>
                </a:solidFill>
              </a:rPr>
              <a:t> </a:t>
            </a:r>
            <a:r>
              <a:rPr lang="pt-BR" sz="2000" b="1" dirty="0" smtClean="0">
                <a:solidFill>
                  <a:srgbClr val="00B0F0"/>
                </a:solidFill>
              </a:rPr>
              <a:t>(</a:t>
            </a:r>
            <a:r>
              <a:rPr lang="pt-BR" sz="2000" b="1" dirty="0" smtClean="0">
                <a:solidFill>
                  <a:srgbClr val="FFFF00"/>
                </a:solidFill>
              </a:rPr>
              <a:t>12:07</a:t>
            </a:r>
            <a:r>
              <a:rPr lang="pt-BR" sz="2000" b="1" dirty="0" smtClean="0">
                <a:solidFill>
                  <a:srgbClr val="00B0F0"/>
                </a:solidFill>
              </a:rPr>
              <a:t>) não é igual a sua não visibilidade</a:t>
            </a:r>
            <a:r>
              <a:rPr lang="pt-BR" sz="2000" b="1" dirty="0" smtClean="0">
                <a:ln w="10541" cmpd="sng">
                  <a:solidFill>
                    <a:schemeClr val="bg1"/>
                  </a:solidFill>
                  <a:prstDash val="solid"/>
                </a:ln>
                <a:effectLst>
                  <a:glow rad="63500">
                    <a:schemeClr val="accent1">
                      <a:satMod val="175000"/>
                      <a:alpha val="40000"/>
                    </a:schemeClr>
                  </a:glow>
                </a:effectLst>
              </a:rPr>
              <a:t> (11:53)</a:t>
            </a:r>
          </a:p>
        </p:txBody>
      </p:sp>
      <p:sp>
        <p:nvSpPr>
          <p:cNvPr id="6" name="CaixaDeTexto 5"/>
          <p:cNvSpPr txBox="1"/>
          <p:nvPr/>
        </p:nvSpPr>
        <p:spPr>
          <a:xfrm>
            <a:off x="827584" y="4581128"/>
            <a:ext cx="7488832" cy="400110"/>
          </a:xfrm>
          <a:prstGeom prst="rect">
            <a:avLst/>
          </a:prstGeom>
          <a:noFill/>
        </p:spPr>
        <p:txBody>
          <a:bodyPr wrap="square" rtlCol="0">
            <a:spAutoFit/>
          </a:bodyPr>
          <a:lstStyle/>
          <a:p>
            <a:pPr>
              <a:buSzPct val="150000"/>
              <a:buFont typeface="Wingdings" pitchFamily="2" charset="2"/>
              <a:buChar char="ü"/>
            </a:pPr>
            <a:r>
              <a:rPr lang="pt-BR" sz="2000" b="1" dirty="0" smtClean="0">
                <a:solidFill>
                  <a:srgbClr val="00B0F0"/>
                </a:solidFill>
              </a:rPr>
              <a:t> Visibilidade do Sol realmente não é igual a de sua não visibilidade</a:t>
            </a:r>
          </a:p>
        </p:txBody>
      </p:sp>
      <p:sp>
        <p:nvSpPr>
          <p:cNvPr id="7" name="CaixaDeTexto 6"/>
          <p:cNvSpPr txBox="1"/>
          <p:nvPr/>
        </p:nvSpPr>
        <p:spPr>
          <a:xfrm>
            <a:off x="827584" y="1916832"/>
            <a:ext cx="8316416" cy="400110"/>
          </a:xfrm>
          <a:prstGeom prst="rect">
            <a:avLst/>
          </a:prstGeom>
          <a:noFill/>
        </p:spPr>
        <p:txBody>
          <a:bodyPr wrap="square" rtlCol="0">
            <a:spAutoFit/>
          </a:bodyPr>
          <a:lstStyle/>
          <a:p>
            <a:pPr>
              <a:buSzPct val="150000"/>
              <a:buFont typeface="Wingdings" pitchFamily="2" charset="2"/>
              <a:buChar char="Ø"/>
            </a:pPr>
            <a:r>
              <a:rPr lang="pt-BR" sz="2000" b="1" dirty="0" smtClean="0">
                <a:solidFill>
                  <a:srgbClr val="00B0F0"/>
                </a:solidFill>
              </a:rPr>
              <a:t> Período de Claridade (</a:t>
            </a:r>
            <a:r>
              <a:rPr lang="pt-BR" sz="2000" b="1" dirty="0" smtClean="0">
                <a:solidFill>
                  <a:srgbClr val="FFFF00"/>
                </a:solidFill>
              </a:rPr>
              <a:t>12:52</a:t>
            </a:r>
            <a:r>
              <a:rPr lang="pt-BR" sz="2000" b="1" dirty="0" smtClean="0">
                <a:solidFill>
                  <a:srgbClr val="00B0F0"/>
                </a:solidFill>
              </a:rPr>
              <a:t>) não é igual ao de Escuridão </a:t>
            </a:r>
            <a:r>
              <a:rPr lang="pt-BR" sz="2000" b="1" dirty="0" smtClean="0">
                <a:ln w="10541" cmpd="sng">
                  <a:solidFill>
                    <a:schemeClr val="bg1"/>
                  </a:solidFill>
                  <a:prstDash val="solid"/>
                </a:ln>
                <a:effectLst>
                  <a:glow rad="63500">
                    <a:schemeClr val="accent1">
                      <a:satMod val="175000"/>
                      <a:alpha val="40000"/>
                    </a:schemeClr>
                  </a:glow>
                </a:effectLst>
              </a:rPr>
              <a:t>(09:25)</a:t>
            </a:r>
            <a:endParaRPr lang="pt-BR" sz="2000" b="1" dirty="0">
              <a:solidFill>
                <a:srgbClr val="00B0F0"/>
              </a:solidFill>
            </a:endParaRPr>
          </a:p>
        </p:txBody>
      </p:sp>
      <p:sp>
        <p:nvSpPr>
          <p:cNvPr id="8" name="CaixaDeTexto 7"/>
          <p:cNvSpPr txBox="1"/>
          <p:nvPr/>
        </p:nvSpPr>
        <p:spPr>
          <a:xfrm>
            <a:off x="827584" y="5301208"/>
            <a:ext cx="7488832" cy="400110"/>
          </a:xfrm>
          <a:prstGeom prst="rect">
            <a:avLst/>
          </a:prstGeom>
          <a:noFill/>
        </p:spPr>
        <p:txBody>
          <a:bodyPr wrap="square" rtlCol="0">
            <a:spAutoFit/>
          </a:bodyPr>
          <a:lstStyle/>
          <a:p>
            <a:pPr>
              <a:buSzPct val="150000"/>
              <a:buFont typeface="Wingdings" pitchFamily="2" charset="2"/>
              <a:buChar char="ü"/>
            </a:pPr>
            <a:r>
              <a:rPr lang="pt-BR" sz="2000" b="1" dirty="0" smtClean="0">
                <a:solidFill>
                  <a:srgbClr val="00B0F0"/>
                </a:solidFill>
              </a:rPr>
              <a:t> Período de Claridade não é igual ao de Escuridão</a:t>
            </a:r>
          </a:p>
        </p:txBody>
      </p:sp>
      <p:sp>
        <p:nvSpPr>
          <p:cNvPr id="9" name="CaixaDeTexto 8"/>
          <p:cNvSpPr txBox="1"/>
          <p:nvPr/>
        </p:nvSpPr>
        <p:spPr>
          <a:xfrm>
            <a:off x="829100" y="5949280"/>
            <a:ext cx="7488832" cy="400110"/>
          </a:xfrm>
          <a:prstGeom prst="rect">
            <a:avLst/>
          </a:prstGeom>
          <a:noFill/>
        </p:spPr>
        <p:txBody>
          <a:bodyPr wrap="square" rtlCol="0">
            <a:spAutoFit/>
          </a:bodyPr>
          <a:lstStyle/>
          <a:p>
            <a:pPr>
              <a:buSzPct val="150000"/>
              <a:buFont typeface="Wingdings" pitchFamily="2" charset="2"/>
              <a:buChar char="ü"/>
            </a:pPr>
            <a:r>
              <a:rPr lang="pt-BR" sz="2000" b="1" smtClean="0">
                <a:solidFill>
                  <a:srgbClr val="FF0000"/>
                </a:solidFill>
              </a:rPr>
              <a:t>Há exceção!!!!</a:t>
            </a:r>
            <a:endParaRPr lang="pt-BR"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laskacenters.gov/images/fpD6C_2.jpg"/>
          <p:cNvPicPr>
            <a:picLocks noChangeAspect="1" noChangeArrowheads="1"/>
          </p:cNvPicPr>
          <p:nvPr/>
        </p:nvPicPr>
        <p:blipFill>
          <a:blip r:embed="rId3" cstate="print"/>
          <a:srcRect/>
          <a:stretch>
            <a:fillRect/>
          </a:stretch>
        </p:blipFill>
        <p:spPr bwMode="auto">
          <a:xfrm>
            <a:off x="0" y="0"/>
            <a:ext cx="9145658" cy="6093296"/>
          </a:xfrm>
          <a:prstGeom prst="rect">
            <a:avLst/>
          </a:prstGeom>
          <a:noFill/>
        </p:spPr>
      </p:pic>
      <p:sp>
        <p:nvSpPr>
          <p:cNvPr id="3" name="Retângulo 2"/>
          <p:cNvSpPr/>
          <p:nvPr/>
        </p:nvSpPr>
        <p:spPr>
          <a:xfrm>
            <a:off x="683568" y="6211669"/>
            <a:ext cx="8064896" cy="646331"/>
          </a:xfrm>
          <a:prstGeom prst="rect">
            <a:avLst/>
          </a:prstGeom>
        </p:spPr>
        <p:txBody>
          <a:bodyPr wrap="square">
            <a:spAutoFit/>
          </a:bodyPr>
          <a:lstStyle/>
          <a:p>
            <a:r>
              <a:rPr lang="en-US" dirty="0" err="1" smtClean="0">
                <a:solidFill>
                  <a:srgbClr val="FFFF00"/>
                </a:solidFill>
              </a:rPr>
              <a:t>Foto</a:t>
            </a:r>
            <a:r>
              <a:rPr lang="en-US" dirty="0" smtClean="0">
                <a:solidFill>
                  <a:srgbClr val="FFFF00"/>
                </a:solidFill>
              </a:rPr>
              <a:t>: University of Alaska ,Fairbanks.     2 </a:t>
            </a:r>
            <a:r>
              <a:rPr lang="en-US" dirty="0" err="1" smtClean="0">
                <a:solidFill>
                  <a:srgbClr val="FFFF00"/>
                </a:solidFill>
              </a:rPr>
              <a:t>Dezembro</a:t>
            </a:r>
            <a:r>
              <a:rPr lang="en-US" dirty="0" smtClean="0">
                <a:solidFill>
                  <a:srgbClr val="FFFF00"/>
                </a:solidFill>
              </a:rPr>
              <a:t> 2012</a:t>
            </a:r>
          </a:p>
          <a:p>
            <a:r>
              <a:rPr lang="pt-BR" dirty="0" smtClean="0">
                <a:solidFill>
                  <a:srgbClr val="FFFF00"/>
                </a:solidFill>
              </a:rPr>
              <a:t>64° 50′ 37″ N, 147° 43′ 23″ W (</a:t>
            </a:r>
            <a:r>
              <a:rPr lang="pt-BR" dirty="0" smtClean="0">
                <a:solidFill>
                  <a:srgbClr val="FF0000"/>
                </a:solidFill>
              </a:rPr>
              <a:t>66° 34´N</a:t>
            </a:r>
            <a:r>
              <a:rPr lang="pt-BR" dirty="0" smtClean="0">
                <a:solidFill>
                  <a:srgbClr val="FFFF00"/>
                </a:solidFill>
              </a:rPr>
              <a:t>)</a:t>
            </a:r>
            <a:endParaRPr lang="pt-BR" dirty="0">
              <a:solidFill>
                <a:srgbClr val="FFFF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47162" y="-106875"/>
            <a:ext cx="5422190" cy="646331"/>
          </a:xfrm>
          <a:prstGeom prst="rect">
            <a:avLst/>
          </a:prstGeom>
          <a:noFill/>
        </p:spPr>
        <p:txBody>
          <a:bodyPr wrap="none" lIns="91440" tIns="45720" rIns="91440" bIns="45720">
            <a:spAutoFit/>
          </a:bodyPr>
          <a:lstStyle/>
          <a:p>
            <a:pPr algn="ctr"/>
            <a:r>
              <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Dia na latitude de 00° 00´S</a:t>
            </a:r>
            <a:endParaRPr lang="pt-BR"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a:off x="1552575" y="489913"/>
            <a:ext cx="603885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47161" y="-106875"/>
            <a:ext cx="5422190" cy="646331"/>
          </a:xfrm>
          <a:prstGeom prst="rect">
            <a:avLst/>
          </a:prstGeom>
          <a:noFill/>
        </p:spPr>
        <p:txBody>
          <a:bodyPr wrap="none" lIns="91440" tIns="45720" rIns="91440" bIns="45720">
            <a:spAutoFit/>
          </a:bodyPr>
          <a:lstStyle/>
          <a:p>
            <a:pPr algn="ctr"/>
            <a:r>
              <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Dia na latitude de 22° 01´S</a:t>
            </a:r>
            <a:endParaRPr lang="pt-BR"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1028" name="Picture 4"/>
          <p:cNvPicPr>
            <a:picLocks noChangeAspect="1" noChangeArrowheads="1"/>
          </p:cNvPicPr>
          <p:nvPr/>
        </p:nvPicPr>
        <p:blipFill>
          <a:blip r:embed="rId3" cstate="print"/>
          <a:srcRect/>
          <a:stretch>
            <a:fillRect/>
          </a:stretch>
        </p:blipFill>
        <p:spPr bwMode="auto">
          <a:xfrm>
            <a:off x="1547813" y="458988"/>
            <a:ext cx="6048375" cy="639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47813" y="485150"/>
            <a:ext cx="6048375" cy="6362700"/>
          </a:xfrm>
          <a:prstGeom prst="rect">
            <a:avLst/>
          </a:prstGeom>
          <a:noFill/>
          <a:ln w="9525">
            <a:noFill/>
            <a:miter lim="800000"/>
            <a:headEnd/>
            <a:tailEnd/>
          </a:ln>
        </p:spPr>
      </p:pic>
      <p:sp>
        <p:nvSpPr>
          <p:cNvPr id="3" name="Retângulo 2"/>
          <p:cNvSpPr/>
          <p:nvPr/>
        </p:nvSpPr>
        <p:spPr>
          <a:xfrm>
            <a:off x="204398" y="-106875"/>
            <a:ext cx="8710718" cy="646331"/>
          </a:xfrm>
          <a:prstGeom prst="rect">
            <a:avLst/>
          </a:prstGeom>
          <a:noFill/>
        </p:spPr>
        <p:txBody>
          <a:bodyPr wrap="none" lIns="91440" tIns="45720" rIns="91440" bIns="45720">
            <a:spAutoFit/>
          </a:bodyPr>
          <a:lstStyle/>
          <a:p>
            <a:pPr algn="ctr"/>
            <a:r>
              <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Dia na latitude de 33° 45´S  - arroio do Chuí</a:t>
            </a:r>
            <a:endParaRPr lang="pt-BR"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47163" y="-106875"/>
            <a:ext cx="5422190" cy="646331"/>
          </a:xfrm>
          <a:prstGeom prst="rect">
            <a:avLst/>
          </a:prstGeom>
          <a:noFill/>
        </p:spPr>
        <p:txBody>
          <a:bodyPr wrap="none" lIns="91440" tIns="45720" rIns="91440" bIns="45720">
            <a:spAutoFit/>
          </a:bodyPr>
          <a:lstStyle/>
          <a:p>
            <a:pPr algn="ctr"/>
            <a:r>
              <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Dia na latitude de 66° 34´S</a:t>
            </a:r>
            <a:endParaRPr lang="pt-BR"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4098" name="Picture 2"/>
          <p:cNvPicPr>
            <a:picLocks noChangeAspect="1" noChangeArrowheads="1"/>
          </p:cNvPicPr>
          <p:nvPr/>
        </p:nvPicPr>
        <p:blipFill>
          <a:blip r:embed="rId3" cstate="print"/>
          <a:srcRect/>
          <a:stretch>
            <a:fillRect/>
          </a:stretch>
        </p:blipFill>
        <p:spPr bwMode="auto">
          <a:xfrm>
            <a:off x="1552575" y="497025"/>
            <a:ext cx="6038850" cy="636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47162" y="-106875"/>
            <a:ext cx="5422190" cy="646331"/>
          </a:xfrm>
          <a:prstGeom prst="rect">
            <a:avLst/>
          </a:prstGeom>
          <a:noFill/>
        </p:spPr>
        <p:txBody>
          <a:bodyPr wrap="none" lIns="91440" tIns="45720" rIns="91440" bIns="45720">
            <a:spAutoFit/>
          </a:bodyPr>
          <a:lstStyle/>
          <a:p>
            <a:pPr algn="ctr"/>
            <a:r>
              <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Dia na latitude de 90° 00´S</a:t>
            </a:r>
            <a:endParaRPr lang="pt-BR"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5122" name="Picture 2"/>
          <p:cNvPicPr>
            <a:picLocks noChangeAspect="1" noChangeArrowheads="1"/>
          </p:cNvPicPr>
          <p:nvPr/>
        </p:nvPicPr>
        <p:blipFill>
          <a:blip r:embed="rId3" cstate="print"/>
          <a:srcRect/>
          <a:stretch>
            <a:fillRect/>
          </a:stretch>
        </p:blipFill>
        <p:spPr bwMode="auto">
          <a:xfrm>
            <a:off x="1552575" y="480388"/>
            <a:ext cx="6038850" cy="637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3" cstate="print"/>
          <a:srcRect/>
          <a:stretch>
            <a:fillRect/>
          </a:stretch>
        </p:blipFill>
        <p:spPr bwMode="auto">
          <a:xfrm>
            <a:off x="285750" y="332656"/>
            <a:ext cx="8572500" cy="545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lambda.gsfc.nasa.gov/product/spt/spt_telescope.png"/>
          <p:cNvPicPr>
            <a:picLocks noChangeAspect="1" noChangeArrowheads="1"/>
          </p:cNvPicPr>
          <p:nvPr/>
        </p:nvPicPr>
        <p:blipFill>
          <a:blip r:embed="rId3" cstate="print"/>
          <a:srcRect/>
          <a:stretch>
            <a:fillRect/>
          </a:stretch>
        </p:blipFill>
        <p:spPr bwMode="auto">
          <a:xfrm>
            <a:off x="490537" y="188640"/>
            <a:ext cx="8162925" cy="54483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69822" y="260648"/>
            <a:ext cx="3204356" cy="707886"/>
          </a:xfrm>
          <a:prstGeom prst="rect">
            <a:avLst/>
          </a:prstGeom>
          <a:noFill/>
        </p:spPr>
        <p:txBody>
          <a:bodyPr wrap="square" rtlCol="0">
            <a:spAutoFit/>
          </a:bodyPr>
          <a:lstStyle/>
          <a:p>
            <a:pPr algn="ctr"/>
            <a:r>
              <a:rPr lang="pt-BR" sz="4000" dirty="0" smtClean="0">
                <a:solidFill>
                  <a:srgbClr val="FF0000"/>
                </a:solidFill>
              </a:rPr>
              <a:t>Calendário</a:t>
            </a:r>
            <a:endParaRPr lang="pt-BR" sz="4000" dirty="0">
              <a:solidFill>
                <a:srgbClr val="FF0000"/>
              </a:solidFill>
            </a:endParaRPr>
          </a:p>
        </p:txBody>
      </p:sp>
      <p:pic>
        <p:nvPicPr>
          <p:cNvPr id="3" name="Imagem 2" descr="102245-050-DE405207.jpg"/>
          <p:cNvPicPr>
            <a:picLocks noChangeAspect="1"/>
          </p:cNvPicPr>
          <p:nvPr/>
        </p:nvPicPr>
        <p:blipFill>
          <a:blip r:embed="rId3" cstate="print"/>
          <a:stretch>
            <a:fillRect/>
          </a:stretch>
        </p:blipFill>
        <p:spPr>
          <a:xfrm>
            <a:off x="0" y="917257"/>
            <a:ext cx="9144000" cy="502348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a:stretch>
            <a:fillRect/>
          </a:stretch>
        </p:blipFill>
        <p:spPr bwMode="auto">
          <a:xfrm>
            <a:off x="47625" y="116632"/>
            <a:ext cx="9048750" cy="603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38436" y="-106875"/>
            <a:ext cx="3286477" cy="646331"/>
          </a:xfrm>
          <a:prstGeom prst="rect">
            <a:avLst/>
          </a:prstGeom>
          <a:noFill/>
        </p:spPr>
        <p:txBody>
          <a:bodyPr wrap="none" lIns="91440" tIns="45720" rIns="91440" bIns="45720">
            <a:spAutoFit/>
          </a:bodyPr>
          <a:lstStyle/>
          <a:p>
            <a:pPr algn="ctr"/>
            <a:r>
              <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Dia em 00° 00´S</a:t>
            </a:r>
            <a:endParaRPr lang="pt-BR"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a:off x="1552575" y="489913"/>
            <a:ext cx="603885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02074" y="2967335"/>
            <a:ext cx="2739853"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Analema</a:t>
            </a:r>
            <a:endParaRPr lang="pt-BR"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1481138" y="571500"/>
            <a:ext cx="61817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www.perseus.gr/Images/solar-analemma-070000-UTC.jpg"/>
          <p:cNvPicPr>
            <a:picLocks noChangeAspect="1" noChangeArrowheads="1"/>
          </p:cNvPicPr>
          <p:nvPr/>
        </p:nvPicPr>
        <p:blipFill>
          <a:blip r:embed="rId3" cstate="print"/>
          <a:srcRect/>
          <a:stretch>
            <a:fillRect/>
          </a:stretch>
        </p:blipFill>
        <p:spPr bwMode="auto">
          <a:xfrm>
            <a:off x="2289448" y="0"/>
            <a:ext cx="4565104" cy="6086807"/>
          </a:xfrm>
          <a:prstGeom prst="rect">
            <a:avLst/>
          </a:prstGeom>
          <a:noFill/>
        </p:spPr>
      </p:pic>
      <p:sp>
        <p:nvSpPr>
          <p:cNvPr id="3" name="Retângulo 2"/>
          <p:cNvSpPr/>
          <p:nvPr/>
        </p:nvSpPr>
        <p:spPr>
          <a:xfrm>
            <a:off x="179512" y="6211669"/>
            <a:ext cx="3535134" cy="646331"/>
          </a:xfrm>
          <a:prstGeom prst="rect">
            <a:avLst/>
          </a:prstGeom>
          <a:noFill/>
        </p:spPr>
        <p:txBody>
          <a:bodyPr wrap="none" lIns="91440" tIns="45720" rIns="91440" bIns="45720">
            <a:spAutoFit/>
          </a:bodyPr>
          <a:lstStyle/>
          <a:p>
            <a:pPr algn="ctr"/>
            <a:r>
              <a:rPr lang="pt-BR" sz="36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Templo de Apollo</a:t>
            </a:r>
            <a:endParaRPr lang="pt-BR" sz="36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scienceblogs.com/startswithabang/files/2009/08/analemma.gif"/>
          <p:cNvPicPr>
            <a:picLocks noChangeAspect="1" noChangeArrowheads="1"/>
          </p:cNvPicPr>
          <p:nvPr/>
        </p:nvPicPr>
        <p:blipFill>
          <a:blip r:embed="rId3" cstate="print"/>
          <a:srcRect/>
          <a:stretch>
            <a:fillRect/>
          </a:stretch>
        </p:blipFill>
        <p:spPr bwMode="auto">
          <a:xfrm>
            <a:off x="1908462" y="0"/>
            <a:ext cx="5320861" cy="6858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cienceblogs.com/startswithabang/files/2009/08/EquationofTimeandAnalemma.gif"/>
          <p:cNvPicPr>
            <a:picLocks noChangeAspect="1" noChangeArrowheads="1" noCrop="1"/>
          </p:cNvPicPr>
          <p:nvPr/>
        </p:nvPicPr>
        <p:blipFill>
          <a:blip r:embed="rId3" cstate="print"/>
          <a:srcRect/>
          <a:stretch>
            <a:fillRect/>
          </a:stretch>
        </p:blipFill>
        <p:spPr bwMode="auto">
          <a:xfrm>
            <a:off x="1779669" y="44624"/>
            <a:ext cx="5541268" cy="6691172"/>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317981" y="19050"/>
            <a:ext cx="8530744" cy="6832640"/>
            <a:chOff x="317981" y="19050"/>
            <a:chExt cx="8530744" cy="6832640"/>
          </a:xfrm>
        </p:grpSpPr>
        <p:sp>
          <p:nvSpPr>
            <p:cNvPr id="2" name="Retângulo 1"/>
            <p:cNvSpPr/>
            <p:nvPr/>
          </p:nvSpPr>
          <p:spPr>
            <a:xfrm>
              <a:off x="317981" y="19050"/>
              <a:ext cx="8530744" cy="6832640"/>
            </a:xfrm>
            <a:prstGeom prst="rect">
              <a:avLst/>
            </a:prstGeom>
            <a:noFill/>
          </p:spPr>
          <p:txBody>
            <a:bodyPr wrap="square" lIns="91440" tIns="45720" rIns="91440" bIns="45720">
              <a:spAutoFit/>
            </a:bodyPr>
            <a:lstStyle/>
            <a:p>
              <a:pPr algn="just"/>
              <a:r>
                <a:rPr lang="pt-B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Resumo:</a:t>
              </a:r>
            </a:p>
            <a:p>
              <a:pPr algn="just">
                <a:buFont typeface="Wingdings" pitchFamily="2" charset="2"/>
                <a:buChar char="Ø"/>
              </a:pPr>
              <a:r>
                <a:rPr lang="pt-BR" sz="4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Obliquidade</a:t>
              </a:r>
            </a:p>
            <a:p>
              <a:pPr algn="just">
                <a:buFont typeface="Wingdings" pitchFamily="2" charset="2"/>
                <a:buChar char="Ø"/>
              </a:pPr>
              <a:r>
                <a:rPr lang="pt-BR" sz="4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Rotação</a:t>
              </a:r>
            </a:p>
            <a:p>
              <a:pPr algn="just">
                <a:buFont typeface="Wingdings" pitchFamily="2" charset="2"/>
                <a:buChar char="Ø"/>
              </a:pPr>
              <a:r>
                <a:rPr lang="pt-BR" sz="4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Precessão</a:t>
              </a:r>
            </a:p>
            <a:p>
              <a:pPr algn="just">
                <a:buFont typeface="Wingdings" pitchFamily="2" charset="2"/>
                <a:buChar char="Ø"/>
              </a:pPr>
              <a:r>
                <a:rPr lang="pt-BR" sz="48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Nutação</a:t>
              </a:r>
              <a:endParaRPr lang="pt-BR" sz="4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just">
                <a:buFont typeface="Wingdings" pitchFamily="2" charset="2"/>
                <a:buChar char="Ø"/>
              </a:pPr>
              <a:r>
                <a:rPr lang="pt-BR" sz="4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Crepúsculo</a:t>
              </a:r>
            </a:p>
            <a:p>
              <a:pPr algn="just"/>
              <a:r>
                <a:rPr lang="pt-BR" sz="4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pt-BR"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Obliquidade</a:t>
              </a:r>
              <a:endParaRPr lang="pt-BR" sz="4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just">
                <a:buFont typeface="Arial" pitchFamily="34" charset="0"/>
                <a:buChar char="•"/>
              </a:pPr>
              <a:r>
                <a:rPr lang="pt-BR" sz="4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Analema</a:t>
              </a:r>
            </a:p>
            <a:p>
              <a:pPr marL="4572000" lvl="8" indent="-914400" algn="just">
                <a:buFont typeface="Wingdings" pitchFamily="2" charset="2"/>
                <a:buChar char="Ø"/>
              </a:pPr>
              <a:r>
                <a:rPr lang="pt-BR"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Revolução</a:t>
              </a:r>
              <a:endParaRPr lang="pt-B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 name="Chave esquerda 2"/>
            <p:cNvSpPr/>
            <p:nvPr/>
          </p:nvSpPr>
          <p:spPr>
            <a:xfrm>
              <a:off x="3476625" y="4714875"/>
              <a:ext cx="533400" cy="1905000"/>
            </a:xfrm>
            <a:prstGeom prst="leftBrace">
              <a:avLst>
                <a:gd name="adj1" fmla="val 8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sp>
        <p:nvSpPr>
          <p:cNvPr id="4" name="Retângulo 3"/>
          <p:cNvSpPr/>
          <p:nvPr/>
        </p:nvSpPr>
        <p:spPr>
          <a:xfrm>
            <a:off x="4900474" y="865296"/>
            <a:ext cx="4092606" cy="2783426"/>
          </a:xfrm>
          <a:prstGeom prst="rect">
            <a:avLst/>
          </a:prstGeom>
          <a:noFill/>
        </p:spPr>
        <p:txBody>
          <a:bodyPr wrap="none" lIns="91440" tIns="45720" rIns="91440" bIns="45720">
            <a:prstTxWarp prst="textSlantUp">
              <a:avLst/>
            </a:prstTxWarp>
            <a:spAutoFit/>
            <a:scene3d>
              <a:camera prst="orthographicFront"/>
              <a:lightRig rig="glow" dir="tl">
                <a:rot lat="0" lon="0" rev="5400000"/>
              </a:lightRig>
            </a:scene3d>
            <a:sp3d extrusionH="57150" contourW="12700">
              <a:bevelT w="25400" h="25400" prst="relaxedInset"/>
              <a:contourClr>
                <a:schemeClr val="accent6">
                  <a:shade val="73000"/>
                </a:schemeClr>
              </a:contourClr>
            </a:sp3d>
          </a:bodyPr>
          <a:lstStyle/>
          <a:p>
            <a:pPr algn="ctr"/>
            <a:r>
              <a:rPr lang="pt-B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1">
                      <a:satMod val="175000"/>
                      <a:alpha val="40000"/>
                    </a:schemeClr>
                  </a:glow>
                  <a:outerShdw blurRad="80000" dist="40000" dir="5040000" algn="tl">
                    <a:schemeClr val="tx2">
                      <a:lumMod val="40000"/>
                      <a:lumOff val="60000"/>
                      <a:alpha val="78000"/>
                    </a:schemeClr>
                  </a:outerShdw>
                  <a:reflection blurRad="6350" stA="60000" endA="900" endPos="60000" dist="60007" dir="5400000" sy="-100000" algn="bl" rotWithShape="0"/>
                </a:effectLst>
              </a:rPr>
              <a:t>Efemérides</a:t>
            </a:r>
          </a:p>
          <a:p>
            <a:pPr algn="ctr"/>
            <a:r>
              <a:rPr lang="pt-BR"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1">
                      <a:satMod val="175000"/>
                      <a:alpha val="40000"/>
                    </a:schemeClr>
                  </a:glow>
                  <a:outerShdw blurRad="80000" dist="40000" dir="5040000" algn="tl">
                    <a:schemeClr val="tx2">
                      <a:lumMod val="40000"/>
                      <a:lumOff val="60000"/>
                      <a:alpha val="78000"/>
                    </a:schemeClr>
                  </a:outerShdw>
                  <a:reflection blurRad="6350" stA="60000" endA="900" endPos="60000" dist="60007" dir="5400000" sy="-100000" algn="bl" rotWithShape="0"/>
                </a:effectLst>
              </a:rPr>
              <a:t>das</a:t>
            </a:r>
          </a:p>
          <a:p>
            <a:pPr algn="ctr"/>
            <a:r>
              <a:rPr lang="pt-B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1">
                      <a:satMod val="175000"/>
                      <a:alpha val="40000"/>
                    </a:schemeClr>
                  </a:glow>
                  <a:outerShdw blurRad="80000" dist="40000" dir="5040000" algn="tl">
                    <a:schemeClr val="tx2">
                      <a:lumMod val="40000"/>
                      <a:lumOff val="60000"/>
                      <a:alpha val="78000"/>
                    </a:schemeClr>
                  </a:outerShdw>
                  <a:reflection blurRad="6350" stA="60000" endA="900" endPos="60000" dist="60007" dir="5400000" sy="-100000" algn="bl" rotWithShape="0"/>
                </a:effectLst>
              </a:rPr>
              <a:t>Estações do Ano</a:t>
            </a:r>
            <a:endParaRPr lang="pt-BR"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1">
                    <a:satMod val="175000"/>
                    <a:alpha val="40000"/>
                  </a:schemeClr>
                </a:glow>
                <a:outerShdw blurRad="80000" dist="40000" dir="5040000" algn="tl">
                  <a:schemeClr val="tx2">
                    <a:lumMod val="40000"/>
                    <a:lumOff val="60000"/>
                    <a:alpha val="78000"/>
                  </a:schemeClr>
                </a:outerShdw>
                <a:reflection blurRad="6350" stA="60000" endA="900" endPos="60000" dist="60007"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7011" y="-72679"/>
            <a:ext cx="8203541" cy="707886"/>
          </a:xfrm>
          <a:prstGeom prst="rect">
            <a:avLst/>
          </a:prstGeom>
          <a:noFill/>
        </p:spPr>
        <p:txBody>
          <a:bodyPr wrap="square" rtlCol="0">
            <a:spAutoFit/>
          </a:bodyPr>
          <a:lstStyle/>
          <a:p>
            <a:pPr algn="ctr"/>
            <a:r>
              <a:rPr lang="pt-BR" sz="4000" dirty="0" smtClean="0">
                <a:solidFill>
                  <a:srgbClr val="FFFF00"/>
                </a:solidFill>
              </a:rPr>
              <a:t>Efemérides das Estações do Ano - 2014</a:t>
            </a:r>
            <a:endParaRPr lang="pt-BR" sz="4000" dirty="0">
              <a:solidFill>
                <a:srgbClr val="FFFF00"/>
              </a:solidFill>
            </a:endParaRPr>
          </a:p>
        </p:txBody>
      </p:sp>
      <p:graphicFrame>
        <p:nvGraphicFramePr>
          <p:cNvPr id="6" name="Tabela 5"/>
          <p:cNvGraphicFramePr>
            <a:graphicFrameLocks noGrp="1"/>
          </p:cNvGraphicFramePr>
          <p:nvPr/>
        </p:nvGraphicFramePr>
        <p:xfrm>
          <a:off x="719853" y="885217"/>
          <a:ext cx="7664880" cy="4165600"/>
        </p:xfrm>
        <a:graphic>
          <a:graphicData uri="http://schemas.openxmlformats.org/drawingml/2006/table">
            <a:tbl>
              <a:tblPr/>
              <a:tblGrid>
                <a:gridCol w="2869673"/>
                <a:gridCol w="2305812"/>
                <a:gridCol w="2489395"/>
              </a:tblGrid>
              <a:tr h="337921">
                <a:tc>
                  <a:txBody>
                    <a:bodyPr/>
                    <a:lstStyle/>
                    <a:p>
                      <a:pPr algn="ctr"/>
                      <a:endParaRPr lang="pt-BR" sz="2000" dirty="0" smtClean="0">
                        <a:latin typeface="Calibri"/>
                      </a:endParaRPr>
                    </a:p>
                    <a:p>
                      <a:pPr algn="ctr"/>
                      <a:r>
                        <a:rPr lang="pt-BR" sz="2000" dirty="0" smtClean="0">
                          <a:latin typeface="Calibri"/>
                        </a:rPr>
                        <a:t>Efeméride Austral</a:t>
                      </a:r>
                      <a:endParaRPr lang="pt-BR" sz="20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000" dirty="0" smtClean="0">
                          <a:solidFill>
                            <a:schemeClr val="tx1"/>
                          </a:solidFill>
                          <a:latin typeface="Calibri"/>
                        </a:rPr>
                        <a:t>Coordenadas Astronômicas</a:t>
                      </a:r>
                    </a:p>
                    <a:p>
                      <a:pPr algn="ctr"/>
                      <a:r>
                        <a:rPr lang="pt-BR" sz="2000" dirty="0" smtClean="0">
                          <a:solidFill>
                            <a:schemeClr val="tx1"/>
                          </a:solidFill>
                          <a:latin typeface="Calibri"/>
                        </a:rPr>
                        <a:t>do Sol</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2000" dirty="0" smtClean="0">
                        <a:latin typeface="Calibri"/>
                      </a:endParaRPr>
                    </a:p>
                    <a:p>
                      <a:pPr algn="ctr"/>
                      <a:r>
                        <a:rPr lang="pt-BR" sz="2000" dirty="0" smtClean="0">
                          <a:latin typeface="Calibri"/>
                        </a:rPr>
                        <a:t>Dia e Horário</a:t>
                      </a:r>
                      <a:endParaRPr lang="pt-BR" sz="2000" dirty="0">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9953">
                <a:tc>
                  <a:txBody>
                    <a:bodyPr/>
                    <a:lstStyle/>
                    <a:p>
                      <a:pPr algn="ctr"/>
                      <a:endParaRPr lang="pt-BR" sz="2000" b="1" dirty="0" smtClean="0">
                        <a:solidFill>
                          <a:schemeClr val="tx1"/>
                        </a:solidFill>
                        <a:latin typeface="Calibri"/>
                      </a:endParaRPr>
                    </a:p>
                    <a:p>
                      <a:pPr algn="ctr"/>
                      <a:r>
                        <a:rPr lang="pt-BR" sz="2000" b="1" dirty="0" smtClean="0">
                          <a:solidFill>
                            <a:schemeClr val="tx1"/>
                          </a:solidFill>
                          <a:latin typeface="Calibri"/>
                        </a:rPr>
                        <a:t>Equinócio </a:t>
                      </a:r>
                      <a:r>
                        <a:rPr lang="pt-BR" sz="2000" b="1" dirty="0">
                          <a:solidFill>
                            <a:schemeClr val="tx1"/>
                          </a:solidFill>
                          <a:latin typeface="Calibri"/>
                        </a:rPr>
                        <a:t>de Outono</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000" b="1" baseline="0" dirty="0" smtClean="0">
                          <a:solidFill>
                            <a:schemeClr val="tx1"/>
                          </a:solidFill>
                          <a:latin typeface="Symbol" pitchFamily="18" charset="2"/>
                        </a:rPr>
                        <a:t>a</a:t>
                      </a:r>
                      <a:r>
                        <a:rPr lang="pt-BR" sz="2000" b="1" dirty="0" smtClean="0">
                          <a:solidFill>
                            <a:schemeClr val="tx1"/>
                          </a:solidFill>
                          <a:latin typeface="Calibri"/>
                        </a:rPr>
                        <a:t>= 23</a:t>
                      </a:r>
                      <a:r>
                        <a:rPr lang="pt-BR" sz="2000" b="1" baseline="30000" dirty="0" smtClean="0">
                          <a:solidFill>
                            <a:schemeClr val="tx1"/>
                          </a:solidFill>
                          <a:latin typeface="Calibri"/>
                        </a:rPr>
                        <a:t>h</a:t>
                      </a:r>
                      <a:r>
                        <a:rPr lang="pt-BR" sz="2000" b="1" dirty="0" smtClean="0">
                          <a:solidFill>
                            <a:schemeClr val="tx1"/>
                          </a:solidFill>
                          <a:latin typeface="Calibri"/>
                        </a:rPr>
                        <a:t>59</a:t>
                      </a:r>
                      <a:r>
                        <a:rPr lang="pt-BR" sz="2000" b="1" baseline="30000" dirty="0" smtClean="0">
                          <a:solidFill>
                            <a:schemeClr val="tx1"/>
                          </a:solidFill>
                          <a:latin typeface="Calibri"/>
                        </a:rPr>
                        <a:t>min</a:t>
                      </a:r>
                      <a:r>
                        <a:rPr lang="pt-BR" sz="2000" b="1" dirty="0" smtClean="0">
                          <a:solidFill>
                            <a:schemeClr val="tx1"/>
                          </a:solidFill>
                          <a:latin typeface="Calibri"/>
                        </a:rPr>
                        <a:t>59.42</a:t>
                      </a:r>
                      <a:r>
                        <a:rPr lang="pt-BR" sz="2000" b="1" baseline="30000" dirty="0" smtClean="0">
                          <a:solidFill>
                            <a:schemeClr val="tx1"/>
                          </a:solidFill>
                          <a:latin typeface="Calibri"/>
                        </a:rPr>
                        <a:t>s</a:t>
                      </a:r>
                    </a:p>
                    <a:p>
                      <a:pPr algn="ctr"/>
                      <a:endParaRPr lang="pt-BR" sz="2000" b="1" baseline="30000" dirty="0" smtClean="0">
                        <a:solidFill>
                          <a:schemeClr val="tx1"/>
                        </a:solidFill>
                        <a:latin typeface="Calibri"/>
                      </a:endParaRPr>
                    </a:p>
                    <a:p>
                      <a:pPr algn="ctr"/>
                      <a:r>
                        <a:rPr lang="pt-BR" sz="2000" b="1" baseline="0" dirty="0" smtClean="0">
                          <a:solidFill>
                            <a:schemeClr val="tx1"/>
                          </a:solidFill>
                          <a:latin typeface="Symbol" pitchFamily="18" charset="2"/>
                        </a:rPr>
                        <a:t>d</a:t>
                      </a:r>
                      <a:r>
                        <a:rPr lang="pt-BR" sz="2000" b="1" dirty="0" smtClean="0">
                          <a:solidFill>
                            <a:schemeClr val="tx1"/>
                          </a:solidFill>
                          <a:latin typeface="Calibri"/>
                        </a:rPr>
                        <a:t>= 00°00’00.1”</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2000" b="1" dirty="0" smtClean="0">
                        <a:solidFill>
                          <a:schemeClr val="tx1"/>
                        </a:solidFill>
                        <a:latin typeface="Calibri"/>
                      </a:endParaRPr>
                    </a:p>
                    <a:p>
                      <a:pPr algn="ctr"/>
                      <a:r>
                        <a:rPr lang="pt-BR" sz="2000" b="1" dirty="0" smtClean="0">
                          <a:solidFill>
                            <a:schemeClr val="tx1"/>
                          </a:solidFill>
                          <a:latin typeface="Calibri"/>
                        </a:rPr>
                        <a:t>20/03 </a:t>
                      </a:r>
                      <a:r>
                        <a:rPr lang="pt-BR" sz="2000" b="1" dirty="0">
                          <a:solidFill>
                            <a:schemeClr val="tx1"/>
                          </a:solidFill>
                          <a:latin typeface="Calibri"/>
                        </a:rPr>
                        <a:t>às </a:t>
                      </a:r>
                      <a:r>
                        <a:rPr lang="pt-BR" sz="2000" b="1" dirty="0" smtClean="0">
                          <a:solidFill>
                            <a:schemeClr val="tx1"/>
                          </a:solidFill>
                          <a:latin typeface="Calibri"/>
                        </a:rPr>
                        <a:t>16:57 TU</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73741">
                <a:tc>
                  <a:txBody>
                    <a:bodyPr/>
                    <a:lstStyle/>
                    <a:p>
                      <a:pPr algn="ctr"/>
                      <a:endParaRPr lang="pt-BR" sz="2000" b="1" dirty="0" smtClean="0">
                        <a:solidFill>
                          <a:schemeClr val="tx1"/>
                        </a:solidFill>
                        <a:latin typeface="Calibri"/>
                      </a:endParaRPr>
                    </a:p>
                    <a:p>
                      <a:pPr algn="ctr"/>
                      <a:r>
                        <a:rPr lang="pt-BR" sz="2000" b="1" dirty="0" smtClean="0">
                          <a:solidFill>
                            <a:schemeClr val="tx1"/>
                          </a:solidFill>
                          <a:latin typeface="Calibri"/>
                        </a:rPr>
                        <a:t>Solstício </a:t>
                      </a:r>
                      <a:r>
                        <a:rPr lang="pt-BR" sz="2000" b="1" dirty="0">
                          <a:solidFill>
                            <a:schemeClr val="tx1"/>
                          </a:solidFill>
                          <a:latin typeface="Calibri"/>
                        </a:rPr>
                        <a:t>de Inverno</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000" b="1" dirty="0" smtClean="0">
                          <a:solidFill>
                            <a:schemeClr val="tx1"/>
                          </a:solidFill>
                          <a:latin typeface="Calibri"/>
                        </a:rPr>
                        <a:t> </a:t>
                      </a:r>
                      <a:r>
                        <a:rPr lang="pt-BR" sz="2000" b="1" baseline="0" dirty="0" smtClean="0">
                          <a:solidFill>
                            <a:schemeClr val="tx1"/>
                          </a:solidFill>
                          <a:latin typeface="Symbol" pitchFamily="18" charset="2"/>
                        </a:rPr>
                        <a:t>a</a:t>
                      </a:r>
                      <a:r>
                        <a:rPr lang="pt-BR" sz="2000" b="1" dirty="0" smtClean="0">
                          <a:solidFill>
                            <a:schemeClr val="tx1"/>
                          </a:solidFill>
                          <a:latin typeface="Calibri"/>
                        </a:rPr>
                        <a:t>= 06</a:t>
                      </a:r>
                      <a:r>
                        <a:rPr lang="pt-BR" sz="2000" b="1" baseline="30000" dirty="0" smtClean="0">
                          <a:solidFill>
                            <a:schemeClr val="tx1"/>
                          </a:solidFill>
                          <a:latin typeface="Calibri"/>
                        </a:rPr>
                        <a:t>h</a:t>
                      </a:r>
                      <a:r>
                        <a:rPr lang="pt-BR" sz="2000" b="1" dirty="0" smtClean="0">
                          <a:solidFill>
                            <a:schemeClr val="tx1"/>
                          </a:solidFill>
                          <a:latin typeface="Calibri"/>
                        </a:rPr>
                        <a:t>00</a:t>
                      </a:r>
                      <a:r>
                        <a:rPr lang="pt-BR" sz="2000" b="1" baseline="30000" dirty="0" smtClean="0">
                          <a:solidFill>
                            <a:schemeClr val="tx1"/>
                          </a:solidFill>
                          <a:latin typeface="Calibri"/>
                        </a:rPr>
                        <a:t>min</a:t>
                      </a:r>
                      <a:r>
                        <a:rPr lang="pt-BR" sz="2000" b="1" dirty="0" smtClean="0">
                          <a:solidFill>
                            <a:schemeClr val="tx1"/>
                          </a:solidFill>
                          <a:latin typeface="Calibri"/>
                        </a:rPr>
                        <a:t>00.00</a:t>
                      </a:r>
                      <a:r>
                        <a:rPr lang="pt-BR" sz="2000" b="1" baseline="30000" dirty="0" smtClean="0">
                          <a:solidFill>
                            <a:schemeClr val="tx1"/>
                          </a:solidFill>
                          <a:latin typeface="Calibri"/>
                        </a:rPr>
                        <a:t>s</a:t>
                      </a:r>
                    </a:p>
                    <a:p>
                      <a:pPr algn="ctr"/>
                      <a:endParaRPr lang="pt-BR" sz="2000" b="1" baseline="30000" dirty="0" smtClean="0">
                        <a:solidFill>
                          <a:schemeClr val="tx1"/>
                        </a:solidFill>
                        <a:latin typeface="Calibri"/>
                      </a:endParaRPr>
                    </a:p>
                    <a:p>
                      <a:pPr algn="ctr"/>
                      <a:r>
                        <a:rPr lang="pt-BR" sz="2000" b="1" baseline="0" dirty="0" smtClean="0">
                          <a:solidFill>
                            <a:schemeClr val="tx1"/>
                          </a:solidFill>
                          <a:latin typeface="Symbol" pitchFamily="18" charset="2"/>
                        </a:rPr>
                        <a:t>d</a:t>
                      </a:r>
                      <a:r>
                        <a:rPr lang="pt-BR" sz="2000" b="1" dirty="0" smtClean="0">
                          <a:solidFill>
                            <a:schemeClr val="tx1"/>
                          </a:solidFill>
                          <a:latin typeface="Calibri"/>
                        </a:rPr>
                        <a:t>= +23°26’09.1” </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2000" b="1" dirty="0" smtClean="0">
                        <a:solidFill>
                          <a:schemeClr val="tx1"/>
                        </a:solidFill>
                        <a:latin typeface="Calibri"/>
                      </a:endParaRPr>
                    </a:p>
                    <a:p>
                      <a:pPr algn="ctr"/>
                      <a:r>
                        <a:rPr lang="pt-BR" sz="2000" b="1" dirty="0" smtClean="0">
                          <a:solidFill>
                            <a:schemeClr val="tx1"/>
                          </a:solidFill>
                          <a:latin typeface="Calibri"/>
                        </a:rPr>
                        <a:t>21/06 </a:t>
                      </a:r>
                      <a:r>
                        <a:rPr lang="pt-BR" sz="2000" b="1" dirty="0">
                          <a:solidFill>
                            <a:schemeClr val="tx1"/>
                          </a:solidFill>
                          <a:latin typeface="Calibri"/>
                        </a:rPr>
                        <a:t>às </a:t>
                      </a:r>
                      <a:r>
                        <a:rPr lang="pt-BR" sz="2000" b="1" dirty="0" smtClean="0">
                          <a:solidFill>
                            <a:schemeClr val="tx1"/>
                          </a:solidFill>
                          <a:latin typeface="Calibri"/>
                        </a:rPr>
                        <a:t>10:50 TU</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64777">
                <a:tc>
                  <a:txBody>
                    <a:bodyPr/>
                    <a:lstStyle/>
                    <a:p>
                      <a:pPr algn="ctr"/>
                      <a:endParaRPr lang="pt-BR" sz="2000" b="1" dirty="0" smtClean="0">
                        <a:solidFill>
                          <a:schemeClr val="tx1"/>
                        </a:solidFill>
                        <a:latin typeface="Calibri"/>
                      </a:endParaRPr>
                    </a:p>
                    <a:p>
                      <a:pPr algn="ctr"/>
                      <a:r>
                        <a:rPr lang="pt-BR" sz="2000" b="1" dirty="0" smtClean="0">
                          <a:solidFill>
                            <a:schemeClr val="tx1"/>
                          </a:solidFill>
                          <a:latin typeface="Calibri"/>
                        </a:rPr>
                        <a:t>Equinócio </a:t>
                      </a:r>
                      <a:r>
                        <a:rPr lang="pt-BR" sz="2000" b="1" dirty="0">
                          <a:solidFill>
                            <a:schemeClr val="tx1"/>
                          </a:solidFill>
                          <a:latin typeface="Calibri"/>
                        </a:rPr>
                        <a:t>de Primavera</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pt-BR" sz="2000" b="1" baseline="0" dirty="0" smtClean="0">
                          <a:solidFill>
                            <a:schemeClr val="tx1"/>
                          </a:solidFill>
                          <a:latin typeface="Symbol" pitchFamily="18" charset="2"/>
                        </a:rPr>
                        <a:t>a</a:t>
                      </a:r>
                      <a:r>
                        <a:rPr lang="pt-BR" sz="2000" b="1" dirty="0" smtClean="0">
                          <a:solidFill>
                            <a:schemeClr val="tx1"/>
                          </a:solidFill>
                          <a:latin typeface="Calibri"/>
                        </a:rPr>
                        <a:t>= 12</a:t>
                      </a:r>
                      <a:r>
                        <a:rPr lang="pt-BR" sz="2000" b="1" baseline="30000" dirty="0" smtClean="0">
                          <a:solidFill>
                            <a:schemeClr val="tx1"/>
                          </a:solidFill>
                          <a:latin typeface="Calibri"/>
                        </a:rPr>
                        <a:t>h</a:t>
                      </a:r>
                      <a:r>
                        <a:rPr lang="pt-BR" sz="2000" b="1" dirty="0" smtClean="0">
                          <a:solidFill>
                            <a:schemeClr val="tx1"/>
                          </a:solidFill>
                          <a:latin typeface="Calibri"/>
                        </a:rPr>
                        <a:t>00</a:t>
                      </a:r>
                      <a:r>
                        <a:rPr lang="pt-BR" sz="2000" b="1" baseline="30000" dirty="0" smtClean="0">
                          <a:solidFill>
                            <a:schemeClr val="tx1"/>
                          </a:solidFill>
                          <a:latin typeface="Calibri"/>
                        </a:rPr>
                        <a:t>min</a:t>
                      </a:r>
                      <a:r>
                        <a:rPr lang="pt-BR" sz="2000" b="1" dirty="0" smtClean="0">
                          <a:solidFill>
                            <a:schemeClr val="tx1"/>
                          </a:solidFill>
                          <a:latin typeface="Calibri"/>
                        </a:rPr>
                        <a:t>00.33</a:t>
                      </a:r>
                      <a:r>
                        <a:rPr lang="pt-BR" sz="2000" b="1" baseline="30000" dirty="0" smtClean="0">
                          <a:solidFill>
                            <a:schemeClr val="tx1"/>
                          </a:solidFill>
                          <a:latin typeface="Calibri"/>
                        </a:rPr>
                        <a:t>s</a:t>
                      </a:r>
                    </a:p>
                    <a:p>
                      <a:pPr algn="ctr"/>
                      <a:endParaRPr lang="pt-BR" sz="2000" b="1" baseline="30000" dirty="0" smtClean="0">
                        <a:solidFill>
                          <a:schemeClr val="tx1"/>
                        </a:solidFill>
                        <a:latin typeface="Calibri"/>
                      </a:endParaRPr>
                    </a:p>
                    <a:p>
                      <a:pPr algn="ctr"/>
                      <a:r>
                        <a:rPr lang="pt-BR" sz="2000" b="1" baseline="0" dirty="0" smtClean="0">
                          <a:solidFill>
                            <a:schemeClr val="tx1"/>
                          </a:solidFill>
                          <a:latin typeface="Symbol" pitchFamily="18" charset="2"/>
                        </a:rPr>
                        <a:t>d</a:t>
                      </a:r>
                      <a:r>
                        <a:rPr lang="pt-BR" sz="2000" b="1" dirty="0" smtClean="0">
                          <a:solidFill>
                            <a:schemeClr val="tx1"/>
                          </a:solidFill>
                          <a:latin typeface="Calibri"/>
                        </a:rPr>
                        <a:t>= -00°00’00.3”</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pt-BR" sz="2000" b="1" dirty="0" smtClean="0">
                        <a:solidFill>
                          <a:schemeClr val="tx1"/>
                        </a:solidFill>
                        <a:latin typeface="Calibri"/>
                      </a:endParaRPr>
                    </a:p>
                    <a:p>
                      <a:pPr algn="ctr"/>
                      <a:r>
                        <a:rPr lang="pt-BR" sz="2000" b="1" dirty="0" smtClean="0">
                          <a:solidFill>
                            <a:schemeClr val="tx1"/>
                          </a:solidFill>
                          <a:latin typeface="Calibri"/>
                        </a:rPr>
                        <a:t>23/09 </a:t>
                      </a:r>
                      <a:r>
                        <a:rPr lang="pt-BR" sz="2000" b="1" dirty="0">
                          <a:solidFill>
                            <a:schemeClr val="tx1"/>
                          </a:solidFill>
                          <a:latin typeface="Calibri"/>
                        </a:rPr>
                        <a:t>às </a:t>
                      </a:r>
                      <a:r>
                        <a:rPr lang="pt-BR" sz="2000" b="1" dirty="0" smtClean="0">
                          <a:solidFill>
                            <a:schemeClr val="tx1"/>
                          </a:solidFill>
                          <a:latin typeface="Calibri"/>
                        </a:rPr>
                        <a:t>02:29 TU</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647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2000" b="1"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2000" b="1" dirty="0" smtClean="0">
                          <a:solidFill>
                            <a:schemeClr val="tx1"/>
                          </a:solidFill>
                          <a:latin typeface="+mn-lt"/>
                        </a:rPr>
                        <a:t>Solstício de Verão</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b="1" baseline="0" dirty="0" smtClean="0">
                          <a:solidFill>
                            <a:schemeClr val="tx1"/>
                          </a:solidFill>
                          <a:latin typeface="Symbol" pitchFamily="18" charset="2"/>
                        </a:rPr>
                        <a:t>a</a:t>
                      </a:r>
                      <a:r>
                        <a:rPr lang="pt-BR" sz="2000" b="1" dirty="0" smtClean="0">
                          <a:solidFill>
                            <a:schemeClr val="tx1"/>
                          </a:solidFill>
                          <a:latin typeface="+mn-lt"/>
                        </a:rPr>
                        <a:t>= 18</a:t>
                      </a:r>
                      <a:r>
                        <a:rPr lang="pt-BR" sz="2000" b="1" baseline="30000" dirty="0" smtClean="0">
                          <a:solidFill>
                            <a:schemeClr val="tx1"/>
                          </a:solidFill>
                          <a:latin typeface="+mn-lt"/>
                        </a:rPr>
                        <a:t>h</a:t>
                      </a:r>
                      <a:r>
                        <a:rPr lang="pt-BR" sz="2000" b="1" dirty="0" smtClean="0">
                          <a:solidFill>
                            <a:schemeClr val="tx1"/>
                          </a:solidFill>
                          <a:latin typeface="+mn-lt"/>
                        </a:rPr>
                        <a:t>00</a:t>
                      </a:r>
                      <a:r>
                        <a:rPr lang="pt-BR" sz="2000" b="1" baseline="30000" dirty="0" smtClean="0">
                          <a:solidFill>
                            <a:schemeClr val="tx1"/>
                          </a:solidFill>
                          <a:latin typeface="+mn-lt"/>
                        </a:rPr>
                        <a:t>min</a:t>
                      </a:r>
                      <a:r>
                        <a:rPr lang="pt-BR" sz="2000" b="1" dirty="0" smtClean="0">
                          <a:solidFill>
                            <a:schemeClr val="tx1"/>
                          </a:solidFill>
                          <a:latin typeface="+mn-lt"/>
                        </a:rPr>
                        <a:t>00.00</a:t>
                      </a:r>
                      <a:r>
                        <a:rPr lang="pt-BR" sz="2000" b="1" baseline="30000" dirty="0" smtClean="0">
                          <a:solidFill>
                            <a:schemeClr val="tx1"/>
                          </a:solidFill>
                          <a:latin typeface="+mn-lt"/>
                        </a:rPr>
                        <a:t>s</a:t>
                      </a:r>
                    </a:p>
                    <a:p>
                      <a:pPr marL="0" marR="0" indent="0" algn="ctr" defTabSz="914400" rtl="0" eaLnBrk="1" fontAlgn="auto" latinLnBrk="0" hangingPunct="1">
                        <a:lnSpc>
                          <a:spcPct val="100000"/>
                        </a:lnSpc>
                        <a:spcBef>
                          <a:spcPts val="0"/>
                        </a:spcBef>
                        <a:spcAft>
                          <a:spcPts val="0"/>
                        </a:spcAft>
                        <a:buClrTx/>
                        <a:buSzTx/>
                        <a:buFontTx/>
                        <a:buNone/>
                        <a:tabLst/>
                        <a:defRPr/>
                      </a:pPr>
                      <a:endParaRPr lang="pt-BR" sz="2000" b="1" baseline="3000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2000" b="1" baseline="0" dirty="0" smtClean="0">
                          <a:solidFill>
                            <a:schemeClr val="tx1"/>
                          </a:solidFill>
                          <a:latin typeface="Symbol" pitchFamily="18" charset="2"/>
                        </a:rPr>
                        <a:t>d</a:t>
                      </a:r>
                      <a:r>
                        <a:rPr lang="pt-BR" sz="2000" b="1" dirty="0" smtClean="0">
                          <a:solidFill>
                            <a:schemeClr val="tx1"/>
                          </a:solidFill>
                          <a:latin typeface="+mn-lt"/>
                        </a:rPr>
                        <a:t>= -23°26’01.1”</a:t>
                      </a:r>
                      <a:endParaRPr lang="pt-BR" sz="2000" dirty="0">
                        <a:solidFill>
                          <a:schemeClr val="tx1"/>
                        </a:solidFill>
                        <a:latin typeface="Calibri"/>
                      </a:endParaRP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2000" b="1"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2000" b="1" dirty="0" smtClean="0">
                          <a:solidFill>
                            <a:schemeClr val="tx1"/>
                          </a:solidFill>
                          <a:latin typeface="+mn-lt"/>
                        </a:rPr>
                        <a:t>21/12 às 23:04 TU</a:t>
                      </a:r>
                    </a:p>
                  </a:txBody>
                  <a:tcPr marL="47392" marR="47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CaixaDeTexto 7"/>
          <p:cNvSpPr txBox="1"/>
          <p:nvPr/>
        </p:nvSpPr>
        <p:spPr>
          <a:xfrm>
            <a:off x="3492230" y="5456898"/>
            <a:ext cx="4600654" cy="369332"/>
          </a:xfrm>
          <a:prstGeom prst="rect">
            <a:avLst/>
          </a:prstGeom>
          <a:noFill/>
        </p:spPr>
        <p:txBody>
          <a:bodyPr wrap="square" rtlCol="0">
            <a:spAutoFit/>
          </a:bodyPr>
          <a:lstStyle/>
          <a:p>
            <a:r>
              <a:rPr lang="pt-BR" dirty="0" smtClean="0">
                <a:solidFill>
                  <a:schemeClr val="bg1"/>
                </a:solidFill>
              </a:rPr>
              <a:t>Fonte:JPL – </a:t>
            </a:r>
            <a:r>
              <a:rPr lang="pt-BR" dirty="0" err="1" smtClean="0">
                <a:solidFill>
                  <a:schemeClr val="bg1"/>
                </a:solidFill>
              </a:rPr>
              <a:t>Ephemeris</a:t>
            </a:r>
            <a:r>
              <a:rPr lang="pt-BR" dirty="0" smtClean="0">
                <a:solidFill>
                  <a:schemeClr val="bg1"/>
                </a:solidFill>
              </a:rPr>
              <a:t> </a:t>
            </a:r>
            <a:r>
              <a:rPr lang="pt-BR" dirty="0" err="1" smtClean="0">
                <a:solidFill>
                  <a:schemeClr val="bg1"/>
                </a:solidFill>
              </a:rPr>
              <a:t>Horizons</a:t>
            </a:r>
            <a:r>
              <a:rPr lang="pt-BR" dirty="0" smtClean="0">
                <a:solidFill>
                  <a:schemeClr val="bg1"/>
                </a:solidFill>
              </a:rPr>
              <a:t> Web Interface</a:t>
            </a:r>
            <a:endParaRPr lang="pt-BR"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000"/>
                                        <p:tgtEl>
                                          <p:spTgt spid="6"/>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7011" y="-72679"/>
            <a:ext cx="8203541" cy="707886"/>
          </a:xfrm>
          <a:prstGeom prst="rect">
            <a:avLst/>
          </a:prstGeom>
          <a:noFill/>
        </p:spPr>
        <p:txBody>
          <a:bodyPr wrap="square" rtlCol="0">
            <a:spAutoFit/>
          </a:bodyPr>
          <a:lstStyle/>
          <a:p>
            <a:pPr algn="ctr"/>
            <a:r>
              <a:rPr lang="pt-BR" sz="4000" dirty="0" smtClean="0">
                <a:solidFill>
                  <a:srgbClr val="FFFF00"/>
                </a:solidFill>
              </a:rPr>
              <a:t>Efemérides das Estações do Ano - 2014</a:t>
            </a:r>
            <a:endParaRPr lang="pt-BR" sz="4000" dirty="0">
              <a:solidFill>
                <a:srgbClr val="FFFF00"/>
              </a:solidFill>
            </a:endParaRPr>
          </a:p>
        </p:txBody>
      </p:sp>
      <p:graphicFrame>
        <p:nvGraphicFramePr>
          <p:cNvPr id="10" name="Tabela 9"/>
          <p:cNvGraphicFramePr>
            <a:graphicFrameLocks noGrp="1"/>
          </p:cNvGraphicFramePr>
          <p:nvPr/>
        </p:nvGraphicFramePr>
        <p:xfrm>
          <a:off x="323526" y="2208209"/>
          <a:ext cx="8496948" cy="2397760"/>
        </p:xfrm>
        <a:graphic>
          <a:graphicData uri="http://schemas.openxmlformats.org/drawingml/2006/table">
            <a:tbl>
              <a:tblPr firstRow="1" bandRow="1">
                <a:tableStyleId>{5C22544A-7EE6-4342-B048-85BDC9FD1C3A}</a:tableStyleId>
              </a:tblPr>
              <a:tblGrid>
                <a:gridCol w="921614"/>
                <a:gridCol w="1605064"/>
                <a:gridCol w="1945532"/>
                <a:gridCol w="1192422"/>
                <a:gridCol w="1416158"/>
                <a:gridCol w="1416158"/>
              </a:tblGrid>
              <a:tr h="745725">
                <a:tc>
                  <a:txBody>
                    <a:bodyPr/>
                    <a:lstStyle/>
                    <a:p>
                      <a:r>
                        <a:rPr lang="pt-BR" dirty="0" smtClean="0"/>
                        <a:t>Data</a:t>
                      </a:r>
                      <a:endParaRPr lang="pt-BR" dirty="0"/>
                    </a:p>
                  </a:txBody>
                  <a:tcPr/>
                </a:tc>
                <a:tc>
                  <a:txBody>
                    <a:bodyPr/>
                    <a:lstStyle/>
                    <a:p>
                      <a:pPr algn="ctr"/>
                      <a:r>
                        <a:rPr lang="pt-BR" dirty="0" smtClean="0">
                          <a:solidFill>
                            <a:schemeClr val="bg1"/>
                          </a:solidFill>
                        </a:rPr>
                        <a:t>Visibilidade </a:t>
                      </a:r>
                    </a:p>
                    <a:p>
                      <a:pPr algn="ctr"/>
                      <a:r>
                        <a:rPr lang="pt-BR" dirty="0" smtClean="0">
                          <a:solidFill>
                            <a:schemeClr val="bg1"/>
                          </a:solidFill>
                        </a:rPr>
                        <a:t>do Sol</a:t>
                      </a:r>
                    </a:p>
                    <a:p>
                      <a:pPr algn="ctr"/>
                      <a:r>
                        <a:rPr lang="pt-BR" dirty="0" smtClean="0">
                          <a:solidFill>
                            <a:schemeClr val="bg1"/>
                          </a:solidFill>
                        </a:rPr>
                        <a:t>(</a:t>
                      </a:r>
                      <a:r>
                        <a:rPr lang="pt-BR" dirty="0" smtClean="0">
                          <a:solidFill>
                            <a:srgbClr val="FFFF00"/>
                          </a:solidFill>
                        </a:rPr>
                        <a:t>DIA</a:t>
                      </a:r>
                      <a:r>
                        <a:rPr lang="pt-BR" dirty="0" smtClean="0">
                          <a:solidFill>
                            <a:schemeClr val="bg1"/>
                          </a:solidFill>
                        </a:rPr>
                        <a:t>)</a:t>
                      </a:r>
                      <a:endParaRPr lang="pt-BR" dirty="0">
                        <a:solidFill>
                          <a:schemeClr val="bg1"/>
                        </a:solidFill>
                      </a:endParaRPr>
                    </a:p>
                  </a:txBody>
                  <a:tcPr/>
                </a:tc>
                <a:tc>
                  <a:txBody>
                    <a:bodyPr/>
                    <a:lstStyle/>
                    <a:p>
                      <a:pPr algn="ctr"/>
                      <a:r>
                        <a:rPr lang="pt-BR" dirty="0" smtClean="0"/>
                        <a:t>Não Visibilidade </a:t>
                      </a:r>
                    </a:p>
                    <a:p>
                      <a:pPr algn="ctr"/>
                      <a:r>
                        <a:rPr lang="pt-BR" dirty="0" smtClean="0"/>
                        <a:t>do Sol</a:t>
                      </a:r>
                    </a:p>
                    <a:p>
                      <a:pPr algn="ctr"/>
                      <a:r>
                        <a:rPr lang="pt-BR" dirty="0" smtClean="0"/>
                        <a:t>(</a:t>
                      </a:r>
                      <a:r>
                        <a:rPr lang="pt-BR" dirty="0" smtClean="0">
                          <a:solidFill>
                            <a:schemeClr val="tx1"/>
                          </a:solidFill>
                        </a:rPr>
                        <a:t>NOITE</a:t>
                      </a:r>
                      <a:r>
                        <a:rPr lang="pt-BR" dirty="0" smtClean="0"/>
                        <a:t>)</a:t>
                      </a:r>
                      <a:endParaRPr lang="pt-BR" dirty="0"/>
                    </a:p>
                  </a:txBody>
                  <a:tcPr/>
                </a:tc>
                <a:tc>
                  <a:txBody>
                    <a:bodyPr/>
                    <a:lstStyle/>
                    <a:p>
                      <a:pPr algn="ctr"/>
                      <a:r>
                        <a:rPr lang="pt-BR" dirty="0" smtClean="0"/>
                        <a:t>Claridade Civil</a:t>
                      </a:r>
                      <a:endParaRPr lang="pt-BR" dirty="0"/>
                    </a:p>
                  </a:txBody>
                  <a:tcPr/>
                </a:tc>
                <a:tc>
                  <a:txBody>
                    <a:bodyPr/>
                    <a:lstStyle/>
                    <a:p>
                      <a:pPr algn="ctr"/>
                      <a:r>
                        <a:rPr lang="pt-BR" dirty="0" smtClean="0"/>
                        <a:t>Claridade Náutica</a:t>
                      </a:r>
                      <a:endParaRPr lang="pt-BR" dirty="0"/>
                    </a:p>
                  </a:txBody>
                  <a:tcPr/>
                </a:tc>
                <a:tc>
                  <a:txBody>
                    <a:bodyPr/>
                    <a:lstStyle/>
                    <a:p>
                      <a:pPr algn="ctr"/>
                      <a:r>
                        <a:rPr lang="pt-BR" dirty="0" smtClean="0"/>
                        <a:t>Noite Astronômica</a:t>
                      </a:r>
                    </a:p>
                    <a:p>
                      <a:pPr algn="ctr"/>
                      <a:r>
                        <a:rPr lang="pt-BR" dirty="0" smtClean="0">
                          <a:ln>
                            <a:solidFill>
                              <a:schemeClr val="bg1"/>
                            </a:solidFill>
                          </a:ln>
                          <a:solidFill>
                            <a:schemeClr val="tx1"/>
                          </a:solidFill>
                        </a:rPr>
                        <a:t>(escuridão!)</a:t>
                      </a:r>
                      <a:endParaRPr lang="pt-BR" dirty="0">
                        <a:ln>
                          <a:solidFill>
                            <a:schemeClr val="bg1"/>
                          </a:solidFill>
                        </a:ln>
                        <a:solidFill>
                          <a:schemeClr val="tx1"/>
                        </a:solidFill>
                      </a:endParaRPr>
                    </a:p>
                  </a:txBody>
                  <a:tcPr/>
                </a:tc>
              </a:tr>
              <a:tr h="370840">
                <a:tc>
                  <a:txBody>
                    <a:bodyPr/>
                    <a:lstStyle/>
                    <a:p>
                      <a:r>
                        <a:rPr lang="pt-BR" dirty="0" smtClean="0"/>
                        <a:t>20/03</a:t>
                      </a:r>
                      <a:endParaRPr lang="pt-BR" dirty="0"/>
                    </a:p>
                  </a:txBody>
                  <a:tcPr/>
                </a:tc>
                <a:tc>
                  <a:txBody>
                    <a:bodyPr/>
                    <a:lstStyle/>
                    <a:p>
                      <a:pPr algn="ctr"/>
                      <a:r>
                        <a:rPr lang="pt-BR" dirty="0" smtClean="0"/>
                        <a:t>12:07</a:t>
                      </a:r>
                      <a:endParaRPr lang="pt-BR" dirty="0"/>
                    </a:p>
                  </a:txBody>
                  <a:tcPr/>
                </a:tc>
                <a:tc>
                  <a:txBody>
                    <a:bodyPr/>
                    <a:lstStyle/>
                    <a:p>
                      <a:pPr algn="ctr"/>
                      <a:r>
                        <a:rPr lang="pt-BR" dirty="0" smtClean="0"/>
                        <a:t>11:53</a:t>
                      </a:r>
                      <a:endParaRPr lang="pt-BR" dirty="0"/>
                    </a:p>
                  </a:txBody>
                  <a:tcPr/>
                </a:tc>
                <a:tc>
                  <a:txBody>
                    <a:bodyPr/>
                    <a:lstStyle/>
                    <a:p>
                      <a:pPr algn="ctr"/>
                      <a:r>
                        <a:rPr lang="pt-BR" dirty="0" smtClean="0"/>
                        <a:t>12:52</a:t>
                      </a:r>
                      <a:endParaRPr lang="pt-BR" dirty="0"/>
                    </a:p>
                  </a:txBody>
                  <a:tcPr/>
                </a:tc>
                <a:tc>
                  <a:txBody>
                    <a:bodyPr/>
                    <a:lstStyle/>
                    <a:p>
                      <a:pPr algn="ctr"/>
                      <a:r>
                        <a:rPr lang="pt-BR" dirty="0" smtClean="0"/>
                        <a:t>13:43</a:t>
                      </a:r>
                      <a:endParaRPr lang="pt-BR" dirty="0"/>
                    </a:p>
                  </a:txBody>
                  <a:tcPr/>
                </a:tc>
                <a:tc>
                  <a:txBody>
                    <a:bodyPr/>
                    <a:lstStyle/>
                    <a:p>
                      <a:pPr algn="ctr"/>
                      <a:r>
                        <a:rPr lang="pt-BR" dirty="0" smtClean="0"/>
                        <a:t>9:25</a:t>
                      </a:r>
                      <a:endParaRPr lang="pt-BR" dirty="0"/>
                    </a:p>
                  </a:txBody>
                  <a:tcPr/>
                </a:tc>
              </a:tr>
              <a:tr h="370840">
                <a:tc>
                  <a:txBody>
                    <a:bodyPr/>
                    <a:lstStyle/>
                    <a:p>
                      <a:r>
                        <a:rPr lang="pt-BR" dirty="0" smtClean="0"/>
                        <a:t>21/06</a:t>
                      </a:r>
                      <a:endParaRPr lang="pt-BR" dirty="0"/>
                    </a:p>
                  </a:txBody>
                  <a:tcPr/>
                </a:tc>
                <a:tc>
                  <a:txBody>
                    <a:bodyPr/>
                    <a:lstStyle/>
                    <a:p>
                      <a:pPr algn="ctr"/>
                      <a:r>
                        <a:rPr lang="pt-BR" dirty="0" smtClean="0"/>
                        <a:t>10:59</a:t>
                      </a:r>
                      <a:endParaRPr lang="pt-BR" dirty="0"/>
                    </a:p>
                  </a:txBody>
                  <a:tcPr/>
                </a:tc>
                <a:tc>
                  <a:txBody>
                    <a:bodyPr/>
                    <a:lstStyle/>
                    <a:p>
                      <a:pPr algn="ctr"/>
                      <a:r>
                        <a:rPr lang="pt-BR" dirty="0" smtClean="0"/>
                        <a:t>13:01</a:t>
                      </a:r>
                      <a:endParaRPr lang="pt-BR" dirty="0"/>
                    </a:p>
                  </a:txBody>
                  <a:tcPr/>
                </a:tc>
                <a:tc>
                  <a:txBody>
                    <a:bodyPr/>
                    <a:lstStyle/>
                    <a:p>
                      <a:pPr algn="ctr"/>
                      <a:r>
                        <a:rPr lang="pt-BR" dirty="0" smtClean="0"/>
                        <a:t>11:47</a:t>
                      </a:r>
                      <a:endParaRPr lang="pt-BR" dirty="0"/>
                    </a:p>
                  </a:txBody>
                  <a:tcPr/>
                </a:tc>
                <a:tc>
                  <a:txBody>
                    <a:bodyPr/>
                    <a:lstStyle/>
                    <a:p>
                      <a:pPr algn="ctr"/>
                      <a:r>
                        <a:rPr lang="pt-BR" dirty="0" smtClean="0"/>
                        <a:t>12:41</a:t>
                      </a:r>
                      <a:endParaRPr lang="pt-BR" dirty="0"/>
                    </a:p>
                  </a:txBody>
                  <a:tcPr/>
                </a:tc>
                <a:tc>
                  <a:txBody>
                    <a:bodyPr/>
                    <a:lstStyle/>
                    <a:p>
                      <a:pPr algn="ctr"/>
                      <a:r>
                        <a:rPr lang="pt-BR" dirty="0" smtClean="0"/>
                        <a:t>10:25</a:t>
                      </a:r>
                      <a:endParaRPr lang="pt-BR" dirty="0"/>
                    </a:p>
                  </a:txBody>
                  <a:tcPr/>
                </a:tc>
              </a:tr>
              <a:tr h="370840">
                <a:tc>
                  <a:txBody>
                    <a:bodyPr/>
                    <a:lstStyle/>
                    <a:p>
                      <a:r>
                        <a:rPr lang="pt-BR" dirty="0" smtClean="0"/>
                        <a:t>23/09</a:t>
                      </a:r>
                      <a:endParaRPr lang="pt-BR" dirty="0"/>
                    </a:p>
                  </a:txBody>
                  <a:tcPr/>
                </a:tc>
                <a:tc>
                  <a:txBody>
                    <a:bodyPr/>
                    <a:lstStyle/>
                    <a:p>
                      <a:pPr algn="ctr"/>
                      <a:r>
                        <a:rPr lang="pt-BR" dirty="0" smtClean="0"/>
                        <a:t>12:07</a:t>
                      </a:r>
                      <a:endParaRPr lang="pt-BR" dirty="0"/>
                    </a:p>
                  </a:txBody>
                  <a:tcPr/>
                </a:tc>
                <a:tc>
                  <a:txBody>
                    <a:bodyPr/>
                    <a:lstStyle/>
                    <a:p>
                      <a:pPr algn="ctr"/>
                      <a:r>
                        <a:rPr lang="pt-BR" dirty="0" smtClean="0"/>
                        <a:t>11:53</a:t>
                      </a:r>
                      <a:endParaRPr lang="pt-BR" dirty="0"/>
                    </a:p>
                  </a:txBody>
                  <a:tcPr/>
                </a:tc>
                <a:tc>
                  <a:txBody>
                    <a:bodyPr/>
                    <a:lstStyle/>
                    <a:p>
                      <a:pPr algn="ctr"/>
                      <a:r>
                        <a:rPr lang="pt-BR" dirty="0" smtClean="0"/>
                        <a:t>12:52</a:t>
                      </a:r>
                      <a:endParaRPr lang="pt-BR" dirty="0"/>
                    </a:p>
                  </a:txBody>
                  <a:tcPr/>
                </a:tc>
                <a:tc>
                  <a:txBody>
                    <a:bodyPr/>
                    <a:lstStyle/>
                    <a:p>
                      <a:pPr algn="ctr"/>
                      <a:r>
                        <a:rPr lang="pt-BR" dirty="0" smtClean="0"/>
                        <a:t>13:43</a:t>
                      </a:r>
                      <a:endParaRPr lang="pt-BR" dirty="0"/>
                    </a:p>
                  </a:txBody>
                  <a:tcPr/>
                </a:tc>
                <a:tc>
                  <a:txBody>
                    <a:bodyPr/>
                    <a:lstStyle/>
                    <a:p>
                      <a:pPr algn="ctr"/>
                      <a:r>
                        <a:rPr lang="pt-BR" dirty="0" smtClean="0"/>
                        <a:t>9:25</a:t>
                      </a:r>
                      <a:endParaRPr lang="pt-BR" dirty="0"/>
                    </a:p>
                  </a:txBody>
                  <a:tcPr/>
                </a:tc>
              </a:tr>
              <a:tr h="370840">
                <a:tc>
                  <a:txBody>
                    <a:bodyPr/>
                    <a:lstStyle/>
                    <a:p>
                      <a:r>
                        <a:rPr lang="pt-BR" dirty="0" smtClean="0"/>
                        <a:t>22/12</a:t>
                      </a:r>
                      <a:endParaRPr lang="pt-BR" dirty="0"/>
                    </a:p>
                  </a:txBody>
                  <a:tcPr/>
                </a:tc>
                <a:tc>
                  <a:txBody>
                    <a:bodyPr/>
                    <a:lstStyle/>
                    <a:p>
                      <a:pPr algn="ctr"/>
                      <a:r>
                        <a:rPr lang="pt-BR" dirty="0" smtClean="0"/>
                        <a:t>13:28</a:t>
                      </a:r>
                      <a:endParaRPr lang="pt-BR" dirty="0"/>
                    </a:p>
                  </a:txBody>
                  <a:tcPr/>
                </a:tc>
                <a:tc>
                  <a:txBody>
                    <a:bodyPr/>
                    <a:lstStyle/>
                    <a:p>
                      <a:pPr algn="ctr"/>
                      <a:r>
                        <a:rPr lang="pt-BR" dirty="0" smtClean="0"/>
                        <a:t>10:32</a:t>
                      </a:r>
                      <a:endParaRPr lang="pt-BR" dirty="0"/>
                    </a:p>
                  </a:txBody>
                  <a:tcPr/>
                </a:tc>
                <a:tc>
                  <a:txBody>
                    <a:bodyPr/>
                    <a:lstStyle/>
                    <a:p>
                      <a:pPr algn="ctr"/>
                      <a:r>
                        <a:rPr lang="pt-BR" dirty="0" smtClean="0"/>
                        <a:t>14:19</a:t>
                      </a:r>
                      <a:endParaRPr lang="pt-BR" dirty="0"/>
                    </a:p>
                  </a:txBody>
                  <a:tcPr/>
                </a:tc>
                <a:tc>
                  <a:txBody>
                    <a:bodyPr/>
                    <a:lstStyle/>
                    <a:p>
                      <a:pPr algn="ctr"/>
                      <a:r>
                        <a:rPr lang="pt-BR" dirty="0" smtClean="0"/>
                        <a:t>15:18</a:t>
                      </a:r>
                      <a:endParaRPr lang="pt-BR" dirty="0"/>
                    </a:p>
                  </a:txBody>
                  <a:tcPr/>
                </a:tc>
                <a:tc>
                  <a:txBody>
                    <a:bodyPr/>
                    <a:lstStyle/>
                    <a:p>
                      <a:pPr algn="ctr"/>
                      <a:r>
                        <a:rPr lang="pt-BR" dirty="0" smtClean="0"/>
                        <a:t>7:39</a:t>
                      </a:r>
                      <a:endParaRPr lang="pt-BR" dirty="0"/>
                    </a:p>
                  </a:txBody>
                  <a:tcPr/>
                </a:tc>
              </a:tr>
            </a:tbl>
          </a:graphicData>
        </a:graphic>
      </p:graphicFrame>
      <p:sp>
        <p:nvSpPr>
          <p:cNvPr id="7" name="Retângulo 6"/>
          <p:cNvSpPr/>
          <p:nvPr/>
        </p:nvSpPr>
        <p:spPr>
          <a:xfrm>
            <a:off x="1288280" y="1107850"/>
            <a:ext cx="6567439"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FFFFFF"/>
            </a:contourClr>
          </a:sp3d>
        </p:spPr>
        <p:txBody>
          <a:bodyPr wrap="none" lIns="91440" tIns="45720" rIns="91440" bIns="45720">
            <a:spAutoFit/>
          </a:bodyPr>
          <a:lstStyle/>
          <a:p>
            <a:pPr algn="ctr"/>
            <a:r>
              <a:rPr lang="pt-BR" sz="3200" b="1" cap="none" spc="0" dirty="0" smtClean="0">
                <a:ln w="190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Condições para a Latitude de 22° 01´S</a:t>
            </a:r>
            <a:endParaRPr lang="pt-BR" sz="3200" b="1" cap="none" spc="0" dirty="0">
              <a:ln w="190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endParaRPr>
          </a:p>
        </p:txBody>
      </p:sp>
      <p:sp>
        <p:nvSpPr>
          <p:cNvPr id="9" name="Retângulo 8"/>
          <p:cNvSpPr/>
          <p:nvPr/>
        </p:nvSpPr>
        <p:spPr>
          <a:xfrm>
            <a:off x="1521522" y="4650170"/>
            <a:ext cx="7298952" cy="369332"/>
          </a:xfrm>
          <a:prstGeom prst="rect">
            <a:avLst/>
          </a:prstGeom>
        </p:spPr>
        <p:txBody>
          <a:bodyPr wrap="square">
            <a:spAutoFit/>
          </a:bodyPr>
          <a:lstStyle/>
          <a:p>
            <a:pPr>
              <a:defRPr/>
            </a:pPr>
            <a:r>
              <a:rPr lang="pt-BR" b="1" dirty="0" smtClean="0">
                <a:solidFill>
                  <a:schemeClr val="bg1"/>
                </a:solidFill>
                <a:latin typeface="Courier New" pitchFamily="49" charset="0"/>
                <a:cs typeface="Courier New" pitchFamily="49" charset="0"/>
              </a:rPr>
              <a:t>Fonte: Dance </a:t>
            </a:r>
            <a:r>
              <a:rPr lang="pt-BR" b="1" dirty="0" err="1" smtClean="0">
                <a:solidFill>
                  <a:schemeClr val="bg1"/>
                </a:solidFill>
                <a:latin typeface="Courier New" pitchFamily="49" charset="0"/>
                <a:cs typeface="Courier New" pitchFamily="49" charset="0"/>
              </a:rPr>
              <a:t>of</a:t>
            </a:r>
            <a:r>
              <a:rPr lang="pt-BR" b="1" dirty="0" smtClean="0">
                <a:solidFill>
                  <a:schemeClr val="bg1"/>
                </a:solidFill>
                <a:latin typeface="Courier New" pitchFamily="49" charset="0"/>
                <a:cs typeface="Courier New" pitchFamily="49" charset="0"/>
              </a:rPr>
              <a:t> </a:t>
            </a:r>
            <a:r>
              <a:rPr lang="pt-BR" b="1" dirty="0" err="1" smtClean="0">
                <a:solidFill>
                  <a:schemeClr val="bg1"/>
                </a:solidFill>
                <a:latin typeface="Courier New" pitchFamily="49" charset="0"/>
                <a:cs typeface="Courier New" pitchFamily="49" charset="0"/>
              </a:rPr>
              <a:t>the</a:t>
            </a:r>
            <a:r>
              <a:rPr lang="pt-BR" b="1" dirty="0" smtClean="0">
                <a:solidFill>
                  <a:schemeClr val="bg1"/>
                </a:solidFill>
                <a:latin typeface="Courier New" pitchFamily="49" charset="0"/>
                <a:cs typeface="Courier New" pitchFamily="49" charset="0"/>
              </a:rPr>
              <a:t> </a:t>
            </a:r>
            <a:r>
              <a:rPr lang="pt-BR" b="1" dirty="0" err="1" smtClean="0">
                <a:solidFill>
                  <a:schemeClr val="bg1"/>
                </a:solidFill>
                <a:latin typeface="Courier New" pitchFamily="49" charset="0"/>
                <a:cs typeface="Courier New" pitchFamily="49" charset="0"/>
              </a:rPr>
              <a:t>Planets</a:t>
            </a:r>
            <a:r>
              <a:rPr lang="pt-BR" b="1" dirty="0" smtClean="0">
                <a:solidFill>
                  <a:schemeClr val="bg1"/>
                </a:solidFill>
                <a:latin typeface="Courier New" pitchFamily="49" charset="0"/>
                <a:cs typeface="Courier New" pitchFamily="49" charset="0"/>
              </a:rPr>
              <a:t> – </a:t>
            </a:r>
            <a:r>
              <a:rPr lang="pt-BR" b="1" dirty="0" err="1" smtClean="0">
                <a:solidFill>
                  <a:schemeClr val="bg1"/>
                </a:solidFill>
                <a:latin typeface="Courier New" pitchFamily="49" charset="0"/>
                <a:cs typeface="Courier New" pitchFamily="49" charset="0"/>
              </a:rPr>
              <a:t>ArcScience</a:t>
            </a:r>
            <a:r>
              <a:rPr lang="pt-BR" b="1" dirty="0" smtClean="0">
                <a:solidFill>
                  <a:schemeClr val="bg1"/>
                </a:solidFill>
                <a:latin typeface="Courier New" pitchFamily="49" charset="0"/>
                <a:cs typeface="Courier New" pitchFamily="49" charset="0"/>
              </a:rPr>
              <a:t> </a:t>
            </a:r>
            <a:r>
              <a:rPr lang="pt-BR" b="1" dirty="0" err="1" smtClean="0">
                <a:solidFill>
                  <a:schemeClr val="bg1"/>
                </a:solidFill>
                <a:latin typeface="Courier New" pitchFamily="49" charset="0"/>
                <a:cs typeface="Courier New" pitchFamily="49" charset="0"/>
              </a:rPr>
              <a:t>Simulations</a:t>
            </a:r>
            <a:endParaRPr lang="pt-BR" b="1" dirty="0" smtClean="0">
              <a:solidFill>
                <a:schemeClr val="bg1"/>
              </a:solidFill>
              <a:latin typeface="Courier New" pitchFamily="49" charset="0"/>
              <a:cs typeface="Courier New"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3000"/>
                                        <p:tgtEl>
                                          <p:spTgt spid="7">
                                            <p:txEl>
                                              <p:pRg st="0" end="0"/>
                                            </p:txEl>
                                          </p:spTgt>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3500"/>
                            </p:stCondLst>
                            <p:childTnLst>
                              <p:par>
                                <p:cTn id="13" presetID="22" presetClass="entr" presetSubtype="4"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69822" y="72383"/>
            <a:ext cx="3204356" cy="707886"/>
          </a:xfrm>
          <a:prstGeom prst="rect">
            <a:avLst/>
          </a:prstGeom>
          <a:noFill/>
        </p:spPr>
        <p:txBody>
          <a:bodyPr wrap="square" rtlCol="0">
            <a:spAutoFit/>
          </a:bodyPr>
          <a:lstStyle/>
          <a:p>
            <a:pPr algn="ctr"/>
            <a:r>
              <a:rPr lang="pt-BR" sz="4000" dirty="0" smtClean="0">
                <a:solidFill>
                  <a:srgbClr val="FF0000"/>
                </a:solidFill>
              </a:rPr>
              <a:t>Calendário</a:t>
            </a:r>
            <a:endParaRPr lang="pt-BR" sz="4000" dirty="0">
              <a:solidFill>
                <a:srgbClr val="FF0000"/>
              </a:solidFill>
            </a:endParaRPr>
          </a:p>
        </p:txBody>
      </p:sp>
      <p:pic>
        <p:nvPicPr>
          <p:cNvPr id="3" name="Imagem 2" descr="74367-050-1F7AF778.jpg"/>
          <p:cNvPicPr>
            <a:picLocks noChangeAspect="1"/>
          </p:cNvPicPr>
          <p:nvPr/>
        </p:nvPicPr>
        <p:blipFill>
          <a:blip r:embed="rId3" cstate="print"/>
          <a:stretch>
            <a:fillRect/>
          </a:stretch>
        </p:blipFill>
        <p:spPr>
          <a:xfrm>
            <a:off x="539552" y="784850"/>
            <a:ext cx="7992887" cy="5839803"/>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611688" y="4311655"/>
            <a:ext cx="8483220"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Font typeface="Wingdings" pitchFamily="2" charset="2"/>
              <a:buChar char="Ø"/>
            </a:pPr>
            <a:r>
              <a:rPr lang="pt-B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3"/>
              </a:rPr>
              <a:t>http://www.analemma.com/SunGraph/</a:t>
            </a:r>
            <a:endParaRPr lang="pt-B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pt-B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4" action="ppaction://hlinkfile"/>
              </a:rPr>
              <a:t>SunGraph.exe</a:t>
            </a:r>
            <a:endParaRPr lang="pt-BR"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tângulo 3"/>
          <p:cNvSpPr/>
          <p:nvPr/>
        </p:nvSpPr>
        <p:spPr>
          <a:xfrm>
            <a:off x="580234" y="5639817"/>
            <a:ext cx="7281481" cy="400110"/>
          </a:xfrm>
          <a:prstGeom prst="rect">
            <a:avLst/>
          </a:prstGeom>
          <a:noFill/>
          <a:ln>
            <a:noFill/>
          </a:ln>
        </p:spPr>
        <p:txBody>
          <a:bodyPr wrap="none" lIns="91440" tIns="45720" rIns="91440" bIns="45720">
            <a:spAutoFit/>
          </a:bodyPr>
          <a:lstStyle/>
          <a:p>
            <a:pPr algn="ctr">
              <a:buClr>
                <a:schemeClr val="bg2"/>
              </a:buClr>
              <a:buFont typeface="Wingdings" pitchFamily="2" charset="2"/>
              <a:buChar char="Ø"/>
            </a:pPr>
            <a:r>
              <a:rPr lang="pt-BR" sz="2000" b="1" dirty="0" smtClean="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hlinkClick r:id="rId5"/>
              </a:rPr>
              <a:t>http://www.suncalc.net/#/-22.033,-47.883,12/2014.05.29/18:13</a:t>
            </a:r>
            <a:endParaRPr lang="pt-BR" sz="2000" b="1" cap="none" spc="0" dirty="0">
              <a:ln w="1270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endParaRPr>
          </a:p>
        </p:txBody>
      </p:sp>
      <p:sp>
        <p:nvSpPr>
          <p:cNvPr id="6" name="Retângulo 5"/>
          <p:cNvSpPr/>
          <p:nvPr/>
        </p:nvSpPr>
        <p:spPr>
          <a:xfrm>
            <a:off x="611235" y="2933625"/>
            <a:ext cx="7921528" cy="1200329"/>
          </a:xfrm>
          <a:prstGeom prst="rect">
            <a:avLst/>
          </a:prstGeom>
          <a:noFill/>
        </p:spPr>
        <p:txBody>
          <a:bodyPr wrap="none" lIns="91440" tIns="45720" rIns="91440" bIns="45720">
            <a:spAutoFit/>
          </a:bodyPr>
          <a:lstStyle/>
          <a:p>
            <a:pPr>
              <a:buFont typeface="Wingdings" pitchFamily="2" charset="2"/>
              <a:buChar char="Ø"/>
            </a:pPr>
            <a:r>
              <a:rPr lang="pt-BR" sz="3600" b="1" cap="none"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hlinkClick r:id="rId6"/>
              </a:rPr>
              <a:t>Carte</a:t>
            </a:r>
            <a:r>
              <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hlinkClick r:id="rId6"/>
              </a:rPr>
              <a:t> </a:t>
            </a:r>
            <a:r>
              <a:rPr lang="pt-BR" sz="3600" b="1" cap="none"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hlinkClick r:id="rId6"/>
              </a:rPr>
              <a:t>du</a:t>
            </a:r>
            <a:r>
              <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hlinkClick r:id="rId6"/>
              </a:rPr>
              <a:t> </a:t>
            </a:r>
            <a:r>
              <a:rPr lang="pt-BR" sz="3600" b="1" cap="none"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hlinkClick r:id="rId6"/>
              </a:rPr>
              <a:t>Ciel</a:t>
            </a:r>
            <a:endPar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hlinkClick r:id="rId6"/>
            </a:endParaRPr>
          </a:p>
          <a:p>
            <a:pPr algn="ctr"/>
            <a:r>
              <a:rPr lang="pt-BR"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hlinkClick r:id="rId6"/>
              </a:rPr>
              <a:t>http://www.ap-i.net/skychart/en/start</a:t>
            </a:r>
            <a:endParaRPr lang="pt-BR"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7" name="Retângulo 6"/>
          <p:cNvSpPr/>
          <p:nvPr/>
        </p:nvSpPr>
        <p:spPr>
          <a:xfrm>
            <a:off x="558826" y="6129482"/>
            <a:ext cx="6712223" cy="707886"/>
          </a:xfrm>
          <a:prstGeom prst="rect">
            <a:avLst/>
          </a:prstGeom>
          <a:noFill/>
        </p:spPr>
        <p:txBody>
          <a:bodyPr wrap="none" lIns="91440" tIns="45720" rIns="91440" bIns="45720">
            <a:spAutoFit/>
          </a:bodyPr>
          <a:lstStyle/>
          <a:p>
            <a:pPr algn="ctr">
              <a:buFont typeface="Wingdings" pitchFamily="2" charset="2"/>
              <a:buChar char="Ø"/>
            </a:pPr>
            <a:r>
              <a:rPr lang="pt-BR" sz="40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hlinkClick r:id="rId7"/>
              </a:rPr>
              <a:t>JPL </a:t>
            </a:r>
            <a:r>
              <a:rPr lang="pt-BR" sz="4000" b="1" cap="none" spc="100" dirty="0" err="1"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hlinkClick r:id="rId7"/>
              </a:rPr>
              <a:t>Horizons</a:t>
            </a:r>
            <a:r>
              <a:rPr lang="pt-BR" sz="40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hlinkClick r:id="rId7"/>
              </a:rPr>
              <a:t> Web Interface</a:t>
            </a:r>
            <a:endParaRPr lang="pt-BR" sz="40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8" name="Retângulo 7"/>
          <p:cNvSpPr/>
          <p:nvPr/>
        </p:nvSpPr>
        <p:spPr>
          <a:xfrm>
            <a:off x="611235" y="1571629"/>
            <a:ext cx="6514604" cy="1200329"/>
          </a:xfrm>
          <a:prstGeom prst="rect">
            <a:avLst/>
          </a:prstGeom>
          <a:noFill/>
        </p:spPr>
        <p:txBody>
          <a:bodyPr wrap="none" lIns="91440" tIns="45720" rIns="91440" bIns="45720">
            <a:spAutoFit/>
          </a:bodyPr>
          <a:lstStyle/>
          <a:p>
            <a:pPr>
              <a:buFont typeface="Wingdings" pitchFamily="2" charset="2"/>
              <a:buChar char="Ø"/>
            </a:pPr>
            <a:r>
              <a:rPr lang="pt-BR" sz="3600" b="1" cap="none" spc="100" dirty="0" err="1"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Stellarium</a:t>
            </a:r>
            <a:endParaRPr lang="pt-BR" sz="36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a:p>
            <a:pPr algn="ctr"/>
            <a:r>
              <a:rPr lang="pt-BR" sz="36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hlinkClick r:id="rId8"/>
              </a:rPr>
              <a:t>http://www.stellarium.org/pt/</a:t>
            </a:r>
            <a:endParaRPr lang="pt-BR" sz="36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9" name="Retângulo 8"/>
          <p:cNvSpPr/>
          <p:nvPr/>
        </p:nvSpPr>
        <p:spPr>
          <a:xfrm>
            <a:off x="598570" y="462224"/>
            <a:ext cx="7605223" cy="923330"/>
          </a:xfrm>
          <a:prstGeom prst="rect">
            <a:avLst/>
          </a:prstGeom>
          <a:noFill/>
          <a:effectLst>
            <a:glow rad="101600">
              <a:schemeClr val="accent1">
                <a:satMod val="175000"/>
                <a:alpha val="40000"/>
              </a:schemeClr>
            </a:glow>
            <a:outerShdw blurRad="50800" dist="38100" dir="5400000" algn="t" rotWithShape="0">
              <a:prstClr val="black">
                <a:alpha val="40000"/>
              </a:prstClr>
            </a:outerShdw>
            <a:reflection blurRad="6350" stA="52000" endA="300" endPos="35000" dir="5400000" sy="-100000" algn="bl" rotWithShape="0"/>
            <a:softEdge rad="63500"/>
          </a:effectLst>
          <a:scene3d>
            <a:camera prst="orthographicFront"/>
            <a:lightRig rig="threePt" dir="t"/>
          </a:scene3d>
          <a:sp3d>
            <a:bevelT w="152400" h="50800" prst="softRound"/>
          </a:sp3d>
        </p:spPr>
        <p:txBody>
          <a:bodyPr wrap="none" lIns="91440" tIns="45720" rIns="91440" bIns="45720">
            <a:spAutoFit/>
            <a:sp3d>
              <a:bevelB w="31750" h="82550"/>
            </a:sp3d>
          </a:bodyPr>
          <a:lstStyle/>
          <a:p>
            <a:pPr algn="ctr"/>
            <a:r>
              <a:rPr lang="pt-BR" sz="5400" b="1" cap="none" spc="50" dirty="0" smtClean="0">
                <a:ln w="25400" cmpd="sng">
                  <a:solidFill>
                    <a:schemeClr val="tx2">
                      <a:lumMod val="60000"/>
                      <a:lumOff val="40000"/>
                    </a:schemeClr>
                  </a:solidFill>
                  <a:prstDash val="solid"/>
                </a:ln>
                <a:solidFill>
                  <a:schemeClr val="accent6">
                    <a:tint val="1000"/>
                  </a:schemeClr>
                </a:solidFill>
                <a:effectLst>
                  <a:glow rad="53100">
                    <a:schemeClr val="accent6">
                      <a:satMod val="180000"/>
                      <a:alpha val="30000"/>
                    </a:schemeClr>
                  </a:glow>
                  <a:outerShdw blurRad="114300" dist="63500" dir="3000000" sx="98000" sy="98000" algn="ctr" rotWithShape="0">
                    <a:schemeClr val="tx2">
                      <a:lumMod val="60000"/>
                      <a:lumOff val="40000"/>
                    </a:schemeClr>
                  </a:outerShdw>
                </a:effectLst>
              </a:rPr>
              <a:t>Efemérides Astronômicas</a:t>
            </a:r>
            <a:endParaRPr lang="pt-BR" sz="5400" b="1" cap="none" spc="50" dirty="0">
              <a:ln w="25400" cmpd="sng">
                <a:solidFill>
                  <a:schemeClr val="tx2">
                    <a:lumMod val="60000"/>
                    <a:lumOff val="40000"/>
                  </a:schemeClr>
                </a:solidFill>
                <a:prstDash val="solid"/>
              </a:ln>
              <a:solidFill>
                <a:schemeClr val="accent6">
                  <a:tint val="1000"/>
                </a:schemeClr>
              </a:solidFill>
              <a:effectLst>
                <a:glow rad="53100">
                  <a:schemeClr val="accent6">
                    <a:satMod val="180000"/>
                    <a:alpha val="30000"/>
                  </a:schemeClr>
                </a:glow>
                <a:outerShdw blurRad="114300" dist="63500" dir="3000000" sx="98000" sy="98000" algn="ctr" rotWithShape="0">
                  <a:schemeClr val="tx2">
                    <a:lumMod val="60000"/>
                    <a:lumOff val="40000"/>
                  </a:schemeClr>
                </a:outerShdw>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rot="20242589">
            <a:off x="942575" y="1536110"/>
            <a:ext cx="7543061" cy="2778529"/>
          </a:xfrm>
          <a:prstGeom prst="rect">
            <a:avLst/>
          </a:prstGeom>
          <a:noFill/>
          <a:effectLst>
            <a:reflection blurRad="6350" stA="50000" endA="295" endPos="92000" dist="101600" dir="5400000" sy="-100000" algn="bl" rotWithShape="0"/>
          </a:effectLst>
        </p:spPr>
        <p:txBody>
          <a:bodyPr wrap="square" lIns="91440" tIns="45720" rIns="91440" bIns="45720">
            <a:prstTxWarp prst="textFadeRight">
              <a:avLst/>
            </a:prstTxWarp>
            <a:spAutoFit/>
            <a:scene3d>
              <a:camera prst="isometricLeftDown"/>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pt-BR" sz="287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FIM!</a:t>
            </a:r>
            <a:endParaRPr lang="pt-BR" sz="287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260648"/>
            <a:ext cx="3204356" cy="707886"/>
          </a:xfrm>
          <a:prstGeom prst="rect">
            <a:avLst/>
          </a:prstGeom>
          <a:noFill/>
        </p:spPr>
        <p:txBody>
          <a:bodyPr wrap="square" rtlCol="0">
            <a:spAutoFit/>
          </a:bodyPr>
          <a:lstStyle/>
          <a:p>
            <a:pPr algn="ctr"/>
            <a:r>
              <a:rPr lang="pt-BR" sz="4000" dirty="0" smtClean="0">
                <a:solidFill>
                  <a:srgbClr val="FF0000"/>
                </a:solidFill>
              </a:rPr>
              <a:t>Calendário</a:t>
            </a:r>
            <a:endParaRPr lang="pt-BR" sz="4000" dirty="0">
              <a:solidFill>
                <a:srgbClr val="FF0000"/>
              </a:solidFill>
            </a:endParaRPr>
          </a:p>
        </p:txBody>
      </p:sp>
      <p:pic>
        <p:nvPicPr>
          <p:cNvPr id="3" name="Imagem 2" descr="cal-2014.jpg"/>
          <p:cNvPicPr>
            <a:picLocks noChangeAspect="1"/>
          </p:cNvPicPr>
          <p:nvPr/>
        </p:nvPicPr>
        <p:blipFill>
          <a:blip r:embed="rId3" cstate="print"/>
          <a:stretch>
            <a:fillRect/>
          </a:stretch>
        </p:blipFill>
        <p:spPr>
          <a:xfrm>
            <a:off x="3779912" y="0"/>
            <a:ext cx="5143500"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2954</TotalTime>
  <Words>7392</Words>
  <Application>Microsoft Office PowerPoint</Application>
  <PresentationFormat>Apresentação na tela (4:3)</PresentationFormat>
  <Paragraphs>996</Paragraphs>
  <Slides>81</Slides>
  <Notes>74</Notes>
  <HiddenSlides>0</HiddenSlides>
  <MMClips>6</MMClips>
  <ScaleCrop>false</ScaleCrop>
  <HeadingPairs>
    <vt:vector size="4" baseType="variant">
      <vt:variant>
        <vt:lpstr>Tema</vt:lpstr>
      </vt:variant>
      <vt:variant>
        <vt:i4>1</vt:i4>
      </vt:variant>
      <vt:variant>
        <vt:lpstr>Títulos de slides</vt:lpstr>
      </vt:variant>
      <vt:variant>
        <vt:i4>81</vt:i4>
      </vt:variant>
    </vt:vector>
  </HeadingPairs>
  <TitlesOfParts>
    <vt:vector size="82"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Jorge</dc:creator>
  <cp:lastModifiedBy>Jorge</cp:lastModifiedBy>
  <cp:revision>325</cp:revision>
  <dcterms:created xsi:type="dcterms:W3CDTF">2014-05-13T11:54:40Z</dcterms:created>
  <dcterms:modified xsi:type="dcterms:W3CDTF">2014-06-13T20:48:01Z</dcterms:modified>
</cp:coreProperties>
</file>