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39" r:id="rId2"/>
    <p:sldId id="927" r:id="rId3"/>
    <p:sldId id="1035" r:id="rId4"/>
    <p:sldId id="1046" r:id="rId5"/>
    <p:sldId id="1033" r:id="rId6"/>
    <p:sldId id="1000" r:id="rId7"/>
    <p:sldId id="1063" r:id="rId8"/>
    <p:sldId id="1044" r:id="rId9"/>
    <p:sldId id="1045" r:id="rId10"/>
    <p:sldId id="1057" r:id="rId11"/>
    <p:sldId id="1043" r:id="rId12"/>
    <p:sldId id="953" r:id="rId13"/>
    <p:sldId id="1001" r:id="rId14"/>
    <p:sldId id="1040" r:id="rId15"/>
    <p:sldId id="1047" r:id="rId16"/>
    <p:sldId id="1048" r:id="rId17"/>
    <p:sldId id="1049" r:id="rId18"/>
    <p:sldId id="1050" r:id="rId19"/>
    <p:sldId id="1052" r:id="rId20"/>
    <p:sldId id="1053" r:id="rId21"/>
    <p:sldId id="1054" r:id="rId22"/>
    <p:sldId id="1059" r:id="rId23"/>
    <p:sldId id="1055" r:id="rId24"/>
    <p:sldId id="1058" r:id="rId25"/>
    <p:sldId id="1060" r:id="rId26"/>
    <p:sldId id="1041" r:id="rId27"/>
    <p:sldId id="1062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EE8800"/>
    <a:srgbClr val="00FF00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71" autoAdjust="0"/>
  </p:normalViewPr>
  <p:slideViewPr>
    <p:cSldViewPr>
      <p:cViewPr>
        <p:scale>
          <a:sx n="98" d="100"/>
          <a:sy n="98" d="100"/>
        </p:scale>
        <p:origin x="-72" y="38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smtClean="0"/>
              <a:t> Solar System</a:t>
            </a:r>
            <a:r>
              <a:rPr lang="pt-BR" baseline="0" smtClean="0"/>
              <a:t> (2012)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synodiccalculator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06084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 – parte 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248980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356992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292021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348880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248118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3120935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268760"/>
            <a:ext cx="3960440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3121808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286843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1157843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3112539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326195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960376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600337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309971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963853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292085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284984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849565" y="5517232"/>
            <a:ext cx="2098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79712" y="5517232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7944" y="5325015"/>
            <a:ext cx="6480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Century Gothic" pitchFamily="34" charset="0"/>
              </a:rPr>
              <a:t>&gt;</a:t>
            </a:r>
            <a:endParaRPr lang="pt-BR" sz="7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907704" y="5301208"/>
            <a:ext cx="5112568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31" name="Grupo 30"/>
          <p:cNvGrpSpPr>
            <a:grpSpLocks noChangeAspect="1"/>
          </p:cNvGrpSpPr>
          <p:nvPr/>
        </p:nvGrpSpPr>
        <p:grpSpPr>
          <a:xfrm>
            <a:off x="4187576" y="2757688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Distâncias </a:t>
            </a:r>
            <a:b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(lei de </a:t>
            </a:r>
            <a:r>
              <a:rPr lang="pt-BR" b="0" dirty="0" err="1" smtClean="0">
                <a:solidFill>
                  <a:srgbClr val="CC6600"/>
                </a:solidFill>
                <a:latin typeface="Century Gothic" pitchFamily="34" charset="0"/>
              </a:rPr>
              <a:t>Titius-Bode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Qual é a melhor época para observar os planetas?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identificar um planeta no céu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(praticamente) não cintila ou cintila menos do que as estrelas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nas fases de melhor observação são vistos como mais brilhantes que a grande maioria das estrelas de primeira magnitude</a:t>
            </a:r>
          </a:p>
          <a:p>
            <a:pPr algn="just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 deslocam por entre as constelações 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Sentidos do movimento planetário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59832" y="1932806"/>
            <a:ext cx="5544616" cy="4016474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l"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leste para oeste 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(o mesmo sentido do movimento diário aparente)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057" b="2057"/>
          <a:stretch>
            <a:fillRect/>
          </a:stretch>
        </p:blipFill>
        <p:spPr bwMode="auto">
          <a:xfrm>
            <a:off x="611560" y="2015096"/>
            <a:ext cx="2322004" cy="38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041" r="2776" b="3123"/>
          <a:stretch>
            <a:fillRect/>
          </a:stretch>
        </p:blipFill>
        <p:spPr bwMode="auto">
          <a:xfrm>
            <a:off x="648136" y="2023207"/>
            <a:ext cx="2240292" cy="38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das imagens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www.cepolina.com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sendo que os planetas podem ser: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 Inferiores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 (órbitas externas à da Terra)</a:t>
            </a:r>
            <a:endParaRPr lang="pt-BR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31409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4290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70335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71703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5013336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301369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894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7571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8940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64502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517232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Leis</a:t>
            </a:r>
            <a:r>
              <a:rPr lang="pt-BR" b="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80920" cy="2736304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C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Elongação: ângulo entre o Sol e o planeta, com vértice na Terra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71997" cy="4482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(planeta superior)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3704246" y="2763581"/>
            <a:ext cx="2955986" cy="161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5504348" y="2957026"/>
            <a:ext cx="1161231" cy="29933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(planetas inferiores)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Arco 29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8931588"/>
              <a:gd name="adj2" fmla="val 1104159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>
            <a:off x="5940152" y="2276872"/>
            <a:ext cx="1368152" cy="1368152"/>
          </a:xfrm>
          <a:prstGeom prst="arc">
            <a:avLst>
              <a:gd name="adj1" fmla="val 6771759"/>
              <a:gd name="adj2" fmla="val 8909432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347864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 animBg="1"/>
      <p:bldP spid="30" grpId="1" animBg="1"/>
      <p:bldP spid="31" grpId="0" animBg="1"/>
      <p:bldP spid="27" grpId="0" animBg="1"/>
      <p:bldP spid="27" grpId="1" animBg="1"/>
      <p:bldP spid="27" grpId="2" animBg="1"/>
      <p:bldP spid="8" grpId="0" animBg="1"/>
      <p:bldP spid="39" grpId="0"/>
      <p:bldP spid="41" grpId="1"/>
      <p:bldP spid="42" grpId="0"/>
      <p:bldP spid="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6" dur="1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8" dur="17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 relaciona com o período orbital dos dois planetas envolvidos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uma forma geral pode ser 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Para exemplos, usar a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calculadora de períodos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sinódicos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03648" y="4005064"/>
            <a:ext cx="6984776" cy="1510427"/>
            <a:chOff x="1403648" y="4005064"/>
            <a:chExt cx="6984776" cy="1510427"/>
          </a:xfrm>
        </p:grpSpPr>
        <p:grpSp>
          <p:nvGrpSpPr>
            <p:cNvPr id="18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1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endParaRPr lang="pt-BR" sz="3600" baseline="-25000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755576" y="1124744"/>
            <a:ext cx="745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052488"/>
            <a:ext cx="9070404" cy="59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Anões: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620688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Méd. 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998513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998513"/>
            <a:ext cx="14263" cy="574285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980729"/>
            <a:ext cx="1" cy="5688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998513"/>
            <a:ext cx="0" cy="567084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641326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0239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79512" y="5063380"/>
            <a:ext cx="8568952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CC99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23528" y="1772816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  <p:bldP spid="17" grpId="1"/>
      <p:bldP spid="13" grpId="0"/>
      <p:bldP spid="11" grpId="0" animBg="1"/>
      <p:bldP spid="10" grpId="0" animBg="1"/>
      <p:bldP spid="18" grpId="1" animBg="1"/>
      <p:bldP spid="18" grpId="2" animBg="1"/>
      <p:bldP spid="18" grpId="3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7188" y="5000625"/>
            <a:ext cx="725871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T: período de translação em torno do Sol</a:t>
            </a:r>
          </a:p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a: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Unidade de distância mais apropriada para o Sistema Solar: 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1 UA </a:t>
            </a: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Consolas"/>
              </a:rPr>
              <a:t>≈ 150 milhões de km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Terra: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149,5 milhões de km = 1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Júpiter: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 5,20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216024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≈ 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(11,86)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(5,20)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3635896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7779</TotalTime>
  <Words>704</Words>
  <Application>Microsoft Office PowerPoint</Application>
  <PresentationFormat>Apresentação na tela (4:3)</PresentationFormat>
  <Paragraphs>175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Leis do movimento planetário</vt:lpstr>
      <vt:lpstr>Primeira lei de Kepler</vt:lpstr>
      <vt:lpstr>Elipse</vt:lpstr>
      <vt:lpstr>Segunda lei de Kepler</vt:lpstr>
      <vt:lpstr>Terceira lei de Kepler</vt:lpstr>
      <vt:lpstr>Slide 7</vt:lpstr>
      <vt:lpstr>Exemplos da terceira lei -1</vt:lpstr>
      <vt:lpstr>Exemplos da terceira lei -2</vt:lpstr>
      <vt:lpstr>Slide 10</vt:lpstr>
      <vt:lpstr>Leis de Kepler: simulação</vt:lpstr>
      <vt:lpstr>Distâncias  (lei de Titius-Bode)</vt:lpstr>
      <vt:lpstr>Lei de Titius-Bode  Johann Daniel Titius (1729-1796); Johann Elert Bode (1747-1826)</vt:lpstr>
      <vt:lpstr> Qual é a melhor época para observar os planetas? 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Configurações planetárias:</vt:lpstr>
      <vt:lpstr>Há várias configurações planetárias:</vt:lpstr>
      <vt:lpstr>Elongação: ângulo entre o Sol e o planeta, com vértice na Terra</vt:lpstr>
      <vt:lpstr>Oposição (planeta superior)</vt:lpstr>
      <vt:lpstr>Máximas elongações (planetas inferiores)</vt:lpstr>
      <vt:lpstr>Período sinódico</vt:lpstr>
      <vt:lpstr>Período sinódico</vt:lpstr>
      <vt:lpstr>Slide 26</vt:lpstr>
      <vt:lpstr>Dados orbitais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443</cp:revision>
  <cp:lastPrinted>2000-05-01T12:23:36Z</cp:lastPrinted>
  <dcterms:created xsi:type="dcterms:W3CDTF">1995-06-17T23:31:02Z</dcterms:created>
  <dcterms:modified xsi:type="dcterms:W3CDTF">2014-03-21T17:07:12Z</dcterms:modified>
</cp:coreProperties>
</file>