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Default Extension="gif" ContentType="image/gif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961" r:id="rId2"/>
    <p:sldId id="950" r:id="rId3"/>
    <p:sldId id="922" r:id="rId4"/>
    <p:sldId id="924" r:id="rId5"/>
    <p:sldId id="963" r:id="rId6"/>
    <p:sldId id="911" r:id="rId7"/>
    <p:sldId id="912" r:id="rId8"/>
    <p:sldId id="913" r:id="rId9"/>
    <p:sldId id="914" r:id="rId10"/>
    <p:sldId id="915" r:id="rId11"/>
    <p:sldId id="926" r:id="rId12"/>
    <p:sldId id="920" r:id="rId13"/>
    <p:sldId id="965" r:id="rId14"/>
    <p:sldId id="917" r:id="rId15"/>
    <p:sldId id="966" r:id="rId16"/>
    <p:sldId id="967" r:id="rId17"/>
    <p:sldId id="970" r:id="rId18"/>
    <p:sldId id="971" r:id="rId19"/>
    <p:sldId id="964" r:id="rId20"/>
    <p:sldId id="918" r:id="rId21"/>
  </p:sldIdLst>
  <p:sldSz cx="9144000" cy="6858000" type="screen4x3"/>
  <p:notesSz cx="6858000" cy="8686800"/>
  <p:defaultTextStyle>
    <a:defPPr>
      <a:defRPr lang="pt-BR"/>
    </a:defPPr>
    <a:lvl1pPr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8800"/>
    <a:srgbClr val="FFFFCC"/>
    <a:srgbClr val="143C2B"/>
    <a:srgbClr val="005392"/>
    <a:srgbClr val="000066"/>
    <a:srgbClr val="0000FF"/>
    <a:srgbClr val="0066FF"/>
    <a:srgbClr val="00CC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22" autoAdjust="0"/>
    <p:restoredTop sz="94634" autoAdjust="0"/>
  </p:normalViewPr>
  <p:slideViewPr>
    <p:cSldViewPr>
      <p:cViewPr>
        <p:scale>
          <a:sx n="82" d="100"/>
          <a:sy n="82" d="100"/>
        </p:scale>
        <p:origin x="-1542" y="-150"/>
      </p:cViewPr>
      <p:guideLst>
        <p:guide orient="horz" pos="225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66" d="100"/>
          <a:sy n="66" d="100"/>
        </p:scale>
        <p:origin x="-39" y="863"/>
      </p:cViewPr>
      <p:guideLst>
        <p:guide orient="horz" pos="2160"/>
        <p:guide pos="288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CFA652CD-3B31-4DA3-A018-E4E32F35A5A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3650" y="657225"/>
            <a:ext cx="4330700" cy="3244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125913"/>
            <a:ext cx="5029200" cy="391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4C27E86-A91C-48BC-BC6F-3157D93EDA5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E9EFDE-3931-4916-A185-632897AC7FC4}" type="slidenum">
              <a:rPr lang="pt-BR" smtClean="0"/>
              <a:pPr/>
              <a:t>1</a:t>
            </a:fld>
            <a:endParaRPr lang="pt-BR" smtClean="0"/>
          </a:p>
        </p:txBody>
      </p:sp>
      <p:sp>
        <p:nvSpPr>
          <p:cNvPr id="32771" name="Text Box 2"/>
          <p:cNvSpPr txBox="1">
            <a:spLocks noChangeArrowheads="1"/>
          </p:cNvSpPr>
          <p:nvPr/>
        </p:nvSpPr>
        <p:spPr bwMode="auto">
          <a:xfrm>
            <a:off x="1190625" y="835025"/>
            <a:ext cx="4476750" cy="30067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/>
          </p:nvPr>
        </p:nvSpPr>
        <p:spPr>
          <a:xfrm>
            <a:off x="1062038" y="4132263"/>
            <a:ext cx="4735512" cy="3333750"/>
          </a:xfrm>
          <a:noFill/>
          <a:ln/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C0D4FB-E260-442E-8BB5-10D861F1A349}" type="slidenum">
              <a:rPr lang="pt-BR" smtClean="0"/>
              <a:pPr/>
              <a:t>17</a:t>
            </a:fld>
            <a:endParaRPr lang="pt-BR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657225"/>
            <a:ext cx="4327525" cy="3244850"/>
          </a:xfrm>
          <a:ln cap="flat"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125913"/>
            <a:ext cx="5029200" cy="3911600"/>
          </a:xfrm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pt-BR" dirty="0" smtClean="0"/>
              <a:t>Adaptada de figura do Prof.</a:t>
            </a:r>
            <a:r>
              <a:rPr lang="pt-BR" baseline="0" dirty="0" smtClean="0"/>
              <a:t> Roberto </a:t>
            </a:r>
            <a:r>
              <a:rPr lang="pt-BR" baseline="0" dirty="0" err="1" smtClean="0"/>
              <a:t>Boczko</a:t>
            </a:r>
            <a:r>
              <a:rPr lang="pt-BR" baseline="0" dirty="0" smtClean="0"/>
              <a:t>.</a:t>
            </a:r>
          </a:p>
          <a:p>
            <a:pPr eaLnBrk="1" hangingPunct="1">
              <a:spcBef>
                <a:spcPct val="0"/>
              </a:spcBef>
            </a:pPr>
            <a:r>
              <a:rPr lang="pt-BR" baseline="0" dirty="0" smtClean="0"/>
              <a:t>Terra animada: http://www.hitrecord.org/collaborations/6866</a:t>
            </a:r>
            <a:endParaRPr lang="pt-BR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C0D4FB-E260-442E-8BB5-10D861F1A349}" type="slidenum">
              <a:rPr lang="pt-BR" smtClean="0"/>
              <a:pPr/>
              <a:t>18</a:t>
            </a:fld>
            <a:endParaRPr lang="pt-BR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657225"/>
            <a:ext cx="4327525" cy="3244850"/>
          </a:xfrm>
          <a:ln cap="flat"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125913"/>
            <a:ext cx="5029200" cy="3911600"/>
          </a:xfrm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pt-BR" dirty="0" smtClean="0"/>
              <a:t>Adaptada de figura do Prof.</a:t>
            </a:r>
            <a:r>
              <a:rPr lang="pt-BR" baseline="0" dirty="0" smtClean="0"/>
              <a:t> Roberto </a:t>
            </a:r>
            <a:r>
              <a:rPr lang="pt-BR" baseline="0" dirty="0" err="1" smtClean="0"/>
              <a:t>Boczko</a:t>
            </a:r>
            <a:r>
              <a:rPr lang="pt-BR" baseline="0" dirty="0" smtClean="0"/>
              <a:t>.</a:t>
            </a:r>
          </a:p>
          <a:p>
            <a:pPr eaLnBrk="1" hangingPunct="1">
              <a:spcBef>
                <a:spcPct val="0"/>
              </a:spcBef>
            </a:pPr>
            <a:r>
              <a:rPr lang="pt-BR" baseline="0" dirty="0" smtClean="0"/>
              <a:t>Terra animada: http://www.hitrecord.org/collaborations/6866</a:t>
            </a:r>
            <a:endParaRPr lang="pt-BR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C0D4FB-E260-442E-8BB5-10D861F1A349}" type="slidenum">
              <a:rPr lang="pt-BR" smtClean="0"/>
              <a:pPr/>
              <a:t>19</a:t>
            </a:fld>
            <a:endParaRPr lang="pt-BR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657225"/>
            <a:ext cx="4327525" cy="3244850"/>
          </a:xfrm>
          <a:ln cap="flat"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125913"/>
            <a:ext cx="5029200" cy="3911600"/>
          </a:xfrm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65238" y="657225"/>
            <a:ext cx="4327525" cy="3244850"/>
          </a:xfrm>
          <a:ln/>
        </p:spPr>
      </p:sp>
      <p:sp>
        <p:nvSpPr>
          <p:cNvPr id="44035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  <p:sp>
        <p:nvSpPr>
          <p:cNvPr id="44036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069C3B9-A0E7-4912-8290-B2715DA3C46E}" type="slidenum">
              <a:rPr lang="pt-BR" smtClean="0"/>
              <a:pPr/>
              <a:t>20</a:t>
            </a:fld>
            <a:endParaRPr lang="pt-B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65238" y="657225"/>
            <a:ext cx="4327525" cy="3244850"/>
          </a:xfrm>
          <a:ln/>
        </p:spPr>
      </p:sp>
      <p:sp>
        <p:nvSpPr>
          <p:cNvPr id="41987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  <p:sp>
        <p:nvSpPr>
          <p:cNvPr id="41988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5332DE-4317-47AD-90BE-9E3CEB3487B0}" type="slidenum">
              <a:rPr lang="pt-BR" smtClean="0"/>
              <a:pPr/>
              <a:t>5</a:t>
            </a:fld>
            <a:endParaRPr lang="pt-B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65238" y="657225"/>
            <a:ext cx="4327525" cy="3244850"/>
          </a:xfrm>
          <a:ln/>
        </p:spPr>
      </p:sp>
      <p:sp>
        <p:nvSpPr>
          <p:cNvPr id="35843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  <p:sp>
        <p:nvSpPr>
          <p:cNvPr id="35844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0D032A-85DE-4DC5-9596-45FAB8F3DA72}" type="slidenum">
              <a:rPr lang="pt-BR" smtClean="0"/>
              <a:pPr/>
              <a:t>6</a:t>
            </a:fld>
            <a:endParaRPr lang="pt-B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65238" y="657225"/>
            <a:ext cx="4327525" cy="3244850"/>
          </a:xfrm>
          <a:ln/>
        </p:spPr>
      </p:sp>
      <p:sp>
        <p:nvSpPr>
          <p:cNvPr id="36867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  <p:sp>
        <p:nvSpPr>
          <p:cNvPr id="36868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12DECB-E6A0-4301-8827-C8632023B1A6}" type="slidenum">
              <a:rPr lang="pt-BR" smtClean="0"/>
              <a:pPr/>
              <a:t>7</a:t>
            </a:fld>
            <a:endParaRPr lang="pt-B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65238" y="657225"/>
            <a:ext cx="4327525" cy="3244850"/>
          </a:xfrm>
          <a:ln/>
        </p:spPr>
      </p:sp>
      <p:sp>
        <p:nvSpPr>
          <p:cNvPr id="37891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  <p:sp>
        <p:nvSpPr>
          <p:cNvPr id="37892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950D7A-7548-4C55-B0C1-3D3B0AA5BD21}" type="slidenum">
              <a:rPr lang="pt-BR" smtClean="0"/>
              <a:pPr/>
              <a:t>8</a:t>
            </a:fld>
            <a:endParaRPr lang="pt-B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65238" y="657225"/>
            <a:ext cx="4327525" cy="3244850"/>
          </a:xfrm>
          <a:ln/>
        </p:spPr>
      </p:sp>
      <p:sp>
        <p:nvSpPr>
          <p:cNvPr id="38915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  <p:sp>
        <p:nvSpPr>
          <p:cNvPr id="38916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A990C0-7B6B-4129-AAFF-B29DE06D4EEA}" type="slidenum">
              <a:rPr lang="pt-BR" smtClean="0"/>
              <a:pPr/>
              <a:t>9</a:t>
            </a:fld>
            <a:endParaRPr lang="pt-B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65238" y="657225"/>
            <a:ext cx="4327525" cy="3244850"/>
          </a:xfrm>
          <a:ln/>
        </p:spPr>
      </p:sp>
      <p:sp>
        <p:nvSpPr>
          <p:cNvPr id="39939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  <p:sp>
        <p:nvSpPr>
          <p:cNvPr id="39940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1EE5D2-2ED5-430A-B6F6-5863F8FB1968}" type="slidenum">
              <a:rPr lang="pt-BR" smtClean="0"/>
              <a:pPr/>
              <a:t>10</a:t>
            </a:fld>
            <a:endParaRPr lang="pt-B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26BFA6-82A1-4F8C-8AFA-53F5568F5F52}" type="slidenum">
              <a:rPr lang="pt-BR" smtClean="0"/>
              <a:pPr/>
              <a:t>12</a:t>
            </a:fld>
            <a:endParaRPr lang="pt-BR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4450" y="700088"/>
            <a:ext cx="4229100" cy="3171825"/>
          </a:xfrm>
          <a:ln cap="flat"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88" y="4116388"/>
            <a:ext cx="5026025" cy="3883025"/>
          </a:xfrm>
          <a:solidFill>
            <a:srgbClr val="FFFFFF"/>
          </a:solidFill>
          <a:ln w="12700" cap="flat">
            <a:solidFill>
              <a:srgbClr val="000000"/>
            </a:solidFill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65238" y="657225"/>
            <a:ext cx="4327525" cy="3244850"/>
          </a:xfrm>
          <a:ln/>
        </p:spPr>
      </p:sp>
      <p:sp>
        <p:nvSpPr>
          <p:cNvPr id="41987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  <p:sp>
        <p:nvSpPr>
          <p:cNvPr id="41988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375D87-5D69-40A2-AC15-313B2D15B1E1}" type="slidenum">
              <a:rPr lang="pt-BR" smtClean="0"/>
              <a:pPr/>
              <a:t>14</a:t>
            </a:fld>
            <a:endParaRPr lang="pt-B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343F6D-B3BC-43C7-9F61-0D3E4270499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955AC8-A920-4769-B1A2-5912854039D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F7A315-CC19-44C3-8593-18B8EBEC57D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7B8734-B6FD-4E2E-86CF-4B48DF8D703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331C9D-6521-4E9E-9867-0D56DF9C17A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92774E-4E5F-42E4-9C2D-D1ED87FE5F0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347BA4-A96F-4A96-AB57-9474F243713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A8D6FD-40CF-4EB0-807D-3CD31BDC69B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BE96D3-7929-4008-98A5-E4F536520FE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11A674-F612-46AE-A196-8603CB9EACB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F229ED-2D68-4DDB-BE4F-5D3D651D7D6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6C6CC0E-1808-46ED-B6CB-D709E7537B0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lunarapplet.swf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www.solarsystemscope.com/sunmoonscope/" TargetMode="Externa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ubtítulo 3"/>
          <p:cNvSpPr>
            <a:spLocks noGrp="1"/>
          </p:cNvSpPr>
          <p:nvPr>
            <p:ph type="subTitle" idx="1"/>
          </p:nvPr>
        </p:nvSpPr>
        <p:spPr>
          <a:xfrm>
            <a:off x="0" y="2852936"/>
            <a:ext cx="9144000" cy="1752600"/>
          </a:xfrm>
        </p:spPr>
        <p:txBody>
          <a:bodyPr/>
          <a:lstStyle/>
          <a:p>
            <a:r>
              <a:rPr lang="pt-BR" sz="4800" dirty="0" smtClean="0">
                <a:solidFill>
                  <a:schemeClr val="bg1"/>
                </a:solidFill>
                <a:latin typeface="Century Gothic" pitchFamily="34" charset="0"/>
              </a:rPr>
              <a:t>Fases da Lua</a:t>
            </a:r>
            <a:br>
              <a:rPr lang="pt-BR" sz="4800" dirty="0" smtClean="0">
                <a:solidFill>
                  <a:schemeClr val="bg1"/>
                </a:solidFill>
                <a:latin typeface="Century Gothic" pitchFamily="34" charset="0"/>
              </a:rPr>
            </a:br>
            <a:endParaRPr lang="pt-BR" sz="4800" dirty="0" smtClean="0">
              <a:latin typeface="Century Gothic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0" y="6596063"/>
            <a:ext cx="9144000" cy="261937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pt-BR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pt-BR" sz="11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Imagem de fundo: céu de São Carlos na data de fundação do observatório Dietrich </a:t>
            </a:r>
            <a:r>
              <a:rPr lang="pt-BR" sz="1100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Schiel</a:t>
            </a:r>
            <a:r>
              <a:rPr lang="pt-BR" sz="11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 (10/04/86, 20:00 TL) crédito: </a:t>
            </a:r>
            <a:r>
              <a:rPr lang="pt-BR" sz="1100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Stellarium</a:t>
            </a:r>
            <a:endParaRPr lang="pt-BR" sz="1100" dirty="0">
              <a:solidFill>
                <a:schemeClr val="accent2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3076" name="AutoShape 9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077" name="AutoShape 11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078" name="AutoShape 13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016" y="66528"/>
            <a:ext cx="2699792" cy="1448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44624"/>
            <a:ext cx="152382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tângulo 10"/>
          <p:cNvSpPr/>
          <p:nvPr/>
        </p:nvSpPr>
        <p:spPr>
          <a:xfrm>
            <a:off x="5701362" y="1213302"/>
            <a:ext cx="405521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050" b="1" dirty="0" smtClean="0">
                <a:solidFill>
                  <a:schemeClr val="bg1"/>
                </a:solidFill>
                <a:latin typeface="Century Gothic" pitchFamily="34" charset="0"/>
              </a:rPr>
              <a:t>Centro de Divulgação da Astronomia</a:t>
            </a:r>
          </a:p>
          <a:p>
            <a:pPr algn="ctr"/>
            <a:r>
              <a:rPr lang="pt-BR" sz="1050" b="1" dirty="0" smtClean="0">
                <a:solidFill>
                  <a:schemeClr val="bg1"/>
                </a:solidFill>
                <a:latin typeface="Century Gothic" pitchFamily="34" charset="0"/>
              </a:rPr>
              <a:t>Observatório Dietrich </a:t>
            </a:r>
            <a:r>
              <a:rPr lang="pt-BR" sz="1050" b="1" dirty="0" err="1" smtClean="0">
                <a:solidFill>
                  <a:schemeClr val="bg1"/>
                </a:solidFill>
                <a:latin typeface="Century Gothic" pitchFamily="34" charset="0"/>
              </a:rPr>
              <a:t>Schiel</a:t>
            </a:r>
            <a:endParaRPr lang="pt-BR" sz="1050" b="1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5652120" y="5212357"/>
            <a:ext cx="34563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André Luiz da Silva</a:t>
            </a:r>
          </a:p>
          <a:p>
            <a:pPr algn="l"/>
            <a:r>
              <a:rPr lang="pt-BR" sz="1400" dirty="0" smtClean="0">
                <a:solidFill>
                  <a:schemeClr val="bg1"/>
                </a:solidFill>
                <a:latin typeface="Century Gothic" pitchFamily="34" charset="0"/>
              </a:rPr>
              <a:t>Observatório  Dietrich </a:t>
            </a:r>
            <a:r>
              <a:rPr lang="pt-BR" sz="1400" dirty="0" err="1" smtClean="0">
                <a:solidFill>
                  <a:schemeClr val="bg1"/>
                </a:solidFill>
                <a:latin typeface="Century Gothic" pitchFamily="34" charset="0"/>
              </a:rPr>
              <a:t>Schiel</a:t>
            </a:r>
            <a:endParaRPr lang="pt-BR" sz="140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algn="l"/>
            <a:r>
              <a:rPr lang="pt-BR" sz="1400" dirty="0" smtClean="0">
                <a:solidFill>
                  <a:schemeClr val="bg1"/>
                </a:solidFill>
                <a:latin typeface="Century Gothic" pitchFamily="34" charset="0"/>
              </a:rPr>
              <a:t>/CDCC/USP</a:t>
            </a:r>
          </a:p>
          <a:p>
            <a:endParaRPr lang="pt-BR" dirty="0">
              <a:solidFill>
                <a:schemeClr val="accent1"/>
              </a:solidFill>
            </a:endParaRPr>
          </a:p>
        </p:txBody>
      </p:sp>
      <p:pic>
        <p:nvPicPr>
          <p:cNvPr id="13" name="Picture 2" descr="C:\Users\ANDRE\Downloads\green-nebula-22094-1600x900.jpg"/>
          <p:cNvPicPr>
            <a:picLocks noChangeAspect="1" noChangeArrowheads="1"/>
          </p:cNvPicPr>
          <p:nvPr/>
        </p:nvPicPr>
        <p:blipFill>
          <a:blip r:embed="rId5" cstate="print">
            <a:lum bright="-9000" contrast="-17000"/>
          </a:blip>
          <a:srcRect/>
          <a:stretch>
            <a:fillRect/>
          </a:stretch>
        </p:blipFill>
        <p:spPr bwMode="auto">
          <a:xfrm>
            <a:off x="3491880" y="332656"/>
            <a:ext cx="2555776" cy="1437624"/>
          </a:xfrm>
          <a:prstGeom prst="rect">
            <a:avLst/>
          </a:prstGeom>
          <a:noFill/>
        </p:spPr>
      </p:pic>
      <p:sp>
        <p:nvSpPr>
          <p:cNvPr id="14" name="Retângulo 13"/>
          <p:cNvSpPr/>
          <p:nvPr/>
        </p:nvSpPr>
        <p:spPr>
          <a:xfrm>
            <a:off x="3419872" y="620688"/>
            <a:ext cx="266771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153698"/>
            <a:r>
              <a:rPr lang="pt-BR" dirty="0" smtClean="0">
                <a:ln w="12700">
                  <a:solidFill>
                    <a:srgbClr val="66FF33"/>
                  </a:solidFill>
                </a:ln>
                <a:solidFill>
                  <a:srgbClr val="92D050"/>
                </a:solidFill>
                <a:latin typeface="Century Gothic" pitchFamily="34" charset="0"/>
                <a:ea typeface="Calibri" pitchFamily="34" charset="0"/>
                <a:cs typeface="Aharoni" pitchFamily="2" charset="-79"/>
              </a:rPr>
              <a:t>Minicurso de</a:t>
            </a:r>
          </a:p>
          <a:p>
            <a:pPr defTabSz="1153698"/>
            <a:r>
              <a:rPr lang="pt-BR" dirty="0" smtClean="0">
                <a:ln w="12700">
                  <a:solidFill>
                    <a:srgbClr val="66FF33"/>
                  </a:solidFill>
                </a:ln>
                <a:solidFill>
                  <a:srgbClr val="92D050"/>
                </a:solidFill>
                <a:latin typeface="Century Gothic" pitchFamily="34" charset="0"/>
                <a:ea typeface="Calibri" pitchFamily="34" charset="0"/>
                <a:cs typeface="Aharoni" pitchFamily="2" charset="-79"/>
              </a:rPr>
              <a:t>Introdução à Astronomia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ANDRE\Documents\OBSERVATÓRIO\diversos_CDA\fases da Lua 2012\LQM14fev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40713"/>
            <a:ext cx="9144000" cy="5512623"/>
          </a:xfrm>
          <a:prstGeom prst="rect">
            <a:avLst/>
          </a:prstGeom>
          <a:noFill/>
        </p:spPr>
      </p:pic>
      <p:sp>
        <p:nvSpPr>
          <p:cNvPr id="26627" name="Título 3"/>
          <p:cNvSpPr>
            <a:spLocks noGrp="1"/>
          </p:cNvSpPr>
          <p:nvPr>
            <p:ph type="title"/>
          </p:nvPr>
        </p:nvSpPr>
        <p:spPr>
          <a:xfrm>
            <a:off x="685800" y="44450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itchFamily="34" charset="0"/>
              </a:rPr>
              <a:t>Lua em Quarto Minguante</a:t>
            </a:r>
          </a:p>
        </p:txBody>
      </p:sp>
      <p:sp>
        <p:nvSpPr>
          <p:cNvPr id="4" name="Text Box 141"/>
          <p:cNvSpPr txBox="1">
            <a:spLocks noChangeArrowheads="1"/>
          </p:cNvSpPr>
          <p:nvPr/>
        </p:nvSpPr>
        <p:spPr bwMode="auto">
          <a:xfrm>
            <a:off x="7299325" y="6211888"/>
            <a:ext cx="169148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Crédito da imagem:</a:t>
            </a:r>
          </a:p>
          <a:p>
            <a:pPr algn="l">
              <a:defRPr/>
            </a:pPr>
            <a:r>
              <a:rPr lang="pt-BR" sz="1200" dirty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Virtual  </a:t>
            </a:r>
            <a:r>
              <a:rPr lang="pt-BR" sz="12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Moon</a:t>
            </a:r>
            <a:r>
              <a:rPr lang="pt-BR" sz="1200" dirty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 Atlas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itchFamily="34" charset="0"/>
              </a:rPr>
              <a:t>E as outras fases?</a:t>
            </a:r>
          </a:p>
        </p:txBody>
      </p:sp>
      <p:sp>
        <p:nvSpPr>
          <p:cNvPr id="5" name="Subtítulo 2"/>
          <p:cNvSpPr txBox="1">
            <a:spLocks/>
          </p:cNvSpPr>
          <p:nvPr/>
        </p:nvSpPr>
        <p:spPr bwMode="auto">
          <a:xfrm>
            <a:off x="785813" y="2214563"/>
            <a:ext cx="697230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algn="l">
              <a:spcBef>
                <a:spcPct val="20000"/>
              </a:spcBef>
              <a:buClr>
                <a:schemeClr val="accent2">
                  <a:lumMod val="60000"/>
                  <a:lumOff val="40000"/>
                </a:schemeClr>
              </a:buClr>
              <a:buFont typeface="Courier New" pitchFamily="49" charset="0"/>
              <a:buChar char="o"/>
              <a:defRPr/>
            </a:pPr>
            <a:r>
              <a:rPr lang="pt-BR" sz="3200" kern="0" dirty="0">
                <a:solidFill>
                  <a:schemeClr val="accent2">
                    <a:lumMod val="20000"/>
                    <a:lumOff val="80000"/>
                  </a:schemeClr>
                </a:solidFill>
                <a:latin typeface="Century Gothic" pitchFamily="34" charset="0"/>
              </a:rPr>
              <a:t> Podemos agrupar em dois grandes conjuntos:</a:t>
            </a:r>
          </a:p>
          <a:p>
            <a:pPr marL="342900" indent="-342900" algn="l">
              <a:spcBef>
                <a:spcPct val="20000"/>
              </a:spcBef>
              <a:buClr>
                <a:schemeClr val="accent2">
                  <a:lumMod val="60000"/>
                  <a:lumOff val="40000"/>
                </a:schemeClr>
              </a:buClr>
              <a:buFont typeface="Courier New" pitchFamily="49" charset="0"/>
              <a:buChar char="o"/>
              <a:defRPr/>
            </a:pPr>
            <a:endParaRPr lang="pt-BR" sz="3200" kern="0" dirty="0">
              <a:solidFill>
                <a:schemeClr val="accent2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  <a:p>
            <a:pPr marL="800100" lvl="1" indent="-342900" algn="l">
              <a:spcBef>
                <a:spcPct val="20000"/>
              </a:spcBef>
              <a:buClr>
                <a:schemeClr val="accent2">
                  <a:lumMod val="60000"/>
                  <a:lumOff val="40000"/>
                </a:schemeClr>
              </a:buClr>
              <a:buFont typeface="Courier New" pitchFamily="49" charset="0"/>
              <a:buChar char="o"/>
              <a:defRPr/>
            </a:pPr>
            <a:r>
              <a:rPr lang="pt-BR" sz="3200" kern="0" dirty="0">
                <a:solidFill>
                  <a:schemeClr val="accent2">
                    <a:lumMod val="20000"/>
                    <a:lumOff val="80000"/>
                  </a:schemeClr>
                </a:solidFill>
                <a:latin typeface="Century Gothic" pitchFamily="34" charset="0"/>
              </a:rPr>
              <a:t>Fases crescentes</a:t>
            </a:r>
          </a:p>
          <a:p>
            <a:pPr marL="800100" lvl="1" indent="-342900" algn="l">
              <a:spcBef>
                <a:spcPct val="20000"/>
              </a:spcBef>
              <a:buClr>
                <a:schemeClr val="accent2">
                  <a:lumMod val="60000"/>
                  <a:lumOff val="40000"/>
                </a:schemeClr>
              </a:buClr>
              <a:buFont typeface="Courier New" pitchFamily="49" charset="0"/>
              <a:buChar char="o"/>
              <a:defRPr/>
            </a:pPr>
            <a:r>
              <a:rPr lang="pt-BR" sz="3200" kern="0" dirty="0">
                <a:solidFill>
                  <a:schemeClr val="accent2">
                    <a:lumMod val="20000"/>
                    <a:lumOff val="80000"/>
                  </a:schemeClr>
                </a:solidFill>
                <a:latin typeface="Century Gothic" pitchFamily="34" charset="0"/>
              </a:rPr>
              <a:t>Fases minguantes</a:t>
            </a:r>
          </a:p>
          <a:p>
            <a:pPr marL="342900" indent="-342900" algn="l">
              <a:spcBef>
                <a:spcPct val="20000"/>
              </a:spcBef>
              <a:buClr>
                <a:schemeClr val="accent2">
                  <a:lumMod val="60000"/>
                  <a:lumOff val="40000"/>
                </a:schemeClr>
              </a:buClr>
              <a:buFont typeface="Courier New" pitchFamily="49" charset="0"/>
              <a:buChar char="o"/>
              <a:defRPr/>
            </a:pPr>
            <a:endParaRPr lang="pt-BR" sz="3200" kern="0" dirty="0">
              <a:solidFill>
                <a:schemeClr val="accent2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  <a:p>
            <a:pPr marL="342900" indent="-342900" algn="l">
              <a:spcBef>
                <a:spcPct val="20000"/>
              </a:spcBef>
              <a:buClr>
                <a:schemeClr val="accent2">
                  <a:lumMod val="60000"/>
                  <a:lumOff val="40000"/>
                </a:schemeClr>
              </a:buClr>
              <a:buFont typeface="Courier New" pitchFamily="49" charset="0"/>
              <a:buChar char="o"/>
              <a:defRPr/>
            </a:pPr>
            <a:r>
              <a:rPr lang="pt-BR" sz="3200" kern="0" dirty="0">
                <a:solidFill>
                  <a:schemeClr val="accent2">
                    <a:lumMod val="20000"/>
                    <a:lumOff val="80000"/>
                  </a:schemeClr>
                </a:solidFill>
                <a:latin typeface="Century Gothic" pitchFamily="34" charset="0"/>
              </a:rPr>
              <a:t>Vamos ver como fica: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Oval 2"/>
          <p:cNvSpPr>
            <a:spLocks noChangeArrowheads="1"/>
          </p:cNvSpPr>
          <p:nvPr/>
        </p:nvSpPr>
        <p:spPr bwMode="auto">
          <a:xfrm>
            <a:off x="874713" y="1295400"/>
            <a:ext cx="7467600" cy="4572000"/>
          </a:xfrm>
          <a:prstGeom prst="ellipse">
            <a:avLst/>
          </a:prstGeom>
          <a:noFill/>
          <a:ln w="12700" cap="rnd">
            <a:solidFill>
              <a:schemeClr val="bg1"/>
            </a:solidFill>
            <a:prstDash val="sysDot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28675" name="Oval 4"/>
          <p:cNvSpPr>
            <a:spLocks noChangeArrowheads="1"/>
          </p:cNvSpPr>
          <p:nvPr/>
        </p:nvSpPr>
        <p:spPr bwMode="auto">
          <a:xfrm>
            <a:off x="533400" y="3240088"/>
            <a:ext cx="682625" cy="682625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64027" y="3124200"/>
            <a:ext cx="514885" cy="83099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dirty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Dia</a:t>
            </a:r>
          </a:p>
          <a:p>
            <a:pPr>
              <a:defRPr/>
            </a:pPr>
            <a:r>
              <a:rPr lang="pt-BR" dirty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1 e</a:t>
            </a:r>
          </a:p>
          <a:p>
            <a:pPr>
              <a:defRPr/>
            </a:pPr>
            <a:r>
              <a:rPr lang="pt-BR" dirty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29</a:t>
            </a:r>
          </a:p>
        </p:txBody>
      </p:sp>
      <p:sp>
        <p:nvSpPr>
          <p:cNvPr id="28677" name="Text Box 6"/>
          <p:cNvSpPr txBox="1">
            <a:spLocks noChangeArrowheads="1"/>
          </p:cNvSpPr>
          <p:nvPr/>
        </p:nvSpPr>
        <p:spPr bwMode="auto">
          <a:xfrm>
            <a:off x="1144122" y="3302000"/>
            <a:ext cx="720070" cy="5847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pt-BR">
                <a:solidFill>
                  <a:schemeClr val="bg1"/>
                </a:solidFill>
                <a:latin typeface="Century Gothic" pitchFamily="34" charset="0"/>
              </a:rPr>
              <a:t>Lua</a:t>
            </a:r>
          </a:p>
          <a:p>
            <a:r>
              <a:rPr lang="pt-BR">
                <a:solidFill>
                  <a:schemeClr val="bg1"/>
                </a:solidFill>
                <a:latin typeface="Century Gothic" pitchFamily="34" charset="0"/>
              </a:rPr>
              <a:t>Nova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1066800" y="2286000"/>
            <a:ext cx="381000" cy="762000"/>
            <a:chOff x="672" y="1440"/>
            <a:chExt cx="240" cy="480"/>
          </a:xfrm>
          <a:solidFill>
            <a:schemeClr val="accent3">
              <a:lumMod val="75000"/>
            </a:schemeClr>
          </a:solidFill>
        </p:grpSpPr>
        <p:sp>
          <p:nvSpPr>
            <p:cNvPr id="11404" name="AutoShape 8"/>
            <p:cNvSpPr>
              <a:spLocks noChangeArrowheads="1"/>
            </p:cNvSpPr>
            <p:nvPr/>
          </p:nvSpPr>
          <p:spPr bwMode="auto">
            <a:xfrm>
              <a:off x="672" y="1440"/>
              <a:ext cx="240" cy="480"/>
            </a:xfrm>
            <a:prstGeom prst="moon">
              <a:avLst>
                <a:gd name="adj" fmla="val 29583"/>
              </a:avLst>
            </a:prstGeom>
            <a:grp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11405" name="Oval 9"/>
            <p:cNvSpPr>
              <a:spLocks noChangeArrowheads="1"/>
            </p:cNvSpPr>
            <p:nvPr/>
          </p:nvSpPr>
          <p:spPr bwMode="auto">
            <a:xfrm>
              <a:off x="689" y="1652"/>
              <a:ext cx="48" cy="48"/>
            </a:xfrm>
            <a:prstGeom prst="ellipse">
              <a:avLst/>
            </a:prstGeom>
            <a:grpFill/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2000232" y="1428736"/>
            <a:ext cx="381000" cy="762000"/>
            <a:chOff x="1392" y="864"/>
            <a:chExt cx="240" cy="480"/>
          </a:xfrm>
          <a:solidFill>
            <a:schemeClr val="accent3">
              <a:lumMod val="75000"/>
            </a:schemeClr>
          </a:solidFill>
        </p:grpSpPr>
        <p:sp>
          <p:nvSpPr>
            <p:cNvPr id="11402" name="AutoShape 11"/>
            <p:cNvSpPr>
              <a:spLocks noChangeArrowheads="1"/>
            </p:cNvSpPr>
            <p:nvPr/>
          </p:nvSpPr>
          <p:spPr bwMode="auto">
            <a:xfrm>
              <a:off x="1392" y="864"/>
              <a:ext cx="240" cy="480"/>
            </a:xfrm>
            <a:prstGeom prst="moon">
              <a:avLst>
                <a:gd name="adj" fmla="val 58333"/>
              </a:avLst>
            </a:prstGeom>
            <a:grp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11403" name="Oval 12"/>
            <p:cNvSpPr>
              <a:spLocks noChangeArrowheads="1"/>
            </p:cNvSpPr>
            <p:nvPr/>
          </p:nvSpPr>
          <p:spPr bwMode="auto">
            <a:xfrm>
              <a:off x="1407" y="1074"/>
              <a:ext cx="48" cy="48"/>
            </a:xfrm>
            <a:prstGeom prst="ellipse">
              <a:avLst/>
            </a:prstGeom>
            <a:grpFill/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</p:grp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3143240" y="1000108"/>
            <a:ext cx="381000" cy="762000"/>
            <a:chOff x="2087" y="624"/>
            <a:chExt cx="240" cy="480"/>
          </a:xfrm>
          <a:solidFill>
            <a:schemeClr val="accent3">
              <a:lumMod val="75000"/>
            </a:schemeClr>
          </a:solidFill>
        </p:grpSpPr>
        <p:sp>
          <p:nvSpPr>
            <p:cNvPr id="11400" name="AutoShape 14"/>
            <p:cNvSpPr>
              <a:spLocks noChangeArrowheads="1"/>
            </p:cNvSpPr>
            <p:nvPr/>
          </p:nvSpPr>
          <p:spPr bwMode="auto">
            <a:xfrm>
              <a:off x="2087" y="624"/>
              <a:ext cx="240" cy="480"/>
            </a:xfrm>
            <a:prstGeom prst="moon">
              <a:avLst>
                <a:gd name="adj" fmla="val 79167"/>
              </a:avLst>
            </a:prstGeom>
            <a:grp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11401" name="Oval 15"/>
            <p:cNvSpPr>
              <a:spLocks noChangeArrowheads="1"/>
            </p:cNvSpPr>
            <p:nvPr/>
          </p:nvSpPr>
          <p:spPr bwMode="auto">
            <a:xfrm>
              <a:off x="2094" y="854"/>
              <a:ext cx="48" cy="48"/>
            </a:xfrm>
            <a:prstGeom prst="ellipse">
              <a:avLst/>
            </a:prstGeom>
            <a:grpFill/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</p:grp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3402005" y="285728"/>
            <a:ext cx="1958976" cy="1924050"/>
            <a:chOff x="2239" y="192"/>
            <a:chExt cx="1234" cy="1212"/>
          </a:xfrm>
          <a:solidFill>
            <a:schemeClr val="accent3">
              <a:lumMod val="75000"/>
            </a:schemeClr>
          </a:solidFill>
        </p:grpSpPr>
        <p:sp>
          <p:nvSpPr>
            <p:cNvPr id="11396" name="Arc 17"/>
            <p:cNvSpPr>
              <a:spLocks/>
            </p:cNvSpPr>
            <p:nvPr/>
          </p:nvSpPr>
          <p:spPr bwMode="auto">
            <a:xfrm flipH="1">
              <a:off x="2786" y="576"/>
              <a:ext cx="237" cy="476"/>
            </a:xfrm>
            <a:custGeom>
              <a:avLst/>
              <a:gdLst>
                <a:gd name="T0" fmla="*/ 0 w 21600"/>
                <a:gd name="T1" fmla="*/ 0 h 43199"/>
                <a:gd name="T2" fmla="*/ 0 w 21600"/>
                <a:gd name="T3" fmla="*/ 0 h 43199"/>
                <a:gd name="T4" fmla="*/ 0 w 21600"/>
                <a:gd name="T5" fmla="*/ 0 h 43199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199"/>
                <a:gd name="T11" fmla="*/ 21600 w 21600"/>
                <a:gd name="T12" fmla="*/ 43199 h 431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199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457"/>
                    <a:pt x="12040" y="43098"/>
                    <a:pt x="183" y="43199"/>
                  </a:cubicBezTo>
                </a:path>
                <a:path w="21600" h="43199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457"/>
                    <a:pt x="12040" y="43098"/>
                    <a:pt x="183" y="43199"/>
                  </a:cubicBezTo>
                  <a:lnTo>
                    <a:pt x="0" y="21600"/>
                  </a:lnTo>
                  <a:close/>
                </a:path>
              </a:pathLst>
            </a:custGeom>
            <a:grp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11397" name="Text Box 18"/>
            <p:cNvSpPr txBox="1">
              <a:spLocks noChangeArrowheads="1"/>
            </p:cNvSpPr>
            <p:nvPr/>
          </p:nvSpPr>
          <p:spPr bwMode="auto">
            <a:xfrm>
              <a:off x="2776" y="192"/>
              <a:ext cx="324" cy="36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pt-BR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Century Gothic" pitchFamily="34" charset="0"/>
                </a:rPr>
                <a:t>Dia</a:t>
              </a:r>
            </a:p>
            <a:p>
              <a:pPr>
                <a:defRPr/>
              </a:pPr>
              <a:r>
                <a:rPr lang="pt-BR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Century Gothic" pitchFamily="34" charset="0"/>
                </a:rPr>
                <a:t>7</a:t>
              </a:r>
            </a:p>
          </p:txBody>
        </p:sp>
        <p:sp>
          <p:nvSpPr>
            <p:cNvPr id="11398" name="Text Box 19"/>
            <p:cNvSpPr txBox="1">
              <a:spLocks noChangeArrowheads="1"/>
            </p:cNvSpPr>
            <p:nvPr/>
          </p:nvSpPr>
          <p:spPr bwMode="auto">
            <a:xfrm>
              <a:off x="2239" y="1036"/>
              <a:ext cx="1234" cy="36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pt-BR" dirty="0">
                  <a:solidFill>
                    <a:schemeClr val="bg1"/>
                  </a:solidFill>
                  <a:latin typeface="Century Gothic" pitchFamily="34" charset="0"/>
                </a:rPr>
                <a:t>Lua em</a:t>
              </a:r>
            </a:p>
            <a:p>
              <a:pPr>
                <a:defRPr/>
              </a:pPr>
              <a:r>
                <a:rPr lang="pt-BR" dirty="0">
                  <a:solidFill>
                    <a:schemeClr val="bg1"/>
                  </a:solidFill>
                  <a:latin typeface="Century Gothic" pitchFamily="34" charset="0"/>
                </a:rPr>
                <a:t>Quarto Crescente</a:t>
              </a:r>
            </a:p>
          </p:txBody>
        </p:sp>
        <p:sp>
          <p:nvSpPr>
            <p:cNvPr id="11399" name="Oval 20"/>
            <p:cNvSpPr>
              <a:spLocks noChangeArrowheads="1"/>
            </p:cNvSpPr>
            <p:nvPr/>
          </p:nvSpPr>
          <p:spPr bwMode="auto">
            <a:xfrm>
              <a:off x="2804" y="788"/>
              <a:ext cx="48" cy="48"/>
            </a:xfrm>
            <a:prstGeom prst="ellipse">
              <a:avLst/>
            </a:prstGeom>
            <a:grpFill/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</p:grpSp>
      <p:grpSp>
        <p:nvGrpSpPr>
          <p:cNvPr id="6" name="Group 21"/>
          <p:cNvGrpSpPr>
            <a:grpSpLocks/>
          </p:cNvGrpSpPr>
          <p:nvPr/>
        </p:nvGrpSpPr>
        <p:grpSpPr bwMode="auto">
          <a:xfrm>
            <a:off x="5572132" y="1000108"/>
            <a:ext cx="452438" cy="755650"/>
            <a:chOff x="3386" y="624"/>
            <a:chExt cx="285" cy="476"/>
          </a:xfrm>
          <a:solidFill>
            <a:schemeClr val="accent3">
              <a:lumMod val="75000"/>
            </a:schemeClr>
          </a:solidFill>
        </p:grpSpPr>
        <p:grpSp>
          <p:nvGrpSpPr>
            <p:cNvPr id="7" name="Group 22"/>
            <p:cNvGrpSpPr>
              <a:grpSpLocks/>
            </p:cNvGrpSpPr>
            <p:nvPr/>
          </p:nvGrpSpPr>
          <p:grpSpPr bwMode="auto">
            <a:xfrm>
              <a:off x="3386" y="624"/>
              <a:ext cx="285" cy="476"/>
              <a:chOff x="3315" y="964"/>
              <a:chExt cx="325" cy="476"/>
            </a:xfrm>
            <a:grpFill/>
          </p:grpSpPr>
          <p:sp>
            <p:nvSpPr>
              <p:cNvPr id="11394" name="Oval 23"/>
              <p:cNvSpPr>
                <a:spLocks noChangeArrowheads="1"/>
              </p:cNvSpPr>
              <p:nvPr/>
            </p:nvSpPr>
            <p:spPr bwMode="auto">
              <a:xfrm>
                <a:off x="3456" y="964"/>
                <a:ext cx="184" cy="470"/>
              </a:xfrm>
              <a:prstGeom prst="ellipse">
                <a:avLst/>
              </a:prstGeom>
              <a:grp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11395" name="Arc 24"/>
              <p:cNvSpPr>
                <a:spLocks/>
              </p:cNvSpPr>
              <p:nvPr/>
            </p:nvSpPr>
            <p:spPr bwMode="auto">
              <a:xfrm flipH="1">
                <a:off x="3315" y="964"/>
                <a:ext cx="237" cy="476"/>
              </a:xfrm>
              <a:custGeom>
                <a:avLst/>
                <a:gdLst>
                  <a:gd name="T0" fmla="*/ 0 w 21600"/>
                  <a:gd name="T1" fmla="*/ 0 h 43199"/>
                  <a:gd name="T2" fmla="*/ 0 w 21600"/>
                  <a:gd name="T3" fmla="*/ 0 h 43199"/>
                  <a:gd name="T4" fmla="*/ 0 w 21600"/>
                  <a:gd name="T5" fmla="*/ 0 h 43199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3199"/>
                  <a:gd name="T11" fmla="*/ 21600 w 21600"/>
                  <a:gd name="T12" fmla="*/ 43199 h 431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3199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457"/>
                      <a:pt x="12040" y="43098"/>
                      <a:pt x="183" y="43199"/>
                    </a:cubicBezTo>
                  </a:path>
                  <a:path w="21600" h="43199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457"/>
                      <a:pt x="12040" y="43098"/>
                      <a:pt x="183" y="43199"/>
                    </a:cubicBezTo>
                    <a:lnTo>
                      <a:pt x="0" y="21600"/>
                    </a:lnTo>
                    <a:close/>
                  </a:path>
                </a:pathLst>
              </a:custGeom>
              <a:grp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</p:grpSp>
        <p:sp>
          <p:nvSpPr>
            <p:cNvPr id="11393" name="Oval 25"/>
            <p:cNvSpPr>
              <a:spLocks noChangeArrowheads="1"/>
            </p:cNvSpPr>
            <p:nvPr/>
          </p:nvSpPr>
          <p:spPr bwMode="auto">
            <a:xfrm>
              <a:off x="3418" y="844"/>
              <a:ext cx="48" cy="48"/>
            </a:xfrm>
            <a:prstGeom prst="ellipse">
              <a:avLst/>
            </a:prstGeom>
            <a:grpFill/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</p:grpSp>
      <p:grpSp>
        <p:nvGrpSpPr>
          <p:cNvPr id="8" name="Group 26"/>
          <p:cNvGrpSpPr>
            <a:grpSpLocks/>
          </p:cNvGrpSpPr>
          <p:nvPr/>
        </p:nvGrpSpPr>
        <p:grpSpPr bwMode="auto">
          <a:xfrm>
            <a:off x="6715125" y="1357313"/>
            <a:ext cx="569913" cy="785813"/>
            <a:chOff x="4230" y="855"/>
            <a:chExt cx="359" cy="495"/>
          </a:xfrm>
          <a:solidFill>
            <a:schemeClr val="accent3">
              <a:lumMod val="75000"/>
            </a:schemeClr>
          </a:solidFill>
        </p:grpSpPr>
        <p:grpSp>
          <p:nvGrpSpPr>
            <p:cNvPr id="9" name="Group 27"/>
            <p:cNvGrpSpPr>
              <a:grpSpLocks/>
            </p:cNvGrpSpPr>
            <p:nvPr/>
          </p:nvGrpSpPr>
          <p:grpSpPr bwMode="auto">
            <a:xfrm>
              <a:off x="4230" y="855"/>
              <a:ext cx="359" cy="495"/>
              <a:chOff x="4001" y="1235"/>
              <a:chExt cx="359" cy="495"/>
            </a:xfrm>
            <a:grpFill/>
          </p:grpSpPr>
          <p:sp>
            <p:nvSpPr>
              <p:cNvPr id="11390" name="Oval 28"/>
              <p:cNvSpPr>
                <a:spLocks noChangeArrowheads="1"/>
              </p:cNvSpPr>
              <p:nvPr/>
            </p:nvSpPr>
            <p:spPr bwMode="auto">
              <a:xfrm>
                <a:off x="4136" y="1235"/>
                <a:ext cx="224" cy="495"/>
              </a:xfrm>
              <a:prstGeom prst="ellipse">
                <a:avLst/>
              </a:prstGeom>
              <a:grp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11391" name="Arc 29"/>
              <p:cNvSpPr>
                <a:spLocks/>
              </p:cNvSpPr>
              <p:nvPr/>
            </p:nvSpPr>
            <p:spPr bwMode="auto">
              <a:xfrm flipH="1">
                <a:off x="4001" y="1235"/>
                <a:ext cx="237" cy="495"/>
              </a:xfrm>
              <a:custGeom>
                <a:avLst/>
                <a:gdLst>
                  <a:gd name="T0" fmla="*/ 0 w 21600"/>
                  <a:gd name="T1" fmla="*/ 0 h 43199"/>
                  <a:gd name="T2" fmla="*/ 0 w 21600"/>
                  <a:gd name="T3" fmla="*/ 0 h 43199"/>
                  <a:gd name="T4" fmla="*/ 0 w 21600"/>
                  <a:gd name="T5" fmla="*/ 0 h 43199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3199"/>
                  <a:gd name="T11" fmla="*/ 21600 w 21600"/>
                  <a:gd name="T12" fmla="*/ 43199 h 431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3199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457"/>
                      <a:pt x="12040" y="43098"/>
                      <a:pt x="183" y="43199"/>
                    </a:cubicBezTo>
                  </a:path>
                  <a:path w="21600" h="43199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457"/>
                      <a:pt x="12040" y="43098"/>
                      <a:pt x="183" y="43199"/>
                    </a:cubicBezTo>
                    <a:lnTo>
                      <a:pt x="0" y="21600"/>
                    </a:lnTo>
                    <a:close/>
                  </a:path>
                </a:pathLst>
              </a:custGeom>
              <a:grp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</p:grpSp>
        <p:sp>
          <p:nvSpPr>
            <p:cNvPr id="11389" name="Oval 30"/>
            <p:cNvSpPr>
              <a:spLocks noChangeArrowheads="1"/>
            </p:cNvSpPr>
            <p:nvPr/>
          </p:nvSpPr>
          <p:spPr bwMode="auto">
            <a:xfrm>
              <a:off x="4230" y="1070"/>
              <a:ext cx="48" cy="48"/>
            </a:xfrm>
            <a:prstGeom prst="ellipse">
              <a:avLst/>
            </a:prstGeom>
            <a:grpFill/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</p:grpSp>
      <p:grpSp>
        <p:nvGrpSpPr>
          <p:cNvPr id="10" name="Group 36"/>
          <p:cNvGrpSpPr>
            <a:grpSpLocks/>
          </p:cNvGrpSpPr>
          <p:nvPr/>
        </p:nvGrpSpPr>
        <p:grpSpPr bwMode="auto">
          <a:xfrm>
            <a:off x="7173918" y="3214690"/>
            <a:ext cx="1944689" cy="744538"/>
            <a:chOff x="4519" y="2025"/>
            <a:chExt cx="1225" cy="469"/>
          </a:xfrm>
          <a:solidFill>
            <a:schemeClr val="accent3">
              <a:lumMod val="75000"/>
            </a:schemeClr>
          </a:solidFill>
        </p:grpSpPr>
        <p:sp>
          <p:nvSpPr>
            <p:cNvPr id="11379" name="Oval 37"/>
            <p:cNvSpPr>
              <a:spLocks noChangeArrowheads="1"/>
            </p:cNvSpPr>
            <p:nvPr/>
          </p:nvSpPr>
          <p:spPr bwMode="auto">
            <a:xfrm>
              <a:off x="4995" y="2025"/>
              <a:ext cx="452" cy="469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11380" name="Text Box 38"/>
            <p:cNvSpPr txBox="1">
              <a:spLocks noChangeArrowheads="1"/>
            </p:cNvSpPr>
            <p:nvPr/>
          </p:nvSpPr>
          <p:spPr bwMode="auto">
            <a:xfrm>
              <a:off x="5420" y="2064"/>
              <a:ext cx="324" cy="36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pt-BR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Century Gothic" pitchFamily="34" charset="0"/>
                </a:rPr>
                <a:t>Dia</a:t>
              </a:r>
            </a:p>
            <a:p>
              <a:pPr>
                <a:defRPr/>
              </a:pPr>
              <a:r>
                <a:rPr lang="pt-BR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Century Gothic" pitchFamily="34" charset="0"/>
                </a:rPr>
                <a:t>14</a:t>
              </a:r>
            </a:p>
          </p:txBody>
        </p:sp>
        <p:sp>
          <p:nvSpPr>
            <p:cNvPr id="11381" name="Text Box 39"/>
            <p:cNvSpPr txBox="1">
              <a:spLocks noChangeArrowheads="1"/>
            </p:cNvSpPr>
            <p:nvPr/>
          </p:nvSpPr>
          <p:spPr bwMode="auto">
            <a:xfrm>
              <a:off x="4519" y="2092"/>
              <a:ext cx="495" cy="36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pt-BR" dirty="0">
                  <a:solidFill>
                    <a:schemeClr val="bg1"/>
                  </a:solidFill>
                  <a:latin typeface="Century Gothic" pitchFamily="34" charset="0"/>
                </a:rPr>
                <a:t>Lua</a:t>
              </a:r>
            </a:p>
            <a:p>
              <a:pPr>
                <a:defRPr/>
              </a:pPr>
              <a:r>
                <a:rPr lang="pt-BR" dirty="0">
                  <a:solidFill>
                    <a:schemeClr val="bg1"/>
                  </a:solidFill>
                  <a:latin typeface="Century Gothic" pitchFamily="34" charset="0"/>
                </a:rPr>
                <a:t>Cheia</a:t>
              </a:r>
            </a:p>
          </p:txBody>
        </p:sp>
        <p:sp>
          <p:nvSpPr>
            <p:cNvPr id="11382" name="Oval 40"/>
            <p:cNvSpPr>
              <a:spLocks noChangeArrowheads="1"/>
            </p:cNvSpPr>
            <p:nvPr/>
          </p:nvSpPr>
          <p:spPr bwMode="auto">
            <a:xfrm>
              <a:off x="5030" y="2266"/>
              <a:ext cx="48" cy="48"/>
            </a:xfrm>
            <a:prstGeom prst="ellipse">
              <a:avLst/>
            </a:prstGeom>
            <a:grpFill/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11383" name="Oval 41"/>
            <p:cNvSpPr>
              <a:spLocks noChangeArrowheads="1"/>
            </p:cNvSpPr>
            <p:nvPr/>
          </p:nvSpPr>
          <p:spPr bwMode="auto">
            <a:xfrm>
              <a:off x="5396" y="2256"/>
              <a:ext cx="48" cy="48"/>
            </a:xfrm>
            <a:prstGeom prst="ellipse">
              <a:avLst/>
            </a:prstGeom>
            <a:grpFill/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</p:grpSp>
      <p:grpSp>
        <p:nvGrpSpPr>
          <p:cNvPr id="11" name="Group 57"/>
          <p:cNvGrpSpPr>
            <a:grpSpLocks/>
          </p:cNvGrpSpPr>
          <p:nvPr/>
        </p:nvGrpSpPr>
        <p:grpSpPr bwMode="auto">
          <a:xfrm>
            <a:off x="3470267" y="4643446"/>
            <a:ext cx="2001838" cy="2076450"/>
            <a:chOff x="2189" y="2976"/>
            <a:chExt cx="1261" cy="1308"/>
          </a:xfrm>
          <a:solidFill>
            <a:schemeClr val="accent3">
              <a:lumMod val="75000"/>
            </a:schemeClr>
          </a:solidFill>
        </p:grpSpPr>
        <p:sp>
          <p:nvSpPr>
            <p:cNvPr id="11363" name="Arc 58"/>
            <p:cNvSpPr>
              <a:spLocks/>
            </p:cNvSpPr>
            <p:nvPr/>
          </p:nvSpPr>
          <p:spPr bwMode="auto">
            <a:xfrm>
              <a:off x="2786" y="3460"/>
              <a:ext cx="237" cy="476"/>
            </a:xfrm>
            <a:custGeom>
              <a:avLst/>
              <a:gdLst>
                <a:gd name="T0" fmla="*/ 0 w 21600"/>
                <a:gd name="T1" fmla="*/ 0 h 43199"/>
                <a:gd name="T2" fmla="*/ 0 w 21600"/>
                <a:gd name="T3" fmla="*/ 0 h 43199"/>
                <a:gd name="T4" fmla="*/ 0 w 21600"/>
                <a:gd name="T5" fmla="*/ 0 h 43199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199"/>
                <a:gd name="T11" fmla="*/ 21600 w 21600"/>
                <a:gd name="T12" fmla="*/ 43199 h 431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199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457"/>
                    <a:pt x="12040" y="43098"/>
                    <a:pt x="183" y="43199"/>
                  </a:cubicBezTo>
                </a:path>
                <a:path w="21600" h="43199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457"/>
                    <a:pt x="12040" y="43098"/>
                    <a:pt x="183" y="43199"/>
                  </a:cubicBezTo>
                  <a:lnTo>
                    <a:pt x="0" y="21600"/>
                  </a:lnTo>
                  <a:close/>
                </a:path>
              </a:pathLst>
            </a:custGeom>
            <a:grp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11364" name="Text Box 59"/>
            <p:cNvSpPr txBox="1">
              <a:spLocks noChangeArrowheads="1"/>
            </p:cNvSpPr>
            <p:nvPr/>
          </p:nvSpPr>
          <p:spPr bwMode="auto">
            <a:xfrm>
              <a:off x="2688" y="3916"/>
              <a:ext cx="340" cy="36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pt-BR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Century Gothic" pitchFamily="34" charset="0"/>
                </a:rPr>
                <a:t>Dia</a:t>
              </a:r>
            </a:p>
            <a:p>
              <a:pPr>
                <a:defRPr/>
              </a:pPr>
              <a:r>
                <a:rPr lang="pt-BR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Century Gothic" pitchFamily="34" charset="0"/>
                </a:rPr>
                <a:t>21</a:t>
              </a:r>
            </a:p>
          </p:txBody>
        </p:sp>
        <p:sp>
          <p:nvSpPr>
            <p:cNvPr id="11365" name="Text Box 60"/>
            <p:cNvSpPr txBox="1">
              <a:spLocks noChangeArrowheads="1"/>
            </p:cNvSpPr>
            <p:nvPr/>
          </p:nvSpPr>
          <p:spPr bwMode="auto">
            <a:xfrm>
              <a:off x="2189" y="2976"/>
              <a:ext cx="1261" cy="36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pt-BR" dirty="0">
                  <a:solidFill>
                    <a:schemeClr val="bg1"/>
                  </a:solidFill>
                  <a:latin typeface="Century Gothic" pitchFamily="34" charset="0"/>
                </a:rPr>
                <a:t>Lua em</a:t>
              </a:r>
            </a:p>
            <a:p>
              <a:pPr>
                <a:defRPr/>
              </a:pPr>
              <a:r>
                <a:rPr lang="pt-BR" dirty="0">
                  <a:solidFill>
                    <a:schemeClr val="bg1"/>
                  </a:solidFill>
                  <a:latin typeface="Century Gothic" pitchFamily="34" charset="0"/>
                </a:rPr>
                <a:t>Quarto Minguante</a:t>
              </a:r>
            </a:p>
          </p:txBody>
        </p:sp>
        <p:sp>
          <p:nvSpPr>
            <p:cNvPr id="11366" name="Oval 61"/>
            <p:cNvSpPr>
              <a:spLocks noChangeArrowheads="1"/>
            </p:cNvSpPr>
            <p:nvPr/>
          </p:nvSpPr>
          <p:spPr bwMode="auto">
            <a:xfrm>
              <a:off x="2976" y="3686"/>
              <a:ext cx="48" cy="48"/>
            </a:xfrm>
            <a:prstGeom prst="ellipse">
              <a:avLst/>
            </a:prstGeom>
            <a:grpFill/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</p:grpSp>
      <p:grpSp>
        <p:nvGrpSpPr>
          <p:cNvPr id="12" name="Group 68"/>
          <p:cNvGrpSpPr>
            <a:grpSpLocks/>
          </p:cNvGrpSpPr>
          <p:nvPr/>
        </p:nvGrpSpPr>
        <p:grpSpPr bwMode="auto">
          <a:xfrm>
            <a:off x="1285852" y="4429132"/>
            <a:ext cx="388938" cy="762000"/>
            <a:chOff x="624" y="2688"/>
            <a:chExt cx="245" cy="480"/>
          </a:xfrm>
          <a:solidFill>
            <a:schemeClr val="accent3">
              <a:lumMod val="75000"/>
            </a:schemeClr>
          </a:solidFill>
        </p:grpSpPr>
        <p:sp>
          <p:nvSpPr>
            <p:cNvPr id="11357" name="AutoShape 69"/>
            <p:cNvSpPr>
              <a:spLocks noChangeArrowheads="1"/>
            </p:cNvSpPr>
            <p:nvPr/>
          </p:nvSpPr>
          <p:spPr bwMode="auto">
            <a:xfrm flipH="1">
              <a:off x="624" y="2688"/>
              <a:ext cx="240" cy="480"/>
            </a:xfrm>
            <a:prstGeom prst="moon">
              <a:avLst>
                <a:gd name="adj" fmla="val 29583"/>
              </a:avLst>
            </a:prstGeom>
            <a:grp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11358" name="Oval 70"/>
            <p:cNvSpPr>
              <a:spLocks noChangeArrowheads="1"/>
            </p:cNvSpPr>
            <p:nvPr/>
          </p:nvSpPr>
          <p:spPr bwMode="auto">
            <a:xfrm>
              <a:off x="821" y="2900"/>
              <a:ext cx="48" cy="48"/>
            </a:xfrm>
            <a:prstGeom prst="ellipse">
              <a:avLst/>
            </a:prstGeom>
            <a:grpFill/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</p:grpSp>
      <p:grpSp>
        <p:nvGrpSpPr>
          <p:cNvPr id="13" name="Group 80"/>
          <p:cNvGrpSpPr>
            <a:grpSpLocks/>
          </p:cNvGrpSpPr>
          <p:nvPr/>
        </p:nvGrpSpPr>
        <p:grpSpPr bwMode="auto">
          <a:xfrm>
            <a:off x="3143240" y="5357826"/>
            <a:ext cx="381000" cy="762000"/>
            <a:chOff x="2400" y="3456"/>
            <a:chExt cx="240" cy="480"/>
          </a:xfrm>
          <a:solidFill>
            <a:schemeClr val="accent3">
              <a:lumMod val="75000"/>
            </a:schemeClr>
          </a:solidFill>
        </p:grpSpPr>
        <p:sp>
          <p:nvSpPr>
            <p:cNvPr id="11349" name="AutoShape 81"/>
            <p:cNvSpPr>
              <a:spLocks noChangeArrowheads="1"/>
            </p:cNvSpPr>
            <p:nvPr/>
          </p:nvSpPr>
          <p:spPr bwMode="auto">
            <a:xfrm flipH="1">
              <a:off x="2400" y="3456"/>
              <a:ext cx="240" cy="480"/>
            </a:xfrm>
            <a:prstGeom prst="moon">
              <a:avLst>
                <a:gd name="adj" fmla="val 83333"/>
              </a:avLst>
            </a:prstGeom>
            <a:grp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11350" name="Oval 82"/>
            <p:cNvSpPr>
              <a:spLocks noChangeArrowheads="1"/>
            </p:cNvSpPr>
            <p:nvPr/>
          </p:nvSpPr>
          <p:spPr bwMode="auto">
            <a:xfrm>
              <a:off x="2592" y="3678"/>
              <a:ext cx="48" cy="48"/>
            </a:xfrm>
            <a:prstGeom prst="ellipse">
              <a:avLst/>
            </a:prstGeom>
            <a:grpFill/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</p:grpSp>
      <p:grpSp>
        <p:nvGrpSpPr>
          <p:cNvPr id="14" name="Group 99"/>
          <p:cNvGrpSpPr>
            <a:grpSpLocks/>
          </p:cNvGrpSpPr>
          <p:nvPr/>
        </p:nvGrpSpPr>
        <p:grpSpPr bwMode="auto">
          <a:xfrm>
            <a:off x="7643834" y="2071678"/>
            <a:ext cx="665162" cy="755650"/>
            <a:chOff x="4909" y="1540"/>
            <a:chExt cx="419" cy="476"/>
          </a:xfrm>
          <a:solidFill>
            <a:schemeClr val="accent3">
              <a:lumMod val="75000"/>
            </a:schemeClr>
          </a:solidFill>
        </p:grpSpPr>
        <p:grpSp>
          <p:nvGrpSpPr>
            <p:cNvPr id="15" name="Group 100"/>
            <p:cNvGrpSpPr>
              <a:grpSpLocks/>
            </p:cNvGrpSpPr>
            <p:nvPr/>
          </p:nvGrpSpPr>
          <p:grpSpPr bwMode="auto">
            <a:xfrm>
              <a:off x="4909" y="1540"/>
              <a:ext cx="419" cy="476"/>
              <a:chOff x="4579" y="1636"/>
              <a:chExt cx="419" cy="476"/>
            </a:xfrm>
            <a:grpFill/>
          </p:grpSpPr>
          <p:sp>
            <p:nvSpPr>
              <p:cNvPr id="11335" name="Oval 101"/>
              <p:cNvSpPr>
                <a:spLocks noChangeArrowheads="1"/>
              </p:cNvSpPr>
              <p:nvPr/>
            </p:nvSpPr>
            <p:spPr bwMode="auto">
              <a:xfrm>
                <a:off x="4669" y="1636"/>
                <a:ext cx="329" cy="476"/>
              </a:xfrm>
              <a:prstGeom prst="ellipse">
                <a:avLst/>
              </a:prstGeom>
              <a:grp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11336" name="Arc 102"/>
              <p:cNvSpPr>
                <a:spLocks/>
              </p:cNvSpPr>
              <p:nvPr/>
            </p:nvSpPr>
            <p:spPr bwMode="auto">
              <a:xfrm flipH="1">
                <a:off x="4579" y="1636"/>
                <a:ext cx="237" cy="476"/>
              </a:xfrm>
              <a:custGeom>
                <a:avLst/>
                <a:gdLst>
                  <a:gd name="T0" fmla="*/ 0 w 21600"/>
                  <a:gd name="T1" fmla="*/ 0 h 43199"/>
                  <a:gd name="T2" fmla="*/ 0 w 21600"/>
                  <a:gd name="T3" fmla="*/ 0 h 43199"/>
                  <a:gd name="T4" fmla="*/ 0 w 21600"/>
                  <a:gd name="T5" fmla="*/ 0 h 43199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3199"/>
                  <a:gd name="T11" fmla="*/ 21600 w 21600"/>
                  <a:gd name="T12" fmla="*/ 43199 h 431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3199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457"/>
                      <a:pt x="12040" y="43098"/>
                      <a:pt x="183" y="43199"/>
                    </a:cubicBezTo>
                  </a:path>
                  <a:path w="21600" h="43199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457"/>
                      <a:pt x="12040" y="43098"/>
                      <a:pt x="183" y="43199"/>
                    </a:cubicBezTo>
                    <a:lnTo>
                      <a:pt x="0" y="21600"/>
                    </a:lnTo>
                    <a:close/>
                  </a:path>
                </a:pathLst>
              </a:custGeom>
              <a:grp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</p:grpSp>
        <p:sp>
          <p:nvSpPr>
            <p:cNvPr id="11334" name="Oval 103"/>
            <p:cNvSpPr>
              <a:spLocks noChangeArrowheads="1"/>
            </p:cNvSpPr>
            <p:nvPr/>
          </p:nvSpPr>
          <p:spPr bwMode="auto">
            <a:xfrm>
              <a:off x="4926" y="1770"/>
              <a:ext cx="48" cy="48"/>
            </a:xfrm>
            <a:prstGeom prst="ellipse">
              <a:avLst/>
            </a:prstGeom>
            <a:grpFill/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</p:grpSp>
      <p:sp>
        <p:nvSpPr>
          <p:cNvPr id="11298" name="Text Box 119"/>
          <p:cNvSpPr txBox="1">
            <a:spLocks noChangeArrowheads="1"/>
          </p:cNvSpPr>
          <p:nvPr/>
        </p:nvSpPr>
        <p:spPr bwMode="auto">
          <a:xfrm>
            <a:off x="214313" y="5857875"/>
            <a:ext cx="1600200" cy="8255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pt-BR" dirty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Observador no hemisfério Sul da Terra</a:t>
            </a:r>
          </a:p>
        </p:txBody>
      </p:sp>
      <p:sp>
        <p:nvSpPr>
          <p:cNvPr id="11300" name="Text Box 141"/>
          <p:cNvSpPr txBox="1">
            <a:spLocks noChangeArrowheads="1"/>
          </p:cNvSpPr>
          <p:nvPr/>
        </p:nvSpPr>
        <p:spPr bwMode="auto">
          <a:xfrm>
            <a:off x="7299325" y="6211888"/>
            <a:ext cx="18446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Crédito da imagem:</a:t>
            </a:r>
          </a:p>
          <a:p>
            <a:pPr algn="l">
              <a:defRPr/>
            </a:pPr>
            <a:r>
              <a:rPr lang="pt-BR" sz="1200" dirty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Prof. Roberto </a:t>
            </a:r>
            <a:r>
              <a:rPr lang="pt-BR" sz="12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Boczko</a:t>
            </a:r>
            <a:r>
              <a:rPr lang="pt-BR" sz="1200" dirty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, </a:t>
            </a:r>
          </a:p>
          <a:p>
            <a:pPr algn="l">
              <a:defRPr/>
            </a:pPr>
            <a:r>
              <a:rPr lang="pt-BR" sz="1200" dirty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com adaptações</a:t>
            </a:r>
          </a:p>
        </p:txBody>
      </p:sp>
      <p:grpSp>
        <p:nvGrpSpPr>
          <p:cNvPr id="16" name="Group 99"/>
          <p:cNvGrpSpPr>
            <a:grpSpLocks/>
          </p:cNvGrpSpPr>
          <p:nvPr/>
        </p:nvGrpSpPr>
        <p:grpSpPr bwMode="auto">
          <a:xfrm rot="10800000">
            <a:off x="7643834" y="4286256"/>
            <a:ext cx="665162" cy="755650"/>
            <a:chOff x="4909" y="1540"/>
            <a:chExt cx="419" cy="476"/>
          </a:xfrm>
          <a:solidFill>
            <a:schemeClr val="accent3">
              <a:lumMod val="75000"/>
            </a:schemeClr>
          </a:solidFill>
        </p:grpSpPr>
        <p:grpSp>
          <p:nvGrpSpPr>
            <p:cNvPr id="17" name="Group 100"/>
            <p:cNvGrpSpPr>
              <a:grpSpLocks/>
            </p:cNvGrpSpPr>
            <p:nvPr/>
          </p:nvGrpSpPr>
          <p:grpSpPr bwMode="auto">
            <a:xfrm>
              <a:off x="4909" y="1540"/>
              <a:ext cx="419" cy="476"/>
              <a:chOff x="4579" y="1636"/>
              <a:chExt cx="419" cy="476"/>
            </a:xfrm>
            <a:grpFill/>
          </p:grpSpPr>
          <p:sp>
            <p:nvSpPr>
              <p:cNvPr id="77" name="Oval 101"/>
              <p:cNvSpPr>
                <a:spLocks noChangeArrowheads="1"/>
              </p:cNvSpPr>
              <p:nvPr/>
            </p:nvSpPr>
            <p:spPr bwMode="auto">
              <a:xfrm>
                <a:off x="4669" y="1636"/>
                <a:ext cx="329" cy="476"/>
              </a:xfrm>
              <a:prstGeom prst="ellipse">
                <a:avLst/>
              </a:prstGeom>
              <a:grp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78" name="Arc 102"/>
              <p:cNvSpPr>
                <a:spLocks/>
              </p:cNvSpPr>
              <p:nvPr/>
            </p:nvSpPr>
            <p:spPr bwMode="auto">
              <a:xfrm flipH="1">
                <a:off x="4579" y="1636"/>
                <a:ext cx="237" cy="476"/>
              </a:xfrm>
              <a:custGeom>
                <a:avLst/>
                <a:gdLst>
                  <a:gd name="T0" fmla="*/ 0 w 21600"/>
                  <a:gd name="T1" fmla="*/ 0 h 43199"/>
                  <a:gd name="T2" fmla="*/ 0 w 21600"/>
                  <a:gd name="T3" fmla="*/ 0 h 43199"/>
                  <a:gd name="T4" fmla="*/ 0 w 21600"/>
                  <a:gd name="T5" fmla="*/ 0 h 43199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3199"/>
                  <a:gd name="T11" fmla="*/ 21600 w 21600"/>
                  <a:gd name="T12" fmla="*/ 43199 h 431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3199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457"/>
                      <a:pt x="12040" y="43098"/>
                      <a:pt x="183" y="43199"/>
                    </a:cubicBezTo>
                  </a:path>
                  <a:path w="21600" h="43199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457"/>
                      <a:pt x="12040" y="43098"/>
                      <a:pt x="183" y="43199"/>
                    </a:cubicBezTo>
                    <a:lnTo>
                      <a:pt x="0" y="21600"/>
                    </a:lnTo>
                    <a:close/>
                  </a:path>
                </a:pathLst>
              </a:custGeom>
              <a:grp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</p:grpSp>
        <p:sp>
          <p:nvSpPr>
            <p:cNvPr id="76" name="Oval 103"/>
            <p:cNvSpPr>
              <a:spLocks noChangeArrowheads="1"/>
            </p:cNvSpPr>
            <p:nvPr/>
          </p:nvSpPr>
          <p:spPr bwMode="auto">
            <a:xfrm>
              <a:off x="4926" y="1770"/>
              <a:ext cx="48" cy="48"/>
            </a:xfrm>
            <a:prstGeom prst="ellipse">
              <a:avLst/>
            </a:prstGeom>
            <a:grpFill/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</p:grpSp>
      <p:grpSp>
        <p:nvGrpSpPr>
          <p:cNvPr id="18" name="Group 26"/>
          <p:cNvGrpSpPr>
            <a:grpSpLocks/>
          </p:cNvGrpSpPr>
          <p:nvPr/>
        </p:nvGrpSpPr>
        <p:grpSpPr bwMode="auto">
          <a:xfrm rot="10800000">
            <a:off x="6715140" y="4929198"/>
            <a:ext cx="569913" cy="785813"/>
            <a:chOff x="4230" y="855"/>
            <a:chExt cx="359" cy="495"/>
          </a:xfrm>
          <a:solidFill>
            <a:schemeClr val="accent3">
              <a:lumMod val="75000"/>
            </a:schemeClr>
          </a:solidFill>
        </p:grpSpPr>
        <p:grpSp>
          <p:nvGrpSpPr>
            <p:cNvPr id="19" name="Group 27"/>
            <p:cNvGrpSpPr>
              <a:grpSpLocks/>
            </p:cNvGrpSpPr>
            <p:nvPr/>
          </p:nvGrpSpPr>
          <p:grpSpPr bwMode="auto">
            <a:xfrm>
              <a:off x="4230" y="855"/>
              <a:ext cx="359" cy="495"/>
              <a:chOff x="4001" y="1235"/>
              <a:chExt cx="359" cy="495"/>
            </a:xfrm>
            <a:grpFill/>
          </p:grpSpPr>
          <p:sp>
            <p:nvSpPr>
              <p:cNvPr id="82" name="Oval 28"/>
              <p:cNvSpPr>
                <a:spLocks noChangeArrowheads="1"/>
              </p:cNvSpPr>
              <p:nvPr/>
            </p:nvSpPr>
            <p:spPr bwMode="auto">
              <a:xfrm>
                <a:off x="4136" y="1235"/>
                <a:ext cx="224" cy="495"/>
              </a:xfrm>
              <a:prstGeom prst="ellipse">
                <a:avLst/>
              </a:prstGeom>
              <a:grp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83" name="Arc 29"/>
              <p:cNvSpPr>
                <a:spLocks/>
              </p:cNvSpPr>
              <p:nvPr/>
            </p:nvSpPr>
            <p:spPr bwMode="auto">
              <a:xfrm flipH="1">
                <a:off x="4001" y="1235"/>
                <a:ext cx="237" cy="495"/>
              </a:xfrm>
              <a:custGeom>
                <a:avLst/>
                <a:gdLst>
                  <a:gd name="T0" fmla="*/ 0 w 21600"/>
                  <a:gd name="T1" fmla="*/ 0 h 43199"/>
                  <a:gd name="T2" fmla="*/ 0 w 21600"/>
                  <a:gd name="T3" fmla="*/ 0 h 43199"/>
                  <a:gd name="T4" fmla="*/ 0 w 21600"/>
                  <a:gd name="T5" fmla="*/ 0 h 43199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3199"/>
                  <a:gd name="T11" fmla="*/ 21600 w 21600"/>
                  <a:gd name="T12" fmla="*/ 43199 h 431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3199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457"/>
                      <a:pt x="12040" y="43098"/>
                      <a:pt x="183" y="43199"/>
                    </a:cubicBezTo>
                  </a:path>
                  <a:path w="21600" h="43199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457"/>
                      <a:pt x="12040" y="43098"/>
                      <a:pt x="183" y="43199"/>
                    </a:cubicBezTo>
                    <a:lnTo>
                      <a:pt x="0" y="21600"/>
                    </a:lnTo>
                    <a:close/>
                  </a:path>
                </a:pathLst>
              </a:custGeom>
              <a:grp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</p:grpSp>
        <p:sp>
          <p:nvSpPr>
            <p:cNvPr id="81" name="Oval 30"/>
            <p:cNvSpPr>
              <a:spLocks noChangeArrowheads="1"/>
            </p:cNvSpPr>
            <p:nvPr/>
          </p:nvSpPr>
          <p:spPr bwMode="auto">
            <a:xfrm>
              <a:off x="4230" y="1070"/>
              <a:ext cx="48" cy="48"/>
            </a:xfrm>
            <a:prstGeom prst="ellipse">
              <a:avLst/>
            </a:prstGeom>
            <a:grpFill/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</p:grpSp>
      <p:grpSp>
        <p:nvGrpSpPr>
          <p:cNvPr id="20" name="Group 21"/>
          <p:cNvGrpSpPr>
            <a:grpSpLocks/>
          </p:cNvGrpSpPr>
          <p:nvPr/>
        </p:nvGrpSpPr>
        <p:grpSpPr bwMode="auto">
          <a:xfrm rot="10800000">
            <a:off x="5572132" y="5357826"/>
            <a:ext cx="452438" cy="755650"/>
            <a:chOff x="3386" y="624"/>
            <a:chExt cx="285" cy="476"/>
          </a:xfrm>
          <a:solidFill>
            <a:schemeClr val="accent3">
              <a:lumMod val="75000"/>
            </a:schemeClr>
          </a:solidFill>
        </p:grpSpPr>
        <p:grpSp>
          <p:nvGrpSpPr>
            <p:cNvPr id="21" name="Group 22"/>
            <p:cNvGrpSpPr>
              <a:grpSpLocks/>
            </p:cNvGrpSpPr>
            <p:nvPr/>
          </p:nvGrpSpPr>
          <p:grpSpPr bwMode="auto">
            <a:xfrm>
              <a:off x="3376" y="624"/>
              <a:ext cx="284" cy="476"/>
              <a:chOff x="3315" y="964"/>
              <a:chExt cx="325" cy="476"/>
            </a:xfrm>
            <a:grpFill/>
          </p:grpSpPr>
          <p:sp>
            <p:nvSpPr>
              <p:cNvPr id="87" name="Oval 23"/>
              <p:cNvSpPr>
                <a:spLocks noChangeArrowheads="1"/>
              </p:cNvSpPr>
              <p:nvPr/>
            </p:nvSpPr>
            <p:spPr bwMode="auto">
              <a:xfrm>
                <a:off x="3456" y="964"/>
                <a:ext cx="184" cy="470"/>
              </a:xfrm>
              <a:prstGeom prst="ellipse">
                <a:avLst/>
              </a:prstGeom>
              <a:grp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88" name="Arc 24"/>
              <p:cNvSpPr>
                <a:spLocks/>
              </p:cNvSpPr>
              <p:nvPr/>
            </p:nvSpPr>
            <p:spPr bwMode="auto">
              <a:xfrm flipH="1">
                <a:off x="3315" y="964"/>
                <a:ext cx="237" cy="476"/>
              </a:xfrm>
              <a:custGeom>
                <a:avLst/>
                <a:gdLst>
                  <a:gd name="T0" fmla="*/ 0 w 21600"/>
                  <a:gd name="T1" fmla="*/ 0 h 43199"/>
                  <a:gd name="T2" fmla="*/ 0 w 21600"/>
                  <a:gd name="T3" fmla="*/ 0 h 43199"/>
                  <a:gd name="T4" fmla="*/ 0 w 21600"/>
                  <a:gd name="T5" fmla="*/ 0 h 43199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3199"/>
                  <a:gd name="T11" fmla="*/ 21600 w 21600"/>
                  <a:gd name="T12" fmla="*/ 43199 h 431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3199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457"/>
                      <a:pt x="12040" y="43098"/>
                      <a:pt x="183" y="43199"/>
                    </a:cubicBezTo>
                  </a:path>
                  <a:path w="21600" h="43199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457"/>
                      <a:pt x="12040" y="43098"/>
                      <a:pt x="183" y="43199"/>
                    </a:cubicBezTo>
                    <a:lnTo>
                      <a:pt x="0" y="21600"/>
                    </a:lnTo>
                    <a:close/>
                  </a:path>
                </a:pathLst>
              </a:custGeom>
              <a:grp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</p:grpSp>
        <p:sp>
          <p:nvSpPr>
            <p:cNvPr id="86" name="Oval 25"/>
            <p:cNvSpPr>
              <a:spLocks noChangeArrowheads="1"/>
            </p:cNvSpPr>
            <p:nvPr/>
          </p:nvSpPr>
          <p:spPr bwMode="auto">
            <a:xfrm>
              <a:off x="3418" y="844"/>
              <a:ext cx="48" cy="48"/>
            </a:xfrm>
            <a:prstGeom prst="ellipse">
              <a:avLst/>
            </a:prstGeom>
            <a:grpFill/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</p:grpSp>
      <p:grpSp>
        <p:nvGrpSpPr>
          <p:cNvPr id="22" name="Group 10"/>
          <p:cNvGrpSpPr>
            <a:grpSpLocks/>
          </p:cNvGrpSpPr>
          <p:nvPr/>
        </p:nvGrpSpPr>
        <p:grpSpPr bwMode="auto">
          <a:xfrm rot="11038625">
            <a:off x="2169074" y="5012930"/>
            <a:ext cx="381000" cy="762000"/>
            <a:chOff x="1392" y="864"/>
            <a:chExt cx="240" cy="480"/>
          </a:xfrm>
          <a:solidFill>
            <a:schemeClr val="accent3">
              <a:lumMod val="75000"/>
            </a:schemeClr>
          </a:solidFill>
        </p:grpSpPr>
        <p:sp>
          <p:nvSpPr>
            <p:cNvPr id="90" name="AutoShape 11"/>
            <p:cNvSpPr>
              <a:spLocks noChangeArrowheads="1"/>
            </p:cNvSpPr>
            <p:nvPr/>
          </p:nvSpPr>
          <p:spPr bwMode="auto">
            <a:xfrm>
              <a:off x="1392" y="864"/>
              <a:ext cx="240" cy="480"/>
            </a:xfrm>
            <a:prstGeom prst="moon">
              <a:avLst>
                <a:gd name="adj" fmla="val 58333"/>
              </a:avLst>
            </a:prstGeom>
            <a:grp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91" name="Oval 12"/>
            <p:cNvSpPr>
              <a:spLocks noChangeArrowheads="1"/>
            </p:cNvSpPr>
            <p:nvPr/>
          </p:nvSpPr>
          <p:spPr bwMode="auto">
            <a:xfrm>
              <a:off x="1407" y="1074"/>
              <a:ext cx="48" cy="48"/>
            </a:xfrm>
            <a:prstGeom prst="ellipse">
              <a:avLst/>
            </a:prstGeom>
            <a:grpFill/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</p:grpSp>
      <p:sp>
        <p:nvSpPr>
          <p:cNvPr id="72" name="Arco 71"/>
          <p:cNvSpPr/>
          <p:nvPr/>
        </p:nvSpPr>
        <p:spPr bwMode="auto">
          <a:xfrm>
            <a:off x="2143125" y="2286000"/>
            <a:ext cx="5000625" cy="1571625"/>
          </a:xfrm>
          <a:prstGeom prst="arc">
            <a:avLst>
              <a:gd name="adj1" fmla="val 10868265"/>
              <a:gd name="adj2" fmla="val 32267"/>
            </a:avLst>
          </a:prstGeom>
          <a:noFill/>
          <a:ln w="25400" cap="flat" cmpd="sng" algn="ctr">
            <a:solidFill>
              <a:schemeClr val="accent2">
                <a:lumMod val="40000"/>
                <a:lumOff val="60000"/>
              </a:schemeClr>
            </a:solidFill>
            <a:prstDash val="solid"/>
            <a:round/>
            <a:headEnd type="none" w="sm" len="sm"/>
            <a:tailEnd type="stealth" w="lg" len="lg"/>
          </a:ln>
          <a:effectLst/>
        </p:spPr>
        <p:txBody>
          <a:bodyPr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73" name="Arco 72"/>
          <p:cNvSpPr/>
          <p:nvPr/>
        </p:nvSpPr>
        <p:spPr bwMode="auto">
          <a:xfrm rot="10800000">
            <a:off x="2143125" y="3000375"/>
            <a:ext cx="5000625" cy="1571625"/>
          </a:xfrm>
          <a:prstGeom prst="arc">
            <a:avLst>
              <a:gd name="adj1" fmla="val 10868265"/>
              <a:gd name="adj2" fmla="val 32267"/>
            </a:avLst>
          </a:prstGeom>
          <a:noFill/>
          <a:ln w="25400" cap="flat" cmpd="sng" algn="ctr">
            <a:solidFill>
              <a:schemeClr val="accent2">
                <a:lumMod val="40000"/>
                <a:lumOff val="60000"/>
              </a:schemeClr>
            </a:solidFill>
            <a:prstDash val="solid"/>
            <a:round/>
            <a:headEnd type="none" w="sm" len="sm"/>
            <a:tailEnd type="stealth" w="lg" len="lg"/>
          </a:ln>
          <a:effectLst/>
        </p:spPr>
        <p:txBody>
          <a:bodyPr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75" name="Text Box 119"/>
          <p:cNvSpPr txBox="1">
            <a:spLocks noChangeArrowheads="1"/>
          </p:cNvSpPr>
          <p:nvPr/>
        </p:nvSpPr>
        <p:spPr bwMode="auto">
          <a:xfrm>
            <a:off x="4000500" y="2286000"/>
            <a:ext cx="1285875" cy="3381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pt-BR" dirty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crescentes</a:t>
            </a:r>
          </a:p>
        </p:txBody>
      </p:sp>
      <p:sp>
        <p:nvSpPr>
          <p:cNvPr id="79" name="Text Box 119"/>
          <p:cNvSpPr txBox="1">
            <a:spLocks noChangeArrowheads="1"/>
          </p:cNvSpPr>
          <p:nvPr/>
        </p:nvSpPr>
        <p:spPr bwMode="auto">
          <a:xfrm>
            <a:off x="4000500" y="4143375"/>
            <a:ext cx="1428750" cy="3381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pt-BR" dirty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minguantes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0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000"/>
                            </p:stCondLst>
                            <p:childTnLst>
                              <p:par>
                                <p:cTn id="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900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/>
      <p:bldP spid="7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0" y="264604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Como reconhecer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as fases da Lua?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64096" y="908720"/>
            <a:ext cx="7772400" cy="4813300"/>
          </a:xfrm>
        </p:spPr>
        <p:txBody>
          <a:bodyPr/>
          <a:lstStyle/>
          <a:p>
            <a:pPr>
              <a:buClr>
                <a:schemeClr val="accent2">
                  <a:lumMod val="60000"/>
                  <a:lumOff val="40000"/>
                </a:schemeClr>
              </a:buClr>
              <a:buFont typeface="Courier New" pitchFamily="49" charset="0"/>
              <a:buChar char="o"/>
              <a:defRPr/>
            </a:pPr>
            <a:r>
              <a:rPr lang="pt-BR" sz="20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Fases crescentes:</a:t>
            </a:r>
          </a:p>
          <a:p>
            <a:pPr lvl="1">
              <a:buClr>
                <a:schemeClr val="accent2">
                  <a:lumMod val="60000"/>
                  <a:lumOff val="40000"/>
                </a:schemeClr>
              </a:buClr>
              <a:buFont typeface="Courier New" pitchFamily="49" charset="0"/>
              <a:buChar char="o"/>
              <a:defRPr/>
            </a:pPr>
            <a:r>
              <a:rPr lang="pt-BR" sz="20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Lua faz um “C” (para quem está no hemisfério sul )</a:t>
            </a:r>
          </a:p>
          <a:p>
            <a:pPr lvl="1">
              <a:buClr>
                <a:schemeClr val="accent2">
                  <a:lumMod val="60000"/>
                  <a:lumOff val="40000"/>
                </a:schemeClr>
              </a:buClr>
              <a:buFont typeface="Courier New" pitchFamily="49" charset="0"/>
              <a:buChar char="o"/>
              <a:defRPr/>
            </a:pPr>
            <a:r>
              <a:rPr lang="pt-BR" sz="20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Parte iluminada para o Oeste</a:t>
            </a:r>
          </a:p>
          <a:p>
            <a:pPr lvl="1">
              <a:buClr>
                <a:schemeClr val="accent2">
                  <a:lumMod val="60000"/>
                  <a:lumOff val="40000"/>
                </a:schemeClr>
              </a:buClr>
              <a:buFont typeface="Courier New" pitchFamily="49" charset="0"/>
              <a:buChar char="o"/>
              <a:defRPr/>
            </a:pPr>
            <a:r>
              <a:rPr lang="pt-BR" sz="20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Lua é vista no final da tarde/começo da noite</a:t>
            </a:r>
          </a:p>
          <a:p>
            <a:pPr lvl="1">
              <a:buClr>
                <a:schemeClr val="accent2">
                  <a:lumMod val="60000"/>
                  <a:lumOff val="40000"/>
                </a:schemeClr>
              </a:buClr>
              <a:buNone/>
              <a:defRPr/>
            </a:pPr>
            <a:endParaRPr lang="pt-BR" sz="2000" dirty="0" smtClean="0">
              <a:solidFill>
                <a:schemeClr val="accent2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  <a:p>
            <a:pPr lvl="1">
              <a:buClr>
                <a:schemeClr val="accent2">
                  <a:lumMod val="60000"/>
                  <a:lumOff val="40000"/>
                </a:schemeClr>
              </a:buClr>
              <a:buFont typeface="Courier New" pitchFamily="49" charset="0"/>
              <a:buChar char="o"/>
              <a:defRPr/>
            </a:pPr>
            <a:endParaRPr lang="pt-BR" sz="2000" dirty="0" smtClean="0">
              <a:solidFill>
                <a:schemeClr val="accent2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  <a:p>
            <a:pPr>
              <a:buClr>
                <a:schemeClr val="accent2">
                  <a:lumMod val="60000"/>
                  <a:lumOff val="40000"/>
                </a:schemeClr>
              </a:buClr>
              <a:buFont typeface="Courier New" pitchFamily="49" charset="0"/>
              <a:buChar char="o"/>
              <a:defRPr/>
            </a:pPr>
            <a:r>
              <a:rPr lang="pt-BR" sz="20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Lua Cheia: fica toda iluminada</a:t>
            </a:r>
          </a:p>
          <a:p>
            <a:pPr>
              <a:buClr>
                <a:schemeClr val="accent2">
                  <a:lumMod val="60000"/>
                  <a:lumOff val="40000"/>
                </a:schemeClr>
              </a:buClr>
              <a:buNone/>
              <a:defRPr/>
            </a:pPr>
            <a:endParaRPr lang="pt-BR" sz="2000" dirty="0" smtClean="0">
              <a:solidFill>
                <a:schemeClr val="accent2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  <a:p>
            <a:pPr>
              <a:buClr>
                <a:schemeClr val="accent2">
                  <a:lumMod val="60000"/>
                  <a:lumOff val="40000"/>
                </a:schemeClr>
              </a:buClr>
              <a:buFont typeface="Courier New" pitchFamily="49" charset="0"/>
              <a:buChar char="o"/>
              <a:defRPr/>
            </a:pPr>
            <a:endParaRPr lang="pt-BR" sz="2800" dirty="0" smtClean="0">
              <a:solidFill>
                <a:schemeClr val="accent2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  <a:p>
            <a:pPr>
              <a:buClr>
                <a:schemeClr val="accent2">
                  <a:lumMod val="60000"/>
                  <a:lumOff val="40000"/>
                </a:schemeClr>
              </a:buClr>
              <a:buFont typeface="Courier New" pitchFamily="49" charset="0"/>
              <a:buChar char="o"/>
              <a:defRPr/>
            </a:pPr>
            <a:r>
              <a:rPr lang="pt-BR" sz="20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Fases minguantes:</a:t>
            </a:r>
          </a:p>
          <a:p>
            <a:pPr lvl="1">
              <a:buClr>
                <a:schemeClr val="accent2">
                  <a:lumMod val="60000"/>
                  <a:lumOff val="40000"/>
                </a:schemeClr>
              </a:buClr>
              <a:buFont typeface="Courier New" pitchFamily="49" charset="0"/>
              <a:buChar char="o"/>
              <a:defRPr/>
            </a:pPr>
            <a:r>
              <a:rPr lang="pt-BR" sz="20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Lua faz um “D”  (para quem está no hemisfério  sul)</a:t>
            </a:r>
          </a:p>
          <a:p>
            <a:pPr lvl="1">
              <a:buClr>
                <a:schemeClr val="accent2">
                  <a:lumMod val="60000"/>
                  <a:lumOff val="40000"/>
                </a:schemeClr>
              </a:buClr>
              <a:buFont typeface="Courier New" pitchFamily="49" charset="0"/>
              <a:buChar char="o"/>
              <a:defRPr/>
            </a:pPr>
            <a:r>
              <a:rPr lang="pt-BR" sz="20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Parte iluminada para o Leste</a:t>
            </a:r>
          </a:p>
          <a:p>
            <a:pPr lvl="1">
              <a:buClr>
                <a:schemeClr val="accent2">
                  <a:lumMod val="60000"/>
                  <a:lumOff val="40000"/>
                </a:schemeClr>
              </a:buClr>
              <a:buFont typeface="Courier New" pitchFamily="49" charset="0"/>
              <a:buChar char="o"/>
              <a:defRPr/>
            </a:pPr>
            <a:r>
              <a:rPr lang="pt-BR" sz="20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Lua é vista tarde da noite/de manhã</a:t>
            </a:r>
          </a:p>
        </p:txBody>
      </p:sp>
      <p:sp>
        <p:nvSpPr>
          <p:cNvPr id="7" name="Text Box 141"/>
          <p:cNvSpPr txBox="1">
            <a:spLocks noChangeArrowheads="1"/>
          </p:cNvSpPr>
          <p:nvPr/>
        </p:nvSpPr>
        <p:spPr bwMode="auto">
          <a:xfrm>
            <a:off x="0" y="6608385"/>
            <a:ext cx="9144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Crédito das imagens</a:t>
            </a:r>
            <a:r>
              <a:rPr lang="pt-BR" sz="1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: Antonio </a:t>
            </a:r>
            <a:r>
              <a:rPr lang="pt-BR" sz="12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Cidadao</a:t>
            </a:r>
            <a:r>
              <a:rPr lang="pt-BR" sz="1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, disponível em http://aa.usno.navy.mil/faq/docs/moon_phases.</a:t>
            </a:r>
            <a:r>
              <a:rPr lang="pt-BR" sz="12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php</a:t>
            </a:r>
            <a:endParaRPr lang="pt-BR" sz="1200" dirty="0">
              <a:solidFill>
                <a:schemeClr val="accent2">
                  <a:lumMod val="60000"/>
                  <a:lumOff val="40000"/>
                </a:schemeClr>
              </a:solidFill>
              <a:latin typeface="Century Gothic" pitchFamily="34" charset="0"/>
            </a:endParaRPr>
          </a:p>
        </p:txBody>
      </p:sp>
      <p:grpSp>
        <p:nvGrpSpPr>
          <p:cNvPr id="14" name="Grupo 13"/>
          <p:cNvGrpSpPr/>
          <p:nvPr/>
        </p:nvGrpSpPr>
        <p:grpSpPr>
          <a:xfrm>
            <a:off x="1979712" y="1268760"/>
            <a:ext cx="6768752" cy="3888432"/>
            <a:chOff x="1979712" y="1988840"/>
            <a:chExt cx="6768752" cy="3888432"/>
          </a:xfrm>
        </p:grpSpPr>
        <p:sp>
          <p:nvSpPr>
            <p:cNvPr id="10" name="Texto explicativo retangular 9"/>
            <p:cNvSpPr/>
            <p:nvPr/>
          </p:nvSpPr>
          <p:spPr bwMode="auto">
            <a:xfrm>
              <a:off x="1979712" y="1988840"/>
              <a:ext cx="1944216" cy="432048"/>
            </a:xfrm>
            <a:prstGeom prst="wedgeRectCallout">
              <a:avLst>
                <a:gd name="adj1" fmla="val 180303"/>
                <a:gd name="adj2" fmla="val 366456"/>
              </a:avLst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Century Gothic" pitchFamily="34" charset="0"/>
              </a:endParaRPr>
            </a:p>
          </p:txBody>
        </p:sp>
        <p:sp>
          <p:nvSpPr>
            <p:cNvPr id="11" name="Texto explicativo retangular 10"/>
            <p:cNvSpPr/>
            <p:nvPr/>
          </p:nvSpPr>
          <p:spPr bwMode="auto">
            <a:xfrm>
              <a:off x="2051720" y="5445224"/>
              <a:ext cx="1944216" cy="432048"/>
            </a:xfrm>
            <a:prstGeom prst="wedgeRectCallout">
              <a:avLst>
                <a:gd name="adj1" fmla="val 179803"/>
                <a:gd name="adj2" fmla="val -248210"/>
              </a:avLst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Century Gothic" pitchFamily="34" charset="0"/>
              </a:endParaRPr>
            </a:p>
          </p:txBody>
        </p:sp>
        <p:sp>
          <p:nvSpPr>
            <p:cNvPr id="12" name="Elipse 11"/>
            <p:cNvSpPr/>
            <p:nvPr/>
          </p:nvSpPr>
          <p:spPr bwMode="auto">
            <a:xfrm>
              <a:off x="6372200" y="3573016"/>
              <a:ext cx="2376264" cy="1152128"/>
            </a:xfrm>
            <a:prstGeom prst="ellips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Century Gothic" pitchFamily="34" charset="0"/>
              </a:endParaRPr>
            </a:p>
          </p:txBody>
        </p:sp>
        <p:sp>
          <p:nvSpPr>
            <p:cNvPr id="13" name="CaixaDeTexto 12"/>
            <p:cNvSpPr txBox="1"/>
            <p:nvPr/>
          </p:nvSpPr>
          <p:spPr>
            <a:xfrm>
              <a:off x="6588224" y="3789040"/>
              <a:ext cx="187220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800" dirty="0" smtClean="0">
                  <a:solidFill>
                    <a:srgbClr val="FF0000"/>
                  </a:solidFill>
                  <a:latin typeface="Century Gothic" pitchFamily="34" charset="0"/>
                </a:rPr>
                <a:t>Nem sempre vale!</a:t>
              </a:r>
              <a:endParaRPr lang="pt-BR" sz="1800" dirty="0">
                <a:solidFill>
                  <a:srgbClr val="FF0000"/>
                </a:solidFill>
                <a:latin typeface="Century Gothic" pitchFamily="34" charset="0"/>
              </a:endParaRPr>
            </a:p>
          </p:txBody>
        </p:sp>
      </p:grpSp>
      <p:pic>
        <p:nvPicPr>
          <p:cNvPr id="1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415" y="1132706"/>
            <a:ext cx="1214217" cy="1144166"/>
          </a:xfrm>
          <a:prstGeom prst="rect">
            <a:avLst/>
          </a:prstGeom>
          <a:noFill/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2780928"/>
            <a:ext cx="1170359" cy="116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906" y="4581128"/>
            <a:ext cx="1212726" cy="117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3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3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3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3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07504" y="3006080"/>
            <a:ext cx="88582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Por que a Lua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apresenta fases</a:t>
            </a:r>
            <a:r>
              <a:rPr kumimoji="0" lang="pt-BR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?</a:t>
            </a:r>
            <a:r>
              <a:rPr kumimoji="0" lang="pt-BR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/>
            </a:r>
            <a:br>
              <a:rPr kumimoji="0" lang="pt-BR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</a:br>
            <a:endParaRPr kumimoji="0" lang="pt-BR" sz="44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07504" y="3006080"/>
            <a:ext cx="88582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A Lua gira em torno da Terra</a:t>
            </a:r>
            <a:r>
              <a:rPr lang="pt-BR" sz="4400" b="0" kern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  <a:ea typeface="+mj-ea"/>
                <a:cs typeface="+mj-cs"/>
              </a:rPr>
              <a:t>!</a:t>
            </a:r>
            <a:endParaRPr kumimoji="0" lang="pt-BR" sz="4400" b="0" i="0" u="none" strike="noStrike" kern="0" cap="none" spc="0" normalizeH="0" baseline="0" noProof="0" dirty="0" smtClean="0">
              <a:ln>
                <a:noFill/>
              </a:ln>
              <a:solidFill>
                <a:schemeClr val="accent6">
                  <a:lumMod val="20000"/>
                  <a:lumOff val="80000"/>
                </a:schemeClr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Line 38"/>
          <p:cNvSpPr>
            <a:spLocks noChangeShapeType="1"/>
          </p:cNvSpPr>
          <p:nvPr/>
        </p:nvSpPr>
        <p:spPr bwMode="auto">
          <a:xfrm>
            <a:off x="2743200" y="3420842"/>
            <a:ext cx="5757863" cy="460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12291" name="AutoShape 3"/>
          <p:cNvSpPr>
            <a:spLocks noChangeArrowheads="1"/>
          </p:cNvSpPr>
          <p:nvPr/>
        </p:nvSpPr>
        <p:spPr bwMode="auto">
          <a:xfrm rot="1414701">
            <a:off x="351516" y="1827532"/>
            <a:ext cx="8535988" cy="3361662"/>
          </a:xfrm>
          <a:prstGeom prst="parallelogram">
            <a:avLst>
              <a:gd name="adj" fmla="val 62563"/>
            </a:avLst>
          </a:prstGeom>
          <a:solidFill>
            <a:schemeClr val="accent2">
              <a:lumMod val="20000"/>
              <a:lumOff val="80000"/>
              <a:alpha val="39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 useBgFill="1">
        <p:nvSpPr>
          <p:cNvPr id="12292" name="Oval 4"/>
          <p:cNvSpPr>
            <a:spLocks noChangeArrowheads="1"/>
          </p:cNvSpPr>
          <p:nvPr/>
        </p:nvSpPr>
        <p:spPr bwMode="auto">
          <a:xfrm rot="309991">
            <a:off x="2249032" y="2045938"/>
            <a:ext cx="4464050" cy="2613796"/>
          </a:xfrm>
          <a:prstGeom prst="ellipse">
            <a:avLst/>
          </a:prstGeom>
          <a:ln w="31750">
            <a:solidFill>
              <a:schemeClr val="accent2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12302" name="Rectangle 30"/>
          <p:cNvSpPr>
            <a:spLocks noChangeArrowheads="1"/>
          </p:cNvSpPr>
          <p:nvPr/>
        </p:nvSpPr>
        <p:spPr bwMode="auto">
          <a:xfrm>
            <a:off x="7127422" y="476672"/>
            <a:ext cx="2016578" cy="585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pt-BR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Raios de luz </a:t>
            </a:r>
          </a:p>
          <a:p>
            <a:pPr>
              <a:defRPr/>
            </a:pPr>
            <a:r>
              <a:rPr lang="pt-BR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provenintes</a:t>
            </a:r>
            <a:r>
              <a:rPr lang="pt-BR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 do Sol</a:t>
            </a:r>
            <a:endParaRPr lang="pt-BR" dirty="0">
              <a:solidFill>
                <a:schemeClr val="accent2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2304" name="Freeform 34"/>
          <p:cNvSpPr>
            <a:spLocks/>
          </p:cNvSpPr>
          <p:nvPr/>
        </p:nvSpPr>
        <p:spPr bwMode="auto">
          <a:xfrm rot="1410620">
            <a:off x="387699" y="1894895"/>
            <a:ext cx="8456569" cy="3262499"/>
          </a:xfrm>
          <a:custGeom>
            <a:avLst/>
            <a:gdLst>
              <a:gd name="T0" fmla="*/ 0 w 5328"/>
              <a:gd name="T1" fmla="*/ 2147483647 h 1440"/>
              <a:gd name="T2" fmla="*/ 2147483647 w 5328"/>
              <a:gd name="T3" fmla="*/ 2147483647 h 1440"/>
              <a:gd name="T4" fmla="*/ 2147483647 w 5328"/>
              <a:gd name="T5" fmla="*/ 0 h 1440"/>
              <a:gd name="T6" fmla="*/ 0 60000 65536"/>
              <a:gd name="T7" fmla="*/ 0 60000 65536"/>
              <a:gd name="T8" fmla="*/ 0 60000 65536"/>
              <a:gd name="T9" fmla="*/ 0 w 5328"/>
              <a:gd name="T10" fmla="*/ 0 h 1440"/>
              <a:gd name="T11" fmla="*/ 5328 w 5328"/>
              <a:gd name="T12" fmla="*/ 1440 h 14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328" h="1440">
                <a:moveTo>
                  <a:pt x="0" y="1440"/>
                </a:moveTo>
                <a:lnTo>
                  <a:pt x="4032" y="1440"/>
                </a:lnTo>
                <a:lnTo>
                  <a:pt x="5328" y="0"/>
                </a:lnTo>
              </a:path>
            </a:pathLst>
          </a:custGeom>
          <a:noFill/>
          <a:ln w="57150">
            <a:solidFill>
              <a:schemeClr val="accent2">
                <a:lumMod val="40000"/>
                <a:lumOff val="60000"/>
              </a:schemeClr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51" name="Text Box 141"/>
          <p:cNvSpPr txBox="1">
            <a:spLocks noChangeArrowheads="1"/>
          </p:cNvSpPr>
          <p:nvPr/>
        </p:nvSpPr>
        <p:spPr bwMode="auto">
          <a:xfrm>
            <a:off x="4319464" y="6536377"/>
            <a:ext cx="48245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: Prof</a:t>
            </a:r>
            <a:r>
              <a:rPr lang="pt-BR" sz="1200" dirty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. Roberto </a:t>
            </a:r>
            <a:r>
              <a:rPr lang="pt-BR" sz="12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Boczko</a:t>
            </a:r>
            <a:r>
              <a:rPr lang="pt-BR" sz="1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,com </a:t>
            </a:r>
            <a:r>
              <a:rPr lang="pt-BR" sz="1200" dirty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adaptações</a:t>
            </a:r>
          </a:p>
        </p:txBody>
      </p:sp>
      <p:cxnSp>
        <p:nvCxnSpPr>
          <p:cNvPr id="53" name="Conector de seta reta 52"/>
          <p:cNvCxnSpPr/>
          <p:nvPr/>
        </p:nvCxnSpPr>
        <p:spPr bwMode="auto">
          <a:xfrm flipH="1">
            <a:off x="7956376" y="1340768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CC">
                <a:alpha val="70000"/>
              </a:srgb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55" name="Conector de seta reta 54"/>
          <p:cNvCxnSpPr/>
          <p:nvPr/>
        </p:nvCxnSpPr>
        <p:spPr bwMode="auto">
          <a:xfrm flipH="1">
            <a:off x="7956376" y="1844824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CC">
                <a:alpha val="70000"/>
              </a:srgb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57" name="Conector de seta reta 56"/>
          <p:cNvCxnSpPr/>
          <p:nvPr/>
        </p:nvCxnSpPr>
        <p:spPr bwMode="auto">
          <a:xfrm flipH="1">
            <a:off x="7956376" y="2319762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CC">
                <a:alpha val="70000"/>
              </a:srgb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62" name="Conector de seta reta 61"/>
          <p:cNvCxnSpPr/>
          <p:nvPr/>
        </p:nvCxnSpPr>
        <p:spPr bwMode="auto">
          <a:xfrm flipH="1">
            <a:off x="7956376" y="2780928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CC">
                <a:alpha val="70000"/>
              </a:srgb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64" name="Conector de seta reta 63"/>
          <p:cNvCxnSpPr/>
          <p:nvPr/>
        </p:nvCxnSpPr>
        <p:spPr bwMode="auto">
          <a:xfrm flipH="1">
            <a:off x="7956376" y="3234162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CC">
                <a:alpha val="70000"/>
              </a:srgb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68" name="Conector de seta reta 67"/>
          <p:cNvCxnSpPr/>
          <p:nvPr/>
        </p:nvCxnSpPr>
        <p:spPr bwMode="auto">
          <a:xfrm flipH="1">
            <a:off x="7956376" y="3717032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CC">
                <a:alpha val="70000"/>
              </a:srgb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70" name="Conector de seta reta 69"/>
          <p:cNvCxnSpPr/>
          <p:nvPr/>
        </p:nvCxnSpPr>
        <p:spPr bwMode="auto">
          <a:xfrm flipH="1">
            <a:off x="7956376" y="4154986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CC">
                <a:alpha val="70000"/>
              </a:srgb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72" name="Conector de seta reta 71"/>
          <p:cNvCxnSpPr/>
          <p:nvPr/>
        </p:nvCxnSpPr>
        <p:spPr bwMode="auto">
          <a:xfrm flipH="1">
            <a:off x="7956376" y="4581128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CC">
                <a:alpha val="70000"/>
              </a:srgb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74" name="Conector de seta reta 73"/>
          <p:cNvCxnSpPr/>
          <p:nvPr/>
        </p:nvCxnSpPr>
        <p:spPr bwMode="auto">
          <a:xfrm flipH="1">
            <a:off x="7956376" y="5085184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CC">
                <a:alpha val="70000"/>
              </a:srgb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76" name="Conector de seta reta 75"/>
          <p:cNvCxnSpPr/>
          <p:nvPr/>
        </p:nvCxnSpPr>
        <p:spPr bwMode="auto">
          <a:xfrm flipH="1">
            <a:off x="7956376" y="5589240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CC">
                <a:alpha val="70000"/>
              </a:srgb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78" name="Conector de seta reta 77"/>
          <p:cNvCxnSpPr/>
          <p:nvPr/>
        </p:nvCxnSpPr>
        <p:spPr bwMode="auto">
          <a:xfrm flipH="1">
            <a:off x="7956376" y="6093296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CC">
                <a:alpha val="70000"/>
              </a:srgbClr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82" name="Rectangle 30"/>
          <p:cNvSpPr>
            <a:spLocks noChangeArrowheads="1"/>
          </p:cNvSpPr>
          <p:nvPr/>
        </p:nvSpPr>
        <p:spPr bwMode="auto">
          <a:xfrm rot="1385046">
            <a:off x="552801" y="3542608"/>
            <a:ext cx="2167260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Plano orbital da Lua</a:t>
            </a:r>
            <a:endParaRPr lang="pt-BR" dirty="0">
              <a:solidFill>
                <a:schemeClr val="accent2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44" name="AutoShape 28"/>
          <p:cNvSpPr>
            <a:spLocks noChangeArrowheads="1"/>
          </p:cNvSpPr>
          <p:nvPr/>
        </p:nvSpPr>
        <p:spPr bwMode="auto">
          <a:xfrm rot="-480000">
            <a:off x="3533661" y="1924097"/>
            <a:ext cx="725488" cy="273050"/>
          </a:xfrm>
          <a:prstGeom prst="rightArrow">
            <a:avLst>
              <a:gd name="adj1" fmla="val 50000"/>
              <a:gd name="adj2" fmla="val 132861"/>
            </a:avLst>
          </a:prstGeom>
          <a:solidFill>
            <a:schemeClr val="bg1">
              <a:alpha val="50000"/>
            </a:schemeClr>
          </a:solidFill>
          <a:ln w="222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45" name="AutoShape 29"/>
          <p:cNvSpPr>
            <a:spLocks noChangeArrowheads="1"/>
          </p:cNvSpPr>
          <p:nvPr/>
        </p:nvSpPr>
        <p:spPr bwMode="auto">
          <a:xfrm rot="10200000">
            <a:off x="4833814" y="4480268"/>
            <a:ext cx="725487" cy="288000"/>
          </a:xfrm>
          <a:prstGeom prst="rightArrow">
            <a:avLst>
              <a:gd name="adj1" fmla="val 50000"/>
              <a:gd name="adj2" fmla="val 132861"/>
            </a:avLst>
          </a:prstGeom>
          <a:solidFill>
            <a:schemeClr val="bg1">
              <a:alpha val="50000"/>
            </a:schemeClr>
          </a:solidFill>
          <a:ln w="222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grpSp>
        <p:nvGrpSpPr>
          <p:cNvPr id="2" name="Grupo 42"/>
          <p:cNvGrpSpPr>
            <a:grpSpLocks noChangeAspect="1"/>
          </p:cNvGrpSpPr>
          <p:nvPr/>
        </p:nvGrpSpPr>
        <p:grpSpPr>
          <a:xfrm>
            <a:off x="4341835" y="1832195"/>
            <a:ext cx="477393" cy="454778"/>
            <a:chOff x="5796137" y="2996952"/>
            <a:chExt cx="757768" cy="721870"/>
          </a:xfrm>
        </p:grpSpPr>
        <p:sp>
          <p:nvSpPr>
            <p:cNvPr id="42" name="Elipse 41"/>
            <p:cNvSpPr/>
            <p:nvPr/>
          </p:nvSpPr>
          <p:spPr bwMode="auto">
            <a:xfrm>
              <a:off x="5833826" y="2996952"/>
              <a:ext cx="720079" cy="72008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41" name="Lua 40"/>
            <p:cNvSpPr>
              <a:spLocks noChangeAspect="1"/>
            </p:cNvSpPr>
            <p:nvPr/>
          </p:nvSpPr>
          <p:spPr bwMode="auto">
            <a:xfrm>
              <a:off x="5796137" y="2996953"/>
              <a:ext cx="348488" cy="721869"/>
            </a:xfrm>
            <a:prstGeom prst="moon">
              <a:avLst>
                <a:gd name="adj" fmla="val 74486"/>
              </a:avLst>
            </a:prstGeom>
            <a:solidFill>
              <a:schemeClr val="tx1">
                <a:lumMod val="85000"/>
                <a:lumOff val="1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pic>
        <p:nvPicPr>
          <p:cNvPr id="22540" name="Picture 12" descr="Earth_rotate_200_x_200_72dpi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036637">
            <a:off x="3995936" y="2564904"/>
            <a:ext cx="1044000" cy="1044000"/>
          </a:xfrm>
          <a:prstGeom prst="rect">
            <a:avLst/>
          </a:prstGeom>
          <a:noFill/>
        </p:spPr>
      </p:pic>
      <p:grpSp>
        <p:nvGrpSpPr>
          <p:cNvPr id="3" name="Grupo 39"/>
          <p:cNvGrpSpPr/>
          <p:nvPr/>
        </p:nvGrpSpPr>
        <p:grpSpPr>
          <a:xfrm>
            <a:off x="3967884" y="2559293"/>
            <a:ext cx="504000" cy="1044000"/>
            <a:chOff x="3967884" y="2559293"/>
            <a:chExt cx="504000" cy="1044000"/>
          </a:xfrm>
        </p:grpSpPr>
        <p:sp>
          <p:nvSpPr>
            <p:cNvPr id="29723" name="Freeform 47"/>
            <p:cNvSpPr>
              <a:spLocks/>
            </p:cNvSpPr>
            <p:nvPr/>
          </p:nvSpPr>
          <p:spPr bwMode="auto">
            <a:xfrm>
              <a:off x="3971944" y="2942951"/>
              <a:ext cx="370039" cy="438055"/>
            </a:xfrm>
            <a:custGeom>
              <a:avLst/>
              <a:gdLst>
                <a:gd name="T0" fmla="*/ 126 w 185"/>
                <a:gd name="T1" fmla="*/ 196 h 219"/>
                <a:gd name="T2" fmla="*/ 139 w 185"/>
                <a:gd name="T3" fmla="*/ 184 h 219"/>
                <a:gd name="T4" fmla="*/ 138 w 185"/>
                <a:gd name="T5" fmla="*/ 175 h 219"/>
                <a:gd name="T6" fmla="*/ 154 w 185"/>
                <a:gd name="T7" fmla="*/ 162 h 219"/>
                <a:gd name="T8" fmla="*/ 173 w 185"/>
                <a:gd name="T9" fmla="*/ 152 h 219"/>
                <a:gd name="T10" fmla="*/ 176 w 185"/>
                <a:gd name="T11" fmla="*/ 139 h 219"/>
                <a:gd name="T12" fmla="*/ 182 w 185"/>
                <a:gd name="T13" fmla="*/ 125 h 219"/>
                <a:gd name="T14" fmla="*/ 179 w 185"/>
                <a:gd name="T15" fmla="*/ 110 h 219"/>
                <a:gd name="T16" fmla="*/ 179 w 185"/>
                <a:gd name="T17" fmla="*/ 97 h 219"/>
                <a:gd name="T18" fmla="*/ 170 w 185"/>
                <a:gd name="T19" fmla="*/ 82 h 219"/>
                <a:gd name="T20" fmla="*/ 156 w 185"/>
                <a:gd name="T21" fmla="*/ 66 h 219"/>
                <a:gd name="T22" fmla="*/ 132 w 185"/>
                <a:gd name="T23" fmla="*/ 61 h 219"/>
                <a:gd name="T24" fmla="*/ 116 w 185"/>
                <a:gd name="T25" fmla="*/ 76 h 219"/>
                <a:gd name="T26" fmla="*/ 108 w 185"/>
                <a:gd name="T27" fmla="*/ 88 h 219"/>
                <a:gd name="T28" fmla="*/ 100 w 185"/>
                <a:gd name="T29" fmla="*/ 89 h 219"/>
                <a:gd name="T30" fmla="*/ 88 w 185"/>
                <a:gd name="T31" fmla="*/ 92 h 219"/>
                <a:gd name="T32" fmla="*/ 80 w 185"/>
                <a:gd name="T33" fmla="*/ 78 h 219"/>
                <a:gd name="T34" fmla="*/ 71 w 185"/>
                <a:gd name="T35" fmla="*/ 76 h 219"/>
                <a:gd name="T36" fmla="*/ 53 w 185"/>
                <a:gd name="T37" fmla="*/ 61 h 219"/>
                <a:gd name="T38" fmla="*/ 54 w 185"/>
                <a:gd name="T39" fmla="*/ 47 h 219"/>
                <a:gd name="T40" fmla="*/ 49 w 185"/>
                <a:gd name="T41" fmla="*/ 36 h 219"/>
                <a:gd name="T42" fmla="*/ 35 w 185"/>
                <a:gd name="T43" fmla="*/ 24 h 219"/>
                <a:gd name="T44" fmla="*/ 24 w 185"/>
                <a:gd name="T45" fmla="*/ 9 h 219"/>
                <a:gd name="T46" fmla="*/ 12 w 185"/>
                <a:gd name="T47" fmla="*/ 2 h 219"/>
                <a:gd name="T48" fmla="*/ 4 w 185"/>
                <a:gd name="T49" fmla="*/ 24 h 219"/>
                <a:gd name="T50" fmla="*/ 0 w 185"/>
                <a:gd name="T51" fmla="*/ 66 h 219"/>
                <a:gd name="T52" fmla="*/ 1 w 185"/>
                <a:gd name="T53" fmla="*/ 107 h 219"/>
                <a:gd name="T54" fmla="*/ 10 w 185"/>
                <a:gd name="T55" fmla="*/ 131 h 219"/>
                <a:gd name="T56" fmla="*/ 14 w 185"/>
                <a:gd name="T57" fmla="*/ 139 h 219"/>
                <a:gd name="T58" fmla="*/ 25 w 185"/>
                <a:gd name="T59" fmla="*/ 169 h 219"/>
                <a:gd name="T60" fmla="*/ 31 w 185"/>
                <a:gd name="T61" fmla="*/ 190 h 219"/>
                <a:gd name="T62" fmla="*/ 34 w 185"/>
                <a:gd name="T63" fmla="*/ 198 h 219"/>
                <a:gd name="T64" fmla="*/ 41 w 185"/>
                <a:gd name="T65" fmla="*/ 208 h 219"/>
                <a:gd name="T66" fmla="*/ 53 w 185"/>
                <a:gd name="T67" fmla="*/ 216 h 219"/>
                <a:gd name="T68" fmla="*/ 58 w 185"/>
                <a:gd name="T69" fmla="*/ 199 h 219"/>
                <a:gd name="T70" fmla="*/ 73 w 185"/>
                <a:gd name="T71" fmla="*/ 195 h 219"/>
                <a:gd name="T72" fmla="*/ 86 w 185"/>
                <a:gd name="T73" fmla="*/ 194 h 219"/>
                <a:gd name="T74" fmla="*/ 99 w 185"/>
                <a:gd name="T75" fmla="*/ 199 h 219"/>
                <a:gd name="T76" fmla="*/ 114 w 185"/>
                <a:gd name="T77" fmla="*/ 201 h 219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85"/>
                <a:gd name="T118" fmla="*/ 0 h 219"/>
                <a:gd name="T119" fmla="*/ 185 w 185"/>
                <a:gd name="T120" fmla="*/ 219 h 219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85" h="219">
                  <a:moveTo>
                    <a:pt x="127" y="201"/>
                  </a:moveTo>
                  <a:lnTo>
                    <a:pt x="126" y="196"/>
                  </a:lnTo>
                  <a:lnTo>
                    <a:pt x="136" y="185"/>
                  </a:lnTo>
                  <a:lnTo>
                    <a:pt x="139" y="184"/>
                  </a:lnTo>
                  <a:lnTo>
                    <a:pt x="140" y="178"/>
                  </a:lnTo>
                  <a:lnTo>
                    <a:pt x="138" y="175"/>
                  </a:lnTo>
                  <a:lnTo>
                    <a:pt x="141" y="169"/>
                  </a:lnTo>
                  <a:lnTo>
                    <a:pt x="154" y="162"/>
                  </a:lnTo>
                  <a:lnTo>
                    <a:pt x="164" y="165"/>
                  </a:lnTo>
                  <a:lnTo>
                    <a:pt x="173" y="152"/>
                  </a:lnTo>
                  <a:lnTo>
                    <a:pt x="174" y="149"/>
                  </a:lnTo>
                  <a:lnTo>
                    <a:pt x="176" y="139"/>
                  </a:lnTo>
                  <a:lnTo>
                    <a:pt x="184" y="136"/>
                  </a:lnTo>
                  <a:lnTo>
                    <a:pt x="182" y="125"/>
                  </a:lnTo>
                  <a:lnTo>
                    <a:pt x="179" y="118"/>
                  </a:lnTo>
                  <a:lnTo>
                    <a:pt x="179" y="110"/>
                  </a:lnTo>
                  <a:lnTo>
                    <a:pt x="180" y="108"/>
                  </a:lnTo>
                  <a:lnTo>
                    <a:pt x="179" y="97"/>
                  </a:lnTo>
                  <a:lnTo>
                    <a:pt x="179" y="88"/>
                  </a:lnTo>
                  <a:lnTo>
                    <a:pt x="170" y="82"/>
                  </a:lnTo>
                  <a:lnTo>
                    <a:pt x="167" y="73"/>
                  </a:lnTo>
                  <a:lnTo>
                    <a:pt x="156" y="66"/>
                  </a:lnTo>
                  <a:lnTo>
                    <a:pt x="139" y="61"/>
                  </a:lnTo>
                  <a:lnTo>
                    <a:pt x="132" y="61"/>
                  </a:lnTo>
                  <a:lnTo>
                    <a:pt x="123" y="71"/>
                  </a:lnTo>
                  <a:lnTo>
                    <a:pt x="116" y="76"/>
                  </a:lnTo>
                  <a:lnTo>
                    <a:pt x="109" y="86"/>
                  </a:lnTo>
                  <a:lnTo>
                    <a:pt x="108" y="88"/>
                  </a:lnTo>
                  <a:lnTo>
                    <a:pt x="105" y="91"/>
                  </a:lnTo>
                  <a:lnTo>
                    <a:pt x="100" y="89"/>
                  </a:lnTo>
                  <a:lnTo>
                    <a:pt x="95" y="94"/>
                  </a:lnTo>
                  <a:lnTo>
                    <a:pt x="88" y="92"/>
                  </a:lnTo>
                  <a:lnTo>
                    <a:pt x="83" y="82"/>
                  </a:lnTo>
                  <a:lnTo>
                    <a:pt x="80" y="78"/>
                  </a:lnTo>
                  <a:lnTo>
                    <a:pt x="77" y="78"/>
                  </a:lnTo>
                  <a:lnTo>
                    <a:pt x="71" y="76"/>
                  </a:lnTo>
                  <a:lnTo>
                    <a:pt x="65" y="74"/>
                  </a:lnTo>
                  <a:lnTo>
                    <a:pt x="53" y="61"/>
                  </a:lnTo>
                  <a:lnTo>
                    <a:pt x="55" y="59"/>
                  </a:lnTo>
                  <a:lnTo>
                    <a:pt x="54" y="47"/>
                  </a:lnTo>
                  <a:lnTo>
                    <a:pt x="54" y="42"/>
                  </a:lnTo>
                  <a:lnTo>
                    <a:pt x="49" y="36"/>
                  </a:lnTo>
                  <a:lnTo>
                    <a:pt x="41" y="31"/>
                  </a:lnTo>
                  <a:lnTo>
                    <a:pt x="35" y="24"/>
                  </a:lnTo>
                  <a:lnTo>
                    <a:pt x="31" y="18"/>
                  </a:lnTo>
                  <a:lnTo>
                    <a:pt x="24" y="9"/>
                  </a:lnTo>
                  <a:lnTo>
                    <a:pt x="19" y="0"/>
                  </a:lnTo>
                  <a:lnTo>
                    <a:pt x="12" y="2"/>
                  </a:lnTo>
                  <a:lnTo>
                    <a:pt x="7" y="7"/>
                  </a:lnTo>
                  <a:lnTo>
                    <a:pt x="4" y="24"/>
                  </a:lnTo>
                  <a:lnTo>
                    <a:pt x="1" y="42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1" y="107"/>
                  </a:lnTo>
                  <a:lnTo>
                    <a:pt x="5" y="127"/>
                  </a:lnTo>
                  <a:lnTo>
                    <a:pt x="10" y="131"/>
                  </a:lnTo>
                  <a:lnTo>
                    <a:pt x="11" y="134"/>
                  </a:lnTo>
                  <a:lnTo>
                    <a:pt x="14" y="139"/>
                  </a:lnTo>
                  <a:lnTo>
                    <a:pt x="23" y="156"/>
                  </a:lnTo>
                  <a:lnTo>
                    <a:pt x="25" y="169"/>
                  </a:lnTo>
                  <a:lnTo>
                    <a:pt x="26" y="181"/>
                  </a:lnTo>
                  <a:lnTo>
                    <a:pt x="31" y="190"/>
                  </a:lnTo>
                  <a:lnTo>
                    <a:pt x="33" y="195"/>
                  </a:lnTo>
                  <a:lnTo>
                    <a:pt x="34" y="198"/>
                  </a:lnTo>
                  <a:lnTo>
                    <a:pt x="39" y="203"/>
                  </a:lnTo>
                  <a:lnTo>
                    <a:pt x="41" y="208"/>
                  </a:lnTo>
                  <a:lnTo>
                    <a:pt x="49" y="218"/>
                  </a:lnTo>
                  <a:lnTo>
                    <a:pt x="53" y="216"/>
                  </a:lnTo>
                  <a:lnTo>
                    <a:pt x="54" y="204"/>
                  </a:lnTo>
                  <a:lnTo>
                    <a:pt x="58" y="199"/>
                  </a:lnTo>
                  <a:lnTo>
                    <a:pt x="63" y="202"/>
                  </a:lnTo>
                  <a:lnTo>
                    <a:pt x="73" y="195"/>
                  </a:lnTo>
                  <a:lnTo>
                    <a:pt x="80" y="198"/>
                  </a:lnTo>
                  <a:lnTo>
                    <a:pt x="86" y="194"/>
                  </a:lnTo>
                  <a:lnTo>
                    <a:pt x="95" y="199"/>
                  </a:lnTo>
                  <a:lnTo>
                    <a:pt x="99" y="199"/>
                  </a:lnTo>
                  <a:lnTo>
                    <a:pt x="106" y="200"/>
                  </a:lnTo>
                  <a:lnTo>
                    <a:pt x="114" y="201"/>
                  </a:lnTo>
                  <a:lnTo>
                    <a:pt x="127" y="201"/>
                  </a:lnTo>
                </a:path>
              </a:pathLst>
            </a:custGeom>
            <a:solidFill>
              <a:srgbClr val="008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pt-BR">
                <a:latin typeface="Century Gothic" pitchFamily="34" charset="0"/>
              </a:endParaRPr>
            </a:p>
          </p:txBody>
        </p:sp>
        <p:sp>
          <p:nvSpPr>
            <p:cNvPr id="39" name="Lua 38"/>
            <p:cNvSpPr>
              <a:spLocks/>
            </p:cNvSpPr>
            <p:nvPr/>
          </p:nvSpPr>
          <p:spPr bwMode="auto">
            <a:xfrm>
              <a:off x="3967884" y="2559293"/>
              <a:ext cx="504000" cy="1044000"/>
            </a:xfrm>
            <a:prstGeom prst="moon">
              <a:avLst>
                <a:gd name="adj" fmla="val 74486"/>
              </a:avLst>
            </a:prstGeom>
            <a:solidFill>
              <a:schemeClr val="tx1">
                <a:lumMod val="85000"/>
                <a:lumOff val="1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-0.00023 C 0.13281 0.01041 0.23871 0.10292 0.2342 0.20722 C 0.2276 0.30921 0.1158 0.38784 -0.01771 0.37697 C -0.15209 0.3661 -0.25695 0.2729 -0.25174 0.16906 C -0.24497 0.06499 -0.13438 -0.00878 -0.00104 -0.00023 Z " pathEditMode="relative" rAng="205351" ptsTypes="fffff">
                                      <p:cBhvr>
                                        <p:cTn id="39" dur="1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" y="189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6" presetClass="emp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6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AutoShape 3"/>
          <p:cNvSpPr>
            <a:spLocks noChangeArrowheads="1"/>
          </p:cNvSpPr>
          <p:nvPr/>
        </p:nvSpPr>
        <p:spPr bwMode="auto">
          <a:xfrm rot="1414701">
            <a:off x="351516" y="1827532"/>
            <a:ext cx="8535988" cy="3361662"/>
          </a:xfrm>
          <a:prstGeom prst="parallelogram">
            <a:avLst>
              <a:gd name="adj" fmla="val 62563"/>
            </a:avLst>
          </a:prstGeom>
          <a:solidFill>
            <a:schemeClr val="accent2">
              <a:lumMod val="20000"/>
              <a:lumOff val="80000"/>
              <a:alpha val="39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grpSp>
        <p:nvGrpSpPr>
          <p:cNvPr id="2" name="Group 9"/>
          <p:cNvGrpSpPr>
            <a:grpSpLocks noChangeAspect="1"/>
          </p:cNvGrpSpPr>
          <p:nvPr/>
        </p:nvGrpSpPr>
        <p:grpSpPr bwMode="auto">
          <a:xfrm>
            <a:off x="4788024" y="2434235"/>
            <a:ext cx="500062" cy="500063"/>
            <a:chOff x="2970" y="1935"/>
            <a:chExt cx="495" cy="500"/>
          </a:xfrm>
        </p:grpSpPr>
        <p:sp>
          <p:nvSpPr>
            <p:cNvPr id="12341" name="Arc 10"/>
            <p:cNvSpPr>
              <a:spLocks/>
            </p:cNvSpPr>
            <p:nvPr/>
          </p:nvSpPr>
          <p:spPr bwMode="auto">
            <a:xfrm>
              <a:off x="3214" y="1935"/>
              <a:ext cx="251" cy="500"/>
            </a:xfrm>
            <a:custGeom>
              <a:avLst/>
              <a:gdLst>
                <a:gd name="T0" fmla="*/ 0 w 21686"/>
                <a:gd name="T1" fmla="*/ 0 h 43200"/>
                <a:gd name="T2" fmla="*/ 0 w 21686"/>
                <a:gd name="T3" fmla="*/ 0 h 43200"/>
                <a:gd name="T4" fmla="*/ 0 w 21686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86"/>
                <a:gd name="T10" fmla="*/ 0 h 43200"/>
                <a:gd name="T11" fmla="*/ 21686 w 21686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86" h="43200" fill="none" extrusionOk="0">
                  <a:moveTo>
                    <a:pt x="0" y="0"/>
                  </a:moveTo>
                  <a:cubicBezTo>
                    <a:pt x="28" y="0"/>
                    <a:pt x="57" y="-1"/>
                    <a:pt x="86" y="0"/>
                  </a:cubicBezTo>
                  <a:cubicBezTo>
                    <a:pt x="12015" y="0"/>
                    <a:pt x="21686" y="9670"/>
                    <a:pt x="21686" y="21600"/>
                  </a:cubicBezTo>
                  <a:cubicBezTo>
                    <a:pt x="21686" y="33529"/>
                    <a:pt x="12015" y="43199"/>
                    <a:pt x="86" y="43200"/>
                  </a:cubicBezTo>
                </a:path>
                <a:path w="21686" h="43200" stroke="0" extrusionOk="0">
                  <a:moveTo>
                    <a:pt x="0" y="0"/>
                  </a:moveTo>
                  <a:cubicBezTo>
                    <a:pt x="28" y="0"/>
                    <a:pt x="57" y="-1"/>
                    <a:pt x="86" y="0"/>
                  </a:cubicBezTo>
                  <a:cubicBezTo>
                    <a:pt x="12015" y="0"/>
                    <a:pt x="21686" y="9670"/>
                    <a:pt x="21686" y="21600"/>
                  </a:cubicBezTo>
                  <a:cubicBezTo>
                    <a:pt x="21686" y="33529"/>
                    <a:pt x="12015" y="43199"/>
                    <a:pt x="86" y="43200"/>
                  </a:cubicBezTo>
                  <a:lnTo>
                    <a:pt x="86" y="21600"/>
                  </a:lnTo>
                  <a:close/>
                </a:path>
              </a:pathLst>
            </a:custGeom>
            <a:solidFill>
              <a:schemeClr val="accent3">
                <a:lumMod val="65000"/>
              </a:schemeClr>
            </a:solidFill>
            <a:ln w="12700" cap="rnd">
              <a:solidFill>
                <a:schemeClr val="accent3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12342" name="Arc 11"/>
            <p:cNvSpPr>
              <a:spLocks/>
            </p:cNvSpPr>
            <p:nvPr/>
          </p:nvSpPr>
          <p:spPr bwMode="auto">
            <a:xfrm>
              <a:off x="2970" y="1935"/>
              <a:ext cx="250" cy="500"/>
            </a:xfrm>
            <a:custGeom>
              <a:avLst/>
              <a:gdLst>
                <a:gd name="T0" fmla="*/ 0 w 21600"/>
                <a:gd name="T1" fmla="*/ 0 h 43200"/>
                <a:gd name="T2" fmla="*/ 0 w 21600"/>
                <a:gd name="T3" fmla="*/ 0 h 43200"/>
                <a:gd name="T4" fmla="*/ 0 w 21600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200"/>
                <a:gd name="T11" fmla="*/ 21600 w 216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200" fill="none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</a:path>
                <a:path w="21600" h="43200" stroke="0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12700" cap="rnd">
              <a:solidFill>
                <a:schemeClr val="tx1">
                  <a:lumMod val="85000"/>
                  <a:lumOff val="1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</p:grpSp>
      <p:sp>
        <p:nvSpPr>
          <p:cNvPr id="29707" name="AutoShape 28"/>
          <p:cNvSpPr>
            <a:spLocks noChangeArrowheads="1"/>
          </p:cNvSpPr>
          <p:nvPr/>
        </p:nvSpPr>
        <p:spPr bwMode="auto">
          <a:xfrm rot="-780000">
            <a:off x="3006725" y="2531842"/>
            <a:ext cx="725488" cy="273050"/>
          </a:xfrm>
          <a:prstGeom prst="rightArrow">
            <a:avLst>
              <a:gd name="adj1" fmla="val 50000"/>
              <a:gd name="adj2" fmla="val 132861"/>
            </a:avLst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29708" name="AutoShape 29"/>
          <p:cNvSpPr>
            <a:spLocks noChangeArrowheads="1"/>
          </p:cNvSpPr>
          <p:nvPr/>
        </p:nvSpPr>
        <p:spPr bwMode="auto">
          <a:xfrm rot="10020000">
            <a:off x="5180013" y="4232055"/>
            <a:ext cx="725487" cy="273050"/>
          </a:xfrm>
          <a:prstGeom prst="rightArrow">
            <a:avLst>
              <a:gd name="adj1" fmla="val 50000"/>
              <a:gd name="adj2" fmla="val 132861"/>
            </a:avLst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12302" name="Rectangle 30"/>
          <p:cNvSpPr>
            <a:spLocks noChangeArrowheads="1"/>
          </p:cNvSpPr>
          <p:nvPr/>
        </p:nvSpPr>
        <p:spPr bwMode="auto">
          <a:xfrm>
            <a:off x="7127422" y="476672"/>
            <a:ext cx="2016578" cy="585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pt-BR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Raios de luz </a:t>
            </a:r>
          </a:p>
          <a:p>
            <a:pPr>
              <a:defRPr/>
            </a:pPr>
            <a:r>
              <a:rPr lang="pt-BR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provenintes</a:t>
            </a:r>
            <a:r>
              <a:rPr lang="pt-BR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 do Sol</a:t>
            </a:r>
            <a:endParaRPr lang="pt-BR" dirty="0">
              <a:solidFill>
                <a:schemeClr val="accent2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</p:txBody>
      </p:sp>
      <p:grpSp>
        <p:nvGrpSpPr>
          <p:cNvPr id="3" name="Group 31"/>
          <p:cNvGrpSpPr>
            <a:grpSpLocks/>
          </p:cNvGrpSpPr>
          <p:nvPr/>
        </p:nvGrpSpPr>
        <p:grpSpPr bwMode="auto">
          <a:xfrm>
            <a:off x="6660232" y="3882752"/>
            <a:ext cx="914400" cy="914400"/>
            <a:chOff x="4608" y="3072"/>
            <a:chExt cx="576" cy="576"/>
          </a:xfrm>
        </p:grpSpPr>
        <p:sp>
          <p:nvSpPr>
            <p:cNvPr id="29735" name="Rectangle 32"/>
            <p:cNvSpPr>
              <a:spLocks noChangeArrowheads="1"/>
            </p:cNvSpPr>
            <p:nvPr/>
          </p:nvSpPr>
          <p:spPr bwMode="auto">
            <a:xfrm>
              <a:off x="4622" y="3120"/>
              <a:ext cx="537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pt-BR" sz="2000" dirty="0">
                  <a:solidFill>
                    <a:schemeClr val="bg1"/>
                  </a:solidFill>
                  <a:latin typeface="Century Gothic" pitchFamily="34" charset="0"/>
                </a:rPr>
                <a:t>Lua</a:t>
              </a:r>
            </a:p>
            <a:p>
              <a:r>
                <a:rPr lang="pt-BR" sz="2000" dirty="0">
                  <a:solidFill>
                    <a:schemeClr val="bg1"/>
                  </a:solidFill>
                  <a:latin typeface="Century Gothic" pitchFamily="34" charset="0"/>
                </a:rPr>
                <a:t>Nova</a:t>
              </a:r>
            </a:p>
          </p:txBody>
        </p:sp>
        <p:sp>
          <p:nvSpPr>
            <p:cNvPr id="29736" name="Oval 33"/>
            <p:cNvSpPr>
              <a:spLocks noChangeArrowheads="1"/>
            </p:cNvSpPr>
            <p:nvPr/>
          </p:nvSpPr>
          <p:spPr bwMode="auto">
            <a:xfrm>
              <a:off x="4608" y="3072"/>
              <a:ext cx="576" cy="576"/>
            </a:xfrm>
            <a:prstGeom prst="ellipse">
              <a:avLst/>
            </a:prstGeom>
            <a:noFill/>
            <a:ln w="3175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pt-BR">
                <a:latin typeface="Century Gothic" pitchFamily="34" charset="0"/>
              </a:endParaRPr>
            </a:p>
          </p:txBody>
        </p:sp>
      </p:grpSp>
      <p:sp>
        <p:nvSpPr>
          <p:cNvPr id="49207" name="Text Box 55"/>
          <p:cNvSpPr txBox="1">
            <a:spLocks noChangeArrowheads="1"/>
          </p:cNvSpPr>
          <p:nvPr/>
        </p:nvSpPr>
        <p:spPr bwMode="auto">
          <a:xfrm>
            <a:off x="395536" y="476672"/>
            <a:ext cx="2630849" cy="33855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defTabSz="762000">
              <a:defRPr/>
            </a:pPr>
            <a:r>
              <a:rPr lang="pt-BR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Lunação</a:t>
            </a:r>
            <a:r>
              <a:rPr lang="pt-BR" dirty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=29,530589 dias</a:t>
            </a:r>
          </a:p>
        </p:txBody>
      </p:sp>
      <p:sp>
        <p:nvSpPr>
          <p:cNvPr id="51" name="Text Box 141"/>
          <p:cNvSpPr txBox="1">
            <a:spLocks noChangeArrowheads="1"/>
          </p:cNvSpPr>
          <p:nvPr/>
        </p:nvSpPr>
        <p:spPr bwMode="auto">
          <a:xfrm>
            <a:off x="4319464" y="6536377"/>
            <a:ext cx="48245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: Prof</a:t>
            </a:r>
            <a:r>
              <a:rPr lang="pt-BR" sz="1200" dirty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. Roberto </a:t>
            </a:r>
            <a:r>
              <a:rPr lang="pt-BR" sz="12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Boczko</a:t>
            </a:r>
            <a:r>
              <a:rPr lang="pt-BR" sz="1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,com </a:t>
            </a:r>
            <a:r>
              <a:rPr lang="pt-BR" sz="1200" dirty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adaptações</a:t>
            </a:r>
          </a:p>
        </p:txBody>
      </p:sp>
      <p:sp useBgFill="1">
        <p:nvSpPr>
          <p:cNvPr id="67" name="Oval 4"/>
          <p:cNvSpPr>
            <a:spLocks noChangeArrowheads="1"/>
          </p:cNvSpPr>
          <p:nvPr/>
        </p:nvSpPr>
        <p:spPr bwMode="auto">
          <a:xfrm rot="309991">
            <a:off x="2249032" y="2045938"/>
            <a:ext cx="4464050" cy="2613796"/>
          </a:xfrm>
          <a:prstGeom prst="ellipse">
            <a:avLst/>
          </a:prstGeom>
          <a:ln w="31750">
            <a:solidFill>
              <a:schemeClr val="accent2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79" name="Rectangle 30"/>
          <p:cNvSpPr>
            <a:spLocks noChangeArrowheads="1"/>
          </p:cNvSpPr>
          <p:nvPr/>
        </p:nvSpPr>
        <p:spPr bwMode="auto">
          <a:xfrm>
            <a:off x="7127422" y="476672"/>
            <a:ext cx="2016578" cy="585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pt-BR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Raios de luz </a:t>
            </a:r>
          </a:p>
          <a:p>
            <a:pPr>
              <a:defRPr/>
            </a:pPr>
            <a:r>
              <a:rPr lang="pt-BR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provenintes</a:t>
            </a:r>
            <a:r>
              <a:rPr lang="pt-BR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 do Sol</a:t>
            </a:r>
            <a:endParaRPr lang="pt-BR" dirty="0">
              <a:solidFill>
                <a:schemeClr val="accent2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80" name="Freeform 34"/>
          <p:cNvSpPr>
            <a:spLocks/>
          </p:cNvSpPr>
          <p:nvPr/>
        </p:nvSpPr>
        <p:spPr bwMode="auto">
          <a:xfrm rot="1410620">
            <a:off x="387699" y="1894895"/>
            <a:ext cx="8456569" cy="3262499"/>
          </a:xfrm>
          <a:custGeom>
            <a:avLst/>
            <a:gdLst>
              <a:gd name="T0" fmla="*/ 0 w 5328"/>
              <a:gd name="T1" fmla="*/ 2147483647 h 1440"/>
              <a:gd name="T2" fmla="*/ 2147483647 w 5328"/>
              <a:gd name="T3" fmla="*/ 2147483647 h 1440"/>
              <a:gd name="T4" fmla="*/ 2147483647 w 5328"/>
              <a:gd name="T5" fmla="*/ 0 h 1440"/>
              <a:gd name="T6" fmla="*/ 0 60000 65536"/>
              <a:gd name="T7" fmla="*/ 0 60000 65536"/>
              <a:gd name="T8" fmla="*/ 0 60000 65536"/>
              <a:gd name="T9" fmla="*/ 0 w 5328"/>
              <a:gd name="T10" fmla="*/ 0 h 1440"/>
              <a:gd name="T11" fmla="*/ 5328 w 5328"/>
              <a:gd name="T12" fmla="*/ 1440 h 14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328" h="1440">
                <a:moveTo>
                  <a:pt x="0" y="1440"/>
                </a:moveTo>
                <a:lnTo>
                  <a:pt x="4032" y="1440"/>
                </a:lnTo>
                <a:lnTo>
                  <a:pt x="5328" y="0"/>
                </a:lnTo>
              </a:path>
            </a:pathLst>
          </a:custGeom>
          <a:noFill/>
          <a:ln w="57150">
            <a:solidFill>
              <a:schemeClr val="accent2">
                <a:lumMod val="40000"/>
                <a:lumOff val="60000"/>
              </a:schemeClr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96" name="Text Box 141"/>
          <p:cNvSpPr txBox="1">
            <a:spLocks noChangeArrowheads="1"/>
          </p:cNvSpPr>
          <p:nvPr/>
        </p:nvSpPr>
        <p:spPr bwMode="auto">
          <a:xfrm>
            <a:off x="4319464" y="6536377"/>
            <a:ext cx="48245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: Prof</a:t>
            </a:r>
            <a:r>
              <a:rPr lang="pt-BR" sz="1200" dirty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. Roberto </a:t>
            </a:r>
            <a:r>
              <a:rPr lang="pt-BR" sz="12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Boczko</a:t>
            </a:r>
            <a:r>
              <a:rPr lang="pt-BR" sz="1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,com </a:t>
            </a:r>
            <a:r>
              <a:rPr lang="pt-BR" sz="1200" dirty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adaptações</a:t>
            </a:r>
          </a:p>
        </p:txBody>
      </p:sp>
      <p:cxnSp>
        <p:nvCxnSpPr>
          <p:cNvPr id="97" name="Conector de seta reta 96"/>
          <p:cNvCxnSpPr/>
          <p:nvPr/>
        </p:nvCxnSpPr>
        <p:spPr bwMode="auto">
          <a:xfrm flipH="1">
            <a:off x="7956376" y="1340768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CC">
                <a:alpha val="70000"/>
              </a:srgb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98" name="Conector de seta reta 97"/>
          <p:cNvCxnSpPr/>
          <p:nvPr/>
        </p:nvCxnSpPr>
        <p:spPr bwMode="auto">
          <a:xfrm flipH="1">
            <a:off x="7956376" y="1844824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CC">
                <a:alpha val="70000"/>
              </a:srgb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99" name="Conector de seta reta 98"/>
          <p:cNvCxnSpPr/>
          <p:nvPr/>
        </p:nvCxnSpPr>
        <p:spPr bwMode="auto">
          <a:xfrm flipH="1">
            <a:off x="7956376" y="2319762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CC">
                <a:alpha val="70000"/>
              </a:srgb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00" name="Conector de seta reta 99"/>
          <p:cNvCxnSpPr/>
          <p:nvPr/>
        </p:nvCxnSpPr>
        <p:spPr bwMode="auto">
          <a:xfrm flipH="1">
            <a:off x="7956376" y="2780928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CC">
                <a:alpha val="70000"/>
              </a:srgb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01" name="Conector de seta reta 100"/>
          <p:cNvCxnSpPr/>
          <p:nvPr/>
        </p:nvCxnSpPr>
        <p:spPr bwMode="auto">
          <a:xfrm flipH="1">
            <a:off x="7956376" y="3234162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CC">
                <a:alpha val="70000"/>
              </a:srgb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02" name="Conector de seta reta 101"/>
          <p:cNvCxnSpPr/>
          <p:nvPr/>
        </p:nvCxnSpPr>
        <p:spPr bwMode="auto">
          <a:xfrm flipH="1">
            <a:off x="7956376" y="3717032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CC">
                <a:alpha val="70000"/>
              </a:srgb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03" name="Conector de seta reta 102"/>
          <p:cNvCxnSpPr/>
          <p:nvPr/>
        </p:nvCxnSpPr>
        <p:spPr bwMode="auto">
          <a:xfrm flipH="1">
            <a:off x="7956376" y="4154986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CC">
                <a:alpha val="70000"/>
              </a:srgb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04" name="Conector de seta reta 103"/>
          <p:cNvCxnSpPr/>
          <p:nvPr/>
        </p:nvCxnSpPr>
        <p:spPr bwMode="auto">
          <a:xfrm flipH="1">
            <a:off x="7956376" y="4581128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CC">
                <a:alpha val="70000"/>
              </a:srgb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05" name="Conector de seta reta 104"/>
          <p:cNvCxnSpPr/>
          <p:nvPr/>
        </p:nvCxnSpPr>
        <p:spPr bwMode="auto">
          <a:xfrm flipH="1">
            <a:off x="7956376" y="5085184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CC">
                <a:alpha val="70000"/>
              </a:srgb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06" name="Conector de seta reta 105"/>
          <p:cNvCxnSpPr/>
          <p:nvPr/>
        </p:nvCxnSpPr>
        <p:spPr bwMode="auto">
          <a:xfrm flipH="1">
            <a:off x="7956376" y="5589240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CC">
                <a:alpha val="70000"/>
              </a:srgb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07" name="Conector de seta reta 106"/>
          <p:cNvCxnSpPr/>
          <p:nvPr/>
        </p:nvCxnSpPr>
        <p:spPr bwMode="auto">
          <a:xfrm flipH="1">
            <a:off x="7956376" y="6093296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CC">
                <a:alpha val="70000"/>
              </a:srgbClr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108" name="Rectangle 30"/>
          <p:cNvSpPr>
            <a:spLocks noChangeArrowheads="1"/>
          </p:cNvSpPr>
          <p:nvPr/>
        </p:nvSpPr>
        <p:spPr bwMode="auto">
          <a:xfrm rot="1385046">
            <a:off x="552801" y="3542608"/>
            <a:ext cx="2167260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Plano orbital da Lua</a:t>
            </a:r>
            <a:endParaRPr lang="pt-BR" dirty="0">
              <a:solidFill>
                <a:schemeClr val="accent2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</p:txBody>
      </p:sp>
      <p:grpSp>
        <p:nvGrpSpPr>
          <p:cNvPr id="4" name="Group 22"/>
          <p:cNvGrpSpPr>
            <a:grpSpLocks/>
          </p:cNvGrpSpPr>
          <p:nvPr/>
        </p:nvGrpSpPr>
        <p:grpSpPr bwMode="auto">
          <a:xfrm>
            <a:off x="4860032" y="620688"/>
            <a:ext cx="1944216" cy="831850"/>
            <a:chOff x="3150" y="1125"/>
            <a:chExt cx="1485" cy="524"/>
          </a:xfrm>
        </p:grpSpPr>
        <p:sp>
          <p:nvSpPr>
            <p:cNvPr id="12331" name="Arc 23"/>
            <p:cNvSpPr>
              <a:spLocks/>
            </p:cNvSpPr>
            <p:nvPr/>
          </p:nvSpPr>
          <p:spPr bwMode="auto">
            <a:xfrm>
              <a:off x="3268" y="1234"/>
              <a:ext cx="200" cy="341"/>
            </a:xfrm>
            <a:custGeom>
              <a:avLst/>
              <a:gdLst>
                <a:gd name="T0" fmla="*/ 0 w 21686"/>
                <a:gd name="T1" fmla="*/ 0 h 43200"/>
                <a:gd name="T2" fmla="*/ 0 w 21686"/>
                <a:gd name="T3" fmla="*/ 0 h 43200"/>
                <a:gd name="T4" fmla="*/ 0 w 21686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86"/>
                <a:gd name="T10" fmla="*/ 0 h 43200"/>
                <a:gd name="T11" fmla="*/ 21686 w 21686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86" h="43200" fill="none" extrusionOk="0">
                  <a:moveTo>
                    <a:pt x="0" y="0"/>
                  </a:moveTo>
                  <a:cubicBezTo>
                    <a:pt x="28" y="0"/>
                    <a:pt x="57" y="-1"/>
                    <a:pt x="86" y="0"/>
                  </a:cubicBezTo>
                  <a:cubicBezTo>
                    <a:pt x="12015" y="0"/>
                    <a:pt x="21686" y="9670"/>
                    <a:pt x="21686" y="21600"/>
                  </a:cubicBezTo>
                  <a:cubicBezTo>
                    <a:pt x="21686" y="33529"/>
                    <a:pt x="12015" y="43199"/>
                    <a:pt x="86" y="43200"/>
                  </a:cubicBezTo>
                </a:path>
                <a:path w="21686" h="43200" stroke="0" extrusionOk="0">
                  <a:moveTo>
                    <a:pt x="0" y="0"/>
                  </a:moveTo>
                  <a:cubicBezTo>
                    <a:pt x="28" y="0"/>
                    <a:pt x="57" y="-1"/>
                    <a:pt x="86" y="0"/>
                  </a:cubicBezTo>
                  <a:cubicBezTo>
                    <a:pt x="12015" y="0"/>
                    <a:pt x="21686" y="9670"/>
                    <a:pt x="21686" y="21600"/>
                  </a:cubicBezTo>
                  <a:cubicBezTo>
                    <a:pt x="21686" y="33529"/>
                    <a:pt x="12015" y="43199"/>
                    <a:pt x="86" y="43200"/>
                  </a:cubicBezTo>
                  <a:lnTo>
                    <a:pt x="86" y="2160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12700" cap="rnd">
              <a:solidFill>
                <a:schemeClr val="bg2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12332" name="Rectangle 24"/>
            <p:cNvSpPr>
              <a:spLocks noChangeArrowheads="1"/>
            </p:cNvSpPr>
            <p:nvPr/>
          </p:nvSpPr>
          <p:spPr bwMode="auto">
            <a:xfrm>
              <a:off x="3150" y="1125"/>
              <a:ext cx="1485" cy="524"/>
            </a:xfrm>
            <a:prstGeom prst="rect">
              <a:avLst/>
            </a:prstGeom>
            <a:noFill/>
            <a:ln w="9525">
              <a:solidFill>
                <a:schemeClr val="bg2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  <p:txBody>
            <a:bodyPr lIns="92075" tIns="46038" rIns="92075" bIns="46038">
              <a:spAutoFit/>
            </a:bodyPr>
            <a:lstStyle/>
            <a:p>
              <a:pPr algn="r">
                <a:defRPr/>
              </a:pPr>
              <a:r>
                <a:rPr lang="pt-BR" dirty="0">
                  <a:solidFill>
                    <a:schemeClr val="bg1"/>
                  </a:solidFill>
                  <a:latin typeface="Century Gothic" pitchFamily="34" charset="0"/>
                </a:rPr>
                <a:t>Lua</a:t>
              </a:r>
            </a:p>
            <a:p>
              <a:pPr algn="r">
                <a:defRPr/>
              </a:pPr>
              <a:r>
                <a:rPr lang="pt-BR" dirty="0">
                  <a:solidFill>
                    <a:schemeClr val="bg1"/>
                  </a:solidFill>
                  <a:latin typeface="Century Gothic" pitchFamily="34" charset="0"/>
                </a:rPr>
                <a:t>Quarto</a:t>
              </a:r>
            </a:p>
            <a:p>
              <a:pPr algn="r">
                <a:defRPr/>
              </a:pPr>
              <a:r>
                <a:rPr lang="pt-BR" dirty="0">
                  <a:solidFill>
                    <a:schemeClr val="bg1"/>
                  </a:solidFill>
                  <a:latin typeface="Century Gothic" pitchFamily="34" charset="0"/>
                </a:rPr>
                <a:t>Minguante</a:t>
              </a:r>
            </a:p>
          </p:txBody>
        </p:sp>
      </p:grpSp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1043608" y="908723"/>
            <a:ext cx="928688" cy="1816102"/>
            <a:chOff x="45" y="1808"/>
            <a:chExt cx="585" cy="1144"/>
          </a:xfrm>
        </p:grpSpPr>
        <p:sp>
          <p:nvSpPr>
            <p:cNvPr id="12333" name="Oval 20"/>
            <p:cNvSpPr>
              <a:spLocks noChangeArrowheads="1"/>
            </p:cNvSpPr>
            <p:nvPr/>
          </p:nvSpPr>
          <p:spPr bwMode="auto">
            <a:xfrm>
              <a:off x="139" y="2392"/>
              <a:ext cx="360" cy="353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  <a:ln w="12700">
              <a:solidFill>
                <a:schemeClr val="bg2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12334" name="Rectangle 21"/>
            <p:cNvSpPr>
              <a:spLocks noChangeArrowheads="1"/>
            </p:cNvSpPr>
            <p:nvPr/>
          </p:nvSpPr>
          <p:spPr bwMode="auto">
            <a:xfrm>
              <a:off x="45" y="1808"/>
              <a:ext cx="585" cy="1144"/>
            </a:xfrm>
            <a:prstGeom prst="rect">
              <a:avLst/>
            </a:prstGeom>
            <a:noFill/>
            <a:ln w="9525">
              <a:solidFill>
                <a:schemeClr val="bg2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  <p:txBody>
            <a:bodyPr lIns="92075" tIns="46038" rIns="92075" bIns="46038">
              <a:spAutoFit/>
            </a:bodyPr>
            <a:lstStyle/>
            <a:p>
              <a:pPr>
                <a:defRPr/>
              </a:pPr>
              <a:r>
                <a:rPr lang="pt-BR" dirty="0">
                  <a:solidFill>
                    <a:schemeClr val="bg1"/>
                  </a:solidFill>
                  <a:latin typeface="Century Gothic" pitchFamily="34" charset="0"/>
                </a:rPr>
                <a:t>Lua</a:t>
              </a:r>
            </a:p>
            <a:p>
              <a:pPr>
                <a:defRPr/>
              </a:pPr>
              <a:r>
                <a:rPr lang="pt-BR" dirty="0">
                  <a:solidFill>
                    <a:schemeClr val="bg1"/>
                  </a:solidFill>
                  <a:latin typeface="Century Gothic" pitchFamily="34" charset="0"/>
                </a:rPr>
                <a:t>Cheia</a:t>
              </a:r>
            </a:p>
            <a:p>
              <a:pPr>
                <a:defRPr/>
              </a:pPr>
              <a:endParaRPr lang="pt-BR" dirty="0">
                <a:solidFill>
                  <a:schemeClr val="bg1"/>
                </a:solidFill>
                <a:latin typeface="Century Gothic" pitchFamily="34" charset="0"/>
              </a:endParaRPr>
            </a:p>
            <a:p>
              <a:pPr>
                <a:defRPr/>
              </a:pPr>
              <a:endParaRPr lang="pt-BR" dirty="0">
                <a:solidFill>
                  <a:schemeClr val="bg1"/>
                </a:solidFill>
                <a:latin typeface="Century Gothic" pitchFamily="34" charset="0"/>
              </a:endParaRPr>
            </a:p>
            <a:p>
              <a:pPr>
                <a:defRPr/>
              </a:pPr>
              <a:endParaRPr lang="pt-BR" dirty="0">
                <a:solidFill>
                  <a:schemeClr val="bg1"/>
                </a:solidFill>
                <a:latin typeface="Century Gothic" pitchFamily="34" charset="0"/>
              </a:endParaRPr>
            </a:p>
            <a:p>
              <a:pPr>
                <a:defRPr/>
              </a:pPr>
              <a:endParaRPr lang="pt-BR" dirty="0">
                <a:solidFill>
                  <a:schemeClr val="bg1"/>
                </a:solidFill>
                <a:latin typeface="Century Gothic" pitchFamily="34" charset="0"/>
              </a:endParaRPr>
            </a:p>
            <a:p>
              <a:pPr>
                <a:defRPr/>
              </a:pPr>
              <a:endParaRPr lang="pt-BR" dirty="0">
                <a:solidFill>
                  <a:schemeClr val="bg1"/>
                </a:solidFill>
                <a:latin typeface="Century Gothic" pitchFamily="34" charset="0"/>
              </a:endParaRPr>
            </a:p>
          </p:txBody>
        </p:sp>
      </p:grpSp>
      <p:grpSp>
        <p:nvGrpSpPr>
          <p:cNvPr id="6" name="Group 25"/>
          <p:cNvGrpSpPr>
            <a:grpSpLocks/>
          </p:cNvGrpSpPr>
          <p:nvPr/>
        </p:nvGrpSpPr>
        <p:grpSpPr bwMode="auto">
          <a:xfrm>
            <a:off x="1691680" y="5333454"/>
            <a:ext cx="2128837" cy="831850"/>
            <a:chOff x="1179" y="3623"/>
            <a:chExt cx="1341" cy="524"/>
          </a:xfrm>
        </p:grpSpPr>
        <p:sp>
          <p:nvSpPr>
            <p:cNvPr id="12329" name="Arc 26"/>
            <p:cNvSpPr>
              <a:spLocks/>
            </p:cNvSpPr>
            <p:nvPr/>
          </p:nvSpPr>
          <p:spPr bwMode="auto">
            <a:xfrm>
              <a:off x="2177" y="3708"/>
              <a:ext cx="188" cy="362"/>
            </a:xfrm>
            <a:custGeom>
              <a:avLst/>
              <a:gdLst>
                <a:gd name="T0" fmla="*/ 0 w 21600"/>
                <a:gd name="T1" fmla="*/ 0 h 43200"/>
                <a:gd name="T2" fmla="*/ 0 w 21600"/>
                <a:gd name="T3" fmla="*/ 0 h 43200"/>
                <a:gd name="T4" fmla="*/ 0 w 21600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200"/>
                <a:gd name="T11" fmla="*/ 21600 w 216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200" fill="none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</a:path>
                <a:path w="21600" h="43200" stroke="0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12700" cap="rnd">
              <a:solidFill>
                <a:schemeClr val="bg2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12330" name="Rectangle 27"/>
            <p:cNvSpPr>
              <a:spLocks noChangeArrowheads="1"/>
            </p:cNvSpPr>
            <p:nvPr/>
          </p:nvSpPr>
          <p:spPr bwMode="auto">
            <a:xfrm>
              <a:off x="1179" y="3623"/>
              <a:ext cx="1341" cy="524"/>
            </a:xfrm>
            <a:prstGeom prst="rect">
              <a:avLst/>
            </a:prstGeom>
            <a:noFill/>
            <a:ln w="9525">
              <a:solidFill>
                <a:schemeClr val="bg2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  <p:txBody>
            <a:bodyPr lIns="92075" tIns="46038" rIns="92075" bIns="46038">
              <a:spAutoFit/>
            </a:bodyPr>
            <a:lstStyle/>
            <a:p>
              <a:pPr algn="l">
                <a:defRPr/>
              </a:pPr>
              <a:r>
                <a:rPr lang="pt-BR" dirty="0">
                  <a:solidFill>
                    <a:schemeClr val="bg1"/>
                  </a:solidFill>
                  <a:latin typeface="Century Gothic" pitchFamily="34" charset="0"/>
                </a:rPr>
                <a:t>Lua</a:t>
              </a:r>
            </a:p>
            <a:p>
              <a:pPr algn="l">
                <a:defRPr/>
              </a:pPr>
              <a:r>
                <a:rPr lang="pt-BR" dirty="0">
                  <a:solidFill>
                    <a:schemeClr val="bg1"/>
                  </a:solidFill>
                  <a:latin typeface="Century Gothic" pitchFamily="34" charset="0"/>
                </a:rPr>
                <a:t>Quarto</a:t>
              </a:r>
            </a:p>
            <a:p>
              <a:pPr algn="l">
                <a:defRPr/>
              </a:pPr>
              <a:r>
                <a:rPr lang="pt-BR" dirty="0">
                  <a:solidFill>
                    <a:schemeClr val="bg1"/>
                  </a:solidFill>
                  <a:latin typeface="Century Gothic" pitchFamily="34" charset="0"/>
                </a:rPr>
                <a:t>Crescente</a:t>
              </a:r>
            </a:p>
          </p:txBody>
        </p:sp>
      </p:grpSp>
      <p:grpSp>
        <p:nvGrpSpPr>
          <p:cNvPr id="7" name="Grupo 115"/>
          <p:cNvGrpSpPr>
            <a:grpSpLocks noChangeAspect="1"/>
          </p:cNvGrpSpPr>
          <p:nvPr/>
        </p:nvGrpSpPr>
        <p:grpSpPr>
          <a:xfrm>
            <a:off x="5184960" y="2034070"/>
            <a:ext cx="477393" cy="454778"/>
            <a:chOff x="5796137" y="2996952"/>
            <a:chExt cx="757768" cy="721870"/>
          </a:xfrm>
        </p:grpSpPr>
        <p:sp>
          <p:nvSpPr>
            <p:cNvPr id="117" name="Elipse 116"/>
            <p:cNvSpPr/>
            <p:nvPr/>
          </p:nvSpPr>
          <p:spPr bwMode="auto">
            <a:xfrm>
              <a:off x="5833826" y="2996952"/>
              <a:ext cx="720079" cy="72008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18" name="Lua 117"/>
            <p:cNvSpPr>
              <a:spLocks noChangeAspect="1"/>
            </p:cNvSpPr>
            <p:nvPr/>
          </p:nvSpPr>
          <p:spPr bwMode="auto">
            <a:xfrm>
              <a:off x="5796137" y="2996953"/>
              <a:ext cx="348488" cy="721869"/>
            </a:xfrm>
            <a:prstGeom prst="moon">
              <a:avLst>
                <a:gd name="adj" fmla="val 74486"/>
              </a:avLst>
            </a:prstGeom>
            <a:solidFill>
              <a:schemeClr val="tx1">
                <a:lumMod val="85000"/>
                <a:lumOff val="1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8" name="Grupo 118"/>
          <p:cNvGrpSpPr>
            <a:grpSpLocks noChangeAspect="1"/>
          </p:cNvGrpSpPr>
          <p:nvPr/>
        </p:nvGrpSpPr>
        <p:grpSpPr>
          <a:xfrm>
            <a:off x="2843808" y="3933056"/>
            <a:ext cx="716089" cy="682167"/>
            <a:chOff x="5796137" y="2996952"/>
            <a:chExt cx="757768" cy="721870"/>
          </a:xfrm>
        </p:grpSpPr>
        <p:sp>
          <p:nvSpPr>
            <p:cNvPr id="120" name="Elipse 119"/>
            <p:cNvSpPr/>
            <p:nvPr/>
          </p:nvSpPr>
          <p:spPr bwMode="auto">
            <a:xfrm>
              <a:off x="5833826" y="2996952"/>
              <a:ext cx="720079" cy="72008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21" name="Lua 120"/>
            <p:cNvSpPr>
              <a:spLocks noChangeAspect="1"/>
            </p:cNvSpPr>
            <p:nvPr/>
          </p:nvSpPr>
          <p:spPr bwMode="auto">
            <a:xfrm>
              <a:off x="5796137" y="2996953"/>
              <a:ext cx="348488" cy="721869"/>
            </a:xfrm>
            <a:prstGeom prst="moon">
              <a:avLst>
                <a:gd name="adj" fmla="val 74486"/>
              </a:avLst>
            </a:prstGeom>
            <a:solidFill>
              <a:schemeClr val="tx1">
                <a:lumMod val="85000"/>
                <a:lumOff val="1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9" name="Grupo 121"/>
          <p:cNvGrpSpPr>
            <a:grpSpLocks noChangeAspect="1"/>
          </p:cNvGrpSpPr>
          <p:nvPr/>
        </p:nvGrpSpPr>
        <p:grpSpPr>
          <a:xfrm>
            <a:off x="2451055" y="2192230"/>
            <a:ext cx="525131" cy="500256"/>
            <a:chOff x="5796137" y="2996952"/>
            <a:chExt cx="757768" cy="721870"/>
          </a:xfrm>
        </p:grpSpPr>
        <p:sp>
          <p:nvSpPr>
            <p:cNvPr id="123" name="Elipse 122"/>
            <p:cNvSpPr/>
            <p:nvPr/>
          </p:nvSpPr>
          <p:spPr bwMode="auto">
            <a:xfrm>
              <a:off x="5833826" y="2996952"/>
              <a:ext cx="720079" cy="72008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24" name="Lua 123"/>
            <p:cNvSpPr>
              <a:spLocks noChangeAspect="1"/>
            </p:cNvSpPr>
            <p:nvPr/>
          </p:nvSpPr>
          <p:spPr bwMode="auto">
            <a:xfrm>
              <a:off x="5796137" y="2996953"/>
              <a:ext cx="348488" cy="721869"/>
            </a:xfrm>
            <a:prstGeom prst="moon">
              <a:avLst>
                <a:gd name="adj" fmla="val 74486"/>
              </a:avLst>
            </a:prstGeom>
            <a:solidFill>
              <a:schemeClr val="tx1">
                <a:lumMod val="85000"/>
                <a:lumOff val="1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0" name="Grupo 124"/>
          <p:cNvGrpSpPr>
            <a:grpSpLocks noChangeAspect="1"/>
          </p:cNvGrpSpPr>
          <p:nvPr/>
        </p:nvGrpSpPr>
        <p:grpSpPr>
          <a:xfrm>
            <a:off x="6038941" y="3929264"/>
            <a:ext cx="572871" cy="545734"/>
            <a:chOff x="5796137" y="2996952"/>
            <a:chExt cx="757768" cy="721870"/>
          </a:xfrm>
        </p:grpSpPr>
        <p:sp>
          <p:nvSpPr>
            <p:cNvPr id="126" name="Elipse 125"/>
            <p:cNvSpPr/>
            <p:nvPr/>
          </p:nvSpPr>
          <p:spPr bwMode="auto">
            <a:xfrm>
              <a:off x="5833826" y="2996952"/>
              <a:ext cx="720079" cy="72008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27" name="Lua 126"/>
            <p:cNvSpPr>
              <a:spLocks noChangeAspect="1"/>
            </p:cNvSpPr>
            <p:nvPr/>
          </p:nvSpPr>
          <p:spPr bwMode="auto">
            <a:xfrm>
              <a:off x="5796137" y="2996953"/>
              <a:ext cx="348488" cy="721869"/>
            </a:xfrm>
            <a:prstGeom prst="moon">
              <a:avLst>
                <a:gd name="adj" fmla="val 74486"/>
              </a:avLst>
            </a:prstGeom>
            <a:solidFill>
              <a:schemeClr val="tx1">
                <a:lumMod val="85000"/>
                <a:lumOff val="1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28" name="AutoShape 28"/>
          <p:cNvSpPr>
            <a:spLocks noChangeArrowheads="1"/>
          </p:cNvSpPr>
          <p:nvPr/>
        </p:nvSpPr>
        <p:spPr bwMode="auto">
          <a:xfrm rot="-480000">
            <a:off x="3533661" y="1924097"/>
            <a:ext cx="725488" cy="273050"/>
          </a:xfrm>
          <a:prstGeom prst="rightArrow">
            <a:avLst>
              <a:gd name="adj1" fmla="val 50000"/>
              <a:gd name="adj2" fmla="val 132861"/>
            </a:avLst>
          </a:prstGeom>
          <a:solidFill>
            <a:schemeClr val="bg1">
              <a:alpha val="50000"/>
            </a:schemeClr>
          </a:solidFill>
          <a:ln w="222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129" name="AutoShape 29"/>
          <p:cNvSpPr>
            <a:spLocks noChangeArrowheads="1"/>
          </p:cNvSpPr>
          <p:nvPr/>
        </p:nvSpPr>
        <p:spPr bwMode="auto">
          <a:xfrm rot="10200000">
            <a:off x="4833814" y="4480268"/>
            <a:ext cx="725487" cy="288000"/>
          </a:xfrm>
          <a:prstGeom prst="rightArrow">
            <a:avLst>
              <a:gd name="adj1" fmla="val 50000"/>
              <a:gd name="adj2" fmla="val 132861"/>
            </a:avLst>
          </a:prstGeom>
          <a:solidFill>
            <a:schemeClr val="bg1">
              <a:alpha val="50000"/>
            </a:schemeClr>
          </a:solidFill>
          <a:ln w="222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grpSp>
        <p:nvGrpSpPr>
          <p:cNvPr id="11" name="Grupo 76"/>
          <p:cNvGrpSpPr/>
          <p:nvPr/>
        </p:nvGrpSpPr>
        <p:grpSpPr>
          <a:xfrm>
            <a:off x="3967884" y="2559293"/>
            <a:ext cx="1072052" cy="1049611"/>
            <a:chOff x="3967884" y="2559293"/>
            <a:chExt cx="1072052" cy="1049611"/>
          </a:xfrm>
        </p:grpSpPr>
        <p:pic>
          <p:nvPicPr>
            <p:cNvPr id="69" name="Picture 12" descr="Earth_rotate_200_x_200_72dpi"/>
            <p:cNvPicPr>
              <a:picLocks noChangeAspect="1" noChangeArrowheads="1" noCrop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10036637">
              <a:off x="3995936" y="2564904"/>
              <a:ext cx="1044000" cy="1044000"/>
            </a:xfrm>
            <a:prstGeom prst="rect">
              <a:avLst/>
            </a:prstGeom>
            <a:noFill/>
          </p:spPr>
        </p:pic>
        <p:grpSp>
          <p:nvGrpSpPr>
            <p:cNvPr id="12" name="Grupo 70"/>
            <p:cNvGrpSpPr/>
            <p:nvPr/>
          </p:nvGrpSpPr>
          <p:grpSpPr>
            <a:xfrm>
              <a:off x="3967884" y="2559293"/>
              <a:ext cx="504000" cy="1044000"/>
              <a:chOff x="3967884" y="2559293"/>
              <a:chExt cx="504000" cy="1044000"/>
            </a:xfrm>
          </p:grpSpPr>
          <p:sp>
            <p:nvSpPr>
              <p:cNvPr id="73" name="Freeform 47"/>
              <p:cNvSpPr>
                <a:spLocks/>
              </p:cNvSpPr>
              <p:nvPr/>
            </p:nvSpPr>
            <p:spPr bwMode="auto">
              <a:xfrm>
                <a:off x="3971944" y="2942951"/>
                <a:ext cx="370039" cy="438055"/>
              </a:xfrm>
              <a:custGeom>
                <a:avLst/>
                <a:gdLst>
                  <a:gd name="T0" fmla="*/ 126 w 185"/>
                  <a:gd name="T1" fmla="*/ 196 h 219"/>
                  <a:gd name="T2" fmla="*/ 139 w 185"/>
                  <a:gd name="T3" fmla="*/ 184 h 219"/>
                  <a:gd name="T4" fmla="*/ 138 w 185"/>
                  <a:gd name="T5" fmla="*/ 175 h 219"/>
                  <a:gd name="T6" fmla="*/ 154 w 185"/>
                  <a:gd name="T7" fmla="*/ 162 h 219"/>
                  <a:gd name="T8" fmla="*/ 173 w 185"/>
                  <a:gd name="T9" fmla="*/ 152 h 219"/>
                  <a:gd name="T10" fmla="*/ 176 w 185"/>
                  <a:gd name="T11" fmla="*/ 139 h 219"/>
                  <a:gd name="T12" fmla="*/ 182 w 185"/>
                  <a:gd name="T13" fmla="*/ 125 h 219"/>
                  <a:gd name="T14" fmla="*/ 179 w 185"/>
                  <a:gd name="T15" fmla="*/ 110 h 219"/>
                  <a:gd name="T16" fmla="*/ 179 w 185"/>
                  <a:gd name="T17" fmla="*/ 97 h 219"/>
                  <a:gd name="T18" fmla="*/ 170 w 185"/>
                  <a:gd name="T19" fmla="*/ 82 h 219"/>
                  <a:gd name="T20" fmla="*/ 156 w 185"/>
                  <a:gd name="T21" fmla="*/ 66 h 219"/>
                  <a:gd name="T22" fmla="*/ 132 w 185"/>
                  <a:gd name="T23" fmla="*/ 61 h 219"/>
                  <a:gd name="T24" fmla="*/ 116 w 185"/>
                  <a:gd name="T25" fmla="*/ 76 h 219"/>
                  <a:gd name="T26" fmla="*/ 108 w 185"/>
                  <a:gd name="T27" fmla="*/ 88 h 219"/>
                  <a:gd name="T28" fmla="*/ 100 w 185"/>
                  <a:gd name="T29" fmla="*/ 89 h 219"/>
                  <a:gd name="T30" fmla="*/ 88 w 185"/>
                  <a:gd name="T31" fmla="*/ 92 h 219"/>
                  <a:gd name="T32" fmla="*/ 80 w 185"/>
                  <a:gd name="T33" fmla="*/ 78 h 219"/>
                  <a:gd name="T34" fmla="*/ 71 w 185"/>
                  <a:gd name="T35" fmla="*/ 76 h 219"/>
                  <a:gd name="T36" fmla="*/ 53 w 185"/>
                  <a:gd name="T37" fmla="*/ 61 h 219"/>
                  <a:gd name="T38" fmla="*/ 54 w 185"/>
                  <a:gd name="T39" fmla="*/ 47 h 219"/>
                  <a:gd name="T40" fmla="*/ 49 w 185"/>
                  <a:gd name="T41" fmla="*/ 36 h 219"/>
                  <a:gd name="T42" fmla="*/ 35 w 185"/>
                  <a:gd name="T43" fmla="*/ 24 h 219"/>
                  <a:gd name="T44" fmla="*/ 24 w 185"/>
                  <a:gd name="T45" fmla="*/ 9 h 219"/>
                  <a:gd name="T46" fmla="*/ 12 w 185"/>
                  <a:gd name="T47" fmla="*/ 2 h 219"/>
                  <a:gd name="T48" fmla="*/ 4 w 185"/>
                  <a:gd name="T49" fmla="*/ 24 h 219"/>
                  <a:gd name="T50" fmla="*/ 0 w 185"/>
                  <a:gd name="T51" fmla="*/ 66 h 219"/>
                  <a:gd name="T52" fmla="*/ 1 w 185"/>
                  <a:gd name="T53" fmla="*/ 107 h 219"/>
                  <a:gd name="T54" fmla="*/ 10 w 185"/>
                  <a:gd name="T55" fmla="*/ 131 h 219"/>
                  <a:gd name="T56" fmla="*/ 14 w 185"/>
                  <a:gd name="T57" fmla="*/ 139 h 219"/>
                  <a:gd name="T58" fmla="*/ 25 w 185"/>
                  <a:gd name="T59" fmla="*/ 169 h 219"/>
                  <a:gd name="T60" fmla="*/ 31 w 185"/>
                  <a:gd name="T61" fmla="*/ 190 h 219"/>
                  <a:gd name="T62" fmla="*/ 34 w 185"/>
                  <a:gd name="T63" fmla="*/ 198 h 219"/>
                  <a:gd name="T64" fmla="*/ 41 w 185"/>
                  <a:gd name="T65" fmla="*/ 208 h 219"/>
                  <a:gd name="T66" fmla="*/ 53 w 185"/>
                  <a:gd name="T67" fmla="*/ 216 h 219"/>
                  <a:gd name="T68" fmla="*/ 58 w 185"/>
                  <a:gd name="T69" fmla="*/ 199 h 219"/>
                  <a:gd name="T70" fmla="*/ 73 w 185"/>
                  <a:gd name="T71" fmla="*/ 195 h 219"/>
                  <a:gd name="T72" fmla="*/ 86 w 185"/>
                  <a:gd name="T73" fmla="*/ 194 h 219"/>
                  <a:gd name="T74" fmla="*/ 99 w 185"/>
                  <a:gd name="T75" fmla="*/ 199 h 219"/>
                  <a:gd name="T76" fmla="*/ 114 w 185"/>
                  <a:gd name="T77" fmla="*/ 201 h 219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185"/>
                  <a:gd name="T118" fmla="*/ 0 h 219"/>
                  <a:gd name="T119" fmla="*/ 185 w 185"/>
                  <a:gd name="T120" fmla="*/ 219 h 219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185" h="219">
                    <a:moveTo>
                      <a:pt x="127" y="201"/>
                    </a:moveTo>
                    <a:lnTo>
                      <a:pt x="126" y="196"/>
                    </a:lnTo>
                    <a:lnTo>
                      <a:pt x="136" y="185"/>
                    </a:lnTo>
                    <a:lnTo>
                      <a:pt x="139" y="184"/>
                    </a:lnTo>
                    <a:lnTo>
                      <a:pt x="140" y="178"/>
                    </a:lnTo>
                    <a:lnTo>
                      <a:pt x="138" y="175"/>
                    </a:lnTo>
                    <a:lnTo>
                      <a:pt x="141" y="169"/>
                    </a:lnTo>
                    <a:lnTo>
                      <a:pt x="154" y="162"/>
                    </a:lnTo>
                    <a:lnTo>
                      <a:pt x="164" y="165"/>
                    </a:lnTo>
                    <a:lnTo>
                      <a:pt x="173" y="152"/>
                    </a:lnTo>
                    <a:lnTo>
                      <a:pt x="174" y="149"/>
                    </a:lnTo>
                    <a:lnTo>
                      <a:pt x="176" y="139"/>
                    </a:lnTo>
                    <a:lnTo>
                      <a:pt x="184" y="136"/>
                    </a:lnTo>
                    <a:lnTo>
                      <a:pt x="182" y="125"/>
                    </a:lnTo>
                    <a:lnTo>
                      <a:pt x="179" y="118"/>
                    </a:lnTo>
                    <a:lnTo>
                      <a:pt x="179" y="110"/>
                    </a:lnTo>
                    <a:lnTo>
                      <a:pt x="180" y="108"/>
                    </a:lnTo>
                    <a:lnTo>
                      <a:pt x="179" y="97"/>
                    </a:lnTo>
                    <a:lnTo>
                      <a:pt x="179" y="88"/>
                    </a:lnTo>
                    <a:lnTo>
                      <a:pt x="170" y="82"/>
                    </a:lnTo>
                    <a:lnTo>
                      <a:pt x="167" y="73"/>
                    </a:lnTo>
                    <a:lnTo>
                      <a:pt x="156" y="66"/>
                    </a:lnTo>
                    <a:lnTo>
                      <a:pt x="139" y="61"/>
                    </a:lnTo>
                    <a:lnTo>
                      <a:pt x="132" y="61"/>
                    </a:lnTo>
                    <a:lnTo>
                      <a:pt x="123" y="71"/>
                    </a:lnTo>
                    <a:lnTo>
                      <a:pt x="116" y="76"/>
                    </a:lnTo>
                    <a:lnTo>
                      <a:pt x="109" y="86"/>
                    </a:lnTo>
                    <a:lnTo>
                      <a:pt x="108" y="88"/>
                    </a:lnTo>
                    <a:lnTo>
                      <a:pt x="105" y="91"/>
                    </a:lnTo>
                    <a:lnTo>
                      <a:pt x="100" y="89"/>
                    </a:lnTo>
                    <a:lnTo>
                      <a:pt x="95" y="94"/>
                    </a:lnTo>
                    <a:lnTo>
                      <a:pt x="88" y="92"/>
                    </a:lnTo>
                    <a:lnTo>
                      <a:pt x="83" y="82"/>
                    </a:lnTo>
                    <a:lnTo>
                      <a:pt x="80" y="78"/>
                    </a:lnTo>
                    <a:lnTo>
                      <a:pt x="77" y="78"/>
                    </a:lnTo>
                    <a:lnTo>
                      <a:pt x="71" y="76"/>
                    </a:lnTo>
                    <a:lnTo>
                      <a:pt x="65" y="74"/>
                    </a:lnTo>
                    <a:lnTo>
                      <a:pt x="53" y="61"/>
                    </a:lnTo>
                    <a:lnTo>
                      <a:pt x="55" y="59"/>
                    </a:lnTo>
                    <a:lnTo>
                      <a:pt x="54" y="47"/>
                    </a:lnTo>
                    <a:lnTo>
                      <a:pt x="54" y="42"/>
                    </a:lnTo>
                    <a:lnTo>
                      <a:pt x="49" y="36"/>
                    </a:lnTo>
                    <a:lnTo>
                      <a:pt x="41" y="31"/>
                    </a:lnTo>
                    <a:lnTo>
                      <a:pt x="35" y="24"/>
                    </a:lnTo>
                    <a:lnTo>
                      <a:pt x="31" y="18"/>
                    </a:lnTo>
                    <a:lnTo>
                      <a:pt x="24" y="9"/>
                    </a:lnTo>
                    <a:lnTo>
                      <a:pt x="19" y="0"/>
                    </a:lnTo>
                    <a:lnTo>
                      <a:pt x="12" y="2"/>
                    </a:lnTo>
                    <a:lnTo>
                      <a:pt x="7" y="7"/>
                    </a:lnTo>
                    <a:lnTo>
                      <a:pt x="4" y="24"/>
                    </a:lnTo>
                    <a:lnTo>
                      <a:pt x="1" y="42"/>
                    </a:lnTo>
                    <a:lnTo>
                      <a:pt x="0" y="66"/>
                    </a:lnTo>
                    <a:lnTo>
                      <a:pt x="0" y="90"/>
                    </a:lnTo>
                    <a:lnTo>
                      <a:pt x="1" y="107"/>
                    </a:lnTo>
                    <a:lnTo>
                      <a:pt x="5" y="127"/>
                    </a:lnTo>
                    <a:lnTo>
                      <a:pt x="10" y="131"/>
                    </a:lnTo>
                    <a:lnTo>
                      <a:pt x="11" y="134"/>
                    </a:lnTo>
                    <a:lnTo>
                      <a:pt x="14" y="139"/>
                    </a:lnTo>
                    <a:lnTo>
                      <a:pt x="23" y="156"/>
                    </a:lnTo>
                    <a:lnTo>
                      <a:pt x="25" y="169"/>
                    </a:lnTo>
                    <a:lnTo>
                      <a:pt x="26" y="181"/>
                    </a:lnTo>
                    <a:lnTo>
                      <a:pt x="31" y="190"/>
                    </a:lnTo>
                    <a:lnTo>
                      <a:pt x="33" y="195"/>
                    </a:lnTo>
                    <a:lnTo>
                      <a:pt x="34" y="198"/>
                    </a:lnTo>
                    <a:lnTo>
                      <a:pt x="39" y="203"/>
                    </a:lnTo>
                    <a:lnTo>
                      <a:pt x="41" y="208"/>
                    </a:lnTo>
                    <a:lnTo>
                      <a:pt x="49" y="218"/>
                    </a:lnTo>
                    <a:lnTo>
                      <a:pt x="53" y="216"/>
                    </a:lnTo>
                    <a:lnTo>
                      <a:pt x="54" y="204"/>
                    </a:lnTo>
                    <a:lnTo>
                      <a:pt x="58" y="199"/>
                    </a:lnTo>
                    <a:lnTo>
                      <a:pt x="63" y="202"/>
                    </a:lnTo>
                    <a:lnTo>
                      <a:pt x="73" y="195"/>
                    </a:lnTo>
                    <a:lnTo>
                      <a:pt x="80" y="198"/>
                    </a:lnTo>
                    <a:lnTo>
                      <a:pt x="86" y="194"/>
                    </a:lnTo>
                    <a:lnTo>
                      <a:pt x="95" y="199"/>
                    </a:lnTo>
                    <a:lnTo>
                      <a:pt x="99" y="199"/>
                    </a:lnTo>
                    <a:lnTo>
                      <a:pt x="106" y="200"/>
                    </a:lnTo>
                    <a:lnTo>
                      <a:pt x="114" y="201"/>
                    </a:lnTo>
                    <a:lnTo>
                      <a:pt x="127" y="201"/>
                    </a:lnTo>
                  </a:path>
                </a:pathLst>
              </a:custGeom>
              <a:solidFill>
                <a:srgbClr val="008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75" name="Lua 74"/>
              <p:cNvSpPr>
                <a:spLocks/>
              </p:cNvSpPr>
              <p:nvPr/>
            </p:nvSpPr>
            <p:spPr bwMode="auto">
              <a:xfrm>
                <a:off x="3967884" y="2559293"/>
                <a:ext cx="504000" cy="1044000"/>
              </a:xfrm>
              <a:prstGeom prst="moon">
                <a:avLst>
                  <a:gd name="adj" fmla="val 74486"/>
                </a:avLst>
              </a:prstGeom>
              <a:solidFill>
                <a:schemeClr val="tx1">
                  <a:lumMod val="85000"/>
                  <a:lumOff val="15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</p:grp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49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20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Line 38"/>
          <p:cNvSpPr>
            <a:spLocks noChangeShapeType="1"/>
          </p:cNvSpPr>
          <p:nvPr/>
        </p:nvSpPr>
        <p:spPr bwMode="auto">
          <a:xfrm>
            <a:off x="2743200" y="4419600"/>
            <a:ext cx="5757863" cy="460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8858250" cy="1143000"/>
          </a:xfrm>
        </p:spPr>
        <p:txBody>
          <a:bodyPr/>
          <a:lstStyle/>
          <a:p>
            <a:r>
              <a:rPr lang="pt-BR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itchFamily="34" charset="0"/>
              </a:rPr>
              <a:t>Fases da Lua: animação</a:t>
            </a:r>
            <a:br>
              <a:rPr lang="pt-BR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itchFamily="34" charset="0"/>
              </a:rPr>
            </a:br>
            <a:endParaRPr lang="pt-BR" dirty="0" smtClean="0">
              <a:solidFill>
                <a:schemeClr val="accent6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80" name="Título 2"/>
          <p:cNvSpPr txBox="1">
            <a:spLocks/>
          </p:cNvSpPr>
          <p:nvPr/>
        </p:nvSpPr>
        <p:spPr bwMode="auto">
          <a:xfrm>
            <a:off x="3707904" y="2924944"/>
            <a:ext cx="1357313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>
              <a:defRPr/>
            </a:pPr>
            <a:endParaRPr lang="pt-BR" sz="9600" kern="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>
            <a:hlinkClick r:id="rId3" action="ppaction://hlinkfile"/>
          </p:cNvPr>
          <p:cNvPicPr>
            <a:picLocks noChangeArrowheads="1"/>
          </p:cNvPicPr>
          <p:nvPr/>
        </p:nvPicPr>
        <p:blipFill>
          <a:blip r:embed="rId4" cstate="print">
            <a:lum bright="3000" contrast="13000"/>
          </a:blip>
          <a:stretch>
            <a:fillRect/>
          </a:stretch>
        </p:blipFill>
        <p:spPr bwMode="auto">
          <a:xfrm>
            <a:off x="3707904" y="2420888"/>
            <a:ext cx="1800000" cy="1800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sp>
        <p:nvSpPr>
          <p:cNvPr id="8" name="Retângulo 7"/>
          <p:cNvSpPr/>
          <p:nvPr/>
        </p:nvSpPr>
        <p:spPr>
          <a:xfrm>
            <a:off x="1547664" y="4293096"/>
            <a:ext cx="619268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b="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entury Gothic" pitchFamily="34" charset="0"/>
              </a:rPr>
              <a:t>ou</a:t>
            </a:r>
            <a:endParaRPr lang="pt-BR" sz="3200" b="0" dirty="0" smtClean="0">
              <a:solidFill>
                <a:schemeClr val="accent2">
                  <a:lumMod val="20000"/>
                  <a:lumOff val="80000"/>
                </a:schemeClr>
              </a:solidFill>
              <a:latin typeface="Century Gothic" pitchFamily="34" charset="0"/>
              <a:hlinkClick r:id="rId5"/>
            </a:endParaRPr>
          </a:p>
          <a:p>
            <a:endParaRPr lang="pt-BR" sz="3200" u="sng" dirty="0" smtClean="0">
              <a:latin typeface="Century Gothic" pitchFamily="34" charset="0"/>
              <a:hlinkClick r:id="rId5"/>
            </a:endParaRPr>
          </a:p>
          <a:p>
            <a:r>
              <a:rPr lang="pt-BR" sz="3200" dirty="0" smtClean="0">
                <a:latin typeface="Century Gothic" pitchFamily="34" charset="0"/>
                <a:hlinkClick r:id="rId5"/>
              </a:rPr>
              <a:t>http://www.solarsystemscope.com/sunmoonscope/</a:t>
            </a:r>
            <a:endParaRPr lang="pt-BR" sz="3200" dirty="0"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ítulo 4"/>
          <p:cNvSpPr>
            <a:spLocks noGrp="1"/>
          </p:cNvSpPr>
          <p:nvPr>
            <p:ph type="title"/>
          </p:nvPr>
        </p:nvSpPr>
        <p:spPr>
          <a:xfrm>
            <a:off x="714375" y="2500313"/>
            <a:ext cx="7772400" cy="1143000"/>
          </a:xfrm>
        </p:spPr>
        <p:txBody>
          <a:bodyPr/>
          <a:lstStyle/>
          <a:p>
            <a:r>
              <a:rPr lang="pt-BR" smtClean="0">
                <a:solidFill>
                  <a:schemeClr val="bg1"/>
                </a:solidFill>
                <a:latin typeface="Century Gothic" pitchFamily="34" charset="0"/>
              </a:rPr>
              <a:t>Quantas e quais fases </a:t>
            </a:r>
            <a:br>
              <a:rPr lang="pt-BR" smtClean="0">
                <a:solidFill>
                  <a:schemeClr val="bg1"/>
                </a:solidFill>
                <a:latin typeface="Century Gothic" pitchFamily="34" charset="0"/>
              </a:rPr>
            </a:br>
            <a:r>
              <a:rPr lang="pt-BR" smtClean="0">
                <a:solidFill>
                  <a:schemeClr val="bg1"/>
                </a:solidFill>
                <a:latin typeface="Century Gothic" pitchFamily="34" charset="0"/>
              </a:rPr>
              <a:t>a Lua tem?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-27384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pt-BR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itchFamily="34" charset="0"/>
              </a:rPr>
              <a:t>Vamos treinar?</a:t>
            </a:r>
          </a:p>
        </p:txBody>
      </p:sp>
      <p:sp>
        <p:nvSpPr>
          <p:cNvPr id="30725" name="Seta para a esquerda 4"/>
          <p:cNvSpPr>
            <a:spLocks noChangeArrowheads="1"/>
          </p:cNvSpPr>
          <p:nvPr/>
        </p:nvSpPr>
        <p:spPr bwMode="auto">
          <a:xfrm rot="10800000">
            <a:off x="7608317" y="2714625"/>
            <a:ext cx="1500187" cy="1214438"/>
          </a:xfrm>
          <a:prstGeom prst="leftArrow">
            <a:avLst>
              <a:gd name="adj1" fmla="val 50000"/>
              <a:gd name="adj2" fmla="val 50001"/>
            </a:avLst>
          </a:prstGeom>
          <a:noFill/>
          <a:ln w="25400" algn="ctr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30726" name="Seta para a esquerda 5"/>
          <p:cNvSpPr>
            <a:spLocks noChangeArrowheads="1"/>
          </p:cNvSpPr>
          <p:nvPr/>
        </p:nvSpPr>
        <p:spPr bwMode="auto">
          <a:xfrm>
            <a:off x="48047" y="2786063"/>
            <a:ext cx="1571625" cy="1143000"/>
          </a:xfrm>
          <a:prstGeom prst="leftArrow">
            <a:avLst>
              <a:gd name="adj1" fmla="val 50000"/>
              <a:gd name="adj2" fmla="val 50003"/>
            </a:avLst>
          </a:prstGeom>
          <a:noFill/>
          <a:ln w="25400" algn="ctr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7" name="Text Box 141"/>
          <p:cNvSpPr txBox="1">
            <a:spLocks noChangeArrowheads="1"/>
          </p:cNvSpPr>
          <p:nvPr/>
        </p:nvSpPr>
        <p:spPr bwMode="auto">
          <a:xfrm>
            <a:off x="467544" y="3071813"/>
            <a:ext cx="106471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pt-BR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Oeste</a:t>
            </a:r>
          </a:p>
        </p:txBody>
      </p:sp>
      <p:sp>
        <p:nvSpPr>
          <p:cNvPr id="9" name="Text Box 141"/>
          <p:cNvSpPr txBox="1">
            <a:spLocks noChangeArrowheads="1"/>
          </p:cNvSpPr>
          <p:nvPr/>
        </p:nvSpPr>
        <p:spPr bwMode="auto">
          <a:xfrm>
            <a:off x="7687443" y="3071813"/>
            <a:ext cx="94128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pt-BR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Leste</a:t>
            </a:r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1052736"/>
            <a:ext cx="1399604" cy="134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2132856"/>
            <a:ext cx="1368152" cy="1314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07904" y="3140968"/>
            <a:ext cx="1512168" cy="1305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76056" y="4077072"/>
            <a:ext cx="1376389" cy="1426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1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72200" y="5127123"/>
            <a:ext cx="1368151" cy="1398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 Box 141"/>
          <p:cNvSpPr txBox="1">
            <a:spLocks noChangeArrowheads="1"/>
          </p:cNvSpPr>
          <p:nvPr/>
        </p:nvSpPr>
        <p:spPr bwMode="auto">
          <a:xfrm>
            <a:off x="2934915" y="1412776"/>
            <a:ext cx="191430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pt-BR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(crescente)</a:t>
            </a:r>
            <a:endParaRPr lang="pt-BR" sz="2400" dirty="0">
              <a:solidFill>
                <a:schemeClr val="accent2">
                  <a:lumMod val="60000"/>
                  <a:lumOff val="4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6" name="Text Box 141"/>
          <p:cNvSpPr txBox="1">
            <a:spLocks noChangeArrowheads="1"/>
          </p:cNvSpPr>
          <p:nvPr/>
        </p:nvSpPr>
        <p:spPr bwMode="auto">
          <a:xfrm>
            <a:off x="3462733" y="5055567"/>
            <a:ext cx="20313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pt-BR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(minguante)</a:t>
            </a:r>
            <a:endParaRPr lang="pt-BR" sz="2400" dirty="0">
              <a:solidFill>
                <a:schemeClr val="accent2">
                  <a:lumMod val="60000"/>
                  <a:lumOff val="4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7" name="Text Box 141"/>
          <p:cNvSpPr txBox="1">
            <a:spLocks noChangeArrowheads="1"/>
          </p:cNvSpPr>
          <p:nvPr/>
        </p:nvSpPr>
        <p:spPr bwMode="auto">
          <a:xfrm>
            <a:off x="4788024" y="6135687"/>
            <a:ext cx="20313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pt-BR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(minguante)</a:t>
            </a:r>
            <a:endParaRPr lang="pt-BR" sz="2400" dirty="0">
              <a:solidFill>
                <a:schemeClr val="accent2">
                  <a:lumMod val="60000"/>
                  <a:lumOff val="4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8" name="Text Box 141"/>
          <p:cNvSpPr txBox="1">
            <a:spLocks noChangeArrowheads="1"/>
          </p:cNvSpPr>
          <p:nvPr/>
        </p:nvSpPr>
        <p:spPr bwMode="auto">
          <a:xfrm>
            <a:off x="3966789" y="2463279"/>
            <a:ext cx="20313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pt-BR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(minguante)</a:t>
            </a:r>
            <a:endParaRPr lang="pt-BR" sz="2400" dirty="0">
              <a:solidFill>
                <a:schemeClr val="accent2">
                  <a:lumMod val="60000"/>
                  <a:lumOff val="4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9" name="Text Box 141"/>
          <p:cNvSpPr txBox="1">
            <a:spLocks noChangeArrowheads="1"/>
          </p:cNvSpPr>
          <p:nvPr/>
        </p:nvSpPr>
        <p:spPr bwMode="auto">
          <a:xfrm>
            <a:off x="5118917" y="3429000"/>
            <a:ext cx="191430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pt-BR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(crescente)</a:t>
            </a:r>
            <a:endParaRPr lang="pt-BR" sz="2400" dirty="0">
              <a:solidFill>
                <a:schemeClr val="accent2">
                  <a:lumMod val="60000"/>
                  <a:lumOff val="4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0" name="Text Box 141"/>
          <p:cNvSpPr txBox="1">
            <a:spLocks noChangeArrowheads="1"/>
          </p:cNvSpPr>
          <p:nvPr/>
        </p:nvSpPr>
        <p:spPr bwMode="auto">
          <a:xfrm>
            <a:off x="0" y="6608385"/>
            <a:ext cx="9144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Crédito das imagens</a:t>
            </a:r>
            <a:r>
              <a:rPr lang="pt-BR" sz="1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: Antonio </a:t>
            </a:r>
            <a:r>
              <a:rPr lang="pt-BR" sz="12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Cidadao</a:t>
            </a:r>
            <a:r>
              <a:rPr lang="pt-BR" sz="1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, disponível em http://aa.usno.navy.mil/faq/docs/moon_phases.</a:t>
            </a:r>
            <a:r>
              <a:rPr lang="pt-BR" sz="12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php</a:t>
            </a:r>
            <a:endParaRPr lang="pt-BR" sz="1200" dirty="0">
              <a:solidFill>
                <a:schemeClr val="accent2">
                  <a:lumMod val="60000"/>
                  <a:lumOff val="40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2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52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52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ítulo 5"/>
          <p:cNvSpPr>
            <a:spLocks noGrp="1"/>
          </p:cNvSpPr>
          <p:nvPr>
            <p:ph type="subTitle" idx="1"/>
          </p:nvPr>
        </p:nvSpPr>
        <p:spPr>
          <a:xfrm>
            <a:off x="428625" y="1500188"/>
            <a:ext cx="8286750" cy="4000500"/>
          </a:xfrm>
        </p:spPr>
        <p:txBody>
          <a:bodyPr/>
          <a:lstStyle/>
          <a:p>
            <a:pPr algn="l">
              <a:buClr>
                <a:schemeClr val="accent2">
                  <a:lumMod val="60000"/>
                  <a:lumOff val="40000"/>
                </a:schemeClr>
              </a:buClr>
              <a:buFont typeface="Courier New" pitchFamily="49" charset="0"/>
              <a:buChar char="o"/>
              <a:defRPr/>
            </a:pPr>
            <a:r>
              <a:rPr lang="pt-BR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entury Gothic" pitchFamily="34" charset="0"/>
              </a:rPr>
              <a:t> São tantas que é impossível contar!</a:t>
            </a:r>
          </a:p>
          <a:p>
            <a:pPr algn="l">
              <a:buClr>
                <a:schemeClr val="accent2">
                  <a:lumMod val="60000"/>
                  <a:lumOff val="40000"/>
                </a:schemeClr>
              </a:buClr>
              <a:buFont typeface="Courier New" pitchFamily="49" charset="0"/>
              <a:buChar char="o"/>
              <a:defRPr/>
            </a:pPr>
            <a:endParaRPr lang="pt-BR" dirty="0" smtClean="0">
              <a:solidFill>
                <a:schemeClr val="accent2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  <a:p>
            <a:pPr algn="l">
              <a:buClr>
                <a:schemeClr val="accent2">
                  <a:lumMod val="60000"/>
                  <a:lumOff val="40000"/>
                </a:schemeClr>
              </a:buClr>
              <a:buFont typeface="Courier New" pitchFamily="49" charset="0"/>
              <a:buChar char="o"/>
              <a:defRPr/>
            </a:pPr>
            <a:r>
              <a:rPr lang="pt-BR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entury Gothic" pitchFamily="34" charset="0"/>
              </a:rPr>
              <a:t> Cada momento que se olha para a Lua ela está numa fase diferente;</a:t>
            </a:r>
          </a:p>
          <a:p>
            <a:pPr algn="l">
              <a:buClr>
                <a:schemeClr val="accent2">
                  <a:lumMod val="60000"/>
                  <a:lumOff val="40000"/>
                </a:schemeClr>
              </a:buClr>
              <a:buFont typeface="Courier New" pitchFamily="49" charset="0"/>
              <a:buChar char="o"/>
              <a:defRPr/>
            </a:pPr>
            <a:endParaRPr lang="pt-BR" dirty="0" smtClean="0">
              <a:solidFill>
                <a:schemeClr val="accent2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  <a:p>
            <a:pPr algn="l">
              <a:buClr>
                <a:schemeClr val="accent2">
                  <a:lumMod val="60000"/>
                  <a:lumOff val="40000"/>
                </a:schemeClr>
              </a:buClr>
              <a:buFont typeface="Courier New" pitchFamily="49" charset="0"/>
              <a:buChar char="o"/>
              <a:defRPr/>
            </a:pPr>
            <a:r>
              <a:rPr lang="pt-BR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entury Gothic" pitchFamily="34" charset="0"/>
              </a:rPr>
              <a:t> Mas podemos dizer que ela tem quatro </a:t>
            </a:r>
            <a:r>
              <a:rPr lang="pt-BR" u="sng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entury Gothic" pitchFamily="34" charset="0"/>
              </a:rPr>
              <a:t>fases principais</a:t>
            </a:r>
            <a:r>
              <a:rPr lang="pt-BR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entury Gothic" pitchFamily="34" charset="0"/>
              </a:rPr>
              <a:t>:</a:t>
            </a:r>
            <a:endParaRPr lang="pt-BR" dirty="0">
              <a:solidFill>
                <a:schemeClr val="accent2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14375" y="1000125"/>
            <a:ext cx="7772400" cy="5143500"/>
          </a:xfrm>
        </p:spPr>
        <p:txBody>
          <a:bodyPr/>
          <a:lstStyle/>
          <a:p>
            <a:pPr>
              <a:buClr>
                <a:schemeClr val="accent2">
                  <a:lumMod val="60000"/>
                  <a:lumOff val="40000"/>
                </a:schemeClr>
              </a:buClr>
              <a:buFont typeface="Courier New" pitchFamily="49" charset="0"/>
              <a:buChar char="o"/>
              <a:defRPr/>
            </a:pPr>
            <a:endParaRPr lang="pt-BR" dirty="0" smtClean="0">
              <a:solidFill>
                <a:schemeClr val="accent2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  <a:p>
            <a:pPr>
              <a:buClr>
                <a:schemeClr val="accent2">
                  <a:lumMod val="60000"/>
                  <a:lumOff val="40000"/>
                </a:schemeClr>
              </a:buClr>
              <a:buFont typeface="Courier New" pitchFamily="49" charset="0"/>
              <a:buChar char="o"/>
              <a:defRPr/>
            </a:pPr>
            <a:r>
              <a:rPr lang="pt-BR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entury Gothic" pitchFamily="34" charset="0"/>
              </a:rPr>
              <a:t>Lua Nova</a:t>
            </a:r>
          </a:p>
          <a:p>
            <a:pPr>
              <a:buClr>
                <a:schemeClr val="accent2">
                  <a:lumMod val="60000"/>
                  <a:lumOff val="40000"/>
                </a:schemeClr>
              </a:buClr>
              <a:buFont typeface="Courier New" pitchFamily="49" charset="0"/>
              <a:buChar char="o"/>
              <a:defRPr/>
            </a:pPr>
            <a:endParaRPr lang="pt-BR" dirty="0" smtClean="0">
              <a:solidFill>
                <a:schemeClr val="accent2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  <a:p>
            <a:pPr>
              <a:buClr>
                <a:schemeClr val="accent2">
                  <a:lumMod val="60000"/>
                  <a:lumOff val="40000"/>
                </a:schemeClr>
              </a:buClr>
              <a:buFont typeface="Courier New" pitchFamily="49" charset="0"/>
              <a:buChar char="o"/>
              <a:defRPr/>
            </a:pPr>
            <a:r>
              <a:rPr lang="pt-BR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entury Gothic" pitchFamily="34" charset="0"/>
              </a:rPr>
              <a:t>Lua em Quarto Crescente</a:t>
            </a:r>
          </a:p>
          <a:p>
            <a:pPr>
              <a:buClr>
                <a:schemeClr val="accent2">
                  <a:lumMod val="60000"/>
                  <a:lumOff val="40000"/>
                </a:schemeClr>
              </a:buClr>
              <a:buFont typeface="Courier New" pitchFamily="49" charset="0"/>
              <a:buChar char="o"/>
              <a:defRPr/>
            </a:pPr>
            <a:endParaRPr lang="pt-BR" dirty="0" smtClean="0">
              <a:solidFill>
                <a:schemeClr val="accent2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  <a:p>
            <a:pPr>
              <a:buClr>
                <a:schemeClr val="accent2">
                  <a:lumMod val="60000"/>
                  <a:lumOff val="40000"/>
                </a:schemeClr>
              </a:buClr>
              <a:buFont typeface="Courier New" pitchFamily="49" charset="0"/>
              <a:buChar char="o"/>
              <a:defRPr/>
            </a:pPr>
            <a:r>
              <a:rPr lang="pt-BR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entury Gothic" pitchFamily="34" charset="0"/>
              </a:rPr>
              <a:t>Lua Cheia</a:t>
            </a:r>
          </a:p>
          <a:p>
            <a:pPr>
              <a:buClr>
                <a:schemeClr val="accent2">
                  <a:lumMod val="60000"/>
                  <a:lumOff val="40000"/>
                </a:schemeClr>
              </a:buClr>
              <a:buFont typeface="Courier New" pitchFamily="49" charset="0"/>
              <a:buChar char="o"/>
              <a:defRPr/>
            </a:pPr>
            <a:endParaRPr lang="pt-BR" dirty="0" smtClean="0">
              <a:solidFill>
                <a:schemeClr val="accent2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  <a:p>
            <a:pPr>
              <a:buClr>
                <a:schemeClr val="accent2">
                  <a:lumMod val="60000"/>
                  <a:lumOff val="40000"/>
                </a:schemeClr>
              </a:buClr>
              <a:buFont typeface="Courier New" pitchFamily="49" charset="0"/>
              <a:buChar char="o"/>
              <a:defRPr/>
            </a:pPr>
            <a:r>
              <a:rPr lang="pt-BR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entury Gothic" pitchFamily="34" charset="0"/>
              </a:rPr>
              <a:t>Lua em Quarto Minguante</a:t>
            </a:r>
            <a:endParaRPr lang="pt-BR" dirty="0">
              <a:solidFill>
                <a:schemeClr val="accent2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70C0"/>
            </a:gs>
            <a:gs pos="100000">
              <a:srgbClr val="EE8800">
                <a:alpha val="89000"/>
              </a:srgb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ítulo 1"/>
          <p:cNvSpPr>
            <a:spLocks noGrp="1"/>
          </p:cNvSpPr>
          <p:nvPr>
            <p:ph type="title"/>
          </p:nvPr>
        </p:nvSpPr>
        <p:spPr>
          <a:xfrm>
            <a:off x="642938" y="571500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itchFamily="34" charset="0"/>
              </a:rPr>
              <a:t>Lua Nova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ítulo 3"/>
          <p:cNvSpPr>
            <a:spLocks noGrp="1"/>
          </p:cNvSpPr>
          <p:nvPr>
            <p:ph type="ctrTitle"/>
          </p:nvPr>
        </p:nvSpPr>
        <p:spPr>
          <a:xfrm>
            <a:off x="642938" y="357188"/>
            <a:ext cx="7772400" cy="1470025"/>
          </a:xfrm>
        </p:spPr>
        <p:txBody>
          <a:bodyPr/>
          <a:lstStyle/>
          <a:p>
            <a:r>
              <a:rPr lang="pt-BR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itchFamily="34" charset="0"/>
              </a:rPr>
              <a:t>Lua Nova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785813" y="2214563"/>
            <a:ext cx="6972300" cy="3571875"/>
          </a:xfrm>
        </p:spPr>
        <p:txBody>
          <a:bodyPr/>
          <a:lstStyle/>
          <a:p>
            <a:pPr algn="l">
              <a:buClr>
                <a:schemeClr val="accent2">
                  <a:lumMod val="60000"/>
                  <a:lumOff val="40000"/>
                </a:schemeClr>
              </a:buClr>
              <a:buFont typeface="Courier New" pitchFamily="49" charset="0"/>
              <a:buChar char="o"/>
              <a:defRPr/>
            </a:pPr>
            <a:r>
              <a:rPr lang="pt-BR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entury Gothic" pitchFamily="34" charset="0"/>
              </a:rPr>
              <a:t> Normalmente não é observada, pois ela é ofuscada pelo Sol;</a:t>
            </a:r>
          </a:p>
          <a:p>
            <a:pPr algn="l">
              <a:buClr>
                <a:schemeClr val="accent2">
                  <a:lumMod val="60000"/>
                  <a:lumOff val="40000"/>
                </a:schemeClr>
              </a:buClr>
              <a:buFont typeface="Courier New" pitchFamily="49" charset="0"/>
              <a:buChar char="o"/>
              <a:defRPr/>
            </a:pPr>
            <a:endParaRPr lang="pt-BR" dirty="0" smtClean="0">
              <a:solidFill>
                <a:schemeClr val="accent2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  <a:p>
            <a:pPr algn="l">
              <a:buClr>
                <a:schemeClr val="accent2">
                  <a:lumMod val="60000"/>
                  <a:lumOff val="40000"/>
                </a:schemeClr>
              </a:buClr>
              <a:buFont typeface="Courier New" pitchFamily="49" charset="0"/>
              <a:buChar char="o"/>
              <a:defRPr/>
            </a:pPr>
            <a:r>
              <a:rPr lang="pt-BR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entury Gothic" pitchFamily="34" charset="0"/>
              </a:rPr>
              <a:t> É possível observar a Lua Nova nos eclipses do Sol, pois aí a Lua fica na frente do disco solar.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Imagem 2" descr="LuaNova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8175" y="1557338"/>
            <a:ext cx="4860925" cy="487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itchFamily="34" charset="0"/>
              </a:rPr>
              <a:t>Lua Nova</a:t>
            </a:r>
          </a:p>
        </p:txBody>
      </p:sp>
      <p:sp>
        <p:nvSpPr>
          <p:cNvPr id="4" name="Text Box 141"/>
          <p:cNvSpPr txBox="1">
            <a:spLocks noChangeArrowheads="1"/>
          </p:cNvSpPr>
          <p:nvPr/>
        </p:nvSpPr>
        <p:spPr bwMode="auto">
          <a:xfrm>
            <a:off x="7299325" y="6211888"/>
            <a:ext cx="169148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Crédito da imagem:</a:t>
            </a:r>
          </a:p>
          <a:p>
            <a:pPr algn="l">
              <a:defRPr/>
            </a:pPr>
            <a:r>
              <a:rPr lang="pt-BR" sz="1200" dirty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Virtual  </a:t>
            </a:r>
            <a:r>
              <a:rPr lang="pt-BR" sz="12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Moon</a:t>
            </a:r>
            <a:r>
              <a:rPr lang="pt-BR" sz="1200" dirty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 Atlas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C:\Users\ANDRE\Documents\diversos_CDA\LQC31jan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" y="980728"/>
            <a:ext cx="9144002" cy="5511282"/>
          </a:xfrm>
          <a:prstGeom prst="rect">
            <a:avLst/>
          </a:prstGeom>
          <a:noFill/>
        </p:spPr>
      </p:pic>
      <p:sp>
        <p:nvSpPr>
          <p:cNvPr id="24579" name="Título 3"/>
          <p:cNvSpPr>
            <a:spLocks noGrp="1"/>
          </p:cNvSpPr>
          <p:nvPr>
            <p:ph type="title"/>
          </p:nvPr>
        </p:nvSpPr>
        <p:spPr>
          <a:xfrm>
            <a:off x="685800" y="-26988"/>
            <a:ext cx="7772400" cy="1143001"/>
          </a:xfrm>
        </p:spPr>
        <p:txBody>
          <a:bodyPr/>
          <a:lstStyle/>
          <a:p>
            <a:r>
              <a:rPr lang="pt-BR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itchFamily="34" charset="0"/>
              </a:rPr>
              <a:t>Lua em Quarto Crescente</a:t>
            </a:r>
          </a:p>
        </p:txBody>
      </p:sp>
      <p:sp>
        <p:nvSpPr>
          <p:cNvPr id="4" name="Text Box 141"/>
          <p:cNvSpPr txBox="1">
            <a:spLocks noChangeArrowheads="1"/>
          </p:cNvSpPr>
          <p:nvPr/>
        </p:nvSpPr>
        <p:spPr bwMode="auto">
          <a:xfrm>
            <a:off x="7299325" y="6211888"/>
            <a:ext cx="169148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Crédito da imagem:</a:t>
            </a:r>
          </a:p>
          <a:p>
            <a:pPr algn="l">
              <a:defRPr/>
            </a:pPr>
            <a:r>
              <a:rPr lang="pt-BR" sz="1200" dirty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Virtual  </a:t>
            </a:r>
            <a:r>
              <a:rPr lang="pt-BR" sz="12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Moon</a:t>
            </a:r>
            <a:r>
              <a:rPr lang="pt-BR" sz="1200" dirty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 Atlas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NDRE\Documents\OBSERVATÓRIO\diversos_CDA\fases da Lua 2012\LC07fev12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980728"/>
            <a:ext cx="9144000" cy="5512623"/>
          </a:xfrm>
          <a:prstGeom prst="rect">
            <a:avLst/>
          </a:prstGeom>
          <a:noFill/>
        </p:spPr>
      </p:pic>
      <p:sp>
        <p:nvSpPr>
          <p:cNvPr id="25603" name="Título 3"/>
          <p:cNvSpPr>
            <a:spLocks noGrp="1"/>
          </p:cNvSpPr>
          <p:nvPr>
            <p:ph type="title"/>
          </p:nvPr>
        </p:nvSpPr>
        <p:spPr>
          <a:xfrm>
            <a:off x="685800" y="-26988"/>
            <a:ext cx="7772400" cy="1143001"/>
          </a:xfrm>
        </p:spPr>
        <p:txBody>
          <a:bodyPr/>
          <a:lstStyle/>
          <a:p>
            <a:r>
              <a:rPr lang="pt-BR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itchFamily="34" charset="0"/>
              </a:rPr>
              <a:t>Lua Cheia</a:t>
            </a:r>
          </a:p>
        </p:txBody>
      </p:sp>
      <p:sp>
        <p:nvSpPr>
          <p:cNvPr id="4" name="Text Box 141"/>
          <p:cNvSpPr txBox="1">
            <a:spLocks noChangeArrowheads="1"/>
          </p:cNvSpPr>
          <p:nvPr/>
        </p:nvSpPr>
        <p:spPr bwMode="auto">
          <a:xfrm>
            <a:off x="7299325" y="6211888"/>
            <a:ext cx="169148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Crédito da imagem:</a:t>
            </a:r>
          </a:p>
          <a:p>
            <a:pPr algn="l">
              <a:defRPr/>
            </a:pPr>
            <a:r>
              <a:rPr lang="pt-BR" sz="1200" dirty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Virtual  </a:t>
            </a:r>
            <a:r>
              <a:rPr lang="pt-BR" sz="12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Moon</a:t>
            </a:r>
            <a:r>
              <a:rPr lang="pt-BR" sz="1200" dirty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 Atlas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600" b="1" i="0" u="none" strike="noStrike" cap="none" normalizeH="0" baseline="0" smtClean="0">
            <a:ln>
              <a:noFill/>
            </a:ln>
            <a:solidFill>
              <a:srgbClr val="FF00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600" b="1" i="0" u="none" strike="noStrike" cap="none" normalizeH="0" baseline="0" smtClean="0">
            <a:ln>
              <a:noFill/>
            </a:ln>
            <a:solidFill>
              <a:srgbClr val="FF00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C:\MSOffice\Templates\Blank Presentation.pot</Template>
  <TotalTime>7082</TotalTime>
  <Words>497</Words>
  <Application>Microsoft Office PowerPoint</Application>
  <PresentationFormat>Apresentação na tela (4:3)</PresentationFormat>
  <Paragraphs>145</Paragraphs>
  <Slides>20</Slides>
  <Notes>13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21" baseType="lpstr">
      <vt:lpstr>Blank Presentation</vt:lpstr>
      <vt:lpstr>Slide 1</vt:lpstr>
      <vt:lpstr>Quantas e quais fases  a Lua tem?</vt:lpstr>
      <vt:lpstr>Slide 3</vt:lpstr>
      <vt:lpstr>Slide 4</vt:lpstr>
      <vt:lpstr>Lua Nova</vt:lpstr>
      <vt:lpstr>Lua Nova</vt:lpstr>
      <vt:lpstr>Lua Nova</vt:lpstr>
      <vt:lpstr>Lua em Quarto Crescente</vt:lpstr>
      <vt:lpstr>Lua Cheia</vt:lpstr>
      <vt:lpstr>Lua em Quarto Minguante</vt:lpstr>
      <vt:lpstr>E as outras fases?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Fases da Lua: animação </vt:lpstr>
      <vt:lpstr>Vamos treinar?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Calendários</dc:title>
  <dc:creator>Iagusp</dc:creator>
  <cp:lastModifiedBy>ANDRE</cp:lastModifiedBy>
  <cp:revision>383</cp:revision>
  <cp:lastPrinted>2000-05-01T12:23:36Z</cp:lastPrinted>
  <dcterms:created xsi:type="dcterms:W3CDTF">1995-06-17T23:31:02Z</dcterms:created>
  <dcterms:modified xsi:type="dcterms:W3CDTF">2014-06-17T14:25:56Z</dcterms:modified>
</cp:coreProperties>
</file>