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039" r:id="rId2"/>
    <p:sldId id="927" r:id="rId3"/>
    <p:sldId id="1035" r:id="rId4"/>
    <p:sldId id="1046" r:id="rId5"/>
    <p:sldId id="1033" r:id="rId6"/>
    <p:sldId id="1000" r:id="rId7"/>
    <p:sldId id="1063" r:id="rId8"/>
    <p:sldId id="1044" r:id="rId9"/>
    <p:sldId id="1045" r:id="rId10"/>
    <p:sldId id="1057" r:id="rId11"/>
    <p:sldId id="1043" r:id="rId12"/>
    <p:sldId id="953" r:id="rId13"/>
    <p:sldId id="1001" r:id="rId14"/>
    <p:sldId id="1040" r:id="rId15"/>
    <p:sldId id="1047" r:id="rId16"/>
    <p:sldId id="1048" r:id="rId17"/>
    <p:sldId id="1049" r:id="rId18"/>
    <p:sldId id="1050" r:id="rId19"/>
    <p:sldId id="1052" r:id="rId20"/>
    <p:sldId id="1053" r:id="rId21"/>
    <p:sldId id="1054" r:id="rId22"/>
    <p:sldId id="1059" r:id="rId23"/>
    <p:sldId id="1055" r:id="rId24"/>
    <p:sldId id="1058" r:id="rId25"/>
    <p:sldId id="1060" r:id="rId26"/>
    <p:sldId id="1041" r:id="rId27"/>
    <p:sldId id="1062" r:id="rId2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EE8800"/>
    <a:srgbClr val="00FF00"/>
    <a:srgbClr val="CC6600"/>
    <a:srgbClr val="00CC99"/>
    <a:srgbClr val="FFFFCC"/>
    <a:srgbClr val="143C2B"/>
    <a:srgbClr val="005392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52" autoAdjust="0"/>
    <p:restoredTop sz="94671" autoAdjust="0"/>
  </p:normalViewPr>
  <p:slideViewPr>
    <p:cSldViewPr>
      <p:cViewPr>
        <p:scale>
          <a:sx n="98" d="100"/>
          <a:sy n="98" d="100"/>
        </p:scale>
        <p:origin x="-960" y="55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 dos dados: Bond, Peter: </a:t>
            </a:r>
            <a:r>
              <a:rPr lang="pt-BR" dirty="0" err="1" smtClean="0"/>
              <a:t>Exploring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smtClean="0"/>
              <a:t> Solar System</a:t>
            </a:r>
            <a:r>
              <a:rPr lang="pt-BR" baseline="0" smtClean="0"/>
              <a:t> (2012)</a:t>
            </a:r>
            <a:endParaRPr lang="pt-BR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kepler.sw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synodiccalculator.sw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configurationssimulator.swf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CC66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CC66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CC66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CC66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060848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</a:t>
            </a: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Solar:</a:t>
            </a:r>
            <a:r>
              <a:rPr kumimoji="0" lang="pt-BR" sz="7200" b="1" i="0" u="none" strike="noStrike" kern="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leis do movimento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planetário e observação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CC66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CC66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CC66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CC66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CC66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4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203848" y="116632"/>
            <a:ext cx="2555776" cy="143762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3131840" y="404664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248980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356992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292021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396037" y="2348880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248118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3120935"/>
            <a:ext cx="255217" cy="2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268760"/>
            <a:ext cx="3960440" cy="3960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3121808"/>
            <a:ext cx="255217" cy="2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05764" y="1286843"/>
            <a:ext cx="288000" cy="1692000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1157843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3112539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326195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960376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600337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309971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963853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292085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284984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849565" y="5517232"/>
            <a:ext cx="20986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no </a:t>
            </a:r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979712" y="5517232"/>
            <a:ext cx="20882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no </a:t>
            </a:r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067944" y="5325015"/>
            <a:ext cx="64807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chemeClr val="bg1"/>
                </a:solidFill>
                <a:latin typeface="Century Gothic" pitchFamily="34" charset="0"/>
              </a:rPr>
              <a:t>&gt;</a:t>
            </a:r>
            <a:endParaRPr lang="pt-BR" sz="7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907704" y="5301208"/>
            <a:ext cx="5112568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grpSp>
        <p:nvGrpSpPr>
          <p:cNvPr id="31" name="Grupo 30"/>
          <p:cNvGrpSpPr>
            <a:grpSpLocks noChangeAspect="1"/>
          </p:cNvGrpSpPr>
          <p:nvPr/>
        </p:nvGrpSpPr>
        <p:grpSpPr>
          <a:xfrm>
            <a:off x="4187576" y="2757688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263691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Kepler: simulação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Distâncias </a:t>
            </a:r>
            <a:b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(lei de </a:t>
            </a:r>
            <a:r>
              <a:rPr lang="pt-BR" b="0" dirty="0" err="1" smtClean="0">
                <a:solidFill>
                  <a:srgbClr val="CC6600"/>
                </a:solidFill>
                <a:latin typeface="Century Gothic" pitchFamily="34" charset="0"/>
              </a:rPr>
              <a:t>Titius-Bode</a:t>
            </a: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Titius-Bode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(1729-1796); Johann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4200" y="2000250"/>
            <a:ext cx="7488238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rgbClr val="FFC000"/>
                </a:solidFill>
                <a:latin typeface="Century Gothic" pitchFamily="34" charset="0"/>
              </a:rPr>
              <a:t>0   3    6    12   24   48     96   192   384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500" y="3143250"/>
            <a:ext cx="75279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rgbClr val="FFC000"/>
                </a:solidFill>
                <a:latin typeface="Century Gothic" pitchFamily="34" charset="0"/>
              </a:rPr>
              <a:t>4   7   10   16   28   52   100   196   388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5750" y="4221163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C000"/>
                </a:solidFill>
                <a:latin typeface="Century Gothic" pitchFamily="34" charset="0"/>
              </a:rPr>
              <a:t>0,4    0,7   1,0    1,6    2,8    5,2    10,0    19,6    38,8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323850" y="1268760"/>
            <a:ext cx="806457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6600"/>
                </a:solidFill>
                <a:latin typeface="Century Gothic" pitchFamily="34" charset="0"/>
              </a:rPr>
              <a:t>Passo 1: sequência onde o próximo é o dobro do primeiro, com exceção do primeiro termo, que é zero:</a:t>
            </a: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395288" y="3716338"/>
            <a:ext cx="60483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6600"/>
                </a:solidFill>
                <a:latin typeface="Century Gothic" pitchFamily="34" charset="0"/>
              </a:rPr>
              <a:t>Passo 3: dividir por 10: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323850" y="2636838"/>
            <a:ext cx="712847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6600"/>
                </a:solidFill>
                <a:latin typeface="Century Gothic" pitchFamily="34" charset="0"/>
              </a:rPr>
              <a:t>Passo 2: somar quatro: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66976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6600"/>
                </a:solidFill>
                <a:latin typeface="Century Gothic" pitchFamily="34" charset="0"/>
              </a:rPr>
              <a:t>Sequência se aproxima da ordem dos planetas em UA ! Compare com a ordem aproximadamente observada: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7188" y="5572125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FFCC"/>
                </a:solidFill>
                <a:latin typeface="Century Gothic" pitchFamily="34" charset="0"/>
              </a:rPr>
              <a:t>0,4   0,7    1,0   1,5    2,8    5,2     9,5     19,2    30,1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713735" grpId="0"/>
      <p:bldP spid="713736" grpId="0"/>
      <p:bldP spid="713737" grpId="0"/>
      <p:bldP spid="102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Qual é a melhor época para observar os planetas?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identificar um planeta no céu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280920" cy="4464496"/>
          </a:xfrm>
        </p:spPr>
        <p:txBody>
          <a:bodyPr>
            <a:normAutofit fontScale="92500"/>
          </a:bodyPr>
          <a:lstStyle/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(praticamente) não cintila ou cintila menos do que as estrelas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nas fases de melhor observação são vistos como mais brilhantes que a grande maioria das estrelas de primeira magnitude</a:t>
            </a:r>
          </a:p>
          <a:p>
            <a:pPr algn="just">
              <a:buClr>
                <a:srgbClr val="FFC000"/>
              </a:buClr>
            </a:pPr>
            <a:endParaRPr lang="pt-BR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 deslocam por entre as constelações 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Sentidos do movimento planetário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059832" y="1932806"/>
            <a:ext cx="5544616" cy="4016474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l">
              <a:buClr>
                <a:srgbClr val="00B05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B050"/>
                </a:solidFill>
                <a:latin typeface="Century Gothic" pitchFamily="34" charset="0"/>
              </a:rPr>
              <a:t>Sentido direto:</a:t>
            </a:r>
          </a:p>
          <a:p>
            <a:pPr lvl="1" algn="l">
              <a:buClr>
                <a:srgbClr val="FFC00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de oeste para leste (sentido contrário ao do movimento diário aparente)</a:t>
            </a:r>
          </a:p>
          <a:p>
            <a:pPr lvl="1" algn="l"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Sentido retrógrado:</a:t>
            </a:r>
          </a:p>
          <a:p>
            <a:pPr lvl="1" algn="l">
              <a:buClr>
                <a:srgbClr val="FFC00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de leste para oeste </a:t>
            </a:r>
          </a:p>
          <a:p>
            <a:pPr lvl="1" algn="l">
              <a:buClr>
                <a:schemeClr val="accent6">
                  <a:lumMod val="60000"/>
                  <a:lumOff val="40000"/>
                </a:schemeClr>
              </a:buClr>
              <a:buNone/>
              <a:defRPr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(o mesmo sentido do movimento diário aparente)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2057" b="2057"/>
          <a:stretch>
            <a:fillRect/>
          </a:stretch>
        </p:blipFill>
        <p:spPr bwMode="auto">
          <a:xfrm>
            <a:off x="611560" y="2015096"/>
            <a:ext cx="2322004" cy="383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1041" r="2776" b="3123"/>
          <a:stretch>
            <a:fillRect/>
          </a:stretch>
        </p:blipFill>
        <p:spPr bwMode="auto">
          <a:xfrm>
            <a:off x="648136" y="2023207"/>
            <a:ext cx="2240292" cy="383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das imagens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: www.cepolina.com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\Documents\OBSERVATÓRIO\Eventos_no_Observatório\Semana Marciana\imagens\retrogrademars2010_tezel_annotated_big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940816"/>
            <a:ext cx="8875776" cy="5917184"/>
          </a:xfrm>
          <a:prstGeom prst="rect">
            <a:avLst/>
          </a:prstGeom>
          <a:noFill/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8002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Exemplo: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Marte na oposição de 2009/2010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Conector de seta reta 7"/>
          <p:cNvCxnSpPr>
            <a:cxnSpLocks noChangeAspect="1"/>
          </p:cNvCxnSpPr>
          <p:nvPr/>
        </p:nvCxnSpPr>
        <p:spPr>
          <a:xfrm flipH="1">
            <a:off x="8100392" y="3861048"/>
            <a:ext cx="410444" cy="82089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 noChangeAspect="1"/>
          </p:cNvCxnSpPr>
          <p:nvPr/>
        </p:nvCxnSpPr>
        <p:spPr>
          <a:xfrm flipH="1">
            <a:off x="6516216" y="3645024"/>
            <a:ext cx="432047" cy="86411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cxnSpLocks noChangeAspect="1"/>
          </p:cNvCxnSpPr>
          <p:nvPr/>
        </p:nvCxnSpPr>
        <p:spPr>
          <a:xfrm flipH="1">
            <a:off x="2771800" y="4653136"/>
            <a:ext cx="410444" cy="82089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 para a esquerda 4"/>
          <p:cNvSpPr>
            <a:spLocks noChangeArrowheads="1"/>
          </p:cNvSpPr>
          <p:nvPr/>
        </p:nvSpPr>
        <p:spPr bwMode="auto">
          <a:xfrm>
            <a:off x="263501" y="1556792"/>
            <a:ext cx="2508299" cy="1214438"/>
          </a:xfrm>
          <a:prstGeom prst="leftArrow">
            <a:avLst>
              <a:gd name="adj1" fmla="val 69642"/>
              <a:gd name="adj2" fmla="val 50001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6" name="Seta para a esquerda 5"/>
          <p:cNvSpPr>
            <a:spLocks noChangeArrowheads="1"/>
          </p:cNvSpPr>
          <p:nvPr/>
        </p:nvSpPr>
        <p:spPr bwMode="auto">
          <a:xfrm rot="10800000">
            <a:off x="6156176" y="4734271"/>
            <a:ext cx="2520280" cy="1143000"/>
          </a:xfrm>
          <a:prstGeom prst="leftArrow">
            <a:avLst>
              <a:gd name="adj1" fmla="val 69478"/>
              <a:gd name="adj2" fmla="val 50003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6228184" y="4941168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Oeste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poente)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827584" y="177281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Leste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nascente)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088 C -0.05642 0.01597 -0.14062 0.04097 -0.21111 0.05972 C -0.2816 0.07847 -0.34045 0.0919 -0.39514 0.10324 C -0.44983 0.11458 -0.50608 0.12292 -0.53958 0.12732 C -0.57309 0.13171 -0.58489 0.12986 -0.59583 0.12917 C -0.60677 0.12847 -0.60625 0.12593 -0.60555 0.12361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-0.00173 -0.00324 -0.00329 -0.00649 0.01111 -0.01574 C 0.02552 -0.025 0.03889 -0.03565 0.08611 -0.05556 C 0.13334 -0.07547 0.23334 -0.1169 0.29514 -0.13519 C 0.35695 -0.15348 0.40695 -0.15926 0.45695 -0.16482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9 -0.01806 C 0.05035 -0.01852 0.05469 -0.01875 0.04202 -0.00972 C 0.02935 -0.0007 0.03976 0.00347 -0.02951 0.03565 C -0.09878 0.06782 -0.2618 0.13796 -0.37326 0.18287 C -0.48472 0.22778 -0.64426 0.28472 -0.69826 0.30509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Movimento retrógrado de um planeta e laçada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321297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</a:t>
            </a: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e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sendo que os planetas podem ser:</a:t>
            </a:r>
          </a:p>
          <a:p>
            <a:pPr algn="just">
              <a:lnSpc>
                <a:spcPct val="120000"/>
              </a:lnSpc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 Inferiores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Superiores (órbitas externas à da Terra)</a:t>
            </a:r>
            <a:endParaRPr lang="pt-BR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3140968"/>
            <a:ext cx="144000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3429001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1043608" y="371703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3703351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3717033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5013336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5301369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1043608" y="558940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5575719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5589401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971600" y="3645024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971600" y="5517232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7 C 0.0073 0.03333 -0.01111 0.06643 -0.03698 0.07037 C -0.06267 0.07523 -0.08593 0.05162 -0.08958 0.01736 C -0.09323 -0.01597 -0.07604 -0.04653 -0.05 -0.05162 C -0.02465 -0.05648 0.00018 -0.03472 0.00382 -0.0007 Z " pathEditMode="relative" rAng="4912194" ptsTypes="fffff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C 0.00903 0.0507 -0.02344 0.11134 -0.06736 0.11551 C -0.11059 0.125 -0.15017 0.08287 -0.1566 0.02315 C -0.1625 -0.03565 -0.13437 -0.08935 -0.09045 -0.09791 C -0.04809 -0.10602 -0.00538 -0.06759 0.00174 -0.0094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C 0.00573 0.03264 -0.01267 0.06574 -0.03854 0.06967 C -0.06423 0.07453 -0.0875 0.05092 -0.09114 0.01666 C -0.09479 -0.01667 -0.0776 -0.04723 -0.05156 -0.05232 C -0.02621 -0.05718 -0.00139 -0.03542 0.00226 -0.00139 Z " pathEditMode="relative" rAng="4912194" ptsTypes="fffff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41 C 0.00746 0.05278 -0.025 0.11342 -0.06892 0.11759 C -0.11215 0.12708 -0.15174 0.08495 -0.15816 0.02523 C -0.16406 -0.03357 -0.13594 -0.08727 -0.09201 -0.09583 C -0.04965 -0.10394 -0.00695 -0.06551 0.00017 -0.00741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Leis</a:t>
            </a:r>
            <a:r>
              <a:rPr lang="pt-BR" b="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do movimento 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Há várias 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8280920" cy="2736304"/>
          </a:xfrm>
        </p:spPr>
        <p:txBody>
          <a:bodyPr>
            <a:normAutofit/>
          </a:bodyPr>
          <a:lstStyle/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C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 (planetas inferiores e superiores)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Máximas elongações (planetas inferiores)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Quadraturas (planetas superiores)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Oposições (planetas superiores)</a:t>
            </a:r>
          </a:p>
          <a:p>
            <a:pPr marL="0" lvl="1" algn="just">
              <a:lnSpc>
                <a:spcPct val="120000"/>
              </a:lnSpc>
            </a:pP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Elongação: ângulo entre o Sol e o planeta, com vértice na Terra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http://astro.unl.edu</a:t>
            </a:r>
          </a:p>
        </p:txBody>
      </p:sp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171997" cy="44824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Oposição (planeta superior)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67973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62820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>
            <a:off x="3704246" y="2763581"/>
            <a:ext cx="2955986" cy="16136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5504348" y="2957026"/>
            <a:ext cx="1161231" cy="299332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Máximas elongações (planetas inferiores)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331640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oeste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2987824" y="4932457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leste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Arco 29"/>
          <p:cNvSpPr/>
          <p:nvPr/>
        </p:nvSpPr>
        <p:spPr bwMode="auto">
          <a:xfrm>
            <a:off x="5940152" y="2276872"/>
            <a:ext cx="1368152" cy="1368152"/>
          </a:xfrm>
          <a:prstGeom prst="arc">
            <a:avLst>
              <a:gd name="adj1" fmla="val 8931588"/>
              <a:gd name="adj2" fmla="val 11041598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>
            <a:off x="5940152" y="2276872"/>
            <a:ext cx="1368152" cy="1368152"/>
          </a:xfrm>
          <a:prstGeom prst="arc">
            <a:avLst>
              <a:gd name="adj1" fmla="val 6771759"/>
              <a:gd name="adj2" fmla="val 8909432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347864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EE88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EE88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30" grpId="0" animBg="1"/>
      <p:bldP spid="30" grpId="1" animBg="1"/>
      <p:bldP spid="31" grpId="0" animBg="1"/>
      <p:bldP spid="27" grpId="0" animBg="1"/>
      <p:bldP spid="27" grpId="1" animBg="1"/>
      <p:bldP spid="27" grpId="2" animBg="1"/>
      <p:bldP spid="8" grpId="0" animBg="1"/>
      <p:bldP spid="39" grpId="0"/>
      <p:bldP spid="41" grpId="1"/>
      <p:bldP spid="42" grpId="0"/>
      <p:bldP spid="4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95656" y="3194729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949 C 0.04132 0.07708 0.02622 0.20116 -0.03889 0.26435 C -0.10365 0.32639 -0.19323 0.30579 -0.24132 0.21759 C -0.28733 0.1331 -0.27361 0.01435 -0.20885 -0.04977 C -0.14462 -0.11204 -0.0533 -0.09769 -0.00555 -0.00949 Z " pathEditMode="relative" rAng="3245165" ptsTypes="fffff">
                                      <p:cBhvr>
                                        <p:cTn id="6" dur="10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8" dur="17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Se relaciona com o período orbital dos dois planetas envolvidos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De uma forma geral pode ser expressa como: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Para exemplos, usar a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  <a:hlinkClick r:id="rId2" action="ppaction://hlinkfile"/>
              </a:rPr>
              <a:t>calculadora de períodos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  <a:hlinkClick r:id="rId2" action="ppaction://hlinkfile"/>
              </a:rPr>
              <a:t>sinódicos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403648" y="4005064"/>
            <a:ext cx="6984776" cy="1510427"/>
            <a:chOff x="1403648" y="4005064"/>
            <a:chExt cx="6984776" cy="1510427"/>
          </a:xfrm>
        </p:grpSpPr>
        <p:grpSp>
          <p:nvGrpSpPr>
            <p:cNvPr id="18" name="Grupo 17"/>
            <p:cNvGrpSpPr/>
            <p:nvPr/>
          </p:nvGrpSpPr>
          <p:grpSpPr>
            <a:xfrm>
              <a:off x="1403648" y="4005064"/>
              <a:ext cx="3144984" cy="1510427"/>
              <a:chOff x="1403648" y="4005064"/>
              <a:chExt cx="3144984" cy="1510427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475656" y="4005064"/>
                <a:ext cx="58143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403648" y="4869160"/>
                <a:ext cx="72008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S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49744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49745" y="4841790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-25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1547664" y="4789601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24104" y="4473026"/>
                <a:ext cx="54675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>
                    <a:solidFill>
                      <a:srgbClr val="FFC000"/>
                    </a:solidFill>
                    <a:latin typeface="Century Gothic" pitchFamily="34" charset="0"/>
                  </a:rPr>
                  <a:t>=</a:t>
                </a:r>
              </a:p>
            </p:txBody>
          </p:sp>
          <p:cxnSp>
            <p:nvCxnSpPr>
              <p:cNvPr id="11" name="Conector reto 10"/>
              <p:cNvCxnSpPr/>
              <p:nvPr/>
            </p:nvCxnSpPr>
            <p:spPr bwMode="auto">
              <a:xfrm>
                <a:off x="2682433" y="478529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50513" y="4841717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2</a:t>
                </a:r>
                <a:endParaRPr lang="pt-BR" sz="3600" baseline="-25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" name="Conector reto 13"/>
              <p:cNvCxnSpPr/>
              <p:nvPr/>
            </p:nvCxnSpPr>
            <p:spPr bwMode="auto">
              <a:xfrm>
                <a:off x="3851920" y="4785225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3256400" y="479715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499992" y="4350003"/>
              <a:ext cx="388843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, com P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1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&lt;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endParaRPr lang="pt-BR" sz="3600" baseline="-25000" dirty="0">
                <a:solidFill>
                  <a:srgbClr val="FFC00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263691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755576" y="1124744"/>
            <a:ext cx="74558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Configurações planetárias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2116" y="1052488"/>
            <a:ext cx="9070404" cy="59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Mercúrio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59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88 dias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57,9 milhões km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115,9 dias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Vênus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243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225 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108,2 milhões km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583,9 dias 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Terra 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23</a:t>
            </a:r>
            <a:r>
              <a:rPr lang="pt-BR" sz="2000" i="1" baseline="30000" dirty="0" smtClean="0">
                <a:solidFill>
                  <a:srgbClr val="53D2FF"/>
                </a:solidFill>
                <a:latin typeface="Century Gothic" pitchFamily="34" charset="0"/>
              </a:rPr>
              <a:t>h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56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365,25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149,6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milhões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km              -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Marte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24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37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687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227,9 milhões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km     779,9 dias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Júpiter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09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50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11,86 anos       778,3 milhões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km     398,9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Saturno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10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29,5 anos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1,42 bilhões km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378,1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Urano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17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84 anos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2,9 bilhões km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369,7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Netuno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16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07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164,8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anos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4,5 bilhões km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367,5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Anões: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Ceres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0,38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dias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4,6 anos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414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milhões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km         467 dias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Plutão           6,38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dias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248 anos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5,9 bilhões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km          1 ano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FF0000"/>
                </a:solidFill>
                <a:latin typeface="Century Gothic" pitchFamily="34" charset="0"/>
              </a:rPr>
              <a:t>Haumea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0,16 dias         285 anos            6,5 bilhões km          1 ano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FF0000"/>
                </a:solidFill>
                <a:latin typeface="Century Gothic" pitchFamily="34" charset="0"/>
              </a:rPr>
              <a:t>Makemake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0,32 dias        310 anos            6,9 bilhões km          1 ano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pt-BR" sz="2000" i="1" dirty="0" err="1">
                <a:solidFill>
                  <a:srgbClr val="FF0000"/>
                </a:solidFill>
                <a:latin typeface="Century Gothic" pitchFamily="34" charset="0"/>
              </a:rPr>
              <a:t>Eris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 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 0,16 dias        558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anos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10,1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bilhões km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1 ano    </a:t>
            </a: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</a:br>
            <a:endParaRPr lang="pt-BR" sz="22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3066" y="620688"/>
            <a:ext cx="88392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700" i="1" dirty="0">
                <a:solidFill>
                  <a:srgbClr val="FF5229"/>
                </a:solidFill>
                <a:latin typeface="Century Gothic" pitchFamily="34" charset="0"/>
              </a:rPr>
              <a:t>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Planeta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  Rotação     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Translação        </a:t>
            </a:r>
            <a:r>
              <a:rPr lang="pt-BR" sz="2000" i="1" dirty="0" err="1">
                <a:solidFill>
                  <a:schemeClr val="bg1"/>
                </a:solidFill>
                <a:latin typeface="Century Gothic" pitchFamily="34" charset="0"/>
              </a:rPr>
              <a:t>Dist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. Méd. Sol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P. </a:t>
            </a:r>
            <a:r>
              <a:rPr lang="pt-BR" sz="2000" i="1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-142875"/>
            <a:ext cx="8229600" cy="928688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Dados orbitais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547664" y="998513"/>
            <a:ext cx="0" cy="3726631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16024" y="4725144"/>
            <a:ext cx="8532440" cy="2463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117577" y="998513"/>
            <a:ext cx="14263" cy="5742855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860032" y="980729"/>
            <a:ext cx="1" cy="568863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380312" y="998513"/>
            <a:ext cx="0" cy="5670847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44016" y="641326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44016" y="1023913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79512" y="5063380"/>
            <a:ext cx="8568952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>
            <a:grpSpLocks noChangeAspect="1"/>
          </p:cNvGrpSpPr>
          <p:nvPr/>
        </p:nvGrpSpPr>
        <p:grpSpPr>
          <a:xfrm>
            <a:off x="2585736" y="3401623"/>
            <a:ext cx="991599" cy="981701"/>
            <a:chOff x="4230514" y="2138607"/>
            <a:chExt cx="4721895" cy="4674769"/>
          </a:xfrm>
        </p:grpSpPr>
        <p:sp>
          <p:nvSpPr>
            <p:cNvPr id="9" name="Elipse 8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CC99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3337267" y="3613150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CC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/>
      <p:bldP spid="614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23528" y="1772816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1800264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1528763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22022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850543" y="385762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84352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81073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555776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2796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1546420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901349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006766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1663229" y="2996952"/>
            <a:ext cx="244475" cy="247650"/>
          </a:xfrm>
          <a:prstGeom prst="ellipse">
            <a:avLst/>
          </a:prstGeom>
          <a:solidFill>
            <a:srgbClr val="00CC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940007" y="2955673"/>
            <a:ext cx="244475" cy="247650"/>
          </a:xfrm>
          <a:prstGeom prst="ellipse">
            <a:avLst/>
          </a:prstGeom>
          <a:solidFill>
            <a:srgbClr val="00CC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3 -0.0217 0.05484 C -0.02639 0.07404 -0.0283 0.09556 -0.02864 0.11407 C -0.02899 0.13258 -0.02604 0.15016 -0.02343 0.16543 C -0.02083 0.18071 -0.01649 0.19413 -0.01284 0.20523 C -0.0092 0.21634 -0.00607 0.22258 -0.00121 0.23253 C 0.00365 0.24248 0.01233 0.25845 0.0158 0.26516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7 3.73438E-6 -0.00278 -0.00694 -0.00521 -0.01088 C -0.00764 -0.01481 -0.01042 -0.01736 -0.01267 -0.02106 C -0.01493 -0.02476 -0.01632 -0.02869 -0.0191 -0.03263 C -0.02187 -0.03656 -0.02674 -0.04119 -0.02917 -0.04443 C -0.0316 -0.04767 -0.03177 -0.04906 -0.03385 -0.05206 C -0.03594 -0.05507 -0.04028 -0.06016 -0.04201 -0.06224 " pathEditMode="relative" rAng="0" ptsTypes="aaaaa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1"/>
      <p:bldP spid="17" grpId="1"/>
      <p:bldP spid="13" grpId="0"/>
      <p:bldP spid="11" grpId="0" animBg="1"/>
      <p:bldP spid="10" grpId="0" animBg="1"/>
      <p:bldP spid="18" grpId="1" animBg="1"/>
      <p:bldP spid="18" grpId="2" animBg="1"/>
      <p:bldP spid="18" grpId="3" animBg="1"/>
      <p:bldP spid="20" grpId="2" animBg="1"/>
      <p:bldP spid="20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Terceira lei de Kepler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1720" y="2276477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979712" y="3213102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987124" y="2708277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3744248" y="2643190"/>
            <a:ext cx="4212396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constante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57188" y="5000625"/>
            <a:ext cx="7258718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pt-BR" sz="2800" dirty="0">
                <a:solidFill>
                  <a:srgbClr val="CC6600"/>
                </a:solidFill>
                <a:latin typeface="Century Gothic" pitchFamily="34" charset="0"/>
              </a:rPr>
              <a:t>T: período de translação em torno do Sol</a:t>
            </a:r>
          </a:p>
          <a:p>
            <a:pPr algn="l"/>
            <a:r>
              <a:rPr lang="pt-BR" sz="2800" dirty="0">
                <a:solidFill>
                  <a:srgbClr val="CC6600"/>
                </a:solidFill>
                <a:latin typeface="Century Gothic" pitchFamily="34" charset="0"/>
              </a:rPr>
              <a:t>a: distância média do planeta ao Sol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2024850" y="3212976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755576" y="1628800"/>
            <a:ext cx="7416824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Unidade de distância mais apropriada para o Sistema Solar: </a:t>
            </a:r>
          </a:p>
          <a:p>
            <a:pPr algn="just"/>
            <a:endParaRPr lang="pt-BR" sz="3600" dirty="0" smtClean="0">
              <a:solidFill>
                <a:srgbClr val="53D2FF"/>
              </a:solidFill>
              <a:latin typeface="Century Gothic" pitchFamily="34" charset="0"/>
            </a:endParaRPr>
          </a:p>
          <a:p>
            <a:pPr algn="just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a Unidade astronômica (UA)</a:t>
            </a:r>
          </a:p>
          <a:p>
            <a:pPr algn="just"/>
            <a:endParaRPr lang="pt-BR" sz="3600" dirty="0" smtClean="0">
              <a:solidFill>
                <a:srgbClr val="53D2FF"/>
              </a:solidFill>
              <a:latin typeface="Century Gothic" pitchFamily="34" charset="0"/>
            </a:endParaRPr>
          </a:p>
          <a:p>
            <a:pPr algn="just"/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</a:rPr>
              <a:t>1 UA </a:t>
            </a:r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  <a:cs typeface="Consolas"/>
              </a:rPr>
              <a:t>≈ 150 milhões de km</a:t>
            </a:r>
            <a:endParaRPr lang="pt-BR" sz="360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2250738"/>
            <a:ext cx="7416824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Terra: </a:t>
            </a:r>
          </a:p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T ≈ 365 dias ≈ 1ano </a:t>
            </a:r>
          </a:p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a ≈ 149,5 milhões de km = 1 UA</a:t>
            </a:r>
            <a:endParaRPr lang="pt-BR" sz="36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T</a:t>
            </a:r>
            <a:r>
              <a:rPr lang="pt-BR" sz="3600" baseline="30000" dirty="0">
                <a:solidFill>
                  <a:srgbClr val="53D2FF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a</a:t>
            </a:r>
            <a:r>
              <a:rPr lang="pt-BR" sz="3600" baseline="30000" dirty="0">
                <a:solidFill>
                  <a:srgbClr val="53D2FF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50769" y="4842682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1 </a:t>
            </a:r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53D2FF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53D2FF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(1)</a:t>
            </a:r>
            <a:r>
              <a:rPr lang="pt-BR" sz="3600" baseline="30000" dirty="0" smtClean="0">
                <a:solidFill>
                  <a:srgbClr val="53D2FF"/>
                </a:solidFill>
                <a:latin typeface="Century Gothic" pitchFamily="34" charset="0"/>
              </a:rPr>
              <a:t>2</a:t>
            </a:r>
            <a:endParaRPr lang="pt-BR" sz="36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5201830"/>
            <a:ext cx="9981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(1)</a:t>
            </a:r>
            <a:r>
              <a:rPr lang="pt-BR" sz="3600" baseline="30000" dirty="0" smtClean="0">
                <a:solidFill>
                  <a:srgbClr val="53D2FF"/>
                </a:solidFill>
                <a:latin typeface="Century Gothic" pitchFamily="34" charset="0"/>
              </a:rPr>
              <a:t>3</a:t>
            </a:r>
            <a:endParaRPr lang="pt-BR" sz="36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28438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2250738"/>
            <a:ext cx="7416824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Júpiter: </a:t>
            </a:r>
          </a:p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T ≈ 11,86 anos </a:t>
            </a:r>
          </a:p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a ≈  5,20 UA</a:t>
            </a:r>
            <a:endParaRPr lang="pt-BR" sz="36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T</a:t>
            </a:r>
            <a:r>
              <a:rPr lang="pt-BR" sz="3600" baseline="30000" dirty="0">
                <a:solidFill>
                  <a:srgbClr val="53D2FF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a</a:t>
            </a:r>
            <a:r>
              <a:rPr lang="pt-BR" sz="3600" baseline="30000" dirty="0">
                <a:solidFill>
                  <a:srgbClr val="53D2FF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35896" y="4797152"/>
            <a:ext cx="216024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≈ 1 </a:t>
            </a:r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53D2FF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53D2FF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20062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(11,86)</a:t>
            </a:r>
            <a:r>
              <a:rPr lang="pt-BR" sz="3600" baseline="30000" dirty="0" smtClean="0">
                <a:solidFill>
                  <a:srgbClr val="53D2FF"/>
                </a:solidFill>
                <a:latin typeface="Century Gothic" pitchFamily="34" charset="0"/>
              </a:rPr>
              <a:t>2</a:t>
            </a:r>
            <a:endParaRPr lang="pt-BR" sz="36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3688" y="5201830"/>
            <a:ext cx="16461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(5,20)</a:t>
            </a:r>
            <a:r>
              <a:rPr lang="pt-BR" sz="3600" baseline="30000" dirty="0" smtClean="0">
                <a:solidFill>
                  <a:srgbClr val="53D2FF"/>
                </a:solidFill>
                <a:latin typeface="Century Gothic" pitchFamily="34" charset="0"/>
              </a:rPr>
              <a:t>3</a:t>
            </a:r>
            <a:endParaRPr lang="pt-BR" sz="36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1453607" cy="11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3635896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19" grpId="0"/>
      <p:bldP spid="22" grpId="0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7789</TotalTime>
  <Words>713</Words>
  <Application>Microsoft Office PowerPoint</Application>
  <PresentationFormat>Apresentação na tela (4:3)</PresentationFormat>
  <Paragraphs>179</Paragraphs>
  <Slides>27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Blank Presentation</vt:lpstr>
      <vt:lpstr>Slide 1</vt:lpstr>
      <vt:lpstr>Leis do movimento planetário</vt:lpstr>
      <vt:lpstr>Primeira lei de Kepler</vt:lpstr>
      <vt:lpstr>Elipse</vt:lpstr>
      <vt:lpstr>Segunda lei de Kepler</vt:lpstr>
      <vt:lpstr>Terceira lei de Kepler</vt:lpstr>
      <vt:lpstr>Slide 7</vt:lpstr>
      <vt:lpstr>Exemplos da terceira lei -1</vt:lpstr>
      <vt:lpstr>Exemplos da terceira lei -2</vt:lpstr>
      <vt:lpstr>Slide 10</vt:lpstr>
      <vt:lpstr>Leis de Kepler: simulação</vt:lpstr>
      <vt:lpstr>Distâncias  (lei de Titius-Bode)</vt:lpstr>
      <vt:lpstr>Lei de Titius-Bode  Johann Daniel Titius (1729-1796); Johann Elert Bode (1747-1826)</vt:lpstr>
      <vt:lpstr> Qual é a melhor época para observar os planetas? </vt:lpstr>
      <vt:lpstr>Como identificar um planeta no céu</vt:lpstr>
      <vt:lpstr>Sentidos do movimento planetário</vt:lpstr>
      <vt:lpstr>Exemplo: Marte na oposição de 2009/2010</vt:lpstr>
      <vt:lpstr>Movimento retrógrado de um planeta e laçada</vt:lpstr>
      <vt:lpstr>Configurações planetárias:</vt:lpstr>
      <vt:lpstr>Há várias configurações planetárias:</vt:lpstr>
      <vt:lpstr>Elongação: ângulo entre o Sol e o planeta, com vértice na Terra</vt:lpstr>
      <vt:lpstr>Oposição (planeta superior)</vt:lpstr>
      <vt:lpstr>Máximas elongações (planetas inferiores)</vt:lpstr>
      <vt:lpstr>Período sinódico</vt:lpstr>
      <vt:lpstr>Período sinódico</vt:lpstr>
      <vt:lpstr>Slide 26</vt:lpstr>
      <vt:lpstr>Dados orbitais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446</cp:revision>
  <cp:lastPrinted>2000-05-01T12:23:36Z</cp:lastPrinted>
  <dcterms:created xsi:type="dcterms:W3CDTF">1995-06-17T23:31:02Z</dcterms:created>
  <dcterms:modified xsi:type="dcterms:W3CDTF">2014-06-27T15:28:01Z</dcterms:modified>
</cp:coreProperties>
</file>