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990" r:id="rId2"/>
    <p:sldId id="979" r:id="rId3"/>
    <p:sldId id="965" r:id="rId4"/>
    <p:sldId id="1039" r:id="rId5"/>
    <p:sldId id="927" r:id="rId6"/>
    <p:sldId id="964" r:id="rId7"/>
    <p:sldId id="1069" r:id="rId8"/>
    <p:sldId id="987" r:id="rId9"/>
    <p:sldId id="1062" r:id="rId10"/>
    <p:sldId id="1063" r:id="rId11"/>
    <p:sldId id="1064" r:id="rId12"/>
    <p:sldId id="1065" r:id="rId13"/>
    <p:sldId id="1066" r:id="rId14"/>
    <p:sldId id="1067" r:id="rId15"/>
    <p:sldId id="1040" r:id="rId16"/>
    <p:sldId id="966" r:id="rId17"/>
    <p:sldId id="968" r:id="rId18"/>
    <p:sldId id="969" r:id="rId19"/>
    <p:sldId id="970" r:id="rId20"/>
    <p:sldId id="1056" r:id="rId21"/>
    <p:sldId id="967" r:id="rId22"/>
    <p:sldId id="1054" r:id="rId23"/>
    <p:sldId id="1007" r:id="rId24"/>
    <p:sldId id="971" r:id="rId25"/>
    <p:sldId id="980" r:id="rId26"/>
    <p:sldId id="1044" r:id="rId27"/>
    <p:sldId id="1024" r:id="rId28"/>
    <p:sldId id="1053" r:id="rId29"/>
    <p:sldId id="1027" r:id="rId30"/>
    <p:sldId id="1041" r:id="rId31"/>
    <p:sldId id="1032" r:id="rId32"/>
    <p:sldId id="1068" r:id="rId33"/>
    <p:sldId id="1045" r:id="rId34"/>
    <p:sldId id="1046" r:id="rId35"/>
    <p:sldId id="1059" r:id="rId36"/>
    <p:sldId id="1060" r:id="rId37"/>
    <p:sldId id="1061" r:id="rId38"/>
    <p:sldId id="1050" r:id="rId39"/>
    <p:sldId id="1051" r:id="rId40"/>
    <p:sldId id="1052" r:id="rId41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679"/>
    <a:srgbClr val="F5981B"/>
    <a:srgbClr val="F67526"/>
    <a:srgbClr val="6C0000"/>
    <a:srgbClr val="993300"/>
    <a:srgbClr val="0E0E3E"/>
    <a:srgbClr val="12124E"/>
    <a:srgbClr val="0D0D39"/>
    <a:srgbClr val="996600"/>
    <a:srgbClr val="42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34" autoAdjust="0"/>
  </p:normalViewPr>
  <p:slideViewPr>
    <p:cSldViewPr>
      <p:cViewPr>
        <p:scale>
          <a:sx n="80" d="100"/>
          <a:sy n="80" d="100"/>
        </p:scale>
        <p:origin x="-834" y="-138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A12C9986-8343-4B4E-9A9B-2766A92FB44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1F77C39-8821-4C52-A8AB-EE764B823E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E7B8A-A21A-4D71-B575-8819CD38EB06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Endereço</a:t>
            </a:r>
            <a:r>
              <a:rPr lang="pt-BR" baseline="0" dirty="0" smtClean="0"/>
              <a:t> da imagem: </a:t>
            </a:r>
            <a:r>
              <a:rPr lang="pt-BR" dirty="0" smtClean="0"/>
              <a:t>http://www.solarphysics.kva.se/gallery/images/2002/24jul02_gcont_ai.jpg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77C39-8821-4C52-A8AB-EE764B823E8C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André Luiz da Silva/CDA/CDCC/USP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F77C39-8821-4C52-A8AB-EE764B823E8C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Crédito da imagem: André Luiz da Silva/CDA/CDCC/USP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36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5E7B8A-A21A-4D71-B575-8819CD38EB06}" type="slidenum">
              <a:rPr lang="pt-BR" smtClean="0"/>
              <a:pPr/>
              <a:t>40</a:t>
            </a:fld>
            <a:endParaRPr lang="pt-BR" smtClean="0"/>
          </a:p>
        </p:txBody>
      </p:sp>
      <p:sp>
        <p:nvSpPr>
          <p:cNvPr id="26627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FBB4C-DBBE-4304-A3D8-02A36D79610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37391-5CA3-4E4E-8EAE-6638C00177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42AB1-A9F6-403A-8212-46CD2E85201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49B7A-90D0-49A7-BB96-B859798134C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2747A9-E1A2-4922-9E57-266842BA748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2FE209-3C66-4F8F-8F85-4CD38338E4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FA71E-2123-4D9A-A392-4A1FD87B8E0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6A17D8-B15F-44BC-ACB0-95EBED95817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46D03-4F2A-4523-A3AD-AF6BD41F395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F9C5B-9568-40D7-A1FD-5FDFF753C4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78014-4D82-48DF-860D-7AA60EFF405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18020B2-68C4-4133-9C91-20B756B478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NDRE\Documents\OBSERVAT&#211;RIO\ATIVIDADES\Visitas-orientadas\Apresent-padroniz-2014\9-Sol\SVST_granulation.mpg" TargetMode="Externa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Red%20Giant%20Sun.mp4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Sol-national-geographic.wm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fusion01.html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FBD679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FBD679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FBD679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FBD679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FBD679"/>
              </a:solidFill>
              <a:latin typeface="Century Gothic" pitchFamily="34" charset="0"/>
            </a:endParaRPr>
          </a:p>
        </p:txBody>
      </p:sp>
      <p:sp>
        <p:nvSpPr>
          <p:cNvPr id="3075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076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5724128" y="119675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1" name="Picture 2" descr="C:\Users\ANDRE\Downloads\green-nebula-22094-1600x900.jpg"/>
          <p:cNvPicPr>
            <a:picLocks noChangeAspect="1" noChangeArrowheads="1"/>
          </p:cNvPicPr>
          <p:nvPr/>
        </p:nvPicPr>
        <p:blipFill>
          <a:blip r:embed="rId5" cstate="print">
            <a:lum bright="-9000" contrast="-17000"/>
          </a:blip>
          <a:srcRect/>
          <a:stretch>
            <a:fillRect/>
          </a:stretch>
        </p:blipFill>
        <p:spPr bwMode="auto">
          <a:xfrm>
            <a:off x="3203848" y="116632"/>
            <a:ext cx="2555776" cy="1437624"/>
          </a:xfrm>
          <a:prstGeom prst="rect">
            <a:avLst/>
          </a:prstGeom>
          <a:noFill/>
        </p:spPr>
      </p:pic>
      <p:sp>
        <p:nvSpPr>
          <p:cNvPr id="15" name="Retângulo 14"/>
          <p:cNvSpPr/>
          <p:nvPr/>
        </p:nvSpPr>
        <p:spPr>
          <a:xfrm>
            <a:off x="3131840" y="404664"/>
            <a:ext cx="2667717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Minicurso de</a:t>
            </a:r>
          </a:p>
          <a:p>
            <a:pPr defTabSz="1153698"/>
            <a:r>
              <a:rPr lang="pt-BR" dirty="0" smtClean="0">
                <a:ln w="12700">
                  <a:solidFill>
                    <a:srgbClr val="66FF33"/>
                  </a:solidFill>
                </a:ln>
                <a:solidFill>
                  <a:srgbClr val="92D050"/>
                </a:solidFill>
                <a:latin typeface="Century Gothic" pitchFamily="34" charset="0"/>
                <a:ea typeface="Calibri" pitchFamily="34" charset="0"/>
                <a:cs typeface="Aharoni" pitchFamily="2" charset="-79"/>
              </a:rPr>
              <a:t>Introdução à Astronomia</a:t>
            </a:r>
          </a:p>
        </p:txBody>
      </p:sp>
      <p:sp>
        <p:nvSpPr>
          <p:cNvPr id="17" name="Subtítulo 3"/>
          <p:cNvSpPr txBox="1">
            <a:spLocks/>
          </p:cNvSpPr>
          <p:nvPr/>
        </p:nvSpPr>
        <p:spPr bwMode="auto">
          <a:xfrm>
            <a:off x="539552" y="2756520"/>
            <a:ext cx="821531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>
              <a:spcBef>
                <a:spcPct val="20000"/>
              </a:spcBef>
              <a:buClr>
                <a:srgbClr val="FF0066"/>
              </a:buClr>
              <a:defRPr/>
            </a:pPr>
            <a:r>
              <a:rPr kumimoji="0" lang="pt-BR" sz="7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O Sol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FFFF0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FFFF0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FFFF0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428625"/>
            <a:ext cx="8640960" cy="5857875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A cada segundo, cerca de 600 milhões de toneladas de  hidrogênio são convertidas em hélio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dessas 600 milhões de toneladas,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quatro milhões são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transformadas em energia e irradiada pelo Sol, segundo a equação E=mc</a:t>
            </a:r>
            <a:r>
              <a:rPr lang="pt-BR" sz="4000" b="0" baseline="30000" dirty="0" smtClean="0">
                <a:solidFill>
                  <a:srgbClr val="FFFF00"/>
                </a:solidFill>
                <a:latin typeface="Century Gothic" pitchFamily="34" charset="0"/>
              </a:rPr>
              <a:t>2</a:t>
            </a:r>
            <a:endParaRPr lang="pt-BR" sz="4000" b="0" dirty="0" smtClean="0">
              <a:solidFill>
                <a:srgbClr val="FBD679"/>
              </a:solidFill>
              <a:latin typeface="Century Gothic" pitchFamily="34" charset="0"/>
            </a:endParaRPr>
          </a:p>
          <a:p>
            <a:pPr lvl="1" algn="l">
              <a:buClr>
                <a:srgbClr val="FF6600"/>
              </a:buClr>
            </a:pPr>
            <a:endParaRPr lang="pt-BR" b="0" dirty="0" smtClean="0">
              <a:solidFill>
                <a:srgbClr val="FBD67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pt-BR" sz="5400" dirty="0" err="1" smtClean="0">
                <a:solidFill>
                  <a:schemeClr val="bg1"/>
                </a:solidFill>
                <a:latin typeface="Century Gothic" pitchFamily="34" charset="0"/>
              </a:rPr>
              <a:t>Knock</a:t>
            </a:r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5400" dirty="0" err="1" smtClean="0">
                <a:solidFill>
                  <a:schemeClr val="bg1"/>
                </a:solidFill>
                <a:latin typeface="Century Gothic" pitchFamily="34" charset="0"/>
              </a:rPr>
              <a:t>Nevis</a:t>
            </a:r>
            <a:endParaRPr lang="pt-BR" sz="54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-31991" y="6536377"/>
            <a:ext cx="65261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Fonte da imagem: http://www.arnaldotemporal.xpg.com.br/curiosidades/knock.htm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  <p:pic>
        <p:nvPicPr>
          <p:cNvPr id="1032" name="Picture 8" descr="http://www.arnaldotemporal.xpg.com.br/jpg/0_maior_navio_petroleiro_do_mundo/Knock_Nev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0432" y="1456903"/>
            <a:ext cx="7620000" cy="4924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O </a:t>
            </a:r>
            <a:r>
              <a:rPr lang="pt-BR" sz="5400" dirty="0" err="1" smtClean="0">
                <a:solidFill>
                  <a:schemeClr val="bg1"/>
                </a:solidFill>
                <a:latin typeface="Century Gothic" pitchFamily="34" charset="0"/>
              </a:rPr>
              <a:t>Knock</a:t>
            </a:r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5400" dirty="0" err="1" smtClean="0">
                <a:solidFill>
                  <a:schemeClr val="bg1"/>
                </a:solidFill>
                <a:latin typeface="Century Gothic" pitchFamily="34" charset="0"/>
              </a:rPr>
              <a:t>Nevis</a:t>
            </a:r>
            <a:endParaRPr lang="pt-BR" sz="54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026" name="Picture 2" descr="http://www.nauticurso.com.br/images/hits/knock-nevis/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95" y="2276872"/>
            <a:ext cx="9154917" cy="2736304"/>
          </a:xfrm>
          <a:prstGeom prst="rect">
            <a:avLst/>
          </a:prstGeom>
          <a:noFill/>
        </p:spPr>
      </p:pic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-31991" y="6536377"/>
            <a:ext cx="65261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Fonte da imagem: http://www.arnaldotemporal.xpg.com.br/curiosidades/knock.htm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739477"/>
            <a:ext cx="8640960" cy="5857875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458 metros de comprimento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(quatro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campos de futebol)!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68 metros de largura!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Massa (navio carregado): 465 mil toneladas!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b="0" dirty="0" smtClean="0">
              <a:solidFill>
                <a:srgbClr val="FBD67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428625"/>
            <a:ext cx="8640960" cy="5857875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O equivalente a 1300 </a:t>
            </a:r>
            <a:r>
              <a:rPr lang="pt-BR" sz="4000" b="0" dirty="0" err="1" smtClean="0">
                <a:solidFill>
                  <a:srgbClr val="FFFF00"/>
                </a:solidFill>
                <a:latin typeface="Century Gothic" pitchFamily="34" charset="0"/>
              </a:rPr>
              <a:t>Knock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4000" b="0" dirty="0" err="1" smtClean="0">
                <a:solidFill>
                  <a:srgbClr val="FFFF00"/>
                </a:solidFill>
                <a:latin typeface="Century Gothic" pitchFamily="34" charset="0"/>
              </a:rPr>
              <a:t>Nevis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em hidrogênio é processado no Sol a cada segundo!!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A matéria convertida em energia equivale a </a:t>
            </a:r>
            <a:r>
              <a:rPr lang="pt-BR" sz="4000" b="0" u="sng" dirty="0" smtClean="0">
                <a:solidFill>
                  <a:srgbClr val="FFFF00"/>
                </a:solidFill>
                <a:latin typeface="Century Gothic" pitchFamily="34" charset="0"/>
              </a:rPr>
              <a:t>nove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4000" b="0" dirty="0" err="1" smtClean="0">
                <a:solidFill>
                  <a:srgbClr val="FFFF00"/>
                </a:solidFill>
                <a:latin typeface="Century Gothic" pitchFamily="34" charset="0"/>
              </a:rPr>
              <a:t>Knock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4000" b="0" dirty="0" err="1" smtClean="0">
                <a:solidFill>
                  <a:srgbClr val="FFFF00"/>
                </a:solidFill>
                <a:latin typeface="Century Gothic" pitchFamily="34" charset="0"/>
              </a:rPr>
              <a:t>Nevis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carregados!!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3"/>
          <p:cNvSpPr>
            <a:spLocks noGrp="1"/>
          </p:cNvSpPr>
          <p:nvPr>
            <p:ph type="title"/>
          </p:nvPr>
        </p:nvSpPr>
        <p:spPr>
          <a:xfrm>
            <a:off x="642938" y="2714625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6000" b="0" dirty="0" smtClean="0">
                <a:solidFill>
                  <a:srgbClr val="FFFF00"/>
                </a:solidFill>
                <a:latin typeface="Century Gothic" pitchFamily="34" charset="0"/>
              </a:rPr>
              <a:t>Atmosfera Solar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ubtítulo 3"/>
          <p:cNvSpPr>
            <a:spLocks noGrp="1"/>
          </p:cNvSpPr>
          <p:nvPr>
            <p:ph type="subTitle" idx="1"/>
          </p:nvPr>
        </p:nvSpPr>
        <p:spPr>
          <a:xfrm>
            <a:off x="356046" y="548680"/>
            <a:ext cx="8464426" cy="5976664"/>
          </a:xfrm>
          <a:solidFill>
            <a:srgbClr val="53503F">
              <a:alpha val="29000"/>
            </a:srgbClr>
          </a:solidFill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A superfície do Sol é chamada de </a:t>
            </a:r>
            <a:r>
              <a:rPr lang="pt-BR" sz="4000" b="0" dirty="0" smtClean="0">
                <a:ln>
                  <a:solidFill>
                    <a:srgbClr val="FFFF00"/>
                  </a:solidFill>
                </a:ln>
                <a:solidFill>
                  <a:srgbClr val="FFFF00"/>
                </a:solidFill>
                <a:latin typeface="Century Gothic" pitchFamily="34" charset="0"/>
              </a:rPr>
              <a:t>fotosfera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;</a:t>
            </a:r>
          </a:p>
          <a:p>
            <a:pPr algn="just">
              <a:buClr>
                <a:srgbClr val="FF6600"/>
              </a:buClr>
            </a:pPr>
            <a:endParaRPr lang="pt-BR" sz="4000" b="0" dirty="0" smtClean="0">
              <a:solidFill>
                <a:srgbClr val="FBD679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Ao redor da fotosfera, há duas camadas de gás: </a:t>
            </a:r>
          </a:p>
          <a:p>
            <a:pPr lvl="1" algn="just">
              <a:buClr>
                <a:srgbClr val="FF0000"/>
              </a:buClr>
              <a:buFont typeface="Courier New" pitchFamily="49" charset="0"/>
              <a:buChar char="o"/>
            </a:pPr>
            <a:r>
              <a:rPr lang="pt-BR" sz="4000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rgbClr val="FF0000"/>
                </a:solidFill>
                <a:latin typeface="Century Gothic" pitchFamily="34" charset="0"/>
              </a:rPr>
              <a:t>uma é a  cromosfera</a:t>
            </a:r>
          </a:p>
          <a:p>
            <a:pPr lvl="1" algn="just">
              <a:buClr>
                <a:srgbClr val="DACFB4"/>
              </a:buClr>
              <a:buFont typeface="Courier New" pitchFamily="49" charset="0"/>
              <a:buChar char="o"/>
            </a:pPr>
            <a:r>
              <a:rPr lang="pt-BR" sz="400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dirty="0" smtClean="0">
                <a:solidFill>
                  <a:srgbClr val="DACFB4"/>
                </a:solidFill>
                <a:latin typeface="Century Gothic" pitchFamily="34" charset="0"/>
              </a:rPr>
              <a:t>a outra é coroa</a:t>
            </a:r>
          </a:p>
          <a:p>
            <a:pPr algn="just">
              <a:buClr>
                <a:srgbClr val="DACFB4"/>
              </a:buClr>
            </a:pPr>
            <a:endParaRPr lang="pt-BR" dirty="0" smtClean="0">
              <a:solidFill>
                <a:srgbClr val="DACFB4"/>
              </a:solidFill>
              <a:latin typeface="Century Gothic" pitchFamily="34" charset="0"/>
            </a:endParaRPr>
          </a:p>
        </p:txBody>
      </p:sp>
      <p:sp>
        <p:nvSpPr>
          <p:cNvPr id="4" name="Subtítulo 3"/>
          <p:cNvSpPr txBox="1">
            <a:spLocks/>
          </p:cNvSpPr>
          <p:nvPr/>
        </p:nvSpPr>
        <p:spPr bwMode="auto">
          <a:xfrm>
            <a:off x="-252536" y="980728"/>
            <a:ext cx="5544616" cy="1080120"/>
          </a:xfrm>
          <a:prstGeom prst="rect">
            <a:avLst/>
          </a:prstGeom>
          <a:gradFill flip="none" rotWithShape="1">
            <a:gsLst>
              <a:gs pos="12000">
                <a:schemeClr val="bg1">
                  <a:alpha val="89000"/>
                </a:schemeClr>
              </a:gs>
              <a:gs pos="70000">
                <a:srgbClr val="FFC000">
                  <a:alpha val="52000"/>
                </a:srgbClr>
              </a:gs>
              <a:gs pos="100000">
                <a:schemeClr val="tx1">
                  <a:alpha val="13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2" cstate="print">
            <a:lum bright="32000" contrast="39000"/>
          </a:blip>
          <a:srcRect/>
          <a:stretch>
            <a:fillRect/>
          </a:stretch>
        </p:blipFill>
        <p:spPr bwMode="auto">
          <a:xfrm>
            <a:off x="5868144" y="4797152"/>
            <a:ext cx="1728192" cy="1672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Adesivo Decorativo Coroa - 6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273925">
            <a:off x="6647527" y="4640431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" presetClass="emph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9" dur="5000" fill="hold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  <p:bldP spid="4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C:\Documents and Settings\andre silva\Meus documentos\CONCURSO_CDCC\apresentações\Imagens\Sol\sunset_2007.jpg"/>
          <p:cNvPicPr>
            <a:picLocks noChangeAspect="1" noChangeArrowheads="1"/>
          </p:cNvPicPr>
          <p:nvPr/>
        </p:nvPicPr>
        <p:blipFill>
          <a:blip r:embed="rId2" cstate="print"/>
          <a:srcRect l="3318" t="1407" r="11851" b="4924"/>
          <a:stretch>
            <a:fillRect/>
          </a:stretch>
        </p:blipFill>
        <p:spPr bwMode="auto">
          <a:xfrm>
            <a:off x="-36512" y="-13342"/>
            <a:ext cx="9172822" cy="6826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ítulo 1"/>
          <p:cNvSpPr>
            <a:spLocks noGrp="1"/>
          </p:cNvSpPr>
          <p:nvPr>
            <p:ph type="title"/>
          </p:nvPr>
        </p:nvSpPr>
        <p:spPr>
          <a:xfrm>
            <a:off x="714375" y="71438"/>
            <a:ext cx="7772400" cy="1143000"/>
          </a:xfrm>
        </p:spPr>
        <p:txBody>
          <a:bodyPr/>
          <a:lstStyle/>
          <a:p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A fotosfera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34855" y="6367463"/>
            <a:ext cx="408797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http://blueridgeblog.blogs.com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C:\Documents and Settings\andre silva\Meus documentos\CONCURSO_CDCC\apresentações\Imagens\Sol\cromosfera&amp;proemine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0338"/>
            <a:ext cx="9358313" cy="701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A cromosfera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C:\Documents and Settings\andre silva\Meus documentos\CONCURSO_CDCC\apresentações\Imagens\Sol\coroa_solar.JPG"/>
          <p:cNvPicPr>
            <a:picLocks noChangeAspect="1" noChangeArrowheads="1"/>
          </p:cNvPicPr>
          <p:nvPr/>
        </p:nvPicPr>
        <p:blipFill>
          <a:blip r:embed="rId2" cstate="print"/>
          <a:srcRect l="5291" r="5669"/>
          <a:stretch>
            <a:fillRect/>
          </a:stretch>
        </p:blipFill>
        <p:spPr bwMode="auto">
          <a:xfrm>
            <a:off x="3747" y="-27384"/>
            <a:ext cx="915942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714375" y="125759"/>
            <a:ext cx="7772400" cy="1143001"/>
          </a:xfrm>
        </p:spPr>
        <p:txBody>
          <a:bodyPr/>
          <a:lstStyle/>
          <a:p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A coroa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ítulo 1"/>
          <p:cNvSpPr>
            <a:spLocks noGrp="1"/>
          </p:cNvSpPr>
          <p:nvPr>
            <p:ph type="title"/>
          </p:nvPr>
        </p:nvSpPr>
        <p:spPr>
          <a:xfrm>
            <a:off x="714375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Importante!</a:t>
            </a:r>
          </a:p>
        </p:txBody>
      </p:sp>
      <p:sp>
        <p:nvSpPr>
          <p:cNvPr id="4099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496" y="1196752"/>
            <a:ext cx="4034160" cy="4732561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b="0" i="1" dirty="0" smtClean="0">
                <a:solidFill>
                  <a:srgbClr val="FFFF00"/>
                </a:solidFill>
                <a:latin typeface="Century Gothic" pitchFamily="34" charset="0"/>
              </a:rPr>
              <a:t>Nunca </a:t>
            </a: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olhe para o Sol!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b="0" u="sng" dirty="0" smtClean="0">
                <a:solidFill>
                  <a:srgbClr val="FFFF00"/>
                </a:solidFill>
                <a:latin typeface="Century Gothic" pitchFamily="34" charset="0"/>
              </a:rPr>
              <a:t>muito menos</a:t>
            </a: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 com </a:t>
            </a:r>
            <a:r>
              <a:rPr lang="pt-BR" b="0" i="1" dirty="0" smtClean="0">
                <a:solidFill>
                  <a:srgbClr val="FFFF00"/>
                </a:solidFill>
                <a:latin typeface="Century Gothic" pitchFamily="34" charset="0"/>
              </a:rPr>
              <a:t>instrumentos </a:t>
            </a: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como: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Óculos escuros!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Binóculos!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Telescópios!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Venha ver o Sol no Observatório nos domingos solares!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140678" y="6367463"/>
            <a:ext cx="4196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http://wwwdevinin.blogspot.com</a:t>
            </a:r>
          </a:p>
        </p:txBody>
      </p:sp>
      <p:grpSp>
        <p:nvGrpSpPr>
          <p:cNvPr id="8" name="Grupo 59"/>
          <p:cNvGrpSpPr>
            <a:grpSpLocks noChangeAspect="1"/>
          </p:cNvGrpSpPr>
          <p:nvPr/>
        </p:nvGrpSpPr>
        <p:grpSpPr>
          <a:xfrm>
            <a:off x="3419872" y="1052736"/>
            <a:ext cx="5628074" cy="5628074"/>
            <a:chOff x="66981" y="2884221"/>
            <a:chExt cx="1800000" cy="1800000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Oval 3"/>
            <p:cNvSpPr>
              <a:spLocks noChangeArrowheads="1"/>
            </p:cNvSpPr>
            <p:nvPr/>
          </p:nvSpPr>
          <p:spPr bwMode="auto">
            <a:xfrm>
              <a:off x="66981" y="2884221"/>
              <a:ext cx="1800000" cy="1800000"/>
            </a:xfrm>
            <a:prstGeom prst="ellipse">
              <a:avLst/>
            </a:prstGeom>
            <a:gradFill flip="none" rotWithShape="1">
              <a:gsLst>
                <a:gs pos="48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4D0808">
                    <a:alpha val="10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0" y="2132856"/>
            <a:ext cx="8964488" cy="2304256"/>
          </a:xfrm>
        </p:spPr>
        <p:txBody>
          <a:bodyPr/>
          <a:lstStyle/>
          <a:p>
            <a:pPr>
              <a:buClr>
                <a:srgbClr val="FF6600"/>
              </a:buClr>
              <a:defRPr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Fenômenos importantes que observamos na fotosfera</a:t>
            </a: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-16078" y="6536377"/>
            <a:ext cx="4277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http://solarscience.msfc.nasa.gov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solarscience.msfc.nasa.gov/images/suntur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2496"/>
            <a:ext cx="4176464" cy="4176464"/>
          </a:xfrm>
          <a:prstGeom prst="rect">
            <a:avLst/>
          </a:prstGeom>
          <a:noFill/>
        </p:spPr>
      </p:pic>
      <p:sp>
        <p:nvSpPr>
          <p:cNvPr id="5" name="Subtítulo 3"/>
          <p:cNvSpPr txBox="1">
            <a:spLocks/>
          </p:cNvSpPr>
          <p:nvPr/>
        </p:nvSpPr>
        <p:spPr bwMode="auto">
          <a:xfrm>
            <a:off x="323528" y="476672"/>
            <a:ext cx="842493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tabLst/>
              <a:defRPr/>
            </a:pPr>
            <a:r>
              <a:rPr kumimoji="0" lang="pt-BR" sz="4800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manchas solares</a:t>
            </a:r>
            <a:endParaRPr kumimoji="0" lang="pt-BR" sz="480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FBD67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Wingdings" pitchFamily="2" charset="2"/>
              <a:buNone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rgbClr val="FBD679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buFont typeface="Courier New" pitchFamily="49" charset="0"/>
              <a:buChar char="o"/>
              <a:tabLst/>
              <a:defRPr/>
            </a:pPr>
            <a:endParaRPr kumimoji="0" lang="pt-BR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6">
                  <a:lumMod val="40000"/>
                  <a:lumOff val="60000"/>
                </a:schemeClr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-16078" y="6536377"/>
            <a:ext cx="4277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http://solarscience.msfc.nasa.gov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ndre silva\Meus documentos\CONCURSO_CDCC\apresentações\Imagens\Sol\obscurecim_limb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0050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ítulo 1"/>
          <p:cNvSpPr>
            <a:spLocks noGrp="1"/>
          </p:cNvSpPr>
          <p:nvPr>
            <p:ph type="title"/>
          </p:nvPr>
        </p:nvSpPr>
        <p:spPr>
          <a:xfrm>
            <a:off x="857250" y="-214313"/>
            <a:ext cx="7772400" cy="1143001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Obscurecimento do limbo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92726" y="6438900"/>
            <a:ext cx="623439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solidFill>
                  <a:srgbClr val="D09606"/>
                </a:solidFill>
                <a:latin typeface="Century Gothic" pitchFamily="34" charset="0"/>
              </a:rPr>
              <a:t>Crédito da imagem: Fahad Sulehria, disponível em http://www.novacelestia.com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14375" y="789806"/>
            <a:ext cx="8034089" cy="838994"/>
          </a:xfrm>
          <a:noFill/>
        </p:spPr>
        <p:txBody>
          <a:bodyPr/>
          <a:lstStyle/>
          <a:p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No resto da superfície: grânulos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5009043" y="6453336"/>
            <a:ext cx="370806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FBD679"/>
                </a:solidFill>
                <a:latin typeface="Century Gothic" pitchFamily="34" charset="0"/>
              </a:rPr>
              <a:t>Crédito </a:t>
            </a:r>
            <a:r>
              <a:rPr lang="pt-BR" sz="1200" dirty="0" smtClean="0">
                <a:solidFill>
                  <a:srgbClr val="FBD679"/>
                </a:solidFill>
                <a:latin typeface="Century Gothic" pitchFamily="34" charset="0"/>
              </a:rPr>
              <a:t>:</a:t>
            </a:r>
            <a:r>
              <a:rPr lang="pt-BR" sz="1200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en-US" sz="1200" dirty="0" smtClean="0">
                <a:solidFill>
                  <a:srgbClr val="FBD679"/>
                </a:solidFill>
                <a:latin typeface="Century Gothic" pitchFamily="34" charset="0"/>
              </a:rPr>
              <a:t>Royal Swedish Academy of Sciences</a:t>
            </a:r>
            <a:endParaRPr lang="pt-BR" sz="1200" dirty="0">
              <a:solidFill>
                <a:srgbClr val="FBD679"/>
              </a:solidFill>
              <a:latin typeface="Century Gothic" pitchFamily="34" charset="0"/>
            </a:endParaRPr>
          </a:p>
        </p:txBody>
      </p:sp>
      <p:pic>
        <p:nvPicPr>
          <p:cNvPr id="8" name="SVST_granulation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627784" y="2060848"/>
            <a:ext cx="4176464" cy="412151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79512" y="2348880"/>
            <a:ext cx="8964488" cy="2016224"/>
          </a:xfrm>
        </p:spPr>
        <p:txBody>
          <a:bodyPr/>
          <a:lstStyle/>
          <a:p>
            <a:pPr>
              <a:buClr>
                <a:srgbClr val="FF6600"/>
              </a:buClr>
              <a:defRPr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Na cromosfera nós </a:t>
            </a:r>
          </a:p>
          <a:p>
            <a:pPr>
              <a:buClr>
                <a:srgbClr val="FF6600"/>
              </a:buClr>
              <a:defRPr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encontramos as proeminências</a:t>
            </a:r>
            <a:endParaRPr lang="pt-BR" b="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-16078" y="6536377"/>
            <a:ext cx="4277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http://solarscience.msfc.nasa.gov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ndre silva\Meus documentos\CONCURSO_CDCC\apresentações\Imagens\Sol\proeminênc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454025"/>
            <a:ext cx="9144000" cy="731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ítulo 1"/>
          <p:cNvSpPr>
            <a:spLocks noGrp="1"/>
          </p:cNvSpPr>
          <p:nvPr>
            <p:ph type="title"/>
          </p:nvPr>
        </p:nvSpPr>
        <p:spPr>
          <a:xfrm>
            <a:off x="785813" y="0"/>
            <a:ext cx="7772400" cy="1143000"/>
          </a:xfrm>
        </p:spPr>
        <p:txBody>
          <a:bodyPr/>
          <a:lstStyle/>
          <a:p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proeminências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6" presetClass="emph" presetSubtype="0" repeatCount="indefinite" fill="hold" grpId="3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8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9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0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7" grpId="3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179512" y="1916833"/>
            <a:ext cx="8964488" cy="2232248"/>
          </a:xfrm>
        </p:spPr>
        <p:txBody>
          <a:bodyPr/>
          <a:lstStyle/>
          <a:p>
            <a:pPr>
              <a:buClr>
                <a:srgbClr val="FF6600"/>
              </a:buClr>
              <a:defRPr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Na coroa nós </a:t>
            </a:r>
          </a:p>
          <a:p>
            <a:pPr>
              <a:buClr>
                <a:srgbClr val="FF6600"/>
              </a:buClr>
              <a:defRPr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encontramos o vento solar</a:t>
            </a:r>
          </a:p>
          <a:p>
            <a:pPr>
              <a:buClr>
                <a:srgbClr val="FF6600"/>
              </a:buClr>
              <a:defRPr/>
            </a:pPr>
            <a:endParaRPr lang="pt-BR" b="0" dirty="0" smtClean="0">
              <a:solidFill>
                <a:srgbClr val="FBD679"/>
              </a:solidFill>
              <a:latin typeface="Century Gothic" pitchFamily="34" charset="0"/>
            </a:endParaRPr>
          </a:p>
          <a:p>
            <a:pPr>
              <a:buClr>
                <a:srgbClr val="FF6600"/>
              </a:buClr>
              <a:defRPr/>
            </a:pPr>
            <a:endParaRPr lang="pt-BR" b="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6" name="Retângulo 5"/>
          <p:cNvSpPr>
            <a:spLocks noChangeArrowheads="1"/>
          </p:cNvSpPr>
          <p:nvPr/>
        </p:nvSpPr>
        <p:spPr bwMode="auto">
          <a:xfrm>
            <a:off x="-16078" y="6536377"/>
            <a:ext cx="427713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http://solarscience.msfc.nasa.gov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Documents and Settings\andre silva\Meus documentos\Observatório_Magno\Apresentações\extinção_dinos\figuras_dinos\Hyakitake1996.JPG"/>
          <p:cNvPicPr>
            <a:picLocks noChangeAspect="1" noChangeArrowheads="1"/>
          </p:cNvPicPr>
          <p:nvPr/>
        </p:nvPicPr>
        <p:blipFill>
          <a:blip r:embed="rId2" cstate="print">
            <a:lum contrast="18000"/>
          </a:blip>
          <a:srcRect/>
          <a:stretch>
            <a:fillRect/>
          </a:stretch>
        </p:blipFill>
        <p:spPr bwMode="auto">
          <a:xfrm>
            <a:off x="0" y="598884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Título 1"/>
          <p:cNvSpPr>
            <a:spLocks noGrp="1"/>
          </p:cNvSpPr>
          <p:nvPr>
            <p:ph type="title"/>
          </p:nvPr>
        </p:nvSpPr>
        <p:spPr>
          <a:xfrm>
            <a:off x="755576" y="908720"/>
            <a:ext cx="77724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O vento solar “sopra” as caudas dos cometas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285750" y="2714625"/>
            <a:ext cx="885825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6000" b="0" dirty="0" smtClean="0">
                <a:solidFill>
                  <a:srgbClr val="FFFF00"/>
                </a:solidFill>
                <a:latin typeface="Century Gothic" pitchFamily="34" charset="0"/>
              </a:rPr>
              <a:t>Ciclo de atividade </a:t>
            </a:r>
            <a:br>
              <a:rPr lang="pt-BR" sz="6000" b="0" dirty="0" smtClean="0">
                <a:solidFill>
                  <a:srgbClr val="FFFF00"/>
                </a:solidFill>
                <a:latin typeface="Century Gothic" pitchFamily="34" charset="0"/>
              </a:rPr>
            </a:br>
            <a:r>
              <a:rPr lang="pt-BR" sz="6000" b="0" dirty="0" smtClean="0">
                <a:solidFill>
                  <a:srgbClr val="FFFF00"/>
                </a:solidFill>
                <a:latin typeface="Century Gothic" pitchFamily="34" charset="0"/>
              </a:rPr>
              <a:t>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285750" y="2714625"/>
            <a:ext cx="885825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O Sol tem um ciclo de atividade que dura cerca de 11 anos.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ndre silva\Meus documentos\CONCURSO_CDCC\apresentações\Imagens\Sol\Sistema Sol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341438"/>
            <a:ext cx="8786813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642938" y="428625"/>
            <a:ext cx="7772400" cy="1143000"/>
          </a:xfrm>
        </p:spPr>
        <p:txBody>
          <a:bodyPr/>
          <a:lstStyle/>
          <a:p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O Sol no Sistema Solar</a:t>
            </a: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156585" y="6367463"/>
            <a:ext cx="304121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>
                <a:solidFill>
                  <a:srgbClr val="D09606"/>
                </a:solidFill>
                <a:latin typeface="Century Gothic" pitchFamily="34" charset="0"/>
              </a:rPr>
              <a:t>Crédito da imagem: www.cdcc.usp.br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285750" y="476672"/>
            <a:ext cx="8858250" cy="3168352"/>
          </a:xfrm>
        </p:spPr>
        <p:txBody>
          <a:bodyPr/>
          <a:lstStyle/>
          <a:p>
            <a:pPr algn="l">
              <a:lnSpc>
                <a:spcPct val="150000"/>
              </a:lnSpc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A cada 11 anos o Sol fica mais salpicado de manchas </a:t>
            </a:r>
            <a:b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</a:b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solares...</a:t>
            </a:r>
          </a:p>
        </p:txBody>
      </p:sp>
      <p:grpSp>
        <p:nvGrpSpPr>
          <p:cNvPr id="77" name="Grupo 76"/>
          <p:cNvGrpSpPr/>
          <p:nvPr/>
        </p:nvGrpSpPr>
        <p:grpSpPr>
          <a:xfrm>
            <a:off x="3779912" y="2492896"/>
            <a:ext cx="5252106" cy="4372539"/>
            <a:chOff x="3779912" y="2780928"/>
            <a:chExt cx="5252106" cy="4372539"/>
          </a:xfrm>
        </p:grpSpPr>
        <p:grpSp>
          <p:nvGrpSpPr>
            <p:cNvPr id="76" name="Grupo 75"/>
            <p:cNvGrpSpPr/>
            <p:nvPr/>
          </p:nvGrpSpPr>
          <p:grpSpPr>
            <a:xfrm>
              <a:off x="3779912" y="2780928"/>
              <a:ext cx="5252106" cy="4032448"/>
              <a:chOff x="4576478" y="3140968"/>
              <a:chExt cx="5252106" cy="4032448"/>
            </a:xfrm>
          </p:grpSpPr>
          <p:sp>
            <p:nvSpPr>
              <p:cNvPr id="8" name="Estrela de 32 pontas 7"/>
              <p:cNvSpPr/>
              <p:nvPr/>
            </p:nvSpPr>
            <p:spPr bwMode="auto">
              <a:xfrm>
                <a:off x="5364088" y="3140968"/>
                <a:ext cx="4464496" cy="4032448"/>
              </a:xfrm>
              <a:prstGeom prst="star32">
                <a:avLst/>
              </a:prstGeom>
              <a:solidFill>
                <a:srgbClr val="F5981B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dirty="0" smtClean="0">
                  <a:ln>
                    <a:noFill/>
                  </a:ln>
                  <a:solidFill>
                    <a:srgbClr val="F6752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" name="Elipse 2"/>
              <p:cNvSpPr/>
              <p:nvPr/>
            </p:nvSpPr>
            <p:spPr bwMode="auto">
              <a:xfrm>
                <a:off x="6156176" y="3717032"/>
                <a:ext cx="3024336" cy="2952328"/>
              </a:xfrm>
              <a:prstGeom prst="ellipse">
                <a:avLst/>
              </a:prstGeom>
              <a:solidFill>
                <a:srgbClr val="FFFF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" name="Elipse 4"/>
              <p:cNvSpPr/>
              <p:nvPr/>
            </p:nvSpPr>
            <p:spPr bwMode="auto">
              <a:xfrm>
                <a:off x="7092280" y="4581128"/>
                <a:ext cx="144016" cy="432048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" name="Menos 6"/>
              <p:cNvSpPr/>
              <p:nvPr/>
            </p:nvSpPr>
            <p:spPr bwMode="auto">
              <a:xfrm rot="21016330">
                <a:off x="4576478" y="5827254"/>
                <a:ext cx="3204165" cy="648072"/>
              </a:xfrm>
              <a:prstGeom prst="mathMinus">
                <a:avLst/>
              </a:prstGeom>
              <a:solidFill>
                <a:schemeClr val="bg1"/>
              </a:solidFill>
              <a:ln w="15875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" name="Elipse 5"/>
              <p:cNvSpPr/>
              <p:nvPr/>
            </p:nvSpPr>
            <p:spPr bwMode="auto">
              <a:xfrm>
                <a:off x="7812360" y="4581128"/>
                <a:ext cx="144016" cy="432048"/>
              </a:xfrm>
              <a:prstGeom prst="ellipse">
                <a:avLst/>
              </a:prstGeom>
              <a:solidFill>
                <a:schemeClr val="tx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9" name="Arco 8"/>
              <p:cNvSpPr/>
              <p:nvPr/>
            </p:nvSpPr>
            <p:spPr bwMode="auto">
              <a:xfrm rot="19458299">
                <a:off x="6507780" y="4371393"/>
                <a:ext cx="1387494" cy="409361"/>
              </a:xfrm>
              <a:prstGeom prst="arc">
                <a:avLst>
                  <a:gd name="adj1" fmla="val 16200000"/>
                  <a:gd name="adj2" fmla="val 19410171"/>
                </a:avLst>
              </a:prstGeom>
              <a:solidFill>
                <a:srgbClr val="FFFF00"/>
              </a:solidFill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0" name="Arco 9"/>
              <p:cNvSpPr/>
              <p:nvPr/>
            </p:nvSpPr>
            <p:spPr bwMode="auto">
              <a:xfrm rot="12054496">
                <a:off x="7405614" y="4023142"/>
                <a:ext cx="1387494" cy="409361"/>
              </a:xfrm>
              <a:prstGeom prst="arc">
                <a:avLst>
                  <a:gd name="adj1" fmla="val 16200000"/>
                  <a:gd name="adj2" fmla="val 19410171"/>
                </a:avLst>
              </a:prstGeom>
              <a:solidFill>
                <a:srgbClr val="FFFF00"/>
              </a:solidFill>
              <a:ln w="3492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1" name="Elipse 10"/>
              <p:cNvSpPr/>
              <p:nvPr/>
            </p:nvSpPr>
            <p:spPr bwMode="auto">
              <a:xfrm rot="21060530">
                <a:off x="4860032" y="6077835"/>
                <a:ext cx="576064" cy="432048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13" name="Conector reto 12"/>
              <p:cNvCxnSpPr/>
              <p:nvPr/>
            </p:nvCxnSpPr>
            <p:spPr bwMode="auto">
              <a:xfrm flipV="1">
                <a:off x="5220072" y="6093296"/>
                <a:ext cx="1296144" cy="216024"/>
              </a:xfrm>
              <a:prstGeom prst="line">
                <a:avLst/>
              </a:prstGeom>
              <a:solidFill>
                <a:schemeClr val="accent1"/>
              </a:solidFill>
              <a:ln w="82550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scene3d>
                <a:camera prst="orthographicFront">
                  <a:rot lat="0" lon="600000" rev="0"/>
                </a:camera>
                <a:lightRig rig="threePt" dir="t"/>
              </a:scene3d>
            </p:spPr>
          </p:cxnSp>
          <p:cxnSp>
            <p:nvCxnSpPr>
              <p:cNvPr id="15" name="Conector reto 14"/>
              <p:cNvCxnSpPr/>
              <p:nvPr/>
            </p:nvCxnSpPr>
            <p:spPr bwMode="auto">
              <a:xfrm flipV="1">
                <a:off x="6372200" y="5877272"/>
                <a:ext cx="864096" cy="144016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9" name="Conector reto 18"/>
              <p:cNvCxnSpPr/>
              <p:nvPr/>
            </p:nvCxnSpPr>
            <p:spPr bwMode="auto">
              <a:xfrm flipV="1">
                <a:off x="6524600" y="6093296"/>
                <a:ext cx="495672" cy="80392"/>
              </a:xfrm>
              <a:prstGeom prst="line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sp>
            <p:nvSpPr>
              <p:cNvPr id="27" name="Elipse 26"/>
              <p:cNvSpPr/>
              <p:nvPr/>
            </p:nvSpPr>
            <p:spPr bwMode="auto">
              <a:xfrm>
                <a:off x="6300192" y="5508848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Elipse 27"/>
              <p:cNvSpPr/>
              <p:nvPr/>
            </p:nvSpPr>
            <p:spPr bwMode="auto">
              <a:xfrm>
                <a:off x="6452592" y="5661248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Elipse 28"/>
              <p:cNvSpPr/>
              <p:nvPr/>
            </p:nvSpPr>
            <p:spPr bwMode="auto">
              <a:xfrm>
                <a:off x="8291264" y="538998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Elipse 29"/>
              <p:cNvSpPr/>
              <p:nvPr/>
            </p:nvSpPr>
            <p:spPr bwMode="auto">
              <a:xfrm>
                <a:off x="8443664" y="554238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Elipse 30"/>
              <p:cNvSpPr/>
              <p:nvPr/>
            </p:nvSpPr>
            <p:spPr bwMode="auto">
              <a:xfrm>
                <a:off x="8596064" y="569478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Elipse 37"/>
              <p:cNvSpPr/>
              <p:nvPr/>
            </p:nvSpPr>
            <p:spPr bwMode="auto">
              <a:xfrm>
                <a:off x="6452592" y="529282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9" name="Elipse 38"/>
              <p:cNvSpPr/>
              <p:nvPr/>
            </p:nvSpPr>
            <p:spPr bwMode="auto">
              <a:xfrm>
                <a:off x="6588224" y="5373216"/>
                <a:ext cx="144016" cy="14401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0" name="Elipse 39"/>
              <p:cNvSpPr/>
              <p:nvPr/>
            </p:nvSpPr>
            <p:spPr bwMode="auto">
              <a:xfrm>
                <a:off x="8443664" y="517396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1" name="Elipse 40"/>
              <p:cNvSpPr/>
              <p:nvPr/>
            </p:nvSpPr>
            <p:spPr bwMode="auto">
              <a:xfrm>
                <a:off x="8604448" y="5301208"/>
                <a:ext cx="144016" cy="14401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3" name="Elipse 42"/>
              <p:cNvSpPr/>
              <p:nvPr/>
            </p:nvSpPr>
            <p:spPr bwMode="auto">
              <a:xfrm>
                <a:off x="6452592" y="543684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4" name="Elipse 43"/>
              <p:cNvSpPr/>
              <p:nvPr/>
            </p:nvSpPr>
            <p:spPr bwMode="auto">
              <a:xfrm>
                <a:off x="6604992" y="558924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5" name="Elipse 44"/>
              <p:cNvSpPr/>
              <p:nvPr/>
            </p:nvSpPr>
            <p:spPr bwMode="auto">
              <a:xfrm>
                <a:off x="8443664" y="53179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6" name="Elipse 45"/>
              <p:cNvSpPr/>
              <p:nvPr/>
            </p:nvSpPr>
            <p:spPr bwMode="auto">
              <a:xfrm>
                <a:off x="8596064" y="54703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8" name="Elipse 47"/>
              <p:cNvSpPr/>
              <p:nvPr/>
            </p:nvSpPr>
            <p:spPr bwMode="auto">
              <a:xfrm>
                <a:off x="6452592" y="507680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49" name="Elipse 48"/>
              <p:cNvSpPr/>
              <p:nvPr/>
            </p:nvSpPr>
            <p:spPr bwMode="auto">
              <a:xfrm>
                <a:off x="6604992" y="522920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0" name="Elipse 49"/>
              <p:cNvSpPr/>
              <p:nvPr/>
            </p:nvSpPr>
            <p:spPr bwMode="auto">
              <a:xfrm>
                <a:off x="6757392" y="538160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1" name="Elipse 50"/>
              <p:cNvSpPr/>
              <p:nvPr/>
            </p:nvSpPr>
            <p:spPr bwMode="auto">
              <a:xfrm>
                <a:off x="8596064" y="511033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2" name="Elipse 51"/>
              <p:cNvSpPr/>
              <p:nvPr/>
            </p:nvSpPr>
            <p:spPr bwMode="auto">
              <a:xfrm>
                <a:off x="8748464" y="526273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3" name="Elipse 52"/>
              <p:cNvSpPr/>
              <p:nvPr/>
            </p:nvSpPr>
            <p:spPr bwMode="auto">
              <a:xfrm>
                <a:off x="7236296" y="529282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4" name="Elipse 53"/>
              <p:cNvSpPr/>
              <p:nvPr/>
            </p:nvSpPr>
            <p:spPr bwMode="auto">
              <a:xfrm>
                <a:off x="7388696" y="544522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5" name="Elipse 54"/>
              <p:cNvSpPr/>
              <p:nvPr/>
            </p:nvSpPr>
            <p:spPr bwMode="auto">
              <a:xfrm>
                <a:off x="8100392" y="573325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6" name="Elipse 55"/>
              <p:cNvSpPr/>
              <p:nvPr/>
            </p:nvSpPr>
            <p:spPr bwMode="auto">
              <a:xfrm>
                <a:off x="8316416" y="594928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7" name="Elipse 56"/>
              <p:cNvSpPr/>
              <p:nvPr/>
            </p:nvSpPr>
            <p:spPr bwMode="auto">
              <a:xfrm>
                <a:off x="6948264" y="558924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8" name="Elipse 57"/>
              <p:cNvSpPr/>
              <p:nvPr/>
            </p:nvSpPr>
            <p:spPr bwMode="auto">
              <a:xfrm>
                <a:off x="7884368" y="5949280"/>
                <a:ext cx="144016" cy="144016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59" name="Elipse 58"/>
              <p:cNvSpPr/>
              <p:nvPr/>
            </p:nvSpPr>
            <p:spPr bwMode="auto">
              <a:xfrm>
                <a:off x="7884368" y="5877272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0" name="Elipse 59"/>
              <p:cNvSpPr/>
              <p:nvPr/>
            </p:nvSpPr>
            <p:spPr bwMode="auto">
              <a:xfrm>
                <a:off x="7596336" y="6237312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1" name="Elipse 60"/>
              <p:cNvSpPr/>
              <p:nvPr/>
            </p:nvSpPr>
            <p:spPr bwMode="auto">
              <a:xfrm>
                <a:off x="8748464" y="537321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2" name="Elipse 61"/>
              <p:cNvSpPr/>
              <p:nvPr/>
            </p:nvSpPr>
            <p:spPr bwMode="auto">
              <a:xfrm>
                <a:off x="7524328" y="609329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3" name="Elipse 62"/>
              <p:cNvSpPr/>
              <p:nvPr/>
            </p:nvSpPr>
            <p:spPr bwMode="auto">
              <a:xfrm>
                <a:off x="7308304" y="544522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4" name="Elipse 63"/>
              <p:cNvSpPr/>
              <p:nvPr/>
            </p:nvSpPr>
            <p:spPr bwMode="auto">
              <a:xfrm>
                <a:off x="6588224" y="472514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5" name="Elipse 64"/>
              <p:cNvSpPr/>
              <p:nvPr/>
            </p:nvSpPr>
            <p:spPr bwMode="auto">
              <a:xfrm>
                <a:off x="8316416" y="450912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6" name="Elipse 65"/>
              <p:cNvSpPr/>
              <p:nvPr/>
            </p:nvSpPr>
            <p:spPr bwMode="auto">
              <a:xfrm>
                <a:off x="8460432" y="50131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7" name="Elipse 66"/>
              <p:cNvSpPr/>
              <p:nvPr/>
            </p:nvSpPr>
            <p:spPr bwMode="auto">
              <a:xfrm>
                <a:off x="7956376" y="5157192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8" name="Elipse 67"/>
              <p:cNvSpPr/>
              <p:nvPr/>
            </p:nvSpPr>
            <p:spPr bwMode="auto">
              <a:xfrm>
                <a:off x="8676456" y="50131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69" name="Elipse 68"/>
              <p:cNvSpPr/>
              <p:nvPr/>
            </p:nvSpPr>
            <p:spPr bwMode="auto">
              <a:xfrm>
                <a:off x="8900864" y="466152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0" name="Elipse 69"/>
              <p:cNvSpPr/>
              <p:nvPr/>
            </p:nvSpPr>
            <p:spPr bwMode="auto">
              <a:xfrm>
                <a:off x="8316416" y="5013176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1" name="Elipse 70"/>
              <p:cNvSpPr/>
              <p:nvPr/>
            </p:nvSpPr>
            <p:spPr bwMode="auto">
              <a:xfrm>
                <a:off x="8748464" y="5085184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2" name="Elipse 71"/>
              <p:cNvSpPr/>
              <p:nvPr/>
            </p:nvSpPr>
            <p:spPr bwMode="auto">
              <a:xfrm>
                <a:off x="8820472" y="4941168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3" name="Elipse 72"/>
              <p:cNvSpPr/>
              <p:nvPr/>
            </p:nvSpPr>
            <p:spPr bwMode="auto">
              <a:xfrm>
                <a:off x="8244408" y="486916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74" name="Elipse 73"/>
              <p:cNvSpPr/>
              <p:nvPr/>
            </p:nvSpPr>
            <p:spPr bwMode="auto">
              <a:xfrm>
                <a:off x="8244408" y="5229200"/>
                <a:ext cx="72008" cy="72008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12700" cap="flat" cmpd="sng" algn="ctr">
                <a:solidFill>
                  <a:schemeClr val="bg1">
                    <a:lumMod val="75000"/>
                  </a:schemeClr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4" name="Arco 3"/>
            <p:cNvSpPr/>
            <p:nvPr/>
          </p:nvSpPr>
          <p:spPr bwMode="auto">
            <a:xfrm rot="18275651">
              <a:off x="5765426" y="5533287"/>
              <a:ext cx="1944216" cy="1296144"/>
            </a:xfrm>
            <a:prstGeom prst="arc">
              <a:avLst>
                <a:gd name="adj1" fmla="val 15547229"/>
                <a:gd name="adj2" fmla="val 0"/>
              </a:avLst>
            </a:prstGeom>
            <a:solidFill>
              <a:srgbClr val="FFFF00"/>
            </a:solidFill>
            <a:ln w="3492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5" name="Oval 3"/>
          <p:cNvSpPr>
            <a:spLocks noChangeArrowheads="1"/>
          </p:cNvSpPr>
          <p:nvPr/>
        </p:nvSpPr>
        <p:spPr bwMode="auto">
          <a:xfrm>
            <a:off x="4055311" y="1736858"/>
            <a:ext cx="5628074" cy="5628074"/>
          </a:xfrm>
          <a:prstGeom prst="ellipse">
            <a:avLst/>
          </a:prstGeom>
          <a:gradFill flip="none" rotWithShape="1">
            <a:gsLst>
              <a:gs pos="56000">
                <a:srgbClr val="FDDF03">
                  <a:alpha val="84000"/>
                </a:srgbClr>
              </a:gs>
              <a:gs pos="24000">
                <a:schemeClr val="bg1">
                  <a:alpha val="0"/>
                </a:schemeClr>
              </a:gs>
              <a:gs pos="100000">
                <a:srgbClr val="4D0808">
                  <a:alpha val="0"/>
                </a:srgbClr>
              </a:gs>
            </a:gsLst>
            <a:path path="shape">
              <a:fillToRect l="50000" t="50000" r="50000" b="50000"/>
            </a:path>
            <a:tileRect/>
          </a:gradFill>
          <a:ln w="57150">
            <a:noFill/>
            <a:prstDash val="solid"/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00063" y="620688"/>
            <a:ext cx="8248401" cy="1368152"/>
          </a:xfrm>
          <a:noFill/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Ciclo atual (número 24)</a:t>
            </a:r>
          </a:p>
        </p:txBody>
      </p:sp>
      <p:sp>
        <p:nvSpPr>
          <p:cNvPr id="5" name="Retângulo 4"/>
          <p:cNvSpPr/>
          <p:nvPr/>
        </p:nvSpPr>
        <p:spPr>
          <a:xfrm>
            <a:off x="179512" y="1844825"/>
            <a:ext cx="799288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endParaRPr lang="pt-BR" sz="32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FFFF00"/>
                </a:solidFill>
                <a:latin typeface="Century Gothic" pitchFamily="34" charset="0"/>
              </a:rPr>
              <a:t>O último máximo era previsto para  meados de 2013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3600" b="0" smtClean="0">
                <a:solidFill>
                  <a:srgbClr val="FFFF00"/>
                </a:solidFill>
                <a:latin typeface="Century Gothic" pitchFamily="34" charset="0"/>
              </a:rPr>
              <a:t>Mas </a:t>
            </a:r>
            <a:r>
              <a:rPr lang="pt-BR" sz="3600" b="0" smtClean="0">
                <a:solidFill>
                  <a:srgbClr val="FFFF00"/>
                </a:solidFill>
                <a:latin typeface="Century Gothic" pitchFamily="34" charset="0"/>
              </a:rPr>
              <a:t>pelo </a:t>
            </a:r>
            <a:r>
              <a:rPr lang="pt-BR" sz="3600" b="0" dirty="0" smtClean="0">
                <a:solidFill>
                  <a:srgbClr val="FFFF00"/>
                </a:solidFill>
                <a:latin typeface="Century Gothic" pitchFamily="34" charset="0"/>
              </a:rPr>
              <a:t>que os dados indicam, trata-se de um máximo anômalo, com pico duplo.</a:t>
            </a: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  <a:defRPr/>
            </a:pPr>
            <a:endParaRPr lang="pt-BR" sz="2800" b="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www.spaceweatherlive.com/grafieken/zonnecyclus_groot.php?methode=zonnevlekkengetal&amp;0.26847500%201406911328&amp;lang=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8280920" cy="621069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ítulo 3"/>
          <p:cNvSpPr>
            <a:spLocks noGrp="1"/>
          </p:cNvSpPr>
          <p:nvPr>
            <p:ph type="title"/>
          </p:nvPr>
        </p:nvSpPr>
        <p:spPr>
          <a:xfrm>
            <a:off x="285750" y="2714625"/>
            <a:ext cx="885825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6000" b="0" dirty="0" smtClean="0">
                <a:solidFill>
                  <a:srgbClr val="FFFF00"/>
                </a:solidFill>
                <a:latin typeface="Century Gothic" pitchFamily="34" charset="0"/>
              </a:rPr>
              <a:t>Nascimento, vida </a:t>
            </a:r>
            <a:br>
              <a:rPr lang="pt-BR" sz="6000" b="0" dirty="0" smtClean="0">
                <a:solidFill>
                  <a:srgbClr val="FFFF00"/>
                </a:solidFill>
                <a:latin typeface="Century Gothic" pitchFamily="34" charset="0"/>
              </a:rPr>
            </a:br>
            <a:r>
              <a:rPr lang="pt-BR" sz="6000" b="0" dirty="0" smtClean="0">
                <a:solidFill>
                  <a:srgbClr val="FFFF00"/>
                </a:solidFill>
                <a:latin typeface="Century Gothic" pitchFamily="34" charset="0"/>
              </a:rPr>
              <a:t>e morte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500063" y="642938"/>
            <a:ext cx="8143875" cy="5715000"/>
          </a:xfrm>
        </p:spPr>
        <p:txBody>
          <a:bodyPr/>
          <a:lstStyle/>
          <a:p>
            <a:pPr algn="l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Como as outras estrelas, o Sol nasceu, vai viver um tempo e depois vai acabar</a:t>
            </a:r>
          </a:p>
          <a:p>
            <a:pPr algn="l">
              <a:buClr>
                <a:srgbClr val="FFFF00"/>
              </a:buClr>
              <a:defRPr/>
            </a:pPr>
            <a:endParaRPr lang="pt-BR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l">
              <a:buClr>
                <a:srgbClr val="FFFF00"/>
              </a:buClr>
              <a:buSzPct val="120000"/>
              <a:buFont typeface="Wingdings" pitchFamily="2" charset="2"/>
              <a:buChar char="v"/>
              <a:defRPr/>
            </a:pPr>
            <a:r>
              <a:rPr lang="pt-BR" b="0" dirty="0" smtClean="0">
                <a:solidFill>
                  <a:srgbClr val="FFFF00"/>
                </a:solidFill>
                <a:latin typeface="Century Gothic" pitchFamily="34" charset="0"/>
              </a:rPr>
              <a:t> </a:t>
            </a:r>
            <a:r>
              <a:rPr lang="pt-BR" sz="3200" b="0" dirty="0" smtClean="0">
                <a:solidFill>
                  <a:srgbClr val="FFFF00"/>
                </a:solidFill>
                <a:latin typeface="Century Gothic" pitchFamily="34" charset="0"/>
              </a:rPr>
              <a:t>ele nasceu há 4,6 bilhões de anos</a:t>
            </a:r>
          </a:p>
          <a:p>
            <a:pPr lvl="1" algn="l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FF00"/>
                </a:solidFill>
                <a:latin typeface="Century Gothic" pitchFamily="34" charset="0"/>
              </a:rPr>
              <a:t> seu “combustível” dura 10 bilhões de anos;</a:t>
            </a:r>
          </a:p>
          <a:p>
            <a:pPr lvl="1" algn="l">
              <a:buClr>
                <a:srgbClr val="FFFF00"/>
              </a:buClr>
              <a:buFont typeface="Wingdings" pitchFamily="2" charset="2"/>
              <a:buChar char="v"/>
              <a:defRPr/>
            </a:pPr>
            <a:r>
              <a:rPr lang="pt-BR" sz="3200" b="0" dirty="0" smtClean="0">
                <a:solidFill>
                  <a:srgbClr val="FFFF00"/>
                </a:solidFill>
                <a:latin typeface="Century Gothic" pitchFamily="34" charset="0"/>
              </a:rPr>
              <a:t> depois disso ele passa por outras fases até terminar como </a:t>
            </a:r>
            <a:r>
              <a:rPr lang="pt-BR" sz="3200" b="0" i="1" dirty="0" smtClean="0">
                <a:solidFill>
                  <a:srgbClr val="FFFF00"/>
                </a:solidFill>
                <a:latin typeface="Century Gothic" pitchFamily="34" charset="0"/>
              </a:rPr>
              <a:t>anã negra </a:t>
            </a:r>
            <a:r>
              <a:rPr lang="pt-BR" sz="3200" b="0" dirty="0" smtClean="0">
                <a:solidFill>
                  <a:srgbClr val="FFFF00"/>
                </a:solidFill>
                <a:latin typeface="Century Gothic" pitchFamily="34" charset="0"/>
              </a:rPr>
              <a:t>(não confundir com anã marrom)</a:t>
            </a:r>
          </a:p>
          <a:p>
            <a:pPr algn="l">
              <a:buClr>
                <a:srgbClr val="FF6600"/>
              </a:buClr>
              <a:defRPr/>
            </a:pPr>
            <a:endParaRPr lang="pt-BR" b="0" dirty="0" smtClean="0">
              <a:solidFill>
                <a:srgbClr val="FBD679"/>
              </a:solidFill>
              <a:latin typeface="Century Gothic" pitchFamily="34" charset="0"/>
            </a:endParaRPr>
          </a:p>
          <a:p>
            <a:pPr algn="l">
              <a:buClr>
                <a:srgbClr val="FF6600"/>
              </a:buClr>
              <a:buFont typeface="Courier New" pitchFamily="49" charset="0"/>
              <a:buChar char="o"/>
              <a:defRPr/>
            </a:pPr>
            <a:endParaRPr lang="pt-BR" b="0" dirty="0" smtClean="0">
              <a:solidFill>
                <a:schemeClr val="accent6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54"/>
          <p:cNvGrpSpPr/>
          <p:nvPr/>
        </p:nvGrpSpPr>
        <p:grpSpPr>
          <a:xfrm>
            <a:off x="-396552" y="2371193"/>
            <a:ext cx="2795284" cy="1966442"/>
            <a:chOff x="-292945" y="2188409"/>
            <a:chExt cx="2795284" cy="1966442"/>
          </a:xfrm>
        </p:grpSpPr>
        <p:grpSp>
          <p:nvGrpSpPr>
            <p:cNvPr id="3" name="Grupo 74"/>
            <p:cNvGrpSpPr/>
            <p:nvPr/>
          </p:nvGrpSpPr>
          <p:grpSpPr>
            <a:xfrm rot="1057404">
              <a:off x="-292945" y="2188409"/>
              <a:ext cx="2795284" cy="1966442"/>
              <a:chOff x="2549233" y="2565087"/>
              <a:chExt cx="2906308" cy="2044547"/>
            </a:xfrm>
          </p:grpSpPr>
          <p:grpSp>
            <p:nvGrpSpPr>
              <p:cNvPr id="4" name="Grupo 1"/>
              <p:cNvGrpSpPr/>
              <p:nvPr/>
            </p:nvGrpSpPr>
            <p:grpSpPr>
              <a:xfrm rot="5654619">
                <a:off x="2980113" y="2134207"/>
                <a:ext cx="2044547" cy="2906308"/>
                <a:chOff x="5438509" y="3142834"/>
                <a:chExt cx="2693140" cy="3691461"/>
              </a:xfrm>
            </p:grpSpPr>
            <p:sp>
              <p:nvSpPr>
                <p:cNvPr id="125" name="Elipse 2"/>
                <p:cNvSpPr/>
                <p:nvPr/>
              </p:nvSpPr>
              <p:spPr bwMode="auto">
                <a:xfrm rot="2624855">
                  <a:off x="5438509" y="3142834"/>
                  <a:ext cx="2693140" cy="369146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1">
                        <a:alpha val="51000"/>
                      </a:schemeClr>
                    </a:gs>
                    <a:gs pos="88000">
                      <a:srgbClr val="7030A0">
                        <a:alpha val="12000"/>
                      </a:srgbClr>
                    </a:gs>
                    <a:gs pos="30000">
                      <a:srgbClr val="FF0000">
                        <a:alpha val="7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8" name="Elipse 3"/>
                <p:cNvSpPr/>
                <p:nvPr/>
              </p:nvSpPr>
              <p:spPr bwMode="auto">
                <a:xfrm rot="2349922">
                  <a:off x="6372200" y="4365104"/>
                  <a:ext cx="1008112" cy="1152128"/>
                </a:xfrm>
                <a:prstGeom prst="ellipse">
                  <a:avLst/>
                </a:prstGeom>
                <a:gradFill>
                  <a:gsLst>
                    <a:gs pos="100000">
                      <a:srgbClr val="C00000">
                        <a:alpha val="40000"/>
                      </a:srgbClr>
                    </a:gs>
                    <a:gs pos="100000">
                      <a:srgbClr val="C00000">
                        <a:alpha val="24000"/>
                      </a:srgbClr>
                    </a:gs>
                    <a:gs pos="77000">
                      <a:schemeClr val="accent6">
                        <a:lumMod val="40000"/>
                        <a:lumOff val="60000"/>
                        <a:alpha val="75000"/>
                      </a:schemeClr>
                    </a:gs>
                    <a:gs pos="26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9" name="Lua 4"/>
                <p:cNvSpPr/>
                <p:nvPr/>
              </p:nvSpPr>
              <p:spPr bwMode="auto">
                <a:xfrm rot="17082802">
                  <a:off x="6082866" y="5061353"/>
                  <a:ext cx="451998" cy="803466"/>
                </a:xfrm>
                <a:prstGeom prst="moon">
                  <a:avLst>
                    <a:gd name="adj" fmla="val 38470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317500" dist="38100" dir="16200000" sx="105000" sy="105000" rotWithShape="0">
                    <a:srgbClr val="C00000">
                      <a:alpha val="62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0" name="Lua 5"/>
                <p:cNvSpPr/>
                <p:nvPr/>
              </p:nvSpPr>
              <p:spPr bwMode="auto">
                <a:xfrm rot="9502948">
                  <a:off x="6857371" y="4429169"/>
                  <a:ext cx="461955" cy="815628"/>
                </a:xfrm>
                <a:prstGeom prst="moon">
                  <a:avLst>
                    <a:gd name="adj" fmla="val 17418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1" name="Lua 6"/>
                <p:cNvSpPr/>
                <p:nvPr/>
              </p:nvSpPr>
              <p:spPr bwMode="auto">
                <a:xfrm rot="12805835">
                  <a:off x="6690219" y="4587851"/>
                  <a:ext cx="671589" cy="1135848"/>
                </a:xfrm>
                <a:prstGeom prst="moon">
                  <a:avLst>
                    <a:gd name="adj" fmla="val 11144"/>
                  </a:avLst>
                </a:prstGeom>
                <a:gradFill flip="none" rotWithShape="1">
                  <a:gsLst>
                    <a:gs pos="66000">
                      <a:srgbClr val="FF0000">
                        <a:alpha val="39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2" name="Lua 7"/>
                <p:cNvSpPr/>
                <p:nvPr/>
              </p:nvSpPr>
              <p:spPr bwMode="auto">
                <a:xfrm rot="5400000">
                  <a:off x="6642660" y="4112556"/>
                  <a:ext cx="590708" cy="1043445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00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3" name="Lua 8"/>
                <p:cNvSpPr/>
                <p:nvPr/>
              </p:nvSpPr>
              <p:spPr bwMode="auto">
                <a:xfrm rot="17307021">
                  <a:off x="6406197" y="4966182"/>
                  <a:ext cx="422407" cy="628605"/>
                </a:xfrm>
                <a:prstGeom prst="moon">
                  <a:avLst>
                    <a:gd name="adj" fmla="val 24258"/>
                  </a:avLst>
                </a:prstGeom>
                <a:gradFill flip="none" rotWithShape="1">
                  <a:gsLst>
                    <a:gs pos="66000">
                      <a:srgbClr val="FF0000">
                        <a:alpha val="56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4" name="Lua 10"/>
                <p:cNvSpPr/>
                <p:nvPr/>
              </p:nvSpPr>
              <p:spPr bwMode="auto">
                <a:xfrm rot="1435920">
                  <a:off x="6588224" y="4509122"/>
                  <a:ext cx="360039" cy="648072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5" name="Lua 12"/>
                <p:cNvSpPr/>
                <p:nvPr/>
              </p:nvSpPr>
              <p:spPr bwMode="auto">
                <a:xfrm rot="6855707">
                  <a:off x="6401120" y="4047666"/>
                  <a:ext cx="830433" cy="88721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7" name="Lua 14"/>
                <p:cNvSpPr/>
                <p:nvPr/>
              </p:nvSpPr>
              <p:spPr bwMode="auto">
                <a:xfrm rot="431926">
                  <a:off x="6633098" y="4733219"/>
                  <a:ext cx="150352" cy="341390"/>
                </a:xfrm>
                <a:prstGeom prst="moon">
                  <a:avLst>
                    <a:gd name="adj" fmla="val 25990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8" name="Lua 15"/>
                <p:cNvSpPr/>
                <p:nvPr/>
              </p:nvSpPr>
              <p:spPr bwMode="auto">
                <a:xfrm rot="9622414">
                  <a:off x="6874925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9" name="Lua 17"/>
                <p:cNvSpPr/>
                <p:nvPr/>
              </p:nvSpPr>
              <p:spPr bwMode="auto">
                <a:xfrm rot="10800000">
                  <a:off x="7018941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accent6">
                    <a:lumMod val="40000"/>
                    <a:lumOff val="60000"/>
                    <a:alpha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</p:grpSp>
          <p:grpSp>
            <p:nvGrpSpPr>
              <p:cNvPr id="5" name="Grupo 73"/>
              <p:cNvGrpSpPr/>
              <p:nvPr/>
            </p:nvGrpSpPr>
            <p:grpSpPr>
              <a:xfrm>
                <a:off x="3131840" y="2768683"/>
                <a:ext cx="1561252" cy="1524413"/>
                <a:chOff x="3226772" y="2768683"/>
                <a:chExt cx="1561252" cy="1524413"/>
              </a:xfrm>
            </p:grpSpPr>
            <p:sp>
              <p:nvSpPr>
                <p:cNvPr id="92" name="Lua 91"/>
                <p:cNvSpPr/>
                <p:nvPr/>
              </p:nvSpPr>
              <p:spPr bwMode="auto">
                <a:xfrm rot="3021653">
                  <a:off x="3560859" y="3054756"/>
                  <a:ext cx="653804" cy="67354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93" name="Lua 58"/>
                <p:cNvSpPr/>
                <p:nvPr/>
              </p:nvSpPr>
              <p:spPr bwMode="auto">
                <a:xfrm rot="12996211" flipH="1">
                  <a:off x="3226772" y="2768683"/>
                  <a:ext cx="1106280" cy="925847"/>
                </a:xfrm>
                <a:prstGeom prst="moon">
                  <a:avLst>
                    <a:gd name="adj" fmla="val 13831"/>
                  </a:avLst>
                </a:prstGeom>
                <a:gradFill flip="none" rotWithShape="1">
                  <a:gsLst>
                    <a:gs pos="66000">
                      <a:schemeClr val="bg1">
                        <a:alpha val="8000"/>
                      </a:schemeClr>
                    </a:gs>
                    <a:gs pos="26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grpSp>
              <p:nvGrpSpPr>
                <p:cNvPr id="6" name="Grupo 63"/>
                <p:cNvGrpSpPr/>
                <p:nvPr/>
              </p:nvGrpSpPr>
              <p:grpSpPr>
                <a:xfrm>
                  <a:off x="3509284" y="2780928"/>
                  <a:ext cx="630668" cy="650249"/>
                  <a:chOff x="6029564" y="1916832"/>
                  <a:chExt cx="630668" cy="650249"/>
                </a:xfrm>
              </p:grpSpPr>
              <p:sp>
                <p:nvSpPr>
                  <p:cNvPr id="106" name="Elipse 61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7" name="Elipse 62"/>
                  <p:cNvSpPr>
                    <a:spLocks noChangeAspect="1"/>
                  </p:cNvSpPr>
                  <p:nvPr/>
                </p:nvSpPr>
                <p:spPr bwMode="auto">
                  <a:xfrm>
                    <a:off x="6248409" y="2257211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7" name="Grupo 67"/>
                <p:cNvGrpSpPr/>
                <p:nvPr/>
              </p:nvGrpSpPr>
              <p:grpSpPr>
                <a:xfrm>
                  <a:off x="4301372" y="3789040"/>
                  <a:ext cx="486652" cy="504056"/>
                  <a:chOff x="6029564" y="1916832"/>
                  <a:chExt cx="630668" cy="650249"/>
                </a:xfrm>
              </p:grpSpPr>
              <p:sp>
                <p:nvSpPr>
                  <p:cNvPr id="101" name="Elipse 100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5" name="Elipse 104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8" name="Grupo 70"/>
                <p:cNvGrpSpPr/>
                <p:nvPr/>
              </p:nvGrpSpPr>
              <p:grpSpPr>
                <a:xfrm>
                  <a:off x="4427984" y="3573016"/>
                  <a:ext cx="360040" cy="360040"/>
                  <a:chOff x="6029564" y="1916832"/>
                  <a:chExt cx="630668" cy="650249"/>
                </a:xfrm>
              </p:grpSpPr>
              <p:sp>
                <p:nvSpPr>
                  <p:cNvPr id="99" name="Elipse 98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0" name="Elipse 99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</p:grpSp>
        </p:grpSp>
        <p:sp>
          <p:nvSpPr>
            <p:cNvPr id="86" name="Elipse 85"/>
            <p:cNvSpPr>
              <a:spLocks noChangeAspect="1"/>
            </p:cNvSpPr>
            <p:nvPr/>
          </p:nvSpPr>
          <p:spPr bwMode="auto">
            <a:xfrm rot="2712271">
              <a:off x="447339" y="3354842"/>
              <a:ext cx="802669" cy="480155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Elipse 86"/>
            <p:cNvSpPr>
              <a:spLocks noChangeAspect="1"/>
            </p:cNvSpPr>
            <p:nvPr/>
          </p:nvSpPr>
          <p:spPr bwMode="auto">
            <a:xfrm rot="2712271">
              <a:off x="571012" y="2982822"/>
              <a:ext cx="487464" cy="291600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Elipse 87"/>
            <p:cNvSpPr>
              <a:spLocks noChangeAspect="1"/>
            </p:cNvSpPr>
            <p:nvPr/>
          </p:nvSpPr>
          <p:spPr bwMode="auto">
            <a:xfrm rot="2712271">
              <a:off x="851215" y="288435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Elipse 88"/>
            <p:cNvSpPr>
              <a:spLocks noChangeAspect="1"/>
            </p:cNvSpPr>
            <p:nvPr/>
          </p:nvSpPr>
          <p:spPr bwMode="auto">
            <a:xfrm rot="2712271">
              <a:off x="1064003" y="351320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upo 21"/>
          <p:cNvGrpSpPr>
            <a:grpSpLocks noChangeAspect="1"/>
          </p:cNvGrpSpPr>
          <p:nvPr/>
        </p:nvGrpSpPr>
        <p:grpSpPr>
          <a:xfrm>
            <a:off x="2665105" y="3140968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/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0" name="Grupo 13"/>
          <p:cNvGrpSpPr>
            <a:grpSpLocks noChangeAspect="1"/>
          </p:cNvGrpSpPr>
          <p:nvPr/>
        </p:nvGrpSpPr>
        <p:grpSpPr>
          <a:xfrm>
            <a:off x="3913989" y="2679103"/>
            <a:ext cx="1388583" cy="1388741"/>
            <a:chOff x="3010560" y="1160768"/>
            <a:chExt cx="1800001" cy="1800200"/>
          </a:xfrm>
        </p:grpSpPr>
        <p:sp>
          <p:nvSpPr>
            <p:cNvPr id="81" name="Elipse 80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Elipse 81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Elipse 82"/>
            <p:cNvSpPr/>
            <p:nvPr/>
          </p:nvSpPr>
          <p:spPr bwMode="auto">
            <a:xfrm>
              <a:off x="3010560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100000">
                  <a:schemeClr val="tx1"/>
                </a:gs>
                <a:gs pos="30000">
                  <a:srgbClr val="FF0000">
                    <a:alpha val="6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56" name="Conector de seta reta 155"/>
          <p:cNvCxnSpPr/>
          <p:nvPr/>
        </p:nvCxnSpPr>
        <p:spPr bwMode="auto">
          <a:xfrm>
            <a:off x="1979712" y="3356992"/>
            <a:ext cx="5760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97" name="Título 1"/>
          <p:cNvSpPr txBox="1">
            <a:spLocks/>
          </p:cNvSpPr>
          <p:nvPr/>
        </p:nvSpPr>
        <p:spPr>
          <a:xfrm>
            <a:off x="685800" y="12576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 vida do Sol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323528" y="4428401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6" name="CaixaDeTexto 95"/>
          <p:cNvSpPr txBox="1"/>
          <p:nvPr/>
        </p:nvSpPr>
        <p:spPr>
          <a:xfrm>
            <a:off x="2123728" y="393305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Sol no estágio de sequencia principal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395536" y="609329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11" name="Grupo 127"/>
          <p:cNvGrpSpPr/>
          <p:nvPr/>
        </p:nvGrpSpPr>
        <p:grpSpPr>
          <a:xfrm>
            <a:off x="8063988" y="2892692"/>
            <a:ext cx="791980" cy="864096"/>
            <a:chOff x="7884476" y="764704"/>
            <a:chExt cx="791980" cy="864096"/>
          </a:xfrm>
        </p:grpSpPr>
        <p:sp>
          <p:nvSpPr>
            <p:cNvPr id="63" name="Elipse 62"/>
            <p:cNvSpPr>
              <a:spLocks noChangeAspect="1"/>
            </p:cNvSpPr>
            <p:nvPr/>
          </p:nvSpPr>
          <p:spPr bwMode="auto">
            <a:xfrm>
              <a:off x="7884476" y="764704"/>
              <a:ext cx="791980" cy="86409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Elipse 63"/>
            <p:cNvSpPr>
              <a:spLocks noChangeAspect="1"/>
            </p:cNvSpPr>
            <p:nvPr/>
          </p:nvSpPr>
          <p:spPr bwMode="auto">
            <a:xfrm>
              <a:off x="8196086" y="1124755"/>
              <a:ext cx="192338" cy="192340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2" name="Grupo 64"/>
          <p:cNvGrpSpPr/>
          <p:nvPr/>
        </p:nvGrpSpPr>
        <p:grpSpPr>
          <a:xfrm>
            <a:off x="6123779" y="2999608"/>
            <a:ext cx="882294" cy="717424"/>
            <a:chOff x="5926240" y="1912127"/>
            <a:chExt cx="882294" cy="717424"/>
          </a:xfrm>
        </p:grpSpPr>
        <p:sp>
          <p:nvSpPr>
            <p:cNvPr id="66" name="Elipse 65"/>
            <p:cNvSpPr>
              <a:spLocks noChangeAspect="1"/>
            </p:cNvSpPr>
            <p:nvPr/>
          </p:nvSpPr>
          <p:spPr bwMode="auto">
            <a:xfrm rot="15834379">
              <a:off x="6008675" y="1829692"/>
              <a:ext cx="717424" cy="882294"/>
            </a:xfrm>
            <a:prstGeom prst="ellipse">
              <a:avLst/>
            </a:prstGeom>
            <a:gradFill flip="none" rotWithShape="1">
              <a:gsLst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80000">
                  <a:schemeClr val="tx1">
                    <a:alpha val="0"/>
                  </a:schemeClr>
                </a:gs>
                <a:gs pos="83000">
                  <a:srgbClr val="00FF00">
                    <a:alpha val="6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Elipse 66"/>
            <p:cNvSpPr>
              <a:spLocks noChangeAspect="1"/>
            </p:cNvSpPr>
            <p:nvPr/>
          </p:nvSpPr>
          <p:spPr bwMode="auto">
            <a:xfrm rot="15834379">
              <a:off x="6036470" y="1890402"/>
              <a:ext cx="630354" cy="760371"/>
            </a:xfrm>
            <a:prstGeom prst="ellipse">
              <a:avLst/>
            </a:prstGeom>
            <a:gradFill>
              <a:gsLst>
                <a:gs pos="68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0">
                  <a:srgbClr val="00FF00">
                    <a:alpha val="0"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3" name="Grupo 67"/>
          <p:cNvGrpSpPr/>
          <p:nvPr/>
        </p:nvGrpSpPr>
        <p:grpSpPr>
          <a:xfrm>
            <a:off x="6442318" y="3212976"/>
            <a:ext cx="253410" cy="254816"/>
            <a:chOff x="6334814" y="3212976"/>
            <a:chExt cx="253410" cy="254816"/>
          </a:xfrm>
        </p:grpSpPr>
        <p:sp>
          <p:nvSpPr>
            <p:cNvPr id="69" name="Elipse 68"/>
            <p:cNvSpPr>
              <a:spLocks noChangeAspect="1"/>
            </p:cNvSpPr>
            <p:nvPr/>
          </p:nvSpPr>
          <p:spPr bwMode="auto">
            <a:xfrm>
              <a:off x="6334814" y="3212976"/>
              <a:ext cx="253410" cy="25481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rgbClr val="7030A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6390158" y="3284984"/>
              <a:ext cx="126058" cy="126743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71" name="Conector de seta reta 70"/>
          <p:cNvCxnSpPr/>
          <p:nvPr/>
        </p:nvCxnSpPr>
        <p:spPr bwMode="auto">
          <a:xfrm flipV="1">
            <a:off x="3527376" y="3348567"/>
            <a:ext cx="699649" cy="8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V="1">
            <a:off x="5183560" y="3348567"/>
            <a:ext cx="720080" cy="8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Conector de seta reta 72"/>
          <p:cNvCxnSpPr/>
          <p:nvPr/>
        </p:nvCxnSpPr>
        <p:spPr bwMode="auto">
          <a:xfrm flipV="1">
            <a:off x="7415808" y="3348567"/>
            <a:ext cx="720080" cy="8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4" name="CaixaDeTexto 73"/>
          <p:cNvSpPr txBox="1"/>
          <p:nvPr/>
        </p:nvSpPr>
        <p:spPr>
          <a:xfrm>
            <a:off x="3887416" y="3996353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5759624" y="3996353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Nebulosa planetária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7559824" y="402655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branca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136" grpId="0"/>
      <p:bldP spid="74" grpId="0"/>
      <p:bldP spid="7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1857623"/>
            <a:ext cx="7162800" cy="2863049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6000" b="0" dirty="0" smtClean="0">
                <a:solidFill>
                  <a:srgbClr val="FFFF00"/>
                </a:solidFill>
                <a:latin typeface="Century Gothic" pitchFamily="34" charset="0"/>
              </a:rPr>
              <a:t>E a Terra, </a:t>
            </a:r>
            <a:br>
              <a:rPr lang="pt-BR" sz="6000" b="0" dirty="0" smtClean="0">
                <a:solidFill>
                  <a:srgbClr val="FFFF00"/>
                </a:solidFill>
                <a:latin typeface="Century Gothic" pitchFamily="34" charset="0"/>
              </a:rPr>
            </a:br>
            <a:r>
              <a:rPr lang="pt-BR" sz="6000" b="0" dirty="0" smtClean="0">
                <a:solidFill>
                  <a:srgbClr val="FFFF00"/>
                </a:solidFill>
                <a:latin typeface="Century Gothic" pitchFamily="34" charset="0"/>
              </a:rPr>
              <a:t>como fica?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707904" y="285293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irius B, the white-dwarf companion to Sirius, compared to the size of 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91148" cy="6021289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Tamanho de uma anã branca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111086" y="6536377"/>
            <a:ext cx="76418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FBD679"/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rgbClr val="FBD679"/>
                </a:solidFill>
                <a:latin typeface="Century Gothic" pitchFamily="34" charset="0"/>
              </a:rPr>
              <a:t>imagem: http://ircamera.as.arizona.edu/NatSci102/NatSci102/lectures/starevolution.htm</a:t>
            </a:r>
            <a:endParaRPr lang="pt-BR" sz="1200" dirty="0">
              <a:solidFill>
                <a:srgbClr val="FBD67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lum bright="4000" contrast="14000"/>
          </a:blip>
          <a:srcRect/>
          <a:stretch>
            <a:fillRect/>
          </a:stretch>
        </p:blipFill>
        <p:spPr bwMode="auto">
          <a:xfrm>
            <a:off x="2051720" y="1627188"/>
            <a:ext cx="4857750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548" y="260281"/>
            <a:ext cx="883286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Nebulosa planetária na constelação de Aquário: </a:t>
            </a:r>
          </a:p>
          <a:p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Nebulosa da Hélice, NGC </a:t>
            </a:r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7293. distância: 650 </a:t>
            </a:r>
            <a:r>
              <a:rPr lang="pt-BR" sz="2800" dirty="0" err="1" smtClean="0">
                <a:solidFill>
                  <a:schemeClr val="bg1"/>
                </a:solidFill>
                <a:latin typeface="Century Gothic" pitchFamily="34" charset="0"/>
              </a:rPr>
              <a:t>a.l.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  <a:p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FBD679"/>
                </a:solidFill>
                <a:latin typeface="Century Gothic" pitchFamily="34" charset="0"/>
              </a:rPr>
              <a:t>Crédito da imagem: Telescópio Espacial Hubble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3"/>
          <p:cNvSpPr>
            <a:spLocks noGrp="1"/>
          </p:cNvSpPr>
          <p:nvPr>
            <p:ph type="title"/>
          </p:nvPr>
        </p:nvSpPr>
        <p:spPr>
          <a:xfrm>
            <a:off x="832048" y="2708920"/>
            <a:ext cx="7772400" cy="1143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BR" sz="6000" b="0" dirty="0" smtClean="0">
                <a:solidFill>
                  <a:srgbClr val="FFFF00"/>
                </a:solidFill>
                <a:latin typeface="Century Gothic" pitchFamily="34" charset="0"/>
              </a:rPr>
              <a:t>Interior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sp>
        <p:nvSpPr>
          <p:cNvPr id="3076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>
              <a:latin typeface="Century Gothic" pitchFamily="34" charset="0"/>
            </a:endParaRPr>
          </a:p>
        </p:txBody>
      </p:sp>
      <p:pic>
        <p:nvPicPr>
          <p:cNvPr id="5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563888" y="2564904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6" name="Título 3"/>
          <p:cNvSpPr txBox="1">
            <a:spLocks/>
          </p:cNvSpPr>
          <p:nvPr/>
        </p:nvSpPr>
        <p:spPr bwMode="auto">
          <a:xfrm>
            <a:off x="107504" y="836712"/>
            <a:ext cx="8856984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Visão moderna do Sol</a:t>
            </a:r>
          </a:p>
        </p:txBody>
      </p:sp>
      <p:sp>
        <p:nvSpPr>
          <p:cNvPr id="7" name="Retângulo 6"/>
          <p:cNvSpPr>
            <a:spLocks noChangeArrowheads="1"/>
          </p:cNvSpPr>
          <p:nvPr/>
        </p:nvSpPr>
        <p:spPr bwMode="auto">
          <a:xfrm>
            <a:off x="-36512" y="6536377"/>
            <a:ext cx="744787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: </a:t>
            </a:r>
            <a:r>
              <a:rPr lang="pt-BR" sz="1200" dirty="0" err="1" smtClean="0">
                <a:solidFill>
                  <a:srgbClr val="D09606"/>
                </a:solidFill>
                <a:latin typeface="Century Gothic" pitchFamily="34" charset="0"/>
              </a:rPr>
              <a:t>National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 </a:t>
            </a:r>
            <a:r>
              <a:rPr lang="pt-BR" sz="1200" dirty="0" err="1" smtClean="0">
                <a:solidFill>
                  <a:srgbClr val="D09606"/>
                </a:solidFill>
                <a:latin typeface="Century Gothic" pitchFamily="34" charset="0"/>
              </a:rPr>
              <a:t>Geogrhaphic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, disponível em: http://www.youtube.com/watch?v=jaHGvcE6KEA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Sol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141689" y="6367463"/>
            <a:ext cx="33313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>
                <a:solidFill>
                  <a:srgbClr val="D09606"/>
                </a:solidFill>
                <a:latin typeface="Century Gothic" pitchFamily="34" charset="0"/>
              </a:rPr>
              <a:t>chandra</a:t>
            </a:r>
            <a:r>
              <a:rPr lang="pt-BR" sz="1200" dirty="0">
                <a:solidFill>
                  <a:srgbClr val="D09606"/>
                </a:solidFill>
                <a:latin typeface="Century Gothic" pitchFamily="34" charset="0"/>
              </a:rPr>
              <a:t>.harvard.edu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ubtítulo 2"/>
          <p:cNvSpPr>
            <a:spLocks noGrp="1"/>
          </p:cNvSpPr>
          <p:nvPr>
            <p:ph type="subTitle" idx="1"/>
          </p:nvPr>
        </p:nvSpPr>
        <p:spPr>
          <a:xfrm>
            <a:off x="642938" y="667469"/>
            <a:ext cx="7889502" cy="5857875"/>
          </a:xfrm>
        </p:spPr>
        <p:txBody>
          <a:bodyPr/>
          <a:lstStyle/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BD679"/>
                </a:solidFill>
                <a:latin typeface="Century Gothic" pitchFamily="34" charset="0"/>
              </a:rPr>
              <a:t>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No núcleo do Sol é onde é produzida toda a sua energia;</a:t>
            </a: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A matéria do Sol é tão concentrada que a luz leva cerca de </a:t>
            </a:r>
            <a:r>
              <a:rPr lang="pt-BR" sz="4000" dirty="0" smtClean="0">
                <a:solidFill>
                  <a:srgbClr val="FFFF00"/>
                </a:solidFill>
                <a:latin typeface="Century Gothic" pitchFamily="34" charset="0"/>
              </a:rPr>
              <a:t>10 milhões de anos 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para chegar até a superfície</a:t>
            </a:r>
            <a:endParaRPr lang="pt-BR" sz="4000" dirty="0" smtClean="0">
              <a:solidFill>
                <a:srgbClr val="FFFF00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polêmica sobre a Usina de Itaip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250074"/>
            <a:ext cx="5760640" cy="4411629"/>
          </a:xfrm>
          <a:prstGeom prst="rect">
            <a:avLst/>
          </a:prstGeom>
          <a:noFill/>
        </p:spPr>
      </p:pic>
      <p:sp>
        <p:nvSpPr>
          <p:cNvPr id="7171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772400" cy="1143000"/>
          </a:xfrm>
        </p:spPr>
        <p:txBody>
          <a:bodyPr/>
          <a:lstStyle/>
          <a:p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A Usina de Itaipu</a:t>
            </a:r>
            <a:endParaRPr lang="pt-BR" sz="5400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Retângulo 3"/>
          <p:cNvSpPr>
            <a:spLocks noChangeArrowheads="1"/>
          </p:cNvSpPr>
          <p:nvPr/>
        </p:nvSpPr>
        <p:spPr bwMode="auto">
          <a:xfrm>
            <a:off x="35496" y="6536377"/>
            <a:ext cx="766588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Fonte da imagem: </a:t>
            </a:r>
            <a:r>
              <a:rPr lang="pt-BR" sz="1200" dirty="0" smtClean="0">
                <a:solidFill>
                  <a:srgbClr val="D09606"/>
                </a:solidFill>
                <a:latin typeface="Century Gothic" pitchFamily="34" charset="0"/>
              </a:rPr>
              <a:t>http://www.mundoeducacao.com/geografia/a-polemica-sobre-usina-itaipu.htm</a:t>
            </a:r>
            <a:endParaRPr lang="pt-BR" sz="1200" dirty="0">
              <a:solidFill>
                <a:srgbClr val="D09606"/>
              </a:solidFill>
              <a:latin typeface="Century Gothic" pitchFamily="34" charset="0"/>
            </a:endParaRPr>
          </a:p>
        </p:txBody>
      </p:sp>
      <p:sp>
        <p:nvSpPr>
          <p:cNvPr id="6" name="Subtítulo 2"/>
          <p:cNvSpPr txBox="1">
            <a:spLocks/>
          </p:cNvSpPr>
          <p:nvPr/>
        </p:nvSpPr>
        <p:spPr>
          <a:xfrm>
            <a:off x="1403648" y="5661248"/>
            <a:ext cx="6660232" cy="936104"/>
          </a:xfrm>
          <a:prstGeom prst="rect">
            <a:avLst/>
          </a:prstGeom>
        </p:spPr>
        <p:txBody>
          <a:bodyPr/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6600"/>
              </a:buClr>
              <a:buSzTx/>
              <a:tabLst/>
              <a:defRPr/>
            </a:pPr>
            <a:r>
              <a:rPr kumimoji="0" lang="pt-BR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Potência instalada:</a:t>
            </a:r>
            <a:r>
              <a:rPr kumimoji="0" lang="pt-BR" sz="3200" b="0" i="0" u="none" strike="noStrike" kern="0" cap="none" spc="0" normalizeH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14 GW</a:t>
            </a:r>
            <a:endParaRPr kumimoji="0" lang="pt-BR" sz="2800" b="0" i="0" u="none" strike="noStrike" kern="0" cap="none" spc="0" normalizeH="0" baseline="0" noProof="0" dirty="0" smtClean="0">
              <a:ln>
                <a:noFill/>
              </a:ln>
              <a:solidFill>
                <a:srgbClr val="FBD679"/>
              </a:solidFill>
              <a:effectLst/>
              <a:uLnTx/>
              <a:uFillTx/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ítulo 2"/>
          <p:cNvSpPr>
            <a:spLocks noGrp="1"/>
          </p:cNvSpPr>
          <p:nvPr>
            <p:ph type="subTitle" idx="1"/>
          </p:nvPr>
        </p:nvSpPr>
        <p:spPr>
          <a:xfrm>
            <a:off x="251520" y="428625"/>
            <a:ext cx="8640960" cy="5857875"/>
          </a:xfrm>
        </p:spPr>
        <p:txBody>
          <a:bodyPr/>
          <a:lstStyle/>
          <a:p>
            <a:pPr algn="just">
              <a:buClr>
                <a:srgbClr val="FF6600"/>
              </a:buClr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A quantidade de energia produzida é enorme: </a:t>
            </a:r>
          </a:p>
          <a:p>
            <a:pPr algn="just">
              <a:buClr>
                <a:srgbClr val="FF6600"/>
              </a:buClr>
            </a:pPr>
            <a:endParaRPr lang="pt-BR" sz="4000" b="0" dirty="0" smtClean="0">
              <a:solidFill>
                <a:srgbClr val="FFFF00"/>
              </a:solidFill>
              <a:latin typeface="Century Gothic" pitchFamily="34" charset="0"/>
            </a:endParaRPr>
          </a:p>
          <a:p>
            <a:pPr lvl="1" algn="just">
              <a:buClr>
                <a:srgbClr val="FFFF00"/>
              </a:buClr>
              <a:buFont typeface="Wingdings" pitchFamily="2" charset="2"/>
              <a:buChar char="v"/>
            </a:pP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para reproduzir a mesma energia precisaríamos de  30.000 </a:t>
            </a:r>
            <a:r>
              <a:rPr lang="pt-BR" sz="4000" dirty="0" smtClean="0">
                <a:solidFill>
                  <a:srgbClr val="FFFF00"/>
                </a:solidFill>
                <a:latin typeface="Century Gothic" pitchFamily="34" charset="0"/>
              </a:rPr>
              <a:t>trilhões</a:t>
            </a:r>
            <a:r>
              <a:rPr lang="pt-BR" sz="4000" b="0" dirty="0" smtClean="0">
                <a:solidFill>
                  <a:srgbClr val="FFFF00"/>
                </a:solidFill>
                <a:latin typeface="Century Gothic" pitchFamily="34" charset="0"/>
              </a:rPr>
              <a:t> de usinas de Itaipu!</a:t>
            </a:r>
          </a:p>
          <a:p>
            <a:pPr lvl="1" algn="l">
              <a:buClr>
                <a:srgbClr val="FF6600"/>
              </a:buClr>
            </a:pPr>
            <a:endParaRPr lang="pt-BR" b="0" dirty="0" smtClean="0">
              <a:solidFill>
                <a:srgbClr val="FBD679"/>
              </a:solidFill>
              <a:latin typeface="Century Gothic" pitchFamily="34" charset="0"/>
            </a:endParaRPr>
          </a:p>
          <a:p>
            <a:pPr lvl="1" algn="l">
              <a:buClr>
                <a:srgbClr val="FF6600"/>
              </a:buClr>
            </a:pPr>
            <a:endParaRPr lang="pt-BR" b="0" dirty="0" smtClean="0">
              <a:solidFill>
                <a:srgbClr val="FBD67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 fonte de energia do Sol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10438</TotalTime>
  <Words>663</Words>
  <Application>Microsoft Office PowerPoint</Application>
  <PresentationFormat>Apresentação na tela (4:3)</PresentationFormat>
  <Paragraphs>111</Paragraphs>
  <Slides>40</Slides>
  <Notes>6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40</vt:i4>
      </vt:variant>
    </vt:vector>
  </HeadingPairs>
  <TitlesOfParts>
    <vt:vector size="41" baseType="lpstr">
      <vt:lpstr>Blank Presentation</vt:lpstr>
      <vt:lpstr>Slide 1</vt:lpstr>
      <vt:lpstr>Importante!</vt:lpstr>
      <vt:lpstr>O Sol no Sistema Solar</vt:lpstr>
      <vt:lpstr>Interior do Sol</vt:lpstr>
      <vt:lpstr>Slide 5</vt:lpstr>
      <vt:lpstr>Slide 6</vt:lpstr>
      <vt:lpstr>A Usina de Itaipu</vt:lpstr>
      <vt:lpstr>Slide 8</vt:lpstr>
      <vt:lpstr>A fonte de energia do Sol</vt:lpstr>
      <vt:lpstr>Slide 10</vt:lpstr>
      <vt:lpstr>O Knock Nevis</vt:lpstr>
      <vt:lpstr>O Knock Nevis</vt:lpstr>
      <vt:lpstr>Slide 13</vt:lpstr>
      <vt:lpstr>Slide 14</vt:lpstr>
      <vt:lpstr>Atmosfera Solar</vt:lpstr>
      <vt:lpstr>Slide 16</vt:lpstr>
      <vt:lpstr>A fotosfera</vt:lpstr>
      <vt:lpstr>A cromosfera</vt:lpstr>
      <vt:lpstr>A coroa</vt:lpstr>
      <vt:lpstr>Slide 20</vt:lpstr>
      <vt:lpstr>Slide 21</vt:lpstr>
      <vt:lpstr>Obscurecimento do limbo</vt:lpstr>
      <vt:lpstr>No resto da superfície: grânulos</vt:lpstr>
      <vt:lpstr>Slide 24</vt:lpstr>
      <vt:lpstr>proeminências</vt:lpstr>
      <vt:lpstr>Slide 26</vt:lpstr>
      <vt:lpstr>O vento solar “sopra” as caudas dos cometas</vt:lpstr>
      <vt:lpstr>Ciclo de atividade  do Sol</vt:lpstr>
      <vt:lpstr>O Sol tem um ciclo de atividade que dura cerca de 11 anos.</vt:lpstr>
      <vt:lpstr>A cada 11 anos o Sol fica mais salpicado de manchas  solares...</vt:lpstr>
      <vt:lpstr>Slide 31</vt:lpstr>
      <vt:lpstr>Slide 32</vt:lpstr>
      <vt:lpstr>Nascimento, vida  e morte do Sol</vt:lpstr>
      <vt:lpstr>Slide 34</vt:lpstr>
      <vt:lpstr>Slide 35</vt:lpstr>
      <vt:lpstr>E a Terra,  como fica?</vt:lpstr>
      <vt:lpstr>Slide 37</vt:lpstr>
      <vt:lpstr>Tamanho de uma anã branca</vt:lpstr>
      <vt:lpstr>Slide 39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612</cp:revision>
  <cp:lastPrinted>2000-05-01T12:23:36Z</cp:lastPrinted>
  <dcterms:created xsi:type="dcterms:W3CDTF">1995-06-17T23:31:02Z</dcterms:created>
  <dcterms:modified xsi:type="dcterms:W3CDTF">2014-08-01T20:29:32Z</dcterms:modified>
</cp:coreProperties>
</file>