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991" r:id="rId2"/>
    <p:sldId id="927" r:id="rId3"/>
    <p:sldId id="959" r:id="rId4"/>
    <p:sldId id="960" r:id="rId5"/>
    <p:sldId id="988" r:id="rId6"/>
    <p:sldId id="953" r:id="rId7"/>
    <p:sldId id="961" r:id="rId8"/>
    <p:sldId id="973" r:id="rId9"/>
    <p:sldId id="962" r:id="rId10"/>
    <p:sldId id="963" r:id="rId11"/>
    <p:sldId id="964" r:id="rId12"/>
    <p:sldId id="974" r:id="rId13"/>
    <p:sldId id="965" r:id="rId14"/>
    <p:sldId id="975" r:id="rId15"/>
    <p:sldId id="966" r:id="rId16"/>
    <p:sldId id="967" r:id="rId17"/>
    <p:sldId id="968" r:id="rId18"/>
    <p:sldId id="969" r:id="rId19"/>
    <p:sldId id="970" r:id="rId20"/>
    <p:sldId id="976" r:id="rId21"/>
    <p:sldId id="971" r:id="rId22"/>
    <p:sldId id="972" r:id="rId23"/>
    <p:sldId id="954" r:id="rId24"/>
    <p:sldId id="977" r:id="rId25"/>
    <p:sldId id="978" r:id="rId26"/>
    <p:sldId id="979" r:id="rId27"/>
    <p:sldId id="980" r:id="rId28"/>
    <p:sldId id="983" r:id="rId29"/>
    <p:sldId id="982" r:id="rId30"/>
    <p:sldId id="955" r:id="rId31"/>
    <p:sldId id="958" r:id="rId32"/>
    <p:sldId id="994" r:id="rId33"/>
    <p:sldId id="984" r:id="rId34"/>
    <p:sldId id="986" r:id="rId35"/>
    <p:sldId id="993" r:id="rId36"/>
    <p:sldId id="992" r:id="rId37"/>
    <p:sldId id="985" r:id="rId38"/>
    <p:sldId id="987" r:id="rId39"/>
    <p:sldId id="945" r:id="rId4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99"/>
    <a:srgbClr val="B2B2B2"/>
    <a:srgbClr val="BABABA"/>
    <a:srgbClr val="0066FF"/>
    <a:srgbClr val="F3F3F3"/>
    <a:srgbClr val="F0F0F0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598" autoAdjust="0"/>
  </p:normalViewPr>
  <p:slideViewPr>
    <p:cSldViewPr>
      <p:cViewPr>
        <p:scale>
          <a:sx n="98" d="100"/>
          <a:sy n="98" d="100"/>
        </p:scale>
        <p:origin x="-1908" y="-27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9AF3FE-E6B7-46CE-9EB2-BAF51F4A65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D6505AD-EF9F-4160-9EE4-8CA9C347D0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http://www.cdcc.usp.br/cda/historico/refrator-grubb-00.jpg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C69F-7293-485C-80CD-25A5DFF12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E416-5396-4697-AD82-70455F975B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BEF7-9F06-4F04-9182-51059825D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FBD3-EDC6-4596-BF0E-3391FF96D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7C94-89DE-4F3B-970A-E488019B51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3E4C-3459-44C6-867E-F359C6C4C6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40C3-A7E2-400C-9A7A-9324756E6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151B-6F89-4A7D-A76F-1B11F4293C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C293-8EC1-4DD2-A8AA-1683A1C170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C4A2-ABF9-49E1-8BA4-7EFE6509BA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6D4F-0934-4CE1-AF72-3D2FA6920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7EC053-F9ED-4D9A-97E6-00EA43FC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telescope10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Telescópios</a:t>
            </a: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ctrTitle"/>
          </p:nvPr>
        </p:nvSpPr>
        <p:spPr>
          <a:xfrm>
            <a:off x="642938" y="1357313"/>
            <a:ext cx="3143250" cy="414337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Telescópio de Galileu</a:t>
            </a:r>
          </a:p>
        </p:txBody>
      </p:sp>
      <p:pic>
        <p:nvPicPr>
          <p:cNvPr id="14339" name="Picture 2" descr="C:\Documents and Settings\andre silva\Meus documentos\CONCURSO_CDCC\apresentações\Imagens\telescópios\telescópio de galileu.jpg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4286250" y="0"/>
            <a:ext cx="48577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http://www.britannica.com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642938" y="-41275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galileoscópio</a:t>
            </a:r>
          </a:p>
        </p:txBody>
      </p:sp>
      <p:pic>
        <p:nvPicPr>
          <p:cNvPr id="15363" name="Picture 2" descr="C:\Documents and Settings\andre silva\Meus documentos\CONCURSO_CDCC\apresentações\Imagens\telescópios\Galileoscopi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0" y="6581775"/>
            <a:ext cx="600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200">
                <a:solidFill>
                  <a:schemeClr val="tx1"/>
                </a:solidFill>
                <a:latin typeface="Century Gothic" pitchFamily="34" charset="0"/>
              </a:rPr>
              <a:t>Crédito da imagem: http://luna-astronomia.blogspot.com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Desvantagens dos refratores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625" y="2571750"/>
            <a:ext cx="8072438" cy="3071813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aberração cromática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para grandes diâmetros a construção é difícil</a:t>
            </a:r>
          </a:p>
          <a:p>
            <a:pPr algn="l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Aberração cromática</a:t>
            </a:r>
          </a:p>
        </p:txBody>
      </p:sp>
      <p:pic>
        <p:nvPicPr>
          <p:cNvPr id="17411" name="Picture 2" descr="C:\Documents and Settings\andre silva\Meus documentos\CONCURSO_CDCC\apresentações\Imagens\telescópios\prisma_espec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9050"/>
            <a:ext cx="6572250" cy="280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3" descr="C:\Documents and Settings\andre silva\Meus documentos\CONCURSO_CDCC\apresentações\Imagens\telescópios\aberração cromá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94000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67155"/>
            <a:ext cx="878681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Créditos das imagens:  imagem superior: http://www.on.br; imagem inferior: http://educacaoespacial.wordpress.com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Refletores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ndre silva\Meus documentos\CONCURSO_CDCC\apresentações\Imagens\telescópios\funcionamento refl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428750"/>
            <a:ext cx="9136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Como funciona um refletor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http://www.geocities.ws/saladefisica7</a:t>
            </a:r>
          </a:p>
        </p:txBody>
      </p: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10800000" flipV="1">
            <a:off x="1214438" y="3643313"/>
            <a:ext cx="7929562" cy="2428875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flipV="1">
            <a:off x="1214438" y="4214813"/>
            <a:ext cx="4000500" cy="1857375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10800000" flipV="1">
            <a:off x="357188" y="4286250"/>
            <a:ext cx="4786312" cy="1214438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Conector de seta reta 11"/>
          <p:cNvCxnSpPr>
            <a:cxnSpLocks noChangeShapeType="1"/>
          </p:cNvCxnSpPr>
          <p:nvPr/>
        </p:nvCxnSpPr>
        <p:spPr bwMode="auto">
          <a:xfrm rot="10800000" flipV="1">
            <a:off x="857250" y="2071688"/>
            <a:ext cx="8286750" cy="2500312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V="1">
            <a:off x="857250" y="3929063"/>
            <a:ext cx="4214813" cy="642937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13"/>
          <p:cNvCxnSpPr>
            <a:cxnSpLocks noChangeShapeType="1"/>
          </p:cNvCxnSpPr>
          <p:nvPr/>
        </p:nvCxnSpPr>
        <p:spPr bwMode="auto">
          <a:xfrm rot="10800000" flipV="1">
            <a:off x="357188" y="3929063"/>
            <a:ext cx="4643437" cy="1571625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Newtoniano</a:t>
            </a:r>
          </a:p>
        </p:txBody>
      </p:sp>
      <p:pic>
        <p:nvPicPr>
          <p:cNvPr id="20483" name="Picture 2" descr="C:\Documents and Settings\andre silva\Meus documentos\CONCURSO_CDCC\apresentações\Imagens\telescópios\Newtonian telescop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85875" y="2143125"/>
            <a:ext cx="69627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 telescópio de Newton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http://astro.if.ufrgs.br</a:t>
            </a:r>
          </a:p>
        </p:txBody>
      </p:sp>
      <p:pic>
        <p:nvPicPr>
          <p:cNvPr id="21508" name="Picture 2" descr="C:\Documents and Settings\andre silva\Meus documentos\CONCURSO_CDCC\apresentações\Imagens\telescópios\telescopio de newton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714625" y="1700213"/>
            <a:ext cx="3359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Newtoniano moderno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http://www.meade.com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66888" y="1500188"/>
            <a:ext cx="5591175" cy="491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Cassegrain</a:t>
            </a:r>
          </a:p>
        </p:txBody>
      </p:sp>
      <p:pic>
        <p:nvPicPr>
          <p:cNvPr id="23555" name="Picture 2" descr="C:\Documents and Settings\andre silva\Meus documentos\CONCURSO_CDCC\apresentações\Imagens\telescópios\Cassegrain telescop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618839" y="1253716"/>
            <a:ext cx="10398943" cy="519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Por que precisamos de telescópios?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</a:rPr>
              <a:t>Catadióptricos</a:t>
            </a:r>
            <a:endParaRPr lang="pt-BR" b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Schmidt</a:t>
            </a:r>
          </a:p>
        </p:txBody>
      </p:sp>
      <p:pic>
        <p:nvPicPr>
          <p:cNvPr id="25603" name="Picture 2" descr="C:\Documents and Settings\andre silva\Meus documentos\CONCURSO_CDCC\apresentações\Imagens\telescópios\Schimidt telescop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666750" y="857250"/>
            <a:ext cx="105251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Maksutov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  <p:grpSp>
        <p:nvGrpSpPr>
          <p:cNvPr id="26628" name="Grupo 5"/>
          <p:cNvGrpSpPr>
            <a:grpSpLocks/>
          </p:cNvGrpSpPr>
          <p:nvPr/>
        </p:nvGrpSpPr>
        <p:grpSpPr bwMode="auto">
          <a:xfrm>
            <a:off x="0" y="1633538"/>
            <a:ext cx="9144000" cy="4105275"/>
            <a:chOff x="1" y="1633750"/>
            <a:chExt cx="9144000" cy="4105051"/>
          </a:xfrm>
        </p:grpSpPr>
        <p:pic>
          <p:nvPicPr>
            <p:cNvPr id="26629" name="Picture 2" descr="C:\Documents and Settings\andre silva\Meus documentos\CONCURSO_CDCC\apresentações\Imagens\telescópios\Maksutov-Telescope.pn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1" y="1633750"/>
              <a:ext cx="9144000" cy="4105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Retângulo 4"/>
            <p:cNvSpPr>
              <a:spLocks noChangeArrowheads="1"/>
            </p:cNvSpPr>
            <p:nvPr/>
          </p:nvSpPr>
          <p:spPr bwMode="auto">
            <a:xfrm>
              <a:off x="285720" y="1857364"/>
              <a:ext cx="3643338" cy="642942"/>
            </a:xfrm>
            <a:prstGeom prst="rect">
              <a:avLst/>
            </a:prstGeom>
            <a:solidFill>
              <a:srgbClr val="B2B2B2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Os maiores telescópios da atualidade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O maior refrator, ainda em operação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Refrator de Yerkes</a:t>
            </a:r>
          </a:p>
        </p:txBody>
      </p:sp>
      <p:pic>
        <p:nvPicPr>
          <p:cNvPr id="29699" name="Picture 2" descr="C:\Documents and Settings\andre silva\Meus documentos\CONCURSO_CDCC\apresentações\Imagens\telescópios\Yerkes_Observatory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85875" y="1289050"/>
            <a:ext cx="6715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observatório de </a:t>
            </a:r>
            <a:r>
              <a:rPr lang="pt-BR" sz="1200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Yerkes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Os maiores telescópios do mundo (refletores)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Large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Binocular Telescope (LBT)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28625" y="2071688"/>
            <a:ext cx="3214688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efetivo de </a:t>
            </a:r>
            <a:r>
              <a:rPr lang="pt-BR" sz="2400" b="0" dirty="0">
                <a:solidFill>
                  <a:srgbClr val="00FF00"/>
                </a:solidFill>
                <a:latin typeface="Century Gothic" pitchFamily="34" charset="0"/>
              </a:rPr>
              <a:t>11,9 m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Dois espelhos de </a:t>
            </a:r>
            <a:r>
              <a:rPr lang="pt-BR" sz="2400" b="0" dirty="0">
                <a:solidFill>
                  <a:srgbClr val="00FF00"/>
                </a:solidFill>
                <a:latin typeface="Century Gothic" pitchFamily="34" charset="0"/>
              </a:rPr>
              <a:t>8,4 m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Localização: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itchFamily="34" charset="0"/>
              </a:rPr>
              <a:t>E.U.A.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, Itália e Alemanha</a:t>
            </a:r>
          </a:p>
        </p:txBody>
      </p:sp>
      <p:pic>
        <p:nvPicPr>
          <p:cNvPr id="31749" name="Picture 3" descr="C:\Documents and Settings\andre silva\Meus documentos\CONCURSO_CDCC\apresentações\Imagens\telescópios\LBT_ou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071688"/>
            <a:ext cx="4845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C:\Documents and Settings\andre silva\Meus documentos\CONCURSO_CDCC\apresentações\Imagens\telescópios\LBT-Gebae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07168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Gran Telescopio Canarias (GTC)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93216" y="2071688"/>
            <a:ext cx="3214688" cy="32146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4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Diâmetro: 10,4 </a:t>
            </a:r>
            <a:r>
              <a:rPr lang="pt-BR" sz="2400" b="0" dirty="0">
                <a:solidFill>
                  <a:srgbClr val="00FF00"/>
                </a:solidFill>
                <a:latin typeface="Century Gothic" pitchFamily="34" charset="0"/>
              </a:rPr>
              <a:t>m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Localização: Ilhas Canárias (Espanha)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Participantes: Espanha, México e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32773" name="Picture 2" descr="C:\Documents and Settings\andre silva\Meus documentos\CONCURSO_CDCC\apresentações\Imagens\telescópios\Cana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813" y="2071688"/>
            <a:ext cx="4826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Keck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1 e 2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85750" y="2071688"/>
            <a:ext cx="3071813" cy="32146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Diâmetro: </a:t>
            </a:r>
            <a:r>
              <a:rPr lang="pt-BR" sz="2400" b="0" dirty="0">
                <a:solidFill>
                  <a:srgbClr val="00FF00"/>
                </a:solidFill>
                <a:latin typeface="Century Gothic" pitchFamily="34" charset="0"/>
              </a:rPr>
              <a:t>10 m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Localização: Havaí (</a:t>
            </a:r>
            <a:r>
              <a:rPr lang="pt-BR" sz="2400" b="0" kern="0" dirty="0" err="1">
                <a:solidFill>
                  <a:srgbClr val="00FF00"/>
                </a:solidFill>
                <a:latin typeface="Century Gothic" pitchFamily="34" charset="0"/>
              </a:rPr>
              <a:t>E.U.A.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33797" name="Picture 3" descr="C:\Documents and Settings\andre silva\Meus documentos\CONCURSO_CDCC\apresentações\Imagens\telescópios\Kec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2044700"/>
            <a:ext cx="5175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3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 olho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7172" name="Picture 4" descr="C:\Documents and Settings\andre silva\Meus documentos\CONCURSO_CDCC\apresentações\Imagens\telescópios\estrutura do ol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85875"/>
            <a:ext cx="48577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Algumas grandezas físicas envolvidas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530225"/>
            <a:ext cx="885825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Grandezas importantes relacionadas com telescópios: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4143375" cy="3000375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distância focal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abertura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aumento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poder separador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magnitude limite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0"/>
            <a:ext cx="885825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Grandezas importantes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Telescópio Refrator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Grubb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 204/3000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Imagem 4" descr="refrator-grubb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6"/>
            <a:ext cx="3168352" cy="47199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solidFill>
                  <a:srgbClr val="00FF00"/>
                </a:solidFill>
              </a:rPr>
              <a:t>Crédito da Imagem: http://</a:t>
            </a:r>
            <a:r>
              <a:rPr lang="pt-BR" dirty="0" smtClean="0">
                <a:solidFill>
                  <a:srgbClr val="00FF00"/>
                </a:solidFill>
              </a:rPr>
              <a:t>www.cdcc.usp.br/cda/historico</a:t>
            </a:r>
            <a:endParaRPr lang="pt-BR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076056" y="1724025"/>
            <a:ext cx="3643313" cy="371475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distância focal, 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4056" y="1724025"/>
            <a:ext cx="4286250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82550" indent="-82550"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Distância da </a:t>
            </a:r>
            <a:r>
              <a:rPr lang="pt-BR" sz="34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lente</a:t>
            </a:r>
            <a:r>
              <a:rPr lang="pt-BR" sz="34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(ou espelho)</a:t>
            </a: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até 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chemeClr val="bg1"/>
                </a:solidFill>
                <a:latin typeface="Century Gothic" pitchFamily="34" charset="0"/>
              </a:rPr>
              <a:t>foco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(ponto onde os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FF00"/>
                </a:solidFill>
                <a:latin typeface="Century Gothic" pitchFamily="34" charset="0"/>
              </a:rPr>
              <a:t>raios paralelos</a:t>
            </a:r>
            <a:r>
              <a:rPr lang="pt-BR" sz="3400" b="0" kern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itchFamily="34" charset="0"/>
              </a:rPr>
              <a:t>eixo óptico</a:t>
            </a:r>
            <a:r>
              <a:rPr lang="pt-BR" sz="3400" b="0" kern="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convergem)</a:t>
            </a:r>
          </a:p>
        </p:txBody>
      </p:sp>
      <p:grpSp>
        <p:nvGrpSpPr>
          <p:cNvPr id="3" name="Group 367"/>
          <p:cNvGrpSpPr>
            <a:grpSpLocks/>
          </p:cNvGrpSpPr>
          <p:nvPr/>
        </p:nvGrpSpPr>
        <p:grpSpPr bwMode="auto">
          <a:xfrm>
            <a:off x="7019193" y="1866894"/>
            <a:ext cx="885760" cy="2428892"/>
            <a:chOff x="2112" y="768"/>
            <a:chExt cx="1438" cy="3264"/>
          </a:xfrm>
          <a:solidFill>
            <a:schemeClr val="accent3">
              <a:lumMod val="50000"/>
            </a:schemeClr>
          </a:solidFill>
        </p:grpSpPr>
        <p:sp>
          <p:nvSpPr>
            <p:cNvPr id="19" name="Freeform 365" descr="Malha"/>
            <p:cNvSpPr>
              <a:spLocks/>
            </p:cNvSpPr>
            <p:nvPr/>
          </p:nvSpPr>
          <p:spPr bwMode="auto">
            <a:xfrm>
              <a:off x="2112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0" name="Freeform 366" descr="Malha"/>
            <p:cNvSpPr>
              <a:spLocks/>
            </p:cNvSpPr>
            <p:nvPr/>
          </p:nvSpPr>
          <p:spPr bwMode="auto">
            <a:xfrm flipH="1">
              <a:off x="2830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1" name="Freeform 368"/>
          <p:cNvSpPr>
            <a:spLocks/>
          </p:cNvSpPr>
          <p:nvPr/>
        </p:nvSpPr>
        <p:spPr bwMode="auto">
          <a:xfrm>
            <a:off x="5207833" y="2662909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4762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Freeform 369"/>
          <p:cNvSpPr>
            <a:spLocks/>
          </p:cNvSpPr>
          <p:nvPr/>
        </p:nvSpPr>
        <p:spPr bwMode="auto">
          <a:xfrm flipV="1">
            <a:off x="5194996" y="3105154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36870" name="Conector reto 29"/>
          <p:cNvCxnSpPr>
            <a:cxnSpLocks noChangeShapeType="1"/>
          </p:cNvCxnSpPr>
          <p:nvPr/>
        </p:nvCxnSpPr>
        <p:spPr bwMode="auto">
          <a:xfrm>
            <a:off x="5190356" y="3090862"/>
            <a:ext cx="3386138" cy="1905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6871" name="Elipse 30"/>
          <p:cNvSpPr>
            <a:spLocks noChangeArrowheads="1"/>
          </p:cNvSpPr>
          <p:nvPr/>
        </p:nvSpPr>
        <p:spPr bwMode="auto">
          <a:xfrm>
            <a:off x="8505056" y="3040491"/>
            <a:ext cx="142875" cy="142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2" name="Conector reto 33"/>
          <p:cNvCxnSpPr>
            <a:cxnSpLocks noChangeShapeType="1"/>
          </p:cNvCxnSpPr>
          <p:nvPr/>
        </p:nvCxnSpPr>
        <p:spPr bwMode="auto">
          <a:xfrm rot="10800000" flipV="1">
            <a:off x="7462069" y="1866900"/>
            <a:ext cx="1587" cy="24288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873" name="Chave direita 36"/>
          <p:cNvSpPr>
            <a:spLocks/>
          </p:cNvSpPr>
          <p:nvPr/>
        </p:nvSpPr>
        <p:spPr bwMode="auto">
          <a:xfrm rot="5400000">
            <a:off x="7790681" y="4010025"/>
            <a:ext cx="428625" cy="1143000"/>
          </a:xfrm>
          <a:prstGeom prst="rightBrace">
            <a:avLst>
              <a:gd name="adj1" fmla="val 31185"/>
              <a:gd name="adj2" fmla="val 5475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4" name="Conector reto 37"/>
          <p:cNvCxnSpPr>
            <a:cxnSpLocks noChangeShapeType="1"/>
          </p:cNvCxnSpPr>
          <p:nvPr/>
        </p:nvCxnSpPr>
        <p:spPr bwMode="auto">
          <a:xfrm>
            <a:off x="8576494" y="3109912"/>
            <a:ext cx="1587" cy="118586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75" name="Conector de seta reta 41"/>
          <p:cNvCxnSpPr>
            <a:cxnSpLocks noChangeShapeType="1"/>
          </p:cNvCxnSpPr>
          <p:nvPr/>
        </p:nvCxnSpPr>
        <p:spPr bwMode="auto">
          <a:xfrm>
            <a:off x="5576119" y="2659406"/>
            <a:ext cx="357187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cxnSp>
        <p:nvCxnSpPr>
          <p:cNvPr id="36876" name="Conector de seta reta 43"/>
          <p:cNvCxnSpPr>
            <a:cxnSpLocks noChangeShapeType="1"/>
          </p:cNvCxnSpPr>
          <p:nvPr/>
        </p:nvCxnSpPr>
        <p:spPr bwMode="auto">
          <a:xfrm>
            <a:off x="5576119" y="3572696"/>
            <a:ext cx="357187" cy="1588"/>
          </a:xfrm>
          <a:prstGeom prst="straightConnector1">
            <a:avLst/>
          </a:prstGeom>
          <a:noFill/>
          <a:ln w="47625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sp>
        <p:nvSpPr>
          <p:cNvPr id="36877" name="Retângulo 51"/>
          <p:cNvSpPr>
            <a:spLocks noChangeArrowheads="1"/>
          </p:cNvSpPr>
          <p:nvPr/>
        </p:nvSpPr>
        <p:spPr bwMode="auto">
          <a:xfrm>
            <a:off x="7812925" y="4724400"/>
            <a:ext cx="455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itchFamily="34" charset="0"/>
              </a:rPr>
              <a:t>F</a:t>
            </a:r>
            <a:endParaRPr lang="pt-BR" sz="4400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71600" y="61653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CC99"/>
                </a:solidFill>
              </a:rPr>
              <a:t>Refrator </a:t>
            </a:r>
            <a:r>
              <a:rPr lang="pt-BR" sz="2800" dirty="0" err="1" smtClean="0">
                <a:solidFill>
                  <a:srgbClr val="00CC99"/>
                </a:solidFill>
              </a:rPr>
              <a:t>Grubb</a:t>
            </a:r>
            <a:r>
              <a:rPr lang="pt-BR" sz="2800" dirty="0" smtClean="0">
                <a:solidFill>
                  <a:srgbClr val="00CC99"/>
                </a:solidFill>
              </a:rPr>
              <a:t>; </a:t>
            </a:r>
            <a:r>
              <a:rPr lang="pt-BR" sz="2800" dirty="0" smtClean="0">
                <a:solidFill>
                  <a:schemeClr val="bg1"/>
                </a:solidFill>
              </a:rPr>
              <a:t>F</a:t>
            </a:r>
            <a:r>
              <a:rPr lang="pt-BR" sz="2800" dirty="0" smtClean="0">
                <a:solidFill>
                  <a:srgbClr val="00CC99"/>
                </a:solidFill>
              </a:rPr>
              <a:t>= 3 000mm</a:t>
            </a:r>
            <a:endParaRPr lang="pt-BR" sz="28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20072" y="1484784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Abertura, #f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3759" y="1484784"/>
            <a:ext cx="4286250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rgbClr val="00FF00"/>
                </a:solidFill>
                <a:latin typeface="Century Gothic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Razão (divisão) entre a </a:t>
            </a:r>
            <a:r>
              <a:rPr lang="pt-BR" sz="3400" b="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 smtClean="0">
                <a:solidFill>
                  <a:srgbClr val="0066FF"/>
                </a:solidFill>
                <a:latin typeface="Century Gothic" pitchFamily="34" charset="0"/>
              </a:rPr>
              <a:t>do diâmetro da objetiva</a:t>
            </a:r>
            <a:endParaRPr lang="pt-BR" sz="3400" b="0" kern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37893" name="Grupo 9"/>
          <p:cNvGrpSpPr>
            <a:grpSpLocks/>
          </p:cNvGrpSpPr>
          <p:nvPr/>
        </p:nvGrpSpPr>
        <p:grpSpPr bwMode="auto">
          <a:xfrm>
            <a:off x="5504319" y="1913409"/>
            <a:ext cx="2723936" cy="2502231"/>
            <a:chOff x="5499192" y="2928934"/>
            <a:chExt cx="2723955" cy="2502921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429335" y="4231195"/>
              <a:ext cx="793812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 dirty="0" smtClean="0">
                  <a:solidFill>
                    <a:srgbClr val="0066FF"/>
                  </a:solidFill>
                  <a:latin typeface="Century Gothic" pitchFamily="34" charset="0"/>
                </a:rPr>
                <a:t>d</a:t>
              </a:r>
              <a:endParaRPr lang="pt-BR" sz="7200" dirty="0">
                <a:solidFill>
                  <a:srgbClr val="0066FF"/>
                </a:solidFill>
                <a:latin typeface="Century Gothic" pitchFamily="34" charset="0"/>
              </a:endParaRP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499192" y="3443117"/>
              <a:ext cx="997396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 dirty="0" smtClean="0">
                  <a:solidFill>
                    <a:schemeClr val="bg1"/>
                  </a:solidFill>
                  <a:latin typeface="Century Gothic" pitchFamily="34" charset="0"/>
                </a:rPr>
                <a:t>#f</a:t>
              </a:r>
              <a:endParaRPr lang="pt-BR" sz="7200" dirty="0">
                <a:latin typeface="Century Gothic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43356" y="3000372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_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7200">
                <a:latin typeface="Century Gothic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95536" y="58052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</a:rPr>
              <a:t>Refrator </a:t>
            </a:r>
            <a:r>
              <a:rPr lang="pt-BR" sz="3200" dirty="0" err="1" smtClean="0">
                <a:solidFill>
                  <a:srgbClr val="00FF00"/>
                </a:solidFill>
              </a:rPr>
              <a:t>Grubb</a:t>
            </a:r>
            <a:r>
              <a:rPr lang="pt-BR" sz="3200" dirty="0" smtClean="0">
                <a:solidFill>
                  <a:srgbClr val="00FF00"/>
                </a:solidFill>
              </a:rPr>
              <a:t>; </a:t>
            </a:r>
            <a:r>
              <a:rPr lang="pt-BR" sz="3200" dirty="0" smtClean="0">
                <a:solidFill>
                  <a:schemeClr val="bg1"/>
                </a:solidFill>
              </a:rPr>
              <a:t>#f </a:t>
            </a:r>
            <a:r>
              <a:rPr lang="pt-BR" sz="3200" dirty="0" smtClean="0">
                <a:solidFill>
                  <a:srgbClr val="00FF00"/>
                </a:solidFill>
              </a:rPr>
              <a:t>= 14.7</a:t>
            </a:r>
            <a:endParaRPr lang="pt-BR" sz="32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20072" y="1484784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aumento, 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3759" y="1484784"/>
            <a:ext cx="4286250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rgbClr val="00FF00"/>
                </a:solidFill>
                <a:latin typeface="Century Gothic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Razão (divisão) entre a </a:t>
            </a:r>
            <a:r>
              <a:rPr lang="pt-BR" sz="3400" b="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66FF"/>
                </a:solidFill>
                <a:latin typeface="Century Gothic" pitchFamily="34" charset="0"/>
              </a:rPr>
              <a:t>distância focal da ocular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(lente de olho)</a:t>
            </a: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5569242" y="1913409"/>
            <a:ext cx="2625558" cy="2502231"/>
            <a:chOff x="5564115" y="2928934"/>
            <a:chExt cx="2625576" cy="2502921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604864" y="4231195"/>
              <a:ext cx="442753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rgbClr val="0066FF"/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564115" y="3443117"/>
              <a:ext cx="86755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A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43356" y="3000372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_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7200">
                <a:latin typeface="Century Gothic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467544" y="5157192"/>
            <a:ext cx="7848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</a:rPr>
              <a:t>Refrator </a:t>
            </a:r>
            <a:r>
              <a:rPr lang="pt-BR" sz="2000" dirty="0" err="1" smtClean="0">
                <a:solidFill>
                  <a:srgbClr val="00FF00"/>
                </a:solidFill>
              </a:rPr>
              <a:t>Grubb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40mm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  75X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25mm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120X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16mm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187.5X</a:t>
            </a:r>
          </a:p>
          <a:p>
            <a:pPr algn="l"/>
            <a:r>
              <a:rPr lang="pt-BR" sz="2000" dirty="0" smtClean="0">
                <a:solidFill>
                  <a:srgbClr val="00B0F0"/>
                </a:solidFill>
              </a:rPr>
              <a:t>f = 10mm </a:t>
            </a:r>
            <a:r>
              <a:rPr lang="pt-BR" sz="2000" dirty="0" smtClean="0">
                <a:solidFill>
                  <a:srgbClr val="00FF00"/>
                </a:solidFill>
              </a:rPr>
              <a:t>;</a:t>
            </a:r>
            <a:r>
              <a:rPr lang="pt-BR" sz="2000" dirty="0" smtClean="0"/>
              <a:t>  </a:t>
            </a:r>
            <a:r>
              <a:rPr lang="pt-BR" sz="2000" dirty="0" smtClean="0">
                <a:solidFill>
                  <a:schemeClr val="bg1"/>
                </a:solidFill>
              </a:rPr>
              <a:t>A = 300X</a:t>
            </a:r>
          </a:p>
          <a:p>
            <a:pPr algn="l"/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 máximo útil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624" y="2500313"/>
            <a:ext cx="7887791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2x o diâmetro do telescópio em mm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60 mm: 120x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110 mm: 220x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250 mm: 500x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Refrator </a:t>
            </a:r>
            <a:r>
              <a:rPr lang="pt-BR" sz="3400" b="0" kern="0" dirty="0" err="1" smtClean="0">
                <a:solidFill>
                  <a:srgbClr val="00FF00"/>
                </a:solidFill>
                <a:latin typeface="Century Gothic" pitchFamily="34" charset="0"/>
              </a:rPr>
              <a:t>Grubb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de 204 mm: 404x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poder separador, P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50" y="1045368"/>
            <a:ext cx="4286250" cy="50720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a capacidade do telescópio de podermos ver a menor separação angular entre dois pontos</a:t>
            </a:r>
          </a:p>
        </p:txBody>
      </p:sp>
      <p:pic>
        <p:nvPicPr>
          <p:cNvPr id="67586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4429125"/>
            <a:ext cx="120650" cy="7143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7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562225" cy="19002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004048" y="1045368"/>
            <a:ext cx="3643313" cy="507206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19" name="Retângulo 28"/>
          <p:cNvSpPr>
            <a:spLocks noChangeArrowheads="1"/>
          </p:cNvSpPr>
          <p:nvPr/>
        </p:nvSpPr>
        <p:spPr bwMode="auto">
          <a:xfrm>
            <a:off x="7086600" y="2786063"/>
            <a:ext cx="85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38920" name="Retângulo 32"/>
          <p:cNvSpPr>
            <a:spLocks noChangeArrowheads="1"/>
          </p:cNvSpPr>
          <p:nvPr/>
        </p:nvSpPr>
        <p:spPr bwMode="auto">
          <a:xfrm>
            <a:off x="5406645" y="2071688"/>
            <a:ext cx="702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1" name="Retângulo 34"/>
          <p:cNvSpPr>
            <a:spLocks noChangeArrowheads="1"/>
          </p:cNvSpPr>
          <p:nvPr/>
        </p:nvSpPr>
        <p:spPr bwMode="auto">
          <a:xfrm>
            <a:off x="6572250" y="1571625"/>
            <a:ext cx="172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120</a:t>
            </a:r>
          </a:p>
        </p:txBody>
      </p:sp>
      <p:sp>
        <p:nvSpPr>
          <p:cNvPr id="38922" name="Retângulo 35"/>
          <p:cNvSpPr>
            <a:spLocks noChangeArrowheads="1"/>
          </p:cNvSpPr>
          <p:nvPr/>
        </p:nvSpPr>
        <p:spPr bwMode="auto">
          <a:xfrm>
            <a:off x="6940589" y="171450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__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3" name="Retângulo 38"/>
          <p:cNvSpPr>
            <a:spLocks noChangeArrowheads="1"/>
          </p:cNvSpPr>
          <p:nvPr/>
        </p:nvSpPr>
        <p:spPr bwMode="auto">
          <a:xfrm>
            <a:off x="6140685" y="2157413"/>
            <a:ext cx="739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364088" y="4149080"/>
            <a:ext cx="32146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em segundos de arco (”)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364088" y="5085184"/>
            <a:ext cx="32146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milímetros (mm)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http://www.meade.com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635896" y="630878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CC99"/>
                </a:solidFill>
              </a:rPr>
              <a:t>Refrator </a:t>
            </a:r>
            <a:r>
              <a:rPr lang="pt-BR" sz="2400" dirty="0" err="1" smtClean="0">
                <a:solidFill>
                  <a:srgbClr val="00CC99"/>
                </a:solidFill>
              </a:rPr>
              <a:t>Grubb</a:t>
            </a:r>
            <a:r>
              <a:rPr lang="pt-BR" sz="2400" dirty="0" smtClean="0">
                <a:solidFill>
                  <a:srgbClr val="00CC99"/>
                </a:solidFill>
              </a:rPr>
              <a:t>;   </a:t>
            </a:r>
            <a:r>
              <a:rPr lang="pt-BR" sz="2400" dirty="0" smtClean="0">
                <a:solidFill>
                  <a:schemeClr val="bg1"/>
                </a:solidFill>
              </a:rPr>
              <a:t>P </a:t>
            </a:r>
            <a:r>
              <a:rPr lang="pt-BR" sz="2400" dirty="0" smtClean="0">
                <a:solidFill>
                  <a:srgbClr val="00CC99"/>
                </a:solidFill>
              </a:rPr>
              <a:t>= 0,6”</a:t>
            </a:r>
            <a:endParaRPr lang="pt-BR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Magnitude limite, m</a:t>
            </a:r>
            <a:r>
              <a:rPr lang="pt-BR" baseline="-25000" smtClean="0">
                <a:solidFill>
                  <a:schemeClr val="bg1"/>
                </a:solidFill>
                <a:latin typeface="Century Gothic" pitchFamily="34" charset="0"/>
              </a:rPr>
              <a:t>lim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0063" y="1571625"/>
            <a:ext cx="4286250" cy="1857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magnitude da estrela de menor brilho que pode ser vista ao telescópio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00063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9941" name="Grupo 13"/>
          <p:cNvGrpSpPr>
            <a:grpSpLocks/>
          </p:cNvGrpSpPr>
          <p:nvPr/>
        </p:nvGrpSpPr>
        <p:grpSpPr bwMode="auto">
          <a:xfrm>
            <a:off x="555587" y="3840163"/>
            <a:ext cx="4245049" cy="731880"/>
            <a:chOff x="5349842" y="2071678"/>
            <a:chExt cx="4244741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49842" y="2071678"/>
              <a:ext cx="1055021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m</a:t>
              </a:r>
              <a:r>
                <a:rPr lang="pt-BR" sz="3600" baseline="-25000">
                  <a:solidFill>
                    <a:schemeClr val="bg1"/>
                  </a:solidFill>
                  <a:latin typeface="Century Gothic" pitchFamily="34" charset="0"/>
                </a:rPr>
                <a:t>lim</a:t>
              </a:r>
              <a:endParaRPr lang="pt-BR" sz="360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6675406" y="2139727"/>
              <a:ext cx="2919177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7,1 + 5.</a:t>
              </a:r>
              <a:r>
                <a:rPr lang="pt-BR" sz="3600" dirty="0" err="1">
                  <a:solidFill>
                    <a:srgbClr val="00FF00"/>
                  </a:solidFill>
                  <a:latin typeface="Century Gothic" pitchFamily="34" charset="0"/>
                </a:rPr>
                <a:t>log</a:t>
              </a:r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centímetros (cm)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68612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14938" y="1571625"/>
            <a:ext cx="3225800" cy="416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http://www.webmastertalkforums.com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60212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Refrator </a:t>
            </a:r>
            <a:r>
              <a:rPr lang="pt-BR" sz="2800" dirty="0" err="1" smtClean="0">
                <a:solidFill>
                  <a:schemeClr val="accent1"/>
                </a:solidFill>
              </a:rPr>
              <a:t>Grubb</a:t>
            </a:r>
            <a:r>
              <a:rPr lang="pt-BR" sz="2800" dirty="0" smtClean="0">
                <a:solidFill>
                  <a:schemeClr val="accent1"/>
                </a:solidFill>
              </a:rPr>
              <a:t>;  </a:t>
            </a:r>
            <a:r>
              <a:rPr lang="pt-BR" sz="2800" dirty="0" smtClean="0">
                <a:solidFill>
                  <a:srgbClr val="FFFF00"/>
                </a:solidFill>
              </a:rPr>
              <a:t>D</a:t>
            </a:r>
            <a:r>
              <a:rPr lang="pt-BR" sz="2800" dirty="0" smtClean="0">
                <a:solidFill>
                  <a:schemeClr val="accent1"/>
                </a:solidFill>
              </a:rPr>
              <a:t>=204mm  </a:t>
            </a:r>
            <a:r>
              <a:rPr lang="pt-BR" sz="2800" dirty="0" smtClean="0">
                <a:solidFill>
                  <a:schemeClr val="bg1"/>
                </a:solidFill>
              </a:rPr>
              <a:t>m </a:t>
            </a:r>
            <a:r>
              <a:rPr lang="pt-BR" sz="2800" baseline="-25000" dirty="0" err="1" smtClean="0">
                <a:solidFill>
                  <a:schemeClr val="bg1"/>
                </a:solidFill>
              </a:rPr>
              <a:t>lim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= 13.6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“Praticando”...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: Universidade de Nebraska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6096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Pupila e iris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http://www.imagensdeposito.com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09800" y="2057400"/>
            <a:ext cx="4724400" cy="274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1052736"/>
            <a:ext cx="8072437" cy="5166890"/>
          </a:xfrm>
        </p:spPr>
        <p:txBody>
          <a:bodyPr/>
          <a:lstStyle/>
          <a:p>
            <a:pPr algn="just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a pupila tem um diâmetro de cerca de 7mm</a:t>
            </a:r>
          </a:p>
          <a:p>
            <a:pPr algn="just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just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este diâmetro define a área coletora de luz do olho humano</a:t>
            </a:r>
          </a:p>
          <a:p>
            <a:pPr algn="just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just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com os telescópios, podemos aumentar esta área e o limite é dado pela tecnologia</a:t>
            </a:r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04056" y="2564904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Tipos de telescópios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telescópios podem ser: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2714625"/>
            <a:ext cx="8072437" cy="1752600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refratores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refletores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00FF00"/>
                </a:solidFill>
                <a:latin typeface="Century Gothic" pitchFamily="34" charset="0"/>
              </a:rPr>
              <a:t>catadióptricos</a:t>
            </a:r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Refratores </a:t>
            </a:r>
            <a:b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(também conhecidos como lunetas)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ndre silva\Meus documentos\CONCURSO_CDCC\apresentações\Imagens\telescópios\funcionamento ref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581"/>
            <a:ext cx="91440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ctrTitle"/>
          </p:nvPr>
        </p:nvSpPr>
        <p:spPr>
          <a:xfrm>
            <a:off x="642938" y="-273273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Como funciona um refrator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50968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http://www.geocities.ws/saladefisica7</a:t>
            </a:r>
          </a:p>
        </p:txBody>
      </p:sp>
      <p:grpSp>
        <p:nvGrpSpPr>
          <p:cNvPr id="2" name="Grupo 41"/>
          <p:cNvGrpSpPr>
            <a:grpSpLocks/>
          </p:cNvGrpSpPr>
          <p:nvPr/>
        </p:nvGrpSpPr>
        <p:grpSpPr bwMode="auto">
          <a:xfrm>
            <a:off x="214313" y="2826693"/>
            <a:ext cx="8929687" cy="2357438"/>
            <a:chOff x="214283" y="2571744"/>
            <a:chExt cx="9644129" cy="2643206"/>
          </a:xfrm>
        </p:grpSpPr>
        <p:cxnSp>
          <p:nvCxnSpPr>
            <p:cNvPr id="13322" name="Conector de seta reta 11"/>
            <p:cNvCxnSpPr>
              <a:cxnSpLocks noChangeShapeType="1"/>
            </p:cNvCxnSpPr>
            <p:nvPr/>
          </p:nvCxnSpPr>
          <p:spPr bwMode="auto">
            <a:xfrm rot="10800000" flipV="1">
              <a:off x="8392534" y="2571744"/>
              <a:ext cx="1465878" cy="5606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3" name="Conector de seta reta 16"/>
            <p:cNvCxnSpPr>
              <a:cxnSpLocks noChangeShapeType="1"/>
            </p:cNvCxnSpPr>
            <p:nvPr/>
          </p:nvCxnSpPr>
          <p:spPr bwMode="auto">
            <a:xfrm rot="10800000" flipV="1">
              <a:off x="642910" y="3132424"/>
              <a:ext cx="7749624" cy="193965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4" name="Conector de seta reta 18"/>
            <p:cNvCxnSpPr>
              <a:cxnSpLocks noChangeShapeType="1"/>
            </p:cNvCxnSpPr>
            <p:nvPr/>
          </p:nvCxnSpPr>
          <p:spPr bwMode="auto">
            <a:xfrm rot="10800000" flipV="1">
              <a:off x="214283" y="5072074"/>
              <a:ext cx="428639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upo 40"/>
          <p:cNvGrpSpPr>
            <a:grpSpLocks/>
          </p:cNvGrpSpPr>
          <p:nvPr/>
        </p:nvGrpSpPr>
        <p:grpSpPr bwMode="auto">
          <a:xfrm>
            <a:off x="285750" y="1112193"/>
            <a:ext cx="8858250" cy="4357688"/>
            <a:chOff x="285720" y="1142984"/>
            <a:chExt cx="8858280" cy="4357718"/>
          </a:xfrm>
        </p:grpSpPr>
        <p:cxnSp>
          <p:nvCxnSpPr>
            <p:cNvPr id="13319" name="Conector de seta reta 8"/>
            <p:cNvCxnSpPr>
              <a:cxnSpLocks noChangeShapeType="1"/>
            </p:cNvCxnSpPr>
            <p:nvPr/>
          </p:nvCxnSpPr>
          <p:spPr bwMode="auto">
            <a:xfrm rot="10800000" flipV="1">
              <a:off x="7286644" y="1142984"/>
              <a:ext cx="1857356" cy="7143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0" name="Conector de seta reta 13"/>
            <p:cNvCxnSpPr>
              <a:cxnSpLocks noChangeShapeType="1"/>
            </p:cNvCxnSpPr>
            <p:nvPr/>
          </p:nvCxnSpPr>
          <p:spPr bwMode="auto">
            <a:xfrm rot="10800000" flipV="1">
              <a:off x="714348" y="1857364"/>
              <a:ext cx="6572296" cy="3500462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1" name="Conector de seta reta 19"/>
            <p:cNvCxnSpPr>
              <a:cxnSpLocks noChangeShapeType="1"/>
            </p:cNvCxnSpPr>
            <p:nvPr/>
          </p:nvCxnSpPr>
          <p:spPr bwMode="auto">
            <a:xfrm rot="10800000" flipV="1">
              <a:off x="285720" y="5357826"/>
              <a:ext cx="428630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7270</TotalTime>
  <Words>689</Words>
  <Application>Microsoft Office PowerPoint</Application>
  <PresentationFormat>Apresentação na tela (4:3)</PresentationFormat>
  <Paragraphs>141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Blank Presentation</vt:lpstr>
      <vt:lpstr>Slide 1</vt:lpstr>
      <vt:lpstr>Por que precisamos de telescópios?</vt:lpstr>
      <vt:lpstr>o olho</vt:lpstr>
      <vt:lpstr>Pupila e iris</vt:lpstr>
      <vt:lpstr>Slide 5</vt:lpstr>
      <vt:lpstr>Tipos de telescópios</vt:lpstr>
      <vt:lpstr>Os telescópios podem ser:</vt:lpstr>
      <vt:lpstr>Refratores  (também conhecidos como lunetas)</vt:lpstr>
      <vt:lpstr>Como funciona um refrator</vt:lpstr>
      <vt:lpstr>Telescópio de Galileu</vt:lpstr>
      <vt:lpstr>galileoscópio</vt:lpstr>
      <vt:lpstr>Desvantagens dos refratores</vt:lpstr>
      <vt:lpstr>Aberração cromática</vt:lpstr>
      <vt:lpstr>Refletores</vt:lpstr>
      <vt:lpstr>Como funciona um refletor</vt:lpstr>
      <vt:lpstr>Newtoniano</vt:lpstr>
      <vt:lpstr>O telescópio de Newton</vt:lpstr>
      <vt:lpstr>Newtoniano moderno</vt:lpstr>
      <vt:lpstr>Cassegrain</vt:lpstr>
      <vt:lpstr>Catadióptricos</vt:lpstr>
      <vt:lpstr>Schmidt</vt:lpstr>
      <vt:lpstr>Maksutov</vt:lpstr>
      <vt:lpstr>Os maiores telescópios da atualidade</vt:lpstr>
      <vt:lpstr>O maior refrator, ainda em operação</vt:lpstr>
      <vt:lpstr>Refrator de Yerkes</vt:lpstr>
      <vt:lpstr>Os maiores telescópios do mundo (refletores)</vt:lpstr>
      <vt:lpstr>Large Binocular Telescope (LBT) </vt:lpstr>
      <vt:lpstr>Gran Telescopio Canarias (GTC)</vt:lpstr>
      <vt:lpstr>Keck 1 e 2 </vt:lpstr>
      <vt:lpstr>Algumas grandezas físicas envolvidas</vt:lpstr>
      <vt:lpstr>Grandezas importantes relacionadas com telescópios:</vt:lpstr>
      <vt:lpstr>Grandezas importantes Telescópio Refrator Grubb 204/3000</vt:lpstr>
      <vt:lpstr>distância focal, F</vt:lpstr>
      <vt:lpstr>Abertura, #f</vt:lpstr>
      <vt:lpstr>aumento, A</vt:lpstr>
      <vt:lpstr>Aumento máximo útil</vt:lpstr>
      <vt:lpstr>poder separador, P</vt:lpstr>
      <vt:lpstr>Magnitude limite, mlim</vt:lpstr>
      <vt:lpstr>“Praticando”...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403</cp:revision>
  <cp:lastPrinted>2000-05-01T12:23:36Z</cp:lastPrinted>
  <dcterms:created xsi:type="dcterms:W3CDTF">1995-06-17T23:31:02Z</dcterms:created>
  <dcterms:modified xsi:type="dcterms:W3CDTF">2014-08-29T19:36:55Z</dcterms:modified>
</cp:coreProperties>
</file>