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256" r:id="rId2"/>
    <p:sldId id="257" r:id="rId3"/>
    <p:sldId id="297" r:id="rId4"/>
    <p:sldId id="294" r:id="rId5"/>
    <p:sldId id="298" r:id="rId6"/>
    <p:sldId id="295" r:id="rId7"/>
    <p:sldId id="296" r:id="rId8"/>
    <p:sldId id="259" r:id="rId9"/>
    <p:sldId id="300" r:id="rId10"/>
    <p:sldId id="260" r:id="rId11"/>
    <p:sldId id="299" r:id="rId12"/>
    <p:sldId id="291" r:id="rId13"/>
    <p:sldId id="292" r:id="rId14"/>
    <p:sldId id="261" r:id="rId15"/>
    <p:sldId id="301" r:id="rId16"/>
    <p:sldId id="302" r:id="rId17"/>
    <p:sldId id="371" r:id="rId18"/>
    <p:sldId id="370" r:id="rId19"/>
    <p:sldId id="364" r:id="rId20"/>
    <p:sldId id="366" r:id="rId21"/>
    <p:sldId id="303" r:id="rId22"/>
    <p:sldId id="361" r:id="rId23"/>
    <p:sldId id="305" r:id="rId24"/>
    <p:sldId id="306" r:id="rId25"/>
    <p:sldId id="307" r:id="rId26"/>
    <p:sldId id="375" r:id="rId27"/>
    <p:sldId id="308" r:id="rId28"/>
    <p:sldId id="309" r:id="rId29"/>
    <p:sldId id="310" r:id="rId30"/>
    <p:sldId id="311" r:id="rId31"/>
    <p:sldId id="312" r:id="rId32"/>
    <p:sldId id="313" r:id="rId33"/>
    <p:sldId id="315" r:id="rId34"/>
    <p:sldId id="316" r:id="rId35"/>
    <p:sldId id="319" r:id="rId36"/>
    <p:sldId id="320" r:id="rId37"/>
    <p:sldId id="321" r:id="rId38"/>
    <p:sldId id="322" r:id="rId39"/>
    <p:sldId id="318" r:id="rId40"/>
    <p:sldId id="323" r:id="rId41"/>
    <p:sldId id="324" r:id="rId42"/>
    <p:sldId id="325" r:id="rId43"/>
    <p:sldId id="326" r:id="rId44"/>
    <p:sldId id="327" r:id="rId45"/>
    <p:sldId id="328" r:id="rId46"/>
    <p:sldId id="329" r:id="rId47"/>
    <p:sldId id="330" r:id="rId48"/>
    <p:sldId id="331" r:id="rId49"/>
    <p:sldId id="372" r:id="rId50"/>
    <p:sldId id="373" r:id="rId51"/>
    <p:sldId id="368" r:id="rId52"/>
    <p:sldId id="374" r:id="rId53"/>
    <p:sldId id="332" r:id="rId54"/>
    <p:sldId id="333" r:id="rId55"/>
    <p:sldId id="334" r:id="rId56"/>
    <p:sldId id="335" r:id="rId57"/>
    <p:sldId id="336" r:id="rId58"/>
    <p:sldId id="337" r:id="rId59"/>
    <p:sldId id="339" r:id="rId60"/>
    <p:sldId id="340" r:id="rId61"/>
    <p:sldId id="362" r:id="rId62"/>
    <p:sldId id="363" r:id="rId63"/>
    <p:sldId id="343" r:id="rId64"/>
    <p:sldId id="344" r:id="rId65"/>
    <p:sldId id="345" r:id="rId66"/>
    <p:sldId id="346" r:id="rId67"/>
    <p:sldId id="347" r:id="rId68"/>
    <p:sldId id="348" r:id="rId69"/>
    <p:sldId id="349" r:id="rId70"/>
    <p:sldId id="350" r:id="rId71"/>
    <p:sldId id="376" r:id="rId72"/>
    <p:sldId id="351" r:id="rId73"/>
    <p:sldId id="353" r:id="rId74"/>
    <p:sldId id="354" r:id="rId75"/>
    <p:sldId id="355" r:id="rId76"/>
    <p:sldId id="356" r:id="rId77"/>
    <p:sldId id="357" r:id="rId78"/>
    <p:sldId id="358" r:id="rId79"/>
    <p:sldId id="359" r:id="rId80"/>
    <p:sldId id="369" r:id="rId81"/>
    <p:sldId id="360" r:id="rId82"/>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C66"/>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1" autoAdjust="0"/>
    <p:restoredTop sz="67281" autoAdjust="0"/>
  </p:normalViewPr>
  <p:slideViewPr>
    <p:cSldViewPr showGuides="1">
      <p:cViewPr>
        <p:scale>
          <a:sx n="73" d="100"/>
          <a:sy n="73" d="100"/>
        </p:scale>
        <p:origin x="-26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pt-BR"/>
          </a:p>
        </p:txBody>
      </p:sp>
      <p:sp>
        <p:nvSpPr>
          <p:cNvPr id="8704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pt-BR"/>
          </a:p>
        </p:txBody>
      </p:sp>
      <p:sp>
        <p:nvSpPr>
          <p:cNvPr id="8704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pt-BR"/>
          </a:p>
        </p:txBody>
      </p:sp>
      <p:sp>
        <p:nvSpPr>
          <p:cNvPr id="8704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B93CF00-D44E-4D21-B4BF-C5CAE3118065}" type="slidenum">
              <a:rPr lang="pt-BR"/>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pt-BR"/>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pt-BR"/>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pt-BR"/>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BF1ECFA-651C-4956-91F4-34AA4C8D8713}" type="slidenum">
              <a:rPr lang="pt-BR"/>
              <a:pPr/>
              <a:t>‹nº›</a:t>
            </a:fld>
            <a:endParaRPr lang="pt-B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kepler@if.ufrgs.b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observatorio.ufmg.br/Pas88.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www.eso.org/public/portugal/news/eso1119" TargetMode="External"/><Relationship Id="rId13" Type="http://schemas.openxmlformats.org/officeDocument/2006/relationships/hyperlink" Target="mailto:jsd@roe.ac.uk" TargetMode="External"/><Relationship Id="rId18" Type="http://schemas.openxmlformats.org/officeDocument/2006/relationships/hyperlink" Target="mailto:marnabol@eso.org" TargetMode="External"/><Relationship Id="rId3" Type="http://schemas.openxmlformats.org/officeDocument/2006/relationships/hyperlink" Target="http://www.eso.org/public/brazil/news/eso1213/" TargetMode="External"/><Relationship Id="rId7" Type="http://schemas.openxmlformats.org/officeDocument/2006/relationships/hyperlink" Target="http://www.eso.org/sci/archive/VISTA-Public-Release.html" TargetMode="External"/><Relationship Id="rId12" Type="http://schemas.openxmlformats.org/officeDocument/2006/relationships/hyperlink" Target="mailto:grojas@ufscar.br" TargetMode="External"/><Relationship Id="rId17" Type="http://schemas.openxmlformats.org/officeDocument/2006/relationships/hyperlink" Target="mailto:hjmcc@iap.fr" TargetMode="External"/><Relationship Id="rId2" Type="http://schemas.openxmlformats.org/officeDocument/2006/relationships/slide" Target="../slides/slide52.xml"/><Relationship Id="rId16" Type="http://schemas.openxmlformats.org/officeDocument/2006/relationships/hyperlink" Target="mailto:Olivier.LeFevre@oamp.fr" TargetMode="External"/><Relationship Id="rId1" Type="http://schemas.openxmlformats.org/officeDocument/2006/relationships/notesMaster" Target="../notesMasters/notesMaster1.xml"/><Relationship Id="rId6" Type="http://schemas.openxmlformats.org/officeDocument/2006/relationships/hyperlink" Target="http://www.spacetelescope.org/news/heic0701/" TargetMode="External"/><Relationship Id="rId11" Type="http://schemas.openxmlformats.org/officeDocument/2006/relationships/hyperlink" Target="http://cosmos.astro.caltech.edu/" TargetMode="External"/><Relationship Id="rId5" Type="http://schemas.openxmlformats.org/officeDocument/2006/relationships/hyperlink" Target="http://www.eso.org/public/portugal/news/eso1124" TargetMode="External"/><Relationship Id="rId15" Type="http://schemas.openxmlformats.org/officeDocument/2006/relationships/hyperlink" Target="mailto:jfynbo@dark-cosmology.dk" TargetMode="External"/><Relationship Id="rId10" Type="http://schemas.openxmlformats.org/officeDocument/2006/relationships/hyperlink" Target="http://www.ultravista.org/" TargetMode="External"/><Relationship Id="rId19" Type="http://schemas.openxmlformats.org/officeDocument/2006/relationships/hyperlink" Target="mailto:rhook@eso.org" TargetMode="External"/><Relationship Id="rId4" Type="http://schemas.openxmlformats.org/officeDocument/2006/relationships/hyperlink" Target="http://www.eso.org/public/portugal/news/eso0949" TargetMode="External"/><Relationship Id="rId9" Type="http://schemas.openxmlformats.org/officeDocument/2006/relationships/hyperlink" Target="http://www.eso.org/public/images/archive/search/?adv=&amp;subject_name=Visible%20and%20Infrared%20Survey%20Telescope%20for%20Astronomy" TargetMode="External"/><Relationship Id="rId14" Type="http://schemas.openxmlformats.org/officeDocument/2006/relationships/hyperlink" Target="mailto:franx@strw.leidenuniv.n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DC3B0-FC59-4B4A-B561-831B30BCA825}" type="slidenum">
              <a:rPr lang="pt-BR"/>
              <a:pPr/>
              <a:t>1</a:t>
            </a:fld>
            <a:endParaRPr lang="pt-B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pt-B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7BB560-8E01-47D4-B819-39980F1DFFF4}" type="slidenum">
              <a:rPr lang="pt-BR"/>
              <a:pPr/>
              <a:t>10</a:t>
            </a:fld>
            <a:endParaRPr lang="pt-B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r>
              <a:rPr lang="pt-BR"/>
              <a:t>Galileu Galilei ( 15 Fevereiro 1564 a 8 Janeiro 1642) foi um importante cientista da Renascença e ele recebeu noticias sobre um famoso instrumento de origem holandesa que ampliava a imagem de objetos distantes e era composto por uma lente convergente e uma lente divergente devidamente dispostas entre si. De posse dessas informações ele fez um telescópio que aumentava 3 vezes seguido de um com 8 vezes e depois fez outro telescópio que aumentava 20 vezes  e, em Janeiro de 1610 fez outro telescópio bem melhor e que aumentava 30 vezes.</a:t>
            </a:r>
          </a:p>
          <a:p>
            <a:r>
              <a:rPr lang="pt-BR"/>
              <a:t>No pedestal está dois telescópios sendo que o inferior feito de couro e madeira pertence a Galileu, o telescópio superior é atribuído a Galileu e confeccionado em madeira e papel . Na elipse no seu centro está a objetiva quebrada do telescópio de Galileo que tem uma ampliação de 20 vezes quando combinada com a ocular que não é original e foi substituída no século XIX..</a:t>
            </a:r>
          </a:p>
          <a:p>
            <a:endParaRPr lang="pt-BR"/>
          </a:p>
          <a:p>
            <a:r>
              <a:rPr lang="pt-BR"/>
              <a:t>King, Henry C. The History of the Telescope, Dover Publications, Inc. New York , 1955. p.36</a:t>
            </a:r>
          </a:p>
          <a:p>
            <a:endParaRPr lang="pt-BR"/>
          </a:p>
          <a:p>
            <a:r>
              <a:rPr lang="pt-BR"/>
              <a:t>Créditos</a:t>
            </a:r>
          </a:p>
          <a:p>
            <a:r>
              <a:rPr lang="pt-BR"/>
              <a:t>Retrato de Galileu Galilei</a:t>
            </a:r>
          </a:p>
          <a:p>
            <a:r>
              <a:rPr lang="pt-BR"/>
              <a:t>http://portaldoprofessor.mec.gov.br:8080/recursos/16029/zip/bibkepler_arquivos/gtinto.gif</a:t>
            </a:r>
          </a:p>
          <a:p>
            <a:r>
              <a:rPr lang="pt-BR"/>
              <a:t>© </a:t>
            </a:r>
            <a:r>
              <a:rPr lang="pt-BR">
                <a:hlinkClick r:id="rId3"/>
              </a:rPr>
              <a:t>Kepler de Souza Oliveira Filho</a:t>
            </a:r>
            <a:endParaRPr lang="pt-BR"/>
          </a:p>
          <a:p>
            <a:endParaRPr lang="pt-BR"/>
          </a:p>
          <a:p>
            <a:r>
              <a:rPr lang="pt-BR"/>
              <a:t>Pedestal</a:t>
            </a:r>
          </a:p>
          <a:p>
            <a:r>
              <a:rPr lang="pt-BR"/>
              <a:t>http://www.marcdatabase.com/~lemur/lemur.com/gallery-of-antiquarian-technology/philosophical-instruments/galileo-singer/galileo-telescopes-150-434-830.jpg</a:t>
            </a:r>
          </a:p>
          <a:p>
            <a:endParaRPr lang="pt-BR"/>
          </a:p>
          <a:p>
            <a:r>
              <a:rPr lang="pt-BR"/>
              <a:t>Elipse</a:t>
            </a:r>
          </a:p>
          <a:p>
            <a:r>
              <a:rPr lang="pt-BR"/>
              <a:t>http://brunelleschi.imss.fi.it/telescopiogalileo/etel.asp?c=50420</a:t>
            </a:r>
          </a:p>
          <a:p>
            <a:r>
              <a:rPr lang="pt-BR"/>
              <a:t>2_2_5_800.jpg</a:t>
            </a:r>
          </a:p>
          <a:p>
            <a:r>
              <a:rPr lang="pt-BR"/>
              <a:t>GALILEO GALILEI, Objective lens, Padua, late 1609 Glass</a:t>
            </a:r>
          </a:p>
          <a:p>
            <a:r>
              <a:rPr lang="pt-BR"/>
              <a:t>Istituto e Museo di Storia della Scienza, inv. 2429</a:t>
            </a:r>
          </a:p>
          <a:p>
            <a:r>
              <a:rPr lang="pt-BR"/>
              <a:t>Em março de 1610 Galileu enviou a Cosimo II da Toscanea uma cópia do Sidereus Nuncius e o telescópio usado para as suas primeiras descobertas astronômicas. Desse instrumento somente restou a objetiva. A lente da ocular foi perdida e foi substituída no século XIX.</a:t>
            </a:r>
          </a:p>
          <a:p>
            <a:r>
              <a:rPr lang="pt-BR"/>
              <a:t>A objetiva quebrada ocorreu durante a vida de Galileu.</a:t>
            </a:r>
          </a:p>
          <a:p>
            <a:endParaRPr lang="pt-BR"/>
          </a:p>
          <a:p>
            <a:r>
              <a:rPr lang="pt-BR"/>
              <a:t>Lente Quebrada</a:t>
            </a:r>
          </a:p>
          <a:p>
            <a:r>
              <a:rPr lang="pt-BR"/>
              <a:t>http://galileo.rice.edu/images/things/GGtelbrokenlens1</a:t>
            </a:r>
          </a:p>
          <a:p>
            <a:r>
              <a:rPr lang="pt-BR"/>
              <a:t>http://galileo.rice.edu/sci/instruments/telescope.html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8A45DC-A45E-41E3-B986-99BE591D821E}" type="slidenum">
              <a:rPr lang="pt-BR"/>
              <a:pPr/>
              <a:t>11</a:t>
            </a:fld>
            <a:endParaRPr lang="pt-B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pt-BR"/>
              <a:t>No texto do Sidereus Nuncius Galileu afirma que melhorou o funcionamento do telescópio com seus conhecimentos de óptica. Mas os caminhos do raios de luz através das lentes demonstra um conhecimento empírico de como o seu perspicillum funciona. A foto do instrumento cuja objetiva convergente tem uma distância focal de 980mm e uma abertura de 15 mm e uma ocular com uma lente divergente plano côncava permite um aumento de vinte vezes. O instrumento é confeccionado em couro e madeira. Alguns detalhes da objetiva podem ser apreciados e são de fácil montagem e desmontagem o que facilitou Galileu apresentar como o instrumento é constituído ao Príncipe de Cosimo II da Toscania.</a:t>
            </a:r>
          </a:p>
          <a:p>
            <a:endParaRPr lang="pt-BR"/>
          </a:p>
          <a:p>
            <a:endParaRPr lang="pt-BR"/>
          </a:p>
          <a:p>
            <a:r>
              <a:rPr lang="pt-BR"/>
              <a:t>Créditos</a:t>
            </a:r>
          </a:p>
          <a:p>
            <a:r>
              <a:rPr lang="pt-BR"/>
              <a:t>Esquema de como o Telescópio funciona</a:t>
            </a:r>
          </a:p>
          <a:p>
            <a:r>
              <a:rPr lang="pt-BR"/>
              <a:t>http://brunelleschi.imss.fi.it/telescopiogalileo/etel.asp?c=50419</a:t>
            </a:r>
          </a:p>
          <a:p>
            <a:r>
              <a:rPr lang="pt-BR"/>
              <a:t>2_2_4_800.jpg GALILEO GALILEI, Sidereus nuncius, Venice, 1610 Biblioteca Nazionale Centrale di Firenze, Pal. 1200/23 Facsimile</a:t>
            </a:r>
          </a:p>
          <a:p>
            <a:r>
              <a:rPr lang="pt-BR"/>
              <a:t>No texto do Sidereus Nuncius Galileu afirma que melhorou o funcionamento do telescópio com seus conhecimentos de óptica. Mas os caminhos do raios de luz através das lentes demonstra um conhecimento empírico de como o seu perspicillum funciona.</a:t>
            </a:r>
          </a:p>
          <a:p>
            <a:endParaRPr lang="pt-BR"/>
          </a:p>
          <a:p>
            <a:r>
              <a:rPr lang="pt-BR"/>
              <a:t>Imagem do Telescópio</a:t>
            </a:r>
          </a:p>
          <a:p>
            <a:r>
              <a:rPr lang="pt-BR"/>
              <a:t>http://brunelleschi.imss.fi.it/telescopiogalileo/etel.asp?c=50421</a:t>
            </a:r>
          </a:p>
          <a:p>
            <a:r>
              <a:rPr lang="pt-BR"/>
              <a:t>2_2_6_800.jpg GALILEO GALILEI, Telescope, Florence, c. 1610 Istituto e Museo di Storia della Scienza, inv. 2428</a:t>
            </a:r>
          </a:p>
          <a:p>
            <a:r>
              <a:rPr lang="pt-BR"/>
              <a:t>Imagem do seu telescópio feito de couro, madeira e vidro.</a:t>
            </a:r>
          </a:p>
          <a:p>
            <a:r>
              <a:rPr lang="pt-BR"/>
              <a:t>Esse instrumento foi enviado ao Príncipe Cosimo II da Toscania para compravar as observações registradas no livro Sidereus Nuncius e a ele prometu um instrumento ainda melhor e de fato o fez quando chegou a Corte da Toscania</a:t>
            </a:r>
          </a:p>
          <a:p>
            <a:endParaRPr lang="pt-BR"/>
          </a:p>
          <a:p>
            <a:r>
              <a:rPr lang="pt-BR"/>
              <a:t>Réplica em corte da Objetiva</a:t>
            </a:r>
          </a:p>
          <a:p>
            <a:r>
              <a:rPr lang="pt-BR"/>
              <a:t>http://brunelleschi.imss.fi.it/telescopiogalileo/etel.asp?c=50423</a:t>
            </a:r>
          </a:p>
          <a:p>
            <a:r>
              <a:rPr lang="pt-BR"/>
              <a:t>2_2_8a_800.jpg Exploded replica of Galileo's telescope Jim &amp; Rhoda Morris</a:t>
            </a:r>
          </a:p>
          <a:p>
            <a:r>
              <a:rPr lang="pt-BR"/>
              <a:t>O telescópio de Galileu era fácil de ser desmontado para mostrar a simplicidade de seus componentes. A réplica mostra como era disposta a objetiva e suas fixações.</a:t>
            </a:r>
          </a:p>
          <a:p>
            <a:endParaRPr lang="pt-BR"/>
          </a:p>
          <a:p>
            <a:r>
              <a:rPr lang="pt-BR"/>
              <a:t>Diversas fotos do aspecto da montagem da objetiva do perspicillum com aumento de 20 vezes</a:t>
            </a:r>
          </a:p>
          <a:p>
            <a:r>
              <a:rPr lang="pt-BR"/>
              <a:t>http://brunelleschi.imss.fi.it/telescopiogalileo/ezoom.asp?c=50332</a:t>
            </a:r>
          </a:p>
          <a:p>
            <a:r>
              <a:rPr lang="pt-BR"/>
              <a:t>P0_4_800.jpgG. Galilei, Presentation telescope, c. 1610 (IMSS, inv. 2428)</a:t>
            </a:r>
          </a:p>
          <a:p>
            <a:r>
              <a:rPr lang="pt-BR"/>
              <a:t>http://brunelleschi.imss.fi.it/telescopiogalileo/ezoom.asp?c=50355</a:t>
            </a:r>
          </a:p>
          <a:p>
            <a:r>
              <a:rPr lang="pt-BR"/>
              <a:t>P2_8_B_800.jpg G. Galilei, Open objective of leather telescope, c. 1610 (IMSS, inv. 2428)</a:t>
            </a:r>
          </a:p>
          <a:p>
            <a:r>
              <a:rPr lang="pt-BR"/>
              <a:t>http://brunelleschi.imss.fi.it/telescopiogalileo/ezoom.asp?c=50354</a:t>
            </a:r>
          </a:p>
          <a:p>
            <a:r>
              <a:rPr lang="pt-BR"/>
              <a:t>P2_8_A_800.jpg</a:t>
            </a:r>
          </a:p>
          <a:p>
            <a:r>
              <a:rPr lang="pt-BR"/>
              <a:t>G. Galilei, Open objective of leather telescope, c. 1610 (IMSS, inv. 2428)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9A8213-3B42-416F-AE0C-2594E564E881}" type="slidenum">
              <a:rPr lang="pt-BR"/>
              <a:pPr/>
              <a:t>12</a:t>
            </a:fld>
            <a:endParaRPr lang="pt-B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pt-BR"/>
              <a:t>O livro “Mensageiro das Estrelas” de Galileu Galilei foi o primeiro tratado científico publicado por ele baseado em suas observações através de um telescópio. Esse tratado contém resultados das observações da Lua, de estrelas, das luas de Júpiter.</a:t>
            </a:r>
          </a:p>
          <a:p>
            <a:endParaRPr lang="pt-BR"/>
          </a:p>
          <a:p>
            <a:r>
              <a:rPr lang="pt-BR"/>
              <a:t>Crédito</a:t>
            </a:r>
          </a:p>
          <a:p>
            <a:r>
              <a:rPr lang="pt-BR"/>
              <a:t>Sidereus Nuncius</a:t>
            </a:r>
          </a:p>
          <a:p>
            <a:r>
              <a:rPr lang="pt-BR"/>
              <a:t>http://commons.wikimedia.org/wiki/File:Sidereus_Nuncius_1610.Galileo.jpg</a:t>
            </a:r>
          </a:p>
          <a:p>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737E78-332D-4E2F-8B2E-A36B0C5417B2}" type="slidenum">
              <a:rPr lang="pt-BR"/>
              <a:pPr/>
              <a:t>13</a:t>
            </a:fld>
            <a:endParaRPr lang="pt-B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pt-BR"/>
              <a:t>O Surgimento da Palavra Telescópio</a:t>
            </a:r>
          </a:p>
          <a:p>
            <a:r>
              <a:rPr lang="pt-BR"/>
              <a:t>Em 14 de Abril de 1611, Galileu é convidado para um Banquete em honra ao Príncipe Frederico Cesi, fundador e presidente da Academia do Liceu. Os convidados chegaram logo antes do pôr do Sol  e olharam através do perspicillium de Galileu através de um vão. Após o jantar os presentes observaram Júpiter e seus corpos companheiros . Mais tarde Galileu desmonta o perpicillium para que os convidados vejam as duas lentes que compõem o instrumento. Provavelmente nesse banquete tenha sido sugerida a palavra telescópio se não inventada por Johann Demisiani da Cefalônia (uma ilha na Grécia), um poeta ao invés de um cientista que estava presente no jantar.</a:t>
            </a:r>
          </a:p>
          <a:p>
            <a:r>
              <a:rPr lang="pt-BR"/>
              <a:t>O termo telescópio por escrito aparece pela primeira vez na obra Lunar Phenomena de Julius Caesar Lagalla em 1612 na qual ele atribui a introdução da palavra por Demisiani.</a:t>
            </a:r>
          </a:p>
          <a:p>
            <a:endParaRPr lang="pt-BR"/>
          </a:p>
          <a:p>
            <a:r>
              <a:rPr lang="pt-BR"/>
              <a:t>Referência</a:t>
            </a:r>
          </a:p>
          <a:p>
            <a:r>
              <a:rPr lang="pt-BR"/>
              <a:t>King, Henry C. The History of the Telescope, Dover Publishing Inc., New York, 1955. p.38</a:t>
            </a:r>
          </a:p>
          <a:p>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4C4972-90E1-402D-B885-4A117163B922}" type="slidenum">
              <a:rPr lang="pt-BR"/>
              <a:pPr/>
              <a:t>14</a:t>
            </a:fld>
            <a:endParaRPr lang="pt-B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pt-BR"/>
              <a:t>O Funcionamento do Telescópio.</a:t>
            </a:r>
          </a:p>
          <a:p>
            <a:r>
              <a:rPr lang="pt-BR"/>
              <a:t>Proposta de Galileu Galileu: </a:t>
            </a:r>
          </a:p>
          <a:p>
            <a:r>
              <a:rPr lang="pt-BR"/>
              <a:t>No texto do Sidereus Nuncius Galileu afirma que melhorou o funcionamento do telescópio com seus conhecimentos de óptica. Mas os caminhos do raios de luz através das lentes ele demonstra um conhecimento empírico de como o seu perspicillum funciona.</a:t>
            </a:r>
          </a:p>
          <a:p>
            <a:endParaRPr lang="pt-BR"/>
          </a:p>
          <a:p>
            <a:r>
              <a:rPr lang="pt-BR"/>
              <a:t>O Funcionamento do Olho</a:t>
            </a:r>
          </a:p>
          <a:p>
            <a:r>
              <a:rPr lang="pt-BR"/>
              <a:t>Num esquema simplificado do olho, nós temos duas lentes que são a córnea e o o cristalino. A luz passa por eles e forma no fundo do olho, a retina a imagem dos objetos. No caso de objetos distantes como uma estrela, nós podemos considerar que os raios de luz que entram no nosso olho são paralelos entre si e são focalizados sobre a retina. Essa é uma propriedade das lentes convergentes, raios que chegam paralelos são focalizados sobre o plano de focalização da lente, esse plano contém o ponto focal da lente convergente.</a:t>
            </a:r>
          </a:p>
          <a:p>
            <a:endParaRPr lang="pt-BR"/>
          </a:p>
          <a:p>
            <a:r>
              <a:rPr lang="pt-BR"/>
              <a:t>O Funcionamento do Telescópio.</a:t>
            </a:r>
          </a:p>
          <a:p>
            <a:r>
              <a:rPr lang="pt-BR"/>
              <a:t>Para objetos distantes, o telescópio tem que formar  raios paralelos na sua saída só que com uma inclinação maior que a observada a vista desarmada. A combinação adequada de uma lente convergente com uma lente divergente produz tal efeito. O instrumento produz um feixe de raios paralelos de saída com uma inclinação maior que o feixe paralelo que entra pela objetiva. Com o olho colocado logo após a lente divergente, nós temos a impressão visual que o objeto a vista desarmada está com uma ampliação maior.</a:t>
            </a:r>
          </a:p>
          <a:p>
            <a:endParaRPr lang="pt-BR"/>
          </a:p>
          <a:p>
            <a:r>
              <a:rPr lang="pt-BR"/>
              <a:t>Créditos</a:t>
            </a:r>
          </a:p>
          <a:p>
            <a:r>
              <a:rPr lang="pt-BR"/>
              <a:t>A Explicação de Galileu</a:t>
            </a:r>
          </a:p>
          <a:p>
            <a:r>
              <a:rPr lang="pt-BR"/>
              <a:t>http://brunelleschi.imss.fi.it/telescopiogalileo/etel.asp?c=50419</a:t>
            </a:r>
          </a:p>
          <a:p>
            <a:r>
              <a:rPr lang="pt-BR"/>
              <a:t>2_2_4_800.jpg GALILEO GALILEI, Sidereus nuncius, Venice, 1610 Biblioteca Nazionale Centrale di Firenze, Pal. 1200/23 Facsimile</a:t>
            </a:r>
          </a:p>
          <a:p>
            <a:r>
              <a:rPr lang="pt-BR"/>
              <a:t>No texto do Sidereus Nuncius Galileu afirma que melhorou o funcionamento do telescópio com seus conhecimentos de óptica. Mas os caminhos do raios de luz através das lentes demonstra um conhecimento empírico de como o seu perspicillum funciona.</a:t>
            </a:r>
          </a:p>
          <a:p>
            <a:endParaRPr lang="pt-BR"/>
          </a:p>
          <a:p>
            <a:endParaRPr lang="pt-BR"/>
          </a:p>
          <a:p>
            <a:r>
              <a:rPr lang="pt-BR"/>
              <a:t>O funcionamento do Olho</a:t>
            </a:r>
          </a:p>
          <a:p>
            <a:r>
              <a:rPr lang="pt-BR"/>
              <a:t>eye-schema.gif</a:t>
            </a:r>
          </a:p>
          <a:p>
            <a:r>
              <a:rPr lang="pt-BR"/>
              <a:t>Crédito da imagem adaptada foi perdido.</a:t>
            </a:r>
          </a:p>
          <a:p>
            <a:endParaRPr lang="pt-BR"/>
          </a:p>
          <a:p>
            <a:r>
              <a:rPr lang="pt-BR"/>
              <a:t>Raios de Luz através do telescópio</a:t>
            </a:r>
          </a:p>
          <a:p>
            <a:r>
              <a:rPr lang="pt-BR"/>
              <a:t>http://en.wikipedia.org/wiki/File:Lens2a.png</a:t>
            </a:r>
          </a:p>
          <a:p>
            <a:r>
              <a:rPr lang="pt-BR"/>
              <a:t>Adaptação do autor para compor o telescópio do anos de 1608 a 1611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dirty="0" smtClean="0"/>
              <a:t>http://upload.wikimedia.org/wikipedia/commons/2/26/Kepschem.png (figura original)</a:t>
            </a:r>
          </a:p>
          <a:p>
            <a:pPr eaLnBrk="1" hangingPunct="1"/>
            <a:endParaRPr lang="pt-BR" dirty="0" smtClean="0"/>
          </a:p>
          <a:p>
            <a:pPr eaLnBrk="1" hangingPunct="1"/>
            <a:r>
              <a:rPr lang="pt-BR" dirty="0" smtClean="0"/>
              <a:t>O texto abaixo foi extraído de:</a:t>
            </a:r>
          </a:p>
          <a:p>
            <a:pPr eaLnBrk="1" hangingPunct="1"/>
            <a:r>
              <a:rPr lang="pt-BR" dirty="0" smtClean="0"/>
              <a:t>http://www.observatorio.ufmg.br/Pas90.htm</a:t>
            </a:r>
          </a:p>
          <a:p>
            <a:pPr eaLnBrk="1" hangingPunct="1"/>
            <a:r>
              <a:rPr lang="pt-BR" dirty="0" smtClean="0"/>
              <a:t>Prof. Renato </a:t>
            </a:r>
            <a:r>
              <a:rPr lang="pt-BR" dirty="0" err="1" smtClean="0"/>
              <a:t>Las</a:t>
            </a:r>
            <a:r>
              <a:rPr lang="pt-BR" dirty="0" smtClean="0"/>
              <a:t> Casas</a:t>
            </a:r>
          </a:p>
          <a:p>
            <a:pPr eaLnBrk="1" hangingPunct="1"/>
            <a:r>
              <a:rPr lang="pt-BR" dirty="0" smtClean="0"/>
              <a:t>(30 de março de 2009)</a:t>
            </a:r>
          </a:p>
          <a:p>
            <a:pPr eaLnBrk="1" hangingPunct="1"/>
            <a:endParaRPr lang="pt-BR" dirty="0" smtClean="0"/>
          </a:p>
          <a:p>
            <a:pPr eaLnBrk="1" hangingPunct="1"/>
            <a:r>
              <a:rPr lang="pt-BR" dirty="0" smtClean="0"/>
              <a:t>Leia o texto para ver as imagens complementares</a:t>
            </a:r>
          </a:p>
          <a:p>
            <a:pPr eaLnBrk="1" hangingPunct="1"/>
            <a:endParaRPr lang="pt-BR" dirty="0" smtClean="0"/>
          </a:p>
          <a:p>
            <a:pPr eaLnBrk="1" hangingPunct="1"/>
            <a:endParaRPr lang="pt-BR" dirty="0" smtClean="0"/>
          </a:p>
          <a:p>
            <a:r>
              <a:rPr lang="pt-BR" sz="1200" b="1" i="0" kern="1200" dirty="0" smtClean="0">
                <a:solidFill>
                  <a:schemeClr val="tx1"/>
                </a:solidFill>
                <a:latin typeface="Arial" charset="0"/>
                <a:ea typeface="+mn-ea"/>
                <a:cs typeface="Arial" charset="0"/>
              </a:rPr>
              <a:t>O DESENVOLVIMENTO DOS TELESCÓPIOS REFRATORES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Galilei</a:t>
            </a:r>
            <a:r>
              <a:rPr lang="pt-BR" sz="1200" b="0" i="0" kern="1200" dirty="0" smtClean="0">
                <a:solidFill>
                  <a:schemeClr val="tx1"/>
                </a:solidFill>
                <a:latin typeface="Arial" charset="0"/>
                <a:ea typeface="+mn-ea"/>
                <a:cs typeface="Arial" charset="0"/>
              </a:rPr>
              <a:t> foi o primeiro grande fabricante de telescópio. Veja: </a:t>
            </a:r>
            <a:r>
              <a:rPr lang="pt-BR" sz="1200" b="0" i="0" kern="1200" dirty="0" smtClean="0">
                <a:solidFill>
                  <a:schemeClr val="tx1"/>
                </a:solidFill>
                <a:latin typeface="Arial" charset="0"/>
                <a:ea typeface="+mn-ea"/>
                <a:cs typeface="Arial" charset="0"/>
                <a:hlinkClick r:id="rId3"/>
              </a:rPr>
              <a:t>“Há 400 anos... A Invenção do Telescópio”.</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Como foi o desenvolvimento do telescópio logo após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Os telescópios construídos por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tinham lente objetiva (que fica voltada para o objeto observado) convergente e lente ocular (que fica voltada para o olho do observador) divergente. Uma primeira evolução significativa do telescópio foi trocar a lente ocular por uma lente, assim como a objetiva, também convergente. Essa foi uma contribuição de Johann Kepler para o desenvolvimento do telescópio, que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talvez por rivalidade com Kepler, nunca aceitou.</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Johann Kepler</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Em 1611, no livro “</a:t>
            </a:r>
            <a:r>
              <a:rPr lang="pt-BR" sz="1200" b="0" i="0" kern="1200" dirty="0" err="1" smtClean="0">
                <a:solidFill>
                  <a:schemeClr val="tx1"/>
                </a:solidFill>
                <a:latin typeface="Arial" charset="0"/>
                <a:ea typeface="+mn-ea"/>
                <a:cs typeface="Arial" charset="0"/>
              </a:rPr>
              <a:t>Astronomiae</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Pars</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Optica</a:t>
            </a:r>
            <a:r>
              <a:rPr lang="pt-BR" sz="1200" b="0" i="0" kern="1200" dirty="0" smtClean="0">
                <a:solidFill>
                  <a:schemeClr val="tx1"/>
                </a:solidFill>
                <a:latin typeface="Arial" charset="0"/>
                <a:ea typeface="+mn-ea"/>
                <a:cs typeface="Arial" charset="0"/>
              </a:rPr>
              <a:t>”, Kepler apresenta um novo tipo de telescópio, com duas lentes convergentes. Com elas, apesar de se ter imagens invertidas, se ganha muito no tamanho do campo de visão. Telescópios com oculares divergentes têm pequenos campos de visão que diminuem drasticamente com o aumento da imagem obtida. Na prática, com os telescópios “</a:t>
            </a:r>
            <a:r>
              <a:rPr lang="pt-BR" sz="1200" b="0" i="0" kern="1200" dirty="0" err="1" smtClean="0">
                <a:solidFill>
                  <a:schemeClr val="tx1"/>
                </a:solidFill>
                <a:latin typeface="Arial" charset="0"/>
                <a:ea typeface="+mn-ea"/>
                <a:cs typeface="Arial" charset="0"/>
              </a:rPr>
              <a:t>kleperianos</a:t>
            </a:r>
            <a:r>
              <a:rPr lang="pt-BR" sz="1200" b="0" i="0" kern="1200" dirty="0" smtClean="0">
                <a:solidFill>
                  <a:schemeClr val="tx1"/>
                </a:solidFill>
                <a:latin typeface="Arial" charset="0"/>
                <a:ea typeface="+mn-ea"/>
                <a:cs typeface="Arial" charset="0"/>
              </a:rPr>
              <a:t>”, passava-se a se construir telescópios com aumentos cada vez maiores. No século XVII, fora as “grandes descobertas” realizadas por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todas as demais descobertas astronômicas relevantes foram feitas com a utilização de telescópios desse tipo.</a:t>
            </a:r>
          </a:p>
          <a:p>
            <a:r>
              <a:rPr lang="pt-BR" sz="1200" b="0" i="0" kern="1200" dirty="0" smtClean="0">
                <a:solidFill>
                  <a:schemeClr val="tx1"/>
                </a:solidFill>
                <a:latin typeface="Arial" charset="0"/>
                <a:ea typeface="+mn-ea"/>
                <a:cs typeface="Arial" charset="0"/>
              </a:rPr>
              <a:t>            Na década de 1640, por exemplo, </a:t>
            </a:r>
            <a:r>
              <a:rPr lang="pt-BR" sz="1200" b="0" i="0" kern="1200" dirty="0" err="1" smtClean="0">
                <a:solidFill>
                  <a:schemeClr val="tx1"/>
                </a:solidFill>
                <a:latin typeface="Arial" charset="0"/>
                <a:ea typeface="+mn-ea"/>
                <a:cs typeface="Arial" charset="0"/>
              </a:rPr>
              <a:t>Franciscus</a:t>
            </a:r>
            <a:r>
              <a:rPr lang="pt-BR" sz="1200" b="0" i="0" kern="1200" dirty="0" smtClean="0">
                <a:solidFill>
                  <a:schemeClr val="tx1"/>
                </a:solidFill>
                <a:latin typeface="Arial" charset="0"/>
                <a:ea typeface="+mn-ea"/>
                <a:cs typeface="Arial" charset="0"/>
              </a:rPr>
              <a:t> Fontana, astrônomo italiano, utilizando um telescópio “</a:t>
            </a:r>
            <a:r>
              <a:rPr lang="pt-BR" sz="1200" b="0" i="0" kern="1200" dirty="0" err="1" smtClean="0">
                <a:solidFill>
                  <a:schemeClr val="tx1"/>
                </a:solidFill>
                <a:latin typeface="Arial" charset="0"/>
                <a:ea typeface="+mn-ea"/>
                <a:cs typeface="Arial" charset="0"/>
              </a:rPr>
              <a:t>kleperiano</a:t>
            </a:r>
            <a:r>
              <a:rPr lang="pt-BR" sz="1200" b="0" i="0" kern="1200" dirty="0" smtClean="0">
                <a:solidFill>
                  <a:schemeClr val="tx1"/>
                </a:solidFill>
                <a:latin typeface="Arial" charset="0"/>
                <a:ea typeface="+mn-ea"/>
                <a:cs typeface="Arial" charset="0"/>
              </a:rPr>
              <a:t>”, descobriu faixas equatoriais na superfície de Júpiter e manchas na superfície de Marte. Giovanni </a:t>
            </a:r>
            <a:r>
              <a:rPr lang="pt-BR" sz="1200" b="0" i="0" kern="1200" dirty="0" err="1" smtClean="0">
                <a:solidFill>
                  <a:schemeClr val="tx1"/>
                </a:solidFill>
                <a:latin typeface="Arial" charset="0"/>
                <a:ea typeface="+mn-ea"/>
                <a:cs typeface="Arial" charset="0"/>
              </a:rPr>
              <a:t>Battista</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Riccioli</a:t>
            </a:r>
            <a:r>
              <a:rPr lang="pt-BR" sz="1200" b="0" i="0" kern="1200" dirty="0" smtClean="0">
                <a:solidFill>
                  <a:schemeClr val="tx1"/>
                </a:solidFill>
                <a:latin typeface="Arial" charset="0"/>
                <a:ea typeface="+mn-ea"/>
                <a:cs typeface="Arial" charset="0"/>
              </a:rPr>
              <a:t>, também astrônomo italiano, observou sombras das luas de Júpiter no corpo do planeta; o que demonstrava que Júpiter não tinha luz própria, mas era iluminado pelo Sol, assim como a Terra. Em 1650 </a:t>
            </a:r>
            <a:r>
              <a:rPr lang="pt-BR" sz="1200" b="0" i="0" kern="1200" dirty="0" err="1" smtClean="0">
                <a:solidFill>
                  <a:schemeClr val="tx1"/>
                </a:solidFill>
                <a:latin typeface="Arial" charset="0"/>
                <a:ea typeface="+mn-ea"/>
                <a:cs typeface="Arial" charset="0"/>
              </a:rPr>
              <a:t>Riccioli</a:t>
            </a:r>
            <a:r>
              <a:rPr lang="pt-BR" sz="1200" b="0" i="0" kern="1200" dirty="0" smtClean="0">
                <a:solidFill>
                  <a:schemeClr val="tx1"/>
                </a:solidFill>
                <a:latin typeface="Arial" charset="0"/>
                <a:ea typeface="+mn-ea"/>
                <a:cs typeface="Arial" charset="0"/>
              </a:rPr>
              <a:t> descobriu um par de estrelas duplas.</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Problemas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À medida que se tentava a fabricação de telescópios com melhores imagens, alguns problemas (ou desafios) surgiam. Cedo se verificou que lentes com superfícies que tivessem a forma de parte da superfície de uma esfera (lentes esféricas) não convergiam os raios de luz que passassem por elas para um único ponto, “borrando” a imagem obtida. A esse fenômeno foi dado o nome de aberração esférica.</a:t>
            </a:r>
          </a:p>
          <a:p>
            <a:r>
              <a:rPr lang="pt-BR" sz="1200" b="0" i="0" kern="1200" dirty="0" smtClean="0">
                <a:solidFill>
                  <a:schemeClr val="tx1"/>
                </a:solidFill>
                <a:latin typeface="Arial" charset="0"/>
                <a:ea typeface="+mn-ea"/>
                <a:cs typeface="Arial" charset="0"/>
              </a:rPr>
              <a:t>            As imagens também costumavam apresentar “halos” coloridos no seu entorno. A esse fenômeno, mesmo não entendido imediatamente, foi dado o nome de aberração cromática (ocorre devido ao fato dos raios de luz de diferentes cores que passam por uma lente, serem desviados em ângulos diferentes, não convergindo para um mesmo ponto).</a:t>
            </a:r>
          </a:p>
          <a:p>
            <a:r>
              <a:rPr lang="pt-BR" sz="1200" b="0" i="0" kern="1200" dirty="0" smtClean="0">
                <a:solidFill>
                  <a:schemeClr val="tx1"/>
                </a:solidFill>
                <a:latin typeface="Arial" charset="0"/>
                <a:ea typeface="+mn-ea"/>
                <a:cs typeface="Arial" charset="0"/>
              </a:rPr>
              <a:t>            Em 1638, René </a:t>
            </a:r>
            <a:r>
              <a:rPr lang="pt-BR" sz="1200" b="0" i="0" kern="1200" dirty="0" err="1" smtClean="0">
                <a:solidFill>
                  <a:schemeClr val="tx1"/>
                </a:solidFill>
                <a:latin typeface="Arial" charset="0"/>
                <a:ea typeface="+mn-ea"/>
                <a:cs typeface="Arial" charset="0"/>
              </a:rPr>
              <a:t>Decartes</a:t>
            </a:r>
            <a:r>
              <a:rPr lang="pt-BR" sz="1200" b="0" i="0" kern="1200" dirty="0" smtClean="0">
                <a:solidFill>
                  <a:schemeClr val="tx1"/>
                </a:solidFill>
                <a:latin typeface="Arial" charset="0"/>
                <a:ea typeface="+mn-ea"/>
                <a:cs typeface="Arial" charset="0"/>
              </a:rPr>
              <a:t> apresentou a solução teórica para o problema da aberração esférica. </a:t>
            </a:r>
            <a:r>
              <a:rPr lang="pt-BR" sz="1200" b="0" i="0" kern="1200" dirty="0" err="1" smtClean="0">
                <a:solidFill>
                  <a:schemeClr val="tx1"/>
                </a:solidFill>
                <a:latin typeface="Arial" charset="0"/>
                <a:ea typeface="+mn-ea"/>
                <a:cs typeface="Arial" charset="0"/>
              </a:rPr>
              <a:t>Willebroerd</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Snellius</a:t>
            </a:r>
            <a:r>
              <a:rPr lang="pt-BR" sz="1200" b="0" i="0" kern="1200" dirty="0" smtClean="0">
                <a:solidFill>
                  <a:schemeClr val="tx1"/>
                </a:solidFill>
                <a:latin typeface="Arial" charset="0"/>
                <a:ea typeface="+mn-ea"/>
                <a:cs typeface="Arial" charset="0"/>
              </a:rPr>
              <a:t>, matemático holandês mais conhecido por Snell, havia observado que se um raio de luz passa de um meio para outro (por exemplo do ar para o vidro) ele será desviado de um ângulo que dependerá das características físicas (à qual chamou índice de refração) dos dois meios. Utilizando a “Lei de Snell” poderiam então ser desenhadas e fabricadas lentes que não apresentassem aberração esférica.</a:t>
            </a:r>
          </a:p>
          <a:p>
            <a:r>
              <a:rPr lang="pt-BR" sz="1200" b="0" i="0" kern="1200" dirty="0" smtClean="0">
                <a:solidFill>
                  <a:schemeClr val="tx1"/>
                </a:solidFill>
                <a:latin typeface="Arial" charset="0"/>
                <a:ea typeface="+mn-ea"/>
                <a:cs typeface="Arial" charset="0"/>
              </a:rPr>
              <a:t>            Como disse, </a:t>
            </a:r>
            <a:r>
              <a:rPr lang="pt-BR" sz="1200" b="0" i="0" kern="1200" dirty="0" err="1" smtClean="0">
                <a:solidFill>
                  <a:schemeClr val="tx1"/>
                </a:solidFill>
                <a:latin typeface="Arial" charset="0"/>
                <a:ea typeface="+mn-ea"/>
                <a:cs typeface="Arial" charset="0"/>
              </a:rPr>
              <a:t>Decartes</a:t>
            </a:r>
            <a:r>
              <a:rPr lang="pt-BR" sz="1200" b="0" i="0" kern="1200" dirty="0" smtClean="0">
                <a:solidFill>
                  <a:schemeClr val="tx1"/>
                </a:solidFill>
                <a:latin typeface="Arial" charset="0"/>
                <a:ea typeface="+mn-ea"/>
                <a:cs typeface="Arial" charset="0"/>
              </a:rPr>
              <a:t> apresentou uma solução apenas teórica para o problema. Na época não havia tecnologia para a fabricação de lentes que não fossem esféricas.</a:t>
            </a:r>
          </a:p>
          <a:p>
            <a:r>
              <a:rPr lang="pt-BR" sz="1200" b="0" i="0" kern="1200" dirty="0" smtClean="0">
                <a:solidFill>
                  <a:schemeClr val="tx1"/>
                </a:solidFill>
                <a:latin typeface="Arial" charset="0"/>
                <a:ea typeface="+mn-ea"/>
                <a:cs typeface="Arial" charset="0"/>
              </a:rPr>
              <a:t>Mas a própria “Lei de Snell” mostrava que se usassem lentes objetivas de grande distancia focal (pequena parte da superfície de uma esfera de grande raio) o problema da aberração esférica seria minimizado (na pratica verificou-se algo semelhante para o problema da aberração cromática).</a:t>
            </a:r>
          </a:p>
          <a:p>
            <a:r>
              <a:rPr lang="pt-BR" sz="1200" b="0" i="0" kern="1200" dirty="0" smtClean="0">
                <a:solidFill>
                  <a:schemeClr val="tx1"/>
                </a:solidFill>
                <a:latin typeface="Arial" charset="0"/>
                <a:ea typeface="+mn-ea"/>
                <a:cs typeface="Arial" charset="0"/>
              </a:rPr>
              <a:t>            Mas objetiva de grande distância focal implicava em telescópios com tubos de grandes comprimentos. A segunda metade do século XVII foi marcada pela construção de telescópios cada vez maiores, que não apenas implicavam em melhores imagens, mas também em maiores aumentos.</a:t>
            </a:r>
          </a:p>
          <a:p>
            <a:r>
              <a:rPr lang="pt-BR" sz="1200" b="0" i="0" kern="1200" dirty="0" smtClean="0">
                <a:solidFill>
                  <a:schemeClr val="tx1"/>
                </a:solidFill>
                <a:latin typeface="Arial" charset="0"/>
                <a:ea typeface="+mn-ea"/>
                <a:cs typeface="Arial" charset="0"/>
              </a:rPr>
              <a:t> </a:t>
            </a:r>
          </a:p>
          <a:p>
            <a:r>
              <a:rPr lang="pt-BR" sz="1200" b="1" i="0" kern="1200" dirty="0" err="1" smtClean="0">
                <a:solidFill>
                  <a:schemeClr val="tx1"/>
                </a:solidFill>
                <a:latin typeface="Arial" charset="0"/>
                <a:ea typeface="+mn-ea"/>
                <a:cs typeface="Arial" charset="0"/>
              </a:rPr>
              <a:t>Christiaan</a:t>
            </a:r>
            <a:r>
              <a:rPr lang="pt-BR" sz="1200" b="1" i="0" kern="1200" dirty="0" smtClean="0">
                <a:solidFill>
                  <a:schemeClr val="tx1"/>
                </a:solidFill>
                <a:latin typeface="Arial" charset="0"/>
                <a:ea typeface="+mn-ea"/>
                <a:cs typeface="Arial" charset="0"/>
              </a:rPr>
              <a:t> </a:t>
            </a:r>
            <a:r>
              <a:rPr lang="pt-BR" sz="1200" b="1" i="0" kern="1200" dirty="0" err="1" smtClean="0">
                <a:solidFill>
                  <a:schemeClr val="tx1"/>
                </a:solidFill>
                <a:latin typeface="Arial" charset="0"/>
                <a:ea typeface="+mn-ea"/>
                <a:cs typeface="Arial" charset="0"/>
              </a:rPr>
              <a:t>Huygens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Um dos maiores observador, fabricante de lentes e construtor de telescópio de todos os tempos foi o holandês </a:t>
            </a:r>
            <a:r>
              <a:rPr lang="pt-BR" sz="1200" b="0" i="0" kern="1200" dirty="0" err="1" smtClean="0">
                <a:solidFill>
                  <a:schemeClr val="tx1"/>
                </a:solidFill>
                <a:latin typeface="Arial" charset="0"/>
                <a:ea typeface="+mn-ea"/>
                <a:cs typeface="Arial" charset="0"/>
              </a:rPr>
              <a:t>Christiaan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Em 1655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construiu um telescópio com lente objetiva plano convexa de 5,7 centímetros de diâmetro; 3,37 metros de distância focal e aumento de 50 vezes. Foi com esse telescópio que no dia 25 de março daquele ano, procurando resolver o problema das “orelhas de Saturno” narrado por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descobriu </a:t>
            </a:r>
            <a:r>
              <a:rPr lang="pt-BR" sz="1200" b="0" i="0" kern="1200" dirty="0" err="1" smtClean="0">
                <a:solidFill>
                  <a:schemeClr val="tx1"/>
                </a:solidFill>
                <a:latin typeface="Arial" charset="0"/>
                <a:ea typeface="+mn-ea"/>
                <a:cs typeface="Arial" charset="0"/>
              </a:rPr>
              <a:t>Titan</a:t>
            </a:r>
            <a:r>
              <a:rPr lang="pt-BR" sz="1200" b="0" i="0" kern="1200" dirty="0" smtClean="0">
                <a:solidFill>
                  <a:schemeClr val="tx1"/>
                </a:solidFill>
                <a:latin typeface="Arial" charset="0"/>
                <a:ea typeface="+mn-ea"/>
                <a:cs typeface="Arial" charset="0"/>
              </a:rPr>
              <a:t>, a maior lua desse planeta.</a:t>
            </a:r>
          </a:p>
          <a:p>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não viu as “orelhas” de Saturno naquela oportunidade, pois hoje sabemos, a Terra estava passando pelo plano dos anéis de Saturno; o que não permitiu a visualização desses anéis. À medida que a Terra foi se afastando do plano dos anéis de Saturno esses foram surgindo gradativamente para os telescópios de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Em 1659, na obra “</a:t>
            </a:r>
            <a:r>
              <a:rPr lang="pt-BR" sz="1200" b="0" i="0" kern="1200" dirty="0" err="1" smtClean="0">
                <a:solidFill>
                  <a:schemeClr val="tx1"/>
                </a:solidFill>
                <a:latin typeface="Arial" charset="0"/>
                <a:ea typeface="+mn-ea"/>
                <a:cs typeface="Arial" charset="0"/>
              </a:rPr>
              <a:t>Systema</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Saturnium</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anunciou serem as tais “orelhas” de Saturno anéis muito finos centrados no planeta e explicou suas mudanças de forma. Grande parte das observações de Saturno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fez com um telescópio de 7 metros de distância focal e aumento de 100 vezes.</a:t>
            </a:r>
          </a:p>
          <a:p>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continuou construindo telescópios cada vez maiores, chegando a construção de um com 37 metros de comprimento e não completando o projeto de outro de 65 metros (chegou a fabricar a lente objetiva, com 23 centímetros de diâmetro).</a:t>
            </a:r>
          </a:p>
          <a:p>
            <a:r>
              <a:rPr lang="pt-BR" sz="1200" b="0" i="0" kern="1200" dirty="0" smtClean="0">
                <a:solidFill>
                  <a:schemeClr val="tx1"/>
                </a:solidFill>
                <a:latin typeface="Arial" charset="0"/>
                <a:ea typeface="+mn-ea"/>
                <a:cs typeface="Arial" charset="0"/>
              </a:rPr>
              <a:t>            Uma nova dificuldade se apresentava para a construção de telescópios tão grandes. Como construir tubos suficientemente rígidos para manter as lentes objetiva e ocular em suas devidas posições qualquer que fosse o posicionamento do telescópio?!</a:t>
            </a:r>
          </a:p>
          <a:p>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tentou solucionar esse problema com a construção de um “telescópio aéreo”, onde o aparato que continha a objetiva e o aparato que continha a ocular eram ligados apenas por um cordão. Se você movimentasse a ocular, a objetiva deveria se movimentar de tal forma a manter sempre o seu alinhamento com a primeira. Essa não foi uma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bem sucedida.</a:t>
            </a:r>
          </a:p>
          <a:p>
            <a:r>
              <a:rPr lang="pt-BR" sz="1200" b="0" i="0" kern="1200" dirty="0" smtClean="0">
                <a:solidFill>
                  <a:schemeClr val="tx1"/>
                </a:solidFill>
                <a:latin typeface="Arial" charset="0"/>
                <a:ea typeface="+mn-ea"/>
                <a:cs typeface="Arial" charset="0"/>
              </a:rPr>
              <a:t> </a:t>
            </a:r>
          </a:p>
          <a:p>
            <a:r>
              <a:rPr lang="pt-BR" sz="1200" b="1" i="0" kern="1200" dirty="0" err="1" smtClean="0">
                <a:solidFill>
                  <a:schemeClr val="tx1"/>
                </a:solidFill>
                <a:latin typeface="Arial" charset="0"/>
                <a:ea typeface="+mn-ea"/>
                <a:cs typeface="Arial" charset="0"/>
              </a:rPr>
              <a:t>Johannes</a:t>
            </a:r>
            <a:r>
              <a:rPr lang="pt-BR" sz="1200" b="1" i="0" kern="1200" dirty="0" smtClean="0">
                <a:solidFill>
                  <a:schemeClr val="tx1"/>
                </a:solidFill>
                <a:latin typeface="Arial" charset="0"/>
                <a:ea typeface="+mn-ea"/>
                <a:cs typeface="Arial" charset="0"/>
              </a:rPr>
              <a:t> </a:t>
            </a:r>
            <a:r>
              <a:rPr lang="pt-BR" sz="1200" b="1" i="0" kern="1200" dirty="0" err="1" smtClean="0">
                <a:solidFill>
                  <a:schemeClr val="tx1"/>
                </a:solidFill>
                <a:latin typeface="Arial" charset="0"/>
                <a:ea typeface="+mn-ea"/>
                <a:cs typeface="Arial" charset="0"/>
              </a:rPr>
              <a:t>Hevelius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Um outro grande fabricante de telescópios do século XVII foi </a:t>
            </a:r>
            <a:r>
              <a:rPr lang="pt-BR" sz="1200" b="0" i="0" kern="1200" dirty="0" err="1" smtClean="0">
                <a:solidFill>
                  <a:schemeClr val="tx1"/>
                </a:solidFill>
                <a:latin typeface="Arial" charset="0"/>
                <a:ea typeface="+mn-ea"/>
                <a:cs typeface="Arial" charset="0"/>
              </a:rPr>
              <a:t>Johannes</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Hevelius</a:t>
            </a:r>
            <a:r>
              <a:rPr lang="pt-BR" sz="1200" b="0" i="0" kern="1200" dirty="0" smtClean="0">
                <a:solidFill>
                  <a:schemeClr val="tx1"/>
                </a:solidFill>
                <a:latin typeface="Arial" charset="0"/>
                <a:ea typeface="+mn-ea"/>
                <a:cs typeface="Arial" charset="0"/>
              </a:rPr>
              <a:t>, astrônomo polonês que em 1641 construiu um importante observatório no telhado de sua casa em </a:t>
            </a:r>
            <a:r>
              <a:rPr lang="pt-BR" sz="1200" b="0" i="0" kern="1200" dirty="0" err="1" smtClean="0">
                <a:solidFill>
                  <a:schemeClr val="tx1"/>
                </a:solidFill>
                <a:latin typeface="Arial" charset="0"/>
                <a:ea typeface="+mn-ea"/>
                <a:cs typeface="Arial" charset="0"/>
              </a:rPr>
              <a:t>Gdansk</a:t>
            </a:r>
            <a:r>
              <a:rPr lang="pt-BR" sz="1200" b="0" i="0" kern="1200" dirty="0" smtClean="0">
                <a:solidFill>
                  <a:schemeClr val="tx1"/>
                </a:solidFill>
                <a:latin typeface="Arial" charset="0"/>
                <a:ea typeface="+mn-ea"/>
                <a:cs typeface="Arial" charset="0"/>
              </a:rPr>
              <a:t>. Esse observatório chegou a ser equipado com um telescópio de 18 metros de comprimento.</a:t>
            </a:r>
          </a:p>
          <a:p>
            <a:r>
              <a:rPr lang="pt-BR" sz="1200" b="0" i="0" kern="1200" dirty="0" smtClean="0">
                <a:solidFill>
                  <a:schemeClr val="tx1"/>
                </a:solidFill>
                <a:latin typeface="Arial" charset="0"/>
                <a:ea typeface="+mn-ea"/>
                <a:cs typeface="Arial" charset="0"/>
              </a:rPr>
              <a:t>            O maior telescópio construído por </a:t>
            </a:r>
            <a:r>
              <a:rPr lang="pt-BR" sz="1200" b="0" i="0" kern="1200" dirty="0" err="1" smtClean="0">
                <a:solidFill>
                  <a:schemeClr val="tx1"/>
                </a:solidFill>
                <a:latin typeface="Arial" charset="0"/>
                <a:ea typeface="+mn-ea"/>
                <a:cs typeface="Arial" charset="0"/>
              </a:rPr>
              <a:t>Hevelius</a:t>
            </a:r>
            <a:r>
              <a:rPr lang="pt-BR" sz="1200" b="0" i="0" kern="1200" dirty="0" smtClean="0">
                <a:solidFill>
                  <a:schemeClr val="tx1"/>
                </a:solidFill>
                <a:latin typeface="Arial" charset="0"/>
                <a:ea typeface="+mn-ea"/>
                <a:cs typeface="Arial" charset="0"/>
              </a:rPr>
              <a:t>, entretanto, foi um gigante com 45 metros de comprimento. Esse era um telescópio de muito difícil operação; “tremia como vara verde” ao sopro de uma leve brisa e era muito difícil conseguir e manter o alinhamento entre a ocular e a objetiva devido a flexões do sistema que as deveria manter posicionadas.</a:t>
            </a:r>
          </a:p>
          <a:p>
            <a:r>
              <a:rPr lang="pt-BR" sz="1200" b="0" i="0" kern="1200" dirty="0" smtClean="0">
                <a:solidFill>
                  <a:schemeClr val="tx1"/>
                </a:solidFill>
                <a:latin typeface="Arial" charset="0"/>
                <a:ea typeface="+mn-ea"/>
                <a:cs typeface="Arial" charset="0"/>
              </a:rPr>
              <a:t>            Assim como o telescópio de 37 metros de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o telescópio de 45 metros de </a:t>
            </a:r>
            <a:r>
              <a:rPr lang="pt-BR" sz="1200" b="0" i="0" kern="1200" dirty="0" err="1" smtClean="0">
                <a:solidFill>
                  <a:schemeClr val="tx1"/>
                </a:solidFill>
                <a:latin typeface="Arial" charset="0"/>
                <a:ea typeface="+mn-ea"/>
                <a:cs typeface="Arial" charset="0"/>
              </a:rPr>
              <a:t>Hevelius</a:t>
            </a:r>
            <a:r>
              <a:rPr lang="pt-BR" sz="1200" b="0" i="0" kern="1200" dirty="0" smtClean="0">
                <a:solidFill>
                  <a:schemeClr val="tx1"/>
                </a:solidFill>
                <a:latin typeface="Arial" charset="0"/>
                <a:ea typeface="+mn-ea"/>
                <a:cs typeface="Arial" charset="0"/>
              </a:rPr>
              <a:t> pouco acrescentou ao conhecimento astronômico da época.</a:t>
            </a:r>
          </a:p>
          <a:p>
            <a:r>
              <a:rPr lang="pt-BR" sz="1200" b="0" i="0" kern="1200" dirty="0" smtClean="0">
                <a:solidFill>
                  <a:schemeClr val="tx1"/>
                </a:solidFill>
                <a:latin typeface="Arial" charset="0"/>
                <a:ea typeface="+mn-ea"/>
                <a:cs typeface="Arial" charset="0"/>
              </a:rPr>
              <a:t>            Do observatório do telhado de sua casa, </a:t>
            </a:r>
            <a:r>
              <a:rPr lang="pt-BR" sz="1200" b="0" i="0" kern="1200" dirty="0" err="1" smtClean="0">
                <a:solidFill>
                  <a:schemeClr val="tx1"/>
                </a:solidFill>
                <a:latin typeface="Arial" charset="0"/>
                <a:ea typeface="+mn-ea"/>
                <a:cs typeface="Arial" charset="0"/>
              </a:rPr>
              <a:t>Hevelius</a:t>
            </a:r>
            <a:r>
              <a:rPr lang="pt-BR" sz="1200" b="0" i="0" kern="1200" dirty="0" smtClean="0">
                <a:solidFill>
                  <a:schemeClr val="tx1"/>
                </a:solidFill>
                <a:latin typeface="Arial" charset="0"/>
                <a:ea typeface="+mn-ea"/>
                <a:cs typeface="Arial" charset="0"/>
              </a:rPr>
              <a:t> descobriu cometas; mapeou manchas solares; mapeou a superfície lunar; etc. Sua mais importante obra foi “</a:t>
            </a:r>
            <a:r>
              <a:rPr lang="pt-BR" sz="1200" b="0" i="0" kern="1200" dirty="0" err="1" smtClean="0">
                <a:solidFill>
                  <a:schemeClr val="tx1"/>
                </a:solidFill>
                <a:latin typeface="Arial" charset="0"/>
                <a:ea typeface="+mn-ea"/>
                <a:cs typeface="Arial" charset="0"/>
              </a:rPr>
              <a:t>Selenographia</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sive</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Lunae</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Descriptivo</a:t>
            </a:r>
            <a:r>
              <a:rPr lang="pt-BR" sz="1200" b="0" i="0" kern="1200" dirty="0" smtClean="0">
                <a:solidFill>
                  <a:schemeClr val="tx1"/>
                </a:solidFill>
                <a:latin typeface="Arial" charset="0"/>
                <a:ea typeface="+mn-ea"/>
                <a:cs typeface="Arial" charset="0"/>
              </a:rPr>
              <a:t>”, publicada em 1647. Essa obra lhe tornou conhecido como “fundador da topografia lunar”.</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O SURGIMENTO DOS TELESCÓPIOS REFLECTORES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Paralelamente ao desenvolvimento dos primeiros telescópios refratores (chamamos assim aos telescópios em que o elemento óptico principal é uma lente), uma nova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começou a ganhar força: - Porque não construir telescópios com espelhos côncavos ao invés das lentes objetivas convergentes até então utilizadas? Os defensores dessa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acreditavam que se poderia construir espelhos objetiva maiores que as lentes objetiva ao mesmo tempo em que se resolveria o problema da “aberração cromática” (o ângulo que um espelho reflete um raio de luz independe da cor da luz).</a:t>
            </a:r>
          </a:p>
          <a:p>
            <a:r>
              <a:rPr lang="pt-BR" sz="1200" b="0" i="0" kern="1200" dirty="0" smtClean="0">
                <a:solidFill>
                  <a:schemeClr val="tx1"/>
                </a:solidFill>
                <a:latin typeface="Arial" charset="0"/>
                <a:ea typeface="+mn-ea"/>
                <a:cs typeface="Arial" charset="0"/>
              </a:rPr>
              <a:t>            Basicamente, um espelho côncavo faz o mesmo que uma lente convergente: ambos convergem os raios de luz que chegam até eles. A diferença é que os raios de luz atravessam a lente e são convergidos para detrás dela; ao passo que os raios de luz são refletidos pela superfície do espelho e são convergidos para a região na frente do espelho. (No espelho os raios de luz incidentes e refletidos se superpõe em uma mesma região do espaço).</a:t>
            </a:r>
          </a:p>
          <a:p>
            <a:r>
              <a:rPr lang="pt-BR" sz="1200" b="0" i="0" kern="1200" dirty="0" smtClean="0">
                <a:solidFill>
                  <a:schemeClr val="tx1"/>
                </a:solidFill>
                <a:latin typeface="Arial" charset="0"/>
                <a:ea typeface="+mn-ea"/>
                <a:cs typeface="Arial" charset="0"/>
              </a:rPr>
              <a:t> </a:t>
            </a:r>
          </a:p>
          <a:p>
            <a:r>
              <a:rPr lang="pt-BR" sz="1200" b="1" i="0" kern="1200" dirty="0" err="1" smtClean="0">
                <a:solidFill>
                  <a:schemeClr val="tx1"/>
                </a:solidFill>
                <a:latin typeface="Arial" charset="0"/>
                <a:ea typeface="+mn-ea"/>
                <a:cs typeface="Arial" charset="0"/>
              </a:rPr>
              <a:t>Niccolò</a:t>
            </a:r>
            <a:r>
              <a:rPr lang="pt-BR" sz="1200" b="1" i="0" kern="1200" dirty="0" smtClean="0">
                <a:solidFill>
                  <a:schemeClr val="tx1"/>
                </a:solidFill>
                <a:latin typeface="Arial" charset="0"/>
                <a:ea typeface="+mn-ea"/>
                <a:cs typeface="Arial" charset="0"/>
              </a:rPr>
              <a:t> </a:t>
            </a:r>
            <a:r>
              <a:rPr lang="pt-BR" sz="1200" b="1" i="0" kern="1200" dirty="0" err="1" smtClean="0">
                <a:solidFill>
                  <a:schemeClr val="tx1"/>
                </a:solidFill>
                <a:latin typeface="Arial" charset="0"/>
                <a:ea typeface="+mn-ea"/>
                <a:cs typeface="Arial" charset="0"/>
              </a:rPr>
              <a:t>Zucchi</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O primeiro que tentou colocar essa nova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em prática foi </a:t>
            </a:r>
            <a:r>
              <a:rPr lang="pt-BR" sz="1200" b="0" i="0" kern="1200" dirty="0" err="1" smtClean="0">
                <a:solidFill>
                  <a:schemeClr val="tx1"/>
                </a:solidFill>
                <a:latin typeface="Arial" charset="0"/>
                <a:ea typeface="+mn-ea"/>
                <a:cs typeface="Arial" charset="0"/>
              </a:rPr>
              <a:t>Niccolò</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Zucchi</a:t>
            </a:r>
            <a:r>
              <a:rPr lang="pt-BR" sz="1200" b="0" i="0" kern="1200" dirty="0" smtClean="0">
                <a:solidFill>
                  <a:schemeClr val="tx1"/>
                </a:solidFill>
                <a:latin typeface="Arial" charset="0"/>
                <a:ea typeface="+mn-ea"/>
                <a:cs typeface="Arial" charset="0"/>
              </a:rPr>
              <a:t>, astrônomo e físico jesuíta italiano. Em seu livro “</a:t>
            </a:r>
            <a:r>
              <a:rPr lang="pt-BR" sz="1200" b="0" i="1" kern="1200" dirty="0" err="1" smtClean="0">
                <a:solidFill>
                  <a:schemeClr val="tx1"/>
                </a:solidFill>
                <a:latin typeface="Arial" charset="0"/>
                <a:ea typeface="+mn-ea"/>
                <a:cs typeface="Arial" charset="0"/>
              </a:rPr>
              <a:t>Optica</a:t>
            </a:r>
            <a:r>
              <a:rPr lang="pt-BR" sz="1200" b="0" i="1" kern="1200" dirty="0" smtClean="0">
                <a:solidFill>
                  <a:schemeClr val="tx1"/>
                </a:solidFill>
                <a:latin typeface="Arial" charset="0"/>
                <a:ea typeface="+mn-ea"/>
                <a:cs typeface="Arial" charset="0"/>
              </a:rPr>
              <a:t> </a:t>
            </a:r>
            <a:r>
              <a:rPr lang="pt-BR" sz="1200" b="0" i="1" kern="1200" dirty="0" err="1" smtClean="0">
                <a:solidFill>
                  <a:schemeClr val="tx1"/>
                </a:solidFill>
                <a:latin typeface="Arial" charset="0"/>
                <a:ea typeface="+mn-ea"/>
                <a:cs typeface="Arial" charset="0"/>
              </a:rPr>
              <a:t>pilosophia</a:t>
            </a:r>
            <a:r>
              <a:rPr lang="pt-BR" sz="1200" b="0" i="0" kern="1200" dirty="0" smtClean="0">
                <a:solidFill>
                  <a:schemeClr val="tx1"/>
                </a:solidFill>
                <a:latin typeface="Arial" charset="0"/>
                <a:ea typeface="+mn-ea"/>
                <a:cs typeface="Arial" charset="0"/>
              </a:rPr>
              <a:t>”, publicado em 1652, </a:t>
            </a:r>
            <a:r>
              <a:rPr lang="pt-BR" sz="1200" b="0" i="0" kern="1200" dirty="0" err="1" smtClean="0">
                <a:solidFill>
                  <a:schemeClr val="tx1"/>
                </a:solidFill>
                <a:latin typeface="Arial" charset="0"/>
                <a:ea typeface="+mn-ea"/>
                <a:cs typeface="Arial" charset="0"/>
              </a:rPr>
              <a:t>Zucchi</a:t>
            </a:r>
            <a:r>
              <a:rPr lang="pt-BR" sz="1200" b="0" i="0" kern="1200" dirty="0" smtClean="0">
                <a:solidFill>
                  <a:schemeClr val="tx1"/>
                </a:solidFill>
                <a:latin typeface="Arial" charset="0"/>
                <a:ea typeface="+mn-ea"/>
                <a:cs typeface="Arial" charset="0"/>
              </a:rPr>
              <a:t> relata que muitos anos antes (em 1616) ele havia tentado produzir imagens com um espelho côncavo de bronze e uma lente ocular. Os primeiros resultados obtidos não o encorajaram a prosseguir com o experimento. “-Se a ocular fica na frente do espelho, quando tentamos observar, nossa cabeça impede da luz do astro chegar ao espelho; se tentamos deslocar a ocular lateralmente, quando maior for esse deslocamento, menos luz do astro chega à ocular.”</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Marin </a:t>
            </a:r>
            <a:r>
              <a:rPr lang="pt-BR" sz="1200" b="1" i="0" kern="1200" dirty="0" err="1" smtClean="0">
                <a:solidFill>
                  <a:schemeClr val="tx1"/>
                </a:solidFill>
                <a:latin typeface="Arial" charset="0"/>
                <a:ea typeface="+mn-ea"/>
                <a:cs typeface="Arial" charset="0"/>
              </a:rPr>
              <a:t>Mersenne</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Em 1636, Marin </a:t>
            </a:r>
            <a:r>
              <a:rPr lang="pt-BR" sz="1200" b="0" i="0" kern="1200" dirty="0" err="1" smtClean="0">
                <a:solidFill>
                  <a:schemeClr val="tx1"/>
                </a:solidFill>
                <a:latin typeface="Arial" charset="0"/>
                <a:ea typeface="+mn-ea"/>
                <a:cs typeface="Arial" charset="0"/>
              </a:rPr>
              <a:t>Mersenne</a:t>
            </a:r>
            <a:r>
              <a:rPr lang="pt-BR" sz="1200" b="0" i="0" kern="1200" dirty="0" smtClean="0">
                <a:solidFill>
                  <a:schemeClr val="tx1"/>
                </a:solidFill>
                <a:latin typeface="Arial" charset="0"/>
                <a:ea typeface="+mn-ea"/>
                <a:cs typeface="Arial" charset="0"/>
              </a:rPr>
              <a:t>, matemático e filosofo jesuíta francês, publicou o livro “</a:t>
            </a:r>
            <a:r>
              <a:rPr lang="pt-BR" sz="1200" b="0" i="1" kern="1200" dirty="0" err="1" smtClean="0">
                <a:solidFill>
                  <a:schemeClr val="tx1"/>
                </a:solidFill>
                <a:latin typeface="Arial" charset="0"/>
                <a:ea typeface="+mn-ea"/>
                <a:cs typeface="Arial" charset="0"/>
              </a:rPr>
              <a:t>Harmonie</a:t>
            </a:r>
            <a:r>
              <a:rPr lang="pt-BR" sz="1200" b="0" i="1" kern="1200" dirty="0" smtClean="0">
                <a:solidFill>
                  <a:schemeClr val="tx1"/>
                </a:solidFill>
                <a:latin typeface="Arial" charset="0"/>
                <a:ea typeface="+mn-ea"/>
                <a:cs typeface="Arial" charset="0"/>
              </a:rPr>
              <a:t> </a:t>
            </a:r>
            <a:r>
              <a:rPr lang="pt-BR" sz="1200" b="0" i="1" kern="1200" dirty="0" err="1" smtClean="0">
                <a:solidFill>
                  <a:schemeClr val="tx1"/>
                </a:solidFill>
                <a:latin typeface="Arial" charset="0"/>
                <a:ea typeface="+mn-ea"/>
                <a:cs typeface="Arial" charset="0"/>
              </a:rPr>
              <a:t>Universelle</a:t>
            </a:r>
            <a:r>
              <a:rPr lang="pt-BR" sz="1200" b="0" i="0" kern="1200" dirty="0" smtClean="0">
                <a:solidFill>
                  <a:schemeClr val="tx1"/>
                </a:solidFill>
                <a:latin typeface="Arial" charset="0"/>
                <a:ea typeface="+mn-ea"/>
                <a:cs typeface="Arial" charset="0"/>
              </a:rPr>
              <a:t>” onde apresenta 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de um telescópio com dois espelhos côncavos um voltado para o outro. O maior deles receberia a luz diretamente do objeto observado e a refletiria até o segundo espelho que novamente a refletiria para um orifício no centro do primeiro espelho. Após passar por esse orifício, o raio de luz chegaria à lente ocular que formaria a imagem para o observador. </a:t>
            </a:r>
            <a:r>
              <a:rPr lang="pt-BR" sz="1200" b="0" i="0" kern="1200" dirty="0" err="1" smtClean="0">
                <a:solidFill>
                  <a:schemeClr val="tx1"/>
                </a:solidFill>
                <a:latin typeface="Arial" charset="0"/>
                <a:ea typeface="+mn-ea"/>
                <a:cs typeface="Arial" charset="0"/>
              </a:rPr>
              <a:t>Renné</a:t>
            </a:r>
            <a:r>
              <a:rPr lang="pt-BR" sz="1200" b="0" i="0" kern="1200" dirty="0" smtClean="0">
                <a:solidFill>
                  <a:schemeClr val="tx1"/>
                </a:solidFill>
                <a:latin typeface="Arial" charset="0"/>
                <a:ea typeface="+mn-ea"/>
                <a:cs typeface="Arial" charset="0"/>
              </a:rPr>
              <a:t> Descartes haveria desestimulado </a:t>
            </a:r>
            <a:r>
              <a:rPr lang="pt-BR" sz="1200" b="0" i="0" kern="1200" dirty="0" err="1" smtClean="0">
                <a:solidFill>
                  <a:schemeClr val="tx1"/>
                </a:solidFill>
                <a:latin typeface="Arial" charset="0"/>
                <a:ea typeface="+mn-ea"/>
                <a:cs typeface="Arial" charset="0"/>
              </a:rPr>
              <a:t>Mersenne</a:t>
            </a:r>
            <a:r>
              <a:rPr lang="pt-BR" sz="1200" b="0" i="0" kern="1200" dirty="0" smtClean="0">
                <a:solidFill>
                  <a:schemeClr val="tx1"/>
                </a:solidFill>
                <a:latin typeface="Arial" charset="0"/>
                <a:ea typeface="+mn-ea"/>
                <a:cs typeface="Arial" charset="0"/>
              </a:rPr>
              <a:t> de prosseguir com essa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James Gregory</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James Gregory, matemático e astrônomo escocês, em 1663, em seu livro “</a:t>
            </a:r>
            <a:r>
              <a:rPr lang="pt-BR" sz="1200" b="0" i="1" kern="1200" dirty="0" err="1" smtClean="0">
                <a:solidFill>
                  <a:schemeClr val="tx1"/>
                </a:solidFill>
                <a:latin typeface="Arial" charset="0"/>
                <a:ea typeface="+mn-ea"/>
                <a:cs typeface="Arial" charset="0"/>
              </a:rPr>
              <a:t>Optica</a:t>
            </a:r>
            <a:r>
              <a:rPr lang="pt-BR" sz="1200" b="0" i="1" kern="1200" dirty="0" smtClean="0">
                <a:solidFill>
                  <a:schemeClr val="tx1"/>
                </a:solidFill>
                <a:latin typeface="Arial" charset="0"/>
                <a:ea typeface="+mn-ea"/>
                <a:cs typeface="Arial" charset="0"/>
              </a:rPr>
              <a:t> </a:t>
            </a:r>
            <a:r>
              <a:rPr lang="pt-BR" sz="1200" b="0" i="1" kern="1200" dirty="0" err="1" smtClean="0">
                <a:solidFill>
                  <a:schemeClr val="tx1"/>
                </a:solidFill>
                <a:latin typeface="Arial" charset="0"/>
                <a:ea typeface="+mn-ea"/>
                <a:cs typeface="Arial" charset="0"/>
              </a:rPr>
              <a:t>Promota</a:t>
            </a:r>
            <a:r>
              <a:rPr lang="pt-BR" sz="1200" b="0" i="0" kern="1200" dirty="0" smtClean="0">
                <a:solidFill>
                  <a:schemeClr val="tx1"/>
                </a:solidFill>
                <a:latin typeface="Arial" charset="0"/>
                <a:ea typeface="+mn-ea"/>
                <a:cs typeface="Arial" charset="0"/>
              </a:rPr>
              <a:t>”, foi além de </a:t>
            </a:r>
            <a:r>
              <a:rPr lang="pt-BR" sz="1200" b="0" i="0" kern="1200" dirty="0" err="1" smtClean="0">
                <a:solidFill>
                  <a:schemeClr val="tx1"/>
                </a:solidFill>
                <a:latin typeface="Arial" charset="0"/>
                <a:ea typeface="+mn-ea"/>
                <a:cs typeface="Arial" charset="0"/>
              </a:rPr>
              <a:t>Mersenne</a:t>
            </a:r>
            <a:r>
              <a:rPr lang="pt-BR" sz="1200" b="0" i="0" kern="1200" dirty="0" smtClean="0">
                <a:solidFill>
                  <a:schemeClr val="tx1"/>
                </a:solidFill>
                <a:latin typeface="Arial" charset="0"/>
                <a:ea typeface="+mn-ea"/>
                <a:cs typeface="Arial" charset="0"/>
              </a:rPr>
              <a:t> e determinou a forma exata que os espelhos côncavos deveriam ter (ligeiramente </a:t>
            </a:r>
            <a:r>
              <a:rPr lang="pt-BR" sz="1200" b="0" i="0" kern="1200" dirty="0" err="1" smtClean="0">
                <a:solidFill>
                  <a:schemeClr val="tx1"/>
                </a:solidFill>
                <a:latin typeface="Arial" charset="0"/>
                <a:ea typeface="+mn-ea"/>
                <a:cs typeface="Arial" charset="0"/>
              </a:rPr>
              <a:t>hiperboloidal</a:t>
            </a:r>
            <a:r>
              <a:rPr lang="pt-BR" sz="1200" b="0" i="0" kern="1200" dirty="0" smtClean="0">
                <a:solidFill>
                  <a:schemeClr val="tx1"/>
                </a:solidFill>
                <a:latin typeface="Arial" charset="0"/>
                <a:ea typeface="+mn-ea"/>
                <a:cs typeface="Arial" charset="0"/>
              </a:rPr>
              <a:t> e elipsoidal). Naquela época não havia tecnologia para a produção dos espelhos com as formas necessárias. O primeiro telescópio “Gregoriano”, que hoje é uma realidade, só foi fabricado no século XVIII.</a:t>
            </a:r>
          </a:p>
          <a:p>
            <a:r>
              <a:rPr lang="pt-BR" sz="1200" b="1" i="0" kern="1200" dirty="0" smtClean="0">
                <a:solidFill>
                  <a:schemeClr val="tx1"/>
                </a:solidFill>
                <a:latin typeface="Arial" charset="0"/>
                <a:ea typeface="+mn-ea"/>
                <a:cs typeface="Arial" charset="0"/>
              </a:rPr>
              <a:t>Isaac Newton</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O primeiro telescópio </a:t>
            </a:r>
            <a:r>
              <a:rPr lang="pt-BR" sz="1200" b="0" i="0" kern="1200" dirty="0" err="1" smtClean="0">
                <a:solidFill>
                  <a:schemeClr val="tx1"/>
                </a:solidFill>
                <a:latin typeface="Arial" charset="0"/>
                <a:ea typeface="+mn-ea"/>
                <a:cs typeface="Arial" charset="0"/>
              </a:rPr>
              <a:t>reflector</a:t>
            </a:r>
            <a:r>
              <a:rPr lang="pt-BR" sz="1200" b="0" i="0" kern="1200" dirty="0" smtClean="0">
                <a:solidFill>
                  <a:schemeClr val="tx1"/>
                </a:solidFill>
                <a:latin typeface="Arial" charset="0"/>
                <a:ea typeface="+mn-ea"/>
                <a:cs typeface="Arial" charset="0"/>
              </a:rPr>
              <a:t> (chamamos assim aos telescópios em que o elemento óptico principal é um espelho) só foi construído efetivamente em 1668. Seu inventor foi o físico inglês Isaac Newton. O sistema óptico de um telescópio “Newtoniano” é constituído por três elementos: um espelho côncavo; um espelho plano e uma lente convergente.</a:t>
            </a: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Talvez pelo fato de Newton não ser astrônomo (ele não tinha aquele “tesão” pra ver as coisas do céu) ou talvez mesmo por puro pragmatismo, ele não se preocupou em construir um telescópio com “a melhor imagem possível”. Newton não se preocupou com a aberração esférica. A principal função do primeiro telescópio construído por Isaac Newton foi mostrar que telescópios </a:t>
            </a:r>
            <a:r>
              <a:rPr lang="pt-BR" sz="1200" b="0" i="0" kern="1200" dirty="0" err="1" smtClean="0">
                <a:solidFill>
                  <a:schemeClr val="tx1"/>
                </a:solidFill>
                <a:latin typeface="Arial" charset="0"/>
                <a:ea typeface="+mn-ea"/>
                <a:cs typeface="Arial" charset="0"/>
              </a:rPr>
              <a:t>reflectores</a:t>
            </a:r>
            <a:r>
              <a:rPr lang="pt-BR" sz="1200" b="0" i="0" kern="1200" dirty="0" smtClean="0">
                <a:solidFill>
                  <a:schemeClr val="tx1"/>
                </a:solidFill>
                <a:latin typeface="Arial" charset="0"/>
                <a:ea typeface="+mn-ea"/>
                <a:cs typeface="Arial" charset="0"/>
              </a:rPr>
              <a:t> eram possíveis e que esses não apresentavam aberração cromática.</a:t>
            </a:r>
          </a:p>
          <a:p>
            <a:r>
              <a:rPr lang="pt-BR" sz="1200" b="0" i="0" kern="1200" dirty="0" smtClean="0">
                <a:solidFill>
                  <a:schemeClr val="tx1"/>
                </a:solidFill>
                <a:latin typeface="Arial" charset="0"/>
                <a:ea typeface="+mn-ea"/>
                <a:cs typeface="Arial" charset="0"/>
              </a:rPr>
              <a:t>            Em seus estudos da decomposição da luz, Newton entendeu que a origem da aberração cromática estava no fato de raios de luz de cores diferentes serem desviados diferentemente quando da passagem de um meio para outro (por exemplo: do ar para o vidro e do vidro para o ar). Mas em um espelho isso não acontecia. A direção em que a luz é refletida por um espelho independe de sua cor, dependendo apenas da direção de incidência do raio de luz sobre a superfície do espelho.</a:t>
            </a:r>
          </a:p>
          <a:p>
            <a:r>
              <a:rPr lang="pt-BR" sz="1200" b="0" i="0" kern="1200" dirty="0" smtClean="0">
                <a:solidFill>
                  <a:schemeClr val="tx1"/>
                </a:solidFill>
                <a:latin typeface="Arial" charset="0"/>
                <a:ea typeface="+mn-ea"/>
                <a:cs typeface="Arial" charset="0"/>
              </a:rPr>
              <a:t>            O primeiro telescópio construído por Newton tinha espelho de pouco mais de três centímetros de diâmetro e dezesseis centímetros de distância focal e era feito de “</a:t>
            </a:r>
            <a:r>
              <a:rPr lang="pt-BR" sz="1200" b="0" i="0" kern="1200" dirty="0" err="1" smtClean="0">
                <a:solidFill>
                  <a:schemeClr val="tx1"/>
                </a:solidFill>
                <a:latin typeface="Arial" charset="0"/>
                <a:ea typeface="+mn-ea"/>
                <a:cs typeface="Arial" charset="0"/>
              </a:rPr>
              <a:t>speculum</a:t>
            </a:r>
            <a:r>
              <a:rPr lang="pt-BR" sz="1200" b="0" i="0" kern="1200" dirty="0" smtClean="0">
                <a:solidFill>
                  <a:schemeClr val="tx1"/>
                </a:solidFill>
                <a:latin typeface="Arial" charset="0"/>
                <a:ea typeface="+mn-ea"/>
                <a:cs typeface="Arial" charset="0"/>
              </a:rPr>
              <a:t>” uma liga de cobre e estanho que quando polida refletia relativamente bem os raios de luz. Com esse telescópio foi possível ver as luas de Júpiter que haviam sido descobertas por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e, também como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acompanhar as fases de Vênus.</a:t>
            </a:r>
          </a:p>
          <a:p>
            <a:r>
              <a:rPr lang="pt-BR" sz="1200" b="0" i="0" kern="1200" dirty="0" smtClean="0">
                <a:solidFill>
                  <a:schemeClr val="tx1"/>
                </a:solidFill>
                <a:latin typeface="Arial" charset="0"/>
                <a:ea typeface="+mn-ea"/>
                <a:cs typeface="Arial" charset="0"/>
              </a:rPr>
              <a:t>            Newton construiu pelo menos mais uma versão de seu telescópio; versão essa que em 11 de janeiro de 1672 apresentou à Royal </a:t>
            </a:r>
            <a:r>
              <a:rPr lang="pt-BR" sz="1200" b="0" i="0" kern="1200" dirty="0" err="1" smtClean="0">
                <a:solidFill>
                  <a:schemeClr val="tx1"/>
                </a:solidFill>
                <a:latin typeface="Arial" charset="0"/>
                <a:ea typeface="+mn-ea"/>
                <a:cs typeface="Arial" charset="0"/>
              </a:rPr>
              <a:t>Society</a:t>
            </a:r>
            <a:r>
              <a:rPr lang="pt-BR" sz="1200" b="0" i="0" kern="1200" dirty="0" smtClean="0">
                <a:solidFill>
                  <a:schemeClr val="tx1"/>
                </a:solidFill>
                <a:latin typeface="Arial" charset="0"/>
                <a:ea typeface="+mn-ea"/>
                <a:cs typeface="Arial" charset="0"/>
              </a:rPr>
              <a:t>. Esse aparelho, um pouco maior que o primeiro, com cinco centímetros de diâmetro, encontra-se preservado e exposto no “</a:t>
            </a:r>
            <a:r>
              <a:rPr lang="pt-BR" sz="1200" b="0" i="0" kern="1200" dirty="0" err="1" smtClean="0">
                <a:solidFill>
                  <a:schemeClr val="tx1"/>
                </a:solidFill>
                <a:latin typeface="Arial" charset="0"/>
                <a:ea typeface="+mn-ea"/>
                <a:cs typeface="Arial" charset="0"/>
              </a:rPr>
              <a:t>British</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Museum</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Laurent </a:t>
            </a:r>
            <a:r>
              <a:rPr lang="pt-BR" sz="1200" b="1" i="0" kern="1200" dirty="0" err="1" smtClean="0">
                <a:solidFill>
                  <a:schemeClr val="tx1"/>
                </a:solidFill>
                <a:latin typeface="Arial" charset="0"/>
                <a:ea typeface="+mn-ea"/>
                <a:cs typeface="Arial" charset="0"/>
              </a:rPr>
              <a:t>Cassegrain</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A quase totalidade dos telescópios profissionais atuais é refletora, porém com sistema óptico publicado em 25 de abril de 1672 no “</a:t>
            </a:r>
            <a:r>
              <a:rPr lang="pt-BR" sz="1200" b="0" i="0" kern="1200" dirty="0" err="1" smtClean="0">
                <a:solidFill>
                  <a:schemeClr val="tx1"/>
                </a:solidFill>
                <a:latin typeface="Arial" charset="0"/>
                <a:ea typeface="+mn-ea"/>
                <a:cs typeface="Arial" charset="0"/>
              </a:rPr>
              <a:t>Journal</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des</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Sçavans</a:t>
            </a:r>
            <a:r>
              <a:rPr lang="pt-BR" sz="1200" b="0" i="0" kern="1200" dirty="0" smtClean="0">
                <a:solidFill>
                  <a:schemeClr val="tx1"/>
                </a:solidFill>
                <a:latin typeface="Arial" charset="0"/>
                <a:ea typeface="+mn-ea"/>
                <a:cs typeface="Arial" charset="0"/>
              </a:rPr>
              <a:t>” por Laurent G. </a:t>
            </a:r>
            <a:r>
              <a:rPr lang="pt-BR" sz="1200" b="0" i="0" kern="1200" dirty="0" err="1" smtClean="0">
                <a:solidFill>
                  <a:schemeClr val="tx1"/>
                </a:solidFill>
                <a:latin typeface="Arial" charset="0"/>
                <a:ea typeface="+mn-ea"/>
                <a:cs typeface="Arial" charset="0"/>
              </a:rPr>
              <a:t>Cassegrain</a:t>
            </a:r>
            <a:r>
              <a:rPr lang="pt-BR" sz="1200" b="0" i="0" kern="1200" dirty="0" smtClean="0">
                <a:solidFill>
                  <a:schemeClr val="tx1"/>
                </a:solidFill>
                <a:latin typeface="Arial" charset="0"/>
                <a:ea typeface="+mn-ea"/>
                <a:cs typeface="Arial" charset="0"/>
              </a:rPr>
              <a:t>, professor de ciências francês. Basicamente, o telescópio </a:t>
            </a:r>
            <a:r>
              <a:rPr lang="pt-BR" sz="1200" b="0" i="0" kern="1200" dirty="0" err="1" smtClean="0">
                <a:solidFill>
                  <a:schemeClr val="tx1"/>
                </a:solidFill>
                <a:latin typeface="Arial" charset="0"/>
                <a:ea typeface="+mn-ea"/>
                <a:cs typeface="Arial" charset="0"/>
              </a:rPr>
              <a:t>Cassegraniano</a:t>
            </a:r>
            <a:r>
              <a:rPr lang="pt-BR" sz="1200" b="0" i="0" kern="1200" dirty="0" smtClean="0">
                <a:solidFill>
                  <a:schemeClr val="tx1"/>
                </a:solidFill>
                <a:latin typeface="Arial" charset="0"/>
                <a:ea typeface="+mn-ea"/>
                <a:cs typeface="Arial" charset="0"/>
              </a:rPr>
              <a:t> se distingue do Gregoriano por ter espelho secundário convexo colocado antes do ponto de foco do espelho primário; enquanto o Gregoriano tem espelho secundário côncavo, colocado após o ponto de foco do espelho primário. No telescópio </a:t>
            </a:r>
            <a:r>
              <a:rPr lang="pt-BR" sz="1200" b="0" i="0" kern="1200" dirty="0" err="1" smtClean="0">
                <a:solidFill>
                  <a:schemeClr val="tx1"/>
                </a:solidFill>
                <a:latin typeface="Arial" charset="0"/>
                <a:ea typeface="+mn-ea"/>
                <a:cs typeface="Arial" charset="0"/>
              </a:rPr>
              <a:t>Cassegraniano</a:t>
            </a:r>
            <a:r>
              <a:rPr lang="pt-BR" sz="1200" b="0" i="0" kern="1200" dirty="0" smtClean="0">
                <a:solidFill>
                  <a:schemeClr val="tx1"/>
                </a:solidFill>
                <a:latin typeface="Arial" charset="0"/>
                <a:ea typeface="+mn-ea"/>
                <a:cs typeface="Arial" charset="0"/>
              </a:rPr>
              <a:t> o espelho primário deve ser parabólico côncavo e o espelho secundário hiperbólico convexo.</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PARA CHEGAR AOS TELESCÓPIOS ATUAIS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O problema da aberração esférica começou a ser efetivamente resolvido no início do século XVIII, com o desenvolvimento de tecnologias para a fabricação de espelhos com outras formas que não fossem plana ou esférica.</a:t>
            </a:r>
          </a:p>
          <a:p>
            <a:r>
              <a:rPr lang="pt-BR" sz="1200" b="0" i="0" kern="1200" dirty="0" smtClean="0">
                <a:solidFill>
                  <a:schemeClr val="tx1"/>
                </a:solidFill>
                <a:latin typeface="Arial" charset="0"/>
                <a:ea typeface="+mn-ea"/>
                <a:cs typeface="Arial" charset="0"/>
              </a:rPr>
              <a:t>            O primeiro telescópio com aberração esférica “praticamente zero” foi fabricado em 1723 pelo escocês James Short. Foi um telescópio Newtoniano com espelho parabólico feito de “</a:t>
            </a:r>
            <a:r>
              <a:rPr lang="pt-BR" sz="1200" b="0" i="0" kern="1200" dirty="0" err="1" smtClean="0">
                <a:solidFill>
                  <a:schemeClr val="tx1"/>
                </a:solidFill>
                <a:latin typeface="Arial" charset="0"/>
                <a:ea typeface="+mn-ea"/>
                <a:cs typeface="Arial" charset="0"/>
              </a:rPr>
              <a:t>speculum</a:t>
            </a:r>
            <a:r>
              <a:rPr lang="pt-BR" sz="1200" b="0" i="0" kern="1200" dirty="0" smtClean="0">
                <a:solidFill>
                  <a:schemeClr val="tx1"/>
                </a:solidFill>
                <a:latin typeface="Arial" charset="0"/>
                <a:ea typeface="+mn-ea"/>
                <a:cs typeface="Arial" charset="0"/>
              </a:rPr>
              <a:t>”. Durante a sua vida Short fabricou mais de mil telescópios newtonianos e gregorianos; todos com espelhos dessa liga metálica.</a:t>
            </a: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O primeiro telescópio “acromático” foi </a:t>
            </a:r>
            <a:r>
              <a:rPr lang="pt-BR" sz="1200" b="0" i="0" kern="1200" dirty="0" err="1" smtClean="0">
                <a:solidFill>
                  <a:schemeClr val="tx1"/>
                </a:solidFill>
                <a:latin typeface="Arial" charset="0"/>
                <a:ea typeface="+mn-ea"/>
                <a:cs typeface="Arial" charset="0"/>
              </a:rPr>
              <a:t>construido</a:t>
            </a:r>
            <a:r>
              <a:rPr lang="pt-BR" sz="1200" b="0" i="0" kern="1200" dirty="0" smtClean="0">
                <a:solidFill>
                  <a:schemeClr val="tx1"/>
                </a:solidFill>
                <a:latin typeface="Arial" charset="0"/>
                <a:ea typeface="+mn-ea"/>
                <a:cs typeface="Arial" charset="0"/>
              </a:rPr>
              <a:t> em 1736 por </a:t>
            </a:r>
            <a:r>
              <a:rPr lang="pt-BR" sz="1200" b="0" i="0" kern="1200" dirty="0" err="1" smtClean="0">
                <a:solidFill>
                  <a:schemeClr val="tx1"/>
                </a:solidFill>
                <a:latin typeface="Arial" charset="0"/>
                <a:ea typeface="+mn-ea"/>
                <a:cs typeface="Arial" charset="0"/>
              </a:rPr>
              <a:t>Chester</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Moor</a:t>
            </a:r>
            <a:r>
              <a:rPr lang="pt-BR" sz="1200" b="0" i="0" kern="1200" dirty="0" smtClean="0">
                <a:solidFill>
                  <a:schemeClr val="tx1"/>
                </a:solidFill>
                <a:latin typeface="Arial" charset="0"/>
                <a:ea typeface="+mn-ea"/>
                <a:cs typeface="Arial" charset="0"/>
              </a:rPr>
              <a:t> Hall (advogado e matemático inglês). Hall percebeu que vidros com composições diferentes não apenas desviavam por ângulos diferentes os feixes de luz que passavam por eles, como também variavam o ângulo de desvio, de cor para cor, de forma diferente. Assim, seria possível construir uma objetiva que não apresentasse aberração cromática, combinando duas lentes feitas de materiais diferentes.</a:t>
            </a:r>
          </a:p>
          <a:p>
            <a:r>
              <a:rPr lang="pt-BR" sz="1200" b="0" i="0" kern="1200" dirty="0" smtClean="0">
                <a:solidFill>
                  <a:schemeClr val="tx1"/>
                </a:solidFill>
                <a:latin typeface="Arial" charset="0"/>
                <a:ea typeface="+mn-ea"/>
                <a:cs typeface="Arial" charset="0"/>
              </a:rPr>
              <a:t>            Dentre os materiais disponíveis, Hall determinou o par que melhor prestava aos seus objetivos (vidros “</a:t>
            </a:r>
            <a:r>
              <a:rPr lang="pt-BR" sz="1200" b="0" i="0" kern="1200" dirty="0" err="1" smtClean="0">
                <a:solidFill>
                  <a:schemeClr val="tx1"/>
                </a:solidFill>
                <a:latin typeface="Arial" charset="0"/>
                <a:ea typeface="+mn-ea"/>
                <a:cs typeface="Arial" charset="0"/>
              </a:rPr>
              <a:t>crown</a:t>
            </a:r>
            <a:r>
              <a:rPr lang="pt-BR" sz="1200" b="0" i="0" kern="1200" dirty="0" smtClean="0">
                <a:solidFill>
                  <a:schemeClr val="tx1"/>
                </a:solidFill>
                <a:latin typeface="Arial" charset="0"/>
                <a:ea typeface="+mn-ea"/>
                <a:cs typeface="Arial" charset="0"/>
              </a:rPr>
              <a:t>” e “</a:t>
            </a:r>
            <a:r>
              <a:rPr lang="pt-BR" sz="1200" b="0" i="0" kern="1200" dirty="0" err="1" smtClean="0">
                <a:solidFill>
                  <a:schemeClr val="tx1"/>
                </a:solidFill>
                <a:latin typeface="Arial" charset="0"/>
                <a:ea typeface="+mn-ea"/>
                <a:cs typeface="Arial" charset="0"/>
              </a:rPr>
              <a:t>flint</a:t>
            </a:r>
            <a:r>
              <a:rPr lang="pt-BR" sz="1200" b="0" i="0" kern="1200" dirty="0" smtClean="0">
                <a:solidFill>
                  <a:schemeClr val="tx1"/>
                </a:solidFill>
                <a:latin typeface="Arial" charset="0"/>
                <a:ea typeface="+mn-ea"/>
                <a:cs typeface="Arial" charset="0"/>
              </a:rPr>
              <a:t>”) e calculou as formas exatas que cada lente deveria ter (a de vidro “</a:t>
            </a:r>
            <a:r>
              <a:rPr lang="pt-BR" sz="1200" b="0" i="0" kern="1200" dirty="0" err="1" smtClean="0">
                <a:solidFill>
                  <a:schemeClr val="tx1"/>
                </a:solidFill>
                <a:latin typeface="Arial" charset="0"/>
                <a:ea typeface="+mn-ea"/>
                <a:cs typeface="Arial" charset="0"/>
              </a:rPr>
              <a:t>crown</a:t>
            </a:r>
            <a:r>
              <a:rPr lang="pt-BR" sz="1200" b="0" i="0" kern="1200" dirty="0" smtClean="0">
                <a:solidFill>
                  <a:schemeClr val="tx1"/>
                </a:solidFill>
                <a:latin typeface="Arial" charset="0"/>
                <a:ea typeface="+mn-ea"/>
                <a:cs typeface="Arial" charset="0"/>
              </a:rPr>
              <a:t>” seria biconvexa e a de vidro “</a:t>
            </a:r>
            <a:r>
              <a:rPr lang="pt-BR" sz="1200" b="0" i="0" kern="1200" dirty="0" err="1" smtClean="0">
                <a:solidFill>
                  <a:schemeClr val="tx1"/>
                </a:solidFill>
                <a:latin typeface="Arial" charset="0"/>
                <a:ea typeface="+mn-ea"/>
                <a:cs typeface="Arial" charset="0"/>
              </a:rPr>
              <a:t>flint</a:t>
            </a:r>
            <a:r>
              <a:rPr lang="pt-BR" sz="1200" b="0" i="0" kern="1200" dirty="0" smtClean="0">
                <a:solidFill>
                  <a:schemeClr val="tx1"/>
                </a:solidFill>
                <a:latin typeface="Arial" charset="0"/>
                <a:ea typeface="+mn-ea"/>
                <a:cs typeface="Arial" charset="0"/>
              </a:rPr>
              <a:t>” seria </a:t>
            </a:r>
            <a:r>
              <a:rPr lang="pt-BR" sz="1200" b="0" i="0" kern="1200" dirty="0" err="1" smtClean="0">
                <a:solidFill>
                  <a:schemeClr val="tx1"/>
                </a:solidFill>
                <a:latin typeface="Arial" charset="0"/>
                <a:ea typeface="+mn-ea"/>
                <a:cs typeface="Arial" charset="0"/>
              </a:rPr>
              <a:t>côncava-convexa</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Para não dar pistas    antecipadas do invento em que    trabalhava, Hall encomendou cada    uma das lentes de sua objetiva a    uma firma diferente. Entretanto as    duas firmas contratadas por Hall    contrataram o mesmo óptico para    fazer o serviço. George </a:t>
            </a:r>
            <a:r>
              <a:rPr lang="pt-BR" sz="1200" b="0" i="0" kern="1200" dirty="0" err="1" smtClean="0">
                <a:solidFill>
                  <a:schemeClr val="tx1"/>
                </a:solidFill>
                <a:latin typeface="Arial" charset="0"/>
                <a:ea typeface="+mn-ea"/>
                <a:cs typeface="Arial" charset="0"/>
              </a:rPr>
              <a:t>Bass</a:t>
            </a:r>
            <a:r>
              <a:rPr lang="pt-BR" sz="1200" b="0" i="0" kern="1200" dirty="0" smtClean="0">
                <a:solidFill>
                  <a:schemeClr val="tx1"/>
                </a:solidFill>
                <a:latin typeface="Arial" charset="0"/>
                <a:ea typeface="+mn-ea"/>
                <a:cs typeface="Arial" charset="0"/>
              </a:rPr>
              <a:t>, foi o    óptico que construiu a primeira objetiva acromática, com 6,5 centímetros de diâmetro e distância focal de 50 centímetros. Quase que </a:t>
            </a:r>
            <a:r>
              <a:rPr lang="pt-BR" sz="1200" b="0" i="0" kern="1200" dirty="0" err="1" smtClean="0">
                <a:solidFill>
                  <a:schemeClr val="tx1"/>
                </a:solidFill>
                <a:latin typeface="Arial" charset="0"/>
                <a:ea typeface="+mn-ea"/>
                <a:cs typeface="Arial" charset="0"/>
              </a:rPr>
              <a:t>simultâneamente</a:t>
            </a:r>
            <a:r>
              <a:rPr lang="pt-BR" sz="1200" b="0" i="0" kern="1200" dirty="0" smtClean="0">
                <a:solidFill>
                  <a:schemeClr val="tx1"/>
                </a:solidFill>
                <a:latin typeface="Arial" charset="0"/>
                <a:ea typeface="+mn-ea"/>
                <a:cs typeface="Arial" charset="0"/>
              </a:rPr>
              <a:t> George </a:t>
            </a:r>
            <a:r>
              <a:rPr lang="pt-BR" sz="1200" b="0" i="0" kern="1200" dirty="0" err="1" smtClean="0">
                <a:solidFill>
                  <a:schemeClr val="tx1"/>
                </a:solidFill>
                <a:latin typeface="Arial" charset="0"/>
                <a:ea typeface="+mn-ea"/>
                <a:cs typeface="Arial" charset="0"/>
              </a:rPr>
              <a:t>Bass</a:t>
            </a:r>
            <a:r>
              <a:rPr lang="pt-BR" sz="1200" b="0" i="0" kern="1200" dirty="0" smtClean="0">
                <a:solidFill>
                  <a:schemeClr val="tx1"/>
                </a:solidFill>
                <a:latin typeface="Arial" charset="0"/>
                <a:ea typeface="+mn-ea"/>
                <a:cs typeface="Arial" charset="0"/>
              </a:rPr>
              <a:t> recebeu as encomendas das duas lentes (de mesmo diâmetro e curvaturas). Isso não poderia ser coincidência. </a:t>
            </a:r>
            <a:r>
              <a:rPr lang="pt-BR" sz="1200" b="0" i="0" kern="1200" dirty="0" err="1" smtClean="0">
                <a:solidFill>
                  <a:schemeClr val="tx1"/>
                </a:solidFill>
                <a:latin typeface="Arial" charset="0"/>
                <a:ea typeface="+mn-ea"/>
                <a:cs typeface="Arial" charset="0"/>
              </a:rPr>
              <a:t>Bass</a:t>
            </a:r>
            <a:r>
              <a:rPr lang="pt-BR" sz="1200" b="0" i="0" kern="1200" dirty="0" smtClean="0">
                <a:solidFill>
                  <a:schemeClr val="tx1"/>
                </a:solidFill>
                <a:latin typeface="Arial" charset="0"/>
                <a:ea typeface="+mn-ea"/>
                <a:cs typeface="Arial" charset="0"/>
              </a:rPr>
              <a:t> não demorou a “matar a charada” e antes mesmo de concluir seu trabalho já divulgava 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da objetiva acromática em um grande círculo de relacionamento.</a:t>
            </a:r>
          </a:p>
          <a:p>
            <a:r>
              <a:rPr lang="pt-BR" sz="1200" b="0" i="0" kern="1200" dirty="0" smtClean="0">
                <a:solidFill>
                  <a:schemeClr val="tx1"/>
                </a:solidFill>
                <a:latin typeface="Arial" charset="0"/>
                <a:ea typeface="+mn-ea"/>
                <a:cs typeface="Arial" charset="0"/>
              </a:rPr>
              <a:t>            As objetivas com dois elementos podem reduzir muito o cromatismo das lentes. Com o objetivo de reduzir ainda mais a aberração cromática têm sido construídas objetivas com três elementos, denominadas “apocromáticas”.</a:t>
            </a: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Atualmente os espelhos dos telescópios são construídos, a partir de blocos de vidro. Por polimento, dá-se a forma desejada a uma das faces do bloco de vidro e aplica-se sobre essa face (em uma câmara de vácuo) uma fina camada de alumínio. O alumínio refletirá a luz; o vidro apenas dá a forma desejada a essa camada de alumínio.</a:t>
            </a:r>
          </a:p>
          <a:p>
            <a:r>
              <a:rPr lang="pt-BR" sz="1200" b="0" i="0" kern="1200" dirty="0" smtClean="0">
                <a:solidFill>
                  <a:schemeClr val="tx1"/>
                </a:solidFill>
                <a:latin typeface="Arial" charset="0"/>
                <a:ea typeface="+mn-ea"/>
                <a:cs typeface="Arial" charset="0"/>
              </a:rPr>
              <a:t>            Os telescópios refletores alem de não apresentarem aberração cromática, são mais fáceis de serem fabricados que os refratores. Para fazer um espelho você tem que polir apenas uma face do bloco de vidro; para fazer uma lente você tem que polir duas faces. Alem disso, para fazer o espelho o vidro não precisa ser de primeiríssima qualidade, pois a luz não passará por dentro do vidro, ela apenas interagirá com a camada de alumínio depositada sobre uma de suas superfícies.</a:t>
            </a:r>
          </a:p>
          <a:p>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http://www.members.shaw.ca/quadibloc/science/optint.htm</a:t>
            </a: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a:t>
            </a:r>
          </a:p>
          <a:p>
            <a:r>
              <a:rPr lang="pt-BR" dirty="0" smtClean="0"/>
              <a:t/>
            </a:r>
            <a:br>
              <a:rPr lang="pt-BR" dirty="0" smtClean="0"/>
            </a:br>
            <a:endParaRPr lang="pt-BR" dirty="0"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AE4249-BA1F-4884-9A53-882033D876E6}" type="slidenum">
              <a:rPr lang="pt-BR" smtClean="0"/>
              <a:pPr/>
              <a:t>15</a:t>
            </a:fld>
            <a:endParaRPr lang="pt-B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r>
              <a:rPr lang="pt-BR" dirty="0" smtClean="0"/>
              <a:t>http://upload.wikimedia.org/wikipedia/commons/thumb/2/2b/Gregory-Teleskop.</a:t>
            </a:r>
            <a:r>
              <a:rPr lang="pt-BR" dirty="0" err="1" smtClean="0"/>
              <a:t>svg</a:t>
            </a:r>
            <a:r>
              <a:rPr lang="pt-BR" dirty="0" smtClean="0"/>
              <a:t>/1000px-</a:t>
            </a:r>
            <a:r>
              <a:rPr lang="pt-BR" dirty="0" err="1" smtClean="0"/>
              <a:t>Gregory-Teleskop</a:t>
            </a:r>
            <a:r>
              <a:rPr lang="pt-BR" dirty="0" smtClean="0"/>
              <a:t>.svg.png</a:t>
            </a:r>
          </a:p>
          <a:p>
            <a:endParaRPr lang="pt-BR" dirty="0" smtClean="0"/>
          </a:p>
          <a:p>
            <a:r>
              <a:rPr lang="pt-BR" dirty="0" smtClean="0"/>
              <a:t>http://en.wikipedia.org/wiki/Gregorian_telescope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16</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http://upload.wikimedia.org/wikipedia/commons/thumb/a/a6/Newtonian_telescope.</a:t>
            </a:r>
            <a:r>
              <a:rPr lang="pt-BR" dirty="0" err="1" smtClean="0"/>
              <a:t>svg</a:t>
            </a:r>
            <a:r>
              <a:rPr lang="pt-BR" dirty="0" smtClean="0"/>
              <a:t>/1000px-</a:t>
            </a:r>
            <a:r>
              <a:rPr lang="pt-BR" dirty="0" err="1" smtClean="0"/>
              <a:t>Newtonian_telescope</a:t>
            </a:r>
            <a:r>
              <a:rPr lang="pt-BR" dirty="0" smtClean="0"/>
              <a:t>.svg.png</a:t>
            </a:r>
          </a:p>
          <a:p>
            <a:r>
              <a:rPr lang="pt-BR" dirty="0" smtClean="0"/>
              <a:t>http://upload.wikimedia.org/wikipedia/commons/thumb/c/cc/NewtonsTelescopeReplica.jpg/552px-NewtonsTelescopeReplica.jpg</a:t>
            </a:r>
          </a:p>
          <a:p>
            <a:endParaRPr lang="pt-BR" dirty="0" smtClean="0"/>
          </a:p>
          <a:p>
            <a:r>
              <a:rPr lang="pt-BR" dirty="0" smtClean="0"/>
              <a:t>http://en.wikipedia.org/wiki/Newtonian_telescope</a:t>
            </a:r>
          </a:p>
          <a:p>
            <a:endParaRPr lang="pt-BR" dirty="0" smtClean="0"/>
          </a:p>
          <a:p>
            <a:endParaRPr lang="pt-BR" dirty="0" smtClean="0"/>
          </a:p>
          <a:p>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17</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r>
              <a:rPr lang="pt-BR" dirty="0" smtClean="0"/>
              <a:t>http://en.wikipedia.org/wiki/Cassegrain_reflector</a:t>
            </a:r>
          </a:p>
          <a:p>
            <a:r>
              <a:rPr lang="pt-BR" dirty="0" smtClean="0"/>
              <a:t>http://pt.wikipedia.org/wiki/Ficheiro:</a:t>
            </a:r>
            <a:r>
              <a:rPr lang="pt-BR" dirty="0" err="1" smtClean="0"/>
              <a:t>Cassegrain-Telescope</a:t>
            </a:r>
            <a:r>
              <a:rPr lang="pt-BR" dirty="0" smtClean="0"/>
              <a:t>.</a:t>
            </a:r>
            <a:r>
              <a:rPr lang="pt-BR" dirty="0" err="1" smtClean="0"/>
              <a:t>svg</a:t>
            </a:r>
            <a:endParaRPr lang="pt-BR" dirty="0" smtClean="0"/>
          </a:p>
          <a:p>
            <a:r>
              <a:rPr lang="pt-BR" dirty="0" smtClean="0"/>
              <a:t>http://en.wikipedia.org/wiki/Cassegrain_telescope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18</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http://www.inape.org.br/wp-content/uploads/2010/04/teletipo-reflet.png</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19</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3CF2FB-B0C2-460C-88FC-A2A05C360211}" type="slidenum">
              <a:rPr lang="pt-BR"/>
              <a:pPr/>
              <a:t>2</a:t>
            </a:fld>
            <a:endParaRPr lang="pt-B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pt-BR"/>
              <a:t>Um instrumento simples.</a:t>
            </a:r>
          </a:p>
          <a:p>
            <a:r>
              <a:rPr lang="pt-BR"/>
              <a:t>O telescópio recebeu vários nomes: perspicillum (Galileu), instrumentum (Kepler), ou comumente referido como spyglass algo como óculos espião ou vidro espião. A sua funcionalidade era obtida graças ao uso de duas lentes sendo uma convergente e a outra divergente.</a:t>
            </a:r>
          </a:p>
          <a:p>
            <a:r>
              <a:rPr lang="pt-BR"/>
              <a:t>Na obra Magia Naturalis e na sua edição de 1589, o autor Giambattistta Della Porta comenta num período uma descrição muito confusa a respeito do uso de um vidro convexo e de um vidro côncavo. O texto não deixa claro o que se poderia obter desses dois tipos de vidros. Nessa época o princípio de funcionamento desses vidros, ou melhor dizendo lentes não era claro. Repousava sobre essas lentes um mistério de como explicar os resultados observados através delas. Nessa ocasião o uso de óculos para corrigir problemas visuais tinha uma aplicação empírica de como resolver os problemas visuais.</a:t>
            </a:r>
          </a:p>
          <a:p>
            <a:r>
              <a:rPr lang="pt-BR"/>
              <a:t>Créditos:</a:t>
            </a:r>
          </a:p>
          <a:p>
            <a:r>
              <a:rPr lang="pt-BR"/>
              <a:t>King, Henry C. The History of the Telescope, Dover Publications, Inc. New York , 1955. p.30 </a:t>
            </a:r>
          </a:p>
          <a:p>
            <a:r>
              <a:rPr lang="pt-BR"/>
              <a:t>http://en.wikipedia.org/wiki/Lens_(optics)</a:t>
            </a:r>
          </a:p>
          <a:p>
            <a:r>
              <a:rPr lang="pt-BR"/>
              <a:t>http://upload.wikimedia.org/wikipedia/commons/thumb/8/82/Large_convex_lens.jpg/250px-Large_convex_lens.jpg</a:t>
            </a:r>
          </a:p>
          <a:p>
            <a:r>
              <a:rPr lang="pt-BR"/>
              <a:t>http://upload.wikimedia.org/wikipedia/commons/thumb/3/32/Concave_lens.jpg/250px-Concave_lens.jpg</a:t>
            </a:r>
          </a:p>
          <a:p>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http://www.feiradeciencias.com.br/sala09/09_OG06.asp</a:t>
            </a:r>
          </a:p>
          <a:p>
            <a:r>
              <a:rPr lang="pt-BR" dirty="0" smtClean="0"/>
              <a:t>Mais sobre aberrações</a:t>
            </a:r>
            <a:r>
              <a:rPr lang="pt-BR" baseline="0" dirty="0" smtClean="0"/>
              <a:t> ópticas: http://en.wikipedia.org/wiki/Optical_aberration</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20</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dirty="0" smtClean="0"/>
              <a:t>http://camille.ollivier.free.fr/Helio-geo-centrisme/Images/William_Herschel.jpg</a:t>
            </a:r>
          </a:p>
          <a:p>
            <a:pPr eaLnBrk="1" hangingPunct="1"/>
            <a:endParaRPr lang="pt-BR" dirty="0" smtClean="0"/>
          </a:p>
          <a:p>
            <a:pPr eaLnBrk="1" hangingPunct="1"/>
            <a:r>
              <a:rPr lang="pt-BR" dirty="0" smtClean="0"/>
              <a:t>Sobre </a:t>
            </a:r>
            <a:r>
              <a:rPr lang="pt-BR" dirty="0" err="1" smtClean="0"/>
              <a:t>Herschel</a:t>
            </a:r>
            <a:r>
              <a:rPr lang="pt-BR" dirty="0" smtClean="0"/>
              <a:t>: http://en.wikipedia.org/wiki/William_Herschel</a:t>
            </a:r>
          </a:p>
          <a:p>
            <a:pPr eaLnBrk="1" hangingPunct="1"/>
            <a:endParaRPr lang="pt-BR" dirty="0" smtClean="0"/>
          </a:p>
          <a:p>
            <a:pPr eaLnBrk="1" hangingPunct="1"/>
            <a:r>
              <a:rPr lang="pt-BR" dirty="0" smtClean="0"/>
              <a:t>http://upload.wikimedia.org/wikipedia/commons/thumb/d/d7/HerschelTelescope.jpg/599px-HerschelTelescope.jpg</a:t>
            </a:r>
          </a:p>
          <a:p>
            <a:pPr eaLnBrk="1" hangingPunct="1"/>
            <a:endParaRPr lang="pt-BR" dirty="0" smtClean="0"/>
          </a:p>
          <a:p>
            <a:pPr eaLnBrk="1" hangingPunct="1"/>
            <a:endParaRPr lang="pt-BR" dirty="0" smtClean="0"/>
          </a:p>
          <a:p>
            <a:pPr eaLnBrk="1" hangingPunct="1"/>
            <a:endParaRPr lang="pt-BR" dirty="0"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931798-2749-4380-B0E6-1D82B443DF6E}" type="slidenum">
              <a:rPr lang="pt-BR" smtClean="0"/>
              <a:pPr/>
              <a:t>21</a:t>
            </a:fld>
            <a:endParaRPr lang="pt-B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Um</a:t>
            </a:r>
            <a:r>
              <a:rPr lang="pt-BR" baseline="0" dirty="0" smtClean="0"/>
              <a:t> pouco sobre </a:t>
            </a:r>
            <a:r>
              <a:rPr lang="pt-BR" baseline="0" dirty="0" err="1" smtClean="0"/>
              <a:t>Parsons</a:t>
            </a:r>
            <a:r>
              <a:rPr lang="pt-BR" baseline="0" dirty="0" smtClean="0"/>
              <a:t>: http://pt.wikipedia.org/wiki/William_parsons</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23</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http://en.wikipedia.org/wiki/File:BirrCastle_72in.jpg</a:t>
            </a:r>
          </a:p>
          <a:p>
            <a:endParaRPr lang="pt-BR" dirty="0" smtClean="0"/>
          </a:p>
          <a:p>
            <a:r>
              <a:rPr lang="pt-BR" dirty="0" smtClean="0"/>
              <a:t>http://en.wikipedia.org/wiki/Leviathan_of_Parsonstown</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24</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http://en.wikipedia.org/wiki/File:</a:t>
            </a:r>
            <a:r>
              <a:rPr lang="pt-BR" dirty="0" err="1" smtClean="0"/>
              <a:t>Great_Telescope</a:t>
            </a:r>
            <a:r>
              <a:rPr lang="pt-BR" dirty="0" smtClean="0"/>
              <a:t>,_</a:t>
            </a:r>
            <a:r>
              <a:rPr lang="pt-BR" dirty="0" err="1" smtClean="0"/>
              <a:t>Birr</a:t>
            </a:r>
            <a:r>
              <a:rPr lang="pt-BR" dirty="0" smtClean="0"/>
              <a:t>,_Offaly_1.jpg</a:t>
            </a:r>
          </a:p>
          <a:p>
            <a:endParaRPr lang="pt-BR" dirty="0" smtClean="0"/>
          </a:p>
          <a:p>
            <a:r>
              <a:rPr lang="pt-BR" dirty="0" smtClean="0"/>
              <a:t>http://en.wikipedia.org/wiki/Birr_Castle</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25</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http://en.wikipedia.org/wiki/File:</a:t>
            </a:r>
            <a:r>
              <a:rPr lang="pt-BR" dirty="0" err="1" smtClean="0"/>
              <a:t>Greate_Telescope</a:t>
            </a:r>
            <a:r>
              <a:rPr lang="pt-BR" dirty="0" smtClean="0"/>
              <a:t>,_</a:t>
            </a:r>
            <a:r>
              <a:rPr lang="pt-BR" dirty="0" err="1" smtClean="0"/>
              <a:t>Birr</a:t>
            </a:r>
            <a:r>
              <a:rPr lang="pt-BR" dirty="0" smtClean="0"/>
              <a:t>,_Offaly_2.jpg</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26</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smtClean="0"/>
              <a:t>http://astro.uchicago.edu/yerkes/</a:t>
            </a:r>
          </a:p>
          <a:p>
            <a:endParaRPr lang="pt-BR" smtClean="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CF51E4-FF6D-47E2-A154-598FD1D66368}" type="slidenum">
              <a:rPr lang="pt-BR" smtClean="0"/>
              <a:pPr/>
              <a:t>27</a:t>
            </a:fld>
            <a:endParaRPr lang="pt-B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smtClean="0"/>
              <a:t>http://astro.uchicago.edu/yerkes/</a:t>
            </a:r>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A99119-FEDA-4082-9748-C408B6C89A4B}" type="slidenum">
              <a:rPr lang="pt-BR" smtClean="0"/>
              <a:pPr/>
              <a:t>28</a:t>
            </a:fld>
            <a:endParaRPr lang="pt-B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smtClean="0"/>
              <a:t>http://lunap.obs-besancon.fr/lunap/Niveau1/Instruments/Images/Yerkes%20refractor.jpeg</a:t>
            </a:r>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BF9D42-33C2-49BD-B714-2CE442CD2C47}" type="slidenum">
              <a:rPr lang="pt-BR" smtClean="0"/>
              <a:pPr/>
              <a:t>29</a:t>
            </a:fld>
            <a:endParaRPr lang="pt-B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http://en.wikipedia.org/wiki/File:MtWilsonAerial.jpg</a:t>
            </a:r>
          </a:p>
          <a:p>
            <a:r>
              <a:rPr lang="pt-BR" dirty="0" smtClean="0"/>
              <a:t>http://en.wikipedia.org/wiki/Mount_Wilson_Observatory</a:t>
            </a:r>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F86A0F-CAD6-4DE0-B2F8-0A2AEE66D859}" type="slidenum">
              <a:rPr lang="pt-BR" smtClean="0"/>
              <a:pPr/>
              <a:t>30</a:t>
            </a:fld>
            <a:endParaRPr lang="pt-B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42C83D-AE71-4158-A394-3AEC4A0274E2}" type="slidenum">
              <a:rPr lang="pt-BR"/>
              <a:pPr/>
              <a:t>3</a:t>
            </a:fld>
            <a:endParaRPr lang="pt-B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pt-BR"/>
              <a:t>Para termos um telescópio nos precisamos de lentes e as lentes são feitas de vidro. Em termos históricos os registros arqueológicos indicam a região do Egito, Síria e Mesopotâmia como locais onde o vidro foi encontrado. Uma quantidade maior está registrada no Egito. A data corresponde a achados a partir do ano de 3500AC. A técnica de fabricação difundiu-se e os mercadores fenícios tornaram-se bom fabricantes do vidro. Conta uma história que uma embarcação fenícia ao aportar na costa, preparou a refeição na areia e devido a fogueira do cozimento misturada com areia formou um líquido viscoso que depois solidificou-se. Apesar de várias fontes para o surgimento do vidro, o fato é que ele se disseminou e propagou-se para os mercadores bizantinos do Império Romano do Oriente e com as novas rotas de comércio com os mercadores venezianos, os métodos de produção desse material vítreo transferiram-se para a Itália.</a:t>
            </a:r>
          </a:p>
          <a:p>
            <a:endParaRPr lang="pt-BR"/>
          </a:p>
          <a:p>
            <a:r>
              <a:rPr lang="pt-BR"/>
              <a:t>Créditos</a:t>
            </a:r>
          </a:p>
          <a:p>
            <a:r>
              <a:rPr lang="pt-BR"/>
              <a:t>Mapa do império bizantino</a:t>
            </a:r>
          </a:p>
          <a:p>
            <a:r>
              <a:rPr lang="pt-BR"/>
              <a:t>http://en.wikipedia.org/wiki/Glass</a:t>
            </a:r>
          </a:p>
          <a:p>
            <a:r>
              <a:rPr lang="pt-BR"/>
              <a:t>http://en.wikipedia.org/wiki/Byzantine_Empire</a:t>
            </a:r>
          </a:p>
          <a:p>
            <a:r>
              <a:rPr lang="pt-BR"/>
              <a:t>http://upload.wikimedia.org/wikipedia/commons/thumb/d/d9/LocationByzantineEmpire_550.png/250px-LocationByzantineEmpire_550.png</a:t>
            </a:r>
          </a:p>
          <a:p>
            <a:r>
              <a:rPr lang="pt-BR"/>
              <a:t>Mapa do Egito</a:t>
            </a:r>
          </a:p>
          <a:p>
            <a:r>
              <a:rPr lang="pt-BR"/>
              <a:t>http://en.wikipedia.org/wiki/Ancient_Egypt</a:t>
            </a:r>
          </a:p>
          <a:p>
            <a:r>
              <a:rPr lang="pt-BR"/>
              <a:t>http://upload.wikimedia.org/wikipedia/commons/thumb/b/b8/Ancient_Egypt_map.svg/200px-Ancient_Egypt_map.svg.png</a:t>
            </a:r>
          </a:p>
          <a:p>
            <a:r>
              <a:rPr lang="pt-BR"/>
              <a:t>http://www.ancienttouch.com/28_small.jpg</a:t>
            </a:r>
          </a:p>
          <a:p>
            <a:r>
              <a:rPr lang="pt-BR"/>
              <a:t>Tigela de vidro romana, II ou começo do III século depois de Cristo, espessura da parede em torno de 1 mm de forma aredondada e razoavelmente produnda com a borda cortada e polida, pequena base e um pequeno aspecto de iridiscência, utensílio intacto. Altura 6,3 cm e diâmetro do anel de 7,3 cm. </a:t>
            </a:r>
          </a:p>
          <a:p>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Um pouco sobre George </a:t>
            </a:r>
            <a:r>
              <a:rPr lang="pt-BR" dirty="0" err="1" smtClean="0"/>
              <a:t>Ellery</a:t>
            </a:r>
            <a:r>
              <a:rPr lang="pt-BR" dirty="0" smtClean="0"/>
              <a:t> </a:t>
            </a:r>
            <a:r>
              <a:rPr lang="pt-BR" dirty="0" err="1" smtClean="0"/>
              <a:t>Hale</a:t>
            </a:r>
            <a:r>
              <a:rPr lang="pt-BR" dirty="0" smtClean="0"/>
              <a:t> :http://pt.wikipedia.org/wiki/George_Hale</a:t>
            </a:r>
          </a:p>
          <a:p>
            <a:endParaRPr lang="pt-BR" dirty="0" smtClean="0"/>
          </a:p>
          <a:p>
            <a:r>
              <a:rPr lang="pt-BR" dirty="0" smtClean="0"/>
              <a:t>Sobre o Observatório</a:t>
            </a:r>
            <a:r>
              <a:rPr lang="pt-BR" baseline="0" dirty="0" smtClean="0"/>
              <a:t> de Monte Wilson: http://en.wikipedia.org/wiki/Mount_Wilson_Observatory</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31</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Telescópio </a:t>
            </a:r>
            <a:r>
              <a:rPr lang="pt-BR" dirty="0" err="1" smtClean="0"/>
              <a:t>Hale</a:t>
            </a:r>
            <a:r>
              <a:rPr lang="pt-BR" dirty="0" smtClean="0"/>
              <a:t> de 200” de Monte </a:t>
            </a:r>
            <a:r>
              <a:rPr lang="pt-BR" dirty="0" err="1" smtClean="0"/>
              <a:t>Palomar</a:t>
            </a:r>
            <a:r>
              <a:rPr lang="pt-BR" dirty="0" smtClean="0"/>
              <a:t>: http://en.wikipedia.org/wiki/Hale_Telescope</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33</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BRA: http://en.wikipedia.org/wiki/Bolshoi_Telescope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34</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http://upload.wikimedia.org/wikipedia/commons/c/c6/Observatorio_la_silla_ntt.JPG</a:t>
            </a:r>
          </a:p>
          <a:p>
            <a:endParaRPr lang="pt-BR" dirty="0" smtClean="0"/>
          </a:p>
          <a:p>
            <a:r>
              <a:rPr lang="pt-BR" dirty="0" smtClean="0"/>
              <a:t>Sobre o Telescópio: http://en.wikipedia.org/wiki/New_Technology_Telescope</a:t>
            </a:r>
          </a:p>
          <a:p>
            <a:endParaRPr lang="pt-BR" dirty="0" smtClean="0"/>
          </a:p>
          <a:p>
            <a:endParaRPr lang="pt-BR" dirty="0"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F797FF-F479-4594-8121-40B6B42E042E}" type="slidenum">
              <a:rPr lang="pt-BR" smtClean="0"/>
              <a:pPr/>
              <a:t>39</a:t>
            </a:fld>
            <a:endParaRPr lang="pt-B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smtClean="0"/>
              <a:t>http://en.wikipedia.org/wiki/Adaptive_optics</a:t>
            </a:r>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F0BB3E-F12F-47E4-B39C-F9AEE0B05E70}" type="slidenum">
              <a:rPr lang="pt-BR" smtClean="0"/>
              <a:pPr/>
              <a:t>41</a:t>
            </a:fld>
            <a:endParaRPr lang="pt-B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smtClean="0"/>
              <a:t>http://www.lna.br/soar/soar.html</a:t>
            </a: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3B8A0B-1C6F-4B83-B795-4ECB417009E4}" type="slidenum">
              <a:rPr lang="pt-BR" smtClean="0"/>
              <a:pPr/>
              <a:t>44</a:t>
            </a:fld>
            <a:endParaRPr lang="pt-B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25000" lnSpcReduction="20000"/>
          </a:bodyPr>
          <a:lstStyle/>
          <a:p>
            <a:r>
              <a:rPr lang="pt-BR" dirty="0" smtClean="0"/>
              <a:t>http://www.eso.org/public/brazil/news/eso1213/</a:t>
            </a:r>
          </a:p>
          <a:p>
            <a:r>
              <a:rPr lang="pt-BR" sz="1200" b="1" i="0" kern="1200" dirty="0" smtClean="0">
                <a:solidFill>
                  <a:schemeClr val="tx1"/>
                </a:solidFill>
                <a:latin typeface="Arial" charset="0"/>
                <a:ea typeface="+mn-ea"/>
                <a:cs typeface="Arial" charset="0"/>
              </a:rPr>
              <a:t>O telescópio VISTA do ESO criou a maior imagem de campo profundo do céu no infravermelho. Esta nova imagem de uma região comum do céu foi obtida no âmbito do rastreio UltraVISTA e revela mais de 200 mil galáxias. É apenas parte de uma enorme coleção de imagens completamente processadas de todos os </a:t>
            </a:r>
            <a:r>
              <a:rPr lang="pt-BR" sz="1200" b="1" i="0" kern="1200" dirty="0" err="1" smtClean="0">
                <a:solidFill>
                  <a:schemeClr val="tx1"/>
                </a:solidFill>
                <a:latin typeface="Arial" charset="0"/>
                <a:ea typeface="+mn-ea"/>
                <a:cs typeface="Arial" charset="0"/>
              </a:rPr>
              <a:t>rastreios</a:t>
            </a:r>
            <a:r>
              <a:rPr lang="pt-BR" sz="1200" b="1" i="0" kern="1200" dirty="0" smtClean="0">
                <a:solidFill>
                  <a:schemeClr val="tx1"/>
                </a:solidFill>
                <a:latin typeface="Arial" charset="0"/>
                <a:ea typeface="+mn-ea"/>
                <a:cs typeface="Arial" charset="0"/>
              </a:rPr>
              <a:t> VISTA, que foram colocadas à disposição de todos os astrônomos do mundo pelo ESO. O UltraVISTA é um baú do tesouro que está sendo utilizado no âmbito do estudo de galáxias distantes no Universo primordial, assim como em muitos outros projetos científicos.</a:t>
            </a:r>
          </a:p>
          <a:p>
            <a:r>
              <a:rPr lang="pt-BR" sz="1200" b="0" i="0" kern="1200" dirty="0" smtClean="0">
                <a:solidFill>
                  <a:schemeClr val="tx1"/>
                </a:solidFill>
                <a:latin typeface="Arial" charset="0"/>
                <a:ea typeface="+mn-ea"/>
                <a:cs typeface="Arial" charset="0"/>
              </a:rPr>
              <a:t>O telescópio VISTA do ESO foi apontado repetidamente à mesma região do céu para que acumulasse lentamente a radiação muito fraca emitida pelas galáxias mais distantes. Para criar esta imagem foram combinadas um total de mais de seis mil exposições separadas, correspondentes a um tempo de exposição efetivo total de 55 horas, obtidas através de cinco filtros de cores diferentes. Esta imagem do rastreio UltraVISTA é a mais profunda </a:t>
            </a:r>
            <a:r>
              <a:rPr lang="pt-BR" sz="1200" b="0" i="0" u="none" strike="noStrike" kern="1200" dirty="0" smtClean="0">
                <a:solidFill>
                  <a:schemeClr val="tx1"/>
                </a:solidFill>
                <a:latin typeface="Arial" charset="0"/>
                <a:ea typeface="+mn-ea"/>
                <a:cs typeface="Arial" charset="0"/>
                <a:hlinkClick r:id="rId3"/>
              </a:rPr>
              <a:t>[1]</a:t>
            </a:r>
            <a:r>
              <a:rPr lang="pt-BR" sz="1200" b="0" i="0" kern="1200" dirty="0" smtClean="0">
                <a:solidFill>
                  <a:schemeClr val="tx1"/>
                </a:solidFill>
                <a:latin typeface="Arial" charset="0"/>
                <a:ea typeface="+mn-ea"/>
                <a:cs typeface="Arial" charset="0"/>
              </a:rPr>
              <a:t> já obtida no infravermelho para uma região do céu deste tamanho.</a:t>
            </a:r>
          </a:p>
          <a:p>
            <a:r>
              <a:rPr lang="pt-BR" sz="1200" b="0" i="0" kern="1200" dirty="0" smtClean="0">
                <a:solidFill>
                  <a:schemeClr val="tx1"/>
                </a:solidFill>
                <a:latin typeface="Arial" charset="0"/>
                <a:ea typeface="+mn-ea"/>
                <a:cs typeface="Arial" charset="0"/>
              </a:rPr>
              <a:t>O telescópio VISTA instalado no Observatório do </a:t>
            </a:r>
            <a:r>
              <a:rPr lang="pt-BR" sz="1200" b="0" i="0" kern="1200" dirty="0" err="1" smtClean="0">
                <a:solidFill>
                  <a:schemeClr val="tx1"/>
                </a:solidFill>
                <a:latin typeface="Arial" charset="0"/>
                <a:ea typeface="+mn-ea"/>
                <a:cs typeface="Arial" charset="0"/>
              </a:rPr>
              <a:t>Paranal</a:t>
            </a:r>
            <a:r>
              <a:rPr lang="pt-BR" sz="1200" b="0" i="0" kern="1200" dirty="0" smtClean="0">
                <a:solidFill>
                  <a:schemeClr val="tx1"/>
                </a:solidFill>
                <a:latin typeface="Arial" charset="0"/>
                <a:ea typeface="+mn-ea"/>
                <a:cs typeface="Arial" charset="0"/>
              </a:rPr>
              <a:t> do ESO, no Chile, é o maior e mais poderoso telescópio infravermelho de rastreio que existe atualmente. Desde que começou as operações em 2009 (</a:t>
            </a:r>
            <a:r>
              <a:rPr lang="pt-BR" sz="1200" b="0" i="0" u="none" strike="noStrike" kern="1200" dirty="0" smtClean="0">
                <a:solidFill>
                  <a:schemeClr val="tx1"/>
                </a:solidFill>
                <a:latin typeface="Arial" charset="0"/>
                <a:ea typeface="+mn-ea"/>
                <a:cs typeface="Arial" charset="0"/>
                <a:hlinkClick r:id="rId4"/>
              </a:rPr>
              <a:t>eso0949</a:t>
            </a:r>
            <a:r>
              <a:rPr lang="pt-BR" sz="1200" b="0" i="0" kern="1200" dirty="0" smtClean="0">
                <a:solidFill>
                  <a:schemeClr val="tx1"/>
                </a:solidFill>
                <a:latin typeface="Arial" charset="0"/>
                <a:ea typeface="+mn-ea"/>
                <a:cs typeface="Arial" charset="0"/>
              </a:rPr>
              <a:t>) a maior parte do seu tempo de observação tem sido dedicado a rastreio públicos, alguns cobrindo grandes zonas do céu austral e outros focando-se em áreas menores. O rastreio UltraVISTA tem-se dedicado ao campo COSMOS (</a:t>
            </a:r>
            <a:r>
              <a:rPr lang="pt-BR" sz="1200" b="0" i="0" u="none" strike="noStrike" kern="1200" dirty="0" smtClean="0">
                <a:solidFill>
                  <a:schemeClr val="tx1"/>
                </a:solidFill>
                <a:latin typeface="Arial" charset="0"/>
                <a:ea typeface="+mn-ea"/>
                <a:cs typeface="Arial" charset="0"/>
                <a:hlinkClick r:id="rId3"/>
              </a:rPr>
              <a:t>[2]</a:t>
            </a:r>
            <a:r>
              <a:rPr lang="pt-BR" sz="1200" b="0" i="0" kern="1200" dirty="0" smtClean="0">
                <a:solidFill>
                  <a:schemeClr val="tx1"/>
                </a:solidFill>
                <a:latin typeface="Arial" charset="0"/>
                <a:ea typeface="+mn-ea"/>
                <a:cs typeface="Arial" charset="0"/>
              </a:rPr>
              <a:t>, </a:t>
            </a:r>
            <a:r>
              <a:rPr lang="pt-BR" sz="1200" b="0" i="0" u="none" strike="noStrike" kern="1200" dirty="0" smtClean="0">
                <a:solidFill>
                  <a:schemeClr val="tx1"/>
                </a:solidFill>
                <a:latin typeface="Arial" charset="0"/>
                <a:ea typeface="+mn-ea"/>
                <a:cs typeface="Arial" charset="0"/>
                <a:hlinkClick r:id="rId5"/>
              </a:rPr>
              <a:t>eso1124</a:t>
            </a:r>
            <a:r>
              <a:rPr lang="pt-BR" sz="1200" b="0" i="0" kern="1200" dirty="0" smtClean="0">
                <a:solidFill>
                  <a:schemeClr val="tx1"/>
                </a:solidFill>
                <a:latin typeface="Arial" charset="0"/>
                <a:ea typeface="+mn-ea"/>
                <a:cs typeface="Arial" charset="0"/>
              </a:rPr>
              <a:t>, </a:t>
            </a:r>
            <a:r>
              <a:rPr lang="pt-BR" sz="1200" b="0" i="0" u="none" strike="noStrike" kern="1200" dirty="0" smtClean="0">
                <a:solidFill>
                  <a:schemeClr val="tx1"/>
                </a:solidFill>
                <a:latin typeface="Arial" charset="0"/>
                <a:ea typeface="+mn-ea"/>
                <a:cs typeface="Arial" charset="0"/>
                <a:hlinkClick r:id="rId6"/>
              </a:rPr>
              <a:t>heic0701</a:t>
            </a:r>
            <a:r>
              <a:rPr lang="pt-BR" sz="1200" b="0" i="0" kern="1200" dirty="0" smtClean="0">
                <a:solidFill>
                  <a:schemeClr val="tx1"/>
                </a:solidFill>
                <a:latin typeface="Arial" charset="0"/>
                <a:ea typeface="+mn-ea"/>
                <a:cs typeface="Arial" charset="0"/>
              </a:rPr>
              <a:t>), uma região do céu aparentemente quase vazia, que já foi extensamente estudada com o auxílio de outros telescópios, incluindo o Telescópio Espacial Hubble da NASA/ESA</a:t>
            </a:r>
            <a:r>
              <a:rPr lang="pt-BR" sz="1200" b="0" i="0" u="none" strike="noStrike" kern="1200" dirty="0" smtClean="0">
                <a:solidFill>
                  <a:schemeClr val="tx1"/>
                </a:solidFill>
                <a:latin typeface="Arial" charset="0"/>
                <a:ea typeface="+mn-ea"/>
                <a:cs typeface="Arial" charset="0"/>
                <a:hlinkClick r:id="rId3"/>
              </a:rPr>
              <a:t>[3]</a:t>
            </a:r>
            <a:r>
              <a:rPr lang="pt-BR" sz="1200" b="0" i="0" kern="1200" dirty="0" smtClean="0">
                <a:solidFill>
                  <a:schemeClr val="tx1"/>
                </a:solidFill>
                <a:latin typeface="Arial" charset="0"/>
                <a:ea typeface="+mn-ea"/>
                <a:cs typeface="Arial" charset="0"/>
              </a:rPr>
              <a:t>. O UltraVISTA é o mais profundo dos seis </a:t>
            </a:r>
            <a:r>
              <a:rPr lang="pt-BR" sz="1200" b="0" i="0" kern="1200" dirty="0" err="1" smtClean="0">
                <a:solidFill>
                  <a:schemeClr val="tx1"/>
                </a:solidFill>
                <a:latin typeface="Arial" charset="0"/>
                <a:ea typeface="+mn-ea"/>
                <a:cs typeface="Arial" charset="0"/>
              </a:rPr>
              <a:t>rastreios</a:t>
            </a:r>
            <a:r>
              <a:rPr lang="pt-BR" sz="1200" b="0" i="0" kern="1200" dirty="0" smtClean="0">
                <a:solidFill>
                  <a:schemeClr val="tx1"/>
                </a:solidFill>
                <a:latin typeface="Arial" charset="0"/>
                <a:ea typeface="+mn-ea"/>
                <a:cs typeface="Arial" charset="0"/>
              </a:rPr>
              <a:t> VISTA, revelando por isso os objetos mais tênues.</a:t>
            </a:r>
          </a:p>
          <a:p>
            <a:r>
              <a:rPr lang="pt-BR" sz="1200" b="0" i="0" kern="1200" dirty="0" smtClean="0">
                <a:solidFill>
                  <a:schemeClr val="tx1"/>
                </a:solidFill>
                <a:latin typeface="Arial" charset="0"/>
                <a:ea typeface="+mn-ea"/>
                <a:cs typeface="Arial" charset="0"/>
              </a:rPr>
              <a:t>Os dados dos </a:t>
            </a:r>
            <a:r>
              <a:rPr lang="pt-BR" sz="1200" b="0" i="0" u="none" strike="noStrike" kern="1200" dirty="0" err="1" smtClean="0">
                <a:solidFill>
                  <a:schemeClr val="tx1"/>
                </a:solidFill>
                <a:latin typeface="Arial" charset="0"/>
                <a:ea typeface="+mn-ea"/>
                <a:cs typeface="Arial" charset="0"/>
                <a:hlinkClick r:id="rId7"/>
              </a:rPr>
              <a:t>rastreios</a:t>
            </a:r>
            <a:r>
              <a:rPr lang="pt-BR" sz="1200" b="0" i="0" u="none" strike="noStrike" kern="1200" dirty="0" smtClean="0">
                <a:solidFill>
                  <a:schemeClr val="tx1"/>
                </a:solidFill>
                <a:latin typeface="Arial" charset="0"/>
                <a:ea typeface="+mn-ea"/>
                <a:cs typeface="Arial" charset="0"/>
                <a:hlinkClick r:id="rId7"/>
              </a:rPr>
              <a:t> VISTA</a:t>
            </a:r>
            <a:r>
              <a:rPr lang="pt-BR" sz="1200" b="0" i="0" kern="1200" dirty="0" smtClean="0">
                <a:solidFill>
                  <a:schemeClr val="tx1"/>
                </a:solidFill>
                <a:latin typeface="Arial" charset="0"/>
                <a:ea typeface="+mn-ea"/>
                <a:cs typeface="Arial" charset="0"/>
              </a:rPr>
              <a:t> - num total de mais de 6 </a:t>
            </a:r>
            <a:r>
              <a:rPr lang="pt-BR" sz="1200" b="0" i="0" kern="1200" dirty="0" err="1" smtClean="0">
                <a:solidFill>
                  <a:schemeClr val="tx1"/>
                </a:solidFill>
                <a:latin typeface="Arial" charset="0"/>
                <a:ea typeface="+mn-ea"/>
                <a:cs typeface="Arial" charset="0"/>
              </a:rPr>
              <a:t>terabytes</a:t>
            </a:r>
            <a:r>
              <a:rPr lang="pt-BR" sz="1200" b="0" i="0" kern="1200" dirty="0" smtClean="0">
                <a:solidFill>
                  <a:schemeClr val="tx1"/>
                </a:solidFill>
                <a:latin typeface="Arial" charset="0"/>
                <a:ea typeface="+mn-ea"/>
                <a:cs typeface="Arial" charset="0"/>
              </a:rPr>
              <a:t> de imagens - estão sendo processados em centros de dados no Reino Unido, e no caso particular do UltraVISTA na França, e começam agora a regressar ao arquivo científico do ESO, onde são colocados à disposição dos astrônomos do mundo inteiro.</a:t>
            </a:r>
          </a:p>
          <a:p>
            <a:r>
              <a:rPr lang="pt-BR" sz="1200" b="0" i="0" kern="1200" dirty="0" smtClean="0">
                <a:solidFill>
                  <a:schemeClr val="tx1"/>
                </a:solidFill>
                <a:latin typeface="Arial" charset="0"/>
                <a:ea typeface="+mn-ea"/>
                <a:cs typeface="Arial" charset="0"/>
              </a:rPr>
              <a:t>À primeira vista, a imagem UltraVISTA parece banal, apresentando algumas estrelas brilhantes e um salpicado de outras mais tênues. No entanto, quase todos os objetos mais tênues não são estrelas da Via Láctea, mas sim galáxias muito remotas, cada uma contendo bilhões de estrelas. Aumentando a imagem para o modo tela cheia e fazendo um zoom, podemos observar cada vez mais objetos, sendo que a imagem apresenta mais de 200 mil galáxias no total.</a:t>
            </a:r>
          </a:p>
          <a:p>
            <a:r>
              <a:rPr lang="pt-BR" sz="1200" b="0" i="0" kern="1200" dirty="0" smtClean="0">
                <a:solidFill>
                  <a:schemeClr val="tx1"/>
                </a:solidFill>
                <a:latin typeface="Arial" charset="0"/>
                <a:ea typeface="+mn-ea"/>
                <a:cs typeface="Arial" charset="0"/>
              </a:rPr>
              <a:t>A expansão do Universo desloca a radiação emitida por objetos distantes na direção dos grandes comprimentos de onda, o que significa que para a radiação estelar emitida pelas galáxias mais distantes que conseguimos observar, uma grande parte desta radiação, quando chega à Terra, se encontra na região infravermelha do espectro. Como telescópio infravermelho altamente sensível que é e possuindo um campo de visão muito grande, o VISTA está particularmente bem equipado para descobrir estas galáxias distantes do Universo primordial. Ao estudar galáxias com a radiação deslocada para o vermelho, a distâncias sucessivamente maiores, os astrônomos podem igualmente estudar como é que as galáxias se formam e evoluem ao longo da história do cosmos.</a:t>
            </a:r>
          </a:p>
          <a:p>
            <a:r>
              <a:rPr lang="pt-BR" sz="1200" b="0" i="0" kern="1200" dirty="0" smtClean="0">
                <a:solidFill>
                  <a:schemeClr val="tx1"/>
                </a:solidFill>
                <a:latin typeface="Arial" charset="0"/>
                <a:ea typeface="+mn-ea"/>
                <a:cs typeface="Arial" charset="0"/>
              </a:rPr>
              <a:t>Uma inspeção detalhada da imagem revela dezenas de milhares de objetos avermelhados anteriormente desconhecidos espalhados no meio das mais numerosas galáxias de cor creme. São essencialmente galáxias muito remotas que estamos a observar quando o Universo tinha apenas uma pequena fração da sua idade atual. Estudos anteriores das imagens do UltraVISTA, combinadas com imagens de outros telescópios, revelaram a presença de muitas galáxias que são observadas quando o Universo tinha menos de um bilhão de anos e algumas são observadas em épocas ainda mais remotas.</a:t>
            </a:r>
          </a:p>
          <a:p>
            <a:r>
              <a:rPr lang="pt-BR" sz="1200" b="0" i="0" kern="1200" dirty="0" smtClean="0">
                <a:solidFill>
                  <a:schemeClr val="tx1"/>
                </a:solidFill>
                <a:latin typeface="Arial" charset="0"/>
                <a:ea typeface="+mn-ea"/>
                <a:cs typeface="Arial" charset="0"/>
              </a:rPr>
              <a:t>Embora esta imagem UltraVISTA já seja a imagem infravermelha deste tamanho mais profunda que existe, as observações continuam. O resultado final, daqui a alguns anos, será uma imagem significativamente mais profunda.</a:t>
            </a:r>
          </a:p>
          <a:p>
            <a:r>
              <a:rPr lang="pt-BR" sz="1200" b="0" i="0" kern="1200" dirty="0" smtClean="0">
                <a:solidFill>
                  <a:schemeClr val="tx1"/>
                </a:solidFill>
                <a:latin typeface="Arial" charset="0"/>
                <a:ea typeface="+mn-ea"/>
                <a:cs typeface="Arial" charset="0"/>
              </a:rPr>
              <a:t>Os </a:t>
            </a:r>
            <a:r>
              <a:rPr lang="pt-BR" sz="1200" b="0" i="0" kern="1200" dirty="0" err="1" smtClean="0">
                <a:solidFill>
                  <a:schemeClr val="tx1"/>
                </a:solidFill>
                <a:latin typeface="Arial" charset="0"/>
                <a:ea typeface="+mn-ea"/>
                <a:cs typeface="Arial" charset="0"/>
              </a:rPr>
              <a:t>rastreios</a:t>
            </a:r>
            <a:r>
              <a:rPr lang="pt-BR" sz="1200" b="0" i="0" kern="1200" dirty="0" smtClean="0">
                <a:solidFill>
                  <a:schemeClr val="tx1"/>
                </a:solidFill>
                <a:latin typeface="Arial" charset="0"/>
                <a:ea typeface="+mn-ea"/>
                <a:cs typeface="Arial" charset="0"/>
              </a:rPr>
              <a:t> são indispensáveis aos astrônomos e por isso o ESO organizou um programa </a:t>
            </a:r>
            <a:r>
              <a:rPr lang="pt-BR" sz="1200" b="0" i="0" u="none" strike="noStrike" kern="1200" dirty="0" smtClean="0">
                <a:solidFill>
                  <a:schemeClr val="tx1"/>
                </a:solidFill>
                <a:latin typeface="Arial" charset="0"/>
                <a:ea typeface="+mn-ea"/>
                <a:cs typeface="Arial" charset="0"/>
                <a:hlinkClick r:id="rId3"/>
              </a:rPr>
              <a:t>[4]</a:t>
            </a:r>
            <a:r>
              <a:rPr lang="pt-BR" sz="1200" b="0" i="0" kern="1200" dirty="0" smtClean="0">
                <a:solidFill>
                  <a:schemeClr val="tx1"/>
                </a:solidFill>
                <a:latin typeface="Arial" charset="0"/>
                <a:ea typeface="+mn-ea"/>
                <a:cs typeface="Arial" charset="0"/>
              </a:rPr>
              <a:t> que permitirá que a vasta herança de dados, tanto do VISTA como do seu companheiro na radiação visível, o VLT </a:t>
            </a:r>
            <a:r>
              <a:rPr lang="pt-BR" sz="1200" b="0" i="0" kern="1200" dirty="0" err="1" smtClean="0">
                <a:solidFill>
                  <a:schemeClr val="tx1"/>
                </a:solidFill>
                <a:latin typeface="Arial" charset="0"/>
                <a:ea typeface="+mn-ea"/>
                <a:cs typeface="Arial" charset="0"/>
              </a:rPr>
              <a:t>Survey</a:t>
            </a:r>
            <a:r>
              <a:rPr lang="pt-BR" sz="1200" b="0" i="0" kern="1200" dirty="0" smtClean="0">
                <a:solidFill>
                  <a:schemeClr val="tx1"/>
                </a:solidFill>
                <a:latin typeface="Arial" charset="0"/>
                <a:ea typeface="+mn-ea"/>
                <a:cs typeface="Arial" charset="0"/>
              </a:rPr>
              <a:t> Telescope (VST, </a:t>
            </a:r>
            <a:r>
              <a:rPr lang="pt-BR" sz="1200" b="0" i="0" u="none" strike="noStrike" kern="1200" dirty="0" smtClean="0">
                <a:solidFill>
                  <a:schemeClr val="tx1"/>
                </a:solidFill>
                <a:latin typeface="Arial" charset="0"/>
                <a:ea typeface="+mn-ea"/>
                <a:cs typeface="Arial" charset="0"/>
                <a:hlinkClick r:id="rId8"/>
              </a:rPr>
              <a:t>eso1119</a:t>
            </a:r>
            <a:r>
              <a:rPr lang="pt-BR" sz="1200" b="0" i="0" kern="1200" dirty="0" smtClean="0">
                <a:solidFill>
                  <a:schemeClr val="tx1"/>
                </a:solidFill>
                <a:latin typeface="Arial" charset="0"/>
                <a:ea typeface="+mn-ea"/>
                <a:cs typeface="Arial" charset="0"/>
              </a:rPr>
              <a:t>), esteja à disposição dos astrônomos durante as próximas décadas. </a:t>
            </a:r>
          </a:p>
          <a:p>
            <a:r>
              <a:rPr lang="pt-BR" sz="1200" b="0" i="0" u="none" strike="noStrike" kern="1200" dirty="0" smtClean="0">
                <a:solidFill>
                  <a:schemeClr val="tx1"/>
                </a:solidFill>
                <a:latin typeface="Arial" charset="0"/>
                <a:ea typeface="+mn-ea"/>
                <a:cs typeface="Arial" charset="0"/>
              </a:rPr>
              <a:t>Notas</a:t>
            </a:r>
          </a:p>
          <a:p>
            <a:r>
              <a:rPr lang="pt-BR" sz="1200" b="0" i="0" u="none" strike="noStrike" kern="1200" dirty="0" smtClean="0">
                <a:solidFill>
                  <a:schemeClr val="tx1"/>
                </a:solidFill>
                <a:latin typeface="Arial" charset="0"/>
                <a:ea typeface="+mn-ea"/>
                <a:cs typeface="Arial" charset="0"/>
              </a:rPr>
              <a:t>[1]</a:t>
            </a:r>
            <a:r>
              <a:rPr lang="pt-BR" sz="1200" b="0" i="0" kern="1200" dirty="0" smtClean="0">
                <a:solidFill>
                  <a:schemeClr val="tx1"/>
                </a:solidFill>
                <a:latin typeface="Arial" charset="0"/>
                <a:ea typeface="+mn-ea"/>
                <a:cs typeface="Arial" charset="0"/>
              </a:rPr>
              <a:t> Os astrônomos usam a palavra profundo para classificar imagens que foram obtidas com um tempo de exposição total muito longo, e onde se conseguem por isso detectar objetos extremamente tênues. Normalmente são obtidas muitas exposições mais curtas, que são posteriormente combinadas digitalmente.</a:t>
            </a:r>
          </a:p>
          <a:p>
            <a:r>
              <a:rPr lang="pt-BR" sz="1200" b="0" i="0" u="none" strike="noStrike" kern="1200" dirty="0" smtClean="0">
                <a:solidFill>
                  <a:schemeClr val="tx1"/>
                </a:solidFill>
                <a:latin typeface="Arial" charset="0"/>
                <a:ea typeface="+mn-ea"/>
                <a:cs typeface="Arial" charset="0"/>
              </a:rPr>
              <a:t>[2]</a:t>
            </a:r>
            <a:r>
              <a:rPr lang="pt-BR" sz="1200" b="0" i="0" kern="1200" dirty="0" smtClean="0">
                <a:solidFill>
                  <a:schemeClr val="tx1"/>
                </a:solidFill>
                <a:latin typeface="Arial" charset="0"/>
                <a:ea typeface="+mn-ea"/>
                <a:cs typeface="Arial" charset="0"/>
              </a:rPr>
              <a:t> O rastreio UltraVISTA observou o campo COSMOS, situado na constelação do Sextante. Esta região do céu já foi mapeada por muitos telescópios, de modo que uma série de estudos e pesquisas podem se beneficiar desta riqueza de dados. O UltraVISTA cobre uma área de 1,5 graus quadrados, o que corresponde a cerca de oito vezes a ocupada pela Lua Cheia, abrangendo quase todo o campo COSMOS.</a:t>
            </a:r>
          </a:p>
          <a:p>
            <a:r>
              <a:rPr lang="pt-BR" sz="1200" b="0" i="0" u="none" strike="noStrike" kern="1200" dirty="0" smtClean="0">
                <a:solidFill>
                  <a:schemeClr val="tx1"/>
                </a:solidFill>
                <a:latin typeface="Arial" charset="0"/>
                <a:ea typeface="+mn-ea"/>
                <a:cs typeface="Arial" charset="0"/>
              </a:rPr>
              <a:t>[3]</a:t>
            </a:r>
            <a:r>
              <a:rPr lang="pt-BR" sz="1200" b="0" i="0" kern="1200" dirty="0" smtClean="0">
                <a:solidFill>
                  <a:schemeClr val="tx1"/>
                </a:solidFill>
                <a:latin typeface="Arial" charset="0"/>
                <a:ea typeface="+mn-ea"/>
                <a:cs typeface="Arial" charset="0"/>
              </a:rPr>
              <a:t> As novas observações UltraVISTA oferecem imagens muito profundas em infravermelho do campo COSMOS, que complementam observações em diferentes comprimentos de onda obtidas por outros telescópios, tanto em solo como no espaço.</a:t>
            </a:r>
          </a:p>
          <a:p>
            <a:r>
              <a:rPr lang="pt-BR" sz="1200" b="0" i="0" u="none" strike="noStrike" kern="1200" dirty="0" smtClean="0">
                <a:solidFill>
                  <a:schemeClr val="tx1"/>
                </a:solidFill>
                <a:latin typeface="Arial" charset="0"/>
                <a:ea typeface="+mn-ea"/>
                <a:cs typeface="Arial" charset="0"/>
              </a:rPr>
              <a:t>[4]</a:t>
            </a:r>
            <a:r>
              <a:rPr lang="pt-BR" sz="1200" b="0" i="0" kern="1200" dirty="0" smtClean="0">
                <a:solidFill>
                  <a:schemeClr val="tx1"/>
                </a:solidFill>
                <a:latin typeface="Arial" charset="0"/>
                <a:ea typeface="+mn-ea"/>
                <a:cs typeface="Arial" charset="0"/>
              </a:rPr>
              <a:t> Os dados dos telescópios do ESO normalmente são transferidos diretamente para um imenso arquivo digital. Mas uma nova iniciativa, chamada Fase 3, está coletando os dados do ESO já processados por equipes de astrônomos na Europa e tornando-os disponíveis para uso imediato. O processamento de imagens astronômicas de grande porte, como as feitas pelos telescópios de rastreio, é desafiador e requer recursos computacionais de primeira linha e mão de obra especializada. Portanto, a disponibilização de dados totalmente processados e classificados de maneira uniforme, ao invés de dados brutos, ajuda enormemente a comunidade astronômica a tirar melhor partido deles.</a:t>
            </a:r>
          </a:p>
          <a:p>
            <a:r>
              <a:rPr lang="pt-BR" sz="1200" b="0" i="0" u="none" strike="noStrike" kern="1200" dirty="0" smtClean="0">
                <a:solidFill>
                  <a:schemeClr val="tx1"/>
                </a:solidFill>
                <a:latin typeface="Arial" charset="0"/>
                <a:ea typeface="+mn-ea"/>
                <a:cs typeface="Arial" charset="0"/>
              </a:rPr>
              <a:t>Mais Informações</a:t>
            </a:r>
          </a:p>
          <a:p>
            <a:r>
              <a:rPr lang="pt-BR" sz="1200" b="0" i="0" kern="1200" dirty="0" smtClean="0">
                <a:solidFill>
                  <a:schemeClr val="tx1"/>
                </a:solidFill>
                <a:latin typeface="Arial" charset="0"/>
                <a:ea typeface="+mn-ea"/>
                <a:cs typeface="Arial" charset="0"/>
              </a:rPr>
              <a:t>O ano de 2012 marca o quinquagésimo aniversário da fundação do Observatório Europeu do Sul (ESO). O ESO é a mais importante organização europeia intergovernamental para a pesquisa em astronomia e é o observatório astronômico mais produtivo do mundo. O ESO é  financiado por 15 países: Alemanha, Áustria, Bélgica, Brasil, Dinamarca, Espanha, Finlândia, França, Holanda, Itália, Portugal, Reino Unido, República Checa, Suécia e Suíça. O ESO destaca-se por levar a cabo um programa de trabalhos ambicioso, focado na concepção, construção e funcionamento de observatórios astronômicos terrestres de ponta, que possibilitam aos astrônomos importantes descobertas científicas. O ESO também tem um papel importante na promoção e organização de cooperação nas pesquisas astronômicas. O ESO mantém em funcionamento três observatórios de ponta, no Chile: La </a:t>
            </a:r>
            <a:r>
              <a:rPr lang="pt-BR" sz="1200" b="0" i="0" kern="1200" dirty="0" err="1" smtClean="0">
                <a:solidFill>
                  <a:schemeClr val="tx1"/>
                </a:solidFill>
                <a:latin typeface="Arial" charset="0"/>
                <a:ea typeface="+mn-ea"/>
                <a:cs typeface="Arial" charset="0"/>
              </a:rPr>
              <a:t>Silla</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Paranal</a:t>
            </a:r>
            <a:r>
              <a:rPr lang="pt-BR" sz="1200" b="0" i="0" kern="1200" dirty="0" smtClean="0">
                <a:solidFill>
                  <a:schemeClr val="tx1"/>
                </a:solidFill>
                <a:latin typeface="Arial" charset="0"/>
                <a:ea typeface="+mn-ea"/>
                <a:cs typeface="Arial" charset="0"/>
              </a:rPr>
              <a:t> e </a:t>
            </a:r>
            <a:r>
              <a:rPr lang="pt-BR" sz="1200" b="0" i="0" kern="1200" dirty="0" err="1" smtClean="0">
                <a:solidFill>
                  <a:schemeClr val="tx1"/>
                </a:solidFill>
                <a:latin typeface="Arial" charset="0"/>
                <a:ea typeface="+mn-ea"/>
                <a:cs typeface="Arial" charset="0"/>
              </a:rPr>
              <a:t>Chajnantor</a:t>
            </a:r>
            <a:r>
              <a:rPr lang="pt-BR" sz="1200" b="0" i="0" kern="1200" dirty="0" smtClean="0">
                <a:solidFill>
                  <a:schemeClr val="tx1"/>
                </a:solidFill>
                <a:latin typeface="Arial" charset="0"/>
                <a:ea typeface="+mn-ea"/>
                <a:cs typeface="Arial" charset="0"/>
              </a:rPr>
              <a:t>. No </a:t>
            </a:r>
            <a:r>
              <a:rPr lang="pt-BR" sz="1200" b="0" i="0" kern="1200" dirty="0" err="1" smtClean="0">
                <a:solidFill>
                  <a:schemeClr val="tx1"/>
                </a:solidFill>
                <a:latin typeface="Arial" charset="0"/>
                <a:ea typeface="+mn-ea"/>
                <a:cs typeface="Arial" charset="0"/>
              </a:rPr>
              <a:t>Paranal</a:t>
            </a:r>
            <a:r>
              <a:rPr lang="pt-BR" sz="1200" b="0" i="0" kern="1200" dirty="0" smtClean="0">
                <a:solidFill>
                  <a:schemeClr val="tx1"/>
                </a:solidFill>
                <a:latin typeface="Arial" charset="0"/>
                <a:ea typeface="+mn-ea"/>
                <a:cs typeface="Arial" charset="0"/>
              </a:rPr>
              <a:t>, o ESO opera  o </a:t>
            </a:r>
            <a:r>
              <a:rPr lang="pt-BR" sz="1200" b="0" i="0" kern="1200" dirty="0" err="1" smtClean="0">
                <a:solidFill>
                  <a:schemeClr val="tx1"/>
                </a:solidFill>
                <a:latin typeface="Arial" charset="0"/>
                <a:ea typeface="+mn-ea"/>
                <a:cs typeface="Arial" charset="0"/>
              </a:rPr>
              <a:t>Very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Large</a:t>
            </a:r>
            <a:r>
              <a:rPr lang="pt-BR" sz="1200" b="0" i="0" kern="1200" dirty="0" smtClean="0">
                <a:solidFill>
                  <a:schemeClr val="tx1"/>
                </a:solidFill>
                <a:latin typeface="Arial" charset="0"/>
                <a:ea typeface="+mn-ea"/>
                <a:cs typeface="Arial" charset="0"/>
              </a:rPr>
              <a:t> Telescope, o observatório astronômico óptico mais avançado do mundo e dois telescópios de rastreio. O VISTA, o maior telescópio de rastreio do mundo que trabalha no infravermelho e o VLT </a:t>
            </a:r>
            <a:r>
              <a:rPr lang="pt-BR" sz="1200" b="0" i="0" kern="1200" dirty="0" err="1" smtClean="0">
                <a:solidFill>
                  <a:schemeClr val="tx1"/>
                </a:solidFill>
                <a:latin typeface="Arial" charset="0"/>
                <a:ea typeface="+mn-ea"/>
                <a:cs typeface="Arial" charset="0"/>
              </a:rPr>
              <a:t>Survey</a:t>
            </a:r>
            <a:r>
              <a:rPr lang="pt-BR" sz="1200" b="0" i="0" kern="1200" dirty="0" smtClean="0">
                <a:solidFill>
                  <a:schemeClr val="tx1"/>
                </a:solidFill>
                <a:latin typeface="Arial" charset="0"/>
                <a:ea typeface="+mn-ea"/>
                <a:cs typeface="Arial" charset="0"/>
              </a:rPr>
              <a:t> Telescope, o maior telescópio concebido exclusivamente para mapear os céus no visível. O ESO é o parceiro europeu do revolucionário telescópio  ALMA, o maior projeto astronômico que existe atualmente. O ESO está planejando o </a:t>
            </a:r>
            <a:r>
              <a:rPr lang="pt-BR" sz="1200" b="0" i="0" kern="1200" dirty="0" err="1" smtClean="0">
                <a:solidFill>
                  <a:schemeClr val="tx1"/>
                </a:solidFill>
                <a:latin typeface="Arial" charset="0"/>
                <a:ea typeface="+mn-ea"/>
                <a:cs typeface="Arial" charset="0"/>
              </a:rPr>
              <a:t>European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Extremely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Large</a:t>
            </a:r>
            <a:r>
              <a:rPr lang="pt-BR" sz="1200" b="0" i="0" kern="1200" dirty="0" smtClean="0">
                <a:solidFill>
                  <a:schemeClr val="tx1"/>
                </a:solidFill>
                <a:latin typeface="Arial" charset="0"/>
                <a:ea typeface="+mn-ea"/>
                <a:cs typeface="Arial" charset="0"/>
              </a:rPr>
              <a:t> Telescope, E-ELT, um telescópio da classe dos 40 metros que observará na banda do visível e próximo infravermelho. O E-ELT será “o maior olho no céu do mundo”.</a:t>
            </a:r>
          </a:p>
          <a:p>
            <a:r>
              <a:rPr lang="pt-BR" sz="1200" b="0" i="0" u="none" strike="noStrike" kern="1200" dirty="0" smtClean="0">
                <a:solidFill>
                  <a:schemeClr val="tx1"/>
                </a:solidFill>
                <a:latin typeface="Arial" charset="0"/>
                <a:ea typeface="+mn-ea"/>
                <a:cs typeface="Arial" charset="0"/>
              </a:rPr>
              <a:t>Links</a:t>
            </a:r>
          </a:p>
          <a:p>
            <a:r>
              <a:rPr lang="pt-BR" sz="1200" b="0" i="0" u="none" strike="noStrike" kern="1200" dirty="0" smtClean="0">
                <a:solidFill>
                  <a:schemeClr val="tx1"/>
                </a:solidFill>
                <a:latin typeface="Arial" charset="0"/>
                <a:ea typeface="+mn-ea"/>
                <a:cs typeface="Arial" charset="0"/>
                <a:hlinkClick r:id="rId9"/>
              </a:rPr>
              <a:t>Fotografias do VISTA</a:t>
            </a:r>
            <a:endParaRPr lang="pt-BR" sz="1200" b="0" i="0" kern="1200" dirty="0" smtClean="0">
              <a:solidFill>
                <a:schemeClr val="tx1"/>
              </a:solidFill>
              <a:latin typeface="Arial" charset="0"/>
              <a:ea typeface="+mn-ea"/>
              <a:cs typeface="Arial" charset="0"/>
            </a:endParaRPr>
          </a:p>
          <a:p>
            <a:r>
              <a:rPr lang="pt-BR" sz="1200" b="0" i="0" u="none" strike="noStrike" kern="1200" dirty="0" smtClean="0">
                <a:solidFill>
                  <a:schemeClr val="tx1"/>
                </a:solidFill>
                <a:latin typeface="Arial" charset="0"/>
                <a:ea typeface="+mn-ea"/>
                <a:cs typeface="Arial" charset="0"/>
                <a:hlinkClick r:id="rId10"/>
              </a:rPr>
              <a:t>Site do projeto UltraVISTA</a:t>
            </a:r>
            <a:endParaRPr lang="pt-BR" sz="1200" b="0" i="0" kern="1200" dirty="0" smtClean="0">
              <a:solidFill>
                <a:schemeClr val="tx1"/>
              </a:solidFill>
              <a:latin typeface="Arial" charset="0"/>
              <a:ea typeface="+mn-ea"/>
              <a:cs typeface="Arial" charset="0"/>
            </a:endParaRPr>
          </a:p>
          <a:p>
            <a:r>
              <a:rPr lang="pt-BR" sz="1200" b="0" i="0" u="none" strike="noStrike" kern="1200" dirty="0" smtClean="0">
                <a:solidFill>
                  <a:schemeClr val="tx1"/>
                </a:solidFill>
                <a:latin typeface="Arial" charset="0"/>
                <a:ea typeface="+mn-ea"/>
                <a:cs typeface="Arial" charset="0"/>
                <a:hlinkClick r:id="rId7"/>
              </a:rPr>
              <a:t>Divulgação de dados VISTA</a:t>
            </a:r>
            <a:endParaRPr lang="pt-BR" sz="1200" b="0" i="0" kern="1200" dirty="0" smtClean="0">
              <a:solidFill>
                <a:schemeClr val="tx1"/>
              </a:solidFill>
              <a:latin typeface="Arial" charset="0"/>
              <a:ea typeface="+mn-ea"/>
              <a:cs typeface="Arial" charset="0"/>
            </a:endParaRPr>
          </a:p>
          <a:p>
            <a:r>
              <a:rPr lang="pt-BR" sz="1200" b="0" i="0" u="none" strike="noStrike" kern="1200" dirty="0" smtClean="0">
                <a:solidFill>
                  <a:schemeClr val="tx1"/>
                </a:solidFill>
                <a:latin typeface="Arial" charset="0"/>
                <a:ea typeface="+mn-ea"/>
                <a:cs typeface="Arial" charset="0"/>
                <a:hlinkClick r:id="rId11"/>
              </a:rPr>
              <a:t>Mais informação sobre o rastreio COSMOS</a:t>
            </a:r>
            <a:endParaRPr lang="pt-BR" sz="1200" b="0" i="0" kern="1200" dirty="0" smtClean="0">
              <a:solidFill>
                <a:schemeClr val="tx1"/>
              </a:solidFill>
              <a:latin typeface="Arial" charset="0"/>
              <a:ea typeface="+mn-ea"/>
              <a:cs typeface="Arial" charset="0"/>
            </a:endParaRPr>
          </a:p>
          <a:p>
            <a:r>
              <a:rPr lang="pt-BR" sz="1200" b="0" i="0" u="none" strike="noStrike" kern="1200" dirty="0" smtClean="0">
                <a:solidFill>
                  <a:schemeClr val="tx1"/>
                </a:solidFill>
                <a:latin typeface="Arial" charset="0"/>
                <a:ea typeface="+mn-ea"/>
                <a:cs typeface="Arial" charset="0"/>
              </a:rPr>
              <a:t>Contatos</a:t>
            </a:r>
          </a:p>
          <a:p>
            <a:r>
              <a:rPr lang="pt-BR" sz="1200" b="0" i="0" kern="1200" dirty="0" smtClean="0">
                <a:solidFill>
                  <a:schemeClr val="tx1"/>
                </a:solidFill>
                <a:latin typeface="Arial" charset="0"/>
                <a:ea typeface="+mn-ea"/>
                <a:cs typeface="Arial" charset="0"/>
              </a:rPr>
              <a:t>Gustavo Rojas</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Universidade Federal de São Carlos</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São Carlos - SP, Brasil</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551633519795</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2"/>
              </a:rPr>
              <a:t>grojas@ufscar.br</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James S. </a:t>
            </a:r>
            <a:r>
              <a:rPr lang="pt-BR" sz="1200" b="0" i="0" kern="1200" dirty="0" err="1" smtClean="0">
                <a:solidFill>
                  <a:schemeClr val="tx1"/>
                </a:solidFill>
                <a:latin typeface="Arial" charset="0"/>
                <a:ea typeface="+mn-ea"/>
                <a:cs typeface="Arial" charset="0"/>
              </a:rPr>
              <a:t>Dunlop</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Institute</a:t>
            </a:r>
            <a:r>
              <a:rPr lang="pt-BR" sz="1200" b="0" i="0" kern="1200" dirty="0" smtClean="0">
                <a:solidFill>
                  <a:schemeClr val="tx1"/>
                </a:solidFill>
                <a:latin typeface="Arial" charset="0"/>
                <a:ea typeface="+mn-ea"/>
                <a:cs typeface="Arial" charset="0"/>
              </a:rPr>
              <a:t> for </a:t>
            </a:r>
            <a:r>
              <a:rPr lang="pt-BR" sz="1200" b="0" i="0" kern="1200" dirty="0" err="1" smtClean="0">
                <a:solidFill>
                  <a:schemeClr val="tx1"/>
                </a:solidFill>
                <a:latin typeface="Arial" charset="0"/>
                <a:ea typeface="+mn-ea"/>
                <a:cs typeface="Arial" charset="0"/>
              </a:rPr>
              <a:t>Astronomy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University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of</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Edinburgh</a:t>
            </a:r>
            <a:r>
              <a:rPr lang="pt-BR" sz="1200" b="0" i="0" kern="1200" dirty="0" smtClean="0">
                <a:solidFill>
                  <a:schemeClr val="tx1"/>
                </a:solidFill>
                <a:latin typeface="Arial" charset="0"/>
                <a:ea typeface="+mn-ea"/>
                <a:cs typeface="Arial" charset="0"/>
              </a:rPr>
              <a:t>, Royal </a:t>
            </a:r>
            <a:r>
              <a:rPr lang="pt-BR" sz="1200" b="0" i="0" kern="1200" dirty="0" err="1" smtClean="0">
                <a:solidFill>
                  <a:schemeClr val="tx1"/>
                </a:solidFill>
                <a:latin typeface="Arial" charset="0"/>
                <a:ea typeface="+mn-ea"/>
                <a:cs typeface="Arial" charset="0"/>
              </a:rPr>
              <a:t>Observatory</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Edinburgh</a:t>
            </a:r>
            <a:r>
              <a:rPr lang="pt-BR" sz="1200" b="0" i="0" kern="1200" dirty="0" smtClean="0">
                <a:solidFill>
                  <a:schemeClr val="tx1"/>
                </a:solidFill>
                <a:latin typeface="Arial" charset="0"/>
                <a:ea typeface="+mn-ea"/>
                <a:cs typeface="Arial" charset="0"/>
              </a:rPr>
              <a:t>, UK</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+44 131 668 8477</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3"/>
              </a:rPr>
              <a:t>jsd@roe.ac.uk</a:t>
            </a:r>
            <a:endParaRPr lang="pt-BR" sz="1200" b="0" i="0" kern="1200" dirty="0" smtClean="0">
              <a:solidFill>
                <a:schemeClr val="tx1"/>
              </a:solidFill>
              <a:latin typeface="Arial" charset="0"/>
              <a:ea typeface="+mn-ea"/>
              <a:cs typeface="Arial" charset="0"/>
            </a:endParaRPr>
          </a:p>
          <a:p>
            <a:r>
              <a:rPr lang="pt-BR" sz="1200" b="0" i="0" kern="1200" dirty="0" err="1" smtClean="0">
                <a:solidFill>
                  <a:schemeClr val="tx1"/>
                </a:solidFill>
                <a:latin typeface="Arial" charset="0"/>
                <a:ea typeface="+mn-ea"/>
                <a:cs typeface="Arial" charset="0"/>
              </a:rPr>
              <a:t>Marijn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Franx</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Leiden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Observatory</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Leiden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Netherlands</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+31 71 527 5870</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4"/>
              </a:rPr>
              <a:t>franx@strw.leidenuniv.nl</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Johan </a:t>
            </a:r>
            <a:r>
              <a:rPr lang="pt-BR" sz="1200" b="0" i="0" kern="1200" dirty="0" err="1" smtClean="0">
                <a:solidFill>
                  <a:schemeClr val="tx1"/>
                </a:solidFill>
                <a:latin typeface="Arial" charset="0"/>
                <a:ea typeface="+mn-ea"/>
                <a:cs typeface="Arial" charset="0"/>
              </a:rPr>
              <a:t>Fynbo</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Dark</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Cosmology</a:t>
            </a:r>
            <a:r>
              <a:rPr lang="pt-BR" sz="1200" b="0" i="0" kern="1200" dirty="0" smtClean="0">
                <a:solidFill>
                  <a:schemeClr val="tx1"/>
                </a:solidFill>
                <a:latin typeface="Arial" charset="0"/>
                <a:ea typeface="+mn-ea"/>
                <a:cs typeface="Arial" charset="0"/>
              </a:rPr>
              <a:t> Centre, </a:t>
            </a:r>
            <a:r>
              <a:rPr lang="pt-BR" sz="1200" b="0" i="0" kern="1200" dirty="0" err="1" smtClean="0">
                <a:solidFill>
                  <a:schemeClr val="tx1"/>
                </a:solidFill>
                <a:latin typeface="Arial" charset="0"/>
                <a:ea typeface="+mn-ea"/>
                <a:cs typeface="Arial" charset="0"/>
              </a:rPr>
              <a:t>University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of</a:t>
            </a:r>
            <a:r>
              <a:rPr lang="pt-BR" sz="1200" b="0" i="0" kern="1200" dirty="0" smtClean="0">
                <a:solidFill>
                  <a:schemeClr val="tx1"/>
                </a:solidFill>
                <a:latin typeface="Arial" charset="0"/>
                <a:ea typeface="+mn-ea"/>
                <a:cs typeface="Arial" charset="0"/>
              </a:rPr>
              <a:t> Copenhagen</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Copenhagen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Denmark</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+45 3532 5983</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5"/>
              </a:rPr>
              <a:t>jfynbo@dark-cosmology.dk</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Olivier Le </a:t>
            </a:r>
            <a:r>
              <a:rPr lang="pt-BR" sz="1200" b="0" i="0" kern="1200" dirty="0" err="1" smtClean="0">
                <a:solidFill>
                  <a:schemeClr val="tx1"/>
                </a:solidFill>
                <a:latin typeface="Arial" charset="0"/>
                <a:ea typeface="+mn-ea"/>
                <a:cs typeface="Arial" charset="0"/>
              </a:rPr>
              <a:t>Fèvre</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Laboratoire</a:t>
            </a:r>
            <a:r>
              <a:rPr lang="pt-BR" sz="1200" b="0" i="0" kern="1200" dirty="0" smtClean="0">
                <a:solidFill>
                  <a:schemeClr val="tx1"/>
                </a:solidFill>
                <a:latin typeface="Arial" charset="0"/>
                <a:ea typeface="+mn-ea"/>
                <a:cs typeface="Arial" charset="0"/>
              </a:rPr>
              <a:t> d'</a:t>
            </a:r>
            <a:r>
              <a:rPr lang="pt-BR" sz="1200" b="0" i="0" kern="1200" dirty="0" err="1" smtClean="0">
                <a:solidFill>
                  <a:schemeClr val="tx1"/>
                </a:solidFill>
                <a:latin typeface="Arial" charset="0"/>
                <a:ea typeface="+mn-ea"/>
                <a:cs typeface="Arial" charset="0"/>
              </a:rPr>
              <a:t>Astrophysique</a:t>
            </a:r>
            <a:r>
              <a:rPr lang="pt-BR" sz="1200" b="0" i="0" kern="1200" dirty="0" smtClean="0">
                <a:solidFill>
                  <a:schemeClr val="tx1"/>
                </a:solidFill>
                <a:latin typeface="Arial" charset="0"/>
                <a:ea typeface="+mn-ea"/>
                <a:cs typeface="Arial" charset="0"/>
              </a:rPr>
              <a:t> de </a:t>
            </a:r>
            <a:r>
              <a:rPr lang="pt-BR" sz="1200" b="0" i="0" kern="1200" dirty="0" err="1" smtClean="0">
                <a:solidFill>
                  <a:schemeClr val="tx1"/>
                </a:solidFill>
                <a:latin typeface="Arial" charset="0"/>
                <a:ea typeface="+mn-ea"/>
                <a:cs typeface="Arial" charset="0"/>
              </a:rPr>
              <a:t>Marseille</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Marseille</a:t>
            </a:r>
            <a:r>
              <a:rPr lang="pt-BR" sz="1200" b="0" i="0" kern="1200" dirty="0" smtClean="0">
                <a:solidFill>
                  <a:schemeClr val="tx1"/>
                </a:solidFill>
                <a:latin typeface="Arial" charset="0"/>
                <a:ea typeface="+mn-ea"/>
                <a:cs typeface="Arial" charset="0"/>
              </a:rPr>
              <a:t>, France</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+33 4 91 05 59 85</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6"/>
              </a:rPr>
              <a:t>Olivier.LeFevre@oamp.fr</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Henry </a:t>
            </a:r>
            <a:r>
              <a:rPr lang="pt-BR" sz="1200" b="0" i="0" kern="1200" dirty="0" err="1" smtClean="0">
                <a:solidFill>
                  <a:schemeClr val="tx1"/>
                </a:solidFill>
                <a:latin typeface="Arial" charset="0"/>
                <a:ea typeface="+mn-ea"/>
                <a:cs typeface="Arial" charset="0"/>
              </a:rPr>
              <a:t>Joy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McCracken</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Institut</a:t>
            </a:r>
            <a:r>
              <a:rPr lang="pt-BR" sz="1200" b="0" i="0" kern="1200" dirty="0" smtClean="0">
                <a:solidFill>
                  <a:schemeClr val="tx1"/>
                </a:solidFill>
                <a:latin typeface="Arial" charset="0"/>
                <a:ea typeface="+mn-ea"/>
                <a:cs typeface="Arial" charset="0"/>
              </a:rPr>
              <a:t> d'</a:t>
            </a:r>
            <a:r>
              <a:rPr lang="pt-BR" sz="1200" b="0" i="0" kern="1200" dirty="0" err="1" smtClean="0">
                <a:solidFill>
                  <a:schemeClr val="tx1"/>
                </a:solidFill>
                <a:latin typeface="Arial" charset="0"/>
                <a:ea typeface="+mn-ea"/>
                <a:cs typeface="Arial" charset="0"/>
              </a:rPr>
              <a:t>astrophysique</a:t>
            </a:r>
            <a:r>
              <a:rPr lang="pt-BR" sz="1200" b="0" i="0" kern="1200" dirty="0" smtClean="0">
                <a:solidFill>
                  <a:schemeClr val="tx1"/>
                </a:solidFill>
                <a:latin typeface="Arial" charset="0"/>
                <a:ea typeface="+mn-ea"/>
                <a:cs typeface="Arial" charset="0"/>
              </a:rPr>
              <a:t> de Paris</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Paris</a:t>
            </a:r>
            <a:r>
              <a:rPr lang="pt-BR" sz="1200" b="0" i="0" kern="1200" dirty="0" smtClean="0">
                <a:solidFill>
                  <a:schemeClr val="tx1"/>
                </a:solidFill>
                <a:latin typeface="Arial" charset="0"/>
                <a:ea typeface="+mn-ea"/>
                <a:cs typeface="Arial" charset="0"/>
              </a:rPr>
              <a:t>, France</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7"/>
              </a:rPr>
              <a:t>hjmcc@iap.fr</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Magda </a:t>
            </a:r>
            <a:r>
              <a:rPr lang="pt-BR" sz="1200" b="0" i="0" kern="1200" dirty="0" err="1" smtClean="0">
                <a:solidFill>
                  <a:schemeClr val="tx1"/>
                </a:solidFill>
                <a:latin typeface="Arial" charset="0"/>
                <a:ea typeface="+mn-ea"/>
                <a:cs typeface="Arial" charset="0"/>
              </a:rPr>
              <a:t>Arnaboldi</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ESO</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Garching</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bei</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München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Germany</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+49 89 3200 6599</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8"/>
              </a:rPr>
              <a:t>marnabol@eso.org</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Richard </a:t>
            </a:r>
            <a:r>
              <a:rPr lang="pt-BR" sz="1200" b="0" i="0" kern="1200" dirty="0" err="1" smtClean="0">
                <a:solidFill>
                  <a:schemeClr val="tx1"/>
                </a:solidFill>
                <a:latin typeface="Arial" charset="0"/>
                <a:ea typeface="+mn-ea"/>
                <a:cs typeface="Arial" charset="0"/>
              </a:rPr>
              <a:t>Hook</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ESO, La </a:t>
            </a:r>
            <a:r>
              <a:rPr lang="pt-BR" sz="1200" b="0" i="0" kern="1200" dirty="0" err="1" smtClean="0">
                <a:solidFill>
                  <a:schemeClr val="tx1"/>
                </a:solidFill>
                <a:latin typeface="Arial" charset="0"/>
                <a:ea typeface="+mn-ea"/>
                <a:cs typeface="Arial" charset="0"/>
              </a:rPr>
              <a:t>Silla</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Paranal</a:t>
            </a:r>
            <a:r>
              <a:rPr lang="pt-BR" sz="1200" b="0" i="0" kern="1200" dirty="0" smtClean="0">
                <a:solidFill>
                  <a:schemeClr val="tx1"/>
                </a:solidFill>
                <a:latin typeface="Arial" charset="0"/>
                <a:ea typeface="+mn-ea"/>
                <a:cs typeface="Arial" charset="0"/>
              </a:rPr>
              <a:t>, E-ELT </a:t>
            </a:r>
            <a:r>
              <a:rPr lang="pt-BR" sz="1200" b="0" i="0" kern="1200" dirty="0" err="1" smtClean="0">
                <a:solidFill>
                  <a:schemeClr val="tx1"/>
                </a:solidFill>
                <a:latin typeface="Arial" charset="0"/>
                <a:ea typeface="+mn-ea"/>
                <a:cs typeface="Arial" charset="0"/>
              </a:rPr>
              <a:t>and</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Survey</a:t>
            </a:r>
            <a:r>
              <a:rPr lang="pt-BR" sz="1200" b="0" i="0" kern="1200" dirty="0" smtClean="0">
                <a:solidFill>
                  <a:schemeClr val="tx1"/>
                </a:solidFill>
                <a:latin typeface="Arial" charset="0"/>
                <a:ea typeface="+mn-ea"/>
                <a:cs typeface="Arial" charset="0"/>
              </a:rPr>
              <a:t> Telescopes </a:t>
            </a:r>
            <a:r>
              <a:rPr lang="pt-BR" sz="1200" b="0" i="0" kern="1200" dirty="0" err="1" smtClean="0">
                <a:solidFill>
                  <a:schemeClr val="tx1"/>
                </a:solidFill>
                <a:latin typeface="Arial" charset="0"/>
                <a:ea typeface="+mn-ea"/>
                <a:cs typeface="Arial" charset="0"/>
              </a:rPr>
              <a:t>Public</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Information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Officer</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Garching</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bei</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München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Germany</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+49 89 3200 6655</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Cel.: +49 151 1537 3591</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9"/>
              </a:rPr>
              <a:t>rhook@eso.org</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Este texto é a tradução da Nota de Imprensa do ESO eso1213, cortesia do ESON, uma rede de pessoas nos Países Membros do ESO, que servem como pontos de contato local para a imprensa. O representante brasileiro é Gustavo Rojas, da Universidade Federal de São Carlos. A nota de imprensa foi traduzida por Margarida </a:t>
            </a:r>
            <a:r>
              <a:rPr lang="pt-BR" sz="1200" b="0" i="0" kern="1200" dirty="0" err="1" smtClean="0">
                <a:solidFill>
                  <a:schemeClr val="tx1"/>
                </a:solidFill>
                <a:latin typeface="Arial" charset="0"/>
                <a:ea typeface="+mn-ea"/>
                <a:cs typeface="Arial" charset="0"/>
              </a:rPr>
              <a:t>Serote</a:t>
            </a:r>
            <a:r>
              <a:rPr lang="pt-BR" sz="1200" b="0" i="0" kern="1200" dirty="0" smtClean="0">
                <a:solidFill>
                  <a:schemeClr val="tx1"/>
                </a:solidFill>
                <a:latin typeface="Arial" charset="0"/>
                <a:ea typeface="+mn-ea"/>
                <a:cs typeface="Arial" charset="0"/>
              </a:rPr>
              <a:t> (Portugal) e adaptada para o português brasileiro por Gustavo Rojas.</a:t>
            </a:r>
            <a:r>
              <a:rPr lang="pt-BR" dirty="0" smtClean="0"/>
              <a:t/>
            </a:r>
            <a:br>
              <a:rPr lang="pt-BR" dirty="0" smtClean="0"/>
            </a:b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52</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Telescópio Subaru: http://en.wikipedia.org/wiki/Subaru_telescope</a:t>
            </a:r>
          </a:p>
          <a:p>
            <a:endParaRPr lang="pt-BR" dirty="0" smtClean="0"/>
          </a:p>
          <a:p>
            <a:r>
              <a:rPr lang="pt-BR" dirty="0" smtClean="0"/>
              <a:t>Telescópio </a:t>
            </a:r>
            <a:r>
              <a:rPr lang="pt-BR" dirty="0" err="1" smtClean="0"/>
              <a:t>Hobby-Eberly</a:t>
            </a:r>
            <a:r>
              <a:rPr lang="pt-BR" dirty="0" smtClean="0"/>
              <a:t>:  http://en.wikipedia.org/wiki/Hobby%E2%80%93Eberly_Telescope</a:t>
            </a:r>
          </a:p>
          <a:p>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53</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Telescópio </a:t>
            </a:r>
            <a:r>
              <a:rPr lang="pt-BR" dirty="0" err="1" smtClean="0"/>
              <a:t>Keck</a:t>
            </a:r>
            <a:r>
              <a:rPr lang="pt-BR" dirty="0" smtClean="0"/>
              <a:t>:  http://en.wikipedia.org/wiki/Keck_telescope</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54</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smtClean="0"/>
              <a:t>http://en.wikipedia.org/wiki/Gran_Telescopio_Canarias</a:t>
            </a: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07DEDF-CC0F-480F-94E7-024F65E26C84}" type="slidenum">
              <a:rPr lang="pt-BR" smtClean="0"/>
              <a:pPr/>
              <a:t>56</a:t>
            </a:fld>
            <a:endParaRPr lang="pt-B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1B0E36-4234-4921-BA64-47F325F2D306}" type="slidenum">
              <a:rPr lang="pt-BR"/>
              <a:pPr/>
              <a:t>4</a:t>
            </a:fld>
            <a:endParaRPr lang="pt-B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pt-BR"/>
              <a:t>Na cidade de Pisa, em 1280, um frade num monastério fabrica os primeiros vidros transparentes os assim chamados cristais e desse modo podendo fazer placas, blocos, vidros côncavos e vidros convexos. Com uma boa transparência. Um empirismo no uso desses vidros especiais, eles se demonstram úteis para a correção de problemas visuais e atribui-se ao italiano Salvino D’Amato a invenção dos óculos. Apesar de não se conhecer a fundo como esses vidros esféricos funcionam, seu uso torna-se cada vez mais usual. Isso nós podemos perceber num retrato de Hugh de Provença em que Hugh está usando óculos durante uma leitura ou escrita num retrato feito por Tomaso da Modena. Para as pessoas com problemas visuais essas lente são uma solução a suas limitações visuais. </a:t>
            </a:r>
          </a:p>
          <a:p>
            <a:endParaRPr lang="pt-BR"/>
          </a:p>
          <a:p>
            <a:endParaRPr lang="pt-BR"/>
          </a:p>
          <a:p>
            <a:r>
              <a:rPr lang="pt-BR"/>
              <a:t>Crédito da Imagem</a:t>
            </a:r>
          </a:p>
          <a:p>
            <a:r>
              <a:rPr lang="pt-BR"/>
              <a:t>http://en.wikipedia.org/wiki/Glasses</a:t>
            </a:r>
          </a:p>
          <a:p>
            <a:r>
              <a:rPr lang="pt-BR"/>
              <a:t>http://en.wikipedia.org/wiki/File:Hugh_specs.jpg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LBT: http://en.wikipedia.org/wiki/Large_Binocular_Telescope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57</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LBT: http://en.wikipedia.org/wiki/Large_Binocular_Telescope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58</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VLA: http://en.wikipedia.org/wiki/Very_Large_Array</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59</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http://www.almaobservatory.org/en/visuals/images/the-alma-observatory</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60</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http://almaobservatory.org/gallery2/main.</a:t>
            </a:r>
            <a:r>
              <a:rPr lang="pt-BR" dirty="0" err="1" smtClean="0"/>
              <a:t>php</a:t>
            </a:r>
            <a:r>
              <a:rPr lang="pt-BR" dirty="0" smtClean="0"/>
              <a:t>?g2_</a:t>
            </a:r>
            <a:r>
              <a:rPr lang="pt-BR" dirty="0" err="1" smtClean="0"/>
              <a:t>view</a:t>
            </a:r>
            <a:r>
              <a:rPr lang="pt-BR" dirty="0" smtClean="0"/>
              <a:t>=core.</a:t>
            </a:r>
            <a:r>
              <a:rPr lang="pt-BR" dirty="0" err="1" smtClean="0"/>
              <a:t>DownloadItem&amp;g</a:t>
            </a:r>
            <a:r>
              <a:rPr lang="pt-BR" dirty="0" smtClean="0"/>
              <a:t>2_</a:t>
            </a:r>
            <a:r>
              <a:rPr lang="pt-BR" dirty="0" err="1" smtClean="0"/>
              <a:t>itemId</a:t>
            </a:r>
            <a:r>
              <a:rPr lang="pt-BR" dirty="0" smtClean="0"/>
              <a:t>=4622&amp;g2_</a:t>
            </a:r>
            <a:r>
              <a:rPr lang="pt-BR" dirty="0" err="1" smtClean="0"/>
              <a:t>serialNumber</a:t>
            </a:r>
            <a:r>
              <a:rPr lang="pt-BR" dirty="0" smtClean="0"/>
              <a:t>=2</a:t>
            </a:r>
          </a:p>
          <a:p>
            <a:endParaRPr lang="pt-BR" dirty="0" smtClean="0"/>
          </a:p>
          <a:p>
            <a:endParaRPr lang="pt-BR" dirty="0" smtClean="0"/>
          </a:p>
          <a:p>
            <a:r>
              <a:rPr lang="pt-BR" dirty="0" smtClean="0"/>
              <a:t>Sobre o ALMA: http://en.wikipedia.org/wiki/ALMA_observatory</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61</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http://www.almaobservatory.org/images/newsreleases/140326_ALMA_perez_02.jpg</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62</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MAGIC</a:t>
            </a:r>
            <a:r>
              <a:rPr lang="pt-BR" baseline="0" dirty="0" smtClean="0"/>
              <a:t> Telescope: http://en.wikipedia.org/wiki/MAGIC_(telescope)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63</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http://en.wikipedia.org/wiki/Pierre_Auger_Observatory</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64</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http://www.auger.org/images/Auger_cosmic_ray_shower.jpg</a:t>
            </a: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A725DA-B5FF-4561-BE1F-6E95F00D0259}" type="slidenum">
              <a:rPr lang="pt-BR" smtClean="0"/>
              <a:pPr/>
              <a:t>65</a:t>
            </a:fld>
            <a:endParaRPr lang="pt-B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http://en.wikipedia.org/wiki/File:</a:t>
            </a:r>
            <a:r>
              <a:rPr lang="pt-BR" dirty="0" err="1" smtClean="0"/>
              <a:t>Spitzer</a:t>
            </a:r>
            <a:r>
              <a:rPr lang="pt-BR" dirty="0" smtClean="0"/>
              <a:t>-_Telescopio.jpg</a:t>
            </a:r>
          </a:p>
          <a:p>
            <a:endParaRPr lang="pt-BR" dirty="0" smtClean="0"/>
          </a:p>
          <a:p>
            <a:r>
              <a:rPr lang="pt-BR" dirty="0" smtClean="0"/>
              <a:t>Sobre o </a:t>
            </a:r>
            <a:r>
              <a:rPr lang="pt-BR" dirty="0" err="1" smtClean="0"/>
              <a:t>Spitzer</a:t>
            </a:r>
            <a:r>
              <a:rPr lang="pt-BR" dirty="0" smtClean="0"/>
              <a:t> Telescope: http://en.wikipedia.org/wiki/Spitzer_Telescope</a:t>
            </a:r>
          </a:p>
          <a:p>
            <a:endParaRPr lang="pt-BR" dirty="0" smtClean="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0B39BC-8732-485E-9EC8-861A3E819485}" type="slidenum">
              <a:rPr lang="pt-BR" smtClean="0"/>
              <a:pPr/>
              <a:t>68</a:t>
            </a:fld>
            <a:endParaRPr lang="pt-B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7DB64-D939-4F56-954E-85DC046F32A1}" type="slidenum">
              <a:rPr lang="pt-BR"/>
              <a:pPr/>
              <a:t>5</a:t>
            </a:fld>
            <a:endParaRPr lang="pt-B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a:t>Em 1540, na obra “De la pirotechnia” </a:t>
            </a:r>
            <a:r>
              <a:rPr lang="pt-BR"/>
              <a:t>Biringuccio adquire uma vasta experiência em metalurgia e publica o primeiro livro sobre esse assunto. No livro há uma seção sobre a construção de espelhos  planos e côncavos, a despeito de as propriedades ópticas serem julgadas incompreensíveis ou miraculosas.</a:t>
            </a:r>
          </a:p>
          <a:p>
            <a:r>
              <a:rPr lang="pt-BR"/>
              <a:t>O conhecimento do manuseio e fundição para a preparação do vidro não fica limitado a Itália e a técnica desloca-se para a Alemanha e a Holanda.</a:t>
            </a:r>
          </a:p>
          <a:p>
            <a:endParaRPr lang="en-US"/>
          </a:p>
          <a:p>
            <a:endParaRPr lang="en-US"/>
          </a:p>
          <a:p>
            <a:r>
              <a:rPr lang="pt-BR"/>
              <a:t>Créditos</a:t>
            </a:r>
          </a:p>
          <a:p>
            <a:r>
              <a:rPr lang="pt-BR"/>
              <a:t>http://brunelleschi.imss.fi.it/telescopiogalileo/etel.asp?c=50408 </a:t>
            </a:r>
          </a:p>
          <a:p>
            <a:r>
              <a:rPr lang="pt-BR"/>
              <a:t>VANNOCCIO BIRINGUCCIO, De la pirotechnia ..., Venice, 1540</a:t>
            </a:r>
          </a:p>
          <a:p>
            <a:r>
              <a:rPr lang="pt-BR"/>
              <a:t>Istituto e Museo di Storia della Scienza, Library, GEO 167</a:t>
            </a:r>
          </a:p>
          <a:p>
            <a:r>
              <a:rPr lang="pt-BR"/>
              <a:t>Biringuccio adquire uma vasta experiência em metalurgia e publica o primeiro livro sobre esse assunto. No livro há uma seção sobre a construção de espelhos  planos e côncavos, a despeito de as propriedades ópticas serem julgadas incompreensíveis ou miraculosas.</a:t>
            </a:r>
          </a:p>
          <a:p>
            <a:endParaRPr lang="pt-BR"/>
          </a:p>
          <a:p>
            <a:r>
              <a:rPr lang="pt-BR"/>
              <a:t>http://www.webbusca.com.br/atlas/mapas/europa.jpg</a:t>
            </a:r>
          </a:p>
          <a:p>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Sobre o </a:t>
            </a:r>
            <a:r>
              <a:rPr lang="pt-BR" dirty="0" err="1" smtClean="0"/>
              <a:t>Chandra</a:t>
            </a:r>
            <a:r>
              <a:rPr lang="pt-BR" dirty="0" smtClean="0"/>
              <a:t> : http://en.wikipedia.org/wiki/Chandra_telescope</a:t>
            </a:r>
          </a:p>
          <a:p>
            <a:r>
              <a:rPr lang="pt-BR" dirty="0" smtClean="0"/>
              <a:t>Sobre o </a:t>
            </a:r>
            <a:r>
              <a:rPr lang="pt-BR" dirty="0" err="1" smtClean="0"/>
              <a:t>XMM-Newton</a:t>
            </a:r>
            <a:r>
              <a:rPr lang="pt-BR" dirty="0" smtClean="0"/>
              <a:t>:</a:t>
            </a:r>
            <a:r>
              <a:rPr lang="pt-BR" baseline="0" dirty="0" smtClean="0"/>
              <a:t>  http://en.wikipedia.org/wiki/XMM_Newton</a:t>
            </a:r>
          </a:p>
          <a:p>
            <a:endParaRPr lang="pt-BR" dirty="0" smtClean="0"/>
          </a:p>
          <a:p>
            <a:r>
              <a:rPr lang="pt-BR" dirty="0" smtClean="0"/>
              <a:t>http://xmm.esac.esa.int/external/xmm_user_support/documentation/technical/Spacecraft/xmm_art2.jpg</a:t>
            </a:r>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A5E6F8-7187-4150-8DFC-D0C81107B33A}" type="slidenum">
              <a:rPr lang="pt-BR" smtClean="0"/>
              <a:pPr/>
              <a:t>69</a:t>
            </a:fld>
            <a:endParaRPr lang="pt-B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LOFAR: http://en.wikipedia.org/wiki/Lofar</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70</a:t>
            </a:fld>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http://www.astron.nl/sites/astron.</a:t>
            </a:r>
            <a:r>
              <a:rPr lang="pt-BR" dirty="0" err="1" smtClean="0"/>
              <a:t>nl</a:t>
            </a:r>
            <a:r>
              <a:rPr lang="pt-BR" dirty="0" smtClean="0"/>
              <a:t>/files/</a:t>
            </a:r>
            <a:r>
              <a:rPr lang="pt-BR" dirty="0" err="1" smtClean="0"/>
              <a:t>cms</a:t>
            </a:r>
            <a:r>
              <a:rPr lang="pt-BR" dirty="0" smtClean="0"/>
              <a:t>/LOFAR%20Virgo%20A.</a:t>
            </a:r>
            <a:r>
              <a:rPr lang="pt-BR" dirty="0" err="1" smtClean="0"/>
              <a:t>png</a:t>
            </a:r>
            <a:endParaRPr lang="pt-BR" dirty="0" smtClean="0"/>
          </a:p>
          <a:p>
            <a:endParaRPr lang="pt-BR" dirty="0" smtClean="0"/>
          </a:p>
          <a:p>
            <a:r>
              <a:rPr lang="en-US" sz="1200" b="0" i="0" kern="1200" dirty="0" smtClean="0">
                <a:solidFill>
                  <a:schemeClr val="tx1"/>
                </a:solidFill>
                <a:latin typeface="Arial" charset="0"/>
                <a:ea typeface="+mn-ea"/>
                <a:cs typeface="Arial" charset="0"/>
              </a:rPr>
              <a:t>Galaxy M87, observed with the LOFAR telescope. Credits: F. de </a:t>
            </a:r>
            <a:r>
              <a:rPr lang="en-US" sz="1200" b="0" i="0" kern="1200" dirty="0" err="1" smtClean="0">
                <a:solidFill>
                  <a:schemeClr val="tx1"/>
                </a:solidFill>
                <a:latin typeface="Arial" charset="0"/>
                <a:ea typeface="+mn-ea"/>
                <a:cs typeface="Arial" charset="0"/>
              </a:rPr>
              <a:t>Gasperin</a:t>
            </a:r>
            <a:r>
              <a:rPr lang="en-US" sz="1200" b="0" i="0" kern="1200" dirty="0" smtClean="0">
                <a:solidFill>
                  <a:schemeClr val="tx1"/>
                </a:solidFill>
                <a:latin typeface="Arial" charset="0"/>
                <a:ea typeface="+mn-ea"/>
                <a:cs typeface="Arial" charset="0"/>
              </a:rPr>
              <a:t> on behalf of the LOFAR collaboration.</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71</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a:t>
            </a:r>
            <a:r>
              <a:rPr lang="pt-BR" dirty="0" err="1" smtClean="0"/>
              <a:t>Square</a:t>
            </a:r>
            <a:r>
              <a:rPr lang="pt-BR" dirty="0" smtClean="0"/>
              <a:t> </a:t>
            </a:r>
            <a:r>
              <a:rPr lang="pt-BR" dirty="0" err="1" smtClean="0"/>
              <a:t>Kilometre</a:t>
            </a:r>
            <a:r>
              <a:rPr lang="pt-BR" dirty="0" smtClean="0"/>
              <a:t> </a:t>
            </a:r>
            <a:r>
              <a:rPr lang="pt-BR" dirty="0" err="1" smtClean="0"/>
              <a:t>Array</a:t>
            </a:r>
            <a:r>
              <a:rPr lang="pt-BR" dirty="0" smtClean="0"/>
              <a:t>: http://en.wikipedia.org/wiki/Square_kilometer_array</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72</a:t>
            </a:fld>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http://www.apolo11.com/imagens/etc/telescopio_james_webb_concepcao_artistica.jpg</a:t>
            </a:r>
          </a:p>
          <a:p>
            <a:r>
              <a:rPr lang="pt-BR" dirty="0" smtClean="0"/>
              <a:t>http://www.apolo11.com/display.</a:t>
            </a:r>
            <a:r>
              <a:rPr lang="pt-BR" dirty="0" err="1" smtClean="0"/>
              <a:t>php</a:t>
            </a:r>
            <a:r>
              <a:rPr lang="pt-BR" dirty="0" smtClean="0"/>
              <a:t>?imagem=http://www.nasa.gov/centers/goddard/images/content/184903main_mirror7_HI.jpg</a:t>
            </a:r>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F44207-69FE-4F31-8435-1CBDA413891A}" type="slidenum">
              <a:rPr lang="pt-BR" smtClean="0"/>
              <a:pPr/>
              <a:t>73</a:t>
            </a:fld>
            <a:endParaRPr lang="pt-B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http://www.jwst.nasa.gov/images/people.jpg</a:t>
            </a:r>
          </a:p>
          <a:p>
            <a:endParaRPr lang="pt-BR" dirty="0" smtClean="0"/>
          </a:p>
          <a:p>
            <a:r>
              <a:rPr lang="pt-BR" dirty="0" smtClean="0"/>
              <a:t>http://en.wikipedia.org/wiki/James_Webb_Telescope</a:t>
            </a:r>
          </a:p>
          <a:p>
            <a:endParaRPr lang="pt-BR" dirty="0" smtClean="0"/>
          </a:p>
          <a:p>
            <a:endParaRPr lang="pt-BR" dirty="0" smtClean="0"/>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9E9FFB-18D4-4C06-B25C-021728C99614}" type="slidenum">
              <a:rPr lang="pt-BR" smtClean="0"/>
              <a:pPr/>
              <a:t>74</a:t>
            </a:fld>
            <a:endParaRPr lang="pt-B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r>
              <a:rPr lang="pt-BR" dirty="0" smtClean="0"/>
              <a:t>http://en.wikipedia.org/wiki/Large_Zenith_Telescope (Canadá - Universidade de Columbia)</a:t>
            </a:r>
          </a:p>
          <a:p>
            <a:r>
              <a:rPr lang="pt-BR" dirty="0" smtClean="0"/>
              <a:t>http://www.astro.ubc.ca/LMT/</a:t>
            </a:r>
          </a:p>
          <a:p>
            <a:r>
              <a:rPr lang="pt-BR" dirty="0" smtClean="0"/>
              <a:t>http://en.wikipedia.org/wiki/Liquid_mirror_telescope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75</a:t>
            </a:fld>
            <a:endParaRPr 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http://www.gmto.org/images/GMT-3.jpg</a:t>
            </a:r>
          </a:p>
          <a:p>
            <a:endParaRPr lang="pt-BR" dirty="0" smtClean="0"/>
          </a:p>
          <a:p>
            <a:r>
              <a:rPr lang="pt-BR" dirty="0" smtClean="0"/>
              <a:t>Sobre o GMT: http://en.wikipedia.org/wiki/Giant_magellan_telescope</a:t>
            </a:r>
          </a:p>
          <a:p>
            <a:endParaRPr lang="pt-BR" dirty="0" smtClean="0"/>
          </a:p>
          <a:p>
            <a:endParaRPr lang="pt-BR" dirty="0"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849324-901E-4D74-BF82-6AE5ED0117D1}" type="slidenum">
              <a:rPr lang="pt-BR" smtClean="0"/>
              <a:pPr/>
              <a:t>76</a:t>
            </a:fld>
            <a:endParaRPr lang="pt-B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pt-BR" smtClean="0"/>
              <a:t>Sobre o GMT: http://en.wikipedia.org/wiki/Giant_magellan_telescope</a:t>
            </a:r>
          </a:p>
          <a:p>
            <a:endParaRPr lang="pt-BR"/>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77</a:t>
            </a:fld>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TMT: http://en.wikipedia.org/wiki/Thirty_Meter_Telescope</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78</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15BDC-7E44-43A1-B74A-179A10F51A3B}" type="slidenum">
              <a:rPr lang="pt-BR"/>
              <a:pPr/>
              <a:t>6</a:t>
            </a:fld>
            <a:endParaRPr lang="pt-B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pt-BR"/>
              <a:t>A Hans Lipperhey atribui-se a invenção do telescópio conforme o seu pedido de patente em 25 de Setembro de 1608, um instrumento que amplia a imagem de objetos distantes e produzido por esse artífice de óculos da cidade de Middelburg, quando ele solicitou aos Estados Gerais da Holanda para ter direitos exclusivos na produção desse instrumento por trinta anos e direito a uma pensão do Estado. </a:t>
            </a:r>
          </a:p>
          <a:p>
            <a:r>
              <a:rPr lang="pt-BR"/>
              <a:t>Conta a história que crianças brincado na sua oficina tenham relatado ver uma torre ampliada após combinarem duas lentes, ou ainda que um aprendiz tenha descrito tal circunstância de ampliar objetos distantes ou que ainda ele a tenha copiado de outro fabricante de lentes.</a:t>
            </a:r>
          </a:p>
          <a:p>
            <a:r>
              <a:rPr lang="pt-BR"/>
              <a:t>A patente não foi concedida ao que parece pois outros artífices reivindicaram a confecção de instrumentos com o mesmo desempenho que o de Lipperhey.</a:t>
            </a:r>
          </a:p>
          <a:p>
            <a:r>
              <a:rPr lang="pt-BR"/>
              <a:t>Na ocasião o instrumento tinha objetivos militares tanto que Lipperhey fez uma demonstração ao Príncipe de Nassau </a:t>
            </a:r>
          </a:p>
          <a:p>
            <a:endParaRPr lang="pt-BR"/>
          </a:p>
          <a:p>
            <a:endParaRPr lang="pt-BR"/>
          </a:p>
          <a:p>
            <a:r>
              <a:rPr lang="pt-BR"/>
              <a:t>Creditos</a:t>
            </a:r>
          </a:p>
          <a:p>
            <a:r>
              <a:rPr lang="pt-BR"/>
              <a:t>Imagem de Hans lipperhey</a:t>
            </a:r>
          </a:p>
          <a:p>
            <a:r>
              <a:rPr lang="pt-BR"/>
              <a:t>http://brunelleschi.imss.fi.it/telescopiogalileo/etel.asp?c=50413</a:t>
            </a:r>
          </a:p>
          <a:p>
            <a:r>
              <a:rPr lang="pt-BR"/>
              <a:t>PIERRE BOREL, De vero telescopii inventore ..., The Hague, 1655</a:t>
            </a:r>
          </a:p>
          <a:p>
            <a:r>
              <a:rPr lang="pt-BR"/>
              <a:t>Biblioteca Nazionale Centrale di Firenze, Magl. 15.3.206</a:t>
            </a:r>
          </a:p>
          <a:p>
            <a:endParaRPr lang="pt-BR"/>
          </a:p>
          <a:p>
            <a:r>
              <a:rPr lang="pt-BR"/>
              <a:t>Minuta do Pedido de patene</a:t>
            </a:r>
          </a:p>
          <a:p>
            <a:r>
              <a:rPr lang="pt-BR"/>
              <a:t>http://galileo.rice.edu/images/things/lipperhey_patent_app.gif</a:t>
            </a:r>
          </a:p>
          <a:p>
            <a:r>
              <a:rPr lang="en-US"/>
              <a:t>http://brunelleschi.imss.fi.it/telescopiogalileo/etel.asp?c=50010</a:t>
            </a:r>
          </a:p>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EELT: http://en.wikipedia.org/wiki/European_Extremely_Large_Telescope</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79</a:t>
            </a:fld>
            <a:endParaRPr lang="pt-B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http://upload.wikimedia.org/wikipedia/commons/thumb/b/bf/The_European_Extremely_Large_Telescope.jpg/1024px-The_European_Extremely_Large_Telescope.jpg</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80</a:t>
            </a:fld>
            <a:endParaRPr lang="pt-B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smtClean="0"/>
              <a:t>http://en.wikipedia.org/wiki/File:The_E-ELT.jpg</a:t>
            </a:r>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1C55C2-8C20-4044-8C1C-D8B154BA1235}" type="slidenum">
              <a:rPr lang="pt-BR" smtClean="0"/>
              <a:pPr/>
              <a:t>81</a:t>
            </a:fld>
            <a:endParaRPr lang="pt-B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D8F7AA-6E67-428C-B0DF-72F28C36E355}" type="slidenum">
              <a:rPr lang="pt-BR"/>
              <a:pPr/>
              <a:t>7</a:t>
            </a:fld>
            <a:endParaRPr lang="pt-B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pt-BR"/>
              <a:t>Durante a analise do pedido de patente de Lipperhey, em outubro de 1608 surge pedidos similares de James Metius de Alkamar e de Zacharias Jansen de Middelburg ambos artífices na produção de lentes e seus possíveis usos. Desse modo a patente não é concedida a Lipperhey. O interesse dos Estados Gerais da Holanda é que na verdade, seja produzido um sistema binocular para uso militar. Tal empreitada é pedida a Metius e Lipperhey com um equipamento de funcionamento muito melhor que os instrumentos que eles apresentaram eles recebem os devidos honorários por seus esforços para o novo equipamento. Zacharias Jansen atribui-se a invenção do microscópio composto e esse instrumento também está cercado de outros possíveis inventores. Ao que parece o equipamento desenvolvido por Jansen era melhor que os dois outros solicitantes. </a:t>
            </a:r>
          </a:p>
          <a:p>
            <a:r>
              <a:rPr lang="pt-BR"/>
              <a:t>O fato é que o instrumento é composto por um tubo com uma lente convergente para correção da presbiopia de um lado como objetiva e do outro lado uma lente divergente empregada para a correção de miopia. Devido a simplicidade desse dispositivo reforça-se a não concessão de patente. Em decorrência dessa simplicidade o instrumento é facilmente propagado pela Europa e artefatos semelhantes são encontrados na Alemanha e na França. O segredo solicitado por Lipperhey não fica limitado a Holanda.</a:t>
            </a:r>
          </a:p>
          <a:p>
            <a:endParaRPr lang="pt-BR"/>
          </a:p>
          <a:p>
            <a:r>
              <a:rPr lang="pt-BR"/>
              <a:t>Creditos</a:t>
            </a:r>
          </a:p>
          <a:p>
            <a:r>
              <a:rPr lang="pt-BR"/>
              <a:t>http://brunelleschi.imss.fi.it/telescopiogalileo/ezoom.asp?c=50349</a:t>
            </a:r>
          </a:p>
          <a:p>
            <a:r>
              <a:rPr lang="pt-BR"/>
              <a:t>Portrait of S. Janssen (P. Borel, De vero telescopii inventore, 1655)</a:t>
            </a:r>
          </a:p>
          <a:p>
            <a:r>
              <a:rPr lang="pt-BR"/>
              <a:t>http://en.wikipedia.org/wiki/Zacharias_Jansen</a:t>
            </a:r>
          </a:p>
          <a:p>
            <a:r>
              <a:rPr lang="pt-BR"/>
              <a:t>Em 2008  Holanda comemorou os 400 anos de aniversário do telescópio, honrando Zacarias Jansen e Hans Lipperhey como seus dois inventores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F0DE21-8129-4A43-8742-ED5F5D758521}" type="slidenum">
              <a:rPr lang="pt-BR"/>
              <a:pPr/>
              <a:t>8</a:t>
            </a:fld>
            <a:endParaRPr lang="pt-B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xfrm>
            <a:off x="914400" y="4343400"/>
            <a:ext cx="5029200" cy="4114800"/>
          </a:xfrm>
        </p:spPr>
        <p:txBody>
          <a:bodyPr/>
          <a:lstStyle/>
          <a:p>
            <a:pPr lvl="1"/>
            <a:endParaRPr lang="en-US"/>
          </a:p>
          <a:p>
            <a:pPr lvl="1"/>
            <a:r>
              <a:rPr lang="pt-BR"/>
              <a:t>Thomas Harriot (1560 – 2 de Julho de 1621)</a:t>
            </a:r>
          </a:p>
          <a:p>
            <a:pPr lvl="1"/>
            <a:r>
              <a:rPr lang="pt-BR"/>
              <a:t>Inglês natural de Oxford, ele foi astrônomo, matemático, etnográfico e tradutor. A ele atribui-se a introdução da batata na Inglaterra e na Irlanda. Pesquisadores descobriram em sua documentação pessoal registros de observações da Lua e do Sol numa data anterior as primeiras observações astronômicas de Galileu Galilei.</a:t>
            </a:r>
          </a:p>
          <a:p>
            <a:pPr lvl="1"/>
            <a:r>
              <a:rPr lang="pt-BR"/>
              <a:t>Apesar das grandes descobertas encontradas na documentação pessoal de Harriot, ele nunca manifestou o interesse de torná-las públicas uma postura completamente diferente da tomada por Galileu Galilei.</a:t>
            </a:r>
          </a:p>
          <a:p>
            <a:pPr lvl="1"/>
            <a:r>
              <a:rPr lang="pt-BR"/>
              <a:t>Ele graduou-se na Universidade de Oxford e efetuou viagens a America em expedições financiadas por Sir Walter Raleigh. Após o seu retorno ele trabalhou para Earl of Northumberland. Na casa dos Earl´s ele tornou-se um prolífico matemático e astrônomo. </a:t>
            </a:r>
          </a:p>
          <a:p>
            <a:pPr lvl="1"/>
            <a:endParaRPr lang="pt-BR"/>
          </a:p>
          <a:p>
            <a:pPr lvl="1"/>
            <a:r>
              <a:rPr lang="en-US"/>
              <a:t>Créditos</a:t>
            </a:r>
          </a:p>
          <a:p>
            <a:pPr lvl="1"/>
            <a:r>
              <a:rPr lang="en-US"/>
              <a:t>http://upload.wikimedia.org/wikipedia/commons/thumb/e/e6/ThomasHarriot.jpg/225px-ThomasHarriot.jpg</a:t>
            </a:r>
          </a:p>
          <a:p>
            <a:pPr lvl="1"/>
            <a:r>
              <a:rPr lang="en-US"/>
              <a:t>http://en.wikipedia.org/wiki/Thomas_Harriot</a:t>
            </a:r>
          </a:p>
          <a:p>
            <a:pPr lvl="1"/>
            <a:endParaRPr lang="en-US"/>
          </a:p>
          <a:p>
            <a:pPr lvl="1"/>
            <a:r>
              <a:rPr lang="en-US"/>
              <a:t>Lua -26 de julho de 1609</a:t>
            </a:r>
          </a:p>
          <a:p>
            <a:pPr lvl="1"/>
            <a:r>
              <a:rPr lang="en-US"/>
              <a:t>http://galileo.rice.edu/sci/harriot_moon1609_726.gif</a:t>
            </a:r>
          </a:p>
          <a:p>
            <a:pPr lvl="1"/>
            <a:endParaRPr lang="en-US"/>
          </a:p>
          <a:p>
            <a:pPr lvl="1"/>
            <a:r>
              <a:rPr lang="en-US"/>
              <a:t>Dezembro de 1610</a:t>
            </a:r>
          </a:p>
          <a:p>
            <a:pPr lvl="1"/>
            <a:r>
              <a:rPr lang="en-US"/>
              <a:t>http://galileo.rice.edu/images/things/harriot_ss1.gif</a:t>
            </a:r>
          </a:p>
          <a:p>
            <a:pPr lvl="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68F6B4-5F7D-4655-967C-30019A97F573}" type="slidenum">
              <a:rPr lang="pt-BR"/>
              <a:pPr/>
              <a:t>9</a:t>
            </a:fld>
            <a:endParaRPr lang="pt-B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p:spPr>
        <p:txBody>
          <a:bodyPr/>
          <a:lstStyle/>
          <a:p>
            <a:pPr lvl="1"/>
            <a:r>
              <a:rPr lang="pt-BR"/>
              <a:t>Em 1609 numa carta destinada ao Príncipe Frederico de Cesi, fundador e presidente da Academia do Liceu, de Giovan Battista Della Porta. Ele relata seus estudos sobre lentes e espelhos e comenta sobre um instrumento de origem holandesa o “spyglass”, ao qual ele tem a oportunidade de ter um em mãos e o descreve com certo detalhe.</a:t>
            </a:r>
          </a:p>
          <a:p>
            <a:pPr lvl="1"/>
            <a:r>
              <a:rPr lang="pt-BR"/>
              <a:t>A impressão Della Porta não é das melhores e ele considera o instrumento um embuste.</a:t>
            </a:r>
          </a:p>
          <a:p>
            <a:pPr lvl="1"/>
            <a:endParaRPr lang="pt-BR"/>
          </a:p>
          <a:p>
            <a:pPr lvl="1"/>
            <a:r>
              <a:rPr lang="pt-BR"/>
              <a:t>Carta</a:t>
            </a:r>
          </a:p>
          <a:p>
            <a:pPr lvl="1"/>
            <a:r>
              <a:rPr lang="en-US"/>
              <a:t>http://brunelleschi.imss.fi.it/telescopiogalileo/etel.asp?c=50414</a:t>
            </a:r>
          </a:p>
          <a:p>
            <a:pPr lvl="1"/>
            <a:r>
              <a:rPr lang="en-US"/>
              <a:t>2_1_6_800.jpg  GIOVAN BATTISTA DELLA PORTA, Letter to Federico Cesi, 28 August 1609</a:t>
            </a:r>
          </a:p>
          <a:p>
            <a:pPr lvl="1"/>
            <a:r>
              <a:rPr lang="en-US"/>
              <a:t>Accademia dei Lincei, Library, Rome, Mss. n. 12, f. 326 Facsimile</a:t>
            </a:r>
          </a:p>
          <a:p>
            <a:pPr lvl="1"/>
            <a:endParaRPr lang="pt-BR"/>
          </a:p>
          <a:p>
            <a:pPr lvl="1"/>
            <a:r>
              <a:rPr lang="pt-BR"/>
              <a:t>Esquema</a:t>
            </a:r>
          </a:p>
          <a:p>
            <a:pPr lvl="1"/>
            <a:r>
              <a:rPr lang="pt-BR"/>
              <a:t>http://galileo.rice.edu/images/things/porta_sketch.gif</a:t>
            </a:r>
          </a:p>
          <a:p>
            <a:pPr lvl="1"/>
            <a:r>
              <a:rPr lang="pt-BR"/>
              <a:t>http://galileo.rice.edu/sci/instruments/telescope.html</a:t>
            </a:r>
          </a:p>
          <a:p>
            <a:pPr lvl="1"/>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322AB59A-DB59-4C6E-89A9-FEDCD8F216D1}" type="slidenum">
              <a:rPr lang="pt-B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DCBBC991-F629-4FF1-98EB-9697186CEB23}" type="slidenum">
              <a:rPr lang="pt-B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5722863B-0C29-4EFF-961D-9F4CF6E03239}" type="slidenum">
              <a:rPr lang="pt-BR"/>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Espaço Reservado para Data 2"/>
          <p:cNvSpPr>
            <a:spLocks noGrp="1"/>
          </p:cNvSpPr>
          <p:nvPr>
            <p:ph type="dt" sz="half" idx="10"/>
          </p:nvPr>
        </p:nvSpPr>
        <p:spPr>
          <a:xfrm>
            <a:off x="457200" y="6245225"/>
            <a:ext cx="2133600" cy="476250"/>
          </a:xfrm>
        </p:spPr>
        <p:txBody>
          <a:bodyPr/>
          <a:lstStyle>
            <a:lvl1pPr>
              <a:defRPr/>
            </a:lvl1pPr>
          </a:lstStyle>
          <a:p>
            <a:endParaRPr lang="pt-B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endParaRPr lang="pt-B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fld id="{50C03446-999F-43CD-9340-4CB66C66FCCF}" type="slidenum">
              <a:rPr lang="pt-B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B25D392F-EA16-41C2-A221-1592372618C6}" type="slidenum">
              <a:rPr lang="pt-B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BC38C151-C71E-4472-8E00-57DF7173FE12}" type="slidenum">
              <a:rPr lang="pt-B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C602841E-9377-4102-BA2E-1EF1F55FD179}" type="slidenum">
              <a:rPr lang="pt-B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a:defRPr/>
            </a:lvl1pPr>
          </a:lstStyle>
          <a:p>
            <a:endParaRPr lang="pt-BR"/>
          </a:p>
        </p:txBody>
      </p:sp>
      <p:sp>
        <p:nvSpPr>
          <p:cNvPr id="8" name="Espaço Reservado para Rodapé 7"/>
          <p:cNvSpPr>
            <a:spLocks noGrp="1"/>
          </p:cNvSpPr>
          <p:nvPr>
            <p:ph type="ftr" sz="quarter" idx="11"/>
          </p:nvPr>
        </p:nvSpPr>
        <p:spPr/>
        <p:txBody>
          <a:bodyPr/>
          <a:lstStyle>
            <a:lvl1pPr>
              <a:defRPr/>
            </a:lvl1pPr>
          </a:lstStyle>
          <a:p>
            <a:endParaRPr lang="pt-BR"/>
          </a:p>
        </p:txBody>
      </p:sp>
      <p:sp>
        <p:nvSpPr>
          <p:cNvPr id="9" name="Espaço Reservado para Número de Slide 8"/>
          <p:cNvSpPr>
            <a:spLocks noGrp="1"/>
          </p:cNvSpPr>
          <p:nvPr>
            <p:ph type="sldNum" sz="quarter" idx="12"/>
          </p:nvPr>
        </p:nvSpPr>
        <p:spPr/>
        <p:txBody>
          <a:bodyPr/>
          <a:lstStyle>
            <a:lvl1pPr>
              <a:defRPr/>
            </a:lvl1pPr>
          </a:lstStyle>
          <a:p>
            <a:fld id="{C7543C03-D92A-4494-BE3A-1065F8B15578}" type="slidenum">
              <a:rPr lang="pt-B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lvl1pPr>
              <a:defRPr/>
            </a:lvl1pPr>
          </a:lstStyle>
          <a:p>
            <a:endParaRPr lang="pt-BR"/>
          </a:p>
        </p:txBody>
      </p:sp>
      <p:sp>
        <p:nvSpPr>
          <p:cNvPr id="4" name="Espaço Reservado para Rodapé 3"/>
          <p:cNvSpPr>
            <a:spLocks noGrp="1"/>
          </p:cNvSpPr>
          <p:nvPr>
            <p:ph type="ftr" sz="quarter" idx="11"/>
          </p:nvPr>
        </p:nvSpPr>
        <p:spPr/>
        <p:txBody>
          <a:bodyPr/>
          <a:lstStyle>
            <a:lvl1pPr>
              <a:defRPr/>
            </a:lvl1pPr>
          </a:lstStyle>
          <a:p>
            <a:endParaRPr lang="pt-BR"/>
          </a:p>
        </p:txBody>
      </p:sp>
      <p:sp>
        <p:nvSpPr>
          <p:cNvPr id="5" name="Espaço Reservado para Número de Slide 4"/>
          <p:cNvSpPr>
            <a:spLocks noGrp="1"/>
          </p:cNvSpPr>
          <p:nvPr>
            <p:ph type="sldNum" sz="quarter" idx="12"/>
          </p:nvPr>
        </p:nvSpPr>
        <p:spPr/>
        <p:txBody>
          <a:bodyPr/>
          <a:lstStyle>
            <a:lvl1pPr>
              <a:defRPr/>
            </a:lvl1pPr>
          </a:lstStyle>
          <a:p>
            <a:fld id="{EB85839B-BA99-458A-AD72-20D9C49FCFF0}" type="slidenum">
              <a:rPr lang="pt-B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pt-BR"/>
          </a:p>
        </p:txBody>
      </p:sp>
      <p:sp>
        <p:nvSpPr>
          <p:cNvPr id="3" name="Espaço Reservado para Rodapé 2"/>
          <p:cNvSpPr>
            <a:spLocks noGrp="1"/>
          </p:cNvSpPr>
          <p:nvPr>
            <p:ph type="ftr" sz="quarter" idx="11"/>
          </p:nvPr>
        </p:nvSpPr>
        <p:spPr/>
        <p:txBody>
          <a:bodyPr/>
          <a:lstStyle>
            <a:lvl1pPr>
              <a:defRPr/>
            </a:lvl1pPr>
          </a:lstStyle>
          <a:p>
            <a:endParaRPr lang="pt-BR"/>
          </a:p>
        </p:txBody>
      </p:sp>
      <p:sp>
        <p:nvSpPr>
          <p:cNvPr id="4" name="Espaço Reservado para Número de Slide 3"/>
          <p:cNvSpPr>
            <a:spLocks noGrp="1"/>
          </p:cNvSpPr>
          <p:nvPr>
            <p:ph type="sldNum" sz="quarter" idx="12"/>
          </p:nvPr>
        </p:nvSpPr>
        <p:spPr/>
        <p:txBody>
          <a:bodyPr/>
          <a:lstStyle>
            <a:lvl1pPr>
              <a:defRPr/>
            </a:lvl1pPr>
          </a:lstStyle>
          <a:p>
            <a:fld id="{74B1439F-DCBB-45DE-853D-60E3ACDF3569}" type="slidenum">
              <a:rPr lang="pt-B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E3B0F2F4-BAF4-42C1-AB7D-FC406369348A}" type="slidenum">
              <a:rPr lang="pt-B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840F7FD4-A364-4A09-B655-99FE19C4799C}" type="slidenum">
              <a:rPr lang="pt-B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t-B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pt-B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71F2EA6-894D-42AF-948B-11F316A6A103}" type="slidenum">
              <a:rPr lang="pt-B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luneta.swf" TargetMode="External"/><Relationship Id="rId7" Type="http://schemas.openxmlformats.org/officeDocument/2006/relationships/hyperlink" Target="mak.sw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scass.swf" TargetMode="External"/><Relationship Id="rId5" Type="http://schemas.openxmlformats.org/officeDocument/2006/relationships/hyperlink" Target="cass.swf" TargetMode="External"/><Relationship Id="rId4" Type="http://schemas.openxmlformats.org/officeDocument/2006/relationships/hyperlink" Target="new.sw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aberracao.sw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hyperlink" Target="acro.sw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7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WordArt 8"/>
          <p:cNvSpPr>
            <a:spLocks noChangeArrowheads="1" noChangeShapeType="1" noTextEdit="1"/>
          </p:cNvSpPr>
          <p:nvPr/>
        </p:nvSpPr>
        <p:spPr bwMode="auto">
          <a:xfrm>
            <a:off x="576262" y="1484784"/>
            <a:ext cx="7991475" cy="2304578"/>
          </a:xfrm>
          <a:prstGeom prst="rect">
            <a:avLst/>
          </a:prstGeom>
        </p:spPr>
        <p:txBody>
          <a:bodyPr wrap="none" fromWordArt="1">
            <a:prstTxWarp prst="textPlain">
              <a:avLst>
                <a:gd name="adj" fmla="val 48822"/>
              </a:avLst>
            </a:prstTxWarp>
          </a:bodyPr>
          <a:lstStyle/>
          <a:p>
            <a:pPr algn="ctr"/>
            <a:r>
              <a:rPr lang="pt-BR" sz="3600" kern="10" dirty="0" smtClean="0">
                <a:ln w="9525">
                  <a:solidFill>
                    <a:srgbClr val="000000"/>
                  </a:solidFill>
                  <a:round/>
                  <a:headEnd/>
                  <a:tailEnd/>
                </a:ln>
                <a:blipFill dpi="0" rotWithShape="0">
                  <a:blip r:embed="rId3"/>
                  <a:srcRect/>
                  <a:stretch>
                    <a:fillRect/>
                  </a:stretch>
                </a:blipFill>
                <a:latin typeface="Arial Black"/>
              </a:rPr>
              <a:t>Os</a:t>
            </a:r>
          </a:p>
          <a:p>
            <a:pPr algn="ctr"/>
            <a:r>
              <a:rPr lang="pt-BR" sz="3600" kern="10" dirty="0" smtClean="0">
                <a:ln w="9525">
                  <a:solidFill>
                    <a:srgbClr val="000000"/>
                  </a:solidFill>
                  <a:round/>
                  <a:headEnd/>
                  <a:tailEnd/>
                </a:ln>
                <a:blipFill dpi="0" rotWithShape="0">
                  <a:blip r:embed="rId3"/>
                  <a:srcRect/>
                  <a:stretch>
                    <a:fillRect/>
                  </a:stretch>
                </a:blipFill>
                <a:latin typeface="Arial Black"/>
              </a:rPr>
              <a:t>Telescópios</a:t>
            </a:r>
            <a:endParaRPr lang="pt-BR" sz="3600" kern="10" dirty="0">
              <a:ln w="9525">
                <a:solidFill>
                  <a:srgbClr val="000000"/>
                </a:solidFill>
                <a:round/>
                <a:headEnd/>
                <a:tailEnd/>
              </a:ln>
              <a:blipFill dpi="0" rotWithShape="0">
                <a:blip r:embed="rId3"/>
                <a:srcRect/>
                <a:stretch>
                  <a:fillRect/>
                </a:stretch>
              </a:blipFill>
              <a:latin typeface="Arial Black"/>
            </a:endParaRPr>
          </a:p>
        </p:txBody>
      </p:sp>
      <p:sp>
        <p:nvSpPr>
          <p:cNvPr id="2057" name="Text Box 9"/>
          <p:cNvSpPr txBox="1">
            <a:spLocks noChangeArrowheads="1"/>
          </p:cNvSpPr>
          <p:nvPr/>
        </p:nvSpPr>
        <p:spPr bwMode="auto">
          <a:xfrm>
            <a:off x="4932363" y="5589588"/>
            <a:ext cx="3240087" cy="579437"/>
          </a:xfrm>
          <a:prstGeom prst="rect">
            <a:avLst/>
          </a:prstGeom>
          <a:noFill/>
          <a:ln w="9525">
            <a:noFill/>
            <a:miter lim="800000"/>
            <a:headEnd/>
            <a:tailEnd/>
          </a:ln>
          <a:effectLst/>
        </p:spPr>
        <p:txBody>
          <a:bodyPr>
            <a:spAutoFit/>
          </a:bodyPr>
          <a:lstStyle/>
          <a:p>
            <a:pPr>
              <a:spcBef>
                <a:spcPct val="50000"/>
              </a:spcBef>
            </a:pPr>
            <a:r>
              <a:rPr lang="pt-BR" sz="3200" i="1"/>
              <a:t>Jorge Hönel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Text Box 9"/>
          <p:cNvSpPr txBox="1">
            <a:spLocks noChangeArrowheads="1"/>
          </p:cNvSpPr>
          <p:nvPr/>
        </p:nvSpPr>
        <p:spPr bwMode="auto">
          <a:xfrm>
            <a:off x="1475656" y="404813"/>
            <a:ext cx="6192688" cy="523220"/>
          </a:xfrm>
          <a:prstGeom prst="rect">
            <a:avLst/>
          </a:prstGeom>
          <a:noFill/>
          <a:ln w="9525">
            <a:noFill/>
            <a:miter lim="800000"/>
            <a:headEnd/>
            <a:tailEnd/>
          </a:ln>
          <a:effectLst/>
        </p:spPr>
        <p:txBody>
          <a:bodyPr wrap="square">
            <a:spAutoFit/>
          </a:bodyPr>
          <a:lstStyle/>
          <a:p>
            <a:pPr>
              <a:spcBef>
                <a:spcPct val="50000"/>
              </a:spcBef>
            </a:pPr>
            <a:r>
              <a:rPr lang="pt-BR" sz="2800" dirty="0"/>
              <a:t>Galileu e seu "perspicillum"</a:t>
            </a:r>
            <a:r>
              <a:rPr lang="pt-BR" dirty="0"/>
              <a:t> </a:t>
            </a:r>
            <a:r>
              <a:rPr lang="pt-BR" dirty="0" smtClean="0"/>
              <a:t> </a:t>
            </a:r>
            <a:r>
              <a:rPr lang="pt-BR" sz="2400" dirty="0" smtClean="0"/>
              <a:t>(1609)</a:t>
            </a:r>
            <a:endParaRPr lang="pt-BR" dirty="0"/>
          </a:p>
        </p:txBody>
      </p:sp>
      <p:pic>
        <p:nvPicPr>
          <p:cNvPr id="9228" name="Picture 12" descr="gtinto"/>
          <p:cNvPicPr>
            <a:picLocks noChangeAspect="1" noChangeArrowheads="1"/>
          </p:cNvPicPr>
          <p:nvPr/>
        </p:nvPicPr>
        <p:blipFill>
          <a:blip r:embed="rId3" cstate="print"/>
          <a:srcRect/>
          <a:stretch>
            <a:fillRect/>
          </a:stretch>
        </p:blipFill>
        <p:spPr bwMode="auto">
          <a:xfrm>
            <a:off x="195263" y="1524000"/>
            <a:ext cx="3209925" cy="3810000"/>
          </a:xfrm>
          <a:prstGeom prst="rect">
            <a:avLst/>
          </a:prstGeom>
          <a:noFill/>
        </p:spPr>
      </p:pic>
      <p:pic>
        <p:nvPicPr>
          <p:cNvPr id="9229" name="Picture 13" descr="galileo-telescopes-150-434-830"/>
          <p:cNvPicPr>
            <a:picLocks noChangeAspect="1" noChangeArrowheads="1"/>
          </p:cNvPicPr>
          <p:nvPr/>
        </p:nvPicPr>
        <p:blipFill>
          <a:blip r:embed="rId4" cstate="print"/>
          <a:srcRect/>
          <a:stretch>
            <a:fillRect/>
          </a:stretch>
        </p:blipFill>
        <p:spPr bwMode="auto">
          <a:xfrm>
            <a:off x="3563938" y="1103313"/>
            <a:ext cx="2432050" cy="4649787"/>
          </a:xfrm>
          <a:prstGeom prst="rect">
            <a:avLst/>
          </a:prstGeom>
          <a:noFill/>
        </p:spPr>
      </p:pic>
      <p:pic>
        <p:nvPicPr>
          <p:cNvPr id="9230" name="Picture 14" descr="2_2_5_800"/>
          <p:cNvPicPr>
            <a:picLocks noChangeAspect="1" noChangeArrowheads="1"/>
          </p:cNvPicPr>
          <p:nvPr/>
        </p:nvPicPr>
        <p:blipFill>
          <a:blip r:embed="rId5" cstate="print"/>
          <a:srcRect/>
          <a:stretch>
            <a:fillRect/>
          </a:stretch>
        </p:blipFill>
        <p:spPr bwMode="auto">
          <a:xfrm>
            <a:off x="6804025" y="990600"/>
            <a:ext cx="1731963" cy="2438400"/>
          </a:xfrm>
          <a:prstGeom prst="rect">
            <a:avLst/>
          </a:prstGeom>
          <a:noFill/>
        </p:spPr>
      </p:pic>
      <p:sp>
        <p:nvSpPr>
          <p:cNvPr id="9231" name="Rectangle 15"/>
          <p:cNvSpPr>
            <a:spLocks noChangeArrowheads="1"/>
          </p:cNvSpPr>
          <p:nvPr/>
        </p:nvSpPr>
        <p:spPr bwMode="auto">
          <a:xfrm>
            <a:off x="1774825" y="6237288"/>
            <a:ext cx="5594350" cy="366712"/>
          </a:xfrm>
          <a:prstGeom prst="rect">
            <a:avLst/>
          </a:prstGeom>
          <a:noFill/>
          <a:ln w="9525">
            <a:noFill/>
            <a:miter lim="800000"/>
            <a:headEnd/>
            <a:tailEnd/>
          </a:ln>
          <a:effectLst/>
        </p:spPr>
        <p:txBody>
          <a:bodyPr wrap="none" anchor="ctr">
            <a:spAutoFit/>
          </a:bodyPr>
          <a:lstStyle/>
          <a:p>
            <a:r>
              <a:rPr lang="pt-BR" b="1"/>
              <a:t>Galileu Galilei</a:t>
            </a:r>
            <a:r>
              <a:rPr lang="pt-BR"/>
              <a:t> (15 Fevereiro 1564 – 8 Janeiro 1642) </a:t>
            </a:r>
          </a:p>
        </p:txBody>
      </p:sp>
      <p:pic>
        <p:nvPicPr>
          <p:cNvPr id="9232" name="Picture 16"/>
          <p:cNvPicPr>
            <a:picLocks noChangeAspect="1" noChangeArrowheads="1"/>
          </p:cNvPicPr>
          <p:nvPr/>
        </p:nvPicPr>
        <p:blipFill>
          <a:blip r:embed="rId6" cstate="print"/>
          <a:srcRect/>
          <a:stretch>
            <a:fillRect/>
          </a:stretch>
        </p:blipFill>
        <p:spPr bwMode="auto">
          <a:xfrm>
            <a:off x="6732588" y="3933825"/>
            <a:ext cx="2095500" cy="1800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2" name="Picture 8" descr="2_2_4_800"/>
          <p:cNvPicPr>
            <a:picLocks noChangeAspect="1" noChangeArrowheads="1"/>
          </p:cNvPicPr>
          <p:nvPr/>
        </p:nvPicPr>
        <p:blipFill>
          <a:blip r:embed="rId3" cstate="print"/>
          <a:srcRect/>
          <a:stretch>
            <a:fillRect/>
          </a:stretch>
        </p:blipFill>
        <p:spPr bwMode="auto">
          <a:xfrm>
            <a:off x="395288" y="1412875"/>
            <a:ext cx="2438400" cy="738188"/>
          </a:xfrm>
          <a:prstGeom prst="rect">
            <a:avLst/>
          </a:prstGeom>
          <a:noFill/>
        </p:spPr>
      </p:pic>
      <p:pic>
        <p:nvPicPr>
          <p:cNvPr id="82953" name="Picture 9" descr="2_2_6_800"/>
          <p:cNvPicPr>
            <a:picLocks noChangeArrowheads="1"/>
          </p:cNvPicPr>
          <p:nvPr/>
        </p:nvPicPr>
        <p:blipFill>
          <a:blip r:embed="rId4" cstate="print"/>
          <a:srcRect/>
          <a:stretch>
            <a:fillRect/>
          </a:stretch>
        </p:blipFill>
        <p:spPr bwMode="auto">
          <a:xfrm>
            <a:off x="539750" y="3429000"/>
            <a:ext cx="2438400" cy="1536700"/>
          </a:xfrm>
          <a:prstGeom prst="rect">
            <a:avLst/>
          </a:prstGeom>
          <a:noFill/>
        </p:spPr>
      </p:pic>
      <p:pic>
        <p:nvPicPr>
          <p:cNvPr id="82954" name="Picture 10" descr="2_2_8a_800"/>
          <p:cNvPicPr>
            <a:picLocks noChangeAspect="1" noChangeArrowheads="1"/>
          </p:cNvPicPr>
          <p:nvPr/>
        </p:nvPicPr>
        <p:blipFill>
          <a:blip r:embed="rId5" cstate="print"/>
          <a:srcRect/>
          <a:stretch>
            <a:fillRect/>
          </a:stretch>
        </p:blipFill>
        <p:spPr bwMode="auto">
          <a:xfrm>
            <a:off x="6300788" y="1341438"/>
            <a:ext cx="2438400" cy="1624012"/>
          </a:xfrm>
          <a:prstGeom prst="rect">
            <a:avLst/>
          </a:prstGeom>
          <a:noFill/>
        </p:spPr>
      </p:pic>
      <p:pic>
        <p:nvPicPr>
          <p:cNvPr id="82955" name="Picture 11" descr="P0_4_800"/>
          <p:cNvPicPr>
            <a:picLocks noChangeAspect="1" noChangeArrowheads="1"/>
          </p:cNvPicPr>
          <p:nvPr/>
        </p:nvPicPr>
        <p:blipFill>
          <a:blip r:embed="rId6" cstate="print"/>
          <a:srcRect/>
          <a:stretch>
            <a:fillRect/>
          </a:stretch>
        </p:blipFill>
        <p:spPr bwMode="auto">
          <a:xfrm>
            <a:off x="3563938" y="3429000"/>
            <a:ext cx="2438400" cy="1655763"/>
          </a:xfrm>
          <a:prstGeom prst="rect">
            <a:avLst/>
          </a:prstGeom>
          <a:noFill/>
        </p:spPr>
      </p:pic>
      <p:pic>
        <p:nvPicPr>
          <p:cNvPr id="82957" name="Picture 13" descr="P2_8_A_800"/>
          <p:cNvPicPr>
            <a:picLocks noChangeAspect="1" noChangeArrowheads="1"/>
          </p:cNvPicPr>
          <p:nvPr/>
        </p:nvPicPr>
        <p:blipFill>
          <a:blip r:embed="rId7" cstate="print"/>
          <a:srcRect/>
          <a:stretch>
            <a:fillRect/>
          </a:stretch>
        </p:blipFill>
        <p:spPr bwMode="auto">
          <a:xfrm>
            <a:off x="6372225" y="3429000"/>
            <a:ext cx="2438400" cy="2212975"/>
          </a:xfrm>
          <a:prstGeom prst="rect">
            <a:avLst/>
          </a:prstGeom>
          <a:noFill/>
        </p:spPr>
      </p:pic>
      <p:pic>
        <p:nvPicPr>
          <p:cNvPr id="82958" name="Picture 14" descr="P2_8_B_800"/>
          <p:cNvPicPr>
            <a:picLocks noChangeAspect="1" noChangeArrowheads="1"/>
          </p:cNvPicPr>
          <p:nvPr/>
        </p:nvPicPr>
        <p:blipFill>
          <a:blip r:embed="rId8" cstate="print"/>
          <a:srcRect/>
          <a:stretch>
            <a:fillRect/>
          </a:stretch>
        </p:blipFill>
        <p:spPr bwMode="auto">
          <a:xfrm>
            <a:off x="3635375" y="1484313"/>
            <a:ext cx="2438400" cy="1609725"/>
          </a:xfrm>
          <a:prstGeom prst="rect">
            <a:avLst/>
          </a:prstGeom>
          <a:noFill/>
        </p:spPr>
      </p:pic>
      <p:sp>
        <p:nvSpPr>
          <p:cNvPr id="82959" name="Text Box 15"/>
          <p:cNvSpPr txBox="1">
            <a:spLocks noChangeArrowheads="1"/>
          </p:cNvSpPr>
          <p:nvPr/>
        </p:nvSpPr>
        <p:spPr bwMode="auto">
          <a:xfrm>
            <a:off x="5148263" y="908050"/>
            <a:ext cx="2376487" cy="519113"/>
          </a:xfrm>
          <a:prstGeom prst="rect">
            <a:avLst/>
          </a:prstGeom>
          <a:noFill/>
          <a:ln w="9525">
            <a:noFill/>
            <a:miter lim="800000"/>
            <a:headEnd/>
            <a:tailEnd/>
          </a:ln>
          <a:effectLst/>
        </p:spPr>
        <p:txBody>
          <a:bodyPr>
            <a:spAutoFit/>
          </a:bodyPr>
          <a:lstStyle/>
          <a:p>
            <a:pPr>
              <a:spcBef>
                <a:spcPct val="50000"/>
              </a:spcBef>
            </a:pPr>
            <a:r>
              <a:rPr lang="pt-BR" sz="2800"/>
              <a:t> A objetiva</a:t>
            </a:r>
          </a:p>
        </p:txBody>
      </p:sp>
      <p:sp>
        <p:nvSpPr>
          <p:cNvPr id="82960" name="Rectangle 16"/>
          <p:cNvSpPr>
            <a:spLocks noChangeArrowheads="1"/>
          </p:cNvSpPr>
          <p:nvPr/>
        </p:nvSpPr>
        <p:spPr bwMode="auto">
          <a:xfrm>
            <a:off x="2027238" y="6165850"/>
            <a:ext cx="5089525" cy="457200"/>
          </a:xfrm>
          <a:prstGeom prst="rect">
            <a:avLst/>
          </a:prstGeom>
          <a:noFill/>
          <a:ln w="9525">
            <a:noFill/>
            <a:miter lim="800000"/>
            <a:headEnd/>
            <a:tailEnd/>
          </a:ln>
          <a:effectLst/>
        </p:spPr>
        <p:txBody>
          <a:bodyPr wrap="none">
            <a:spAutoFit/>
          </a:bodyPr>
          <a:lstStyle/>
          <a:p>
            <a:pPr>
              <a:spcBef>
                <a:spcPct val="50000"/>
              </a:spcBef>
            </a:pPr>
            <a:r>
              <a:rPr lang="pt-BR" sz="2400"/>
              <a:t>f=980mm e A=15mm  M=20x (1609)</a:t>
            </a:r>
          </a:p>
        </p:txBody>
      </p:sp>
      <p:sp>
        <p:nvSpPr>
          <p:cNvPr id="82961" name="Text Box 17"/>
          <p:cNvSpPr txBox="1">
            <a:spLocks noChangeArrowheads="1"/>
          </p:cNvSpPr>
          <p:nvPr/>
        </p:nvSpPr>
        <p:spPr bwMode="auto">
          <a:xfrm>
            <a:off x="2286000" y="188913"/>
            <a:ext cx="4572000" cy="519112"/>
          </a:xfrm>
          <a:prstGeom prst="rect">
            <a:avLst/>
          </a:prstGeom>
          <a:noFill/>
          <a:ln w="9525">
            <a:noFill/>
            <a:miter lim="800000"/>
            <a:headEnd/>
            <a:tailEnd/>
          </a:ln>
          <a:effectLst/>
        </p:spPr>
        <p:txBody>
          <a:bodyPr>
            <a:spAutoFit/>
          </a:bodyPr>
          <a:lstStyle/>
          <a:p>
            <a:pPr>
              <a:spcBef>
                <a:spcPct val="50000"/>
              </a:spcBef>
            </a:pPr>
            <a:r>
              <a:rPr lang="pt-BR" sz="2800"/>
              <a:t>Galileu e seu "perspicillum"</a:t>
            </a:r>
            <a:r>
              <a:rPr lang="pt-BR"/>
              <a:t> </a:t>
            </a:r>
          </a:p>
        </p:txBody>
      </p:sp>
      <p:sp>
        <p:nvSpPr>
          <p:cNvPr id="82962" name="Text Box 18"/>
          <p:cNvSpPr txBox="1">
            <a:spLocks noChangeArrowheads="1"/>
          </p:cNvSpPr>
          <p:nvPr/>
        </p:nvSpPr>
        <p:spPr bwMode="auto">
          <a:xfrm>
            <a:off x="468313" y="2349500"/>
            <a:ext cx="2808287" cy="457200"/>
          </a:xfrm>
          <a:prstGeom prst="rect">
            <a:avLst/>
          </a:prstGeom>
          <a:noFill/>
          <a:ln w="9525">
            <a:noFill/>
            <a:miter lim="800000"/>
            <a:headEnd/>
            <a:tailEnd/>
          </a:ln>
          <a:effectLst/>
        </p:spPr>
        <p:txBody>
          <a:bodyPr>
            <a:spAutoFit/>
          </a:bodyPr>
          <a:lstStyle/>
          <a:p>
            <a:pPr>
              <a:spcBef>
                <a:spcPct val="50000"/>
              </a:spcBef>
            </a:pPr>
            <a:r>
              <a:rPr lang="pt-BR" sz="2400"/>
              <a:t>O funcionamento</a:t>
            </a:r>
          </a:p>
        </p:txBody>
      </p:sp>
      <p:sp>
        <p:nvSpPr>
          <p:cNvPr id="82963" name="Text Box 19"/>
          <p:cNvSpPr txBox="1">
            <a:spLocks noChangeArrowheads="1"/>
          </p:cNvSpPr>
          <p:nvPr/>
        </p:nvSpPr>
        <p:spPr bwMode="auto">
          <a:xfrm>
            <a:off x="684213" y="5157788"/>
            <a:ext cx="2447925" cy="519112"/>
          </a:xfrm>
          <a:prstGeom prst="rect">
            <a:avLst/>
          </a:prstGeom>
          <a:noFill/>
          <a:ln w="9525">
            <a:noFill/>
            <a:miter lim="800000"/>
            <a:headEnd/>
            <a:tailEnd/>
          </a:ln>
          <a:effectLst/>
        </p:spPr>
        <p:txBody>
          <a:bodyPr>
            <a:spAutoFit/>
          </a:bodyPr>
          <a:lstStyle/>
          <a:p>
            <a:pPr>
              <a:spcBef>
                <a:spcPct val="50000"/>
              </a:spcBef>
            </a:pPr>
            <a:r>
              <a:rPr lang="pt-BR" sz="2800"/>
              <a:t>Perspicillum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3" name="Picture 9" descr="Sidereus_Nuncius_1610"/>
          <p:cNvPicPr>
            <a:picLocks noChangeAspect="1" noChangeArrowheads="1"/>
          </p:cNvPicPr>
          <p:nvPr/>
        </p:nvPicPr>
        <p:blipFill>
          <a:blip r:embed="rId3" cstate="print"/>
          <a:srcRect/>
          <a:stretch>
            <a:fillRect/>
          </a:stretch>
        </p:blipFill>
        <p:spPr bwMode="auto">
          <a:xfrm>
            <a:off x="2827338" y="1196975"/>
            <a:ext cx="3489325" cy="5184775"/>
          </a:xfrm>
          <a:prstGeom prst="rect">
            <a:avLst/>
          </a:prstGeom>
          <a:noFill/>
        </p:spPr>
      </p:pic>
      <p:sp>
        <p:nvSpPr>
          <p:cNvPr id="67594" name="Rectangle 10"/>
          <p:cNvSpPr>
            <a:spLocks noChangeArrowheads="1"/>
          </p:cNvSpPr>
          <p:nvPr/>
        </p:nvSpPr>
        <p:spPr bwMode="auto">
          <a:xfrm>
            <a:off x="2195513" y="404813"/>
            <a:ext cx="4752975" cy="579437"/>
          </a:xfrm>
          <a:prstGeom prst="rect">
            <a:avLst/>
          </a:prstGeom>
          <a:noFill/>
          <a:ln w="9525">
            <a:noFill/>
            <a:miter lim="800000"/>
            <a:headEnd/>
            <a:tailEnd/>
          </a:ln>
          <a:effectLst/>
        </p:spPr>
        <p:txBody>
          <a:bodyPr>
            <a:spAutoFit/>
          </a:bodyPr>
          <a:lstStyle/>
          <a:p>
            <a:r>
              <a:rPr lang="pt-BR" sz="3200"/>
              <a:t>Mensageiro das Estrelas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2" name="Text Box 10"/>
          <p:cNvSpPr txBox="1">
            <a:spLocks noChangeArrowheads="1"/>
          </p:cNvSpPr>
          <p:nvPr/>
        </p:nvSpPr>
        <p:spPr bwMode="auto">
          <a:xfrm>
            <a:off x="1907705" y="260350"/>
            <a:ext cx="4501034" cy="584775"/>
          </a:xfrm>
          <a:prstGeom prst="rect">
            <a:avLst/>
          </a:prstGeom>
          <a:noFill/>
          <a:ln w="9525">
            <a:noFill/>
            <a:miter lim="800000"/>
            <a:headEnd/>
            <a:tailEnd/>
          </a:ln>
          <a:effectLst/>
        </p:spPr>
        <p:txBody>
          <a:bodyPr wrap="square">
            <a:spAutoFit/>
          </a:bodyPr>
          <a:lstStyle/>
          <a:p>
            <a:pPr>
              <a:spcBef>
                <a:spcPct val="50000"/>
              </a:spcBef>
            </a:pPr>
            <a:r>
              <a:rPr lang="pt-BR" sz="2800" dirty="0" smtClean="0"/>
              <a:t>a palavra </a:t>
            </a:r>
            <a:r>
              <a:rPr lang="pt-BR" sz="3200" i="1" dirty="0"/>
              <a:t>Telescópio</a:t>
            </a:r>
            <a:endParaRPr lang="pt-BR" sz="2800" i="1" dirty="0"/>
          </a:p>
        </p:txBody>
      </p:sp>
      <p:sp>
        <p:nvSpPr>
          <p:cNvPr id="69643" name="Text Box 11"/>
          <p:cNvSpPr txBox="1">
            <a:spLocks noChangeArrowheads="1"/>
          </p:cNvSpPr>
          <p:nvPr/>
        </p:nvSpPr>
        <p:spPr bwMode="auto">
          <a:xfrm>
            <a:off x="827088" y="1052513"/>
            <a:ext cx="7489825" cy="2181225"/>
          </a:xfrm>
          <a:prstGeom prst="rect">
            <a:avLst/>
          </a:prstGeom>
          <a:noFill/>
          <a:ln w="9525">
            <a:noFill/>
            <a:miter lim="800000"/>
            <a:headEnd/>
            <a:tailEnd/>
          </a:ln>
          <a:effectLst/>
        </p:spPr>
        <p:txBody>
          <a:bodyPr>
            <a:spAutoFit/>
          </a:bodyPr>
          <a:lstStyle/>
          <a:p>
            <a:pPr>
              <a:spcBef>
                <a:spcPct val="50000"/>
              </a:spcBef>
            </a:pPr>
            <a:r>
              <a:rPr lang="pt-BR" sz="2000" dirty="0"/>
              <a:t>14 de Abril 1611 – durante um banquete</a:t>
            </a:r>
          </a:p>
          <a:p>
            <a:pPr>
              <a:spcBef>
                <a:spcPct val="50000"/>
              </a:spcBef>
            </a:pPr>
            <a:r>
              <a:rPr lang="pt-BR" dirty="0"/>
              <a:t>Foi introduzida Johann </a:t>
            </a:r>
            <a:r>
              <a:rPr lang="pt-BR" dirty="0" err="1"/>
              <a:t>Demisiani</a:t>
            </a:r>
            <a:r>
              <a:rPr lang="pt-BR" dirty="0"/>
              <a:t> de Cefalônia </a:t>
            </a:r>
          </a:p>
          <a:p>
            <a:pPr>
              <a:spcBef>
                <a:spcPct val="50000"/>
              </a:spcBef>
            </a:pPr>
            <a:endParaRPr lang="pt-BR" sz="2000" dirty="0"/>
          </a:p>
          <a:p>
            <a:pPr>
              <a:spcBef>
                <a:spcPct val="50000"/>
              </a:spcBef>
            </a:pPr>
            <a:r>
              <a:rPr lang="pt-BR" sz="2000" dirty="0"/>
              <a:t>A palavra telescópio aparece pela primeira vez escrita na obra:</a:t>
            </a:r>
          </a:p>
          <a:p>
            <a:pPr>
              <a:spcBef>
                <a:spcPct val="50000"/>
              </a:spcBef>
            </a:pPr>
            <a:r>
              <a:rPr lang="pt-BR" sz="2000" i="1" dirty="0"/>
              <a:t>Lunar </a:t>
            </a:r>
            <a:r>
              <a:rPr lang="pt-BR" sz="2000" i="1" dirty="0" err="1"/>
              <a:t>Phenomena</a:t>
            </a:r>
            <a:r>
              <a:rPr lang="pt-BR" sz="2000" dirty="0"/>
              <a:t> de Julius </a:t>
            </a:r>
            <a:r>
              <a:rPr lang="pt-BR" sz="2000" dirty="0" err="1"/>
              <a:t>Caesar</a:t>
            </a:r>
            <a:r>
              <a:rPr lang="pt-BR" sz="2000" dirty="0"/>
              <a:t> </a:t>
            </a:r>
            <a:r>
              <a:rPr lang="pt-BR" sz="2000" dirty="0" err="1"/>
              <a:t>Lagalla</a:t>
            </a:r>
            <a:r>
              <a:rPr lang="pt-BR" sz="2000" dirty="0"/>
              <a:t> em 1612 </a:t>
            </a:r>
          </a:p>
        </p:txBody>
      </p:sp>
      <p:sp>
        <p:nvSpPr>
          <p:cNvPr id="69644" name="Text Box 12"/>
          <p:cNvSpPr txBox="1">
            <a:spLocks noChangeArrowheads="1"/>
          </p:cNvSpPr>
          <p:nvPr/>
        </p:nvSpPr>
        <p:spPr bwMode="auto">
          <a:xfrm>
            <a:off x="250825" y="3789363"/>
            <a:ext cx="8642350" cy="1552575"/>
          </a:xfrm>
          <a:prstGeom prst="rect">
            <a:avLst/>
          </a:prstGeom>
          <a:noFill/>
          <a:ln w="9525">
            <a:noFill/>
            <a:miter lim="800000"/>
            <a:headEnd/>
            <a:tailEnd/>
          </a:ln>
          <a:effectLst/>
        </p:spPr>
        <p:txBody>
          <a:bodyPr>
            <a:spAutoFit/>
          </a:bodyPr>
          <a:lstStyle/>
          <a:p>
            <a:pPr>
              <a:spcBef>
                <a:spcPct val="50000"/>
              </a:spcBef>
            </a:pPr>
            <a:r>
              <a:rPr lang="pt-BR" sz="2400">
                <a:solidFill>
                  <a:srgbClr val="FF0000"/>
                </a:solidFill>
              </a:rPr>
              <a:t>Tele</a:t>
            </a:r>
            <a:r>
              <a:rPr lang="pt-BR" sz="2400">
                <a:solidFill>
                  <a:schemeClr val="accent2"/>
                </a:solidFill>
              </a:rPr>
              <a:t>scópio</a:t>
            </a:r>
          </a:p>
          <a:p>
            <a:pPr>
              <a:spcBef>
                <a:spcPct val="50000"/>
              </a:spcBef>
            </a:pPr>
            <a:r>
              <a:rPr lang="pt-BR" sz="2400"/>
              <a:t>Do Grego - </a:t>
            </a:r>
            <a:r>
              <a:rPr lang="pt-BR" sz="2400">
                <a:solidFill>
                  <a:srgbClr val="FF0000"/>
                </a:solidFill>
              </a:rPr>
              <a:t> téle</a:t>
            </a:r>
            <a:r>
              <a:rPr lang="pt-BR" sz="2400"/>
              <a:t> – longe</a:t>
            </a:r>
          </a:p>
          <a:p>
            <a:pPr>
              <a:spcBef>
                <a:spcPct val="50000"/>
              </a:spcBef>
            </a:pPr>
            <a:r>
              <a:rPr lang="pt-BR" sz="2400"/>
              <a:t>Do Grego – </a:t>
            </a:r>
            <a:r>
              <a:rPr lang="pt-BR" sz="2400">
                <a:solidFill>
                  <a:schemeClr val="accent2"/>
                </a:solidFill>
              </a:rPr>
              <a:t>skopéo </a:t>
            </a:r>
            <a:r>
              <a:rPr lang="pt-BR" sz="2400">
                <a:solidFill>
                  <a:schemeClr val="tx2"/>
                </a:solidFill>
              </a:rPr>
              <a:t>– olhar atentamente, examinar, observar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2_2_4_800"/>
          <p:cNvPicPr>
            <a:picLocks noChangeAspect="1" noChangeArrowheads="1"/>
          </p:cNvPicPr>
          <p:nvPr/>
        </p:nvPicPr>
        <p:blipFill>
          <a:blip r:embed="rId3" cstate="print"/>
          <a:srcRect/>
          <a:stretch>
            <a:fillRect/>
          </a:stretch>
        </p:blipFill>
        <p:spPr bwMode="auto">
          <a:xfrm>
            <a:off x="250825" y="765175"/>
            <a:ext cx="3744913" cy="1133475"/>
          </a:xfrm>
          <a:prstGeom prst="rect">
            <a:avLst/>
          </a:prstGeom>
          <a:noFill/>
        </p:spPr>
      </p:pic>
      <p:sp>
        <p:nvSpPr>
          <p:cNvPr id="11273" name="Text Box 9"/>
          <p:cNvSpPr txBox="1">
            <a:spLocks noChangeArrowheads="1"/>
          </p:cNvSpPr>
          <p:nvPr/>
        </p:nvSpPr>
        <p:spPr bwMode="auto">
          <a:xfrm>
            <a:off x="2411413" y="188913"/>
            <a:ext cx="4321175" cy="457200"/>
          </a:xfrm>
          <a:prstGeom prst="rect">
            <a:avLst/>
          </a:prstGeom>
          <a:noFill/>
          <a:ln w="9525">
            <a:noFill/>
            <a:miter lim="800000"/>
            <a:headEnd/>
            <a:tailEnd/>
          </a:ln>
          <a:effectLst/>
        </p:spPr>
        <p:txBody>
          <a:bodyPr>
            <a:spAutoFit/>
          </a:bodyPr>
          <a:lstStyle/>
          <a:p>
            <a:pPr>
              <a:spcBef>
                <a:spcPct val="50000"/>
              </a:spcBef>
            </a:pPr>
            <a:r>
              <a:rPr lang="pt-BR" sz="2400"/>
              <a:t>Funcionamento do Telescópio</a:t>
            </a:r>
          </a:p>
        </p:txBody>
      </p:sp>
      <p:pic>
        <p:nvPicPr>
          <p:cNvPr id="11274" name="Picture 10" descr="003-galileu"/>
          <p:cNvPicPr>
            <a:picLocks noChangeAspect="1" noChangeArrowheads="1"/>
          </p:cNvPicPr>
          <p:nvPr/>
        </p:nvPicPr>
        <p:blipFill>
          <a:blip r:embed="rId4" cstate="print"/>
          <a:srcRect/>
          <a:stretch>
            <a:fillRect/>
          </a:stretch>
        </p:blipFill>
        <p:spPr bwMode="auto">
          <a:xfrm>
            <a:off x="881063" y="3429000"/>
            <a:ext cx="7381875" cy="2743200"/>
          </a:xfrm>
          <a:prstGeom prst="rect">
            <a:avLst/>
          </a:prstGeom>
          <a:noFill/>
        </p:spPr>
      </p:pic>
      <p:pic>
        <p:nvPicPr>
          <p:cNvPr id="11275" name="Picture 11" descr="visao-estrela"/>
          <p:cNvPicPr>
            <a:picLocks noChangeAspect="1" noChangeArrowheads="1"/>
          </p:cNvPicPr>
          <p:nvPr/>
        </p:nvPicPr>
        <p:blipFill>
          <a:blip r:embed="rId5" cstate="print"/>
          <a:srcRect/>
          <a:stretch>
            <a:fillRect/>
          </a:stretch>
        </p:blipFill>
        <p:spPr bwMode="auto">
          <a:xfrm>
            <a:off x="4787900" y="1196975"/>
            <a:ext cx="3819525" cy="1476375"/>
          </a:xfrm>
          <a:prstGeom prst="rect">
            <a:avLst/>
          </a:prstGeom>
          <a:noFill/>
        </p:spPr>
      </p:pic>
      <p:sp>
        <p:nvSpPr>
          <p:cNvPr id="11276" name="AutoShape 12"/>
          <p:cNvSpPr>
            <a:spLocks noChangeArrowheads="1"/>
          </p:cNvSpPr>
          <p:nvPr/>
        </p:nvSpPr>
        <p:spPr bwMode="auto">
          <a:xfrm>
            <a:off x="114300" y="4149725"/>
            <a:ext cx="576263" cy="647700"/>
          </a:xfrm>
          <a:prstGeom prst="star5">
            <a:avLst/>
          </a:prstGeom>
          <a:solidFill>
            <a:srgbClr val="FF0000"/>
          </a:solidFill>
          <a:ln w="9525">
            <a:solidFill>
              <a:srgbClr val="FF0000"/>
            </a:solidFill>
            <a:miter lim="800000"/>
            <a:headEnd/>
            <a:tailEnd/>
          </a:ln>
          <a:effectLst/>
        </p:spPr>
        <p:txBody>
          <a:bodyPr wrap="none" anchor="ctr"/>
          <a:lstStyle/>
          <a:p>
            <a:endParaRPr lang="pt-BR"/>
          </a:p>
        </p:txBody>
      </p:sp>
      <p:sp>
        <p:nvSpPr>
          <p:cNvPr id="11277" name="Line 13"/>
          <p:cNvSpPr>
            <a:spLocks noChangeShapeType="1"/>
          </p:cNvSpPr>
          <p:nvPr/>
        </p:nvSpPr>
        <p:spPr bwMode="auto">
          <a:xfrm>
            <a:off x="0" y="4508500"/>
            <a:ext cx="1979613" cy="144463"/>
          </a:xfrm>
          <a:prstGeom prst="line">
            <a:avLst/>
          </a:prstGeom>
          <a:noFill/>
          <a:ln w="38100">
            <a:solidFill>
              <a:srgbClr val="FF0000"/>
            </a:solidFill>
            <a:round/>
            <a:headEnd/>
            <a:tailEnd/>
          </a:ln>
          <a:effectLst/>
        </p:spPr>
        <p:txBody>
          <a:bodyPr/>
          <a:lstStyle/>
          <a:p>
            <a:endParaRPr lang="pt-BR"/>
          </a:p>
        </p:txBody>
      </p:sp>
      <p:sp>
        <p:nvSpPr>
          <p:cNvPr id="11278" name="Line 14"/>
          <p:cNvSpPr>
            <a:spLocks noChangeShapeType="1"/>
          </p:cNvSpPr>
          <p:nvPr/>
        </p:nvSpPr>
        <p:spPr bwMode="auto">
          <a:xfrm>
            <a:off x="5580063" y="4581525"/>
            <a:ext cx="2665412" cy="215900"/>
          </a:xfrm>
          <a:prstGeom prst="line">
            <a:avLst/>
          </a:prstGeom>
          <a:noFill/>
          <a:ln w="28575">
            <a:solidFill>
              <a:srgbClr val="FF0000"/>
            </a:solidFill>
            <a:round/>
            <a:headEnd/>
            <a:tailEnd/>
          </a:ln>
          <a:effectLst/>
        </p:spPr>
        <p:txBody>
          <a:bodyPr/>
          <a:lstStyle/>
          <a:p>
            <a:endParaRPr lang="pt-BR"/>
          </a:p>
        </p:txBody>
      </p:sp>
      <p:sp>
        <p:nvSpPr>
          <p:cNvPr id="11279" name="Text Box 15"/>
          <p:cNvSpPr txBox="1">
            <a:spLocks noChangeArrowheads="1"/>
          </p:cNvSpPr>
          <p:nvPr/>
        </p:nvSpPr>
        <p:spPr bwMode="auto">
          <a:xfrm>
            <a:off x="2590800" y="6376988"/>
            <a:ext cx="3960813" cy="366712"/>
          </a:xfrm>
          <a:prstGeom prst="rect">
            <a:avLst/>
          </a:prstGeom>
          <a:noFill/>
          <a:ln w="9525">
            <a:noFill/>
            <a:miter lim="800000"/>
            <a:headEnd/>
            <a:tailEnd/>
          </a:ln>
          <a:effectLst/>
        </p:spPr>
        <p:txBody>
          <a:bodyPr>
            <a:spAutoFit/>
          </a:bodyPr>
          <a:lstStyle/>
          <a:p>
            <a:pPr>
              <a:spcBef>
                <a:spcPct val="50000"/>
              </a:spcBef>
            </a:pPr>
            <a:r>
              <a:rPr lang="pt-BR"/>
              <a:t>Raios de luz através do telescópio</a:t>
            </a:r>
          </a:p>
        </p:txBody>
      </p:sp>
      <p:sp>
        <p:nvSpPr>
          <p:cNvPr id="11280" name="Text Box 16"/>
          <p:cNvSpPr txBox="1">
            <a:spLocks noChangeArrowheads="1"/>
          </p:cNvSpPr>
          <p:nvPr/>
        </p:nvSpPr>
        <p:spPr bwMode="auto">
          <a:xfrm>
            <a:off x="5364163" y="2852738"/>
            <a:ext cx="2808287" cy="366712"/>
          </a:xfrm>
          <a:prstGeom prst="rect">
            <a:avLst/>
          </a:prstGeom>
          <a:noFill/>
          <a:ln w="9525">
            <a:noFill/>
            <a:miter lim="800000"/>
            <a:headEnd/>
            <a:tailEnd/>
          </a:ln>
          <a:effectLst/>
        </p:spPr>
        <p:txBody>
          <a:bodyPr>
            <a:spAutoFit/>
          </a:bodyPr>
          <a:lstStyle/>
          <a:p>
            <a:pPr>
              <a:spcBef>
                <a:spcPct val="50000"/>
              </a:spcBef>
            </a:pPr>
            <a:r>
              <a:rPr lang="pt-BR"/>
              <a:t>O funcionamento do Olho</a:t>
            </a:r>
          </a:p>
        </p:txBody>
      </p:sp>
      <p:sp>
        <p:nvSpPr>
          <p:cNvPr id="11281" name="Text Box 17"/>
          <p:cNvSpPr txBox="1">
            <a:spLocks noChangeArrowheads="1"/>
          </p:cNvSpPr>
          <p:nvPr/>
        </p:nvSpPr>
        <p:spPr bwMode="auto">
          <a:xfrm>
            <a:off x="755650" y="1989138"/>
            <a:ext cx="2808288" cy="366712"/>
          </a:xfrm>
          <a:prstGeom prst="rect">
            <a:avLst/>
          </a:prstGeom>
          <a:noFill/>
          <a:ln w="9525">
            <a:noFill/>
            <a:miter lim="800000"/>
            <a:headEnd/>
            <a:tailEnd/>
          </a:ln>
          <a:effectLst/>
        </p:spPr>
        <p:txBody>
          <a:bodyPr>
            <a:spAutoFit/>
          </a:bodyPr>
          <a:lstStyle/>
          <a:p>
            <a:pPr>
              <a:spcBef>
                <a:spcPct val="50000"/>
              </a:spcBef>
            </a:pPr>
            <a:r>
              <a:rPr lang="pt-BR"/>
              <a:t>A explicação de Galileu</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8688" y="357188"/>
            <a:ext cx="7072312" cy="830262"/>
          </a:xfrm>
          <a:prstGeom prst="rect">
            <a:avLst/>
          </a:prstGeom>
          <a:noFill/>
        </p:spPr>
        <p:txBody>
          <a:bodyPr>
            <a:spAutoFit/>
          </a:bodyPr>
          <a:lstStyle/>
          <a:p>
            <a:pPr algn="just">
              <a:defRPr/>
            </a:pPr>
            <a:r>
              <a:rPr lang="pt-BR" sz="2400" dirty="0">
                <a:solidFill>
                  <a:schemeClr val="tx1">
                    <a:lumMod val="95000"/>
                    <a:lumOff val="5000"/>
                  </a:schemeClr>
                </a:solidFill>
                <a:latin typeface="Imprint MT Shadow" pitchFamily="82" charset="0"/>
              </a:rPr>
              <a:t>Kepler melhorou o esquema inicial dos </a:t>
            </a:r>
            <a:r>
              <a:rPr lang="pt-BR" sz="2400" dirty="0" smtClean="0">
                <a:solidFill>
                  <a:schemeClr val="tx1">
                    <a:lumMod val="95000"/>
                    <a:lumOff val="5000"/>
                  </a:schemeClr>
                </a:solidFill>
                <a:latin typeface="Imprint MT Shadow" pitchFamily="82" charset="0"/>
              </a:rPr>
              <a:t>telescópios (1611), </a:t>
            </a:r>
            <a:r>
              <a:rPr lang="pt-BR" sz="2400" dirty="0">
                <a:solidFill>
                  <a:schemeClr val="tx1">
                    <a:lumMod val="95000"/>
                    <a:lumOff val="5000"/>
                  </a:schemeClr>
                </a:solidFill>
                <a:latin typeface="Imprint MT Shadow" pitchFamily="82" charset="0"/>
              </a:rPr>
              <a:t>criando este </a:t>
            </a:r>
            <a:r>
              <a:rPr lang="pt-BR" sz="2400" dirty="0" smtClean="0">
                <a:solidFill>
                  <a:schemeClr val="tx1">
                    <a:lumMod val="95000"/>
                    <a:lumOff val="5000"/>
                  </a:schemeClr>
                </a:solidFill>
                <a:latin typeface="Imprint MT Shadow" pitchFamily="82" charset="0"/>
              </a:rPr>
              <a:t>modelo usado </a:t>
            </a:r>
            <a:r>
              <a:rPr lang="pt-BR" sz="2400" dirty="0">
                <a:solidFill>
                  <a:schemeClr val="tx1">
                    <a:lumMod val="95000"/>
                    <a:lumOff val="5000"/>
                  </a:schemeClr>
                </a:solidFill>
                <a:latin typeface="Imprint MT Shadow" pitchFamily="82" charset="0"/>
              </a:rPr>
              <a:t>até </a:t>
            </a:r>
            <a:r>
              <a:rPr lang="pt-BR" sz="2400" dirty="0" smtClean="0">
                <a:solidFill>
                  <a:schemeClr val="tx1">
                    <a:lumMod val="95000"/>
                    <a:lumOff val="5000"/>
                  </a:schemeClr>
                </a:solidFill>
                <a:latin typeface="Imprint MT Shadow" pitchFamily="82" charset="0"/>
              </a:rPr>
              <a:t>hoje.</a:t>
            </a:r>
            <a:endParaRPr lang="pt-BR" sz="2400" dirty="0">
              <a:solidFill>
                <a:schemeClr val="tx1">
                  <a:lumMod val="95000"/>
                  <a:lumOff val="5000"/>
                </a:schemeClr>
              </a:solidFill>
              <a:latin typeface="Imprint MT Shadow" pitchFamily="82" charset="0"/>
            </a:endParaRPr>
          </a:p>
        </p:txBody>
      </p:sp>
      <p:pic>
        <p:nvPicPr>
          <p:cNvPr id="1026" name="Picture 2"/>
          <p:cNvPicPr>
            <a:picLocks noChangeAspect="1" noChangeArrowheads="1"/>
          </p:cNvPicPr>
          <p:nvPr/>
        </p:nvPicPr>
        <p:blipFill>
          <a:blip r:embed="rId3" cstate="print"/>
          <a:srcRect/>
          <a:stretch>
            <a:fillRect/>
          </a:stretch>
        </p:blipFill>
        <p:spPr bwMode="auto">
          <a:xfrm>
            <a:off x="290513" y="1471613"/>
            <a:ext cx="8562975" cy="391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642937" y="1859340"/>
            <a:ext cx="7858125" cy="1569660"/>
          </a:xfrm>
          <a:prstGeom prst="rect">
            <a:avLst/>
          </a:prstGeom>
          <a:noFill/>
          <a:ln w="9525">
            <a:noFill/>
            <a:miter lim="800000"/>
            <a:headEnd/>
            <a:tailEnd/>
          </a:ln>
        </p:spPr>
        <p:txBody>
          <a:bodyPr>
            <a:spAutoFit/>
          </a:bodyPr>
          <a:lstStyle/>
          <a:p>
            <a:pPr algn="just"/>
            <a:r>
              <a:rPr lang="en-US" sz="2400" dirty="0" smtClean="0"/>
              <a:t>No </a:t>
            </a:r>
            <a:r>
              <a:rPr lang="en-US" sz="2400" dirty="0" err="1" smtClean="0"/>
              <a:t>seu</a:t>
            </a:r>
            <a:r>
              <a:rPr lang="en-US" sz="2400" dirty="0" smtClean="0"/>
              <a:t> </a:t>
            </a:r>
            <a:r>
              <a:rPr lang="en-US" sz="2400" dirty="0" err="1" smtClean="0"/>
              <a:t>trabalho</a:t>
            </a:r>
            <a:r>
              <a:rPr lang="en-US" sz="2400" dirty="0" smtClean="0"/>
              <a:t> de 1663 </a:t>
            </a:r>
            <a:r>
              <a:rPr lang="en-US" sz="2400" i="1" dirty="0" err="1" smtClean="0"/>
              <a:t>Optica</a:t>
            </a:r>
            <a:r>
              <a:rPr lang="en-US" sz="2400" i="1" dirty="0" smtClean="0"/>
              <a:t> </a:t>
            </a:r>
            <a:r>
              <a:rPr lang="en-US" sz="2400" i="1" dirty="0" err="1" smtClean="0"/>
              <a:t>Promota</a:t>
            </a:r>
            <a:r>
              <a:rPr lang="en-US" sz="2400" dirty="0" smtClean="0"/>
              <a:t>, James Gregory </a:t>
            </a:r>
            <a:r>
              <a:rPr lang="en-US" sz="2400" dirty="0" err="1" smtClean="0"/>
              <a:t>descreve</a:t>
            </a:r>
            <a:r>
              <a:rPr lang="en-US" sz="2400" dirty="0" smtClean="0"/>
              <a:t> um </a:t>
            </a:r>
            <a:r>
              <a:rPr lang="en-US" sz="2400" dirty="0" err="1" smtClean="0"/>
              <a:t>telescópio</a:t>
            </a:r>
            <a:r>
              <a:rPr lang="en-US" sz="2400" dirty="0" smtClean="0"/>
              <a:t> </a:t>
            </a:r>
            <a:r>
              <a:rPr lang="en-US" sz="2400" dirty="0" err="1" smtClean="0"/>
              <a:t>que</a:t>
            </a:r>
            <a:r>
              <a:rPr lang="en-US" sz="2400" dirty="0" smtClean="0"/>
              <a:t> </a:t>
            </a:r>
            <a:r>
              <a:rPr lang="en-US" sz="2400" dirty="0" err="1" smtClean="0"/>
              <a:t>foi</a:t>
            </a:r>
            <a:r>
              <a:rPr lang="en-US" sz="2400" dirty="0" smtClean="0"/>
              <a:t> </a:t>
            </a:r>
            <a:r>
              <a:rPr lang="en-US" sz="2400" dirty="0" err="1" smtClean="0"/>
              <a:t>batizado</a:t>
            </a:r>
            <a:r>
              <a:rPr lang="en-US" sz="2400" dirty="0" smtClean="0"/>
              <a:t> com </a:t>
            </a:r>
            <a:r>
              <a:rPr lang="en-US" sz="2400" dirty="0" err="1" smtClean="0"/>
              <a:t>seu</a:t>
            </a:r>
            <a:r>
              <a:rPr lang="en-US" sz="2400" dirty="0" smtClean="0"/>
              <a:t> </a:t>
            </a:r>
            <a:r>
              <a:rPr lang="en-US" sz="2400" dirty="0" err="1" smtClean="0"/>
              <a:t>nome</a:t>
            </a:r>
            <a:r>
              <a:rPr lang="en-US" sz="2400" dirty="0" smtClean="0"/>
              <a:t> e </a:t>
            </a:r>
            <a:r>
              <a:rPr lang="en-US" sz="2400" dirty="0" err="1" smtClean="0"/>
              <a:t>emprega</a:t>
            </a:r>
            <a:r>
              <a:rPr lang="en-US" sz="2400" dirty="0" smtClean="0"/>
              <a:t> </a:t>
            </a:r>
            <a:r>
              <a:rPr lang="en-US" sz="2400" dirty="0" err="1" smtClean="0"/>
              <a:t>espelhos</a:t>
            </a:r>
            <a:r>
              <a:rPr lang="en-US" sz="2400" dirty="0" smtClean="0"/>
              <a:t> </a:t>
            </a:r>
            <a:r>
              <a:rPr lang="en-US" sz="2400" dirty="0" err="1" smtClean="0"/>
              <a:t>parabólicos</a:t>
            </a:r>
            <a:r>
              <a:rPr lang="en-US" sz="2400" dirty="0" smtClean="0"/>
              <a:t> e </a:t>
            </a:r>
            <a:r>
              <a:rPr lang="en-US" sz="2400" dirty="0" err="1" smtClean="0"/>
              <a:t>elípticos</a:t>
            </a:r>
            <a:r>
              <a:rPr lang="en-US" sz="2400" dirty="0" smtClean="0"/>
              <a:t>.</a:t>
            </a:r>
          </a:p>
          <a:p>
            <a:pPr algn="just"/>
            <a:r>
              <a:rPr lang="en-US" sz="2400" dirty="0" smtClean="0">
                <a:solidFill>
                  <a:srgbClr val="00B050"/>
                </a:solidFill>
                <a:latin typeface="Imprint MT Shadow" pitchFamily="82" charset="0"/>
              </a:rPr>
              <a:t>Robert Hooker </a:t>
            </a:r>
            <a:r>
              <a:rPr lang="en-US" sz="2400" dirty="0" err="1" smtClean="0">
                <a:solidFill>
                  <a:srgbClr val="00B050"/>
                </a:solidFill>
                <a:latin typeface="Imprint MT Shadow" pitchFamily="82" charset="0"/>
              </a:rPr>
              <a:t>constroí</a:t>
            </a:r>
            <a:r>
              <a:rPr lang="en-US" sz="2400" dirty="0" smtClean="0">
                <a:solidFill>
                  <a:srgbClr val="00B050"/>
                </a:solidFill>
                <a:latin typeface="Imprint MT Shadow" pitchFamily="82" charset="0"/>
              </a:rPr>
              <a:t> um </a:t>
            </a:r>
            <a:r>
              <a:rPr lang="en-US" sz="2400" dirty="0" err="1" smtClean="0">
                <a:solidFill>
                  <a:srgbClr val="00B050"/>
                </a:solidFill>
                <a:latin typeface="Imprint MT Shadow" pitchFamily="82" charset="0"/>
              </a:rPr>
              <a:t>em</a:t>
            </a:r>
            <a:r>
              <a:rPr lang="en-US" sz="2400" dirty="0" smtClean="0">
                <a:solidFill>
                  <a:srgbClr val="00B050"/>
                </a:solidFill>
                <a:latin typeface="Imprint MT Shadow" pitchFamily="82" charset="0"/>
              </a:rPr>
              <a:t> 1673.</a:t>
            </a:r>
            <a:endParaRPr lang="pt-BR" sz="2400" dirty="0">
              <a:solidFill>
                <a:srgbClr val="00B050"/>
              </a:solidFill>
              <a:latin typeface="Imprint MT Shadow" pitchFamily="82" charset="0"/>
            </a:endParaRPr>
          </a:p>
        </p:txBody>
      </p:sp>
      <p:pic>
        <p:nvPicPr>
          <p:cNvPr id="106502" name="Picture 6"/>
          <p:cNvPicPr>
            <a:picLocks noChangeAspect="1" noChangeArrowheads="1"/>
          </p:cNvPicPr>
          <p:nvPr/>
        </p:nvPicPr>
        <p:blipFill>
          <a:blip r:embed="rId3" cstate="print"/>
          <a:srcRect/>
          <a:stretch>
            <a:fillRect/>
          </a:stretch>
        </p:blipFill>
        <p:spPr bwMode="auto">
          <a:xfrm>
            <a:off x="190500" y="3429000"/>
            <a:ext cx="8763000" cy="2609850"/>
          </a:xfrm>
          <a:prstGeom prst="rect">
            <a:avLst/>
          </a:prstGeom>
          <a:noFill/>
          <a:ln w="9525">
            <a:noFill/>
            <a:miter lim="800000"/>
            <a:headEnd/>
            <a:tailEnd/>
          </a:ln>
        </p:spPr>
      </p:pic>
      <p:sp>
        <p:nvSpPr>
          <p:cNvPr id="8" name="Retângulo 7"/>
          <p:cNvSpPr/>
          <p:nvPr/>
        </p:nvSpPr>
        <p:spPr>
          <a:xfrm>
            <a:off x="575120" y="332656"/>
            <a:ext cx="7992888" cy="1384995"/>
          </a:xfrm>
          <a:prstGeom prst="rect">
            <a:avLst/>
          </a:prstGeom>
        </p:spPr>
        <p:txBody>
          <a:bodyPr wrap="square">
            <a:spAutoFit/>
          </a:bodyPr>
          <a:lstStyle/>
          <a:p>
            <a:pPr algn="just"/>
            <a:r>
              <a:rPr lang="pt-BR" sz="2800" dirty="0" smtClean="0">
                <a:solidFill>
                  <a:schemeClr val="tx1">
                    <a:lumMod val="95000"/>
                    <a:lumOff val="5000"/>
                  </a:schemeClr>
                </a:solidFill>
                <a:latin typeface="Imprint MT Shadow" pitchFamily="82" charset="0"/>
              </a:rPr>
              <a:t>Em 1655 </a:t>
            </a:r>
            <a:r>
              <a:rPr lang="pt-BR" sz="2800" dirty="0" err="1" smtClean="0">
                <a:solidFill>
                  <a:schemeClr val="tx1">
                    <a:lumMod val="95000"/>
                    <a:lumOff val="5000"/>
                  </a:schemeClr>
                </a:solidFill>
                <a:latin typeface="Imprint MT Shadow" pitchFamily="82" charset="0"/>
              </a:rPr>
              <a:t>Niccolo</a:t>
            </a:r>
            <a:r>
              <a:rPr lang="pt-BR" sz="2800" dirty="0" smtClean="0">
                <a:solidFill>
                  <a:schemeClr val="tx1">
                    <a:lumMod val="95000"/>
                    <a:lumOff val="5000"/>
                  </a:schemeClr>
                </a:solidFill>
                <a:latin typeface="Imprint MT Shadow" pitchFamily="82" charset="0"/>
              </a:rPr>
              <a:t> </a:t>
            </a:r>
            <a:r>
              <a:rPr lang="pt-BR" sz="2800" dirty="0" err="1" smtClean="0">
                <a:solidFill>
                  <a:schemeClr val="tx1">
                    <a:lumMod val="95000"/>
                    <a:lumOff val="5000"/>
                  </a:schemeClr>
                </a:solidFill>
                <a:latin typeface="Imprint MT Shadow" pitchFamily="82" charset="0"/>
              </a:rPr>
              <a:t>Zucchi</a:t>
            </a:r>
            <a:r>
              <a:rPr lang="pt-BR" sz="2800" dirty="0" smtClean="0">
                <a:solidFill>
                  <a:schemeClr val="tx1">
                    <a:lumMod val="95000"/>
                    <a:lumOff val="5000"/>
                  </a:schemeClr>
                </a:solidFill>
                <a:latin typeface="Imprint MT Shadow" pitchFamily="82" charset="0"/>
              </a:rPr>
              <a:t> constrói primeiro telescópio que se utiliza de espelhos ao invés de lentes (Não funciona adequadamente).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upload.wikimedia.org/wikipedia/commons/thumb/a/a6/Newtonian_telescope.svg/1000px-Newtonian_telescope.svg.png"/>
          <p:cNvPicPr>
            <a:picLocks noChangeAspect="1" noChangeArrowheads="1"/>
          </p:cNvPicPr>
          <p:nvPr/>
        </p:nvPicPr>
        <p:blipFill>
          <a:blip r:embed="rId3" cstate="print"/>
          <a:srcRect/>
          <a:stretch>
            <a:fillRect/>
          </a:stretch>
        </p:blipFill>
        <p:spPr bwMode="auto">
          <a:xfrm>
            <a:off x="312540" y="2996952"/>
            <a:ext cx="8831460" cy="3532584"/>
          </a:xfrm>
          <a:prstGeom prst="rect">
            <a:avLst/>
          </a:prstGeom>
          <a:noFill/>
        </p:spPr>
      </p:pic>
      <p:pic>
        <p:nvPicPr>
          <p:cNvPr id="153604" name="Picture 4" descr="http://upload.wikimedia.org/wikipedia/commons/thumb/c/cc/NewtonsTelescopeReplica.jpg/552px-NewtonsTelescopeReplica.jpg"/>
          <p:cNvPicPr>
            <a:picLocks noChangeAspect="1" noChangeArrowheads="1"/>
          </p:cNvPicPr>
          <p:nvPr/>
        </p:nvPicPr>
        <p:blipFill>
          <a:blip r:embed="rId4" cstate="print"/>
          <a:srcRect/>
          <a:stretch>
            <a:fillRect/>
          </a:stretch>
        </p:blipFill>
        <p:spPr bwMode="auto">
          <a:xfrm>
            <a:off x="4246240" y="0"/>
            <a:ext cx="4897760" cy="4258922"/>
          </a:xfrm>
          <a:prstGeom prst="rect">
            <a:avLst/>
          </a:prstGeom>
          <a:noFill/>
        </p:spPr>
      </p:pic>
      <p:sp>
        <p:nvSpPr>
          <p:cNvPr id="6" name="Retângulo 5"/>
          <p:cNvSpPr/>
          <p:nvPr/>
        </p:nvSpPr>
        <p:spPr>
          <a:xfrm>
            <a:off x="251520" y="476672"/>
            <a:ext cx="3960440" cy="1631216"/>
          </a:xfrm>
          <a:prstGeom prst="rect">
            <a:avLst/>
          </a:prstGeom>
        </p:spPr>
        <p:txBody>
          <a:bodyPr wrap="square">
            <a:spAutoFit/>
          </a:bodyPr>
          <a:lstStyle/>
          <a:p>
            <a:pPr algn="just"/>
            <a:r>
              <a:rPr lang="en-US" sz="2000" dirty="0" err="1" smtClean="0"/>
              <a:t>Telescópio</a:t>
            </a:r>
            <a:r>
              <a:rPr lang="en-US" sz="2000" dirty="0" smtClean="0"/>
              <a:t> de Sir Isaac Newton </a:t>
            </a:r>
            <a:r>
              <a:rPr lang="en-US" sz="2000" dirty="0" err="1" smtClean="0"/>
              <a:t>que</a:t>
            </a:r>
            <a:r>
              <a:rPr lang="en-US" sz="2000" dirty="0" smtClean="0"/>
              <a:t> </a:t>
            </a:r>
            <a:r>
              <a:rPr lang="en-US" sz="2000" dirty="0" err="1" smtClean="0"/>
              <a:t>foi</a:t>
            </a:r>
            <a:r>
              <a:rPr lang="en-US" sz="2000" dirty="0" smtClean="0"/>
              <a:t> </a:t>
            </a:r>
            <a:r>
              <a:rPr lang="en-US" sz="2000" dirty="0" err="1" smtClean="0"/>
              <a:t>construído</a:t>
            </a:r>
            <a:r>
              <a:rPr lang="en-US" sz="2000" dirty="0" smtClean="0"/>
              <a:t> </a:t>
            </a:r>
            <a:r>
              <a:rPr lang="en-US" sz="2000" dirty="0" err="1" smtClean="0"/>
              <a:t>em</a:t>
            </a:r>
            <a:r>
              <a:rPr lang="en-US" sz="2000" dirty="0" smtClean="0"/>
              <a:t> 1668 e </a:t>
            </a:r>
            <a:r>
              <a:rPr lang="en-US" sz="2000" dirty="0" err="1" smtClean="0"/>
              <a:t>foi</a:t>
            </a:r>
            <a:r>
              <a:rPr lang="en-US" sz="2000" dirty="0" smtClean="0"/>
              <a:t> o </a:t>
            </a:r>
            <a:r>
              <a:rPr lang="en-US" sz="2000" dirty="0" err="1" smtClean="0"/>
              <a:t>primeiro</a:t>
            </a:r>
            <a:r>
              <a:rPr lang="en-US" sz="2000" dirty="0" smtClean="0"/>
              <a:t> </a:t>
            </a:r>
            <a:r>
              <a:rPr lang="en-US" sz="2000" dirty="0" err="1" smtClean="0"/>
              <a:t>telescópio</a:t>
            </a:r>
            <a:r>
              <a:rPr lang="en-US" sz="2000" dirty="0" smtClean="0"/>
              <a:t> </a:t>
            </a:r>
            <a:r>
              <a:rPr lang="en-US" sz="2000" dirty="0" err="1" smtClean="0"/>
              <a:t>refletor</a:t>
            </a:r>
            <a:r>
              <a:rPr lang="en-US" sz="2000" dirty="0" smtClean="0"/>
              <a:t> </a:t>
            </a:r>
            <a:r>
              <a:rPr lang="en-US" sz="2000" dirty="0" err="1" smtClean="0"/>
              <a:t>operacional</a:t>
            </a:r>
            <a:r>
              <a:rPr lang="en-US" sz="2000" dirty="0" smtClean="0"/>
              <a:t>, </a:t>
            </a:r>
            <a:r>
              <a:rPr lang="en-US" sz="2000" dirty="0" err="1" smtClean="0"/>
              <a:t>diferente</a:t>
            </a:r>
            <a:r>
              <a:rPr lang="en-US" sz="2000" dirty="0" smtClean="0"/>
              <a:t> das </a:t>
            </a:r>
            <a:r>
              <a:rPr lang="en-US" sz="2000" dirty="0" err="1" smtClean="0"/>
              <a:t>propostas</a:t>
            </a:r>
            <a:r>
              <a:rPr lang="en-US" sz="2000" dirty="0" smtClean="0"/>
              <a:t> </a:t>
            </a:r>
            <a:r>
              <a:rPr lang="en-US" sz="2000" dirty="0" err="1" smtClean="0"/>
              <a:t>teóricas</a:t>
            </a:r>
            <a:r>
              <a:rPr lang="en-US" sz="2000" dirty="0" smtClean="0"/>
              <a:t> </a:t>
            </a:r>
            <a:r>
              <a:rPr lang="en-US" sz="2000" dirty="0" err="1" smtClean="0"/>
              <a:t>anteriores</a:t>
            </a:r>
            <a:r>
              <a:rPr lang="en-US" dirty="0" smtClean="0"/>
              <a:t>.</a:t>
            </a:r>
            <a:endParaRPr lang="pt-B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642938" y="357188"/>
            <a:ext cx="7858125" cy="2308324"/>
          </a:xfrm>
          <a:prstGeom prst="rect">
            <a:avLst/>
          </a:prstGeom>
          <a:noFill/>
          <a:ln w="9525">
            <a:noFill/>
            <a:miter lim="800000"/>
            <a:headEnd/>
            <a:tailEnd/>
          </a:ln>
        </p:spPr>
        <p:txBody>
          <a:bodyPr>
            <a:spAutoFit/>
          </a:bodyPr>
          <a:lstStyle/>
          <a:p>
            <a:pPr algn="ctr"/>
            <a:endParaRPr lang="pt-BR" sz="2400" dirty="0" smtClean="0">
              <a:solidFill>
                <a:schemeClr val="tx1">
                  <a:lumMod val="95000"/>
                  <a:lumOff val="5000"/>
                </a:schemeClr>
              </a:solidFill>
              <a:latin typeface="Imprint MT Shadow" pitchFamily="82" charset="0"/>
            </a:endParaRPr>
          </a:p>
          <a:p>
            <a:pPr algn="just"/>
            <a:r>
              <a:rPr lang="en-US" sz="2400" dirty="0" smtClean="0"/>
              <a:t> </a:t>
            </a:r>
            <a:r>
              <a:rPr lang="en-US" sz="2400" dirty="0" err="1" smtClean="0"/>
              <a:t>Em</a:t>
            </a:r>
            <a:r>
              <a:rPr lang="en-US" sz="2400" dirty="0" smtClean="0"/>
              <a:t> 25 de </a:t>
            </a:r>
            <a:r>
              <a:rPr lang="en-US" sz="2400" dirty="0" err="1" smtClean="0"/>
              <a:t>abril</a:t>
            </a:r>
            <a:r>
              <a:rPr lang="en-US" sz="2400" dirty="0" smtClean="0"/>
              <a:t> de 1672 no </a:t>
            </a:r>
            <a:r>
              <a:rPr lang="en-US" sz="2400" i="1" dirty="0" smtClean="0"/>
              <a:t>Journal des </a:t>
            </a:r>
            <a:r>
              <a:rPr lang="en-US" sz="2400" i="1" dirty="0" err="1" smtClean="0"/>
              <a:t>sçavans</a:t>
            </a:r>
            <a:r>
              <a:rPr lang="en-US" sz="2400" dirty="0" smtClean="0"/>
              <a:t>  o </a:t>
            </a:r>
            <a:r>
              <a:rPr lang="en-US" sz="2400" dirty="0" err="1" smtClean="0"/>
              <a:t>desenho</a:t>
            </a:r>
            <a:r>
              <a:rPr lang="en-US" sz="2400" dirty="0" smtClean="0"/>
              <a:t> de um </a:t>
            </a:r>
            <a:r>
              <a:rPr lang="en-US" sz="2400" dirty="0" err="1" smtClean="0"/>
              <a:t>telescópio</a:t>
            </a:r>
            <a:r>
              <a:rPr lang="en-US" sz="2400" dirty="0" smtClean="0"/>
              <a:t> </a:t>
            </a:r>
            <a:r>
              <a:rPr lang="en-US" sz="2400" dirty="0" err="1" smtClean="0"/>
              <a:t>refletor</a:t>
            </a:r>
            <a:r>
              <a:rPr lang="en-US" sz="2400" dirty="0" smtClean="0"/>
              <a:t> </a:t>
            </a:r>
            <a:r>
              <a:rPr lang="en-US" sz="2400" dirty="0" err="1" smtClean="0"/>
              <a:t>atribuído</a:t>
            </a:r>
            <a:r>
              <a:rPr lang="en-US" sz="2400" dirty="0" smtClean="0"/>
              <a:t> a Laurent </a:t>
            </a:r>
            <a:r>
              <a:rPr lang="en-US" sz="2400" dirty="0" err="1" smtClean="0"/>
              <a:t>Cassegrain</a:t>
            </a:r>
            <a:r>
              <a:rPr lang="en-US" sz="2400" dirty="0" smtClean="0"/>
              <a:t>.</a:t>
            </a:r>
            <a:endParaRPr lang="pt-BR" sz="2400" dirty="0" smtClean="0">
              <a:solidFill>
                <a:schemeClr val="tx1">
                  <a:lumMod val="95000"/>
                  <a:lumOff val="5000"/>
                </a:schemeClr>
              </a:solidFill>
              <a:latin typeface="Imprint MT Shadow" pitchFamily="82" charset="0"/>
            </a:endParaRPr>
          </a:p>
          <a:p>
            <a:pPr algn="ctr"/>
            <a:endParaRPr lang="pt-BR" sz="2400" dirty="0" smtClean="0">
              <a:solidFill>
                <a:schemeClr val="tx1">
                  <a:lumMod val="95000"/>
                  <a:lumOff val="5000"/>
                </a:schemeClr>
              </a:solidFill>
              <a:latin typeface="Imprint MT Shadow" pitchFamily="82" charset="0"/>
            </a:endParaRPr>
          </a:p>
          <a:p>
            <a:pPr algn="ctr"/>
            <a:endParaRPr lang="pt-BR" sz="2400" dirty="0">
              <a:solidFill>
                <a:schemeClr val="tx1">
                  <a:lumMod val="95000"/>
                  <a:lumOff val="5000"/>
                </a:schemeClr>
              </a:solidFill>
              <a:latin typeface="Imprint MT Shadow" pitchFamily="82" charset="0"/>
            </a:endParaRPr>
          </a:p>
        </p:txBody>
      </p:sp>
      <p:pic>
        <p:nvPicPr>
          <p:cNvPr id="2050" name="Picture 2" descr="http://upload.wikimedia.org/wikipedia/commons/thumb/e/e6/Cassegrain-Telescope.svg/1000px-Cassegrain-Telescope.svg.png"/>
          <p:cNvPicPr>
            <a:picLocks noChangeAspect="1" noChangeArrowheads="1"/>
          </p:cNvPicPr>
          <p:nvPr/>
        </p:nvPicPr>
        <p:blipFill>
          <a:blip r:embed="rId3" cstate="print"/>
          <a:srcRect/>
          <a:stretch>
            <a:fillRect/>
          </a:stretch>
        </p:blipFill>
        <p:spPr bwMode="auto">
          <a:xfrm>
            <a:off x="-190500" y="2095500"/>
            <a:ext cx="9525000" cy="47625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403648" y="404664"/>
            <a:ext cx="6984776" cy="5293757"/>
          </a:xfrm>
          <a:prstGeom prst="rect">
            <a:avLst/>
          </a:prstGeom>
          <a:noFill/>
        </p:spPr>
        <p:txBody>
          <a:bodyPr wrap="square" rtlCol="0">
            <a:spAutoFit/>
          </a:bodyPr>
          <a:lstStyle/>
          <a:p>
            <a:r>
              <a:rPr lang="pt-BR" sz="3200" dirty="0" smtClean="0"/>
              <a:t>Tipos de Ópticas de Telescópios</a:t>
            </a:r>
          </a:p>
          <a:p>
            <a:endParaRPr lang="pt-BR" dirty="0" smtClean="0"/>
          </a:p>
          <a:p>
            <a:endParaRPr lang="pt-BR" dirty="0" smtClean="0"/>
          </a:p>
          <a:p>
            <a:r>
              <a:rPr lang="pt-BR" sz="2800" dirty="0" smtClean="0">
                <a:hlinkClick r:id="rId3" action="ppaction://hlinkfile"/>
              </a:rPr>
              <a:t>Refrator</a:t>
            </a:r>
            <a:endParaRPr lang="pt-BR" sz="2800" dirty="0" smtClean="0"/>
          </a:p>
          <a:p>
            <a:endParaRPr lang="pt-BR" sz="2800" dirty="0" smtClean="0"/>
          </a:p>
          <a:p>
            <a:r>
              <a:rPr lang="pt-BR" sz="2800" dirty="0" smtClean="0">
                <a:hlinkClick r:id="rId4" action="ppaction://hlinkfile"/>
              </a:rPr>
              <a:t>Refletor Newtoniano</a:t>
            </a:r>
            <a:endParaRPr lang="pt-BR" sz="2800" dirty="0" smtClean="0"/>
          </a:p>
          <a:p>
            <a:endParaRPr lang="pt-BR" sz="2800" dirty="0" smtClean="0"/>
          </a:p>
          <a:p>
            <a:r>
              <a:rPr lang="pt-BR" sz="2800" dirty="0" smtClean="0">
                <a:hlinkClick r:id="rId5" action="ppaction://hlinkfile"/>
              </a:rPr>
              <a:t>Refletor </a:t>
            </a:r>
            <a:r>
              <a:rPr lang="pt-BR" sz="2800" dirty="0" err="1" smtClean="0">
                <a:hlinkClick r:id="rId5" action="ppaction://hlinkfile"/>
              </a:rPr>
              <a:t>Cassegrain</a:t>
            </a:r>
            <a:endParaRPr lang="pt-BR" sz="2800" dirty="0" smtClean="0"/>
          </a:p>
          <a:p>
            <a:endParaRPr lang="pt-BR" sz="2800" dirty="0" smtClean="0"/>
          </a:p>
          <a:p>
            <a:r>
              <a:rPr lang="pt-BR" sz="2800" dirty="0" err="1" smtClean="0">
                <a:hlinkClick r:id="rId6" action="ppaction://hlinkfile"/>
              </a:rPr>
              <a:t>Schmidt-Cassegrain</a:t>
            </a:r>
            <a:endParaRPr lang="pt-BR" sz="2800" dirty="0" smtClean="0"/>
          </a:p>
          <a:p>
            <a:endParaRPr lang="pt-BR" sz="2800" dirty="0" smtClean="0"/>
          </a:p>
          <a:p>
            <a:r>
              <a:rPr lang="pt-BR" sz="2800" dirty="0" err="1" smtClean="0">
                <a:hlinkClick r:id="rId7" action="ppaction://hlinkfile"/>
              </a:rPr>
              <a:t>Maksutov</a:t>
            </a:r>
            <a:endParaRPr lang="pt-BR" sz="2800" dirty="0" smtClean="0"/>
          </a:p>
          <a:p>
            <a:endParaRPr lang="pt-B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Title 1"/>
          <p:cNvSpPr>
            <a:spLocks/>
          </p:cNvSpPr>
          <p:nvPr/>
        </p:nvSpPr>
        <p:spPr bwMode="auto">
          <a:xfrm>
            <a:off x="2627313" y="188913"/>
            <a:ext cx="3889375" cy="647700"/>
          </a:xfrm>
          <a:prstGeom prst="rect">
            <a:avLst/>
          </a:prstGeom>
          <a:noFill/>
          <a:ln w="9525">
            <a:noFill/>
            <a:miter lim="800000"/>
            <a:headEnd/>
            <a:tailEnd/>
          </a:ln>
        </p:spPr>
        <p:txBody>
          <a:bodyPr lIns="91416" tIns="45707" rIns="91416" bIns="45707" anchor="ctr"/>
          <a:lstStyle/>
          <a:p>
            <a:r>
              <a:rPr lang="en-US" sz="2400" b="1">
                <a:solidFill>
                  <a:srgbClr val="6E460A"/>
                </a:solidFill>
                <a:latin typeface="Helvetica" pitchFamily="34" charset="0"/>
              </a:rPr>
              <a:t>Um </a:t>
            </a:r>
            <a:r>
              <a:rPr lang="pt-BR" sz="2400" b="1">
                <a:solidFill>
                  <a:srgbClr val="6E460A"/>
                </a:solidFill>
                <a:latin typeface="Helvetica" pitchFamily="34" charset="0"/>
              </a:rPr>
              <a:t>Instrumento</a:t>
            </a:r>
            <a:r>
              <a:rPr lang="en-US" sz="2400" b="1">
                <a:solidFill>
                  <a:srgbClr val="6E460A"/>
                </a:solidFill>
                <a:latin typeface="Helvetica" pitchFamily="34" charset="0"/>
              </a:rPr>
              <a:t> Simples</a:t>
            </a:r>
          </a:p>
        </p:txBody>
      </p:sp>
      <p:sp>
        <p:nvSpPr>
          <p:cNvPr id="3114" name="Text Box 42"/>
          <p:cNvSpPr txBox="1">
            <a:spLocks noChangeArrowheads="1"/>
          </p:cNvSpPr>
          <p:nvPr/>
        </p:nvSpPr>
        <p:spPr bwMode="auto">
          <a:xfrm>
            <a:off x="395288" y="1557338"/>
            <a:ext cx="8569325" cy="2016125"/>
          </a:xfrm>
          <a:prstGeom prst="rect">
            <a:avLst/>
          </a:prstGeom>
          <a:noFill/>
          <a:ln w="9525">
            <a:noFill/>
            <a:miter lim="800000"/>
            <a:headEnd/>
            <a:tailEnd/>
          </a:ln>
          <a:effectLst/>
        </p:spPr>
        <p:txBody>
          <a:bodyPr>
            <a:spAutoFit/>
          </a:bodyPr>
          <a:lstStyle/>
          <a:p>
            <a:pPr>
              <a:spcBef>
                <a:spcPct val="50000"/>
              </a:spcBef>
            </a:pPr>
            <a:r>
              <a:rPr lang="pt-BR"/>
              <a:t>Giambattista Della Porta</a:t>
            </a:r>
          </a:p>
          <a:p>
            <a:pPr>
              <a:spcBef>
                <a:spcPct val="50000"/>
              </a:spcBef>
            </a:pPr>
            <a:r>
              <a:rPr lang="pt-BR"/>
              <a:t>In </a:t>
            </a:r>
            <a:r>
              <a:rPr lang="pt-BR" i="1"/>
              <a:t>Magia Naturalis</a:t>
            </a:r>
            <a:r>
              <a:rPr lang="pt-BR"/>
              <a:t>, na edição de 1589</a:t>
            </a:r>
          </a:p>
          <a:p>
            <a:pPr algn="just">
              <a:spcBef>
                <a:spcPct val="50000"/>
              </a:spcBef>
            </a:pPr>
            <a:r>
              <a:rPr lang="pt-BR"/>
              <a:t>“Por meio de um vidro côncavo você vera pequenos objetos distantes mas claro; com um vidro convexo, objetos próximos mas turvos. Se você sabe como combinar então você verá ambos distante e próximos os objetos maiores dos quais eles poderiam entretanto aparecer e muito distintos.” </a:t>
            </a:r>
          </a:p>
        </p:txBody>
      </p:sp>
      <p:pic>
        <p:nvPicPr>
          <p:cNvPr id="3115" name="Picture 43"/>
          <p:cNvPicPr>
            <a:picLocks noChangeArrowheads="1"/>
          </p:cNvPicPr>
          <p:nvPr/>
        </p:nvPicPr>
        <p:blipFill>
          <a:blip r:embed="rId3" cstate="print"/>
          <a:srcRect/>
          <a:stretch>
            <a:fillRect/>
          </a:stretch>
        </p:blipFill>
        <p:spPr bwMode="auto">
          <a:xfrm>
            <a:off x="1403350" y="4221163"/>
            <a:ext cx="2381250" cy="1543050"/>
          </a:xfrm>
          <a:prstGeom prst="rect">
            <a:avLst/>
          </a:prstGeom>
          <a:noFill/>
          <a:ln w="9525">
            <a:noFill/>
            <a:miter lim="800000"/>
            <a:headEnd/>
            <a:tailEnd/>
          </a:ln>
          <a:effectLst/>
        </p:spPr>
      </p:pic>
      <p:pic>
        <p:nvPicPr>
          <p:cNvPr id="3116" name="Picture 44"/>
          <p:cNvPicPr>
            <a:picLocks noChangeArrowheads="1"/>
          </p:cNvPicPr>
          <p:nvPr/>
        </p:nvPicPr>
        <p:blipFill>
          <a:blip r:embed="rId4" cstate="print"/>
          <a:srcRect/>
          <a:stretch>
            <a:fillRect/>
          </a:stretch>
        </p:blipFill>
        <p:spPr bwMode="auto">
          <a:xfrm>
            <a:off x="5508625" y="4437063"/>
            <a:ext cx="2381250" cy="1123950"/>
          </a:xfrm>
          <a:prstGeom prst="rect">
            <a:avLst/>
          </a:prstGeom>
          <a:noFill/>
          <a:ln w="9525">
            <a:noFill/>
            <a:miter lim="800000"/>
            <a:headEnd/>
            <a:tailEnd/>
          </a:ln>
          <a:effectLst/>
        </p:spPr>
      </p:pic>
      <p:sp>
        <p:nvSpPr>
          <p:cNvPr id="3117" name="Text Box 45"/>
          <p:cNvSpPr txBox="1">
            <a:spLocks noChangeArrowheads="1"/>
          </p:cNvSpPr>
          <p:nvPr/>
        </p:nvSpPr>
        <p:spPr bwMode="auto">
          <a:xfrm>
            <a:off x="1403350" y="5949950"/>
            <a:ext cx="2232025" cy="366713"/>
          </a:xfrm>
          <a:prstGeom prst="rect">
            <a:avLst/>
          </a:prstGeom>
          <a:noFill/>
          <a:ln w="9525">
            <a:noFill/>
            <a:miter lim="800000"/>
            <a:headEnd/>
            <a:tailEnd/>
          </a:ln>
          <a:effectLst/>
        </p:spPr>
        <p:txBody>
          <a:bodyPr>
            <a:spAutoFit/>
          </a:bodyPr>
          <a:lstStyle/>
          <a:p>
            <a:pPr>
              <a:spcBef>
                <a:spcPct val="50000"/>
              </a:spcBef>
            </a:pPr>
            <a:r>
              <a:rPr lang="pt-BR"/>
              <a:t>Lente Convergente</a:t>
            </a:r>
          </a:p>
        </p:txBody>
      </p:sp>
      <p:sp>
        <p:nvSpPr>
          <p:cNvPr id="3118" name="Text Box 46"/>
          <p:cNvSpPr txBox="1">
            <a:spLocks noChangeArrowheads="1"/>
          </p:cNvSpPr>
          <p:nvPr/>
        </p:nvSpPr>
        <p:spPr bwMode="auto">
          <a:xfrm>
            <a:off x="5724525" y="5805488"/>
            <a:ext cx="2160588" cy="366712"/>
          </a:xfrm>
          <a:prstGeom prst="rect">
            <a:avLst/>
          </a:prstGeom>
          <a:noFill/>
          <a:ln w="9525">
            <a:noFill/>
            <a:miter lim="800000"/>
            <a:headEnd/>
            <a:tailEnd/>
          </a:ln>
          <a:effectLst/>
        </p:spPr>
        <p:txBody>
          <a:bodyPr>
            <a:spAutoFit/>
          </a:bodyPr>
          <a:lstStyle/>
          <a:p>
            <a:pPr>
              <a:spcBef>
                <a:spcPct val="50000"/>
              </a:spcBef>
            </a:pPr>
            <a:r>
              <a:rPr lang="pt-BR"/>
              <a:t>Lente Divergente</a:t>
            </a:r>
          </a:p>
        </p:txBody>
      </p:sp>
      <p:sp>
        <p:nvSpPr>
          <p:cNvPr id="3119" name="Text Box 47"/>
          <p:cNvSpPr txBox="1">
            <a:spLocks noChangeArrowheads="1"/>
          </p:cNvSpPr>
          <p:nvPr/>
        </p:nvSpPr>
        <p:spPr bwMode="auto">
          <a:xfrm>
            <a:off x="6877050" y="188913"/>
            <a:ext cx="1150938" cy="366712"/>
          </a:xfrm>
          <a:prstGeom prst="rect">
            <a:avLst/>
          </a:prstGeom>
          <a:noFill/>
          <a:ln w="9525">
            <a:noFill/>
            <a:miter lim="800000"/>
            <a:headEnd/>
            <a:tailEnd/>
          </a:ln>
          <a:effectLst/>
        </p:spPr>
        <p:txBody>
          <a:bodyPr>
            <a:spAutoFit/>
          </a:bodyPr>
          <a:lstStyle/>
          <a:p>
            <a:pPr>
              <a:spcBef>
                <a:spcPct val="50000"/>
              </a:spcBef>
            </a:pPr>
            <a:r>
              <a:rPr lang="pt-BR"/>
              <a:t>spyglass</a:t>
            </a:r>
          </a:p>
        </p:txBody>
      </p:sp>
      <p:sp>
        <p:nvSpPr>
          <p:cNvPr id="3120" name="Text Box 48"/>
          <p:cNvSpPr txBox="1">
            <a:spLocks noChangeArrowheads="1"/>
          </p:cNvSpPr>
          <p:nvPr/>
        </p:nvSpPr>
        <p:spPr bwMode="auto">
          <a:xfrm>
            <a:off x="755650" y="260350"/>
            <a:ext cx="1441450" cy="366713"/>
          </a:xfrm>
          <a:prstGeom prst="rect">
            <a:avLst/>
          </a:prstGeom>
          <a:noFill/>
          <a:ln w="9525">
            <a:noFill/>
            <a:miter lim="800000"/>
            <a:headEnd/>
            <a:tailEnd/>
          </a:ln>
          <a:effectLst/>
        </p:spPr>
        <p:txBody>
          <a:bodyPr>
            <a:spAutoFit/>
          </a:bodyPr>
          <a:lstStyle/>
          <a:p>
            <a:pPr>
              <a:spcBef>
                <a:spcPct val="50000"/>
              </a:spcBef>
            </a:pPr>
            <a:r>
              <a:rPr lang="pt-BR"/>
              <a:t>perspicillum</a:t>
            </a:r>
          </a:p>
        </p:txBody>
      </p:sp>
      <p:sp>
        <p:nvSpPr>
          <p:cNvPr id="3121" name="Text Box 49"/>
          <p:cNvSpPr txBox="1">
            <a:spLocks noChangeArrowheads="1"/>
          </p:cNvSpPr>
          <p:nvPr/>
        </p:nvSpPr>
        <p:spPr bwMode="auto">
          <a:xfrm>
            <a:off x="3779838" y="836613"/>
            <a:ext cx="1582737" cy="366712"/>
          </a:xfrm>
          <a:prstGeom prst="rect">
            <a:avLst/>
          </a:prstGeom>
          <a:noFill/>
          <a:ln w="9525">
            <a:noFill/>
            <a:miter lim="800000"/>
            <a:headEnd/>
            <a:tailEnd/>
          </a:ln>
          <a:effectLst/>
        </p:spPr>
        <p:txBody>
          <a:bodyPr>
            <a:spAutoFit/>
          </a:bodyPr>
          <a:lstStyle/>
          <a:p>
            <a:pPr>
              <a:spcBef>
                <a:spcPct val="50000"/>
              </a:spcBef>
            </a:pPr>
            <a:r>
              <a:rPr lang="pt-BR"/>
              <a:t>instrumentum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ixaDeTexto 1"/>
          <p:cNvSpPr txBox="1"/>
          <p:nvPr/>
        </p:nvSpPr>
        <p:spPr>
          <a:xfrm>
            <a:off x="1547664" y="548680"/>
            <a:ext cx="6048672" cy="1477328"/>
          </a:xfrm>
          <a:prstGeom prst="rect">
            <a:avLst/>
          </a:prstGeom>
          <a:noFill/>
        </p:spPr>
        <p:txBody>
          <a:bodyPr wrap="square" rtlCol="0">
            <a:spAutoFit/>
          </a:bodyPr>
          <a:lstStyle/>
          <a:p>
            <a:pPr algn="ctr"/>
            <a:r>
              <a:rPr lang="pt-BR" dirty="0" smtClean="0">
                <a:solidFill>
                  <a:srgbClr val="0070C0"/>
                </a:solidFill>
              </a:rPr>
              <a:t>Aberrações relativas as cores</a:t>
            </a:r>
            <a:endParaRPr lang="pt-BR" dirty="0" smtClean="0">
              <a:solidFill>
                <a:srgbClr val="0070C0"/>
              </a:solidFill>
              <a:hlinkClick r:id="rId3" action="ppaction://hlinkfile"/>
            </a:endParaRPr>
          </a:p>
          <a:p>
            <a:endParaRPr lang="pt-BR" dirty="0" smtClean="0">
              <a:solidFill>
                <a:srgbClr val="0070C0"/>
              </a:solidFill>
              <a:hlinkClick r:id="rId3" action="ppaction://hlinkfile"/>
            </a:endParaRPr>
          </a:p>
          <a:p>
            <a:r>
              <a:rPr lang="pt-BR" dirty="0" smtClean="0">
                <a:solidFill>
                  <a:srgbClr val="0070C0"/>
                </a:solidFill>
                <a:hlinkClick r:id="rId3" action="ppaction://hlinkfile"/>
              </a:rPr>
              <a:t>Aberração Cromática</a:t>
            </a:r>
            <a:endParaRPr lang="pt-BR" dirty="0" smtClean="0">
              <a:solidFill>
                <a:srgbClr val="0070C0"/>
              </a:solidFill>
            </a:endParaRPr>
          </a:p>
          <a:p>
            <a:endParaRPr lang="pt-BR" dirty="0" smtClean="0">
              <a:solidFill>
                <a:srgbClr val="0070C0"/>
              </a:solidFill>
            </a:endParaRPr>
          </a:p>
          <a:p>
            <a:r>
              <a:rPr lang="pt-BR" dirty="0" smtClean="0">
                <a:solidFill>
                  <a:srgbClr val="0070C0"/>
                </a:solidFill>
                <a:hlinkClick r:id="rId4" action="ppaction://hlinkfile"/>
              </a:rPr>
              <a:t>Objetiva Acromática</a:t>
            </a:r>
            <a:endParaRPr lang="pt-BR" dirty="0">
              <a:solidFill>
                <a:srgbClr val="0070C0"/>
              </a:solidFill>
            </a:endParaRPr>
          </a:p>
        </p:txBody>
      </p:sp>
      <p:pic>
        <p:nvPicPr>
          <p:cNvPr id="126978" name="Picture 2" descr="http://www.feiradeciencias.com.br/sala09/image09/09_OG06_01.gif"/>
          <p:cNvPicPr>
            <a:picLocks noChangeAspect="1" noChangeArrowheads="1"/>
          </p:cNvPicPr>
          <p:nvPr/>
        </p:nvPicPr>
        <p:blipFill>
          <a:blip r:embed="rId5" cstate="print"/>
          <a:srcRect/>
          <a:stretch>
            <a:fillRect/>
          </a:stretch>
        </p:blipFill>
        <p:spPr bwMode="auto">
          <a:xfrm>
            <a:off x="179512" y="2852936"/>
            <a:ext cx="6057900" cy="3790950"/>
          </a:xfrm>
          <a:prstGeom prst="rect">
            <a:avLst/>
          </a:prstGeom>
          <a:noFill/>
        </p:spPr>
      </p:pic>
      <p:sp>
        <p:nvSpPr>
          <p:cNvPr id="4" name="CaixaDeTexto 3"/>
          <p:cNvSpPr txBox="1"/>
          <p:nvPr/>
        </p:nvSpPr>
        <p:spPr>
          <a:xfrm>
            <a:off x="179512" y="2348880"/>
            <a:ext cx="6336704" cy="369332"/>
          </a:xfrm>
          <a:prstGeom prst="rect">
            <a:avLst/>
          </a:prstGeom>
          <a:noFill/>
        </p:spPr>
        <p:txBody>
          <a:bodyPr wrap="square" rtlCol="0">
            <a:spAutoFit/>
          </a:bodyPr>
          <a:lstStyle/>
          <a:p>
            <a:r>
              <a:rPr lang="pt-BR" dirty="0" smtClean="0"/>
              <a:t>Aberrações Geométricas</a:t>
            </a:r>
            <a:endParaRPr lang="pt-BR" dirty="0"/>
          </a:p>
        </p:txBody>
      </p:sp>
      <p:sp>
        <p:nvSpPr>
          <p:cNvPr id="5" name="CaixaDeTexto 4"/>
          <p:cNvSpPr txBox="1"/>
          <p:nvPr/>
        </p:nvSpPr>
        <p:spPr>
          <a:xfrm>
            <a:off x="2843808" y="6093296"/>
            <a:ext cx="1440160" cy="369332"/>
          </a:xfrm>
          <a:prstGeom prst="rect">
            <a:avLst/>
          </a:prstGeom>
          <a:noFill/>
        </p:spPr>
        <p:txBody>
          <a:bodyPr wrap="square" rtlCol="0">
            <a:spAutoFit/>
          </a:bodyPr>
          <a:lstStyle/>
          <a:p>
            <a:r>
              <a:rPr lang="pt-BR" dirty="0" smtClean="0"/>
              <a:t>ESFERICA</a:t>
            </a:r>
            <a:endParaRPr lang="pt-BR" dirty="0"/>
          </a:p>
        </p:txBody>
      </p:sp>
      <p:sp>
        <p:nvSpPr>
          <p:cNvPr id="6" name="CaixaDeTexto 5"/>
          <p:cNvSpPr txBox="1"/>
          <p:nvPr/>
        </p:nvSpPr>
        <p:spPr>
          <a:xfrm>
            <a:off x="6372200" y="3140968"/>
            <a:ext cx="2520280" cy="1477328"/>
          </a:xfrm>
          <a:prstGeom prst="rect">
            <a:avLst/>
          </a:prstGeom>
          <a:noFill/>
        </p:spPr>
        <p:txBody>
          <a:bodyPr wrap="square" rtlCol="0">
            <a:spAutoFit/>
          </a:bodyPr>
          <a:lstStyle/>
          <a:p>
            <a:r>
              <a:rPr lang="pt-BR" dirty="0" smtClean="0"/>
              <a:t>Outros exemplos:</a:t>
            </a:r>
          </a:p>
          <a:p>
            <a:endParaRPr lang="pt-BR" dirty="0" smtClean="0"/>
          </a:p>
          <a:p>
            <a:r>
              <a:rPr lang="pt-BR" dirty="0" smtClean="0"/>
              <a:t>Coma</a:t>
            </a:r>
          </a:p>
          <a:p>
            <a:r>
              <a:rPr lang="pt-BR" dirty="0" smtClean="0"/>
              <a:t>Distorção</a:t>
            </a:r>
          </a:p>
          <a:p>
            <a:r>
              <a:rPr lang="pt-BR" dirty="0" smtClean="0"/>
              <a:t>Curvatura de Campo</a:t>
            </a:r>
            <a:endParaRPr lang="pt-B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William_Herschel.jpg"/>
          <p:cNvPicPr>
            <a:picLocks noChangeAspect="1"/>
          </p:cNvPicPr>
          <p:nvPr/>
        </p:nvPicPr>
        <p:blipFill>
          <a:blip r:embed="rId3" cstate="print"/>
          <a:srcRect/>
          <a:stretch>
            <a:fillRect/>
          </a:stretch>
        </p:blipFill>
        <p:spPr bwMode="auto">
          <a:xfrm>
            <a:off x="179512" y="1268760"/>
            <a:ext cx="3786187" cy="5214938"/>
          </a:xfrm>
          <a:prstGeom prst="rect">
            <a:avLst/>
          </a:prstGeom>
          <a:noFill/>
          <a:ln w="9525">
            <a:noFill/>
            <a:miter lim="800000"/>
            <a:headEnd/>
            <a:tailEnd/>
          </a:ln>
        </p:spPr>
      </p:pic>
      <p:sp>
        <p:nvSpPr>
          <p:cNvPr id="4" name="TextBox 3"/>
          <p:cNvSpPr txBox="1"/>
          <p:nvPr/>
        </p:nvSpPr>
        <p:spPr>
          <a:xfrm>
            <a:off x="1500188" y="285750"/>
            <a:ext cx="5715000" cy="984885"/>
          </a:xfrm>
          <a:prstGeom prst="rect">
            <a:avLst/>
          </a:prstGeom>
          <a:noFill/>
        </p:spPr>
        <p:txBody>
          <a:bodyPr>
            <a:spAutoFit/>
          </a:bodyPr>
          <a:lstStyle/>
          <a:p>
            <a:pPr algn="ctr">
              <a:defRPr/>
            </a:pPr>
            <a:r>
              <a:rPr lang="pt-BR" sz="2000" b="1" dirty="0">
                <a:solidFill>
                  <a:schemeClr val="tx1">
                    <a:lumMod val="95000"/>
                    <a:lumOff val="5000"/>
                  </a:schemeClr>
                </a:solidFill>
                <a:effectLst>
                  <a:outerShdw blurRad="38100" dist="38100" dir="2700000" algn="tl">
                    <a:srgbClr val="000000">
                      <a:alpha val="43137"/>
                    </a:srgbClr>
                  </a:outerShdw>
                </a:effectLst>
                <a:latin typeface="Imprint MT Shadow" pitchFamily="82" charset="0"/>
              </a:rPr>
              <a:t>No Final do século 18 Willian </a:t>
            </a:r>
            <a:r>
              <a:rPr lang="pt-BR" sz="2000" b="1" dirty="0" err="1">
                <a:solidFill>
                  <a:schemeClr val="tx1">
                    <a:lumMod val="95000"/>
                    <a:lumOff val="5000"/>
                  </a:schemeClr>
                </a:solidFill>
                <a:effectLst>
                  <a:outerShdw blurRad="38100" dist="38100" dir="2700000" algn="tl">
                    <a:srgbClr val="000000">
                      <a:alpha val="43137"/>
                    </a:srgbClr>
                  </a:outerShdw>
                </a:effectLst>
                <a:latin typeface="Imprint MT Shadow" pitchFamily="82" charset="0"/>
              </a:rPr>
              <a:t>Herschel</a:t>
            </a:r>
            <a:r>
              <a:rPr lang="pt-BR" sz="2000" b="1" dirty="0">
                <a:solidFill>
                  <a:schemeClr val="tx1">
                    <a:lumMod val="95000"/>
                    <a:lumOff val="5000"/>
                  </a:schemeClr>
                </a:solidFill>
                <a:effectLst>
                  <a:outerShdw blurRad="38100" dist="38100" dir="2700000" algn="tl">
                    <a:srgbClr val="000000">
                      <a:alpha val="43137"/>
                    </a:srgbClr>
                  </a:outerShdw>
                </a:effectLst>
                <a:latin typeface="Imprint MT Shadow" pitchFamily="82" charset="0"/>
              </a:rPr>
              <a:t> </a:t>
            </a:r>
            <a:r>
              <a:rPr lang="pt-BR" sz="2000" b="1" dirty="0" smtClean="0">
                <a:solidFill>
                  <a:schemeClr val="tx1">
                    <a:lumMod val="95000"/>
                    <a:lumOff val="5000"/>
                  </a:schemeClr>
                </a:solidFill>
                <a:effectLst>
                  <a:outerShdw blurRad="38100" dist="38100" dir="2700000" algn="tl">
                    <a:srgbClr val="000000">
                      <a:alpha val="43137"/>
                    </a:srgbClr>
                  </a:outerShdw>
                </a:effectLst>
                <a:latin typeface="Imprint MT Shadow" pitchFamily="82" charset="0"/>
              </a:rPr>
              <a:t>em 13 de março </a:t>
            </a:r>
            <a:r>
              <a:rPr lang="pt-BR" sz="2000" b="1" dirty="0">
                <a:solidFill>
                  <a:schemeClr val="tx1">
                    <a:lumMod val="95000"/>
                    <a:lumOff val="5000"/>
                  </a:schemeClr>
                </a:solidFill>
                <a:effectLst>
                  <a:outerShdw blurRad="38100" dist="38100" dir="2700000" algn="tl">
                    <a:srgbClr val="000000">
                      <a:alpha val="43137"/>
                    </a:srgbClr>
                  </a:outerShdw>
                </a:effectLst>
                <a:latin typeface="Imprint MT Shadow" pitchFamily="82" charset="0"/>
              </a:rPr>
              <a:t>de 1781 descobre Urano.</a:t>
            </a:r>
          </a:p>
          <a:p>
            <a:pPr>
              <a:defRPr/>
            </a:pPr>
            <a:endParaRPr lang="pt-BR" dirty="0">
              <a:solidFill>
                <a:schemeClr val="accent1">
                  <a:lumMod val="20000"/>
                  <a:lumOff val="80000"/>
                </a:schemeClr>
              </a:solidFill>
              <a:latin typeface="Imprint MT Shadow" pitchFamily="82" charset="0"/>
            </a:endParaRPr>
          </a:p>
        </p:txBody>
      </p:sp>
      <p:pic>
        <p:nvPicPr>
          <p:cNvPr id="100354" name="Picture 2" descr="http://upload.wikimedia.org/wikipedia/commons/thumb/d/d7/HerschelTelescope.jpg/599px-HerschelTelescope.jpg"/>
          <p:cNvPicPr>
            <a:picLocks noChangeAspect="1" noChangeArrowheads="1"/>
          </p:cNvPicPr>
          <p:nvPr/>
        </p:nvPicPr>
        <p:blipFill>
          <a:blip r:embed="rId4" cstate="print"/>
          <a:srcRect/>
          <a:stretch>
            <a:fillRect/>
          </a:stretch>
        </p:blipFill>
        <p:spPr bwMode="auto">
          <a:xfrm>
            <a:off x="4572000" y="1340768"/>
            <a:ext cx="4157811" cy="533088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napshot20091119043720.jpg"/>
          <p:cNvPicPr>
            <a:picLocks noChangeAspect="1"/>
          </p:cNvPicPr>
          <p:nvPr/>
        </p:nvPicPr>
        <p:blipFill>
          <a:blip r:embed="rId2" cstate="print"/>
          <a:srcRect/>
          <a:stretch>
            <a:fillRect/>
          </a:stretch>
        </p:blipFill>
        <p:spPr bwMode="auto">
          <a:xfrm>
            <a:off x="571500" y="1143000"/>
            <a:ext cx="8143875"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snapshot20091119050610.jpg"/>
          <p:cNvPicPr>
            <a:picLocks noChangeAspect="1"/>
          </p:cNvPicPr>
          <p:nvPr/>
        </p:nvPicPr>
        <p:blipFill>
          <a:blip r:embed="rId3" cstate="print"/>
          <a:srcRect/>
          <a:stretch>
            <a:fillRect/>
          </a:stretch>
        </p:blipFill>
        <p:spPr bwMode="auto">
          <a:xfrm>
            <a:off x="2214563" y="1928813"/>
            <a:ext cx="4781550" cy="4572000"/>
          </a:xfrm>
          <a:prstGeom prst="rect">
            <a:avLst/>
          </a:prstGeom>
          <a:noFill/>
          <a:ln w="9525">
            <a:noFill/>
            <a:miter lim="800000"/>
            <a:headEnd/>
            <a:tailEnd/>
          </a:ln>
        </p:spPr>
      </p:pic>
      <p:sp>
        <p:nvSpPr>
          <p:cNvPr id="12291" name="TextBox 4"/>
          <p:cNvSpPr txBox="1">
            <a:spLocks noChangeArrowheads="1"/>
          </p:cNvSpPr>
          <p:nvPr/>
        </p:nvSpPr>
        <p:spPr bwMode="auto">
          <a:xfrm>
            <a:off x="1143000" y="285750"/>
            <a:ext cx="6786563" cy="1323975"/>
          </a:xfrm>
          <a:prstGeom prst="rect">
            <a:avLst/>
          </a:prstGeom>
          <a:noFill/>
          <a:ln w="9525">
            <a:noFill/>
            <a:miter lim="800000"/>
            <a:headEnd/>
            <a:tailEnd/>
          </a:ln>
        </p:spPr>
        <p:txBody>
          <a:bodyPr>
            <a:spAutoFit/>
          </a:bodyPr>
          <a:lstStyle/>
          <a:p>
            <a:pPr algn="just"/>
            <a:r>
              <a:rPr lang="pt-BR" sz="2000" dirty="0">
                <a:solidFill>
                  <a:schemeClr val="tx1">
                    <a:lumMod val="95000"/>
                    <a:lumOff val="5000"/>
                  </a:schemeClr>
                </a:solidFill>
                <a:latin typeface="Imprint MT Shadow" pitchFamily="82" charset="0"/>
              </a:rPr>
              <a:t>William </a:t>
            </a:r>
            <a:r>
              <a:rPr lang="pt-BR" sz="2000" dirty="0" err="1">
                <a:solidFill>
                  <a:schemeClr val="tx1">
                    <a:lumMod val="95000"/>
                    <a:lumOff val="5000"/>
                  </a:schemeClr>
                </a:solidFill>
                <a:latin typeface="Imprint MT Shadow" pitchFamily="82" charset="0"/>
              </a:rPr>
              <a:t>Parsons</a:t>
            </a:r>
            <a:r>
              <a:rPr lang="pt-BR" sz="2000" dirty="0">
                <a:solidFill>
                  <a:schemeClr val="tx1">
                    <a:lumMod val="95000"/>
                    <a:lumOff val="5000"/>
                  </a:schemeClr>
                </a:solidFill>
                <a:latin typeface="Imprint MT Shadow" pitchFamily="82" charset="0"/>
              </a:rPr>
              <a:t>, o Conde de Ross, constrói o maior telescópio do século </a:t>
            </a:r>
            <a:r>
              <a:rPr lang="pt-BR" sz="2000" dirty="0" smtClean="0">
                <a:solidFill>
                  <a:schemeClr val="tx1">
                    <a:lumMod val="95000"/>
                    <a:lumOff val="5000"/>
                  </a:schemeClr>
                </a:solidFill>
                <a:latin typeface="Imprint MT Shadow" pitchFamily="82" charset="0"/>
              </a:rPr>
              <a:t>XIX </a:t>
            </a:r>
            <a:r>
              <a:rPr lang="pt-BR" sz="2000" dirty="0">
                <a:solidFill>
                  <a:schemeClr val="tx1">
                    <a:lumMod val="95000"/>
                    <a:lumOff val="5000"/>
                  </a:schemeClr>
                </a:solidFill>
                <a:latin typeface="Imprint MT Shadow" pitchFamily="82" charset="0"/>
              </a:rPr>
              <a:t>na </a:t>
            </a:r>
            <a:r>
              <a:rPr lang="pt-BR" sz="2000" dirty="0" err="1">
                <a:solidFill>
                  <a:schemeClr val="tx1">
                    <a:lumMod val="95000"/>
                    <a:lumOff val="5000"/>
                  </a:schemeClr>
                </a:solidFill>
                <a:latin typeface="Imprint MT Shadow" pitchFamily="82" charset="0"/>
              </a:rPr>
              <a:t>Irlânda</a:t>
            </a:r>
            <a:r>
              <a:rPr lang="pt-BR" sz="2000" dirty="0">
                <a:solidFill>
                  <a:schemeClr val="tx1">
                    <a:lumMod val="95000"/>
                    <a:lumOff val="5000"/>
                  </a:schemeClr>
                </a:solidFill>
                <a:latin typeface="Imprint MT Shadow" pitchFamily="82" charset="0"/>
              </a:rPr>
              <a:t>. Com 1,8 metros de diâmetro, o telescópio é apelidado de                                            “O Leviatã de </a:t>
            </a:r>
            <a:r>
              <a:rPr lang="pt-BR" sz="2000" dirty="0" err="1">
                <a:solidFill>
                  <a:schemeClr val="tx1">
                    <a:lumMod val="95000"/>
                    <a:lumOff val="5000"/>
                  </a:schemeClr>
                </a:solidFill>
                <a:latin typeface="Imprint MT Shadow" pitchFamily="82" charset="0"/>
              </a:rPr>
              <a:t>Parsonstown</a:t>
            </a:r>
            <a:r>
              <a:rPr lang="pt-BR" sz="2000" dirty="0" smtClean="0">
                <a:solidFill>
                  <a:schemeClr val="tx1">
                    <a:lumMod val="95000"/>
                    <a:lumOff val="5000"/>
                  </a:schemeClr>
                </a:solidFill>
                <a:latin typeface="Imprint MT Shadow" pitchFamily="82" charset="0"/>
              </a:rPr>
              <a:t>” (1842-1845).</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51520" y="188640"/>
            <a:ext cx="8568952" cy="369332"/>
          </a:xfrm>
          <a:prstGeom prst="rect">
            <a:avLst/>
          </a:prstGeom>
        </p:spPr>
        <p:txBody>
          <a:bodyPr wrap="square">
            <a:spAutoFit/>
          </a:bodyPr>
          <a:lstStyle/>
          <a:p>
            <a:r>
              <a:rPr lang="en-US" dirty="0" smtClean="0"/>
              <a:t> </a:t>
            </a:r>
            <a:r>
              <a:rPr lang="en-US" dirty="0" err="1" smtClean="0"/>
              <a:t>Castelo</a:t>
            </a:r>
            <a:r>
              <a:rPr lang="en-US" dirty="0" smtClean="0"/>
              <a:t> Birr, </a:t>
            </a:r>
            <a:r>
              <a:rPr lang="en-US" dirty="0" err="1" smtClean="0"/>
              <a:t>em</a:t>
            </a:r>
            <a:r>
              <a:rPr lang="en-US" dirty="0" smtClean="0"/>
              <a:t> </a:t>
            </a:r>
            <a:r>
              <a:rPr lang="en-US" dirty="0" err="1" smtClean="0"/>
              <a:t>Parsonstown</a:t>
            </a:r>
            <a:r>
              <a:rPr lang="en-US" dirty="0" smtClean="0"/>
              <a:t> (</a:t>
            </a:r>
            <a:r>
              <a:rPr lang="en-US" dirty="0" err="1" smtClean="0"/>
              <a:t>hoje</a:t>
            </a:r>
            <a:r>
              <a:rPr lang="en-US" dirty="0" smtClean="0"/>
              <a:t> Birr no </a:t>
            </a:r>
            <a:r>
              <a:rPr lang="en-US" dirty="0" err="1" smtClean="0"/>
              <a:t>Condado</a:t>
            </a:r>
            <a:r>
              <a:rPr lang="en-US" dirty="0" smtClean="0"/>
              <a:t> </a:t>
            </a:r>
            <a:r>
              <a:rPr lang="en-US" dirty="0" err="1" smtClean="0"/>
              <a:t>Offaly</a:t>
            </a:r>
            <a:r>
              <a:rPr lang="en-US" dirty="0" smtClean="0"/>
              <a:t>, </a:t>
            </a:r>
            <a:r>
              <a:rPr lang="en-US" dirty="0" err="1" smtClean="0"/>
              <a:t>Irlanda</a:t>
            </a:r>
            <a:r>
              <a:rPr lang="en-US" dirty="0" smtClean="0"/>
              <a:t>).</a:t>
            </a:r>
            <a:endParaRPr lang="pt-BR" dirty="0"/>
          </a:p>
        </p:txBody>
      </p:sp>
      <p:pic>
        <p:nvPicPr>
          <p:cNvPr id="95234" name="Picture 2" descr="File:BirrCastle 72in.jpg"/>
          <p:cNvPicPr>
            <a:picLocks noChangeAspect="1" noChangeArrowheads="1"/>
          </p:cNvPicPr>
          <p:nvPr/>
        </p:nvPicPr>
        <p:blipFill>
          <a:blip r:embed="rId3" cstate="print"/>
          <a:srcRect/>
          <a:stretch>
            <a:fillRect/>
          </a:stretch>
        </p:blipFill>
        <p:spPr bwMode="auto">
          <a:xfrm>
            <a:off x="454836" y="1052736"/>
            <a:ext cx="8234327" cy="5184576"/>
          </a:xfrm>
          <a:prstGeom prst="rect">
            <a:avLst/>
          </a:prstGeom>
          <a:noFill/>
        </p:spPr>
      </p:pic>
      <p:sp>
        <p:nvSpPr>
          <p:cNvPr id="5" name="CaixaDeTexto 4"/>
          <p:cNvSpPr txBox="1"/>
          <p:nvPr/>
        </p:nvSpPr>
        <p:spPr>
          <a:xfrm>
            <a:off x="3887924" y="6397227"/>
            <a:ext cx="1368152" cy="369332"/>
          </a:xfrm>
          <a:prstGeom prst="rect">
            <a:avLst/>
          </a:prstGeom>
          <a:noFill/>
        </p:spPr>
        <p:txBody>
          <a:bodyPr wrap="square" rtlCol="0">
            <a:spAutoFit/>
          </a:bodyPr>
          <a:lstStyle/>
          <a:p>
            <a:r>
              <a:rPr lang="pt-BR" dirty="0" err="1" smtClean="0"/>
              <a:t>circa</a:t>
            </a:r>
            <a:r>
              <a:rPr lang="pt-BR" dirty="0" smtClean="0"/>
              <a:t> 1860</a:t>
            </a:r>
            <a:endParaRPr lang="pt-B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ile:Great Telescope, Birr, Offaly 1.jpg"/>
          <p:cNvPicPr>
            <a:picLocks noChangeAspect="1" noChangeArrowheads="1"/>
          </p:cNvPicPr>
          <p:nvPr/>
        </p:nvPicPr>
        <p:blipFill>
          <a:blip r:embed="rId3" cstate="print"/>
          <a:srcRect/>
          <a:stretch>
            <a:fillRect/>
          </a:stretch>
        </p:blipFill>
        <p:spPr bwMode="auto">
          <a:xfrm>
            <a:off x="971600" y="980728"/>
            <a:ext cx="7200800" cy="54006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upload.wikimedia.org/wikipedia/commons/3/39/Greate_Telescope%2C_Birr%2C_Offaly_2.jpg"/>
          <p:cNvPicPr>
            <a:picLocks noChangeAspect="1" noChangeArrowheads="1"/>
          </p:cNvPicPr>
          <p:nvPr/>
        </p:nvPicPr>
        <p:blipFill>
          <a:blip r:embed="rId3" cstate="print"/>
          <a:srcRect/>
          <a:stretch>
            <a:fillRect/>
          </a:stretch>
        </p:blipFill>
        <p:spPr bwMode="auto">
          <a:xfrm>
            <a:off x="781449" y="764704"/>
            <a:ext cx="7581102" cy="576064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0" y="428625"/>
            <a:ext cx="7572375" cy="1200150"/>
          </a:xfrm>
          <a:prstGeom prst="rect">
            <a:avLst/>
          </a:prstGeom>
          <a:noFill/>
        </p:spPr>
        <p:txBody>
          <a:bodyPr>
            <a:spAutoFit/>
          </a:bodyPr>
          <a:lstStyle/>
          <a:p>
            <a:pPr algn="just">
              <a:defRPr/>
            </a:pPr>
            <a:r>
              <a:rPr lang="pt-BR" sz="2400" dirty="0">
                <a:latin typeface="Imprint MT Shadow" pitchFamily="82" charset="0"/>
              </a:rPr>
              <a:t>Em 1897 é inaugurado o observatório Yerkes, em Chicago. Com um diêmetro de 1,1 metros e incríveis 18 metros de comprimento.</a:t>
            </a:r>
          </a:p>
        </p:txBody>
      </p:sp>
      <p:pic>
        <p:nvPicPr>
          <p:cNvPr id="15363" name="Picture 3" descr="Picture1.png"/>
          <p:cNvPicPr>
            <a:picLocks noChangeAspect="1"/>
          </p:cNvPicPr>
          <p:nvPr/>
        </p:nvPicPr>
        <p:blipFill>
          <a:blip r:embed="rId3" cstate="print"/>
          <a:srcRect l="4741"/>
          <a:stretch>
            <a:fillRect/>
          </a:stretch>
        </p:blipFill>
        <p:spPr bwMode="auto">
          <a:xfrm>
            <a:off x="3214688" y="1714500"/>
            <a:ext cx="2870200" cy="492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yo_2.jpg"/>
          <p:cNvPicPr>
            <a:picLocks noChangeAspect="1"/>
          </p:cNvPicPr>
          <p:nvPr/>
        </p:nvPicPr>
        <p:blipFill>
          <a:blip r:embed="rId3" cstate="print"/>
          <a:srcRect/>
          <a:stretch>
            <a:fillRect/>
          </a:stretch>
        </p:blipFill>
        <p:spPr bwMode="auto">
          <a:xfrm>
            <a:off x="428625" y="1285875"/>
            <a:ext cx="8421688" cy="450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Yerkes refractor.jpeg"/>
          <p:cNvPicPr>
            <a:picLocks noChangeAspect="1"/>
          </p:cNvPicPr>
          <p:nvPr/>
        </p:nvPicPr>
        <p:blipFill>
          <a:blip r:embed="rId3" cstate="print"/>
          <a:srcRect/>
          <a:stretch>
            <a:fillRect/>
          </a:stretch>
        </p:blipFill>
        <p:spPr bwMode="auto">
          <a:xfrm>
            <a:off x="642938" y="785813"/>
            <a:ext cx="8078787" cy="550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AutoShape 3"/>
          <p:cNvSpPr>
            <a:spLocks noChangeArrowheads="1"/>
          </p:cNvSpPr>
          <p:nvPr/>
        </p:nvSpPr>
        <p:spPr bwMode="auto">
          <a:xfrm>
            <a:off x="5003800" y="3213100"/>
            <a:ext cx="2520950" cy="900113"/>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8852" name="AutoShape 4"/>
          <p:cNvSpPr>
            <a:spLocks noChangeArrowheads="1"/>
          </p:cNvSpPr>
          <p:nvPr/>
        </p:nvSpPr>
        <p:spPr bwMode="auto">
          <a:xfrm>
            <a:off x="395288" y="3176588"/>
            <a:ext cx="2520950" cy="900112"/>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8853" name="Title 1"/>
          <p:cNvSpPr>
            <a:spLocks/>
          </p:cNvSpPr>
          <p:nvPr/>
        </p:nvSpPr>
        <p:spPr bwMode="auto">
          <a:xfrm>
            <a:off x="1042988" y="0"/>
            <a:ext cx="7056437" cy="647700"/>
          </a:xfrm>
          <a:prstGeom prst="rect">
            <a:avLst/>
          </a:prstGeom>
          <a:noFill/>
          <a:ln w="9525">
            <a:noFill/>
            <a:miter lim="800000"/>
            <a:headEnd/>
            <a:tailEnd/>
          </a:ln>
        </p:spPr>
        <p:txBody>
          <a:bodyPr lIns="91416" tIns="45707" rIns="91416" bIns="45707" anchor="ctr"/>
          <a:lstStyle/>
          <a:p>
            <a:r>
              <a:rPr lang="pt-BR" sz="2400" b="1">
                <a:solidFill>
                  <a:srgbClr val="6E460A"/>
                </a:solidFill>
                <a:latin typeface="Helvetica" pitchFamily="34" charset="0"/>
              </a:rPr>
              <a:t>Linha de Tempo do Nascimento do Telescópio</a:t>
            </a:r>
          </a:p>
        </p:txBody>
      </p:sp>
      <p:sp>
        <p:nvSpPr>
          <p:cNvPr id="78854" name="Rectangle 16"/>
          <p:cNvSpPr>
            <a:spLocks noChangeArrowheads="1"/>
          </p:cNvSpPr>
          <p:nvPr/>
        </p:nvSpPr>
        <p:spPr bwMode="auto">
          <a:xfrm>
            <a:off x="900113" y="3429000"/>
            <a:ext cx="1727200" cy="457200"/>
          </a:xfrm>
          <a:prstGeom prst="rect">
            <a:avLst/>
          </a:prstGeom>
          <a:noFill/>
          <a:ln w="9525">
            <a:noFill/>
            <a:miter lim="800000"/>
            <a:headEnd/>
            <a:tailEnd/>
          </a:ln>
        </p:spPr>
        <p:txBody>
          <a:bodyPr>
            <a:spAutoFit/>
          </a:bodyPr>
          <a:lstStyle/>
          <a:p>
            <a:pPr algn="ctr" defTabSz="912813"/>
            <a:r>
              <a:rPr lang="pt-BR" sz="2400">
                <a:latin typeface="Calibri" pitchFamily="34" charset="0"/>
              </a:rPr>
              <a:t>3 500 AC </a:t>
            </a:r>
          </a:p>
        </p:txBody>
      </p:sp>
      <p:sp>
        <p:nvSpPr>
          <p:cNvPr id="78857" name="Rectangle 16"/>
          <p:cNvSpPr>
            <a:spLocks noChangeArrowheads="1"/>
          </p:cNvSpPr>
          <p:nvPr/>
        </p:nvSpPr>
        <p:spPr bwMode="auto">
          <a:xfrm>
            <a:off x="5364163" y="3429000"/>
            <a:ext cx="1727200" cy="457200"/>
          </a:xfrm>
          <a:prstGeom prst="rect">
            <a:avLst/>
          </a:prstGeom>
          <a:noFill/>
          <a:ln w="9525">
            <a:noFill/>
            <a:miter lim="800000"/>
            <a:headEnd/>
            <a:tailEnd/>
          </a:ln>
        </p:spPr>
        <p:txBody>
          <a:bodyPr>
            <a:spAutoFit/>
          </a:bodyPr>
          <a:lstStyle/>
          <a:p>
            <a:pPr algn="ctr" defTabSz="912813"/>
            <a:r>
              <a:rPr lang="pt-BR" sz="2400">
                <a:latin typeface="Calibri" pitchFamily="34" charset="0"/>
              </a:rPr>
              <a:t>330-1453 </a:t>
            </a:r>
          </a:p>
        </p:txBody>
      </p:sp>
      <p:sp>
        <p:nvSpPr>
          <p:cNvPr id="78858" name="TextBox 13"/>
          <p:cNvSpPr txBox="1">
            <a:spLocks noChangeArrowheads="1"/>
          </p:cNvSpPr>
          <p:nvPr/>
        </p:nvSpPr>
        <p:spPr bwMode="auto">
          <a:xfrm>
            <a:off x="539750" y="1844675"/>
            <a:ext cx="2808288" cy="707886"/>
          </a:xfrm>
          <a:prstGeom prst="rect">
            <a:avLst/>
          </a:prstGeom>
          <a:noFill/>
          <a:ln w="9525">
            <a:noFill/>
            <a:miter lim="800000"/>
            <a:headEnd/>
            <a:tailEnd/>
          </a:ln>
        </p:spPr>
        <p:txBody>
          <a:bodyPr>
            <a:spAutoFit/>
          </a:bodyPr>
          <a:lstStyle/>
          <a:p>
            <a:pPr algn="ctr" defTabSz="912813"/>
            <a:r>
              <a:rPr lang="pt-BR" sz="2000" b="1" dirty="0">
                <a:latin typeface="Calibri" pitchFamily="34" charset="0"/>
              </a:rPr>
              <a:t>O vidro surge no Egito, na Síria </a:t>
            </a:r>
            <a:r>
              <a:rPr lang="pt-BR" sz="2000" b="1" dirty="0" smtClean="0">
                <a:latin typeface="Calibri" pitchFamily="34" charset="0"/>
              </a:rPr>
              <a:t>e Mesopotâmia</a:t>
            </a:r>
            <a:endParaRPr lang="pt-BR" sz="2000" b="1" dirty="0">
              <a:latin typeface="Calibri" pitchFamily="34" charset="0"/>
            </a:endParaRPr>
          </a:p>
        </p:txBody>
      </p:sp>
      <p:sp>
        <p:nvSpPr>
          <p:cNvPr id="78859" name="TextBox 13"/>
          <p:cNvSpPr txBox="1">
            <a:spLocks noChangeArrowheads="1"/>
          </p:cNvSpPr>
          <p:nvPr/>
        </p:nvSpPr>
        <p:spPr bwMode="auto">
          <a:xfrm>
            <a:off x="4572000" y="1412875"/>
            <a:ext cx="2305050" cy="1616075"/>
          </a:xfrm>
          <a:prstGeom prst="rect">
            <a:avLst/>
          </a:prstGeom>
          <a:noFill/>
          <a:ln w="9525">
            <a:noFill/>
            <a:miter lim="800000"/>
            <a:headEnd/>
            <a:tailEnd/>
          </a:ln>
        </p:spPr>
        <p:txBody>
          <a:bodyPr>
            <a:spAutoFit/>
          </a:bodyPr>
          <a:lstStyle/>
          <a:p>
            <a:pPr algn="ctr" defTabSz="912813"/>
            <a:r>
              <a:rPr lang="pt-BR" sz="2000" b="1" dirty="0">
                <a:latin typeface="Calibri" pitchFamily="34" charset="0"/>
              </a:rPr>
              <a:t>Mercadores bizantinos introduzem a arte do vidro no Império Romano</a:t>
            </a:r>
          </a:p>
        </p:txBody>
      </p:sp>
      <p:pic>
        <p:nvPicPr>
          <p:cNvPr id="78860" name="Picture 12" descr="250px-LocationByzantineEmpire_550"/>
          <p:cNvPicPr>
            <a:picLocks noChangeAspect="1" noChangeArrowheads="1"/>
          </p:cNvPicPr>
          <p:nvPr/>
        </p:nvPicPr>
        <p:blipFill>
          <a:blip r:embed="rId3" cstate="print"/>
          <a:srcRect/>
          <a:stretch>
            <a:fillRect/>
          </a:stretch>
        </p:blipFill>
        <p:spPr bwMode="auto">
          <a:xfrm>
            <a:off x="4427538" y="4221163"/>
            <a:ext cx="3430587" cy="2238375"/>
          </a:xfrm>
          <a:prstGeom prst="rect">
            <a:avLst/>
          </a:prstGeom>
          <a:noFill/>
        </p:spPr>
      </p:pic>
      <p:pic>
        <p:nvPicPr>
          <p:cNvPr id="78861" name="Picture 13"/>
          <p:cNvPicPr>
            <a:picLocks noChangeAspect="1" noChangeArrowheads="1"/>
          </p:cNvPicPr>
          <p:nvPr/>
        </p:nvPicPr>
        <p:blipFill>
          <a:blip r:embed="rId4" cstate="print"/>
          <a:srcRect/>
          <a:stretch>
            <a:fillRect/>
          </a:stretch>
        </p:blipFill>
        <p:spPr bwMode="auto">
          <a:xfrm>
            <a:off x="900113" y="4121150"/>
            <a:ext cx="1292225" cy="2636838"/>
          </a:xfrm>
          <a:prstGeom prst="rect">
            <a:avLst/>
          </a:prstGeom>
          <a:noFill/>
          <a:ln w="9525">
            <a:noFill/>
            <a:miter lim="800000"/>
            <a:headEnd/>
            <a:tailEnd/>
          </a:ln>
          <a:effectLst/>
        </p:spPr>
      </p:pic>
      <p:pic>
        <p:nvPicPr>
          <p:cNvPr id="78862" name="Picture 14"/>
          <p:cNvPicPr>
            <a:picLocks noChangeAspect="1" noChangeArrowheads="1"/>
          </p:cNvPicPr>
          <p:nvPr/>
        </p:nvPicPr>
        <p:blipFill>
          <a:blip r:embed="rId5" cstate="print"/>
          <a:srcRect/>
          <a:stretch>
            <a:fillRect/>
          </a:stretch>
        </p:blipFill>
        <p:spPr bwMode="auto">
          <a:xfrm>
            <a:off x="7308850" y="1773238"/>
            <a:ext cx="1085850" cy="1019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813" y="142875"/>
            <a:ext cx="7786687" cy="1200329"/>
          </a:xfrm>
          <a:prstGeom prst="rect">
            <a:avLst/>
          </a:prstGeom>
          <a:noFill/>
        </p:spPr>
        <p:txBody>
          <a:bodyPr>
            <a:spAutoFit/>
          </a:bodyPr>
          <a:lstStyle/>
          <a:p>
            <a:pPr algn="just">
              <a:defRPr/>
            </a:pPr>
            <a:r>
              <a:rPr lang="pt-BR" sz="2400" dirty="0">
                <a:solidFill>
                  <a:schemeClr val="tx1">
                    <a:lumMod val="95000"/>
                    <a:lumOff val="5000"/>
                  </a:schemeClr>
                </a:solidFill>
                <a:latin typeface="Imprint MT Shadow" pitchFamily="82" charset="0"/>
              </a:rPr>
              <a:t>Com </a:t>
            </a:r>
            <a:r>
              <a:rPr lang="pt-BR" sz="2400" dirty="0" smtClean="0">
                <a:solidFill>
                  <a:schemeClr val="tx1">
                    <a:lumMod val="95000"/>
                    <a:lumOff val="5000"/>
                  </a:schemeClr>
                </a:solidFill>
                <a:latin typeface="Imprint MT Shadow" pitchFamily="82" charset="0"/>
              </a:rPr>
              <a:t>1,5m (1908)  2,5m (1917) </a:t>
            </a:r>
            <a:r>
              <a:rPr lang="pt-BR" sz="2400" dirty="0">
                <a:solidFill>
                  <a:schemeClr val="tx1">
                    <a:lumMod val="95000"/>
                    <a:lumOff val="5000"/>
                  </a:schemeClr>
                </a:solidFill>
                <a:latin typeface="Imprint MT Shadow" pitchFamily="82" charset="0"/>
              </a:rPr>
              <a:t>de diâmetro o </a:t>
            </a:r>
            <a:r>
              <a:rPr lang="pt-BR" sz="2400" dirty="0" smtClean="0">
                <a:solidFill>
                  <a:schemeClr val="tx1">
                    <a:lumMod val="95000"/>
                    <a:lumOff val="5000"/>
                  </a:schemeClr>
                </a:solidFill>
                <a:latin typeface="Imprint MT Shadow" pitchFamily="82" charset="0"/>
              </a:rPr>
              <a:t>Observatório </a:t>
            </a:r>
            <a:r>
              <a:rPr lang="pt-BR" sz="2400" dirty="0">
                <a:solidFill>
                  <a:schemeClr val="tx1">
                    <a:lumMod val="95000"/>
                    <a:lumOff val="5000"/>
                  </a:schemeClr>
                </a:solidFill>
                <a:latin typeface="Imprint MT Shadow" pitchFamily="82" charset="0"/>
              </a:rPr>
              <a:t>do Monte Wilson, Califórnia, possuia uma qualidade muito melhor.</a:t>
            </a:r>
            <a:r>
              <a:rPr lang="pt-BR" sz="2400" dirty="0">
                <a:solidFill>
                  <a:schemeClr val="tx1">
                    <a:lumMod val="95000"/>
                    <a:lumOff val="5000"/>
                  </a:schemeClr>
                </a:solidFill>
                <a:latin typeface="Colonna MT" pitchFamily="82" charset="0"/>
              </a:rPr>
              <a:t> </a:t>
            </a:r>
          </a:p>
        </p:txBody>
      </p:sp>
      <p:pic>
        <p:nvPicPr>
          <p:cNvPr id="87042" name="Picture 2" descr="File:MtWilsonAerial.jpg"/>
          <p:cNvPicPr>
            <a:picLocks noChangeAspect="1" noChangeArrowheads="1"/>
          </p:cNvPicPr>
          <p:nvPr/>
        </p:nvPicPr>
        <p:blipFill>
          <a:blip r:embed="rId3" cstate="print"/>
          <a:srcRect/>
          <a:stretch>
            <a:fillRect/>
          </a:stretch>
        </p:blipFill>
        <p:spPr bwMode="auto">
          <a:xfrm>
            <a:off x="683568" y="1268760"/>
            <a:ext cx="7776864" cy="518827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snapshot20091119051522.jpg"/>
          <p:cNvPicPr>
            <a:picLocks noChangeAspect="1"/>
          </p:cNvPicPr>
          <p:nvPr/>
        </p:nvPicPr>
        <p:blipFill>
          <a:blip r:embed="rId3" cstate="print"/>
          <a:srcRect/>
          <a:stretch>
            <a:fillRect/>
          </a:stretch>
        </p:blipFill>
        <p:spPr bwMode="auto">
          <a:xfrm>
            <a:off x="70598" y="3679451"/>
            <a:ext cx="4570413" cy="2786063"/>
          </a:xfrm>
          <a:prstGeom prst="rect">
            <a:avLst/>
          </a:prstGeom>
          <a:noFill/>
          <a:ln w="9525">
            <a:noFill/>
            <a:miter lim="800000"/>
            <a:headEnd/>
            <a:tailEnd/>
          </a:ln>
        </p:spPr>
      </p:pic>
      <p:pic>
        <p:nvPicPr>
          <p:cNvPr id="19459" name="Picture 2" descr="snapshot20091119051539.jpg"/>
          <p:cNvPicPr>
            <a:picLocks noChangeAspect="1"/>
          </p:cNvPicPr>
          <p:nvPr/>
        </p:nvPicPr>
        <p:blipFill>
          <a:blip r:embed="rId4" cstate="print"/>
          <a:srcRect l="20512" t="8580" r="14102"/>
          <a:stretch>
            <a:fillRect/>
          </a:stretch>
        </p:blipFill>
        <p:spPr bwMode="auto">
          <a:xfrm>
            <a:off x="4793034" y="1758204"/>
            <a:ext cx="4241800" cy="3544888"/>
          </a:xfrm>
          <a:prstGeom prst="rect">
            <a:avLst/>
          </a:prstGeom>
          <a:noFill/>
          <a:ln w="9525">
            <a:noFill/>
            <a:miter lim="800000"/>
            <a:headEnd/>
            <a:tailEnd/>
          </a:ln>
        </p:spPr>
      </p:pic>
      <p:sp>
        <p:nvSpPr>
          <p:cNvPr id="4" name="TextBox 3"/>
          <p:cNvSpPr txBox="1"/>
          <p:nvPr/>
        </p:nvSpPr>
        <p:spPr>
          <a:xfrm>
            <a:off x="857250" y="285750"/>
            <a:ext cx="7358063" cy="132397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George Hale, diretor do observatório do monte Wilson, angariou fundos junto ao empresário John Hooker para construção, em 1917, do telescópio Hooker com 2,5 metros de diâmetro. Que se tornou o maior telescópio pelos próximos 30 anos.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napshot20091119051532.jpg"/>
          <p:cNvPicPr>
            <a:picLocks noChangeAspect="1"/>
          </p:cNvPicPr>
          <p:nvPr/>
        </p:nvPicPr>
        <p:blipFill>
          <a:blip r:embed="rId2" cstate="print"/>
          <a:srcRect/>
          <a:stretch>
            <a:fillRect/>
          </a:stretch>
        </p:blipFill>
        <p:spPr bwMode="auto">
          <a:xfrm>
            <a:off x="4000500" y="1285875"/>
            <a:ext cx="4929188" cy="2970213"/>
          </a:xfrm>
          <a:prstGeom prst="rect">
            <a:avLst/>
          </a:prstGeom>
          <a:noFill/>
          <a:ln w="9525">
            <a:noFill/>
            <a:miter lim="800000"/>
            <a:headEnd/>
            <a:tailEnd/>
          </a:ln>
        </p:spPr>
      </p:pic>
      <p:pic>
        <p:nvPicPr>
          <p:cNvPr id="20483" name="Picture 1" descr="snapshot20091119051549.jpg"/>
          <p:cNvPicPr>
            <a:picLocks noChangeAspect="1"/>
          </p:cNvPicPr>
          <p:nvPr/>
        </p:nvPicPr>
        <p:blipFill>
          <a:blip r:embed="rId3" cstate="print"/>
          <a:srcRect/>
          <a:stretch>
            <a:fillRect/>
          </a:stretch>
        </p:blipFill>
        <p:spPr bwMode="auto">
          <a:xfrm>
            <a:off x="285750" y="3571875"/>
            <a:ext cx="4786313" cy="2922588"/>
          </a:xfrm>
          <a:prstGeom prst="rect">
            <a:avLst/>
          </a:prstGeom>
          <a:noFill/>
          <a:ln w="9525">
            <a:noFill/>
            <a:miter lim="800000"/>
            <a:headEnd/>
            <a:tailEnd/>
          </a:ln>
        </p:spPr>
      </p:pic>
      <p:sp>
        <p:nvSpPr>
          <p:cNvPr id="4" name="TextBox 3"/>
          <p:cNvSpPr txBox="1"/>
          <p:nvPr/>
        </p:nvSpPr>
        <p:spPr>
          <a:xfrm>
            <a:off x="357188" y="1143000"/>
            <a:ext cx="3214687" cy="132397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Através do Telescópio Hooker, Edwin Hubble fez uma das mais importantes descobertas do século XX.</a:t>
            </a:r>
          </a:p>
        </p:txBody>
      </p:sp>
      <p:sp>
        <p:nvSpPr>
          <p:cNvPr id="20485" name="TextBox 4"/>
          <p:cNvSpPr txBox="1">
            <a:spLocks noChangeArrowheads="1"/>
          </p:cNvSpPr>
          <p:nvPr/>
        </p:nvSpPr>
        <p:spPr bwMode="auto">
          <a:xfrm>
            <a:off x="5429250" y="4500563"/>
            <a:ext cx="3429000" cy="1631216"/>
          </a:xfrm>
          <a:prstGeom prst="rect">
            <a:avLst/>
          </a:prstGeom>
          <a:noFill/>
          <a:ln w="9525">
            <a:noFill/>
            <a:miter lim="800000"/>
            <a:headEnd/>
            <a:tailEnd/>
          </a:ln>
        </p:spPr>
        <p:txBody>
          <a:bodyPr>
            <a:spAutoFit/>
          </a:bodyPr>
          <a:lstStyle/>
          <a:p>
            <a:pPr algn="just"/>
            <a:r>
              <a:rPr lang="pt-BR" sz="2000" dirty="0">
                <a:latin typeface="Imprint MT Shadow" pitchFamily="82" charset="0"/>
              </a:rPr>
              <a:t>Analisando a galáxia Andrômeda</a:t>
            </a:r>
            <a:r>
              <a:rPr lang="pt-BR" sz="2000">
                <a:latin typeface="Imprint MT Shadow" pitchFamily="82" charset="0"/>
              </a:rPr>
              <a:t>, </a:t>
            </a:r>
            <a:r>
              <a:rPr lang="pt-BR" sz="2000" smtClean="0">
                <a:latin typeface="Imprint MT Shadow" pitchFamily="82" charset="0"/>
              </a:rPr>
              <a:t>distante 3.000.000 </a:t>
            </a:r>
            <a:r>
              <a:rPr lang="pt-BR" sz="2000" dirty="0" smtClean="0">
                <a:latin typeface="Imprint MT Shadow" pitchFamily="82" charset="0"/>
              </a:rPr>
              <a:t>anos-luz da </a:t>
            </a:r>
            <a:r>
              <a:rPr lang="pt-BR" sz="2000" dirty="0" smtClean="0">
                <a:latin typeface="Imprint MT Shadow" pitchFamily="82" charset="0"/>
              </a:rPr>
              <a:t>Te</a:t>
            </a:r>
            <a:r>
              <a:rPr lang="pt-BR" sz="2000" dirty="0" smtClean="0">
                <a:latin typeface="Imprint MT Shadow" pitchFamily="82" charset="0"/>
              </a:rPr>
              <a:t>rra</a:t>
            </a:r>
            <a:r>
              <a:rPr lang="pt-BR" sz="2000" dirty="0">
                <a:latin typeface="Imprint MT Shadow" pitchFamily="82" charset="0"/>
              </a:rPr>
              <a:t>, Hubble provou que o universo está em expansão.</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snapshot20091119051937.jpg"/>
          <p:cNvPicPr>
            <a:picLocks noChangeAspect="1"/>
          </p:cNvPicPr>
          <p:nvPr/>
        </p:nvPicPr>
        <p:blipFill>
          <a:blip r:embed="rId3" cstate="print"/>
          <a:srcRect/>
          <a:stretch>
            <a:fillRect/>
          </a:stretch>
        </p:blipFill>
        <p:spPr bwMode="auto">
          <a:xfrm>
            <a:off x="1285875" y="1928813"/>
            <a:ext cx="6858000" cy="4071937"/>
          </a:xfrm>
          <a:prstGeom prst="rect">
            <a:avLst/>
          </a:prstGeom>
          <a:noFill/>
          <a:ln w="9525">
            <a:noFill/>
            <a:miter lim="800000"/>
            <a:headEnd/>
            <a:tailEnd/>
          </a:ln>
        </p:spPr>
      </p:pic>
      <p:sp>
        <p:nvSpPr>
          <p:cNvPr id="22531" name="TextBox 2"/>
          <p:cNvSpPr txBox="1">
            <a:spLocks noChangeArrowheads="1"/>
          </p:cNvSpPr>
          <p:nvPr/>
        </p:nvSpPr>
        <p:spPr bwMode="auto">
          <a:xfrm>
            <a:off x="1143000" y="357188"/>
            <a:ext cx="7429500" cy="830262"/>
          </a:xfrm>
          <a:prstGeom prst="rect">
            <a:avLst/>
          </a:prstGeom>
          <a:noFill/>
          <a:ln w="9525">
            <a:noFill/>
            <a:miter lim="800000"/>
            <a:headEnd/>
            <a:tailEnd/>
          </a:ln>
        </p:spPr>
        <p:txBody>
          <a:bodyPr>
            <a:spAutoFit/>
          </a:bodyPr>
          <a:lstStyle/>
          <a:p>
            <a:pPr algn="just"/>
            <a:r>
              <a:rPr lang="pt-BR" sz="2400" dirty="0">
                <a:latin typeface="Imprint MT Shadow" pitchFamily="82" charset="0"/>
              </a:rPr>
              <a:t>O limite de tamanho de telescópios parecia ter sido novamente </a:t>
            </a:r>
            <a:r>
              <a:rPr lang="pt-BR" sz="2400" dirty="0" smtClean="0">
                <a:latin typeface="Imprint MT Shadow" pitchFamily="82" charset="0"/>
              </a:rPr>
              <a:t>atingido (1948).</a:t>
            </a:r>
            <a:endParaRPr lang="pt-BR" sz="2400" dirty="0">
              <a:latin typeface="Imprint MT Shadow" pitchFamily="82"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snapshot20091119052517.jpg"/>
          <p:cNvPicPr>
            <a:picLocks noChangeAspect="1"/>
          </p:cNvPicPr>
          <p:nvPr/>
        </p:nvPicPr>
        <p:blipFill>
          <a:blip r:embed="rId3" cstate="print"/>
          <a:srcRect/>
          <a:stretch>
            <a:fillRect/>
          </a:stretch>
        </p:blipFill>
        <p:spPr bwMode="auto">
          <a:xfrm>
            <a:off x="357188" y="1571625"/>
            <a:ext cx="8372475" cy="4572000"/>
          </a:xfrm>
          <a:prstGeom prst="rect">
            <a:avLst/>
          </a:prstGeom>
          <a:noFill/>
          <a:ln w="9525">
            <a:noFill/>
            <a:miter lim="800000"/>
            <a:headEnd/>
            <a:tailEnd/>
          </a:ln>
        </p:spPr>
      </p:pic>
      <p:sp>
        <p:nvSpPr>
          <p:cNvPr id="23555" name="TextBox 2"/>
          <p:cNvSpPr txBox="1">
            <a:spLocks noChangeArrowheads="1"/>
          </p:cNvSpPr>
          <p:nvPr/>
        </p:nvSpPr>
        <p:spPr bwMode="auto">
          <a:xfrm>
            <a:off x="1072402" y="214313"/>
            <a:ext cx="7000875" cy="1323439"/>
          </a:xfrm>
          <a:prstGeom prst="rect">
            <a:avLst/>
          </a:prstGeom>
          <a:noFill/>
          <a:ln w="9525">
            <a:noFill/>
            <a:miter lim="800000"/>
            <a:headEnd/>
            <a:tailEnd/>
          </a:ln>
        </p:spPr>
        <p:txBody>
          <a:bodyPr>
            <a:spAutoFit/>
          </a:bodyPr>
          <a:lstStyle/>
          <a:p>
            <a:pPr algn="just"/>
            <a:r>
              <a:rPr lang="pt-BR" sz="2000" dirty="0">
                <a:solidFill>
                  <a:schemeClr val="tx1">
                    <a:lumMod val="95000"/>
                    <a:lumOff val="5000"/>
                  </a:schemeClr>
                </a:solidFill>
                <a:latin typeface="Imprint MT Shadow" pitchFamily="82" charset="0"/>
              </a:rPr>
              <a:t>Os Russos </a:t>
            </a:r>
            <a:r>
              <a:rPr lang="pt-BR" sz="2000" dirty="0" smtClean="0">
                <a:solidFill>
                  <a:schemeClr val="tx1">
                    <a:lumMod val="95000"/>
                    <a:lumOff val="5000"/>
                  </a:schemeClr>
                </a:solidFill>
                <a:latin typeface="Imprint MT Shadow" pitchFamily="82" charset="0"/>
              </a:rPr>
              <a:t>construíram </a:t>
            </a:r>
            <a:r>
              <a:rPr lang="pt-BR" sz="2000" dirty="0">
                <a:solidFill>
                  <a:schemeClr val="tx1">
                    <a:lumMod val="95000"/>
                    <a:lumOff val="5000"/>
                  </a:schemeClr>
                </a:solidFill>
                <a:latin typeface="Imprint MT Shadow" pitchFamily="82" charset="0"/>
              </a:rPr>
              <a:t>um telescópio ainda maior, o </a:t>
            </a:r>
            <a:r>
              <a:rPr lang="pt-BR" sz="2000" dirty="0" err="1">
                <a:solidFill>
                  <a:schemeClr val="tx1">
                    <a:lumMod val="95000"/>
                    <a:lumOff val="5000"/>
                  </a:schemeClr>
                </a:solidFill>
                <a:latin typeface="Imprint MT Shadow" pitchFamily="82" charset="0"/>
              </a:rPr>
              <a:t>Bolshoi</a:t>
            </a:r>
            <a:r>
              <a:rPr lang="pt-BR" sz="2000" dirty="0">
                <a:solidFill>
                  <a:schemeClr val="tx1">
                    <a:lumMod val="95000"/>
                    <a:lumOff val="5000"/>
                  </a:schemeClr>
                </a:solidFill>
                <a:latin typeface="Imprint MT Shadow" pitchFamily="82" charset="0"/>
              </a:rPr>
              <a:t> Azimutal com 6 metros de diâmetro, mas nunca funcionou apropriadamente e foi posteriormente reduzido a 4 </a:t>
            </a:r>
            <a:r>
              <a:rPr lang="pt-BR" sz="2000" dirty="0" smtClean="0">
                <a:solidFill>
                  <a:schemeClr val="tx1">
                    <a:lumMod val="95000"/>
                    <a:lumOff val="5000"/>
                  </a:schemeClr>
                </a:solidFill>
                <a:latin typeface="Imprint MT Shadow" pitchFamily="82" charset="0"/>
              </a:rPr>
              <a:t>metros. (1975).</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7250" y="142875"/>
            <a:ext cx="7500938"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Atualmente os telescópios captam as imagens atravéz de câmeras, isso possibilita vários avanços, como tratamento de imagens e longas </a:t>
            </a:r>
            <a:r>
              <a:rPr lang="pt-BR" sz="2000" dirty="0" smtClean="0">
                <a:solidFill>
                  <a:schemeClr val="tx1">
                    <a:lumMod val="95000"/>
                    <a:lumOff val="5000"/>
                  </a:schemeClr>
                </a:solidFill>
                <a:latin typeface="Imprint MT Shadow" pitchFamily="82" charset="0"/>
              </a:rPr>
              <a:t>exposições.</a:t>
            </a:r>
            <a:endParaRPr lang="pt-BR" sz="2000" dirty="0">
              <a:solidFill>
                <a:schemeClr val="tx1">
                  <a:lumMod val="95000"/>
                  <a:lumOff val="5000"/>
                </a:schemeClr>
              </a:solidFill>
              <a:latin typeface="Imprint MT Shadow" pitchFamily="82" charset="0"/>
            </a:endParaRPr>
          </a:p>
        </p:txBody>
      </p:sp>
      <p:pic>
        <p:nvPicPr>
          <p:cNvPr id="26627" name="Picture 4" descr="snapshot20091120031858.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snapshot20091120031905.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snapshot20091120031906.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snapshot20091120031908.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Observatorio_la_silla_ntt.JPG"/>
          <p:cNvPicPr>
            <a:picLocks noChangeAspect="1"/>
          </p:cNvPicPr>
          <p:nvPr/>
        </p:nvPicPr>
        <p:blipFill>
          <a:blip r:embed="rId3" cstate="print"/>
          <a:srcRect/>
          <a:stretch>
            <a:fillRect/>
          </a:stretch>
        </p:blipFill>
        <p:spPr bwMode="auto">
          <a:xfrm>
            <a:off x="928688" y="2000250"/>
            <a:ext cx="7143750" cy="3862388"/>
          </a:xfrm>
          <a:prstGeom prst="rect">
            <a:avLst/>
          </a:prstGeom>
          <a:noFill/>
          <a:ln w="9525">
            <a:noFill/>
            <a:miter lim="800000"/>
            <a:headEnd/>
            <a:tailEnd/>
          </a:ln>
        </p:spPr>
      </p:pic>
      <p:sp>
        <p:nvSpPr>
          <p:cNvPr id="4" name="TextBox 3"/>
          <p:cNvSpPr txBox="1"/>
          <p:nvPr/>
        </p:nvSpPr>
        <p:spPr>
          <a:xfrm>
            <a:off x="1071563" y="357188"/>
            <a:ext cx="7072312" cy="132397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Com apenas 3,6 metros de diâmetro, o telescópio de nova tecnologia traz inovações que futuramente possibilitam quebrar a barreira dos 5 </a:t>
            </a:r>
            <a:r>
              <a:rPr lang="pt-BR" sz="2000" dirty="0" smtClean="0">
                <a:solidFill>
                  <a:schemeClr val="tx1">
                    <a:lumMod val="95000"/>
                    <a:lumOff val="5000"/>
                  </a:schemeClr>
                </a:solidFill>
                <a:latin typeface="Imprint MT Shadow" pitchFamily="82" charset="0"/>
              </a:rPr>
              <a:t>metros (1989).</a:t>
            </a:r>
            <a:endParaRPr lang="pt-BR" sz="2000" dirty="0">
              <a:solidFill>
                <a:schemeClr val="tx1">
                  <a:lumMod val="95000"/>
                  <a:lumOff val="5000"/>
                </a:schemeClr>
              </a:solidFill>
              <a:latin typeface="Imprint MT Shadow" pitchFamily="82" charset="0"/>
            </a:endParaRPr>
          </a:p>
          <a:p>
            <a:pPr algn="ctr">
              <a:defRPr/>
            </a:pPr>
            <a:endParaRPr lang="pt-BR" sz="2000" dirty="0">
              <a:solidFill>
                <a:schemeClr val="accent1">
                  <a:lumMod val="20000"/>
                  <a:lumOff val="80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AutoShape 3"/>
          <p:cNvSpPr>
            <a:spLocks noChangeArrowheads="1"/>
          </p:cNvSpPr>
          <p:nvPr/>
        </p:nvSpPr>
        <p:spPr bwMode="auto">
          <a:xfrm>
            <a:off x="6299200" y="3213100"/>
            <a:ext cx="2520950" cy="900113"/>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2708" name="AutoShape 4"/>
          <p:cNvSpPr>
            <a:spLocks noChangeArrowheads="1"/>
          </p:cNvSpPr>
          <p:nvPr/>
        </p:nvSpPr>
        <p:spPr bwMode="auto">
          <a:xfrm>
            <a:off x="395288" y="3176588"/>
            <a:ext cx="2520950" cy="900112"/>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2709" name="Title 1"/>
          <p:cNvSpPr>
            <a:spLocks/>
          </p:cNvSpPr>
          <p:nvPr/>
        </p:nvSpPr>
        <p:spPr bwMode="auto">
          <a:xfrm>
            <a:off x="1042988" y="0"/>
            <a:ext cx="7056437" cy="647700"/>
          </a:xfrm>
          <a:prstGeom prst="rect">
            <a:avLst/>
          </a:prstGeom>
          <a:noFill/>
          <a:ln w="9525">
            <a:noFill/>
            <a:miter lim="800000"/>
            <a:headEnd/>
            <a:tailEnd/>
          </a:ln>
        </p:spPr>
        <p:txBody>
          <a:bodyPr lIns="91416" tIns="45707" rIns="91416" bIns="45707" anchor="ctr"/>
          <a:lstStyle/>
          <a:p>
            <a:r>
              <a:rPr lang="pt-BR" sz="2400" b="1">
                <a:solidFill>
                  <a:srgbClr val="6E460A"/>
                </a:solidFill>
                <a:latin typeface="Helvetica" pitchFamily="34" charset="0"/>
              </a:rPr>
              <a:t>Linha de Tempo do Nascimento do Telescópio</a:t>
            </a:r>
          </a:p>
        </p:txBody>
      </p:sp>
      <p:pic>
        <p:nvPicPr>
          <p:cNvPr id="72711" name="Picture 16"/>
          <p:cNvPicPr>
            <a:picLocks noChangeAspect="1" noChangeArrowheads="1"/>
          </p:cNvPicPr>
          <p:nvPr/>
        </p:nvPicPr>
        <p:blipFill>
          <a:blip r:embed="rId3" cstate="print"/>
          <a:srcRect/>
          <a:stretch>
            <a:fillRect/>
          </a:stretch>
        </p:blipFill>
        <p:spPr bwMode="auto">
          <a:xfrm>
            <a:off x="6524625" y="692150"/>
            <a:ext cx="2068513" cy="2374900"/>
          </a:xfrm>
          <a:prstGeom prst="rect">
            <a:avLst/>
          </a:prstGeom>
          <a:noFill/>
          <a:ln w="9525">
            <a:solidFill>
              <a:srgbClr val="6E460A"/>
            </a:solidFill>
            <a:miter lim="800000"/>
            <a:headEnd/>
            <a:tailEnd/>
          </a:ln>
        </p:spPr>
      </p:pic>
      <p:sp>
        <p:nvSpPr>
          <p:cNvPr id="72712" name="Rectangle 16"/>
          <p:cNvSpPr>
            <a:spLocks noChangeArrowheads="1"/>
          </p:cNvSpPr>
          <p:nvPr/>
        </p:nvSpPr>
        <p:spPr bwMode="auto">
          <a:xfrm>
            <a:off x="6696075" y="3429000"/>
            <a:ext cx="1727200" cy="457200"/>
          </a:xfrm>
          <a:prstGeom prst="rect">
            <a:avLst/>
          </a:prstGeom>
          <a:noFill/>
          <a:ln w="9525">
            <a:noFill/>
            <a:miter lim="800000"/>
            <a:headEnd/>
            <a:tailEnd/>
          </a:ln>
        </p:spPr>
        <p:txBody>
          <a:bodyPr>
            <a:spAutoFit/>
          </a:bodyPr>
          <a:lstStyle/>
          <a:p>
            <a:pPr algn="ctr" defTabSz="912813"/>
            <a:r>
              <a:rPr lang="pt-BR" sz="2400">
                <a:latin typeface="Calibri" pitchFamily="34" charset="0"/>
              </a:rPr>
              <a:t>1352 </a:t>
            </a:r>
          </a:p>
        </p:txBody>
      </p:sp>
      <p:sp>
        <p:nvSpPr>
          <p:cNvPr id="72713" name="Rectangle 16"/>
          <p:cNvSpPr>
            <a:spLocks noChangeArrowheads="1"/>
          </p:cNvSpPr>
          <p:nvPr/>
        </p:nvSpPr>
        <p:spPr bwMode="auto">
          <a:xfrm>
            <a:off x="827088" y="3429000"/>
            <a:ext cx="1476375" cy="457200"/>
          </a:xfrm>
          <a:prstGeom prst="rect">
            <a:avLst/>
          </a:prstGeom>
          <a:noFill/>
          <a:ln w="9525">
            <a:noFill/>
            <a:miter lim="800000"/>
            <a:headEnd/>
            <a:tailEnd/>
          </a:ln>
        </p:spPr>
        <p:txBody>
          <a:bodyPr>
            <a:spAutoFit/>
          </a:bodyPr>
          <a:lstStyle/>
          <a:p>
            <a:pPr algn="ctr" defTabSz="912813"/>
            <a:r>
              <a:rPr lang="pt-BR" sz="2400">
                <a:latin typeface="Calibri" pitchFamily="34" charset="0"/>
              </a:rPr>
              <a:t>1280</a:t>
            </a:r>
          </a:p>
        </p:txBody>
      </p:sp>
      <p:sp>
        <p:nvSpPr>
          <p:cNvPr id="72715" name="Text Box 17"/>
          <p:cNvSpPr txBox="1">
            <a:spLocks noChangeArrowheads="1"/>
          </p:cNvSpPr>
          <p:nvPr/>
        </p:nvSpPr>
        <p:spPr bwMode="auto">
          <a:xfrm>
            <a:off x="6407150" y="4365625"/>
            <a:ext cx="2736850" cy="1616075"/>
          </a:xfrm>
          <a:prstGeom prst="rect">
            <a:avLst/>
          </a:prstGeom>
          <a:noFill/>
          <a:ln w="9525">
            <a:noFill/>
            <a:miter lim="800000"/>
            <a:headEnd/>
            <a:tailEnd/>
          </a:ln>
        </p:spPr>
        <p:txBody>
          <a:bodyPr>
            <a:spAutoFit/>
          </a:bodyPr>
          <a:lstStyle/>
          <a:p>
            <a:pPr algn="ctr"/>
            <a:r>
              <a:rPr lang="pt-BR" sz="2000" b="1" dirty="0"/>
              <a:t>Detalhe de um retrato de Hugh de Provença, pintado por </a:t>
            </a:r>
            <a:r>
              <a:rPr lang="pt-BR" sz="2000" b="1" dirty="0" err="1"/>
              <a:t>Tomaso</a:t>
            </a:r>
            <a:r>
              <a:rPr lang="pt-BR" sz="2000" b="1" dirty="0"/>
              <a:t> da </a:t>
            </a:r>
            <a:r>
              <a:rPr lang="pt-BR" sz="2000" b="1" dirty="0" err="1"/>
              <a:t>Modena</a:t>
            </a:r>
            <a:r>
              <a:rPr lang="pt-BR" sz="2000" b="1" dirty="0"/>
              <a:t> </a:t>
            </a:r>
          </a:p>
        </p:txBody>
      </p:sp>
      <p:sp>
        <p:nvSpPr>
          <p:cNvPr id="72716" name="TextBox 13"/>
          <p:cNvSpPr txBox="1">
            <a:spLocks noChangeArrowheads="1"/>
          </p:cNvSpPr>
          <p:nvPr/>
        </p:nvSpPr>
        <p:spPr bwMode="auto">
          <a:xfrm>
            <a:off x="539750" y="1052513"/>
            <a:ext cx="2305050" cy="1631216"/>
          </a:xfrm>
          <a:prstGeom prst="rect">
            <a:avLst/>
          </a:prstGeom>
          <a:noFill/>
          <a:ln w="9525">
            <a:noFill/>
            <a:miter lim="800000"/>
            <a:headEnd/>
            <a:tailEnd/>
          </a:ln>
        </p:spPr>
        <p:txBody>
          <a:bodyPr>
            <a:spAutoFit/>
          </a:bodyPr>
          <a:lstStyle/>
          <a:p>
            <a:pPr algn="ctr" defTabSz="912813"/>
            <a:r>
              <a:rPr lang="pt-BR" sz="2000" b="1" dirty="0">
                <a:latin typeface="Calibri" pitchFamily="34" charset="0"/>
              </a:rPr>
              <a:t>Um frade fábrica os primeiros cristais para a visão em um monastério de Pisa, Itália</a:t>
            </a:r>
          </a:p>
        </p:txBody>
      </p:sp>
      <p:sp>
        <p:nvSpPr>
          <p:cNvPr id="72718" name="AutoShape 14"/>
          <p:cNvSpPr>
            <a:spLocks noChangeArrowheads="1"/>
          </p:cNvSpPr>
          <p:nvPr/>
        </p:nvSpPr>
        <p:spPr bwMode="auto">
          <a:xfrm>
            <a:off x="3275013" y="3176588"/>
            <a:ext cx="2520950" cy="900112"/>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2719" name="Rectangle 16"/>
          <p:cNvSpPr>
            <a:spLocks noChangeArrowheads="1"/>
          </p:cNvSpPr>
          <p:nvPr/>
        </p:nvSpPr>
        <p:spPr bwMode="auto">
          <a:xfrm>
            <a:off x="3706813" y="3429000"/>
            <a:ext cx="1476375" cy="457200"/>
          </a:xfrm>
          <a:prstGeom prst="rect">
            <a:avLst/>
          </a:prstGeom>
          <a:noFill/>
          <a:ln w="9525">
            <a:noFill/>
            <a:miter lim="800000"/>
            <a:headEnd/>
            <a:tailEnd/>
          </a:ln>
        </p:spPr>
        <p:txBody>
          <a:bodyPr>
            <a:spAutoFit/>
          </a:bodyPr>
          <a:lstStyle/>
          <a:p>
            <a:pPr algn="ctr" defTabSz="912813"/>
            <a:r>
              <a:rPr lang="pt-BR" sz="2400">
                <a:latin typeface="Calibri" pitchFamily="34" charset="0"/>
              </a:rPr>
              <a:t>1284</a:t>
            </a:r>
          </a:p>
        </p:txBody>
      </p:sp>
      <p:sp>
        <p:nvSpPr>
          <p:cNvPr id="72720" name="TextBox 13"/>
          <p:cNvSpPr txBox="1">
            <a:spLocks noChangeArrowheads="1"/>
          </p:cNvSpPr>
          <p:nvPr/>
        </p:nvSpPr>
        <p:spPr bwMode="auto">
          <a:xfrm>
            <a:off x="3419475" y="1700213"/>
            <a:ext cx="2305050" cy="1190625"/>
          </a:xfrm>
          <a:prstGeom prst="rect">
            <a:avLst/>
          </a:prstGeom>
          <a:noFill/>
          <a:ln w="9525">
            <a:noFill/>
            <a:miter lim="800000"/>
            <a:headEnd/>
            <a:tailEnd/>
          </a:ln>
        </p:spPr>
        <p:txBody>
          <a:bodyPr>
            <a:spAutoFit/>
          </a:bodyPr>
          <a:lstStyle/>
          <a:p>
            <a:pPr algn="ctr" defTabSz="912813"/>
            <a:r>
              <a:rPr lang="pt-BR" b="1" dirty="0"/>
              <a:t>A </a:t>
            </a:r>
            <a:r>
              <a:rPr lang="pt-BR" b="1" dirty="0" err="1"/>
              <a:t>Salvino</a:t>
            </a:r>
            <a:r>
              <a:rPr lang="pt-BR" b="1" dirty="0"/>
              <a:t> D´Amato atribui-se a invenção do óculos</a:t>
            </a:r>
            <a:r>
              <a:rPr lang="pt-BR" dirty="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snapshot20091119053304.JPG"/>
          <p:cNvPicPr>
            <a:picLocks noChangeAspect="1"/>
          </p:cNvPicPr>
          <p:nvPr/>
        </p:nvPicPr>
        <p:blipFill>
          <a:blip r:embed="rId2" cstate="print"/>
          <a:srcRect/>
          <a:stretch>
            <a:fillRect/>
          </a:stretch>
        </p:blipFill>
        <p:spPr bwMode="auto">
          <a:xfrm>
            <a:off x="785813" y="3143250"/>
            <a:ext cx="2266950" cy="3276600"/>
          </a:xfrm>
          <a:prstGeom prst="rect">
            <a:avLst/>
          </a:prstGeom>
          <a:noFill/>
          <a:ln w="9525">
            <a:noFill/>
            <a:miter lim="800000"/>
            <a:headEnd/>
            <a:tailEnd/>
          </a:ln>
        </p:spPr>
      </p:pic>
      <p:sp>
        <p:nvSpPr>
          <p:cNvPr id="3" name="TextBox 2"/>
          <p:cNvSpPr txBox="1"/>
          <p:nvPr/>
        </p:nvSpPr>
        <p:spPr>
          <a:xfrm>
            <a:off x="790015" y="357188"/>
            <a:ext cx="7572375" cy="830262"/>
          </a:xfrm>
          <a:prstGeom prst="rect">
            <a:avLst/>
          </a:prstGeom>
          <a:noFill/>
        </p:spPr>
        <p:txBody>
          <a:bodyPr>
            <a:spAutoFit/>
          </a:bodyPr>
          <a:lstStyle/>
          <a:p>
            <a:pPr algn="just">
              <a:defRPr/>
            </a:pPr>
            <a:r>
              <a:rPr lang="pt-BR" sz="2400" dirty="0">
                <a:solidFill>
                  <a:schemeClr val="tx1">
                    <a:lumMod val="95000"/>
                    <a:lumOff val="5000"/>
                  </a:schemeClr>
                </a:solidFill>
                <a:latin typeface="Imprint MT Shadow" pitchFamily="82" charset="0"/>
              </a:rPr>
              <a:t>A ótica ativa e adaptativa, bem como espelhos mais finos, possibilitam uma nova revolução aos telescópios. </a:t>
            </a:r>
          </a:p>
        </p:txBody>
      </p:sp>
      <p:pic>
        <p:nvPicPr>
          <p:cNvPr id="30724" name="Picture 3" descr="snapshot20091119053313.JPG"/>
          <p:cNvPicPr>
            <a:picLocks noChangeAspect="1"/>
          </p:cNvPicPr>
          <p:nvPr/>
        </p:nvPicPr>
        <p:blipFill>
          <a:blip r:embed="rId3" cstate="print"/>
          <a:srcRect/>
          <a:stretch>
            <a:fillRect/>
          </a:stretch>
        </p:blipFill>
        <p:spPr bwMode="auto">
          <a:xfrm>
            <a:off x="4286250" y="4000500"/>
            <a:ext cx="2559050" cy="2500313"/>
          </a:xfrm>
          <a:prstGeom prst="rect">
            <a:avLst/>
          </a:prstGeom>
          <a:noFill/>
          <a:ln w="9525">
            <a:noFill/>
            <a:miter lim="800000"/>
            <a:headEnd/>
            <a:tailEnd/>
          </a:ln>
        </p:spPr>
      </p:pic>
      <p:pic>
        <p:nvPicPr>
          <p:cNvPr id="30725" name="Picture 4" descr="snapshot20091119053233.jpg"/>
          <p:cNvPicPr>
            <a:picLocks noChangeAspect="1"/>
          </p:cNvPicPr>
          <p:nvPr/>
        </p:nvPicPr>
        <p:blipFill>
          <a:blip r:embed="rId4" cstate="print"/>
          <a:srcRect r="21875" b="32813"/>
          <a:stretch>
            <a:fillRect/>
          </a:stretch>
        </p:blipFill>
        <p:spPr bwMode="auto">
          <a:xfrm>
            <a:off x="4143375" y="1357313"/>
            <a:ext cx="4000500" cy="2293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Adaptive_optics_correct.png"/>
          <p:cNvPicPr>
            <a:picLocks noChangeAspect="1"/>
          </p:cNvPicPr>
          <p:nvPr/>
        </p:nvPicPr>
        <p:blipFill>
          <a:blip r:embed="rId3" cstate="print"/>
          <a:srcRect/>
          <a:stretch>
            <a:fillRect/>
          </a:stretch>
        </p:blipFill>
        <p:spPr bwMode="auto">
          <a:xfrm>
            <a:off x="214313" y="2000250"/>
            <a:ext cx="3400425" cy="3810000"/>
          </a:xfrm>
          <a:prstGeom prst="rect">
            <a:avLst/>
          </a:prstGeom>
          <a:noFill/>
          <a:ln w="9525">
            <a:noFill/>
            <a:miter lim="800000"/>
            <a:headEnd/>
            <a:tailEnd/>
          </a:ln>
        </p:spPr>
      </p:pic>
      <p:pic>
        <p:nvPicPr>
          <p:cNvPr id="31747" name="Picture 2" descr="800px-A_Laser_Strike_at_the_Galactic_Center.jpg"/>
          <p:cNvPicPr>
            <a:picLocks noChangeAspect="1"/>
          </p:cNvPicPr>
          <p:nvPr/>
        </p:nvPicPr>
        <p:blipFill>
          <a:blip r:embed="rId4" cstate="print"/>
          <a:srcRect b="2750"/>
          <a:stretch>
            <a:fillRect/>
          </a:stretch>
        </p:blipFill>
        <p:spPr bwMode="auto">
          <a:xfrm>
            <a:off x="3929063" y="2071688"/>
            <a:ext cx="4841875" cy="3143250"/>
          </a:xfrm>
          <a:prstGeom prst="rect">
            <a:avLst/>
          </a:prstGeom>
          <a:noFill/>
          <a:ln w="9525">
            <a:noFill/>
            <a:miter lim="800000"/>
            <a:headEnd/>
            <a:tailEnd/>
          </a:ln>
        </p:spPr>
      </p:pic>
      <p:sp>
        <p:nvSpPr>
          <p:cNvPr id="31748" name="TextBox 3"/>
          <p:cNvSpPr txBox="1">
            <a:spLocks noChangeArrowheads="1"/>
          </p:cNvSpPr>
          <p:nvPr/>
        </p:nvSpPr>
        <p:spPr bwMode="auto">
          <a:xfrm>
            <a:off x="1214438" y="357188"/>
            <a:ext cx="6357937" cy="523875"/>
          </a:xfrm>
          <a:prstGeom prst="rect">
            <a:avLst/>
          </a:prstGeom>
          <a:noFill/>
          <a:ln w="9525">
            <a:noFill/>
            <a:miter lim="800000"/>
            <a:headEnd/>
            <a:tailEnd/>
          </a:ln>
        </p:spPr>
        <p:txBody>
          <a:bodyPr>
            <a:spAutoFit/>
          </a:bodyPr>
          <a:lstStyle/>
          <a:p>
            <a:pPr algn="ctr"/>
            <a:r>
              <a:rPr lang="pt-BR" sz="2800" dirty="0">
                <a:solidFill>
                  <a:schemeClr val="tx1">
                    <a:lumMod val="95000"/>
                    <a:lumOff val="5000"/>
                  </a:schemeClr>
                </a:solidFill>
                <a:latin typeface="Imprint MT Shadow" pitchFamily="82" charset="0"/>
              </a:rPr>
              <a:t>Ótica Adaptativa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napshot20091119053845.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snapshot20091119053851.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SOARmain3a.jpg"/>
          <p:cNvPicPr>
            <a:picLocks noChangeAspect="1"/>
          </p:cNvPicPr>
          <p:nvPr/>
        </p:nvPicPr>
        <p:blipFill>
          <a:blip r:embed="rId3" cstate="print"/>
          <a:srcRect b="14134"/>
          <a:stretch>
            <a:fillRect/>
          </a:stretch>
        </p:blipFill>
        <p:spPr bwMode="auto">
          <a:xfrm>
            <a:off x="0" y="1857375"/>
            <a:ext cx="9194800" cy="4000500"/>
          </a:xfrm>
          <a:prstGeom prst="rect">
            <a:avLst/>
          </a:prstGeom>
          <a:noFill/>
          <a:ln w="9525">
            <a:noFill/>
            <a:miter lim="800000"/>
            <a:headEnd/>
            <a:tailEnd/>
          </a:ln>
        </p:spPr>
      </p:pic>
      <p:sp>
        <p:nvSpPr>
          <p:cNvPr id="3" name="TextBox 2"/>
          <p:cNvSpPr txBox="1"/>
          <p:nvPr/>
        </p:nvSpPr>
        <p:spPr>
          <a:xfrm>
            <a:off x="1500188" y="428625"/>
            <a:ext cx="6429375"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telescópio SOAR, com 4,1 metros de diâmetro, um terço de participação brasileira.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snapshot20091119054003.jpg"/>
          <p:cNvPicPr>
            <a:picLocks noChangeAspect="1"/>
          </p:cNvPicPr>
          <p:nvPr/>
        </p:nvPicPr>
        <p:blipFill>
          <a:blip r:embed="rId2" cstate="print"/>
          <a:srcRect/>
          <a:stretch>
            <a:fillRect/>
          </a:stretch>
        </p:blipFill>
        <p:spPr bwMode="auto">
          <a:xfrm>
            <a:off x="1214438" y="2000250"/>
            <a:ext cx="6858000" cy="4572000"/>
          </a:xfrm>
          <a:prstGeom prst="rect">
            <a:avLst/>
          </a:prstGeom>
          <a:noFill/>
          <a:ln w="9525">
            <a:noFill/>
            <a:miter lim="800000"/>
            <a:headEnd/>
            <a:tailEnd/>
          </a:ln>
        </p:spPr>
      </p:pic>
      <p:sp>
        <p:nvSpPr>
          <p:cNvPr id="3" name="TextBox 2"/>
          <p:cNvSpPr txBox="1"/>
          <p:nvPr/>
        </p:nvSpPr>
        <p:spPr>
          <a:xfrm>
            <a:off x="928688" y="285750"/>
            <a:ext cx="7286625"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Gemini Sul, Cerro Pachón, Chile. 8,2 metros. Oitavo maior do mundo.</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29063" y="357188"/>
            <a:ext cx="6858000"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VLT consiste em 4 telescópios idênticos de 8,2 metros de diâmetro cada. Situado em Cerro Paranal, no Chile. </a:t>
            </a:r>
          </a:p>
        </p:txBody>
      </p:sp>
      <p:pic>
        <p:nvPicPr>
          <p:cNvPr id="36867" name="Picture 3" descr="snapshot20091119042919.jpg"/>
          <p:cNvPicPr>
            <a:picLocks noChangeAspect="1"/>
          </p:cNvPicPr>
          <p:nvPr/>
        </p:nvPicPr>
        <p:blipFill>
          <a:blip r:embed="rId2" cstate="print"/>
          <a:srcRect/>
          <a:stretch>
            <a:fillRect/>
          </a:stretch>
        </p:blipFill>
        <p:spPr bwMode="auto">
          <a:xfrm>
            <a:off x="714375" y="1428750"/>
            <a:ext cx="7618413" cy="4643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4438" y="357188"/>
            <a:ext cx="6643687" cy="707886"/>
          </a:xfrm>
          <a:prstGeom prst="rect">
            <a:avLst/>
          </a:prstGeom>
          <a:noFill/>
        </p:spPr>
        <p:txBody>
          <a:bodyPr>
            <a:spAutoFit/>
          </a:bodyPr>
          <a:lstStyle/>
          <a:p>
            <a:pPr algn="just">
              <a:defRPr/>
            </a:pPr>
            <a:r>
              <a:rPr lang="pt-BR" sz="2000" dirty="0">
                <a:latin typeface="Imprint MT Shadow" pitchFamily="82" charset="0"/>
              </a:rPr>
              <a:t>Os telescópios são: Antu, Kueyen, Melipa e Yepun. Sol, Lua, Cruzeiro do Sul e Vênus no idioma do povo </a:t>
            </a:r>
            <a:r>
              <a:rPr lang="pt-BR" sz="2000" dirty="0" err="1" smtClean="0">
                <a:latin typeface="Imprint MT Shadow" pitchFamily="82" charset="0"/>
              </a:rPr>
              <a:t>Mapache</a:t>
            </a:r>
            <a:r>
              <a:rPr lang="pt-BR" sz="2000" dirty="0" smtClean="0">
                <a:latin typeface="Imprint MT Shadow" pitchFamily="82" charset="0"/>
              </a:rPr>
              <a:t>.</a:t>
            </a:r>
            <a:endParaRPr lang="pt-BR" sz="2000" dirty="0">
              <a:solidFill>
                <a:schemeClr val="accent1">
                  <a:lumMod val="20000"/>
                  <a:lumOff val="80000"/>
                </a:schemeClr>
              </a:solidFill>
              <a:latin typeface="Imprint MT Shadow" pitchFamily="82" charset="0"/>
            </a:endParaRPr>
          </a:p>
        </p:txBody>
      </p:sp>
      <p:pic>
        <p:nvPicPr>
          <p:cNvPr id="37891" name="Picture 3" descr="snapshot20091119042926.jpg"/>
          <p:cNvPicPr>
            <a:picLocks noChangeAspect="1"/>
          </p:cNvPicPr>
          <p:nvPr/>
        </p:nvPicPr>
        <p:blipFill>
          <a:blip r:embed="rId2" cstate="print"/>
          <a:srcRect/>
          <a:stretch>
            <a:fillRect/>
          </a:stretch>
        </p:blipFill>
        <p:spPr bwMode="auto">
          <a:xfrm>
            <a:off x="2928938" y="2928938"/>
            <a:ext cx="6000750" cy="3729037"/>
          </a:xfrm>
          <a:prstGeom prst="rect">
            <a:avLst/>
          </a:prstGeom>
          <a:noFill/>
          <a:ln w="9525">
            <a:noFill/>
            <a:miter lim="800000"/>
            <a:headEnd/>
            <a:tailEnd/>
          </a:ln>
        </p:spPr>
      </p:pic>
      <p:pic>
        <p:nvPicPr>
          <p:cNvPr id="37892" name="Picture 1" descr="snapshot20091119053526.jpg"/>
          <p:cNvPicPr>
            <a:picLocks noChangeAspect="1"/>
          </p:cNvPicPr>
          <p:nvPr/>
        </p:nvPicPr>
        <p:blipFill>
          <a:blip r:embed="rId3" cstate="print"/>
          <a:srcRect l="11539" t="14063" r="23077" b="15913"/>
          <a:stretch>
            <a:fillRect/>
          </a:stretch>
        </p:blipFill>
        <p:spPr bwMode="auto">
          <a:xfrm>
            <a:off x="214313" y="1357313"/>
            <a:ext cx="48577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snapshot20091119053557.jpg"/>
          <p:cNvPicPr>
            <a:picLocks noChangeAspect="1"/>
          </p:cNvPicPr>
          <p:nvPr/>
        </p:nvPicPr>
        <p:blipFill>
          <a:blip r:embed="rId2" cstate="print"/>
          <a:srcRect/>
          <a:stretch>
            <a:fillRect/>
          </a:stretch>
        </p:blipFill>
        <p:spPr bwMode="auto">
          <a:xfrm>
            <a:off x="571500" y="1857375"/>
            <a:ext cx="8086725" cy="4572000"/>
          </a:xfrm>
          <a:prstGeom prst="rect">
            <a:avLst/>
          </a:prstGeom>
          <a:noFill/>
          <a:ln w="9525">
            <a:noFill/>
            <a:miter lim="800000"/>
            <a:headEnd/>
            <a:tailEnd/>
          </a:ln>
        </p:spPr>
      </p:pic>
      <p:sp>
        <p:nvSpPr>
          <p:cNvPr id="3" name="TextBox 2"/>
          <p:cNvSpPr txBox="1"/>
          <p:nvPr/>
        </p:nvSpPr>
        <p:spPr>
          <a:xfrm>
            <a:off x="1696011" y="285750"/>
            <a:ext cx="5786438"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Por interferometria, o equivalente destes 4 telescópios juntos seria de 16 metros de diâmetro</a:t>
            </a:r>
            <a:r>
              <a:rPr lang="pt-BR" sz="2000" dirty="0">
                <a:solidFill>
                  <a:schemeClr val="accent1">
                    <a:lumMod val="20000"/>
                    <a:lumOff val="80000"/>
                  </a:schemeClr>
                </a:solidFill>
                <a:latin typeface="Imprint MT Shadow" pitchFamily="82" charset="0"/>
              </a:rPr>
              <a: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0" y="285750"/>
            <a:ext cx="7072313" cy="708025"/>
          </a:xfrm>
          <a:prstGeom prst="rect">
            <a:avLst/>
          </a:prstGeom>
          <a:noFill/>
        </p:spPr>
        <p:txBody>
          <a:bodyPr>
            <a:spAutoFit/>
          </a:bodyPr>
          <a:lstStyle/>
          <a:p>
            <a:pPr algn="just">
              <a:defRPr/>
            </a:pPr>
            <a:r>
              <a:rPr lang="pt-BR" sz="2000" dirty="0">
                <a:latin typeface="Imprint MT Shadow" pitchFamily="82" charset="0"/>
              </a:rPr>
              <a:t>O infra-vermelho possibilita que vejamos estrelas que de outra forma pareceriam ocultas.</a:t>
            </a:r>
          </a:p>
        </p:txBody>
      </p:sp>
      <p:pic>
        <p:nvPicPr>
          <p:cNvPr id="49155" name="Picture 2" descr="snapshot20091120033117.jpg"/>
          <p:cNvPicPr>
            <a:picLocks noChangeAspect="1"/>
          </p:cNvPicPr>
          <p:nvPr/>
        </p:nvPicPr>
        <p:blipFill>
          <a:blip r:embed="rId2" cstate="print"/>
          <a:srcRect/>
          <a:stretch>
            <a:fillRect/>
          </a:stretch>
        </p:blipFill>
        <p:spPr bwMode="auto">
          <a:xfrm>
            <a:off x="857250" y="1143000"/>
            <a:ext cx="74295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Title 1"/>
          <p:cNvSpPr>
            <a:spLocks/>
          </p:cNvSpPr>
          <p:nvPr/>
        </p:nvSpPr>
        <p:spPr bwMode="auto">
          <a:xfrm>
            <a:off x="1042988" y="0"/>
            <a:ext cx="7056437" cy="647700"/>
          </a:xfrm>
          <a:prstGeom prst="rect">
            <a:avLst/>
          </a:prstGeom>
          <a:noFill/>
          <a:ln w="9525">
            <a:noFill/>
            <a:miter lim="800000"/>
            <a:headEnd/>
            <a:tailEnd/>
          </a:ln>
        </p:spPr>
        <p:txBody>
          <a:bodyPr lIns="91416" tIns="45707" rIns="91416" bIns="45707" anchor="ctr"/>
          <a:lstStyle/>
          <a:p>
            <a:r>
              <a:rPr lang="pt-BR" sz="2400" b="1">
                <a:solidFill>
                  <a:srgbClr val="6E460A"/>
                </a:solidFill>
                <a:latin typeface="Helvetica" pitchFamily="34" charset="0"/>
              </a:rPr>
              <a:t>Linha de Tempo do Nascimento do Telescópio</a:t>
            </a:r>
          </a:p>
        </p:txBody>
      </p:sp>
      <p:sp>
        <p:nvSpPr>
          <p:cNvPr id="80904" name="Text Box 17"/>
          <p:cNvSpPr txBox="1">
            <a:spLocks noChangeArrowheads="1"/>
          </p:cNvSpPr>
          <p:nvPr/>
        </p:nvSpPr>
        <p:spPr bwMode="auto">
          <a:xfrm>
            <a:off x="611188" y="4221163"/>
            <a:ext cx="3529012" cy="946150"/>
          </a:xfrm>
          <a:prstGeom prst="rect">
            <a:avLst/>
          </a:prstGeom>
          <a:noFill/>
          <a:ln w="9525">
            <a:noFill/>
            <a:miter lim="800000"/>
            <a:headEnd/>
            <a:tailEnd/>
          </a:ln>
        </p:spPr>
        <p:txBody>
          <a:bodyPr>
            <a:spAutoFit/>
          </a:bodyPr>
          <a:lstStyle/>
          <a:p>
            <a:r>
              <a:rPr lang="pt-BR"/>
              <a:t>DVANNOCCIO BIRINGUCCIO, </a:t>
            </a:r>
          </a:p>
          <a:p>
            <a:r>
              <a:rPr lang="pt-BR"/>
              <a:t>De la pirotechnia , Veneza</a:t>
            </a:r>
          </a:p>
          <a:p>
            <a:endParaRPr lang="pt-BR" sz="2000" b="1"/>
          </a:p>
        </p:txBody>
      </p:sp>
      <p:sp>
        <p:nvSpPr>
          <p:cNvPr id="80906" name="AutoShape 10"/>
          <p:cNvSpPr>
            <a:spLocks noChangeArrowheads="1"/>
          </p:cNvSpPr>
          <p:nvPr/>
        </p:nvSpPr>
        <p:spPr bwMode="auto">
          <a:xfrm>
            <a:off x="909266" y="3213100"/>
            <a:ext cx="2520950" cy="900113"/>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80907" name="Rectangle 16"/>
          <p:cNvSpPr>
            <a:spLocks noChangeArrowheads="1"/>
          </p:cNvSpPr>
          <p:nvPr/>
        </p:nvSpPr>
        <p:spPr bwMode="auto">
          <a:xfrm>
            <a:off x="1306515" y="3429000"/>
            <a:ext cx="1476375" cy="457200"/>
          </a:xfrm>
          <a:prstGeom prst="rect">
            <a:avLst/>
          </a:prstGeom>
          <a:noFill/>
          <a:ln w="9525">
            <a:noFill/>
            <a:miter lim="800000"/>
            <a:headEnd/>
            <a:tailEnd/>
          </a:ln>
        </p:spPr>
        <p:txBody>
          <a:bodyPr>
            <a:spAutoFit/>
          </a:bodyPr>
          <a:lstStyle/>
          <a:p>
            <a:pPr algn="ctr" defTabSz="912813"/>
            <a:r>
              <a:rPr lang="pt-BR" sz="2400" dirty="0">
                <a:latin typeface="Calibri" pitchFamily="34" charset="0"/>
              </a:rPr>
              <a:t>1540</a:t>
            </a:r>
          </a:p>
        </p:txBody>
      </p:sp>
      <p:pic>
        <p:nvPicPr>
          <p:cNvPr id="80911" name="Picture 15" descr="1_4_2_800"/>
          <p:cNvPicPr>
            <a:picLocks noChangeAspect="1" noChangeArrowheads="1"/>
          </p:cNvPicPr>
          <p:nvPr/>
        </p:nvPicPr>
        <p:blipFill>
          <a:blip r:embed="rId3" cstate="print"/>
          <a:srcRect/>
          <a:stretch>
            <a:fillRect/>
          </a:stretch>
        </p:blipFill>
        <p:spPr bwMode="auto">
          <a:xfrm>
            <a:off x="107950" y="485775"/>
            <a:ext cx="4748213" cy="2438400"/>
          </a:xfrm>
          <a:prstGeom prst="rect">
            <a:avLst/>
          </a:prstGeom>
          <a:noFill/>
        </p:spPr>
      </p:pic>
      <p:pic>
        <p:nvPicPr>
          <p:cNvPr id="80913" name="Picture 17"/>
          <p:cNvPicPr>
            <a:picLocks noChangeAspect="1" noChangeArrowheads="1"/>
          </p:cNvPicPr>
          <p:nvPr/>
        </p:nvPicPr>
        <p:blipFill>
          <a:blip r:embed="rId4" cstate="print"/>
          <a:srcRect/>
          <a:stretch>
            <a:fillRect/>
          </a:stretch>
        </p:blipFill>
        <p:spPr bwMode="auto">
          <a:xfrm>
            <a:off x="4284663" y="2924175"/>
            <a:ext cx="4819650" cy="3914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snapshot20091120033130.jpg"/>
          <p:cNvPicPr>
            <a:picLocks noChangeAspect="1"/>
          </p:cNvPicPr>
          <p:nvPr/>
        </p:nvPicPr>
        <p:blipFill>
          <a:blip r:embed="rId2" cstate="print"/>
          <a:srcRect/>
          <a:stretch>
            <a:fillRect/>
          </a:stretch>
        </p:blipFill>
        <p:spPr bwMode="auto">
          <a:xfrm>
            <a:off x="857250" y="1143000"/>
            <a:ext cx="74295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22" name="Picture 2" descr="http://www.eso.org/public/archives/images/screen/dave-jones-2.jpg"/>
          <p:cNvPicPr>
            <a:picLocks noChangeAspect="1" noChangeArrowheads="1"/>
          </p:cNvPicPr>
          <p:nvPr/>
        </p:nvPicPr>
        <p:blipFill>
          <a:blip r:embed="rId2" cstate="print"/>
          <a:srcRect/>
          <a:stretch>
            <a:fillRect/>
          </a:stretch>
        </p:blipFill>
        <p:spPr bwMode="auto">
          <a:xfrm>
            <a:off x="936104" y="188640"/>
            <a:ext cx="4572000" cy="6604397"/>
          </a:xfrm>
          <a:prstGeom prst="rect">
            <a:avLst/>
          </a:prstGeom>
          <a:noFill/>
        </p:spPr>
      </p:pic>
      <p:sp>
        <p:nvSpPr>
          <p:cNvPr id="3" name="Retângulo 2"/>
          <p:cNvSpPr/>
          <p:nvPr/>
        </p:nvSpPr>
        <p:spPr>
          <a:xfrm>
            <a:off x="4788024" y="908720"/>
            <a:ext cx="4572000" cy="2492990"/>
          </a:xfrm>
          <a:prstGeom prst="rect">
            <a:avLst/>
          </a:prstGeom>
        </p:spPr>
        <p:txBody>
          <a:bodyPr wrap="square">
            <a:spAutoFit/>
          </a:bodyPr>
          <a:lstStyle/>
          <a:p>
            <a:pPr algn="ctr"/>
            <a:r>
              <a:rPr lang="en-US" sz="2400" dirty="0" smtClean="0">
                <a:solidFill>
                  <a:schemeClr val="bg1"/>
                </a:solidFill>
              </a:rPr>
              <a:t>V</a:t>
            </a:r>
            <a:r>
              <a:rPr lang="en-US" dirty="0" smtClean="0">
                <a:solidFill>
                  <a:schemeClr val="bg1"/>
                </a:solidFill>
              </a:rPr>
              <a:t>isible and </a:t>
            </a:r>
          </a:p>
          <a:p>
            <a:pPr algn="ctr"/>
            <a:r>
              <a:rPr lang="en-US" sz="2400" dirty="0" smtClean="0">
                <a:solidFill>
                  <a:schemeClr val="bg1"/>
                </a:solidFill>
              </a:rPr>
              <a:t>I</a:t>
            </a:r>
            <a:r>
              <a:rPr lang="en-US" dirty="0" smtClean="0">
                <a:solidFill>
                  <a:schemeClr val="bg1"/>
                </a:solidFill>
              </a:rPr>
              <a:t>nfrared </a:t>
            </a:r>
          </a:p>
          <a:p>
            <a:pPr algn="ctr"/>
            <a:r>
              <a:rPr lang="en-US" sz="2400" dirty="0" smtClean="0">
                <a:solidFill>
                  <a:schemeClr val="bg1"/>
                </a:solidFill>
              </a:rPr>
              <a:t>S</a:t>
            </a:r>
            <a:r>
              <a:rPr lang="en-US" dirty="0" smtClean="0">
                <a:solidFill>
                  <a:schemeClr val="bg1"/>
                </a:solidFill>
              </a:rPr>
              <a:t>urvey </a:t>
            </a:r>
          </a:p>
          <a:p>
            <a:pPr algn="ctr"/>
            <a:r>
              <a:rPr lang="en-US" sz="2400" dirty="0" smtClean="0">
                <a:solidFill>
                  <a:schemeClr val="bg1"/>
                </a:solidFill>
              </a:rPr>
              <a:t>T</a:t>
            </a:r>
            <a:r>
              <a:rPr lang="en-US" dirty="0" smtClean="0">
                <a:solidFill>
                  <a:schemeClr val="bg1"/>
                </a:solidFill>
              </a:rPr>
              <a:t>elescope for </a:t>
            </a:r>
          </a:p>
          <a:p>
            <a:pPr algn="ctr"/>
            <a:r>
              <a:rPr lang="en-US" sz="2400" dirty="0" smtClean="0">
                <a:solidFill>
                  <a:schemeClr val="bg1"/>
                </a:solidFill>
              </a:rPr>
              <a:t>A</a:t>
            </a:r>
            <a:r>
              <a:rPr lang="en-US" dirty="0" smtClean="0">
                <a:solidFill>
                  <a:schemeClr val="bg1"/>
                </a:solidFill>
              </a:rPr>
              <a:t>stronomy </a:t>
            </a:r>
          </a:p>
          <a:p>
            <a:pPr algn="ctr"/>
            <a:endParaRPr lang="en-US" dirty="0" smtClean="0">
              <a:solidFill>
                <a:schemeClr val="bg1"/>
              </a:solidFill>
            </a:endParaRPr>
          </a:p>
          <a:p>
            <a:pPr algn="ctr"/>
            <a:r>
              <a:rPr lang="en-US" dirty="0" smtClean="0">
                <a:solidFill>
                  <a:schemeClr val="bg1"/>
                </a:solidFill>
              </a:rPr>
              <a:t> VISTA</a:t>
            </a:r>
            <a:endParaRPr lang="pt-BR"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07704" y="260648"/>
            <a:ext cx="5400600" cy="369332"/>
          </a:xfrm>
          <a:prstGeom prst="rect">
            <a:avLst/>
          </a:prstGeom>
          <a:noFill/>
        </p:spPr>
        <p:txBody>
          <a:bodyPr wrap="square" rtlCol="0">
            <a:spAutoFit/>
          </a:bodyPr>
          <a:lstStyle/>
          <a:p>
            <a:r>
              <a:rPr lang="pt-BR" dirty="0" smtClean="0">
                <a:solidFill>
                  <a:schemeClr val="bg1"/>
                </a:solidFill>
              </a:rPr>
              <a:t>Telescópio VISTA – Cerro </a:t>
            </a:r>
            <a:r>
              <a:rPr lang="pt-BR" dirty="0" err="1" smtClean="0">
                <a:solidFill>
                  <a:schemeClr val="bg1"/>
                </a:solidFill>
              </a:rPr>
              <a:t>Paranal</a:t>
            </a:r>
            <a:r>
              <a:rPr lang="pt-BR" dirty="0" smtClean="0">
                <a:solidFill>
                  <a:schemeClr val="bg1"/>
                </a:solidFill>
              </a:rPr>
              <a:t>  (VLT)</a:t>
            </a:r>
            <a:endParaRPr lang="pt-BR" dirty="0">
              <a:solidFill>
                <a:schemeClr val="bg1"/>
              </a:solidFill>
            </a:endParaRPr>
          </a:p>
        </p:txBody>
      </p:sp>
      <p:pic>
        <p:nvPicPr>
          <p:cNvPr id="1026" name="Picture 2" descr="http://www.eso.org/public/archives/images/screen/eso1213a.jpg"/>
          <p:cNvPicPr>
            <a:picLocks noChangeAspect="1" noChangeArrowheads="1"/>
          </p:cNvPicPr>
          <p:nvPr/>
        </p:nvPicPr>
        <p:blipFill>
          <a:blip r:embed="rId3" cstate="print"/>
          <a:srcRect/>
          <a:stretch>
            <a:fillRect/>
          </a:stretch>
        </p:blipFill>
        <p:spPr bwMode="auto">
          <a:xfrm>
            <a:off x="94129" y="723990"/>
            <a:ext cx="8951042" cy="5657338"/>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SALT.jpg"/>
          <p:cNvPicPr>
            <a:picLocks noChangeAspect="1"/>
          </p:cNvPicPr>
          <p:nvPr/>
        </p:nvPicPr>
        <p:blipFill>
          <a:blip r:embed="rId3" cstate="print"/>
          <a:srcRect l="8696" r="26086" b="11067"/>
          <a:stretch>
            <a:fillRect/>
          </a:stretch>
        </p:blipFill>
        <p:spPr bwMode="auto">
          <a:xfrm>
            <a:off x="785813" y="4286250"/>
            <a:ext cx="2030412" cy="2214563"/>
          </a:xfrm>
          <a:prstGeom prst="rect">
            <a:avLst/>
          </a:prstGeom>
          <a:noFill/>
          <a:ln w="9525">
            <a:noFill/>
            <a:miter lim="800000"/>
            <a:headEnd/>
            <a:tailEnd/>
          </a:ln>
        </p:spPr>
      </p:pic>
      <p:pic>
        <p:nvPicPr>
          <p:cNvPr id="39939" name="Picture 2" descr="800px-MaunaKea_Subaru.jpg"/>
          <p:cNvPicPr>
            <a:picLocks noChangeAspect="1"/>
          </p:cNvPicPr>
          <p:nvPr/>
        </p:nvPicPr>
        <p:blipFill>
          <a:blip r:embed="rId4" cstate="print"/>
          <a:srcRect/>
          <a:stretch>
            <a:fillRect/>
          </a:stretch>
        </p:blipFill>
        <p:spPr bwMode="auto">
          <a:xfrm>
            <a:off x="714375" y="428625"/>
            <a:ext cx="2214563" cy="1638300"/>
          </a:xfrm>
          <a:prstGeom prst="rect">
            <a:avLst/>
          </a:prstGeom>
          <a:noFill/>
          <a:ln w="9525">
            <a:noFill/>
            <a:miter lim="800000"/>
            <a:headEnd/>
            <a:tailEnd/>
          </a:ln>
        </p:spPr>
      </p:pic>
      <p:pic>
        <p:nvPicPr>
          <p:cNvPr id="39940" name="Picture 3" descr="800px-HET_Dome.jpg"/>
          <p:cNvPicPr>
            <a:picLocks noChangeAspect="1"/>
          </p:cNvPicPr>
          <p:nvPr/>
        </p:nvPicPr>
        <p:blipFill>
          <a:blip r:embed="rId5" cstate="print"/>
          <a:srcRect/>
          <a:stretch>
            <a:fillRect/>
          </a:stretch>
        </p:blipFill>
        <p:spPr bwMode="auto">
          <a:xfrm>
            <a:off x="500063" y="2357438"/>
            <a:ext cx="2643187" cy="1757362"/>
          </a:xfrm>
          <a:prstGeom prst="rect">
            <a:avLst/>
          </a:prstGeom>
          <a:noFill/>
          <a:ln w="9525">
            <a:noFill/>
            <a:miter lim="800000"/>
            <a:headEnd/>
            <a:tailEnd/>
          </a:ln>
        </p:spPr>
      </p:pic>
      <p:sp>
        <p:nvSpPr>
          <p:cNvPr id="6" name="TextBox 5"/>
          <p:cNvSpPr txBox="1"/>
          <p:nvPr/>
        </p:nvSpPr>
        <p:spPr>
          <a:xfrm>
            <a:off x="3143250" y="428625"/>
            <a:ext cx="5715000"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Teslescópio Subaru. 8,2 metros. Mauna Kea.</a:t>
            </a:r>
          </a:p>
          <a:p>
            <a:pPr>
              <a:defRPr/>
            </a:pPr>
            <a:endParaRPr lang="pt-BR" sz="2000" dirty="0">
              <a:solidFill>
                <a:schemeClr val="accent1">
                  <a:lumMod val="20000"/>
                  <a:lumOff val="80000"/>
                </a:schemeClr>
              </a:solidFill>
              <a:latin typeface="Imprint MT Shadow" pitchFamily="82" charset="0"/>
            </a:endParaRPr>
          </a:p>
        </p:txBody>
      </p:sp>
      <p:sp>
        <p:nvSpPr>
          <p:cNvPr id="8" name="TextBox 7"/>
          <p:cNvSpPr txBox="1"/>
          <p:nvPr/>
        </p:nvSpPr>
        <p:spPr>
          <a:xfrm>
            <a:off x="3214688" y="2357438"/>
            <a:ext cx="5786437" cy="1016000"/>
          </a:xfrm>
          <a:prstGeom prst="rect">
            <a:avLst/>
          </a:prstGeom>
          <a:noFill/>
        </p:spPr>
        <p:txBody>
          <a:bodyPr>
            <a:spAutoFit/>
          </a:bodyPr>
          <a:lstStyle/>
          <a:p>
            <a:pPr algn="just">
              <a:defRPr/>
            </a:pPr>
            <a:r>
              <a:rPr lang="pt-BR" sz="2000" dirty="0" err="1" smtClean="0">
                <a:solidFill>
                  <a:schemeClr val="tx1">
                    <a:lumMod val="95000"/>
                    <a:lumOff val="5000"/>
                  </a:schemeClr>
                </a:solidFill>
                <a:latin typeface="Imprint MT Shadow" pitchFamily="82" charset="0"/>
              </a:rPr>
              <a:t>Hobby-Eberly</a:t>
            </a:r>
            <a:r>
              <a:rPr lang="pt-BR" sz="2000" dirty="0" smtClean="0">
                <a:solidFill>
                  <a:schemeClr val="tx1">
                    <a:lumMod val="95000"/>
                    <a:lumOff val="5000"/>
                  </a:schemeClr>
                </a:solidFill>
                <a:latin typeface="Imprint MT Shadow" pitchFamily="82" charset="0"/>
              </a:rPr>
              <a:t> </a:t>
            </a:r>
            <a:r>
              <a:rPr lang="pt-BR" sz="2000" dirty="0">
                <a:solidFill>
                  <a:schemeClr val="tx1">
                    <a:lumMod val="95000"/>
                    <a:lumOff val="5000"/>
                  </a:schemeClr>
                </a:solidFill>
                <a:latin typeface="Imprint MT Shadow" pitchFamily="82" charset="0"/>
              </a:rPr>
              <a:t>Telescope, HET. 91 espelhos segmentados, equivalente a 9,2 metros de diâmetro. Texas.</a:t>
            </a:r>
          </a:p>
        </p:txBody>
      </p:sp>
      <p:sp>
        <p:nvSpPr>
          <p:cNvPr id="9" name="TextBox 8"/>
          <p:cNvSpPr txBox="1"/>
          <p:nvPr/>
        </p:nvSpPr>
        <p:spPr>
          <a:xfrm>
            <a:off x="2928938" y="5143500"/>
            <a:ext cx="6072187"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South African Large Telescope, SALT. Como o HET, 9,2 metros.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8042" y="214313"/>
            <a:ext cx="6858000"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Os telescópios Keck no Havaí. Cada um com 10 metros de diâmetro.</a:t>
            </a:r>
          </a:p>
        </p:txBody>
      </p:sp>
      <p:pic>
        <p:nvPicPr>
          <p:cNvPr id="40963" name="Picture 3" descr="snapshot20091119053422.jpg"/>
          <p:cNvPicPr>
            <a:picLocks noChangeAspect="1"/>
          </p:cNvPicPr>
          <p:nvPr/>
        </p:nvPicPr>
        <p:blipFill>
          <a:blip r:embed="rId3" cstate="print"/>
          <a:srcRect/>
          <a:stretch>
            <a:fillRect/>
          </a:stretch>
        </p:blipFill>
        <p:spPr bwMode="auto">
          <a:xfrm>
            <a:off x="3286125" y="3429000"/>
            <a:ext cx="5286375" cy="3238500"/>
          </a:xfrm>
          <a:prstGeom prst="rect">
            <a:avLst/>
          </a:prstGeom>
          <a:noFill/>
          <a:ln w="9525">
            <a:noFill/>
            <a:miter lim="800000"/>
            <a:headEnd/>
            <a:tailEnd/>
          </a:ln>
        </p:spPr>
      </p:pic>
      <p:pic>
        <p:nvPicPr>
          <p:cNvPr id="40964" name="Picture 1" descr="snapshot20091119053406.jpg"/>
          <p:cNvPicPr>
            <a:picLocks noChangeAspect="1"/>
          </p:cNvPicPr>
          <p:nvPr/>
        </p:nvPicPr>
        <p:blipFill>
          <a:blip r:embed="rId4" cstate="print"/>
          <a:srcRect/>
          <a:stretch>
            <a:fillRect/>
          </a:stretch>
        </p:blipFill>
        <p:spPr bwMode="auto">
          <a:xfrm>
            <a:off x="357188" y="1071563"/>
            <a:ext cx="4786312"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snapshot20091119053436.jpg"/>
          <p:cNvPicPr>
            <a:picLocks noChangeAspect="1"/>
          </p:cNvPicPr>
          <p:nvPr/>
        </p:nvPicPr>
        <p:blipFill>
          <a:blip r:embed="rId2" cstate="print"/>
          <a:srcRect/>
          <a:stretch>
            <a:fillRect/>
          </a:stretch>
        </p:blipFill>
        <p:spPr bwMode="auto">
          <a:xfrm>
            <a:off x="3357563" y="1643063"/>
            <a:ext cx="5214937" cy="3238500"/>
          </a:xfrm>
          <a:prstGeom prst="rect">
            <a:avLst/>
          </a:prstGeom>
          <a:noFill/>
          <a:ln w="9525">
            <a:noFill/>
            <a:miter lim="800000"/>
            <a:headEnd/>
            <a:tailEnd/>
          </a:ln>
        </p:spPr>
      </p:pic>
      <p:sp>
        <p:nvSpPr>
          <p:cNvPr id="4" name="TextBox 3"/>
          <p:cNvSpPr txBox="1"/>
          <p:nvPr/>
        </p:nvSpPr>
        <p:spPr>
          <a:xfrm>
            <a:off x="710173" y="428625"/>
            <a:ext cx="7715250" cy="400050"/>
          </a:xfrm>
          <a:prstGeom prst="rect">
            <a:avLst/>
          </a:prstGeom>
          <a:noFill/>
        </p:spPr>
        <p:txBody>
          <a:bodyPr>
            <a:spAutoFit/>
          </a:bodyPr>
          <a:lstStyle/>
          <a:p>
            <a:pPr algn="ctr">
              <a:defRPr/>
            </a:pPr>
            <a:r>
              <a:rPr lang="pt-BR" sz="2000" dirty="0">
                <a:solidFill>
                  <a:schemeClr val="tx1">
                    <a:lumMod val="95000"/>
                    <a:lumOff val="5000"/>
                  </a:schemeClr>
                </a:solidFill>
                <a:latin typeface="Imprint MT Shadow" pitchFamily="82" charset="0"/>
              </a:rPr>
              <a:t>Os telescópios Keck são compostos de 36 espelhos exagonais</a:t>
            </a:r>
            <a:r>
              <a:rPr lang="pt-BR" sz="2000" dirty="0">
                <a:solidFill>
                  <a:schemeClr val="accent1">
                    <a:lumMod val="20000"/>
                    <a:lumOff val="80000"/>
                  </a:schemeClr>
                </a:solidFill>
                <a:latin typeface="Imprint MT Shadow" pitchFamily="82" charset="0"/>
              </a:rPr>
              <a:t>.</a:t>
            </a:r>
          </a:p>
        </p:txBody>
      </p:sp>
      <p:pic>
        <p:nvPicPr>
          <p:cNvPr id="41988" name="Picture 4" descr="snapshot20091119053440.jpg"/>
          <p:cNvPicPr>
            <a:picLocks noChangeAspect="1"/>
          </p:cNvPicPr>
          <p:nvPr/>
        </p:nvPicPr>
        <p:blipFill>
          <a:blip r:embed="rId3" cstate="print"/>
          <a:srcRect/>
          <a:stretch>
            <a:fillRect/>
          </a:stretch>
        </p:blipFill>
        <p:spPr bwMode="auto">
          <a:xfrm>
            <a:off x="357188" y="3786188"/>
            <a:ext cx="4143375" cy="276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800px-Grantelescopio.jpg"/>
          <p:cNvPicPr>
            <a:picLocks noChangeAspect="1"/>
          </p:cNvPicPr>
          <p:nvPr/>
        </p:nvPicPr>
        <p:blipFill>
          <a:blip r:embed="rId3" cstate="print"/>
          <a:srcRect l="12329" t="10280" r="26028" b="7475"/>
          <a:stretch>
            <a:fillRect/>
          </a:stretch>
        </p:blipFill>
        <p:spPr bwMode="auto">
          <a:xfrm>
            <a:off x="5357813" y="1428750"/>
            <a:ext cx="3214687" cy="2857500"/>
          </a:xfrm>
          <a:prstGeom prst="rect">
            <a:avLst/>
          </a:prstGeom>
          <a:noFill/>
          <a:ln w="9525">
            <a:noFill/>
            <a:miter lim="800000"/>
            <a:headEnd/>
            <a:tailEnd/>
          </a:ln>
        </p:spPr>
      </p:pic>
      <p:pic>
        <p:nvPicPr>
          <p:cNvPr id="43011" name="Picture 2" descr="800px-GranTeCan_Mosaic.jpg"/>
          <p:cNvPicPr>
            <a:picLocks noChangeAspect="1"/>
          </p:cNvPicPr>
          <p:nvPr/>
        </p:nvPicPr>
        <p:blipFill>
          <a:blip r:embed="rId4" cstate="print"/>
          <a:srcRect/>
          <a:stretch>
            <a:fillRect/>
          </a:stretch>
        </p:blipFill>
        <p:spPr bwMode="auto">
          <a:xfrm>
            <a:off x="285750" y="2643188"/>
            <a:ext cx="5380038" cy="3786187"/>
          </a:xfrm>
          <a:prstGeom prst="rect">
            <a:avLst/>
          </a:prstGeom>
          <a:noFill/>
          <a:ln w="9525">
            <a:noFill/>
            <a:miter lim="800000"/>
            <a:headEnd/>
            <a:tailEnd/>
          </a:ln>
        </p:spPr>
      </p:pic>
      <p:sp>
        <p:nvSpPr>
          <p:cNvPr id="43012" name="TextBox 3"/>
          <p:cNvSpPr txBox="1">
            <a:spLocks noChangeArrowheads="1"/>
          </p:cNvSpPr>
          <p:nvPr/>
        </p:nvSpPr>
        <p:spPr bwMode="auto">
          <a:xfrm>
            <a:off x="428625" y="142875"/>
            <a:ext cx="7572375" cy="708025"/>
          </a:xfrm>
          <a:prstGeom prst="rect">
            <a:avLst/>
          </a:prstGeom>
          <a:noFill/>
          <a:ln w="9525">
            <a:noFill/>
            <a:miter lim="800000"/>
            <a:headEnd/>
            <a:tailEnd/>
          </a:ln>
        </p:spPr>
        <p:txBody>
          <a:bodyPr>
            <a:spAutoFit/>
          </a:bodyPr>
          <a:lstStyle/>
          <a:p>
            <a:pPr algn="just"/>
            <a:r>
              <a:rPr lang="pt-BR" sz="2000" dirty="0" err="1">
                <a:solidFill>
                  <a:schemeClr val="tx1">
                    <a:lumMod val="95000"/>
                    <a:lumOff val="5000"/>
                  </a:schemeClr>
                </a:solidFill>
                <a:latin typeface="Imprint MT Shadow" pitchFamily="82" charset="0"/>
              </a:rPr>
              <a:t>Gran</a:t>
            </a:r>
            <a:r>
              <a:rPr lang="pt-BR" sz="2000" dirty="0">
                <a:solidFill>
                  <a:schemeClr val="tx1">
                    <a:lumMod val="95000"/>
                    <a:lumOff val="5000"/>
                  </a:schemeClr>
                </a:solidFill>
                <a:latin typeface="Imprint MT Shadow" pitchFamily="82" charset="0"/>
              </a:rPr>
              <a:t> </a:t>
            </a:r>
            <a:r>
              <a:rPr lang="pt-BR" sz="2000" dirty="0" err="1">
                <a:solidFill>
                  <a:schemeClr val="tx1">
                    <a:lumMod val="95000"/>
                    <a:lumOff val="5000"/>
                  </a:schemeClr>
                </a:solidFill>
                <a:latin typeface="Imprint MT Shadow" pitchFamily="82" charset="0"/>
              </a:rPr>
              <a:t>Telescopio</a:t>
            </a:r>
            <a:r>
              <a:rPr lang="pt-BR" sz="2000" dirty="0">
                <a:solidFill>
                  <a:schemeClr val="tx1">
                    <a:lumMod val="95000"/>
                    <a:lumOff val="5000"/>
                  </a:schemeClr>
                </a:solidFill>
                <a:latin typeface="Imprint MT Shadow" pitchFamily="82" charset="0"/>
              </a:rPr>
              <a:t> </a:t>
            </a:r>
            <a:r>
              <a:rPr lang="pt-BR" sz="2000" dirty="0" err="1">
                <a:solidFill>
                  <a:schemeClr val="tx1">
                    <a:lumMod val="95000"/>
                    <a:lumOff val="5000"/>
                  </a:schemeClr>
                </a:solidFill>
                <a:latin typeface="Imprint MT Shadow" pitchFamily="82" charset="0"/>
              </a:rPr>
              <a:t>Canarias</a:t>
            </a:r>
            <a:r>
              <a:rPr lang="pt-BR" sz="2000" dirty="0">
                <a:solidFill>
                  <a:schemeClr val="tx1">
                    <a:lumMod val="95000"/>
                    <a:lumOff val="5000"/>
                  </a:schemeClr>
                </a:solidFill>
                <a:latin typeface="Imprint MT Shadow" pitchFamily="82" charset="0"/>
              </a:rPr>
              <a:t>, com 10,4 metros de diâmetro. Assim como o </a:t>
            </a:r>
            <a:r>
              <a:rPr lang="pt-BR" sz="2000" dirty="0" err="1">
                <a:solidFill>
                  <a:schemeClr val="tx1">
                    <a:lumMod val="95000"/>
                    <a:lumOff val="5000"/>
                  </a:schemeClr>
                </a:solidFill>
                <a:latin typeface="Imprint MT Shadow" pitchFamily="82" charset="0"/>
              </a:rPr>
              <a:t>Keck</a:t>
            </a:r>
            <a:r>
              <a:rPr lang="pt-BR" sz="2000" dirty="0">
                <a:solidFill>
                  <a:schemeClr val="tx1">
                    <a:lumMod val="95000"/>
                    <a:lumOff val="5000"/>
                  </a:schemeClr>
                </a:solidFill>
                <a:latin typeface="Imprint MT Shadow" pitchFamily="82" charset="0"/>
              </a:rPr>
              <a:t> é também segmentado em 36 partes.</a:t>
            </a:r>
            <a:r>
              <a:rPr lang="pt-BR" sz="2000" dirty="0">
                <a:solidFill>
                  <a:srgbClr val="FFFF00"/>
                </a:solidFill>
                <a:latin typeface="Imprint MT Shadow" pitchFamily="82" charset="0"/>
              </a:rPr>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snapshot20091119054007.jpg"/>
          <p:cNvPicPr>
            <a:picLocks noChangeAspect="1"/>
          </p:cNvPicPr>
          <p:nvPr/>
        </p:nvPicPr>
        <p:blipFill>
          <a:blip r:embed="rId3" cstate="print"/>
          <a:srcRect/>
          <a:stretch>
            <a:fillRect/>
          </a:stretch>
        </p:blipFill>
        <p:spPr bwMode="auto">
          <a:xfrm>
            <a:off x="1214438" y="2143125"/>
            <a:ext cx="6615112" cy="3740150"/>
          </a:xfrm>
          <a:prstGeom prst="rect">
            <a:avLst/>
          </a:prstGeom>
          <a:noFill/>
          <a:ln w="9525">
            <a:noFill/>
            <a:miter lim="800000"/>
            <a:headEnd/>
            <a:tailEnd/>
          </a:ln>
        </p:spPr>
      </p:pic>
      <p:sp>
        <p:nvSpPr>
          <p:cNvPr id="3" name="TextBox 2"/>
          <p:cNvSpPr txBox="1"/>
          <p:nvPr/>
        </p:nvSpPr>
        <p:spPr>
          <a:xfrm>
            <a:off x="928688" y="285750"/>
            <a:ext cx="7072312" cy="1015663"/>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maior telescópio ótico do  mundo atualmente é o: Large Binocular Telescope, LBT. No deserto do Arizona, EUA</a:t>
            </a:r>
            <a:r>
              <a:rPr lang="pt-BR" sz="2000" dirty="0" smtClean="0">
                <a:solidFill>
                  <a:schemeClr val="tx1">
                    <a:lumMod val="95000"/>
                    <a:lumOff val="5000"/>
                  </a:schemeClr>
                </a:solidFill>
                <a:latin typeface="Imprint MT Shadow" pitchFamily="82" charset="0"/>
              </a:rPr>
              <a:t>.</a:t>
            </a:r>
          </a:p>
          <a:p>
            <a:pPr algn="just">
              <a:defRPr/>
            </a:pPr>
            <a:r>
              <a:rPr lang="pt-BR" sz="2000" dirty="0" smtClean="0">
                <a:solidFill>
                  <a:schemeClr val="tx1">
                    <a:lumMod val="95000"/>
                    <a:lumOff val="5000"/>
                  </a:schemeClr>
                </a:solidFill>
                <a:latin typeface="Imprint MT Shadow" pitchFamily="82" charset="0"/>
              </a:rPr>
              <a:t>(2005 e 2006) </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snapshot20091119054019.jpg"/>
          <p:cNvPicPr>
            <a:picLocks noChangeAspect="1"/>
          </p:cNvPicPr>
          <p:nvPr/>
        </p:nvPicPr>
        <p:blipFill>
          <a:blip r:embed="rId3" cstate="print"/>
          <a:srcRect/>
          <a:stretch>
            <a:fillRect/>
          </a:stretch>
        </p:blipFill>
        <p:spPr bwMode="auto">
          <a:xfrm>
            <a:off x="3571875" y="3357563"/>
            <a:ext cx="5072063" cy="3095625"/>
          </a:xfrm>
          <a:prstGeom prst="rect">
            <a:avLst/>
          </a:prstGeom>
          <a:noFill/>
          <a:ln w="9525">
            <a:noFill/>
            <a:miter lim="800000"/>
            <a:headEnd/>
            <a:tailEnd/>
          </a:ln>
        </p:spPr>
      </p:pic>
      <p:pic>
        <p:nvPicPr>
          <p:cNvPr id="45059" name="Picture 2" descr="snapshot20091119054026.jpg"/>
          <p:cNvPicPr>
            <a:picLocks noChangeAspect="1"/>
          </p:cNvPicPr>
          <p:nvPr/>
        </p:nvPicPr>
        <p:blipFill>
          <a:blip r:embed="rId4" cstate="print"/>
          <a:srcRect l="17906" r="11845"/>
          <a:stretch>
            <a:fillRect/>
          </a:stretch>
        </p:blipFill>
        <p:spPr bwMode="auto">
          <a:xfrm>
            <a:off x="428625" y="2000250"/>
            <a:ext cx="3643313" cy="2932113"/>
          </a:xfrm>
          <a:prstGeom prst="rect">
            <a:avLst/>
          </a:prstGeom>
          <a:noFill/>
          <a:ln w="9525">
            <a:noFill/>
            <a:miter lim="800000"/>
            <a:headEnd/>
            <a:tailEnd/>
          </a:ln>
        </p:spPr>
      </p:pic>
      <p:sp>
        <p:nvSpPr>
          <p:cNvPr id="4" name="TextBox 3"/>
          <p:cNvSpPr txBox="1"/>
          <p:nvPr/>
        </p:nvSpPr>
        <p:spPr>
          <a:xfrm>
            <a:off x="1045508" y="285750"/>
            <a:ext cx="7072313"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Com dois espelhos de 8,4 metros cada, ele é equivalente a um único espelho de 11,8 metros.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snapshot20091120032708.jpg"/>
          <p:cNvPicPr>
            <a:picLocks noChangeAspect="1"/>
          </p:cNvPicPr>
          <p:nvPr/>
        </p:nvPicPr>
        <p:blipFill>
          <a:blip r:embed="rId3" cstate="print"/>
          <a:srcRect/>
          <a:stretch>
            <a:fillRect/>
          </a:stretch>
        </p:blipFill>
        <p:spPr bwMode="auto">
          <a:xfrm>
            <a:off x="857250" y="1714500"/>
            <a:ext cx="7358063" cy="4429125"/>
          </a:xfrm>
          <a:prstGeom prst="rect">
            <a:avLst/>
          </a:prstGeom>
          <a:noFill/>
          <a:ln w="9525">
            <a:noFill/>
            <a:miter lim="800000"/>
            <a:headEnd/>
            <a:tailEnd/>
          </a:ln>
        </p:spPr>
      </p:pic>
      <p:sp>
        <p:nvSpPr>
          <p:cNvPr id="3" name="TextBox 2"/>
          <p:cNvSpPr txBox="1"/>
          <p:nvPr/>
        </p:nvSpPr>
        <p:spPr>
          <a:xfrm>
            <a:off x="785813" y="285750"/>
            <a:ext cx="7215187" cy="1015663"/>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Very Large Array, Novo México. 27 antenas de 25 metros de diâmetro cada. No total equivale a uma antena de 36 </a:t>
            </a:r>
            <a:r>
              <a:rPr lang="pt-BR" sz="2000" dirty="0" smtClean="0">
                <a:solidFill>
                  <a:schemeClr val="tx1">
                    <a:lumMod val="95000"/>
                    <a:lumOff val="5000"/>
                  </a:schemeClr>
                </a:solidFill>
                <a:latin typeface="Imprint MT Shadow" pitchFamily="82" charset="0"/>
              </a:rPr>
              <a:t>quilômetros.</a:t>
            </a:r>
          </a:p>
          <a:p>
            <a:pPr algn="just">
              <a:defRPr/>
            </a:pPr>
            <a:r>
              <a:rPr lang="pt-BR" sz="2000" dirty="0" smtClean="0">
                <a:solidFill>
                  <a:schemeClr val="tx1">
                    <a:lumMod val="95000"/>
                    <a:lumOff val="5000"/>
                  </a:schemeClr>
                </a:solidFill>
                <a:latin typeface="Imprint MT Shadow" pitchFamily="82" charset="0"/>
              </a:rPr>
              <a:t>(</a:t>
            </a:r>
            <a:r>
              <a:rPr lang="pt-BR" sz="2000" dirty="0" smtClean="0"/>
              <a:t>1973–1980)</a:t>
            </a:r>
            <a:endParaRPr lang="pt-BR" sz="2000" dirty="0">
              <a:solidFill>
                <a:schemeClr val="accent1">
                  <a:lumMod val="20000"/>
                  <a:lumOff val="80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p:cNvSpPr>
            <a:spLocks noChangeArrowheads="1"/>
          </p:cNvSpPr>
          <p:nvPr/>
        </p:nvSpPr>
        <p:spPr bwMode="auto">
          <a:xfrm>
            <a:off x="179388" y="3213100"/>
            <a:ext cx="2520950" cy="900113"/>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4757" name="Title 1"/>
          <p:cNvSpPr>
            <a:spLocks/>
          </p:cNvSpPr>
          <p:nvPr/>
        </p:nvSpPr>
        <p:spPr bwMode="auto">
          <a:xfrm>
            <a:off x="1042988" y="0"/>
            <a:ext cx="7056437" cy="647700"/>
          </a:xfrm>
          <a:prstGeom prst="rect">
            <a:avLst/>
          </a:prstGeom>
          <a:noFill/>
          <a:ln w="9525">
            <a:noFill/>
            <a:miter lim="800000"/>
            <a:headEnd/>
            <a:tailEnd/>
          </a:ln>
        </p:spPr>
        <p:txBody>
          <a:bodyPr lIns="91416" tIns="45707" rIns="91416" bIns="45707" anchor="ctr"/>
          <a:lstStyle/>
          <a:p>
            <a:r>
              <a:rPr lang="pt-BR" sz="2400" b="1">
                <a:solidFill>
                  <a:srgbClr val="6E460A"/>
                </a:solidFill>
                <a:latin typeface="Helvetica" pitchFamily="34" charset="0"/>
              </a:rPr>
              <a:t>Linha de Tempo do Nascimento do Telescópio</a:t>
            </a:r>
          </a:p>
        </p:txBody>
      </p:sp>
      <p:sp>
        <p:nvSpPr>
          <p:cNvPr id="74762" name="Rectangle 16"/>
          <p:cNvSpPr>
            <a:spLocks noChangeArrowheads="1"/>
          </p:cNvSpPr>
          <p:nvPr/>
        </p:nvSpPr>
        <p:spPr bwMode="auto">
          <a:xfrm>
            <a:off x="611188" y="3429000"/>
            <a:ext cx="1727200" cy="457200"/>
          </a:xfrm>
          <a:prstGeom prst="rect">
            <a:avLst/>
          </a:prstGeom>
          <a:noFill/>
          <a:ln w="9525">
            <a:noFill/>
            <a:miter lim="800000"/>
            <a:headEnd/>
            <a:tailEnd/>
          </a:ln>
        </p:spPr>
        <p:txBody>
          <a:bodyPr>
            <a:spAutoFit/>
          </a:bodyPr>
          <a:lstStyle/>
          <a:p>
            <a:pPr algn="ctr" defTabSz="912813"/>
            <a:r>
              <a:rPr lang="pt-BR" sz="2400">
                <a:latin typeface="Calibri" pitchFamily="34" charset="0"/>
              </a:rPr>
              <a:t>1608</a:t>
            </a:r>
          </a:p>
        </p:txBody>
      </p:sp>
      <p:sp>
        <p:nvSpPr>
          <p:cNvPr id="74765" name="Text Box 17"/>
          <p:cNvSpPr txBox="1">
            <a:spLocks noChangeArrowheads="1"/>
          </p:cNvSpPr>
          <p:nvPr/>
        </p:nvSpPr>
        <p:spPr bwMode="auto">
          <a:xfrm>
            <a:off x="214313" y="4508500"/>
            <a:ext cx="2736850" cy="1006475"/>
          </a:xfrm>
          <a:prstGeom prst="rect">
            <a:avLst/>
          </a:prstGeom>
          <a:noFill/>
          <a:ln w="9525">
            <a:noFill/>
            <a:miter lim="800000"/>
            <a:headEnd/>
            <a:tailEnd/>
          </a:ln>
        </p:spPr>
        <p:txBody>
          <a:bodyPr>
            <a:spAutoFit/>
          </a:bodyPr>
          <a:lstStyle/>
          <a:p>
            <a:r>
              <a:rPr lang="pt-BR" sz="2000" b="1"/>
              <a:t>A Hans Lipperhey</a:t>
            </a:r>
          </a:p>
          <a:p>
            <a:r>
              <a:rPr lang="pt-BR" sz="2000" b="1"/>
              <a:t>atribui-se a invenção do telescópio  </a:t>
            </a:r>
          </a:p>
        </p:txBody>
      </p:sp>
      <p:pic>
        <p:nvPicPr>
          <p:cNvPr id="74766" name="Picture 14"/>
          <p:cNvPicPr>
            <a:picLocks noChangeAspect="1" noChangeArrowheads="1"/>
          </p:cNvPicPr>
          <p:nvPr/>
        </p:nvPicPr>
        <p:blipFill>
          <a:blip r:embed="rId3" cstate="print"/>
          <a:srcRect/>
          <a:stretch>
            <a:fillRect/>
          </a:stretch>
        </p:blipFill>
        <p:spPr bwMode="auto">
          <a:xfrm>
            <a:off x="5148263" y="620713"/>
            <a:ext cx="2857500" cy="1914525"/>
          </a:xfrm>
          <a:prstGeom prst="rect">
            <a:avLst/>
          </a:prstGeom>
          <a:noFill/>
          <a:ln w="9525">
            <a:noFill/>
            <a:miter lim="800000"/>
            <a:headEnd/>
            <a:tailEnd/>
          </a:ln>
          <a:effectLst/>
        </p:spPr>
      </p:pic>
      <p:sp>
        <p:nvSpPr>
          <p:cNvPr id="74767" name="Rectangle 15"/>
          <p:cNvSpPr>
            <a:spLocks noChangeArrowheads="1"/>
          </p:cNvSpPr>
          <p:nvPr/>
        </p:nvSpPr>
        <p:spPr bwMode="auto">
          <a:xfrm>
            <a:off x="684213" y="2924175"/>
            <a:ext cx="1685925" cy="274638"/>
          </a:xfrm>
          <a:prstGeom prst="rect">
            <a:avLst/>
          </a:prstGeom>
          <a:noFill/>
          <a:ln w="9525">
            <a:noFill/>
            <a:miter lim="800000"/>
            <a:headEnd/>
            <a:tailEnd/>
          </a:ln>
          <a:effectLst/>
        </p:spPr>
        <p:txBody>
          <a:bodyPr wrap="none" anchor="ctr">
            <a:spAutoFit/>
          </a:bodyPr>
          <a:lstStyle/>
          <a:p>
            <a:r>
              <a:rPr lang="pt-BR" sz="1200"/>
              <a:t>1570–Setembro 1619 </a:t>
            </a:r>
          </a:p>
        </p:txBody>
      </p:sp>
      <p:pic>
        <p:nvPicPr>
          <p:cNvPr id="74768" name="Picture 16" descr="P2_3_800"/>
          <p:cNvPicPr>
            <a:picLocks noChangeAspect="1" noChangeArrowheads="1"/>
          </p:cNvPicPr>
          <p:nvPr/>
        </p:nvPicPr>
        <p:blipFill>
          <a:blip r:embed="rId4" cstate="print"/>
          <a:srcRect/>
          <a:stretch>
            <a:fillRect/>
          </a:stretch>
        </p:blipFill>
        <p:spPr bwMode="auto">
          <a:xfrm>
            <a:off x="539750" y="549275"/>
            <a:ext cx="1858963" cy="2438400"/>
          </a:xfrm>
          <a:prstGeom prst="rect">
            <a:avLst/>
          </a:prstGeom>
          <a:noFill/>
        </p:spPr>
      </p:pic>
      <p:sp>
        <p:nvSpPr>
          <p:cNvPr id="74769" name="Text Box 17"/>
          <p:cNvSpPr txBox="1">
            <a:spLocks noChangeArrowheads="1"/>
          </p:cNvSpPr>
          <p:nvPr/>
        </p:nvSpPr>
        <p:spPr bwMode="auto">
          <a:xfrm>
            <a:off x="3276600" y="3068638"/>
            <a:ext cx="5256213" cy="3255962"/>
          </a:xfrm>
          <a:prstGeom prst="rect">
            <a:avLst/>
          </a:prstGeom>
          <a:noFill/>
          <a:ln w="9525">
            <a:noFill/>
            <a:miter lim="800000"/>
            <a:headEnd/>
            <a:tailEnd/>
          </a:ln>
          <a:effectLst/>
        </p:spPr>
        <p:txBody>
          <a:bodyPr>
            <a:spAutoFit/>
          </a:bodyPr>
          <a:lstStyle/>
          <a:p>
            <a:pPr>
              <a:spcBef>
                <a:spcPct val="50000"/>
              </a:spcBef>
              <a:buFontTx/>
              <a:buChar char="•"/>
            </a:pPr>
            <a:r>
              <a:rPr lang="pt-BR"/>
              <a:t>Crianças brincado com lentes</a:t>
            </a:r>
          </a:p>
          <a:p>
            <a:pPr>
              <a:spcBef>
                <a:spcPct val="50000"/>
              </a:spcBef>
              <a:buFontTx/>
              <a:buChar char="•"/>
            </a:pPr>
            <a:r>
              <a:rPr lang="pt-BR"/>
              <a:t>De um Aprendiz</a:t>
            </a:r>
          </a:p>
          <a:p>
            <a:pPr>
              <a:spcBef>
                <a:spcPct val="50000"/>
              </a:spcBef>
              <a:buFontTx/>
              <a:buChar char="•"/>
            </a:pPr>
            <a:r>
              <a:rPr lang="pt-BR"/>
              <a:t>De experimentação própria</a:t>
            </a:r>
          </a:p>
          <a:p>
            <a:pPr>
              <a:spcBef>
                <a:spcPct val="50000"/>
              </a:spcBef>
              <a:buFontTx/>
              <a:buChar char="•"/>
            </a:pPr>
            <a:r>
              <a:rPr lang="pt-BR"/>
              <a:t>Cópia de outro artífice</a:t>
            </a:r>
          </a:p>
          <a:p>
            <a:pPr>
              <a:spcBef>
                <a:spcPct val="50000"/>
              </a:spcBef>
              <a:buFontTx/>
              <a:buChar char="•"/>
            </a:pPr>
            <a:r>
              <a:rPr lang="pt-BR"/>
              <a:t>Pedido de Patente</a:t>
            </a:r>
          </a:p>
          <a:p>
            <a:pPr lvl="1">
              <a:spcBef>
                <a:spcPct val="50000"/>
              </a:spcBef>
              <a:buFont typeface="Wingdings" pitchFamily="2" charset="2"/>
              <a:buChar char="ü"/>
            </a:pPr>
            <a:r>
              <a:rPr lang="pt-BR"/>
              <a:t>Manter o segredo</a:t>
            </a:r>
          </a:p>
          <a:p>
            <a:pPr lvl="1">
              <a:spcBef>
                <a:spcPct val="50000"/>
              </a:spcBef>
              <a:buFont typeface="Wingdings" pitchFamily="2" charset="2"/>
              <a:buChar char="ü"/>
            </a:pPr>
            <a:r>
              <a:rPr lang="pt-BR"/>
              <a:t>Exclusividade de produção</a:t>
            </a:r>
          </a:p>
          <a:p>
            <a:pPr lvl="1">
              <a:spcBef>
                <a:spcPct val="50000"/>
              </a:spcBef>
              <a:buFont typeface="Wingdings" pitchFamily="2" charset="2"/>
              <a:buChar char="ü"/>
            </a:pPr>
            <a:r>
              <a:rPr lang="pt-BR"/>
              <a:t>Pensão anual</a:t>
            </a:r>
          </a:p>
        </p:txBody>
      </p:sp>
      <p:sp>
        <p:nvSpPr>
          <p:cNvPr id="74770" name="Rectangle 18"/>
          <p:cNvSpPr>
            <a:spLocks noChangeArrowheads="1"/>
          </p:cNvSpPr>
          <p:nvPr/>
        </p:nvSpPr>
        <p:spPr bwMode="auto">
          <a:xfrm>
            <a:off x="5651500" y="2636838"/>
            <a:ext cx="1603375" cy="274637"/>
          </a:xfrm>
          <a:prstGeom prst="rect">
            <a:avLst/>
          </a:prstGeom>
          <a:noFill/>
          <a:ln w="9525">
            <a:noFill/>
            <a:miter lim="800000"/>
            <a:headEnd/>
            <a:tailEnd/>
          </a:ln>
          <a:effectLst/>
        </p:spPr>
        <p:txBody>
          <a:bodyPr wrap="none" anchor="ctr">
            <a:spAutoFit/>
          </a:bodyPr>
          <a:lstStyle/>
          <a:p>
            <a:r>
              <a:rPr lang="pt-BR" sz="1200"/>
              <a:t>O pedido de patente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snapshot20091120032958.jpg"/>
          <p:cNvPicPr>
            <a:picLocks noChangeAspect="1"/>
          </p:cNvPicPr>
          <p:nvPr/>
        </p:nvPicPr>
        <p:blipFill>
          <a:blip r:embed="rId3" cstate="print"/>
          <a:srcRect/>
          <a:stretch>
            <a:fillRect/>
          </a:stretch>
        </p:blipFill>
        <p:spPr bwMode="auto">
          <a:xfrm>
            <a:off x="785813" y="1571625"/>
            <a:ext cx="7572375" cy="4357688"/>
          </a:xfrm>
          <a:prstGeom prst="rect">
            <a:avLst/>
          </a:prstGeom>
          <a:noFill/>
          <a:ln w="9525">
            <a:noFill/>
            <a:miter lim="800000"/>
            <a:headEnd/>
            <a:tailEnd/>
          </a:ln>
        </p:spPr>
      </p:pic>
      <p:sp>
        <p:nvSpPr>
          <p:cNvPr id="3" name="TextBox 2"/>
          <p:cNvSpPr txBox="1"/>
          <p:nvPr/>
        </p:nvSpPr>
        <p:spPr>
          <a:xfrm>
            <a:off x="1000125" y="214313"/>
            <a:ext cx="7143750" cy="707886"/>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Atacama Large Milimeter Array, </a:t>
            </a:r>
            <a:r>
              <a:rPr lang="pt-BR" sz="2000" dirty="0" smtClean="0">
                <a:solidFill>
                  <a:schemeClr val="tx1">
                    <a:lumMod val="95000"/>
                    <a:lumOff val="5000"/>
                  </a:schemeClr>
                </a:solidFill>
                <a:latin typeface="Imprint MT Shadow" pitchFamily="82" charset="0"/>
              </a:rPr>
              <a:t>2014</a:t>
            </a:r>
            <a:r>
              <a:rPr lang="pt-BR" sz="2000" dirty="0">
                <a:solidFill>
                  <a:schemeClr val="tx1">
                    <a:lumMod val="95000"/>
                    <a:lumOff val="5000"/>
                  </a:schemeClr>
                </a:solidFill>
                <a:latin typeface="Imprint MT Shadow" pitchFamily="82" charset="0"/>
              </a:rPr>
              <a:t>, </a:t>
            </a:r>
            <a:r>
              <a:rPr lang="pt-BR" sz="2000" dirty="0" smtClean="0">
                <a:solidFill>
                  <a:schemeClr val="tx1">
                    <a:lumMod val="95000"/>
                    <a:lumOff val="5000"/>
                  </a:schemeClr>
                </a:solidFill>
                <a:latin typeface="Imprint MT Shadow" pitchFamily="82" charset="0"/>
              </a:rPr>
              <a:t>conta </a:t>
            </a:r>
            <a:r>
              <a:rPr lang="pt-BR" sz="2000" dirty="0">
                <a:solidFill>
                  <a:schemeClr val="tx1">
                    <a:lumMod val="95000"/>
                    <a:lumOff val="5000"/>
                  </a:schemeClr>
                </a:solidFill>
                <a:latin typeface="Imprint MT Shadow" pitchFamily="82" charset="0"/>
              </a:rPr>
              <a:t>com 64 antenas. Seu custo é estimado em um bilhão de </a:t>
            </a:r>
            <a:r>
              <a:rPr lang="pt-BR" sz="2000" dirty="0" smtClean="0">
                <a:solidFill>
                  <a:schemeClr val="tx1">
                    <a:lumMod val="95000"/>
                    <a:lumOff val="5000"/>
                  </a:schemeClr>
                </a:solidFill>
                <a:latin typeface="Imprint MT Shadow" pitchFamily="82" charset="0"/>
              </a:rPr>
              <a:t>dólares.</a:t>
            </a:r>
            <a:endParaRPr lang="pt-BR" sz="2000" dirty="0">
              <a:solidFill>
                <a:schemeClr val="accent1">
                  <a:lumMod val="20000"/>
                  <a:lumOff val="80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0125" y="214313"/>
            <a:ext cx="7143750" cy="1015663"/>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Atacama Large Milimeter Array, </a:t>
            </a:r>
            <a:r>
              <a:rPr lang="pt-BR" sz="2000" dirty="0" smtClean="0">
                <a:solidFill>
                  <a:schemeClr val="tx1">
                    <a:lumMod val="95000"/>
                    <a:lumOff val="5000"/>
                  </a:schemeClr>
                </a:solidFill>
                <a:latin typeface="Imprint MT Shadow" pitchFamily="82" charset="0"/>
              </a:rPr>
              <a:t>antenas de 7m e 12 m de diâmetro.</a:t>
            </a:r>
          </a:p>
          <a:p>
            <a:pPr algn="ctr">
              <a:defRPr/>
            </a:pPr>
            <a:r>
              <a:rPr lang="pt-BR" sz="2000" dirty="0" smtClean="0">
                <a:solidFill>
                  <a:schemeClr val="accent1">
                    <a:lumMod val="20000"/>
                    <a:lumOff val="80000"/>
                  </a:schemeClr>
                </a:solidFill>
                <a:latin typeface="Imprint MT Shadow" pitchFamily="82" charset="0"/>
              </a:rPr>
              <a:t>.</a:t>
            </a:r>
            <a:endParaRPr lang="pt-BR" sz="2000" dirty="0">
              <a:solidFill>
                <a:schemeClr val="accent1">
                  <a:lumMod val="20000"/>
                  <a:lumOff val="80000"/>
                </a:schemeClr>
              </a:solidFill>
              <a:latin typeface="Imprint MT Shadow" pitchFamily="82" charset="0"/>
            </a:endParaRPr>
          </a:p>
        </p:txBody>
      </p:sp>
      <p:pic>
        <p:nvPicPr>
          <p:cNvPr id="2050" name="Picture 2" descr="http://almaobservatory.org/gallery2/main.php?g2_view=core.DownloadItem&amp;g2_itemId=4622&amp;g2_serialNumber=2"/>
          <p:cNvPicPr>
            <a:picLocks noChangeAspect="1" noChangeArrowheads="1"/>
          </p:cNvPicPr>
          <p:nvPr/>
        </p:nvPicPr>
        <p:blipFill>
          <a:blip r:embed="rId3" cstate="print"/>
          <a:srcRect/>
          <a:stretch>
            <a:fillRect/>
          </a:stretch>
        </p:blipFill>
        <p:spPr bwMode="auto">
          <a:xfrm>
            <a:off x="937084" y="1052736"/>
            <a:ext cx="7269832" cy="5452374"/>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0125" y="214313"/>
            <a:ext cx="7143750" cy="707886"/>
          </a:xfrm>
          <a:prstGeom prst="rect">
            <a:avLst/>
          </a:prstGeom>
          <a:noFill/>
        </p:spPr>
        <p:txBody>
          <a:bodyPr>
            <a:spAutoFit/>
          </a:bodyPr>
          <a:lstStyle/>
          <a:p>
            <a:pPr algn="ctr">
              <a:defRPr/>
            </a:pPr>
            <a:r>
              <a:rPr lang="pt-BR" sz="2000" dirty="0">
                <a:solidFill>
                  <a:schemeClr val="tx1">
                    <a:lumMod val="95000"/>
                    <a:lumOff val="5000"/>
                  </a:schemeClr>
                </a:solidFill>
                <a:latin typeface="Imprint MT Shadow" pitchFamily="82" charset="0"/>
              </a:rPr>
              <a:t>Atacama Large </a:t>
            </a:r>
            <a:r>
              <a:rPr lang="pt-BR" sz="2000" dirty="0" err="1">
                <a:solidFill>
                  <a:schemeClr val="tx1">
                    <a:lumMod val="95000"/>
                    <a:lumOff val="5000"/>
                  </a:schemeClr>
                </a:solidFill>
                <a:latin typeface="Imprint MT Shadow" pitchFamily="82" charset="0"/>
              </a:rPr>
              <a:t>Milimeter</a:t>
            </a:r>
            <a:r>
              <a:rPr lang="pt-BR" sz="2000" dirty="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Array</a:t>
            </a:r>
            <a:endParaRPr lang="pt-BR" sz="2000" dirty="0" smtClean="0">
              <a:solidFill>
                <a:schemeClr val="tx1">
                  <a:lumMod val="95000"/>
                  <a:lumOff val="5000"/>
                </a:schemeClr>
              </a:solidFill>
              <a:latin typeface="Imprint MT Shadow" pitchFamily="82" charset="0"/>
            </a:endParaRPr>
          </a:p>
          <a:p>
            <a:pPr algn="ctr">
              <a:defRPr/>
            </a:pPr>
            <a:r>
              <a:rPr lang="pt-BR" sz="2000" dirty="0" smtClean="0">
                <a:solidFill>
                  <a:schemeClr val="accent1">
                    <a:lumMod val="20000"/>
                    <a:lumOff val="80000"/>
                  </a:schemeClr>
                </a:solidFill>
                <a:latin typeface="Imprint MT Shadow" pitchFamily="82" charset="0"/>
              </a:rPr>
              <a:t>.</a:t>
            </a:r>
            <a:endParaRPr lang="pt-BR" sz="2000" dirty="0">
              <a:solidFill>
                <a:schemeClr val="accent1">
                  <a:lumMod val="20000"/>
                  <a:lumOff val="80000"/>
                </a:schemeClr>
              </a:solidFill>
              <a:latin typeface="Imprint MT Shadow" pitchFamily="82" charset="0"/>
            </a:endParaRPr>
          </a:p>
        </p:txBody>
      </p:sp>
      <p:pic>
        <p:nvPicPr>
          <p:cNvPr id="122882" name="Picture 2" descr="http://www.almaobservatory.org/images/newsreleases/140326_ALMA_perez_02.jpg"/>
          <p:cNvPicPr>
            <a:picLocks noChangeAspect="1" noChangeArrowheads="1"/>
          </p:cNvPicPr>
          <p:nvPr/>
        </p:nvPicPr>
        <p:blipFill>
          <a:blip r:embed="rId3" cstate="print"/>
          <a:srcRect/>
          <a:stretch>
            <a:fillRect/>
          </a:stretch>
        </p:blipFill>
        <p:spPr bwMode="auto">
          <a:xfrm>
            <a:off x="3671" y="692695"/>
            <a:ext cx="9124679" cy="5976665"/>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snapshot20091120033201.jpg"/>
          <p:cNvPicPr>
            <a:picLocks noChangeAspect="1"/>
          </p:cNvPicPr>
          <p:nvPr/>
        </p:nvPicPr>
        <p:blipFill>
          <a:blip r:embed="rId3" cstate="print"/>
          <a:srcRect/>
          <a:stretch>
            <a:fillRect/>
          </a:stretch>
        </p:blipFill>
        <p:spPr bwMode="auto">
          <a:xfrm>
            <a:off x="642938" y="1785938"/>
            <a:ext cx="7715250" cy="4572000"/>
          </a:xfrm>
          <a:prstGeom prst="rect">
            <a:avLst/>
          </a:prstGeom>
          <a:noFill/>
          <a:ln w="9525">
            <a:noFill/>
            <a:miter lim="800000"/>
            <a:headEnd/>
            <a:tailEnd/>
          </a:ln>
        </p:spPr>
      </p:pic>
      <p:sp>
        <p:nvSpPr>
          <p:cNvPr id="4" name="TextBox 3"/>
          <p:cNvSpPr txBox="1"/>
          <p:nvPr/>
        </p:nvSpPr>
        <p:spPr>
          <a:xfrm>
            <a:off x="1428750" y="357188"/>
            <a:ext cx="6429375"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MAGIC (Major Atmospheric Gamma-ray Imaging Cherenkov) Telescópio de raios </a:t>
            </a:r>
            <a:r>
              <a:rPr lang="pt-BR" sz="2000" dirty="0" smtClean="0">
                <a:solidFill>
                  <a:schemeClr val="tx1">
                    <a:lumMod val="95000"/>
                    <a:lumOff val="5000"/>
                  </a:schemeClr>
                </a:solidFill>
                <a:latin typeface="Imprint MT Shadow" pitchFamily="82" charset="0"/>
              </a:rPr>
              <a:t>gama (2004). </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75" y="285750"/>
            <a:ext cx="7786688" cy="708025"/>
          </a:xfrm>
          <a:prstGeom prst="rect">
            <a:avLst/>
          </a:prstGeom>
          <a:noFill/>
        </p:spPr>
        <p:txBody>
          <a:bodyPr>
            <a:spAutoFit/>
          </a:bodyPr>
          <a:lstStyle/>
          <a:p>
            <a:pPr algn="just">
              <a:defRPr/>
            </a:pPr>
            <a:r>
              <a:rPr lang="pt-BR" sz="2000" dirty="0" smtClean="0">
                <a:solidFill>
                  <a:schemeClr val="tx1">
                    <a:lumMod val="95000"/>
                    <a:lumOff val="5000"/>
                  </a:schemeClr>
                </a:solidFill>
                <a:latin typeface="Imprint MT Shadow" pitchFamily="82" charset="0"/>
              </a:rPr>
              <a:t>Observatório Pierre </a:t>
            </a:r>
            <a:r>
              <a:rPr lang="pt-BR" sz="2000" dirty="0">
                <a:solidFill>
                  <a:schemeClr val="tx1">
                    <a:lumMod val="95000"/>
                    <a:lumOff val="5000"/>
                  </a:schemeClr>
                </a:solidFill>
                <a:latin typeface="Imprint MT Shadow" pitchFamily="82" charset="0"/>
              </a:rPr>
              <a:t>Auger, na Argentina. Raios cósmicos que geram chuveiros de </a:t>
            </a:r>
            <a:r>
              <a:rPr lang="pt-BR" sz="2000" dirty="0" err="1" smtClean="0">
                <a:solidFill>
                  <a:schemeClr val="tx1">
                    <a:lumMod val="95000"/>
                    <a:lumOff val="5000"/>
                  </a:schemeClr>
                </a:solidFill>
                <a:latin typeface="Imprint MT Shadow" pitchFamily="82" charset="0"/>
              </a:rPr>
              <a:t>particulas</a:t>
            </a:r>
            <a:r>
              <a:rPr lang="pt-BR" sz="2000" dirty="0" smtClean="0">
                <a:solidFill>
                  <a:schemeClr val="tx1">
                    <a:lumMod val="95000"/>
                    <a:lumOff val="5000"/>
                  </a:schemeClr>
                </a:solidFill>
                <a:latin typeface="Imprint MT Shadow" pitchFamily="82" charset="0"/>
              </a:rPr>
              <a:t> (2004 – 2008)</a:t>
            </a:r>
            <a:endParaRPr lang="pt-BR" sz="2000" dirty="0">
              <a:solidFill>
                <a:schemeClr val="accent1">
                  <a:lumMod val="20000"/>
                  <a:lumOff val="80000"/>
                </a:schemeClr>
              </a:solidFill>
              <a:latin typeface="Imprint MT Shadow" pitchFamily="82" charset="0"/>
            </a:endParaRPr>
          </a:p>
        </p:txBody>
      </p:sp>
      <p:pic>
        <p:nvPicPr>
          <p:cNvPr id="52227" name="Picture 2" descr="snapshot20091120033232.jpg"/>
          <p:cNvPicPr>
            <a:picLocks noChangeAspect="1"/>
          </p:cNvPicPr>
          <p:nvPr/>
        </p:nvPicPr>
        <p:blipFill>
          <a:blip r:embed="rId3" cstate="print"/>
          <a:srcRect/>
          <a:stretch>
            <a:fillRect/>
          </a:stretch>
        </p:blipFill>
        <p:spPr bwMode="auto">
          <a:xfrm>
            <a:off x="785813" y="1357313"/>
            <a:ext cx="7358062"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snapshot20091120033245.jpg"/>
          <p:cNvPicPr>
            <a:picLocks noChangeAspect="1"/>
          </p:cNvPicPr>
          <p:nvPr/>
        </p:nvPicPr>
        <p:blipFill>
          <a:blip r:embed="rId3" cstate="print"/>
          <a:srcRect l="1961" r="33333"/>
          <a:stretch>
            <a:fillRect/>
          </a:stretch>
        </p:blipFill>
        <p:spPr bwMode="auto">
          <a:xfrm>
            <a:off x="500063" y="1500188"/>
            <a:ext cx="4714875" cy="4572000"/>
          </a:xfrm>
          <a:prstGeom prst="rect">
            <a:avLst/>
          </a:prstGeom>
          <a:noFill/>
          <a:ln w="9525">
            <a:noFill/>
            <a:miter lim="800000"/>
            <a:headEnd/>
            <a:tailEnd/>
          </a:ln>
        </p:spPr>
      </p:pic>
      <p:sp>
        <p:nvSpPr>
          <p:cNvPr id="3" name="TextBox 2"/>
          <p:cNvSpPr txBox="1"/>
          <p:nvPr/>
        </p:nvSpPr>
        <p:spPr>
          <a:xfrm>
            <a:off x="1500188" y="285750"/>
            <a:ext cx="6429375"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1600 detectores espalhados por uma área de 3000 quilômetros quadrados.</a:t>
            </a:r>
          </a:p>
        </p:txBody>
      </p:sp>
      <p:pic>
        <p:nvPicPr>
          <p:cNvPr id="53252" name="Picture 3" descr="Auger_cosmic_ray_shower.jpg"/>
          <p:cNvPicPr>
            <a:picLocks noChangeAspect="1"/>
          </p:cNvPicPr>
          <p:nvPr/>
        </p:nvPicPr>
        <p:blipFill>
          <a:blip r:embed="rId4" cstate="print"/>
          <a:srcRect/>
          <a:stretch>
            <a:fillRect/>
          </a:stretch>
        </p:blipFill>
        <p:spPr bwMode="auto">
          <a:xfrm>
            <a:off x="5500688" y="1928813"/>
            <a:ext cx="3167062" cy="354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hstorbitx.jpg"/>
          <p:cNvPicPr>
            <a:picLocks noChangeAspect="1"/>
          </p:cNvPicPr>
          <p:nvPr/>
        </p:nvPicPr>
        <p:blipFill>
          <a:blip r:embed="rId2" cstate="print"/>
          <a:srcRect/>
          <a:stretch>
            <a:fillRect/>
          </a:stretch>
        </p:blipFill>
        <p:spPr bwMode="auto">
          <a:xfrm>
            <a:off x="785813" y="1500188"/>
            <a:ext cx="7548562" cy="4532312"/>
          </a:xfrm>
          <a:prstGeom prst="rect">
            <a:avLst/>
          </a:prstGeom>
          <a:noFill/>
          <a:ln w="9525">
            <a:noFill/>
            <a:miter lim="800000"/>
            <a:headEnd/>
            <a:tailEnd/>
          </a:ln>
        </p:spPr>
      </p:pic>
      <p:sp>
        <p:nvSpPr>
          <p:cNvPr id="3" name="TextBox 2"/>
          <p:cNvSpPr txBox="1"/>
          <p:nvPr/>
        </p:nvSpPr>
        <p:spPr>
          <a:xfrm>
            <a:off x="857250" y="214313"/>
            <a:ext cx="7500938"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Lançado em 1990, o Telescópio Espacial Hubble é o mais famoso telescópio do mundo. Seu espelho tem 2,4 metros de diâmetro. Autor das mais belas imagens astronômicas que temos hoje em dia.</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snapshot20091120034342.jpg"/>
          <p:cNvPicPr>
            <a:picLocks noChangeAspect="1"/>
          </p:cNvPicPr>
          <p:nvPr/>
        </p:nvPicPr>
        <p:blipFill>
          <a:blip r:embed="rId2" cstate="print"/>
          <a:srcRect l="9277" t="8859" r="3093" b="16721"/>
          <a:stretch>
            <a:fillRect/>
          </a:stretch>
        </p:blipFill>
        <p:spPr bwMode="auto">
          <a:xfrm>
            <a:off x="571500" y="1428750"/>
            <a:ext cx="8072438" cy="3071813"/>
          </a:xfrm>
          <a:prstGeom prst="rect">
            <a:avLst/>
          </a:prstGeom>
          <a:noFill/>
          <a:ln w="9525">
            <a:noFill/>
            <a:miter lim="800000"/>
            <a:headEnd/>
            <a:tailEnd/>
          </a:ln>
        </p:spPr>
      </p:pic>
      <p:pic>
        <p:nvPicPr>
          <p:cNvPr id="55299" name="Picture 2" descr="snapshot20091120032912.jpg"/>
          <p:cNvPicPr>
            <a:picLocks noChangeAspect="1"/>
          </p:cNvPicPr>
          <p:nvPr/>
        </p:nvPicPr>
        <p:blipFill>
          <a:blip r:embed="rId3" cstate="print"/>
          <a:srcRect t="30704" r="3125" b="31250"/>
          <a:stretch>
            <a:fillRect/>
          </a:stretch>
        </p:blipFill>
        <p:spPr bwMode="auto">
          <a:xfrm>
            <a:off x="714375" y="4786313"/>
            <a:ext cx="7572375" cy="1497012"/>
          </a:xfrm>
          <a:prstGeom prst="rect">
            <a:avLst/>
          </a:prstGeom>
          <a:noFill/>
          <a:ln w="9525">
            <a:noFill/>
            <a:miter lim="800000"/>
            <a:headEnd/>
            <a:tailEnd/>
          </a:ln>
        </p:spPr>
      </p:pic>
      <p:sp>
        <p:nvSpPr>
          <p:cNvPr id="4" name="TextBox 3"/>
          <p:cNvSpPr txBox="1"/>
          <p:nvPr/>
        </p:nvSpPr>
        <p:spPr>
          <a:xfrm>
            <a:off x="1205193" y="214313"/>
            <a:ext cx="6715125"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HST, trabalha no espectro do visível ao infravermelho. Elinando a interferência da atmosfera se produz imagens tão boas.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snapshot20091120034123.jpg"/>
          <p:cNvPicPr>
            <a:picLocks noChangeAspect="1"/>
          </p:cNvPicPr>
          <p:nvPr/>
        </p:nvPicPr>
        <p:blipFill>
          <a:blip r:embed="rId3" cstate="print"/>
          <a:srcRect l="8791" r="15385"/>
          <a:stretch>
            <a:fillRect/>
          </a:stretch>
        </p:blipFill>
        <p:spPr bwMode="auto">
          <a:xfrm>
            <a:off x="500063" y="1571625"/>
            <a:ext cx="4929187" cy="3852863"/>
          </a:xfrm>
          <a:prstGeom prst="rect">
            <a:avLst/>
          </a:prstGeom>
          <a:noFill/>
          <a:ln w="9525">
            <a:noFill/>
            <a:miter lim="800000"/>
            <a:headEnd/>
            <a:tailEnd/>
          </a:ln>
        </p:spPr>
      </p:pic>
      <p:pic>
        <p:nvPicPr>
          <p:cNvPr id="56323" name="Picture 3" descr="Spitzer-_Telescopio.jpg"/>
          <p:cNvPicPr>
            <a:picLocks noChangeAspect="1"/>
          </p:cNvPicPr>
          <p:nvPr/>
        </p:nvPicPr>
        <p:blipFill>
          <a:blip r:embed="rId4" cstate="print"/>
          <a:srcRect/>
          <a:stretch>
            <a:fillRect/>
          </a:stretch>
        </p:blipFill>
        <p:spPr bwMode="auto">
          <a:xfrm>
            <a:off x="5715000" y="1500188"/>
            <a:ext cx="3138488" cy="4870450"/>
          </a:xfrm>
          <a:prstGeom prst="rect">
            <a:avLst/>
          </a:prstGeom>
          <a:noFill/>
          <a:ln w="9525">
            <a:noFill/>
            <a:miter lim="800000"/>
            <a:headEnd/>
            <a:tailEnd/>
          </a:ln>
        </p:spPr>
      </p:pic>
      <p:sp>
        <p:nvSpPr>
          <p:cNvPr id="5" name="TextBox 4"/>
          <p:cNvSpPr txBox="1"/>
          <p:nvPr/>
        </p:nvSpPr>
        <p:spPr>
          <a:xfrm>
            <a:off x="848845" y="142875"/>
            <a:ext cx="7429500"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Telescópio Espacial Spitzer, lançado em 2003. Maior telescópio espacial de espectro infra-vermelho. 0,85 metros de diâmetro. Seu espelho é resfriado com hélio líquido à 273º negativos!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napshot20091120034609.jpg"/>
          <p:cNvPicPr>
            <a:picLocks noChangeAspect="1"/>
          </p:cNvPicPr>
          <p:nvPr/>
        </p:nvPicPr>
        <p:blipFill>
          <a:blip r:embed="rId3" cstate="print"/>
          <a:srcRect/>
          <a:stretch>
            <a:fillRect/>
          </a:stretch>
        </p:blipFill>
        <p:spPr bwMode="auto">
          <a:xfrm>
            <a:off x="4643438" y="2143125"/>
            <a:ext cx="4143375" cy="2762250"/>
          </a:xfrm>
          <a:prstGeom prst="rect">
            <a:avLst/>
          </a:prstGeom>
          <a:noFill/>
          <a:ln w="9525">
            <a:noFill/>
            <a:miter lim="800000"/>
            <a:headEnd/>
            <a:tailEnd/>
          </a:ln>
        </p:spPr>
      </p:pic>
      <p:pic>
        <p:nvPicPr>
          <p:cNvPr id="57347" name="Picture 3" descr="xmm_art2.jpg"/>
          <p:cNvPicPr>
            <a:picLocks noChangeAspect="1"/>
          </p:cNvPicPr>
          <p:nvPr/>
        </p:nvPicPr>
        <p:blipFill>
          <a:blip r:embed="rId4" cstate="print"/>
          <a:srcRect/>
          <a:stretch>
            <a:fillRect/>
          </a:stretch>
        </p:blipFill>
        <p:spPr bwMode="auto">
          <a:xfrm>
            <a:off x="357188" y="2143125"/>
            <a:ext cx="3810000" cy="2819400"/>
          </a:xfrm>
          <a:prstGeom prst="rect">
            <a:avLst/>
          </a:prstGeom>
          <a:noFill/>
          <a:ln w="9525">
            <a:noFill/>
            <a:miter lim="800000"/>
            <a:headEnd/>
            <a:tailEnd/>
          </a:ln>
        </p:spPr>
      </p:pic>
      <p:sp>
        <p:nvSpPr>
          <p:cNvPr id="57348" name="TextBox 4"/>
          <p:cNvSpPr txBox="1">
            <a:spLocks noChangeArrowheads="1"/>
          </p:cNvSpPr>
          <p:nvPr/>
        </p:nvSpPr>
        <p:spPr bwMode="auto">
          <a:xfrm>
            <a:off x="458882" y="642938"/>
            <a:ext cx="8215313" cy="708025"/>
          </a:xfrm>
          <a:prstGeom prst="rect">
            <a:avLst/>
          </a:prstGeom>
          <a:noFill/>
          <a:ln w="9525">
            <a:noFill/>
            <a:miter lim="800000"/>
            <a:headEnd/>
            <a:tailEnd/>
          </a:ln>
        </p:spPr>
        <p:txBody>
          <a:bodyPr>
            <a:spAutoFit/>
          </a:bodyPr>
          <a:lstStyle/>
          <a:p>
            <a:pPr algn="just"/>
            <a:r>
              <a:rPr lang="pt-BR" sz="2000" dirty="0" err="1" smtClean="0">
                <a:solidFill>
                  <a:schemeClr val="tx1">
                    <a:lumMod val="95000"/>
                    <a:lumOff val="5000"/>
                  </a:schemeClr>
                </a:solidFill>
                <a:latin typeface="Imprint MT Shadow" pitchFamily="82" charset="0"/>
              </a:rPr>
              <a:t>Chandra</a:t>
            </a:r>
            <a:r>
              <a:rPr lang="pt-BR" sz="2000" dirty="0" smtClean="0">
                <a:solidFill>
                  <a:schemeClr val="tx1">
                    <a:lumMod val="95000"/>
                    <a:lumOff val="5000"/>
                  </a:schemeClr>
                </a:solidFill>
                <a:latin typeface="Imprint MT Shadow" pitchFamily="82" charset="0"/>
              </a:rPr>
              <a:t> (1999) </a:t>
            </a:r>
            <a:r>
              <a:rPr lang="pt-BR" sz="2000" dirty="0">
                <a:solidFill>
                  <a:schemeClr val="tx1">
                    <a:lumMod val="95000"/>
                    <a:lumOff val="5000"/>
                  </a:schemeClr>
                </a:solidFill>
                <a:latin typeface="Imprint MT Shadow" pitchFamily="82" charset="0"/>
              </a:rPr>
              <a:t>e </a:t>
            </a:r>
            <a:r>
              <a:rPr lang="pt-BR" sz="2000" dirty="0" err="1" smtClean="0">
                <a:solidFill>
                  <a:schemeClr val="tx1">
                    <a:lumMod val="95000"/>
                    <a:lumOff val="5000"/>
                  </a:schemeClr>
                </a:solidFill>
                <a:latin typeface="Imprint MT Shadow" pitchFamily="82" charset="0"/>
              </a:rPr>
              <a:t>XMM-Newton</a:t>
            </a:r>
            <a:r>
              <a:rPr lang="pt-BR" sz="2000" dirty="0" smtClean="0">
                <a:solidFill>
                  <a:schemeClr val="tx1">
                    <a:lumMod val="95000"/>
                    <a:lumOff val="5000"/>
                  </a:schemeClr>
                </a:solidFill>
                <a:latin typeface="Imprint MT Shadow" pitchFamily="82" charset="0"/>
              </a:rPr>
              <a:t> (1999), </a:t>
            </a:r>
            <a:r>
              <a:rPr lang="pt-BR" sz="2000" dirty="0">
                <a:solidFill>
                  <a:schemeClr val="tx1">
                    <a:lumMod val="95000"/>
                    <a:lumOff val="5000"/>
                  </a:schemeClr>
                </a:solidFill>
                <a:latin typeface="Imprint MT Shadow" pitchFamily="82" charset="0"/>
              </a:rPr>
              <a:t>detectores de raios X, muito energéticos. Gerados em processos muito violentos do universo.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p:cNvSpPr>
            <a:spLocks noChangeArrowheads="1"/>
          </p:cNvSpPr>
          <p:nvPr/>
        </p:nvSpPr>
        <p:spPr bwMode="auto">
          <a:xfrm>
            <a:off x="179388" y="3068638"/>
            <a:ext cx="8280400" cy="1223962"/>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6803" name="Title 1"/>
          <p:cNvSpPr>
            <a:spLocks/>
          </p:cNvSpPr>
          <p:nvPr/>
        </p:nvSpPr>
        <p:spPr bwMode="auto">
          <a:xfrm>
            <a:off x="1042988" y="0"/>
            <a:ext cx="7056437" cy="647700"/>
          </a:xfrm>
          <a:prstGeom prst="rect">
            <a:avLst/>
          </a:prstGeom>
          <a:noFill/>
          <a:ln w="9525">
            <a:noFill/>
            <a:miter lim="800000"/>
            <a:headEnd/>
            <a:tailEnd/>
          </a:ln>
        </p:spPr>
        <p:txBody>
          <a:bodyPr lIns="91416" tIns="45707" rIns="91416" bIns="45707" anchor="ctr"/>
          <a:lstStyle/>
          <a:p>
            <a:r>
              <a:rPr lang="pt-BR" sz="2400" b="1">
                <a:solidFill>
                  <a:srgbClr val="6E460A"/>
                </a:solidFill>
                <a:latin typeface="Helvetica" pitchFamily="34" charset="0"/>
              </a:rPr>
              <a:t>Linha de Tempo do Nascimento do Telescópio</a:t>
            </a:r>
          </a:p>
        </p:txBody>
      </p:sp>
      <p:sp>
        <p:nvSpPr>
          <p:cNvPr id="76804" name="Rectangle 16"/>
          <p:cNvSpPr>
            <a:spLocks noChangeArrowheads="1"/>
          </p:cNvSpPr>
          <p:nvPr/>
        </p:nvSpPr>
        <p:spPr bwMode="auto">
          <a:xfrm>
            <a:off x="3708400" y="3573463"/>
            <a:ext cx="1727200" cy="457200"/>
          </a:xfrm>
          <a:prstGeom prst="rect">
            <a:avLst/>
          </a:prstGeom>
          <a:noFill/>
          <a:ln w="9525">
            <a:noFill/>
            <a:miter lim="800000"/>
            <a:headEnd/>
            <a:tailEnd/>
          </a:ln>
        </p:spPr>
        <p:txBody>
          <a:bodyPr>
            <a:spAutoFit/>
          </a:bodyPr>
          <a:lstStyle/>
          <a:p>
            <a:pPr algn="ctr" defTabSz="912813"/>
            <a:r>
              <a:rPr lang="pt-BR" sz="2400">
                <a:latin typeface="Calibri" pitchFamily="34" charset="0"/>
              </a:rPr>
              <a:t>1608</a:t>
            </a:r>
          </a:p>
        </p:txBody>
      </p:sp>
      <p:sp>
        <p:nvSpPr>
          <p:cNvPr id="76811" name="Rectangle 11"/>
          <p:cNvSpPr>
            <a:spLocks noChangeArrowheads="1"/>
          </p:cNvSpPr>
          <p:nvPr/>
        </p:nvSpPr>
        <p:spPr bwMode="auto">
          <a:xfrm>
            <a:off x="755650" y="549275"/>
            <a:ext cx="2195513" cy="2159000"/>
          </a:xfrm>
          <a:prstGeom prst="rect">
            <a:avLst/>
          </a:prstGeom>
          <a:solidFill>
            <a:schemeClr val="accent1"/>
          </a:solidFill>
          <a:ln w="9525">
            <a:solidFill>
              <a:schemeClr val="tx1"/>
            </a:solidFill>
            <a:miter lim="800000"/>
            <a:headEnd/>
            <a:tailEnd/>
          </a:ln>
          <a:effectLst/>
        </p:spPr>
        <p:txBody>
          <a:bodyPr wrap="none" anchor="ctr"/>
          <a:lstStyle/>
          <a:p>
            <a:endParaRPr lang="pt-BR"/>
          </a:p>
        </p:txBody>
      </p:sp>
      <p:sp>
        <p:nvSpPr>
          <p:cNvPr id="76812" name="Text Box 12"/>
          <p:cNvSpPr txBox="1">
            <a:spLocks noChangeArrowheads="1"/>
          </p:cNvSpPr>
          <p:nvPr/>
        </p:nvSpPr>
        <p:spPr bwMode="auto">
          <a:xfrm>
            <a:off x="1547813" y="1268413"/>
            <a:ext cx="647700" cy="762000"/>
          </a:xfrm>
          <a:prstGeom prst="rect">
            <a:avLst/>
          </a:prstGeom>
          <a:noFill/>
          <a:ln w="9525">
            <a:noFill/>
            <a:miter lim="800000"/>
            <a:headEnd/>
            <a:tailEnd/>
          </a:ln>
          <a:effectLst/>
        </p:spPr>
        <p:txBody>
          <a:bodyPr>
            <a:spAutoFit/>
          </a:bodyPr>
          <a:lstStyle/>
          <a:p>
            <a:pPr>
              <a:spcBef>
                <a:spcPct val="50000"/>
              </a:spcBef>
            </a:pPr>
            <a:r>
              <a:rPr lang="pt-BR" sz="4400"/>
              <a:t>?</a:t>
            </a:r>
          </a:p>
        </p:txBody>
      </p:sp>
      <p:sp>
        <p:nvSpPr>
          <p:cNvPr id="76813" name="Text Box 17"/>
          <p:cNvSpPr txBox="1">
            <a:spLocks noChangeArrowheads="1"/>
          </p:cNvSpPr>
          <p:nvPr/>
        </p:nvSpPr>
        <p:spPr bwMode="auto">
          <a:xfrm>
            <a:off x="968375" y="4508500"/>
            <a:ext cx="1874838" cy="396875"/>
          </a:xfrm>
          <a:prstGeom prst="rect">
            <a:avLst/>
          </a:prstGeom>
          <a:noFill/>
          <a:ln w="9525">
            <a:noFill/>
            <a:miter lim="800000"/>
            <a:headEnd/>
            <a:tailEnd/>
          </a:ln>
        </p:spPr>
        <p:txBody>
          <a:bodyPr>
            <a:spAutoFit/>
          </a:bodyPr>
          <a:lstStyle/>
          <a:p>
            <a:r>
              <a:rPr lang="pt-BR" sz="2000" b="1"/>
              <a:t>James Metius</a:t>
            </a:r>
          </a:p>
        </p:txBody>
      </p:sp>
      <p:sp>
        <p:nvSpPr>
          <p:cNvPr id="76814" name="Rectangle 14"/>
          <p:cNvSpPr>
            <a:spLocks noChangeArrowheads="1"/>
          </p:cNvSpPr>
          <p:nvPr/>
        </p:nvSpPr>
        <p:spPr bwMode="auto">
          <a:xfrm>
            <a:off x="1258888" y="2781300"/>
            <a:ext cx="993775" cy="274638"/>
          </a:xfrm>
          <a:prstGeom prst="rect">
            <a:avLst/>
          </a:prstGeom>
          <a:noFill/>
          <a:ln w="9525">
            <a:noFill/>
            <a:miter lim="800000"/>
            <a:headEnd/>
            <a:tailEnd/>
          </a:ln>
          <a:effectLst/>
        </p:spPr>
        <p:txBody>
          <a:bodyPr wrap="none" anchor="ctr">
            <a:spAutoFit/>
          </a:bodyPr>
          <a:lstStyle/>
          <a:p>
            <a:r>
              <a:rPr lang="pt-BR" sz="1200"/>
              <a:t>1571- 1628 </a:t>
            </a:r>
          </a:p>
        </p:txBody>
      </p:sp>
      <p:pic>
        <p:nvPicPr>
          <p:cNvPr id="76815" name="Picture 15" descr="P2_4_800"/>
          <p:cNvPicPr>
            <a:picLocks noChangeAspect="1" noChangeArrowheads="1"/>
          </p:cNvPicPr>
          <p:nvPr/>
        </p:nvPicPr>
        <p:blipFill>
          <a:blip r:embed="rId3" cstate="print"/>
          <a:srcRect/>
          <a:stretch>
            <a:fillRect/>
          </a:stretch>
        </p:blipFill>
        <p:spPr bwMode="auto">
          <a:xfrm>
            <a:off x="5651500" y="549275"/>
            <a:ext cx="1855788" cy="2438400"/>
          </a:xfrm>
          <a:prstGeom prst="rect">
            <a:avLst/>
          </a:prstGeom>
          <a:noFill/>
        </p:spPr>
      </p:pic>
      <p:sp>
        <p:nvSpPr>
          <p:cNvPr id="76816" name="Rectangle 16"/>
          <p:cNvSpPr>
            <a:spLocks noChangeArrowheads="1"/>
          </p:cNvSpPr>
          <p:nvPr/>
        </p:nvSpPr>
        <p:spPr bwMode="auto">
          <a:xfrm>
            <a:off x="6156325" y="3082925"/>
            <a:ext cx="993775" cy="274638"/>
          </a:xfrm>
          <a:prstGeom prst="rect">
            <a:avLst/>
          </a:prstGeom>
          <a:noFill/>
          <a:ln w="9525">
            <a:noFill/>
            <a:miter lim="800000"/>
            <a:headEnd/>
            <a:tailEnd/>
          </a:ln>
          <a:effectLst/>
        </p:spPr>
        <p:txBody>
          <a:bodyPr wrap="none" anchor="ctr">
            <a:spAutoFit/>
          </a:bodyPr>
          <a:lstStyle/>
          <a:p>
            <a:r>
              <a:rPr lang="pt-BR" sz="1200"/>
              <a:t>1580- 1638 </a:t>
            </a:r>
          </a:p>
        </p:txBody>
      </p:sp>
      <p:sp>
        <p:nvSpPr>
          <p:cNvPr id="76817" name="Text Box 17"/>
          <p:cNvSpPr txBox="1">
            <a:spLocks noChangeArrowheads="1"/>
          </p:cNvSpPr>
          <p:nvPr/>
        </p:nvSpPr>
        <p:spPr bwMode="auto">
          <a:xfrm>
            <a:off x="5651500" y="4365625"/>
            <a:ext cx="2736850" cy="1311275"/>
          </a:xfrm>
          <a:prstGeom prst="rect">
            <a:avLst/>
          </a:prstGeom>
          <a:noFill/>
          <a:ln w="9525">
            <a:noFill/>
            <a:miter lim="800000"/>
            <a:headEnd/>
            <a:tailEnd/>
          </a:ln>
        </p:spPr>
        <p:txBody>
          <a:bodyPr>
            <a:spAutoFit/>
          </a:bodyPr>
          <a:lstStyle/>
          <a:p>
            <a:r>
              <a:rPr lang="pt-BR" sz="2000" b="1"/>
              <a:t>A Zacharias Jansen atribui-se a invenção do microscópio composto.</a:t>
            </a:r>
          </a:p>
        </p:txBody>
      </p:sp>
      <p:sp>
        <p:nvSpPr>
          <p:cNvPr id="76818" name="Text Box 17"/>
          <p:cNvSpPr txBox="1">
            <a:spLocks noChangeArrowheads="1"/>
          </p:cNvSpPr>
          <p:nvPr/>
        </p:nvSpPr>
        <p:spPr bwMode="auto">
          <a:xfrm>
            <a:off x="2159000" y="5876925"/>
            <a:ext cx="4824413" cy="701675"/>
          </a:xfrm>
          <a:prstGeom prst="rect">
            <a:avLst/>
          </a:prstGeom>
          <a:noFill/>
          <a:ln w="9525">
            <a:noFill/>
            <a:miter lim="800000"/>
            <a:headEnd/>
            <a:tailEnd/>
          </a:ln>
        </p:spPr>
        <p:txBody>
          <a:bodyPr>
            <a:spAutoFit/>
          </a:bodyPr>
          <a:lstStyle/>
          <a:p>
            <a:pPr algn="ctr"/>
            <a:r>
              <a:rPr lang="pt-BR" sz="2000" b="1"/>
              <a:t>A PATENTE não é concedida devido a </a:t>
            </a:r>
          </a:p>
          <a:p>
            <a:pPr algn="ctr"/>
            <a:r>
              <a:rPr lang="pt-BR" sz="2000" b="1"/>
              <a:t>simplicidade do instrumento</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snapshot20091120035218.jpg"/>
          <p:cNvPicPr>
            <a:picLocks noChangeAspect="1"/>
          </p:cNvPicPr>
          <p:nvPr/>
        </p:nvPicPr>
        <p:blipFill>
          <a:blip r:embed="rId3" cstate="print"/>
          <a:srcRect/>
          <a:stretch>
            <a:fillRect/>
          </a:stretch>
        </p:blipFill>
        <p:spPr bwMode="auto">
          <a:xfrm>
            <a:off x="785813" y="1500188"/>
            <a:ext cx="7500937" cy="4572000"/>
          </a:xfrm>
          <a:prstGeom prst="rect">
            <a:avLst/>
          </a:prstGeom>
          <a:noFill/>
          <a:ln w="9525">
            <a:noFill/>
            <a:miter lim="800000"/>
            <a:headEnd/>
            <a:tailEnd/>
          </a:ln>
        </p:spPr>
      </p:pic>
      <p:sp>
        <p:nvSpPr>
          <p:cNvPr id="5" name="TextBox 4"/>
          <p:cNvSpPr txBox="1"/>
          <p:nvPr/>
        </p:nvSpPr>
        <p:spPr>
          <a:xfrm>
            <a:off x="1214438" y="357188"/>
            <a:ext cx="6786562" cy="1016000"/>
          </a:xfrm>
          <a:prstGeom prst="rect">
            <a:avLst/>
          </a:prstGeom>
          <a:noFill/>
        </p:spPr>
        <p:txBody>
          <a:bodyPr>
            <a:spAutoFit/>
          </a:bodyPr>
          <a:lstStyle/>
          <a:p>
            <a:pPr algn="just">
              <a:defRPr/>
            </a:pPr>
            <a:r>
              <a:rPr lang="pt-BR" sz="2000" dirty="0" err="1" smtClean="0">
                <a:solidFill>
                  <a:schemeClr val="tx1">
                    <a:lumMod val="95000"/>
                    <a:lumOff val="5000"/>
                  </a:schemeClr>
                </a:solidFill>
                <a:latin typeface="Imprint MT Shadow" pitchFamily="82" charset="0"/>
              </a:rPr>
              <a:t>Low</a:t>
            </a:r>
            <a:r>
              <a:rPr lang="pt-BR" sz="2000" dirty="0" smtClean="0">
                <a:solidFill>
                  <a:schemeClr val="tx1">
                    <a:lumMod val="95000"/>
                    <a:lumOff val="5000"/>
                  </a:schemeClr>
                </a:solidFill>
                <a:latin typeface="Imprint MT Shadow" pitchFamily="82" charset="0"/>
              </a:rPr>
              <a:t> </a:t>
            </a:r>
            <a:r>
              <a:rPr lang="pt-BR" sz="2000" dirty="0">
                <a:solidFill>
                  <a:schemeClr val="tx1">
                    <a:lumMod val="95000"/>
                    <a:lumOff val="5000"/>
                  </a:schemeClr>
                </a:solidFill>
                <a:latin typeface="Imprint MT Shadow" pitchFamily="82" charset="0"/>
              </a:rPr>
              <a:t>Frequency Array (LOFAR) reunindo </a:t>
            </a:r>
            <a:r>
              <a:rPr lang="pt-BR" sz="2000" dirty="0" smtClean="0">
                <a:solidFill>
                  <a:schemeClr val="tx1">
                    <a:lumMod val="95000"/>
                    <a:lumOff val="5000"/>
                  </a:schemeClr>
                </a:solidFill>
                <a:latin typeface="Imprint MT Shadow" pitchFamily="82" charset="0"/>
              </a:rPr>
              <a:t>cerca </a:t>
            </a:r>
            <a:r>
              <a:rPr lang="pt-BR" sz="2000" dirty="0">
                <a:solidFill>
                  <a:schemeClr val="tx1">
                    <a:lumMod val="95000"/>
                    <a:lumOff val="5000"/>
                  </a:schemeClr>
                </a:solidFill>
                <a:latin typeface="Imprint MT Shadow" pitchFamily="82" charset="0"/>
              </a:rPr>
              <a:t>de 30.000 </a:t>
            </a:r>
            <a:r>
              <a:rPr lang="pt-BR" sz="2000" dirty="0" smtClean="0">
                <a:solidFill>
                  <a:schemeClr val="tx1">
                    <a:lumMod val="95000"/>
                    <a:lumOff val="5000"/>
                  </a:schemeClr>
                </a:solidFill>
                <a:latin typeface="Imprint MT Shadow" pitchFamily="82" charset="0"/>
              </a:rPr>
              <a:t>antenas. </a:t>
            </a:r>
            <a:endParaRPr lang="pt-BR" sz="2000" dirty="0">
              <a:solidFill>
                <a:schemeClr val="tx1">
                  <a:lumMod val="95000"/>
                  <a:lumOff val="5000"/>
                </a:schemeClr>
              </a:solidFill>
              <a:latin typeface="Imprint MT Shadow" pitchFamily="82" charset="0"/>
            </a:endParaRPr>
          </a:p>
          <a:p>
            <a:pPr algn="ctr">
              <a:defRPr/>
            </a:pPr>
            <a:endParaRPr lang="pt-BR" sz="2000" dirty="0">
              <a:solidFill>
                <a:schemeClr val="accent1">
                  <a:lumMod val="20000"/>
                  <a:lumOff val="80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239043" y="0"/>
            <a:ext cx="6665913" cy="6134100"/>
          </a:xfrm>
          <a:prstGeom prst="rect">
            <a:avLst/>
          </a:prstGeom>
          <a:noFill/>
          <a:ln w="9525">
            <a:noFill/>
            <a:miter lim="800000"/>
            <a:headEnd/>
            <a:tailEnd/>
          </a:ln>
        </p:spPr>
      </p:pic>
      <p:sp>
        <p:nvSpPr>
          <p:cNvPr id="4" name="TextBox 4"/>
          <p:cNvSpPr txBox="1"/>
          <p:nvPr/>
        </p:nvSpPr>
        <p:spPr>
          <a:xfrm>
            <a:off x="4173729" y="6150114"/>
            <a:ext cx="796541" cy="707886"/>
          </a:xfrm>
          <a:prstGeom prst="rect">
            <a:avLst/>
          </a:prstGeom>
          <a:noFill/>
        </p:spPr>
        <p:txBody>
          <a:bodyPr wrap="square">
            <a:spAutoFit/>
          </a:bodyPr>
          <a:lstStyle/>
          <a:p>
            <a:pPr algn="just">
              <a:defRPr/>
            </a:pPr>
            <a:r>
              <a:rPr lang="pt-BR" sz="2000" dirty="0" smtClean="0">
                <a:solidFill>
                  <a:schemeClr val="tx1">
                    <a:lumMod val="95000"/>
                    <a:lumOff val="5000"/>
                  </a:schemeClr>
                </a:solidFill>
                <a:latin typeface="Imprint MT Shadow" pitchFamily="82" charset="0"/>
              </a:rPr>
              <a:t>M87</a:t>
            </a:r>
            <a:endParaRPr lang="pt-BR" sz="2000" dirty="0">
              <a:solidFill>
                <a:schemeClr val="tx1">
                  <a:lumMod val="95000"/>
                  <a:lumOff val="5000"/>
                </a:schemeClr>
              </a:solidFill>
              <a:latin typeface="Imprint MT Shadow" pitchFamily="82" charset="0"/>
            </a:endParaRPr>
          </a:p>
          <a:p>
            <a:pPr algn="ctr">
              <a:defRPr/>
            </a:pPr>
            <a:endParaRPr lang="pt-BR" sz="2000" dirty="0">
              <a:solidFill>
                <a:schemeClr val="accent1">
                  <a:lumMod val="20000"/>
                  <a:lumOff val="80000"/>
                </a:schemeClr>
              </a:solidFill>
              <a:latin typeface="Imprint MT Shadow" pitchFamily="82"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snapshot20091120035315.jpg"/>
          <p:cNvPicPr>
            <a:picLocks noChangeAspect="1"/>
          </p:cNvPicPr>
          <p:nvPr/>
        </p:nvPicPr>
        <p:blipFill>
          <a:blip r:embed="rId3" cstate="print"/>
          <a:srcRect/>
          <a:stretch>
            <a:fillRect/>
          </a:stretch>
        </p:blipFill>
        <p:spPr bwMode="auto">
          <a:xfrm>
            <a:off x="714375" y="1643063"/>
            <a:ext cx="7715250" cy="4357687"/>
          </a:xfrm>
          <a:prstGeom prst="rect">
            <a:avLst/>
          </a:prstGeom>
          <a:noFill/>
          <a:ln w="9525">
            <a:noFill/>
            <a:miter lim="800000"/>
            <a:headEnd/>
            <a:tailEnd/>
          </a:ln>
        </p:spPr>
      </p:pic>
      <p:sp>
        <p:nvSpPr>
          <p:cNvPr id="3" name="TextBox 2"/>
          <p:cNvSpPr txBox="1"/>
          <p:nvPr/>
        </p:nvSpPr>
        <p:spPr>
          <a:xfrm>
            <a:off x="1000125" y="214313"/>
            <a:ext cx="7143750" cy="1323439"/>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a:t>
            </a:r>
            <a:r>
              <a:rPr lang="pt-BR" sz="2000" dirty="0" err="1">
                <a:solidFill>
                  <a:schemeClr val="tx1">
                    <a:lumMod val="95000"/>
                    <a:lumOff val="5000"/>
                  </a:schemeClr>
                </a:solidFill>
                <a:latin typeface="Imprint MT Shadow" pitchFamily="82" charset="0"/>
              </a:rPr>
              <a:t>Square</a:t>
            </a:r>
            <a:r>
              <a:rPr lang="pt-BR" sz="2000" dirty="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Kilometre</a:t>
            </a:r>
            <a:r>
              <a:rPr lang="pt-BR" sz="2000" dirty="0" smtClean="0">
                <a:solidFill>
                  <a:schemeClr val="tx1">
                    <a:lumMod val="95000"/>
                    <a:lumOff val="5000"/>
                  </a:schemeClr>
                </a:solidFill>
                <a:latin typeface="Imprint MT Shadow" pitchFamily="82" charset="0"/>
              </a:rPr>
              <a:t> </a:t>
            </a:r>
            <a:r>
              <a:rPr lang="pt-BR" sz="2000" dirty="0">
                <a:solidFill>
                  <a:schemeClr val="tx1">
                    <a:lumMod val="95000"/>
                    <a:lumOff val="5000"/>
                  </a:schemeClr>
                </a:solidFill>
                <a:latin typeface="Imprint MT Shadow" pitchFamily="82" charset="0"/>
              </a:rPr>
              <a:t>Array, será um observatório de rádio a ser instalado na </a:t>
            </a:r>
            <a:r>
              <a:rPr lang="pt-BR" sz="2000" dirty="0" smtClean="0">
                <a:solidFill>
                  <a:schemeClr val="tx1">
                    <a:lumMod val="95000"/>
                    <a:lumOff val="5000"/>
                  </a:schemeClr>
                </a:solidFill>
                <a:latin typeface="Imprint MT Shadow" pitchFamily="82" charset="0"/>
              </a:rPr>
              <a:t>Austrália e </a:t>
            </a:r>
            <a:r>
              <a:rPr lang="pt-BR" sz="2000" dirty="0">
                <a:solidFill>
                  <a:schemeClr val="tx1">
                    <a:lumMod val="95000"/>
                    <a:lumOff val="5000"/>
                  </a:schemeClr>
                </a:solidFill>
                <a:latin typeface="Imprint MT Shadow" pitchFamily="82" charset="0"/>
              </a:rPr>
              <a:t>África do sul. Será cerca de 50 vezes mais sensível que qualquer rádio telescópio da atualidade</a:t>
            </a:r>
            <a:r>
              <a:rPr lang="pt-BR" sz="2000" dirty="0" smtClean="0">
                <a:solidFill>
                  <a:schemeClr val="tx1">
                    <a:lumMod val="95000"/>
                    <a:lumOff val="5000"/>
                  </a:schemeClr>
                </a:solidFill>
                <a:latin typeface="Imprint MT Shadow" pitchFamily="82" charset="0"/>
              </a:rPr>
              <a:t>.</a:t>
            </a:r>
          </a:p>
          <a:p>
            <a:pPr algn="just">
              <a:defRPr/>
            </a:pPr>
            <a:r>
              <a:rPr lang="pt-BR" sz="2000" dirty="0" smtClean="0">
                <a:solidFill>
                  <a:schemeClr val="tx1">
                    <a:lumMod val="95000"/>
                    <a:lumOff val="5000"/>
                  </a:schemeClr>
                </a:solidFill>
                <a:latin typeface="Imprint MT Shadow" pitchFamily="82" charset="0"/>
              </a:rPr>
              <a:t>(2020 -2025)</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25" y="357188"/>
            <a:ext cx="7072313" cy="1016000"/>
          </a:xfrm>
          <a:prstGeom prst="rect">
            <a:avLst/>
          </a:prstGeom>
          <a:noFill/>
        </p:spPr>
        <p:txBody>
          <a:bodyPr>
            <a:spAutoFit/>
          </a:bodyPr>
          <a:lstStyle/>
          <a:p>
            <a:pPr algn="just">
              <a:defRPr/>
            </a:pPr>
            <a:r>
              <a:rPr lang="pt-BR" sz="2000" dirty="0" smtClean="0">
                <a:solidFill>
                  <a:schemeClr val="tx1">
                    <a:lumMod val="95000"/>
                    <a:lumOff val="5000"/>
                  </a:schemeClr>
                </a:solidFill>
                <a:latin typeface="Imprint MT Shadow" pitchFamily="82" charset="0"/>
              </a:rPr>
              <a:t>O </a:t>
            </a:r>
            <a:r>
              <a:rPr lang="pt-BR" sz="2000" dirty="0">
                <a:solidFill>
                  <a:schemeClr val="tx1">
                    <a:lumMod val="95000"/>
                    <a:lumOff val="5000"/>
                  </a:schemeClr>
                </a:solidFill>
                <a:latin typeface="Imprint MT Shadow" pitchFamily="82" charset="0"/>
              </a:rPr>
              <a:t>Hubble será desativado, e seu substituto será o James Webb com um espelhos segmentado de 6,5 metros de diâmetro, será 7x mais sensível que o Hubble. </a:t>
            </a:r>
          </a:p>
        </p:txBody>
      </p:sp>
      <p:pic>
        <p:nvPicPr>
          <p:cNvPr id="61443" name="Picture 3" descr="telescopio_james_webb_concepcao_artistica.jpg"/>
          <p:cNvPicPr>
            <a:picLocks noChangeAspect="1"/>
          </p:cNvPicPr>
          <p:nvPr/>
        </p:nvPicPr>
        <p:blipFill>
          <a:blip r:embed="rId3" cstate="print"/>
          <a:srcRect/>
          <a:stretch>
            <a:fillRect/>
          </a:stretch>
        </p:blipFill>
        <p:spPr bwMode="auto">
          <a:xfrm>
            <a:off x="0" y="1700808"/>
            <a:ext cx="4572000" cy="3067034"/>
          </a:xfrm>
          <a:prstGeom prst="rect">
            <a:avLst/>
          </a:prstGeom>
          <a:noFill/>
          <a:ln w="9525">
            <a:noFill/>
            <a:miter lim="800000"/>
            <a:headEnd/>
            <a:tailEnd/>
          </a:ln>
        </p:spPr>
      </p:pic>
      <p:pic>
        <p:nvPicPr>
          <p:cNvPr id="61444" name="Picture 4" descr="184903main_mirror7_HI.jpg"/>
          <p:cNvPicPr>
            <a:picLocks noChangeAspect="1"/>
          </p:cNvPicPr>
          <p:nvPr/>
        </p:nvPicPr>
        <p:blipFill>
          <a:blip r:embed="rId4" cstate="print"/>
          <a:srcRect/>
          <a:stretch>
            <a:fillRect/>
          </a:stretch>
        </p:blipFill>
        <p:spPr bwMode="auto">
          <a:xfrm>
            <a:off x="4591608" y="3573016"/>
            <a:ext cx="4552392" cy="29948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people.jpg"/>
          <p:cNvPicPr>
            <a:picLocks noChangeAspect="1"/>
          </p:cNvPicPr>
          <p:nvPr/>
        </p:nvPicPr>
        <p:blipFill>
          <a:blip r:embed="rId3" cstate="print"/>
          <a:srcRect l="5437" r="7573"/>
          <a:stretch>
            <a:fillRect/>
          </a:stretch>
        </p:blipFill>
        <p:spPr bwMode="auto">
          <a:xfrm>
            <a:off x="1645694" y="2155849"/>
            <a:ext cx="5832648" cy="4453470"/>
          </a:xfrm>
          <a:prstGeom prst="rect">
            <a:avLst/>
          </a:prstGeom>
          <a:noFill/>
          <a:ln w="9525">
            <a:noFill/>
            <a:miter lim="800000"/>
            <a:headEnd/>
            <a:tailEnd/>
          </a:ln>
        </p:spPr>
      </p:pic>
      <p:sp>
        <p:nvSpPr>
          <p:cNvPr id="5" name="TextBox 4"/>
          <p:cNvSpPr txBox="1"/>
          <p:nvPr/>
        </p:nvSpPr>
        <p:spPr>
          <a:xfrm>
            <a:off x="1168215" y="357188"/>
            <a:ext cx="6786563" cy="132397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Seu espelho segmentado se abrirá no espaço. O telescópio ficara em órbita do sol, e não da terra, a 1,5 milhões de quilômetros de nós. Ele ficara constantemente protegido do sol, a uma temperatura de 233 graus negativos</a:t>
            </a:r>
            <a:r>
              <a:rPr lang="pt-BR" sz="2000" dirty="0" smtClean="0">
                <a:solidFill>
                  <a:schemeClr val="tx1">
                    <a:lumMod val="95000"/>
                    <a:lumOff val="5000"/>
                  </a:schemeClr>
                </a:solidFill>
                <a:latin typeface="Imprint MT Shadow" pitchFamily="82" charset="0"/>
              </a:rPr>
              <a:t>! (2018)</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snapshot20091120035530.jpg"/>
          <p:cNvPicPr>
            <a:picLocks noChangeAspect="1"/>
          </p:cNvPicPr>
          <p:nvPr/>
        </p:nvPicPr>
        <p:blipFill>
          <a:blip r:embed="rId3" cstate="print"/>
          <a:srcRect/>
          <a:stretch>
            <a:fillRect/>
          </a:stretch>
        </p:blipFill>
        <p:spPr bwMode="auto">
          <a:xfrm>
            <a:off x="1071563" y="1785938"/>
            <a:ext cx="7000875" cy="4381500"/>
          </a:xfrm>
          <a:prstGeom prst="rect">
            <a:avLst/>
          </a:prstGeom>
          <a:noFill/>
          <a:ln w="9525">
            <a:noFill/>
            <a:miter lim="800000"/>
            <a:headEnd/>
            <a:tailEnd/>
          </a:ln>
        </p:spPr>
      </p:pic>
      <p:sp>
        <p:nvSpPr>
          <p:cNvPr id="3" name="TextBox 2"/>
          <p:cNvSpPr txBox="1"/>
          <p:nvPr/>
        </p:nvSpPr>
        <p:spPr>
          <a:xfrm>
            <a:off x="1357313" y="357188"/>
            <a:ext cx="6500812" cy="707886"/>
          </a:xfrm>
          <a:prstGeom prst="rect">
            <a:avLst/>
          </a:prstGeom>
          <a:noFill/>
        </p:spPr>
        <p:txBody>
          <a:bodyPr>
            <a:spAutoFit/>
          </a:bodyPr>
          <a:lstStyle/>
          <a:p>
            <a:pPr algn="ctr">
              <a:defRPr/>
            </a:pPr>
            <a:r>
              <a:rPr lang="pt-BR" sz="2000" dirty="0">
                <a:solidFill>
                  <a:schemeClr val="tx1">
                    <a:lumMod val="95000"/>
                    <a:lumOff val="5000"/>
                  </a:schemeClr>
                </a:solidFill>
                <a:latin typeface="Imprint MT Shadow" pitchFamily="82" charset="0"/>
              </a:rPr>
              <a:t>Telescópio de espelho Líquido desenvolvido no Canadá</a:t>
            </a:r>
            <a:r>
              <a:rPr lang="pt-BR" sz="2000" dirty="0" smtClean="0">
                <a:solidFill>
                  <a:schemeClr val="tx1">
                    <a:lumMod val="95000"/>
                    <a:lumOff val="5000"/>
                  </a:schemeClr>
                </a:solidFill>
                <a:latin typeface="Imprint MT Shadow" pitchFamily="82" charset="0"/>
              </a:rPr>
              <a:t>.</a:t>
            </a:r>
          </a:p>
          <a:p>
            <a:pPr algn="ctr">
              <a:defRPr/>
            </a:pPr>
            <a:r>
              <a:rPr lang="pt-BR" sz="2000" dirty="0" smtClean="0">
                <a:solidFill>
                  <a:schemeClr val="tx1">
                    <a:lumMod val="95000"/>
                    <a:lumOff val="5000"/>
                  </a:schemeClr>
                </a:solidFill>
                <a:latin typeface="Imprint MT Shadow" pitchFamily="82" charset="0"/>
              </a:rPr>
              <a:t>(</a:t>
            </a:r>
            <a:r>
              <a:rPr lang="pt-BR" sz="2000" dirty="0" err="1" smtClean="0">
                <a:solidFill>
                  <a:schemeClr val="tx1">
                    <a:lumMod val="95000"/>
                    <a:lumOff val="5000"/>
                  </a:schemeClr>
                </a:solidFill>
                <a:latin typeface="Imprint MT Shadow" pitchFamily="82" charset="0"/>
              </a:rPr>
              <a:t>Large</a:t>
            </a:r>
            <a:r>
              <a:rPr lang="pt-BR" sz="2000" dirty="0" smtClean="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Zenite</a:t>
            </a:r>
            <a:r>
              <a:rPr lang="pt-BR" sz="2000" dirty="0" smtClean="0">
                <a:solidFill>
                  <a:schemeClr val="tx1">
                    <a:lumMod val="95000"/>
                    <a:lumOff val="5000"/>
                  </a:schemeClr>
                </a:solidFill>
                <a:latin typeface="Imprint MT Shadow" pitchFamily="82" charset="0"/>
              </a:rPr>
              <a:t> Telescope 6)</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25" y="428625"/>
            <a:ext cx="7000875" cy="400050"/>
          </a:xfrm>
          <a:prstGeom prst="rect">
            <a:avLst/>
          </a:prstGeom>
          <a:noFill/>
        </p:spPr>
        <p:txBody>
          <a:bodyPr>
            <a:spAutoFit/>
          </a:bodyPr>
          <a:lstStyle/>
          <a:p>
            <a:pPr algn="ctr">
              <a:defRPr/>
            </a:pPr>
            <a:endParaRPr lang="pt-BR" sz="2000" dirty="0">
              <a:solidFill>
                <a:schemeClr val="accent1">
                  <a:lumMod val="20000"/>
                  <a:lumOff val="80000"/>
                </a:schemeClr>
              </a:solidFill>
              <a:latin typeface="Imprint MT Shadow" pitchFamily="82" charset="0"/>
            </a:endParaRPr>
          </a:p>
        </p:txBody>
      </p:sp>
      <p:sp>
        <p:nvSpPr>
          <p:cNvPr id="3" name="TextBox 2"/>
          <p:cNvSpPr txBox="1"/>
          <p:nvPr/>
        </p:nvSpPr>
        <p:spPr>
          <a:xfrm>
            <a:off x="1143000" y="357188"/>
            <a:ext cx="6786563"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Na Próxima década telescópios óticos gigantes serão construídos. Para </a:t>
            </a:r>
            <a:r>
              <a:rPr lang="pt-BR" sz="2000" dirty="0" smtClean="0">
                <a:solidFill>
                  <a:schemeClr val="tx1">
                    <a:lumMod val="95000"/>
                    <a:lumOff val="5000"/>
                  </a:schemeClr>
                </a:solidFill>
                <a:latin typeface="Imprint MT Shadow" pitchFamily="82" charset="0"/>
              </a:rPr>
              <a:t>2020 </a:t>
            </a:r>
            <a:r>
              <a:rPr lang="pt-BR" sz="2000" dirty="0">
                <a:solidFill>
                  <a:schemeClr val="tx1">
                    <a:lumMod val="95000"/>
                    <a:lumOff val="5000"/>
                  </a:schemeClr>
                </a:solidFill>
                <a:latin typeface="Imprint MT Shadow" pitchFamily="82" charset="0"/>
              </a:rPr>
              <a:t>está planejado o Giant Magellian Telescope (GMT</a:t>
            </a:r>
            <a:r>
              <a:rPr lang="pt-BR" sz="2000" dirty="0" smtClean="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Las</a:t>
            </a:r>
            <a:r>
              <a:rPr lang="pt-BR" sz="2000" dirty="0" smtClean="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Canpanas</a:t>
            </a:r>
            <a:r>
              <a:rPr lang="pt-BR" sz="2000" dirty="0" smtClean="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Observatory</a:t>
            </a:r>
            <a:r>
              <a:rPr lang="pt-BR" sz="2000" dirty="0" smtClean="0">
                <a:solidFill>
                  <a:schemeClr val="tx1">
                    <a:lumMod val="95000"/>
                    <a:lumOff val="5000"/>
                  </a:schemeClr>
                </a:solidFill>
                <a:latin typeface="Imprint MT Shadow" pitchFamily="82" charset="0"/>
              </a:rPr>
              <a:t> – Chile </a:t>
            </a:r>
            <a:endParaRPr lang="pt-BR" sz="2000" dirty="0">
              <a:solidFill>
                <a:schemeClr val="tx1">
                  <a:lumMod val="95000"/>
                  <a:lumOff val="5000"/>
                </a:schemeClr>
              </a:solidFill>
              <a:latin typeface="Imprint MT Shadow" pitchFamily="82" charset="0"/>
            </a:endParaRPr>
          </a:p>
        </p:txBody>
      </p:sp>
      <p:pic>
        <p:nvPicPr>
          <p:cNvPr id="64516" name="Picture 5" descr="snapshot20091120035059.jpg"/>
          <p:cNvPicPr>
            <a:picLocks noChangeAspect="1"/>
          </p:cNvPicPr>
          <p:nvPr/>
        </p:nvPicPr>
        <p:blipFill>
          <a:blip r:embed="rId3" cstate="print"/>
          <a:srcRect/>
          <a:stretch>
            <a:fillRect/>
          </a:stretch>
        </p:blipFill>
        <p:spPr bwMode="auto">
          <a:xfrm>
            <a:off x="285750" y="1428750"/>
            <a:ext cx="5214938" cy="3476625"/>
          </a:xfrm>
          <a:prstGeom prst="rect">
            <a:avLst/>
          </a:prstGeom>
          <a:noFill/>
          <a:ln w="9525">
            <a:noFill/>
            <a:miter lim="800000"/>
            <a:headEnd/>
            <a:tailEnd/>
          </a:ln>
        </p:spPr>
      </p:pic>
      <p:pic>
        <p:nvPicPr>
          <p:cNvPr id="64517" name="Picture 3" descr="GMT-3.jpg"/>
          <p:cNvPicPr>
            <a:picLocks noChangeAspect="1"/>
          </p:cNvPicPr>
          <p:nvPr/>
        </p:nvPicPr>
        <p:blipFill>
          <a:blip r:embed="rId4" cstate="print"/>
          <a:srcRect b="7813"/>
          <a:stretch>
            <a:fillRect/>
          </a:stretch>
        </p:blipFill>
        <p:spPr bwMode="auto">
          <a:xfrm>
            <a:off x="3643313" y="3132138"/>
            <a:ext cx="4933950" cy="351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625" y="285750"/>
            <a:ext cx="6286500"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Serão 7 espelhos em forma de pétalas cada um com 8,4 metros de diâmetro, juntos serão como um telescópio de </a:t>
            </a:r>
            <a:r>
              <a:rPr lang="pt-BR" sz="2000" dirty="0" smtClean="0">
                <a:solidFill>
                  <a:schemeClr val="tx1">
                    <a:lumMod val="95000"/>
                    <a:lumOff val="5000"/>
                  </a:schemeClr>
                </a:solidFill>
                <a:latin typeface="Imprint MT Shadow" pitchFamily="82" charset="0"/>
              </a:rPr>
              <a:t>22 </a:t>
            </a:r>
            <a:r>
              <a:rPr lang="pt-BR" sz="2000" dirty="0">
                <a:solidFill>
                  <a:schemeClr val="tx1">
                    <a:lumMod val="95000"/>
                    <a:lumOff val="5000"/>
                  </a:schemeClr>
                </a:solidFill>
                <a:latin typeface="Imprint MT Shadow" pitchFamily="82" charset="0"/>
              </a:rPr>
              <a:t>metros de diâmetro. </a:t>
            </a:r>
          </a:p>
        </p:txBody>
      </p:sp>
      <p:pic>
        <p:nvPicPr>
          <p:cNvPr id="65539" name="Picture 2" descr="11990.jpg"/>
          <p:cNvPicPr>
            <a:picLocks noChangeAspect="1"/>
          </p:cNvPicPr>
          <p:nvPr/>
        </p:nvPicPr>
        <p:blipFill>
          <a:blip r:embed="rId3" cstate="print"/>
          <a:srcRect/>
          <a:stretch>
            <a:fillRect/>
          </a:stretch>
        </p:blipFill>
        <p:spPr bwMode="auto">
          <a:xfrm>
            <a:off x="1357313" y="2000250"/>
            <a:ext cx="6400800" cy="382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snapshot20091120035108.jpg"/>
          <p:cNvPicPr>
            <a:picLocks noChangeAspect="1"/>
          </p:cNvPicPr>
          <p:nvPr/>
        </p:nvPicPr>
        <p:blipFill>
          <a:blip r:embed="rId3" cstate="print"/>
          <a:srcRect/>
          <a:stretch>
            <a:fillRect/>
          </a:stretch>
        </p:blipFill>
        <p:spPr bwMode="auto">
          <a:xfrm>
            <a:off x="3143250" y="2857500"/>
            <a:ext cx="5357813" cy="3395663"/>
          </a:xfrm>
          <a:prstGeom prst="rect">
            <a:avLst/>
          </a:prstGeom>
          <a:noFill/>
          <a:ln w="9525">
            <a:noFill/>
            <a:miter lim="800000"/>
            <a:headEnd/>
            <a:tailEnd/>
          </a:ln>
        </p:spPr>
      </p:pic>
      <p:pic>
        <p:nvPicPr>
          <p:cNvPr id="66563" name="Picture 2" descr="snapshot20091120035117.jpg"/>
          <p:cNvPicPr>
            <a:picLocks noChangeAspect="1"/>
          </p:cNvPicPr>
          <p:nvPr/>
        </p:nvPicPr>
        <p:blipFill>
          <a:blip r:embed="rId4" cstate="print"/>
          <a:srcRect/>
          <a:stretch>
            <a:fillRect/>
          </a:stretch>
        </p:blipFill>
        <p:spPr bwMode="auto">
          <a:xfrm>
            <a:off x="142875" y="1714500"/>
            <a:ext cx="4729163" cy="2857500"/>
          </a:xfrm>
          <a:prstGeom prst="rect">
            <a:avLst/>
          </a:prstGeom>
          <a:noFill/>
          <a:ln w="9525">
            <a:noFill/>
            <a:miter lim="800000"/>
            <a:headEnd/>
            <a:tailEnd/>
          </a:ln>
        </p:spPr>
      </p:pic>
      <p:sp>
        <p:nvSpPr>
          <p:cNvPr id="4" name="TextBox 3"/>
          <p:cNvSpPr txBox="1"/>
          <p:nvPr/>
        </p:nvSpPr>
        <p:spPr>
          <a:xfrm>
            <a:off x="1143000" y="357188"/>
            <a:ext cx="6929438"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Thirty Meter Telescope (TMT) será constituído de 492 espelhos com 1,4 metros de diâmetro cada, totalizando no total um diâmetro de 30 </a:t>
            </a:r>
            <a:r>
              <a:rPr lang="pt-BR" sz="2000" dirty="0" smtClean="0">
                <a:solidFill>
                  <a:schemeClr val="tx1">
                    <a:lumMod val="95000"/>
                    <a:lumOff val="5000"/>
                  </a:schemeClr>
                </a:solidFill>
                <a:latin typeface="Imprint MT Shadow" pitchFamily="82" charset="0"/>
              </a:rPr>
              <a:t>metros (ano </a:t>
            </a:r>
            <a:r>
              <a:rPr lang="pt-BR" sz="2000" smtClean="0">
                <a:solidFill>
                  <a:schemeClr val="tx1">
                    <a:lumMod val="95000"/>
                    <a:lumOff val="5000"/>
                  </a:schemeClr>
                </a:solidFill>
                <a:latin typeface="Imprint MT Shadow" pitchFamily="82" charset="0"/>
              </a:rPr>
              <a:t>2022). Mauna</a:t>
            </a:r>
            <a:r>
              <a:rPr lang="pt-BR" sz="2000" dirty="0" smtClean="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Kea</a:t>
            </a:r>
            <a:r>
              <a:rPr lang="pt-BR" sz="2000" dirty="0" smtClean="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Havai</a:t>
            </a:r>
            <a:r>
              <a:rPr lang="pt-BR" sz="2000" dirty="0" smtClean="0">
                <a:solidFill>
                  <a:schemeClr val="tx1">
                    <a:lumMod val="95000"/>
                    <a:lumOff val="5000"/>
                  </a:schemeClr>
                </a:solidFill>
                <a:latin typeface="Imprint MT Shadow" pitchFamily="82" charset="0"/>
              </a:rPr>
              <a:t>.</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snapshot20091120035149.jpg"/>
          <p:cNvPicPr>
            <a:picLocks noChangeAspect="1"/>
          </p:cNvPicPr>
          <p:nvPr/>
        </p:nvPicPr>
        <p:blipFill>
          <a:blip r:embed="rId3" cstate="print"/>
          <a:srcRect/>
          <a:stretch>
            <a:fillRect/>
          </a:stretch>
        </p:blipFill>
        <p:spPr bwMode="auto">
          <a:xfrm>
            <a:off x="857250" y="1857375"/>
            <a:ext cx="7286625" cy="4572000"/>
          </a:xfrm>
          <a:prstGeom prst="rect">
            <a:avLst/>
          </a:prstGeom>
          <a:noFill/>
          <a:ln w="9525">
            <a:noFill/>
            <a:miter lim="800000"/>
            <a:headEnd/>
            <a:tailEnd/>
          </a:ln>
        </p:spPr>
      </p:pic>
      <p:sp>
        <p:nvSpPr>
          <p:cNvPr id="3" name="TextBox 2"/>
          <p:cNvSpPr txBox="1"/>
          <p:nvPr/>
        </p:nvSpPr>
        <p:spPr>
          <a:xfrm>
            <a:off x="928688" y="285750"/>
            <a:ext cx="7072312" cy="132397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a:t>
            </a:r>
            <a:r>
              <a:rPr lang="pt-BR" sz="2000" dirty="0" err="1">
                <a:solidFill>
                  <a:schemeClr val="tx1">
                    <a:lumMod val="95000"/>
                    <a:lumOff val="5000"/>
                  </a:schemeClr>
                </a:solidFill>
                <a:latin typeface="Imprint MT Shadow" pitchFamily="82" charset="0"/>
              </a:rPr>
              <a:t>European</a:t>
            </a:r>
            <a:r>
              <a:rPr lang="pt-BR" sz="2000" dirty="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Extremely</a:t>
            </a:r>
            <a:r>
              <a:rPr lang="pt-BR" sz="2000" dirty="0" smtClean="0">
                <a:solidFill>
                  <a:schemeClr val="tx1">
                    <a:lumMod val="95000"/>
                    <a:lumOff val="5000"/>
                  </a:schemeClr>
                </a:solidFill>
                <a:latin typeface="Imprint MT Shadow" pitchFamily="82" charset="0"/>
              </a:rPr>
              <a:t> </a:t>
            </a:r>
            <a:r>
              <a:rPr lang="pt-BR" sz="2000" dirty="0">
                <a:solidFill>
                  <a:schemeClr val="tx1">
                    <a:lumMod val="95000"/>
                    <a:lumOff val="5000"/>
                  </a:schemeClr>
                </a:solidFill>
                <a:latin typeface="Imprint MT Shadow" pitchFamily="82" charset="0"/>
              </a:rPr>
              <a:t>Large Telescope (ELT) é o mais ambicioso dos projetos de nova geração. Deverá ficar pronto em </a:t>
            </a:r>
            <a:r>
              <a:rPr lang="pt-BR" sz="2000" dirty="0" smtClean="0">
                <a:solidFill>
                  <a:schemeClr val="tx1">
                    <a:lumMod val="95000"/>
                    <a:lumOff val="5000"/>
                  </a:schemeClr>
                </a:solidFill>
                <a:latin typeface="Imprint MT Shadow" pitchFamily="82" charset="0"/>
              </a:rPr>
              <a:t>2024. </a:t>
            </a:r>
            <a:r>
              <a:rPr lang="pt-BR" sz="2000" dirty="0">
                <a:solidFill>
                  <a:schemeClr val="tx1">
                    <a:lumMod val="95000"/>
                    <a:lumOff val="5000"/>
                  </a:schemeClr>
                </a:solidFill>
                <a:latin typeface="Imprint MT Shadow" pitchFamily="82" charset="0"/>
              </a:rPr>
              <a:t>Com </a:t>
            </a:r>
            <a:r>
              <a:rPr lang="pt-BR" sz="2000" dirty="0" smtClean="0">
                <a:solidFill>
                  <a:schemeClr val="tx1">
                    <a:lumMod val="95000"/>
                    <a:lumOff val="5000"/>
                  </a:schemeClr>
                </a:solidFill>
                <a:latin typeface="Imprint MT Shadow" pitchFamily="82" charset="0"/>
              </a:rPr>
              <a:t>39,3 </a:t>
            </a:r>
            <a:r>
              <a:rPr lang="pt-BR" sz="2000" dirty="0">
                <a:solidFill>
                  <a:schemeClr val="tx1">
                    <a:lumMod val="95000"/>
                    <a:lumOff val="5000"/>
                  </a:schemeClr>
                </a:solidFill>
                <a:latin typeface="Imprint MT Shadow" pitchFamily="82" charset="0"/>
              </a:rPr>
              <a:t>metos de diâmetro </a:t>
            </a:r>
            <a:r>
              <a:rPr lang="pt-BR" sz="2000" dirty="0" smtClean="0">
                <a:solidFill>
                  <a:schemeClr val="tx1">
                    <a:lumMod val="95000"/>
                    <a:lumOff val="5000"/>
                  </a:schemeClr>
                </a:solidFill>
                <a:latin typeface="Imprint MT Shadow" pitchFamily="82" charset="0"/>
              </a:rPr>
              <a:t>com 798 segmentos e </a:t>
            </a:r>
            <a:r>
              <a:rPr lang="pt-BR" sz="2000" dirty="0">
                <a:solidFill>
                  <a:schemeClr val="tx1">
                    <a:lumMod val="95000"/>
                    <a:lumOff val="5000"/>
                  </a:schemeClr>
                </a:solidFill>
                <a:latin typeface="Imprint MT Shadow" pitchFamily="82" charset="0"/>
              </a:rPr>
              <a:t>um custo de 1,5 bilhões de </a:t>
            </a:r>
            <a:r>
              <a:rPr lang="pt-BR" sz="2000" dirty="0" smtClean="0">
                <a:solidFill>
                  <a:schemeClr val="tx1">
                    <a:lumMod val="95000"/>
                    <a:lumOff val="5000"/>
                  </a:schemeClr>
                </a:solidFill>
                <a:latin typeface="Imprint MT Shadow" pitchFamily="82" charset="0"/>
              </a:rPr>
              <a:t>Euros.</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6" name="Picture 58" descr="harriot_ss1"/>
          <p:cNvPicPr>
            <a:picLocks noChangeAspect="1" noChangeArrowheads="1"/>
          </p:cNvPicPr>
          <p:nvPr/>
        </p:nvPicPr>
        <p:blipFill>
          <a:blip r:embed="rId3" cstate="print"/>
          <a:srcRect/>
          <a:stretch>
            <a:fillRect/>
          </a:stretch>
        </p:blipFill>
        <p:spPr bwMode="auto">
          <a:xfrm>
            <a:off x="5580063" y="1773238"/>
            <a:ext cx="2889250" cy="4221162"/>
          </a:xfrm>
          <a:prstGeom prst="rect">
            <a:avLst/>
          </a:prstGeom>
          <a:noFill/>
        </p:spPr>
      </p:pic>
      <p:pic>
        <p:nvPicPr>
          <p:cNvPr id="7228" name="Picture 60"/>
          <p:cNvPicPr>
            <a:picLocks noChangeAspect="1" noChangeArrowheads="1"/>
          </p:cNvPicPr>
          <p:nvPr/>
        </p:nvPicPr>
        <p:blipFill>
          <a:blip r:embed="rId4" cstate="print"/>
          <a:srcRect/>
          <a:stretch>
            <a:fillRect/>
          </a:stretch>
        </p:blipFill>
        <p:spPr bwMode="auto">
          <a:xfrm>
            <a:off x="900113" y="260350"/>
            <a:ext cx="2143125" cy="2724150"/>
          </a:xfrm>
          <a:prstGeom prst="rect">
            <a:avLst/>
          </a:prstGeom>
          <a:noFill/>
          <a:ln w="9525">
            <a:noFill/>
            <a:miter lim="800000"/>
            <a:headEnd/>
            <a:tailEnd/>
          </a:ln>
          <a:effectLst/>
        </p:spPr>
      </p:pic>
      <p:sp>
        <p:nvSpPr>
          <p:cNvPr id="7229" name="Rectangle 61"/>
          <p:cNvSpPr>
            <a:spLocks noChangeArrowheads="1"/>
          </p:cNvSpPr>
          <p:nvPr/>
        </p:nvSpPr>
        <p:spPr bwMode="auto">
          <a:xfrm>
            <a:off x="4284663" y="674688"/>
            <a:ext cx="4084637" cy="822325"/>
          </a:xfrm>
          <a:prstGeom prst="rect">
            <a:avLst/>
          </a:prstGeom>
          <a:noFill/>
          <a:ln w="9525">
            <a:noFill/>
            <a:miter lim="800000"/>
            <a:headEnd/>
            <a:tailEnd/>
          </a:ln>
          <a:effectLst/>
        </p:spPr>
        <p:txBody>
          <a:bodyPr wrap="none" anchor="ctr">
            <a:spAutoFit/>
          </a:bodyPr>
          <a:lstStyle/>
          <a:p>
            <a:r>
              <a:rPr lang="pt-BR" sz="2400" b="1"/>
              <a:t>Thomas Harriot</a:t>
            </a:r>
            <a:r>
              <a:rPr lang="pt-BR" sz="2400"/>
              <a:t> </a:t>
            </a:r>
          </a:p>
          <a:p>
            <a:r>
              <a:rPr lang="pt-BR" sz="2400"/>
              <a:t>(1560 – 2 de Julho de 1621) </a:t>
            </a:r>
          </a:p>
        </p:txBody>
      </p:sp>
      <p:pic>
        <p:nvPicPr>
          <p:cNvPr id="7230" name="Picture 62" descr="harriot_moon1609_726"/>
          <p:cNvPicPr>
            <a:picLocks noChangeAspect="1" noChangeArrowheads="1"/>
          </p:cNvPicPr>
          <p:nvPr/>
        </p:nvPicPr>
        <p:blipFill>
          <a:blip r:embed="rId5" cstate="print"/>
          <a:srcRect/>
          <a:stretch>
            <a:fillRect/>
          </a:stretch>
        </p:blipFill>
        <p:spPr bwMode="auto">
          <a:xfrm>
            <a:off x="539750" y="3213100"/>
            <a:ext cx="3362325" cy="2728913"/>
          </a:xfrm>
          <a:prstGeom prst="rect">
            <a:avLst/>
          </a:prstGeom>
          <a:noFill/>
        </p:spPr>
      </p:pic>
      <p:sp>
        <p:nvSpPr>
          <p:cNvPr id="7231" name="Text Box 63"/>
          <p:cNvSpPr txBox="1">
            <a:spLocks noChangeArrowheads="1"/>
          </p:cNvSpPr>
          <p:nvPr/>
        </p:nvSpPr>
        <p:spPr bwMode="auto">
          <a:xfrm>
            <a:off x="684213" y="6021388"/>
            <a:ext cx="2951162" cy="366712"/>
          </a:xfrm>
          <a:prstGeom prst="rect">
            <a:avLst/>
          </a:prstGeom>
          <a:noFill/>
          <a:ln w="9525">
            <a:noFill/>
            <a:miter lim="800000"/>
            <a:headEnd/>
            <a:tailEnd/>
          </a:ln>
          <a:effectLst/>
        </p:spPr>
        <p:txBody>
          <a:bodyPr>
            <a:spAutoFit/>
          </a:bodyPr>
          <a:lstStyle/>
          <a:p>
            <a:pPr>
              <a:spcBef>
                <a:spcPct val="50000"/>
              </a:spcBef>
            </a:pPr>
            <a:r>
              <a:rPr lang="pt-BR"/>
              <a:t>Lua – 26 de Julho de 1609</a:t>
            </a:r>
          </a:p>
        </p:txBody>
      </p:sp>
      <p:sp>
        <p:nvSpPr>
          <p:cNvPr id="7232" name="Text Box 64"/>
          <p:cNvSpPr txBox="1">
            <a:spLocks noChangeArrowheads="1"/>
          </p:cNvSpPr>
          <p:nvPr/>
        </p:nvSpPr>
        <p:spPr bwMode="auto">
          <a:xfrm>
            <a:off x="5651500" y="6092825"/>
            <a:ext cx="2951163" cy="366713"/>
          </a:xfrm>
          <a:prstGeom prst="rect">
            <a:avLst/>
          </a:prstGeom>
          <a:noFill/>
          <a:ln w="9525">
            <a:noFill/>
            <a:miter lim="800000"/>
            <a:headEnd/>
            <a:tailEnd/>
          </a:ln>
          <a:effectLst/>
        </p:spPr>
        <p:txBody>
          <a:bodyPr>
            <a:spAutoFit/>
          </a:bodyPr>
          <a:lstStyle/>
          <a:p>
            <a:pPr>
              <a:spcBef>
                <a:spcPct val="50000"/>
              </a:spcBef>
            </a:pPr>
            <a:r>
              <a:rPr lang="pt-BR"/>
              <a:t>Dezembro de  1610</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upload.wikimedia.org/wikipedia/commons/thumb/b/bf/The_European_Extremely_Large_Telescope.jpg/1024px-The_European_Extremely_Large_Telescope.jpg"/>
          <p:cNvPicPr>
            <a:picLocks noChangeAspect="1" noChangeArrowheads="1"/>
          </p:cNvPicPr>
          <p:nvPr/>
        </p:nvPicPr>
        <p:blipFill>
          <a:blip r:embed="rId3" cstate="print"/>
          <a:srcRect/>
          <a:stretch>
            <a:fillRect/>
          </a:stretch>
        </p:blipFill>
        <p:spPr bwMode="auto">
          <a:xfrm>
            <a:off x="24921" y="-3519"/>
            <a:ext cx="9078738" cy="6525344"/>
          </a:xfrm>
          <a:prstGeom prst="rect">
            <a:avLst/>
          </a:prstGeom>
          <a:noFill/>
        </p:spPr>
      </p:pic>
      <p:sp>
        <p:nvSpPr>
          <p:cNvPr id="3" name="CaixaDeTexto 2"/>
          <p:cNvSpPr txBox="1"/>
          <p:nvPr/>
        </p:nvSpPr>
        <p:spPr>
          <a:xfrm>
            <a:off x="7524328" y="6165304"/>
            <a:ext cx="1152128" cy="369332"/>
          </a:xfrm>
          <a:prstGeom prst="rect">
            <a:avLst/>
          </a:prstGeom>
          <a:noFill/>
        </p:spPr>
        <p:txBody>
          <a:bodyPr wrap="square" rtlCol="0">
            <a:spAutoFit/>
          </a:bodyPr>
          <a:lstStyle/>
          <a:p>
            <a:r>
              <a:rPr lang="pt-BR" dirty="0" smtClean="0"/>
              <a:t>EELT</a:t>
            </a:r>
            <a:endParaRPr lang="pt-BR" dirty="0"/>
          </a:p>
        </p:txBody>
      </p:sp>
      <p:sp>
        <p:nvSpPr>
          <p:cNvPr id="4" name="CaixaDeTexto 3"/>
          <p:cNvSpPr txBox="1"/>
          <p:nvPr/>
        </p:nvSpPr>
        <p:spPr>
          <a:xfrm>
            <a:off x="1737207" y="6488668"/>
            <a:ext cx="7011257" cy="369332"/>
          </a:xfrm>
          <a:prstGeom prst="rect">
            <a:avLst/>
          </a:prstGeom>
          <a:noFill/>
        </p:spPr>
        <p:txBody>
          <a:bodyPr wrap="square" rtlCol="0">
            <a:spAutoFit/>
          </a:bodyPr>
          <a:lstStyle/>
          <a:p>
            <a:r>
              <a:rPr lang="pt-BR" dirty="0" smtClean="0"/>
              <a:t>Observatório </a:t>
            </a:r>
            <a:r>
              <a:rPr lang="pt-BR" dirty="0" err="1" smtClean="0"/>
              <a:t>Cero</a:t>
            </a:r>
            <a:r>
              <a:rPr lang="pt-BR" dirty="0" smtClean="0"/>
              <a:t> Amazonas em </a:t>
            </a:r>
            <a:r>
              <a:rPr lang="pt-BR" dirty="0" err="1" smtClean="0"/>
              <a:t>Antofogasta</a:t>
            </a:r>
            <a:r>
              <a:rPr lang="pt-BR" dirty="0" smtClean="0"/>
              <a:t> no Chile (2024) </a:t>
            </a:r>
            <a:endParaRPr lang="pt-B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The_E-ELT.jpg"/>
          <p:cNvPicPr>
            <a:picLocks noChangeAspect="1"/>
          </p:cNvPicPr>
          <p:nvPr/>
        </p:nvPicPr>
        <p:blipFill>
          <a:blip r:embed="rId3" cstate="print"/>
          <a:srcRect/>
          <a:stretch>
            <a:fillRect/>
          </a:stretch>
        </p:blipFill>
        <p:spPr bwMode="auto">
          <a:xfrm>
            <a:off x="1000125" y="2500313"/>
            <a:ext cx="7296150" cy="4097337"/>
          </a:xfrm>
          <a:prstGeom prst="rect">
            <a:avLst/>
          </a:prstGeom>
          <a:noFill/>
          <a:ln w="9525">
            <a:noFill/>
            <a:miter lim="800000"/>
            <a:headEnd/>
            <a:tailEnd/>
          </a:ln>
        </p:spPr>
      </p:pic>
      <p:sp>
        <p:nvSpPr>
          <p:cNvPr id="3" name="TextBox 2"/>
          <p:cNvSpPr txBox="1"/>
          <p:nvPr/>
        </p:nvSpPr>
        <p:spPr>
          <a:xfrm>
            <a:off x="785813" y="214313"/>
            <a:ext cx="7500937" cy="1938337"/>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Na Próxima década esta revolução nos instrumentos propiciará grandes descobertas, estes telescópios serão capazes de procurar por pequenos planetas rochosos orbitando estrelas. E pela primeira vez investigar com boa chance de sucesso a vida em outros planetas.</a:t>
            </a:r>
          </a:p>
          <a:p>
            <a:pPr algn="ctr">
              <a:defRPr/>
            </a:pPr>
            <a:endParaRPr lang="pt-BR" sz="2000" dirty="0">
              <a:solidFill>
                <a:srgbClr val="FFFF00"/>
              </a:solidFill>
              <a:latin typeface="Imprint MT Shadow" pitchFamily="82" charset="0"/>
            </a:endParaRPr>
          </a:p>
          <a:p>
            <a:pPr algn="ctr">
              <a:defRPr/>
            </a:pPr>
            <a:endParaRPr lang="pt-BR" sz="2000" dirty="0">
              <a:solidFill>
                <a:schemeClr val="accent1">
                  <a:lumMod val="20000"/>
                  <a:lumOff val="80000"/>
                </a:schemeClr>
              </a:solidFill>
              <a:latin typeface="Imprint MT Shadow" pitchFamily="82" charset="0"/>
            </a:endParaRPr>
          </a:p>
        </p:txBody>
      </p:sp>
      <p:sp>
        <p:nvSpPr>
          <p:cNvPr id="4" name="TextBox 3"/>
          <p:cNvSpPr txBox="1"/>
          <p:nvPr/>
        </p:nvSpPr>
        <p:spPr>
          <a:xfrm>
            <a:off x="1500166" y="1643050"/>
            <a:ext cx="6215106" cy="646331"/>
          </a:xfrm>
          <a:prstGeom prst="rect">
            <a:avLst/>
          </a:prstGeom>
          <a:noFill/>
        </p:spPr>
        <p:txBody>
          <a:bodyPr>
            <a:spAutoFit/>
          </a:bodyPr>
          <a:lstStyle/>
          <a:p>
            <a:pPr algn="ctr">
              <a:defRPr/>
            </a:pPr>
            <a:r>
              <a:rPr lang="pt-BR" sz="3600" b="1" dirty="0">
                <a:ln w="12700">
                  <a:solidFill>
                    <a:schemeClr val="tx2">
                      <a:satMod val="155000"/>
                    </a:schemeClr>
                  </a:solidFill>
                  <a:prstDash val="solid"/>
                </a:ln>
                <a:solidFill>
                  <a:schemeClr val="bg2">
                    <a:tint val="85000"/>
                    <a:satMod val="155000"/>
                  </a:schemeClr>
                </a:solidFill>
                <a:effectLst>
                  <a:outerShdw blurRad="63500" sx="102000" sy="102000" algn="ctr" rotWithShape="0">
                    <a:prstClr val="black">
                      <a:alpha val="40000"/>
                    </a:prstClr>
                  </a:outerShdw>
                </a:effectLst>
                <a:latin typeface="Ravie" pitchFamily="82" charset="0"/>
              </a:rPr>
              <a:t>Aguardem!!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600075" y="6308725"/>
            <a:ext cx="7943850" cy="366713"/>
          </a:xfrm>
          <a:prstGeom prst="rect">
            <a:avLst/>
          </a:prstGeom>
          <a:noFill/>
          <a:ln w="9525">
            <a:noFill/>
            <a:miter lim="800000"/>
            <a:headEnd/>
            <a:tailEnd/>
          </a:ln>
          <a:effectLst/>
        </p:spPr>
        <p:txBody>
          <a:bodyPr wrap="none">
            <a:spAutoFit/>
          </a:bodyPr>
          <a:lstStyle/>
          <a:p>
            <a:r>
              <a:rPr lang="pt-BR"/>
              <a:t>GIOVAN BATTISTA DELLA PORTA, Carta a Federico Cesi, 28 Agosto 1609</a:t>
            </a:r>
          </a:p>
        </p:txBody>
      </p:sp>
      <p:pic>
        <p:nvPicPr>
          <p:cNvPr id="84995" name="Picture 3" descr="2_1_6_800"/>
          <p:cNvPicPr>
            <a:picLocks noChangeAspect="1" noChangeArrowheads="1"/>
          </p:cNvPicPr>
          <p:nvPr/>
        </p:nvPicPr>
        <p:blipFill>
          <a:blip r:embed="rId3" cstate="print"/>
          <a:srcRect/>
          <a:stretch>
            <a:fillRect/>
          </a:stretch>
        </p:blipFill>
        <p:spPr bwMode="auto">
          <a:xfrm>
            <a:off x="3321050" y="333375"/>
            <a:ext cx="2501900" cy="3598863"/>
          </a:xfrm>
          <a:prstGeom prst="rect">
            <a:avLst/>
          </a:prstGeom>
          <a:noFill/>
        </p:spPr>
      </p:pic>
      <p:pic>
        <p:nvPicPr>
          <p:cNvPr id="84996" name="Picture 4"/>
          <p:cNvPicPr>
            <a:picLocks noChangeAspect="1" noChangeArrowheads="1"/>
          </p:cNvPicPr>
          <p:nvPr/>
        </p:nvPicPr>
        <p:blipFill>
          <a:blip r:embed="rId4" cstate="print"/>
          <a:srcRect/>
          <a:stretch>
            <a:fillRect/>
          </a:stretch>
        </p:blipFill>
        <p:spPr bwMode="auto">
          <a:xfrm>
            <a:off x="1476375" y="4221163"/>
            <a:ext cx="6191250" cy="1533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2493</TotalTime>
  <Words>5008</Words>
  <Application>Microsoft Office PowerPoint</Application>
  <PresentationFormat>Apresentação na tela (4:3)</PresentationFormat>
  <Paragraphs>621</Paragraphs>
  <Slides>81</Slides>
  <Notes>62</Notes>
  <HiddenSlides>0</HiddenSlides>
  <MMClips>0</MMClips>
  <ScaleCrop>false</ScaleCrop>
  <HeadingPairs>
    <vt:vector size="4" baseType="variant">
      <vt:variant>
        <vt:lpstr>Tema</vt:lpstr>
      </vt:variant>
      <vt:variant>
        <vt:i4>1</vt:i4>
      </vt:variant>
      <vt:variant>
        <vt:lpstr>Títulos de slides</vt:lpstr>
      </vt:variant>
      <vt:variant>
        <vt:i4>81</vt:i4>
      </vt:variant>
    </vt:vector>
  </HeadingPairs>
  <TitlesOfParts>
    <vt:vector size="82" baseType="lpstr">
      <vt:lpstr>Design padrão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Company>cda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Ano Internacional da Astronomia 2009</dc:title>
  <dc:creator>CDATERRA</dc:creator>
  <cp:lastModifiedBy>Jorge</cp:lastModifiedBy>
  <cp:revision>369</cp:revision>
  <dcterms:created xsi:type="dcterms:W3CDTF">2008-12-16T14:21:04Z</dcterms:created>
  <dcterms:modified xsi:type="dcterms:W3CDTF">2014-08-29T18:11:55Z</dcterms:modified>
</cp:coreProperties>
</file>