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995" r:id="rId2"/>
    <p:sldId id="927" r:id="rId3"/>
    <p:sldId id="998" r:id="rId4"/>
    <p:sldId id="999" r:id="rId5"/>
    <p:sldId id="1000" r:id="rId6"/>
    <p:sldId id="1001" r:id="rId7"/>
    <p:sldId id="961" r:id="rId8"/>
    <p:sldId id="953" r:id="rId9"/>
    <p:sldId id="960" r:id="rId10"/>
    <p:sldId id="988" r:id="rId11"/>
    <p:sldId id="987" r:id="rId12"/>
    <p:sldId id="954" r:id="rId13"/>
    <p:sldId id="968" r:id="rId14"/>
    <p:sldId id="963" r:id="rId15"/>
    <p:sldId id="969" r:id="rId16"/>
    <p:sldId id="996" r:id="rId17"/>
    <p:sldId id="970" r:id="rId18"/>
    <p:sldId id="971" r:id="rId19"/>
    <p:sldId id="972" r:id="rId20"/>
    <p:sldId id="973" r:id="rId21"/>
    <p:sldId id="1003" r:id="rId22"/>
    <p:sldId id="974" r:id="rId23"/>
    <p:sldId id="992" r:id="rId24"/>
    <p:sldId id="976" r:id="rId25"/>
    <p:sldId id="977" r:id="rId26"/>
    <p:sldId id="1006" r:id="rId27"/>
    <p:sldId id="978" r:id="rId28"/>
    <p:sldId id="979" r:id="rId29"/>
    <p:sldId id="980" r:id="rId30"/>
    <p:sldId id="981" r:id="rId31"/>
    <p:sldId id="982" r:id="rId32"/>
    <p:sldId id="993" r:id="rId33"/>
    <p:sldId id="1002" r:id="rId34"/>
    <p:sldId id="984" r:id="rId35"/>
    <p:sldId id="1004" r:id="rId36"/>
    <p:sldId id="1005" r:id="rId37"/>
    <p:sldId id="985" r:id="rId38"/>
    <p:sldId id="986" r:id="rId39"/>
    <p:sldId id="945" r:id="rId40"/>
    <p:sldId id="1008" r:id="rId41"/>
  </p:sldIdLst>
  <p:sldSz cx="9144000" cy="6858000" type="screen4x3"/>
  <p:notesSz cx="6858000" cy="8686800"/>
  <p:defaultTextStyle>
    <a:defPPr>
      <a:defRPr lang="pt-BR"/>
    </a:defPPr>
    <a:lvl1pPr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1600" b="1" kern="1200">
        <a:solidFill>
          <a:srgbClr val="FF0066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FF0066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  <a:srgbClr val="00CC99"/>
    <a:srgbClr val="9933FF"/>
    <a:srgbClr val="143C2B"/>
    <a:srgbClr val="005392"/>
    <a:srgbClr val="FFFFCC"/>
    <a:srgbClr val="000066"/>
    <a:srgbClr val="0000FF"/>
    <a:srgbClr val="0066FF"/>
    <a:srgbClr val="EE88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22" autoAdjust="0"/>
    <p:restoredTop sz="94638" autoAdjust="0"/>
  </p:normalViewPr>
  <p:slideViewPr>
    <p:cSldViewPr>
      <p:cViewPr>
        <p:scale>
          <a:sx n="80" d="100"/>
          <a:sy n="80" d="100"/>
        </p:scale>
        <p:origin x="-1602" y="-138"/>
      </p:cViewPr>
      <p:guideLst>
        <p:guide orient="horz" pos="225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>
        <p:scale>
          <a:sx n="66" d="100"/>
          <a:sy n="66" d="100"/>
        </p:scale>
        <p:origin x="-39" y="863"/>
      </p:cViewPr>
      <p:guideLst>
        <p:guide orient="horz" pos="2160"/>
        <p:guide pos="288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174D307-C5DA-420B-9A89-231F852FECF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3650" y="657225"/>
            <a:ext cx="4330700" cy="3244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125913"/>
            <a:ext cx="5029200" cy="391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251825"/>
            <a:ext cx="2971800" cy="43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C8795E42-7109-4C77-9ADB-0150A755D4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E9EFDE-3931-4916-A185-632897AC7FC4}" type="slidenum">
              <a:rPr lang="pt-BR" smtClean="0"/>
              <a:pPr/>
              <a:t>1</a:t>
            </a:fld>
            <a:endParaRPr lang="pt-BR" smtClean="0"/>
          </a:p>
        </p:txBody>
      </p:sp>
      <p:sp>
        <p:nvSpPr>
          <p:cNvPr id="32771" name="Text Box 2"/>
          <p:cNvSpPr txBox="1">
            <a:spLocks noChangeArrowheads="1"/>
          </p:cNvSpPr>
          <p:nvPr/>
        </p:nvSpPr>
        <p:spPr bwMode="auto">
          <a:xfrm>
            <a:off x="1190625" y="835025"/>
            <a:ext cx="4476750" cy="300672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/>
          </p:nvPr>
        </p:nvSpPr>
        <p:spPr>
          <a:xfrm>
            <a:off x="1062038" y="4132263"/>
            <a:ext cx="4735512" cy="3333750"/>
          </a:xfrm>
          <a:noFill/>
          <a:ln/>
        </p:spPr>
        <p:txBody>
          <a:bodyPr wrap="none" anchor="ctr"/>
          <a:lstStyle/>
          <a:p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Crédito </a:t>
            </a:r>
            <a:r>
              <a:rPr lang="pt-BR" smtClean="0"/>
              <a:t>da imagem: http://www.calvin.edu/academic/phys/observatory/images/Astr212.Spring2007/VanderTuig.html</a:t>
            </a:r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795E42-7109-4C77-9ADB-0150A755D4A1}" type="slidenum">
              <a:rPr lang="pt-BR" smtClean="0"/>
              <a:pPr>
                <a:defRPr/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Crédito da animação:</a:t>
            </a:r>
            <a:r>
              <a:rPr lang="pt-BR" baseline="0" dirty="0" smtClean="0"/>
              <a:t> Mark </a:t>
            </a:r>
            <a:r>
              <a:rPr lang="pt-BR" baseline="0" dirty="0" err="1" smtClean="0"/>
              <a:t>Garlick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6661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1265238" y="657225"/>
            <a:ext cx="4327525" cy="32448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362399-F0D1-4FCF-A766-297B0FE15F88}" type="slidenum">
              <a:rPr lang="pt-BR" smtClean="0"/>
              <a:pPr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13121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80E8B2-BB6C-4988-BAD7-673DDB26E2A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A6051-4EB8-42EE-A94B-3FAEC529BE9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D1CD8-C50B-4451-9FCB-820EDF8DFC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3469F0-059C-491C-A77A-DF75976FC36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6F09CF-DD49-40A0-9781-575301A3B6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454FB-A816-4A89-8F41-235FBCB2677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82DE1-BE8A-4A0C-AEB4-FFC0BEAB853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68CA9-F00A-43FC-BB90-9B327C40C9D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7A77C9-C02F-49B0-918C-1F07AFC78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712366-6CBA-4427-937C-DC32BB7BA2A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C323F-CCCC-4BA7-8037-5FEA2C1AC23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Click to edit Master text styles</a:t>
            </a:r>
          </a:p>
          <a:p>
            <a:pPr lvl="1"/>
            <a:r>
              <a:rPr lang="pt-BR" smtClean="0"/>
              <a:t>Second level</a:t>
            </a:r>
          </a:p>
          <a:p>
            <a:pPr lvl="2"/>
            <a:r>
              <a:rPr lang="pt-BR" smtClean="0"/>
              <a:t>Third level</a:t>
            </a:r>
          </a:p>
          <a:p>
            <a:pPr lvl="3"/>
            <a:r>
              <a:rPr lang="pt-BR" smtClean="0"/>
              <a:t>Fourth level</a:t>
            </a:r>
          </a:p>
          <a:p>
            <a:pPr lvl="4"/>
            <a:r>
              <a:rPr lang="pt-B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1E73CDBE-5829-4CE7-8048-54077965FD2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66"/>
        </a:buClr>
        <a:buFont typeface="Wingdings" pitchFamily="2" charset="2"/>
        <a:buChar char="l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local-group-animation_x264_001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The%20Large%20Stuff.mp4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youtube.com/watch?v=OD-fpsHQCFg&amp;list=UUeKLuqGciqZZ5RFYk5CbqX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htwins.net/scale2/" TargetMode="External"/><Relationship Id="rId2" Type="http://schemas.openxmlformats.org/officeDocument/2006/relationships/hyperlink" Target="The_Scale_of_the_Universe_2.flv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pturingthenight.com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0" y="6596063"/>
            <a:ext cx="9144000" cy="26193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Imagem de fundo: céu de São Carlos na data de fundação do observatório Dietrich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Schiel</a:t>
            </a:r>
            <a:r>
              <a:rPr lang="pt-BR" sz="1100" dirty="0" smtClean="0">
                <a:solidFill>
                  <a:srgbClr val="9933FF"/>
                </a:solidFill>
                <a:latin typeface="Century Gothic" pitchFamily="34" charset="0"/>
              </a:rPr>
              <a:t> (10/04/86, 20:00 TL) crédito: </a:t>
            </a:r>
            <a:r>
              <a:rPr lang="pt-BR" sz="1100" dirty="0" err="1" smtClean="0">
                <a:solidFill>
                  <a:srgbClr val="9933FF"/>
                </a:solidFill>
                <a:latin typeface="Century Gothic" pitchFamily="34" charset="0"/>
              </a:rPr>
              <a:t>Stellarium</a:t>
            </a:r>
            <a:endParaRPr lang="pt-BR" sz="1100" dirty="0">
              <a:solidFill>
                <a:srgbClr val="9933FF"/>
              </a:solidFill>
              <a:latin typeface="Century Gothic" pitchFamily="34" charset="0"/>
            </a:endParaRPr>
          </a:p>
        </p:txBody>
      </p:sp>
      <p:sp>
        <p:nvSpPr>
          <p:cNvPr id="3076" name="AutoShape 9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7" name="AutoShape 11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78" name="AutoShape 13" descr="mailbox://C%7C/Users/ANDRE/AppData/Roaming/Thunderbird/Profiles/81fy1uv9.default/Mail/cdcc.usp.br/Inbox?number=248087&amp;part=1.2&amp;type=image/jpeg&amp;filename=cda-simbolo-2560x1920.jpg"/>
          <p:cNvSpPr>
            <a:spLocks noChangeAspect="1" noChangeArrowheads="1"/>
          </p:cNvSpPr>
          <p:nvPr/>
        </p:nvSpPr>
        <p:spPr bwMode="auto">
          <a:xfrm>
            <a:off x="45386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016" y="66528"/>
            <a:ext cx="2699792" cy="1448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20272" y="44624"/>
            <a:ext cx="152382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tângulo 10"/>
          <p:cNvSpPr/>
          <p:nvPr/>
        </p:nvSpPr>
        <p:spPr>
          <a:xfrm>
            <a:off x="5701362" y="1213302"/>
            <a:ext cx="4055214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Centro de Divulgação da Astronomia</a:t>
            </a:r>
          </a:p>
          <a:p>
            <a:pPr algn="ctr"/>
            <a:r>
              <a:rPr lang="pt-BR" sz="1050" b="1" dirty="0" smtClean="0">
                <a:solidFill>
                  <a:schemeClr val="bg1"/>
                </a:solidFill>
                <a:latin typeface="Century Gothic" pitchFamily="34" charset="0"/>
              </a:rPr>
              <a:t>Observatório Dietrich </a:t>
            </a:r>
            <a:r>
              <a:rPr lang="pt-BR" sz="1050" b="1" dirty="0" err="1" smtClean="0">
                <a:solidFill>
                  <a:schemeClr val="bg1"/>
                </a:solidFill>
                <a:latin typeface="Century Gothic" pitchFamily="34" charset="0"/>
              </a:rPr>
              <a:t>Schiel</a:t>
            </a:r>
            <a:endParaRPr lang="pt-BR" sz="1050" b="1" dirty="0" smtClean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12" name="Subtítulo 3"/>
          <p:cNvSpPr txBox="1">
            <a:spLocks/>
          </p:cNvSpPr>
          <p:nvPr/>
        </p:nvSpPr>
        <p:spPr bwMode="auto">
          <a:xfrm>
            <a:off x="539552" y="2756520"/>
            <a:ext cx="82153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66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pt-BR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9966FF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t>A Via</a:t>
            </a:r>
            <a:r>
              <a:rPr lang="pt-BR" sz="7200" kern="0" noProof="0" dirty="0" smtClean="0">
                <a:solidFill>
                  <a:srgbClr val="9966FF"/>
                </a:solidFill>
                <a:latin typeface="Century Gothic" pitchFamily="34" charset="0"/>
              </a:rPr>
              <a:t> Láctea</a:t>
            </a:r>
            <a:endParaRPr kumimoji="0" lang="pt-BR" sz="7200" b="1" i="0" u="none" strike="noStrike" kern="0" cap="none" spc="0" normalizeH="0" baseline="0" noProof="0" dirty="0" smtClean="0">
              <a:ln>
                <a:noFill/>
              </a:ln>
              <a:solidFill>
                <a:srgbClr val="9966FF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5652120" y="5212357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pt-BR" sz="2000" dirty="0" smtClean="0">
                <a:solidFill>
                  <a:srgbClr val="9966FF"/>
                </a:solidFill>
                <a:latin typeface="Century Gothic" pitchFamily="34" charset="0"/>
              </a:rPr>
              <a:t>André Luiz da Silva</a:t>
            </a: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Observatório  Dietrich </a:t>
            </a:r>
            <a:r>
              <a:rPr lang="pt-BR" sz="1400" dirty="0" err="1" smtClean="0">
                <a:solidFill>
                  <a:srgbClr val="9966FF"/>
                </a:solidFill>
                <a:latin typeface="Century Gothic" pitchFamily="34" charset="0"/>
              </a:rPr>
              <a:t>Schiel</a:t>
            </a:r>
            <a:endParaRPr lang="pt-BR" sz="1400" dirty="0" smtClean="0">
              <a:solidFill>
                <a:srgbClr val="9966FF"/>
              </a:solidFill>
              <a:latin typeface="Century Gothic" pitchFamily="34" charset="0"/>
            </a:endParaRPr>
          </a:p>
          <a:p>
            <a:pPr algn="l"/>
            <a:r>
              <a:rPr lang="pt-BR" sz="1400" dirty="0" smtClean="0">
                <a:solidFill>
                  <a:srgbClr val="9966FF"/>
                </a:solidFill>
                <a:latin typeface="Century Gothic" pitchFamily="34" charset="0"/>
              </a:rPr>
              <a:t>/CDCC/USP</a:t>
            </a:r>
          </a:p>
          <a:p>
            <a:endParaRPr lang="pt-BR" dirty="0">
              <a:solidFill>
                <a:schemeClr val="accent1"/>
              </a:solidFill>
            </a:endParaRPr>
          </a:p>
        </p:txBody>
      </p:sp>
      <p:pic>
        <p:nvPicPr>
          <p:cNvPr id="14" name="Picture 2" descr="C:\Users\ANDRE\Downloads\green-nebula-22094-1600x900.jpg"/>
          <p:cNvPicPr>
            <a:picLocks noChangeAspect="1" noChangeArrowheads="1"/>
          </p:cNvPicPr>
          <p:nvPr/>
        </p:nvPicPr>
        <p:blipFill>
          <a:blip r:embed="rId5" cstate="print">
            <a:lum bright="-9000" contrast="-17000"/>
          </a:blip>
          <a:srcRect/>
          <a:stretch>
            <a:fillRect/>
          </a:stretch>
        </p:blipFill>
        <p:spPr bwMode="auto">
          <a:xfrm>
            <a:off x="3203848" y="116632"/>
            <a:ext cx="2555776" cy="1437624"/>
          </a:xfrm>
          <a:prstGeom prst="rect">
            <a:avLst/>
          </a:prstGeom>
          <a:noFill/>
        </p:spPr>
      </p:pic>
      <p:sp>
        <p:nvSpPr>
          <p:cNvPr id="15" name="Retângulo 14"/>
          <p:cNvSpPr/>
          <p:nvPr/>
        </p:nvSpPr>
        <p:spPr>
          <a:xfrm>
            <a:off x="3131840" y="404664"/>
            <a:ext cx="2667717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b="1" kern="1200">
                <a:solidFill>
                  <a:srgbClr val="FF0066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1153698"/>
            <a:r>
              <a:rPr lang="pt-BR" dirty="0" smtClean="0">
                <a:ln w="12700">
                  <a:solidFill>
                    <a:srgbClr val="66FF33"/>
                  </a:solidFill>
                </a:ln>
                <a:solidFill>
                  <a:srgbClr val="92D050"/>
                </a:solidFill>
                <a:latin typeface="Century Gothic" pitchFamily="34" charset="0"/>
                <a:ea typeface="Calibri" pitchFamily="34" charset="0"/>
                <a:cs typeface="Aharoni" pitchFamily="2" charset="-79"/>
              </a:rPr>
              <a:t>Minicurso de</a:t>
            </a:r>
          </a:p>
          <a:p>
            <a:pPr defTabSz="1153698"/>
            <a:r>
              <a:rPr lang="pt-BR" dirty="0" smtClean="0">
                <a:ln w="12700">
                  <a:solidFill>
                    <a:srgbClr val="66FF33"/>
                  </a:solidFill>
                </a:ln>
                <a:solidFill>
                  <a:srgbClr val="92D050"/>
                </a:solidFill>
                <a:latin typeface="Century Gothic" pitchFamily="34" charset="0"/>
                <a:ea typeface="Calibri" pitchFamily="34" charset="0"/>
                <a:cs typeface="Aharoni" pitchFamily="2" charset="-79"/>
              </a:rPr>
              <a:t>Introdução à Astronomia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Documents and Settings\andre silva\Meus documentos\CONCURSO_CDCC\apresentações\Imagens\Estrut Galáxia\VL oblíqua.jpg"/>
          <p:cNvPicPr>
            <a:picLocks noChangeAspect="1" noChangeArrowheads="1"/>
          </p:cNvPicPr>
          <p:nvPr/>
        </p:nvPicPr>
        <p:blipFill>
          <a:blip r:embed="rId2" cstate="print"/>
          <a:srcRect b="4804"/>
          <a:stretch>
            <a:fillRect/>
          </a:stretch>
        </p:blipFill>
        <p:spPr bwMode="auto">
          <a:xfrm>
            <a:off x="0" y="743772"/>
            <a:ext cx="9144000" cy="6141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ítulo 3"/>
          <p:cNvSpPr>
            <a:spLocks noGrp="1"/>
          </p:cNvSpPr>
          <p:nvPr>
            <p:ph type="title"/>
          </p:nvPr>
        </p:nvSpPr>
        <p:spPr>
          <a:xfrm>
            <a:off x="0" y="-27384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Láctea: vista oblíqua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715000"/>
            <a:ext cx="900112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4341" name="Elipse 7"/>
          <p:cNvSpPr>
            <a:spLocks noChangeArrowheads="1"/>
          </p:cNvSpPr>
          <p:nvPr/>
        </p:nvSpPr>
        <p:spPr bwMode="auto">
          <a:xfrm>
            <a:off x="142875" y="928688"/>
            <a:ext cx="785813" cy="785812"/>
          </a:xfrm>
          <a:prstGeom prst="ellipse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0" y="6510338"/>
            <a:ext cx="9144000" cy="2762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60000"/>
                    <a:lumOff val="40000"/>
                  </a:schemeClr>
                </a:solidFill>
                <a:latin typeface="Century Gothic" pitchFamily="34" charset="0"/>
              </a:rPr>
              <a:t>Crédito da imagem: Mark Garlick, disponível em http://www.visualphotos.com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andre silva\Meus documentos\CONCURSO_CDCC\apresentações\Imagens\Estrut Galáxia\NGC4565.jpg"/>
          <p:cNvPicPr>
            <a:picLocks noChangeAspect="1" noChangeArrowheads="1"/>
          </p:cNvPicPr>
          <p:nvPr/>
        </p:nvPicPr>
        <p:blipFill>
          <a:blip r:embed="rId2" cstate="print">
            <a:lum contrast="16000"/>
          </a:blip>
          <a:srcRect/>
          <a:stretch>
            <a:fillRect/>
          </a:stretch>
        </p:blipFill>
        <p:spPr bwMode="auto">
          <a:xfrm>
            <a:off x="0" y="695325"/>
            <a:ext cx="9144000" cy="616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t-BR" sz="4000" dirty="0" smtClean="0">
                <a:solidFill>
                  <a:schemeClr val="bg1"/>
                </a:solidFill>
                <a:latin typeface="Century Gothic" pitchFamily="34" charset="0"/>
              </a:rPr>
              <a:t>Como seria a Via Láctea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Bruce Hugo e Leslie Gaul/Adam Block/NOAO/AURA/NSF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2718048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Estrutura da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m 1"/>
          <p:cNvPicPr>
            <a:picLocks noChangeAspect="1" noChangeArrowheads="1"/>
          </p:cNvPicPr>
          <p:nvPr/>
        </p:nvPicPr>
        <p:blipFill>
          <a:blip r:embed="rId2" cstate="print">
            <a:lum bright="-16000" contrast="34000"/>
          </a:blip>
          <a:srcRect/>
          <a:stretch>
            <a:fillRect/>
          </a:stretch>
        </p:blipFill>
        <p:spPr bwMode="auto">
          <a:xfrm>
            <a:off x="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ítulo 1"/>
          <p:cNvSpPr>
            <a:spLocks noGrp="1"/>
          </p:cNvSpPr>
          <p:nvPr>
            <p:ph type="title"/>
          </p:nvPr>
        </p:nvSpPr>
        <p:spPr>
          <a:xfrm>
            <a:off x="642938" y="0"/>
            <a:ext cx="7772400" cy="1143000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Via Láctea: estrutura</a:t>
            </a:r>
          </a:p>
        </p:txBody>
      </p:sp>
      <p:sp>
        <p:nvSpPr>
          <p:cNvPr id="16" name="Chave esquerda 15"/>
          <p:cNvSpPr>
            <a:spLocks/>
          </p:cNvSpPr>
          <p:nvPr/>
        </p:nvSpPr>
        <p:spPr bwMode="auto">
          <a:xfrm rot="10800000">
            <a:off x="5357813" y="3429000"/>
            <a:ext cx="571500" cy="1285875"/>
          </a:xfrm>
          <a:prstGeom prst="leftBrace">
            <a:avLst>
              <a:gd name="adj1" fmla="val 39073"/>
              <a:gd name="adj2" fmla="val 48995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7" name="Título 3"/>
          <p:cNvSpPr txBox="1">
            <a:spLocks/>
          </p:cNvSpPr>
          <p:nvPr/>
        </p:nvSpPr>
        <p:spPr bwMode="auto">
          <a:xfrm>
            <a:off x="6072188" y="3571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26 mil a.l.</a:t>
            </a:r>
          </a:p>
        </p:txBody>
      </p:sp>
      <p:grpSp>
        <p:nvGrpSpPr>
          <p:cNvPr id="2" name="Grupo 18"/>
          <p:cNvGrpSpPr>
            <a:grpSpLocks/>
          </p:cNvGrpSpPr>
          <p:nvPr/>
        </p:nvGrpSpPr>
        <p:grpSpPr bwMode="auto">
          <a:xfrm>
            <a:off x="3143250" y="4429125"/>
            <a:ext cx="4286250" cy="1771650"/>
            <a:chOff x="3143240" y="4429132"/>
            <a:chExt cx="4286280" cy="1771656"/>
          </a:xfrm>
        </p:grpSpPr>
        <p:grpSp>
          <p:nvGrpSpPr>
            <p:cNvPr id="17426" name="Grupo 13"/>
            <p:cNvGrpSpPr>
              <a:grpSpLocks/>
            </p:cNvGrpSpPr>
            <p:nvPr/>
          </p:nvGrpSpPr>
          <p:grpSpPr bwMode="auto">
            <a:xfrm>
              <a:off x="3143240" y="4429132"/>
              <a:ext cx="4286280" cy="1771656"/>
              <a:chOff x="3143240" y="4429132"/>
              <a:chExt cx="4286280" cy="1771656"/>
            </a:xfrm>
          </p:grpSpPr>
          <p:sp>
            <p:nvSpPr>
              <p:cNvPr id="17428" name="Elipse 3"/>
              <p:cNvSpPr>
                <a:spLocks noChangeArrowheads="1"/>
              </p:cNvSpPr>
              <p:nvPr/>
            </p:nvSpPr>
            <p:spPr bwMode="auto">
              <a:xfrm rot="2270263">
                <a:off x="3143240" y="4429132"/>
                <a:ext cx="571504" cy="571504"/>
              </a:xfrm>
              <a:prstGeom prst="ellips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cxnSp>
            <p:nvCxnSpPr>
              <p:cNvPr id="17429" name="Conector reto 5"/>
              <p:cNvCxnSpPr>
                <a:cxnSpLocks noChangeShapeType="1"/>
                <a:stCxn id="17428" idx="6"/>
                <a:endCxn id="17430" idx="1"/>
              </p:cNvCxnSpPr>
              <p:nvPr/>
            </p:nvCxnSpPr>
            <p:spPr bwMode="auto">
              <a:xfrm>
                <a:off x="3654665" y="4890172"/>
                <a:ext cx="1917467" cy="1067731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30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31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Posição do Sol</a:t>
                </a:r>
              </a:p>
            </p:txBody>
          </p:sp>
        </p:grpSp>
        <p:sp>
          <p:nvSpPr>
            <p:cNvPr id="17427" name="Elipse 17"/>
            <p:cNvSpPr>
              <a:spLocks noChangeArrowheads="1"/>
            </p:cNvSpPr>
            <p:nvPr/>
          </p:nvSpPr>
          <p:spPr bwMode="auto">
            <a:xfrm>
              <a:off x="3357554" y="4643446"/>
              <a:ext cx="142876" cy="142876"/>
            </a:xfrm>
            <a:prstGeom prst="ellipse">
              <a:avLst/>
            </a:prstGeom>
            <a:solidFill>
              <a:srgbClr val="FFFF00"/>
            </a:solidFill>
            <a:ln w="1270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cxnSp>
        <p:nvCxnSpPr>
          <p:cNvPr id="15" name="Conector reto 14"/>
          <p:cNvCxnSpPr>
            <a:cxnSpLocks noChangeShapeType="1"/>
          </p:cNvCxnSpPr>
          <p:nvPr/>
        </p:nvCxnSpPr>
        <p:spPr bwMode="auto">
          <a:xfrm>
            <a:off x="3429000" y="3429000"/>
            <a:ext cx="1857375" cy="1588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cxnSp>
        <p:nvCxnSpPr>
          <p:cNvPr id="19" name="Conector reto 18"/>
          <p:cNvCxnSpPr>
            <a:cxnSpLocks noChangeShapeType="1"/>
          </p:cNvCxnSpPr>
          <p:nvPr/>
        </p:nvCxnSpPr>
        <p:spPr bwMode="auto">
          <a:xfrm>
            <a:off x="3500438" y="4713288"/>
            <a:ext cx="1857375" cy="1587"/>
          </a:xfrm>
          <a:prstGeom prst="line">
            <a:avLst/>
          </a:prstGeom>
          <a:noFill/>
          <a:ln w="25400" algn="ctr">
            <a:solidFill>
              <a:schemeClr val="bg1"/>
            </a:solidFill>
            <a:prstDash val="dash"/>
            <a:round/>
            <a:headEnd type="none" w="sm" len="sm"/>
            <a:tailEnd type="none" w="sm" len="sm"/>
          </a:ln>
        </p:spPr>
      </p:cxnSp>
      <p:grpSp>
        <p:nvGrpSpPr>
          <p:cNvPr id="4" name="Grupo 37"/>
          <p:cNvGrpSpPr>
            <a:grpSpLocks/>
          </p:cNvGrpSpPr>
          <p:nvPr/>
        </p:nvGrpSpPr>
        <p:grpSpPr bwMode="auto">
          <a:xfrm>
            <a:off x="1071563" y="1428750"/>
            <a:ext cx="6510337" cy="3821113"/>
            <a:chOff x="1071538" y="1428736"/>
            <a:chExt cx="6510363" cy="3821103"/>
          </a:xfrm>
        </p:grpSpPr>
        <p:grpSp>
          <p:nvGrpSpPr>
            <p:cNvPr id="17419" name="Grupo 13"/>
            <p:cNvGrpSpPr>
              <a:grpSpLocks/>
            </p:cNvGrpSpPr>
            <p:nvPr/>
          </p:nvGrpSpPr>
          <p:grpSpPr bwMode="auto">
            <a:xfrm>
              <a:off x="2299836" y="1590236"/>
              <a:ext cx="5282066" cy="895765"/>
              <a:chOff x="2147419" y="5305020"/>
              <a:chExt cx="5282101" cy="895768"/>
            </a:xfrm>
          </p:grpSpPr>
          <p:cxnSp>
            <p:nvCxnSpPr>
              <p:cNvPr id="17423" name="Conector reto 5"/>
              <p:cNvCxnSpPr>
                <a:cxnSpLocks noChangeShapeType="1"/>
                <a:stCxn id="17422" idx="10"/>
                <a:endCxn id="17424" idx="1"/>
              </p:cNvCxnSpPr>
              <p:nvPr/>
            </p:nvCxnSpPr>
            <p:spPr bwMode="auto">
              <a:xfrm>
                <a:off x="2147419" y="5305020"/>
                <a:ext cx="3424713" cy="652885"/>
              </a:xfrm>
              <a:prstGeom prst="line">
                <a:avLst/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</p:cxnSp>
          <p:sp>
            <p:nvSpPr>
              <p:cNvPr id="17424" name="Retângulo de cantos arredondados 8"/>
              <p:cNvSpPr>
                <a:spLocks noChangeArrowheads="1"/>
              </p:cNvSpPr>
              <p:nvPr/>
            </p:nvSpPr>
            <p:spPr bwMode="auto">
              <a:xfrm>
                <a:off x="5572132" y="5715016"/>
                <a:ext cx="1857388" cy="485772"/>
              </a:xfrm>
              <a:prstGeom prst="roundRect">
                <a:avLst>
                  <a:gd name="adj" fmla="val 16667"/>
                </a:avLst>
              </a:prstGeom>
              <a:noFill/>
              <a:ln w="25400" algn="ctr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pt-BR">
                  <a:latin typeface="Century Gothic" pitchFamily="34" charset="0"/>
                </a:endParaRPr>
              </a:p>
            </p:txBody>
          </p:sp>
          <p:sp>
            <p:nvSpPr>
              <p:cNvPr id="17425" name="CaixaDeTexto 12"/>
              <p:cNvSpPr txBox="1">
                <a:spLocks noChangeArrowheads="1"/>
              </p:cNvSpPr>
              <p:nvPr/>
            </p:nvSpPr>
            <p:spPr bwMode="auto">
              <a:xfrm>
                <a:off x="5572132" y="5805090"/>
                <a:ext cx="1857388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>
                    <a:solidFill>
                      <a:srgbClr val="FFFF00"/>
                    </a:solidFill>
                    <a:latin typeface="Century Gothic" pitchFamily="34" charset="0"/>
                  </a:rPr>
                  <a:t>Braços espirais</a:t>
                </a:r>
              </a:p>
            </p:txBody>
          </p:sp>
        </p:grpSp>
        <p:cxnSp>
          <p:nvCxnSpPr>
            <p:cNvPr id="17420" name="Conector reto 5"/>
            <p:cNvCxnSpPr>
              <a:cxnSpLocks noChangeShapeType="1"/>
              <a:endCxn id="17425" idx="1"/>
            </p:cNvCxnSpPr>
            <p:nvPr/>
          </p:nvCxnSpPr>
          <p:spPr bwMode="auto">
            <a:xfrm flipV="1">
              <a:off x="2643174" y="2259583"/>
              <a:ext cx="3081352" cy="2526739"/>
            </a:xfrm>
            <a:prstGeom prst="line">
              <a:avLst/>
            </a:prstGeom>
            <a:noFill/>
            <a:ln w="25400" algn="ctr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</p:cxnSp>
        <p:sp>
          <p:nvSpPr>
            <p:cNvPr id="17421" name="Forma livre 40"/>
            <p:cNvSpPr>
              <a:spLocks noChangeArrowheads="1"/>
            </p:cNvSpPr>
            <p:nvPr/>
          </p:nvSpPr>
          <p:spPr bwMode="auto">
            <a:xfrm>
              <a:off x="2094932" y="2472520"/>
              <a:ext cx="3193575" cy="2777319"/>
            </a:xfrm>
            <a:custGeom>
              <a:avLst/>
              <a:gdLst>
                <a:gd name="T0" fmla="*/ 1849275 w 3193575"/>
                <a:gd name="T1" fmla="*/ 475396 h 2777319"/>
                <a:gd name="T2" fmla="*/ 1480785 w 3193575"/>
                <a:gd name="T3" fmla="*/ 134202 h 2777319"/>
                <a:gd name="T4" fmla="*/ 825689 w 3193575"/>
                <a:gd name="T5" fmla="*/ 65964 h 2777319"/>
                <a:gd name="T6" fmla="*/ 266131 w 3193575"/>
                <a:gd name="T7" fmla="*/ 529987 h 2777319"/>
                <a:gd name="T8" fmla="*/ 47767 w 3193575"/>
                <a:gd name="T9" fmla="*/ 1403448 h 2777319"/>
                <a:gd name="T10" fmla="*/ 552734 w 3193575"/>
                <a:gd name="T11" fmla="*/ 2304197 h 2777319"/>
                <a:gd name="T12" fmla="*/ 1235126 w 3193575"/>
                <a:gd name="T13" fmla="*/ 2713629 h 2777319"/>
                <a:gd name="T14" fmla="*/ 2395181 w 3193575"/>
                <a:gd name="T15" fmla="*/ 2686335 h 2777319"/>
                <a:gd name="T16" fmla="*/ 3077569 w 3193575"/>
                <a:gd name="T17" fmla="*/ 2304197 h 2777319"/>
                <a:gd name="T18" fmla="*/ 3091217 w 3193575"/>
                <a:gd name="T19" fmla="*/ 2290549 h 277731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93575"/>
                <a:gd name="T31" fmla="*/ 0 h 2777319"/>
                <a:gd name="T32" fmla="*/ 3193575 w 3193575"/>
                <a:gd name="T33" fmla="*/ 2777319 h 277731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93575" h="2777319">
                  <a:moveTo>
                    <a:pt x="1849271" y="475396"/>
                  </a:moveTo>
                  <a:cubicBezTo>
                    <a:pt x="1750324" y="338918"/>
                    <a:pt x="1651378" y="202441"/>
                    <a:pt x="1480781" y="134202"/>
                  </a:cubicBezTo>
                  <a:cubicBezTo>
                    <a:pt x="1310184" y="65963"/>
                    <a:pt x="1028131" y="0"/>
                    <a:pt x="825689" y="65964"/>
                  </a:cubicBezTo>
                  <a:cubicBezTo>
                    <a:pt x="623247" y="131928"/>
                    <a:pt x="395785" y="307074"/>
                    <a:pt x="266131" y="529987"/>
                  </a:cubicBezTo>
                  <a:cubicBezTo>
                    <a:pt x="136477" y="752900"/>
                    <a:pt x="0" y="1107743"/>
                    <a:pt x="47767" y="1403444"/>
                  </a:cubicBezTo>
                  <a:cubicBezTo>
                    <a:pt x="95534" y="1699146"/>
                    <a:pt x="354842" y="2085832"/>
                    <a:pt x="552734" y="2304196"/>
                  </a:cubicBezTo>
                  <a:cubicBezTo>
                    <a:pt x="750626" y="2522560"/>
                    <a:pt x="928048" y="2649939"/>
                    <a:pt x="1235122" y="2713629"/>
                  </a:cubicBezTo>
                  <a:cubicBezTo>
                    <a:pt x="1542196" y="2777319"/>
                    <a:pt x="2088107" y="2754573"/>
                    <a:pt x="2395181" y="2686334"/>
                  </a:cubicBezTo>
                  <a:cubicBezTo>
                    <a:pt x="2702256" y="2618095"/>
                    <a:pt x="2961563" y="2370160"/>
                    <a:pt x="3077569" y="2304196"/>
                  </a:cubicBezTo>
                  <a:cubicBezTo>
                    <a:pt x="3193575" y="2238232"/>
                    <a:pt x="3142396" y="2264390"/>
                    <a:pt x="3091217" y="2290549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  <p:sp>
          <p:nvSpPr>
            <p:cNvPr id="17422" name="Forma livre 41"/>
            <p:cNvSpPr>
              <a:spLocks noChangeArrowheads="1"/>
            </p:cNvSpPr>
            <p:nvPr/>
          </p:nvSpPr>
          <p:spPr bwMode="auto">
            <a:xfrm>
              <a:off x="1071538" y="1428736"/>
              <a:ext cx="3734936" cy="2852382"/>
            </a:xfrm>
            <a:custGeom>
              <a:avLst/>
              <a:gdLst>
                <a:gd name="T0" fmla="*/ 1842447 w 3734936"/>
                <a:gd name="T1" fmla="*/ 2495266 h 2852382"/>
                <a:gd name="T2" fmla="*/ 1992573 w 3734936"/>
                <a:gd name="T3" fmla="*/ 2659038 h 2852382"/>
                <a:gd name="T4" fmla="*/ 2306470 w 3734936"/>
                <a:gd name="T5" fmla="*/ 2809164 h 2852382"/>
                <a:gd name="T6" fmla="*/ 2852382 w 3734936"/>
                <a:gd name="T7" fmla="*/ 2809164 h 2852382"/>
                <a:gd name="T8" fmla="*/ 3289110 w 3734936"/>
                <a:gd name="T9" fmla="*/ 2549856 h 2852382"/>
                <a:gd name="T10" fmla="*/ 3671246 w 3734936"/>
                <a:gd name="T11" fmla="*/ 2085833 h 2852382"/>
                <a:gd name="T12" fmla="*/ 3671246 w 3734936"/>
                <a:gd name="T13" fmla="*/ 1403445 h 2852382"/>
                <a:gd name="T14" fmla="*/ 3548418 w 3734936"/>
                <a:gd name="T15" fmla="*/ 1075899 h 2852382"/>
                <a:gd name="T16" fmla="*/ 3261814 w 3734936"/>
                <a:gd name="T17" fmla="*/ 557284 h 2852382"/>
                <a:gd name="T18" fmla="*/ 2483892 w 3734936"/>
                <a:gd name="T19" fmla="*/ 65964 h 2852382"/>
                <a:gd name="T20" fmla="*/ 1228298 w 3734936"/>
                <a:gd name="T21" fmla="*/ 161499 h 2852382"/>
                <a:gd name="T22" fmla="*/ 313898 w 3734936"/>
                <a:gd name="T23" fmla="*/ 857535 h 2852382"/>
                <a:gd name="T24" fmla="*/ 0 w 3734936"/>
                <a:gd name="T25" fmla="*/ 1335206 h 285238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734936"/>
                <a:gd name="T40" fmla="*/ 0 h 2852382"/>
                <a:gd name="T41" fmla="*/ 3734936 w 3734936"/>
                <a:gd name="T42" fmla="*/ 2852382 h 285238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734936" h="2852382">
                  <a:moveTo>
                    <a:pt x="1842447" y="2495266"/>
                  </a:moveTo>
                  <a:cubicBezTo>
                    <a:pt x="1878841" y="2550994"/>
                    <a:pt x="1915236" y="2606723"/>
                    <a:pt x="1992573" y="2659039"/>
                  </a:cubicBezTo>
                  <a:cubicBezTo>
                    <a:pt x="2069910" y="2711355"/>
                    <a:pt x="2163170" y="2784143"/>
                    <a:pt x="2306471" y="2809164"/>
                  </a:cubicBezTo>
                  <a:cubicBezTo>
                    <a:pt x="2449772" y="2834185"/>
                    <a:pt x="2688609" y="2852382"/>
                    <a:pt x="2852382" y="2809164"/>
                  </a:cubicBezTo>
                  <a:cubicBezTo>
                    <a:pt x="3016155" y="2765946"/>
                    <a:pt x="3152633" y="2670412"/>
                    <a:pt x="3289110" y="2549857"/>
                  </a:cubicBezTo>
                  <a:cubicBezTo>
                    <a:pt x="3425587" y="2429302"/>
                    <a:pt x="3607558" y="2276902"/>
                    <a:pt x="3671247" y="2085833"/>
                  </a:cubicBezTo>
                  <a:cubicBezTo>
                    <a:pt x="3734936" y="1894764"/>
                    <a:pt x="3691718" y="1571767"/>
                    <a:pt x="3671247" y="1403445"/>
                  </a:cubicBezTo>
                  <a:cubicBezTo>
                    <a:pt x="3650776" y="1235123"/>
                    <a:pt x="3616657" y="1216926"/>
                    <a:pt x="3548418" y="1075899"/>
                  </a:cubicBezTo>
                  <a:cubicBezTo>
                    <a:pt x="3480179" y="934872"/>
                    <a:pt x="3439236" y="725607"/>
                    <a:pt x="3261815" y="557284"/>
                  </a:cubicBezTo>
                  <a:cubicBezTo>
                    <a:pt x="3084394" y="388961"/>
                    <a:pt x="2822812" y="131928"/>
                    <a:pt x="2483892" y="65964"/>
                  </a:cubicBezTo>
                  <a:cubicBezTo>
                    <a:pt x="2144973" y="0"/>
                    <a:pt x="1589964" y="29571"/>
                    <a:pt x="1228298" y="161499"/>
                  </a:cubicBezTo>
                  <a:cubicBezTo>
                    <a:pt x="866632" y="293427"/>
                    <a:pt x="518614" y="661917"/>
                    <a:pt x="313898" y="857535"/>
                  </a:cubicBezTo>
                  <a:cubicBezTo>
                    <a:pt x="109182" y="1053153"/>
                    <a:pt x="54591" y="1194179"/>
                    <a:pt x="0" y="1335206"/>
                  </a:cubicBezTo>
                </a:path>
              </a:pathLst>
            </a:custGeom>
            <a:noFill/>
            <a:ln w="25400" algn="ctr">
              <a:solidFill>
                <a:schemeClr val="bg1"/>
              </a:solidFill>
              <a:prstDash val="lgDash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46" name="CaixaDeTexto 45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NASA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3"/>
          <p:cNvSpPr>
            <a:spLocks noGrp="1"/>
          </p:cNvSpPr>
          <p:nvPr>
            <p:ph type="title"/>
          </p:nvPr>
        </p:nvSpPr>
        <p:spPr>
          <a:xfrm>
            <a:off x="714375" y="0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Via Láctea vista de perfil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Oliveira, F. K. S. e Saraiva, M. F. O. (2003)</a:t>
            </a: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</p:txBody>
      </p:sp>
      <p:grpSp>
        <p:nvGrpSpPr>
          <p:cNvPr id="18436" name="Grupo 5"/>
          <p:cNvGrpSpPr>
            <a:grpSpLocks/>
          </p:cNvGrpSpPr>
          <p:nvPr/>
        </p:nvGrpSpPr>
        <p:grpSpPr bwMode="auto">
          <a:xfrm>
            <a:off x="928688" y="1285875"/>
            <a:ext cx="7364412" cy="4910138"/>
            <a:chOff x="928688" y="1571625"/>
            <a:chExt cx="7364412" cy="4910138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 cstate="print">
              <a:lum bright="2000" contrast="40000"/>
            </a:blip>
            <a:srcRect/>
            <a:stretch>
              <a:fillRect/>
            </a:stretch>
          </p:blipFill>
          <p:spPr bwMode="auto">
            <a:xfrm>
              <a:off x="928688" y="1571625"/>
              <a:ext cx="7364412" cy="4910138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60000"/>
                    <a:lumOff val="40000"/>
                    <a:alpha val="33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2700" cap="flat" cmpd="sng">
              <a:noFill/>
              <a:prstDash val="solid"/>
              <a:miter lim="800000"/>
              <a:headEnd type="none" w="sm" len="sm"/>
              <a:tailEnd type="none" w="sm" len="sm"/>
            </a:ln>
            <a:effectLst/>
          </p:spPr>
        </p:pic>
        <p:sp>
          <p:nvSpPr>
            <p:cNvPr id="6" name="Elipse 5"/>
            <p:cNvSpPr/>
            <p:nvPr/>
          </p:nvSpPr>
          <p:spPr bwMode="auto">
            <a:xfrm>
              <a:off x="1785918" y="2000240"/>
              <a:ext cx="5357850" cy="4071966"/>
            </a:xfrm>
            <a:prstGeom prst="ellipse">
              <a:avLst/>
            </a:prstGeom>
            <a:gradFill>
              <a:gsLst>
                <a:gs pos="19000">
                  <a:srgbClr val="800000">
                    <a:alpha val="58824"/>
                  </a:srgbClr>
                </a:gs>
                <a:gs pos="100000">
                  <a:schemeClr val="accent6">
                    <a:lumMod val="60000"/>
                    <a:lumOff val="40000"/>
                    <a:alpha val="0"/>
                  </a:schemeClr>
                </a:gs>
                <a:gs pos="7000">
                  <a:srgbClr val="FFFFCC"/>
                </a:gs>
              </a:gsLst>
              <a:path path="shape">
                <a:fillToRect l="50000" t="50000" r="50000" b="50000"/>
              </a:path>
            </a:gradFill>
            <a:ln w="12700" cap="flat" cmpd="sng" algn="ctr">
              <a:solidFill>
                <a:schemeClr val="accent2">
                  <a:lumMod val="75000"/>
                </a:schemeClr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</p:grpSp>
      <p:sp>
        <p:nvSpPr>
          <p:cNvPr id="18437" name="Retângulo 7"/>
          <p:cNvSpPr>
            <a:spLocks noChangeArrowheads="1"/>
          </p:cNvSpPr>
          <p:nvPr/>
        </p:nvSpPr>
        <p:spPr bwMode="auto">
          <a:xfrm>
            <a:off x="2714625" y="1214438"/>
            <a:ext cx="3286125" cy="428625"/>
          </a:xfrm>
          <a:prstGeom prst="rect">
            <a:avLst/>
          </a:prstGeom>
          <a:solidFill>
            <a:schemeClr val="tx1"/>
          </a:solidFill>
          <a:ln w="12700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ítulo 1"/>
          <p:cNvSpPr>
            <a:spLocks noGrp="1"/>
          </p:cNvSpPr>
          <p:nvPr>
            <p:ph type="title"/>
          </p:nvPr>
        </p:nvSpPr>
        <p:spPr>
          <a:xfrm>
            <a:off x="285750" y="2862064"/>
            <a:ext cx="8501063" cy="1143000"/>
          </a:xfrm>
        </p:spPr>
        <p:txBody>
          <a:bodyPr/>
          <a:lstStyle/>
          <a:p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Principais constituintes galácticos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1"/>
          <p:cNvSpPr txBox="1">
            <a:spLocks/>
          </p:cNvSpPr>
          <p:nvPr/>
        </p:nvSpPr>
        <p:spPr bwMode="auto">
          <a:xfrm>
            <a:off x="285750" y="548680"/>
            <a:ext cx="8501063" cy="5544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1" algn="l">
              <a:buFont typeface="Arial" pitchFamily="34" charset="0"/>
              <a:buChar char="•"/>
            </a:pPr>
            <a:r>
              <a:rPr lang="pt-BR" sz="3200" kern="0" noProof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Visíveis (5% do total)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800" b="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Estrelas (90%)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“isoladas” (de campo)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em aglomerados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Abertos</a:t>
            </a:r>
          </a:p>
          <a:p>
            <a:pPr lvl="4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Globulares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dirty="0" smtClean="0">
                <a:solidFill>
                  <a:srgbClr val="9966FF"/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kern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Gás (“nebulosas” – 10%)</a:t>
            </a:r>
            <a:r>
              <a:rPr lang="pt-BR" sz="2400" kern="0" noProof="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regiões HII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nebulosas planetárias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remanescentes de supernovas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de H neutro</a:t>
            </a:r>
          </a:p>
          <a:p>
            <a:pPr lvl="3" algn="l">
              <a:buFont typeface="Arial" pitchFamily="34" charset="0"/>
              <a:buChar char="•"/>
            </a:pPr>
            <a:r>
              <a:rPr lang="pt-BR" sz="2400" b="0" kern="0" noProof="0" dirty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</a:t>
            </a: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nuvens moleculares</a:t>
            </a:r>
          </a:p>
          <a:p>
            <a:pPr lvl="2" algn="l">
              <a:buFont typeface="Arial" pitchFamily="34" charset="0"/>
              <a:buChar char="•"/>
            </a:pPr>
            <a:r>
              <a:rPr lang="pt-BR" sz="2400" b="0" kern="0" noProof="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 Poeira, raios cósmicos, campo magnético </a:t>
            </a:r>
            <a:r>
              <a:rPr lang="pt-BR" sz="2400" b="0" kern="0" noProof="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etc</a:t>
            </a:r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2" algn="l"/>
            <a:endParaRPr lang="pt-BR" sz="2400" b="0" kern="0" noProof="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  <a:ea typeface="+mj-ea"/>
              <a:cs typeface="+mj-cs"/>
            </a:endParaRPr>
          </a:p>
          <a:p>
            <a:pPr lvl="1" algn="l">
              <a:buFont typeface="Arial" pitchFamily="34" charset="0"/>
              <a:buChar char="•"/>
            </a:pPr>
            <a:r>
              <a:rPr kumimoji="0" lang="pt-BR" sz="2800" b="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</a:t>
            </a:r>
            <a:r>
              <a:rPr kumimoji="0" lang="pt-BR" sz="3200" i="0" u="none" strike="noStrike" kern="0" cap="none" spc="0" normalizeH="0" baseline="0" dirty="0" smtClean="0">
                <a:ln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Matéria escura (95% do total)</a:t>
            </a:r>
            <a:endParaRPr kumimoji="0" lang="pt-BR" sz="3200" i="0" u="none" strike="noStrike" kern="0" cap="none" spc="0" normalizeH="0" baseline="0" noProof="0" dirty="0" smtClean="0">
              <a:ln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0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print">
            <a:lum bright="-28000" contrast="50000"/>
          </a:blip>
          <a:srcRect/>
          <a:stretch>
            <a:fillRect/>
          </a:stretch>
        </p:blipFill>
        <p:spPr bwMode="auto">
          <a:xfrm>
            <a:off x="2286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2051" name="Text Box 3"/>
          <p:cNvSpPr txBox="1">
            <a:spLocks noChangeArrowheads="1"/>
          </p:cNvSpPr>
          <p:nvPr/>
        </p:nvSpPr>
        <p:spPr bwMode="auto">
          <a:xfrm>
            <a:off x="285750" y="714375"/>
            <a:ext cx="3643313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de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Órion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região HII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Órion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lum bright="4000" contrast="14000"/>
          </a:blip>
          <a:srcRect/>
          <a:stretch>
            <a:fillRect/>
          </a:stretch>
        </p:blipFill>
        <p:spPr bwMode="auto">
          <a:xfrm>
            <a:off x="4286250" y="1627188"/>
            <a:ext cx="4857750" cy="523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3075" name="Rectangle 3"/>
          <p:cNvSpPr>
            <a:spLocks noChangeArrowheads="1"/>
          </p:cNvSpPr>
          <p:nvPr/>
        </p:nvSpPr>
        <p:spPr bwMode="auto">
          <a:xfrm>
            <a:off x="323850" y="692319"/>
            <a:ext cx="5678157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da Hélice, NGC 7293: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nebulosa planetária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r>
              <a:rPr lang="pt-BR" sz="2800" b="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Aquário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>
            <a:lum contrast="24000"/>
          </a:blip>
          <a:srcRect/>
          <a:stretch>
            <a:fillRect/>
          </a:stretch>
        </p:blipFill>
        <p:spPr bwMode="auto">
          <a:xfrm>
            <a:off x="2071688" y="357188"/>
            <a:ext cx="7086600" cy="6500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4099" name="Rectangle 3"/>
          <p:cNvSpPr>
            <a:spLocks noChangeArrowheads="1"/>
          </p:cNvSpPr>
          <p:nvPr/>
        </p:nvSpPr>
        <p:spPr bwMode="auto">
          <a:xfrm>
            <a:off x="323850" y="765007"/>
            <a:ext cx="5376793" cy="390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caranguejo, M1:</a:t>
            </a: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remanescente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supernova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6500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A Via Láctea como </a:t>
            </a:r>
            <a:b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</a:b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vista da Terra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>
            <a:lum contrast="29000"/>
          </a:blip>
          <a:srcRect/>
          <a:stretch>
            <a:fillRect/>
          </a:stretch>
        </p:blipFill>
        <p:spPr bwMode="auto">
          <a:xfrm>
            <a:off x="1908175" y="1643063"/>
            <a:ext cx="7235825" cy="521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23" name="Rectangle 3"/>
          <p:cNvSpPr>
            <a:spLocks noChangeArrowheads="1"/>
          </p:cNvSpPr>
          <p:nvPr/>
        </p:nvSpPr>
        <p:spPr bwMode="auto">
          <a:xfrm>
            <a:off x="450850" y="503238"/>
            <a:ext cx="4523995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Plêiades, M45: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 aberto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400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Touro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C:\Documents and Settings\andre silva\Meus documentos\CONCURSO_CDCC\apresentações\Imagens\Estrut Galáxia\saco_carvao.jpg"/>
          <p:cNvPicPr>
            <a:picLocks noChangeAspect="1" noChangeArrowheads="1"/>
          </p:cNvPicPr>
          <p:nvPr/>
        </p:nvPicPr>
        <p:blipFill>
          <a:blip r:embed="rId2" cstate="print">
            <a:lum contrast="25000"/>
          </a:blip>
          <a:srcRect r="11549" b="787"/>
          <a:stretch>
            <a:fillRect/>
          </a:stretch>
        </p:blipFill>
        <p:spPr bwMode="auto">
          <a:xfrm>
            <a:off x="35496" y="28"/>
            <a:ext cx="9099125" cy="680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871537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imagem:Yuri Beletsky, disponível em http://apod.nasa.gov/apod/ap080707.html </a:t>
            </a:r>
          </a:p>
        </p:txBody>
      </p:sp>
      <p:sp>
        <p:nvSpPr>
          <p:cNvPr id="5" name="Elipse 4"/>
          <p:cNvSpPr>
            <a:spLocks noChangeArrowheads="1"/>
          </p:cNvSpPr>
          <p:nvPr/>
        </p:nvSpPr>
        <p:spPr bwMode="auto">
          <a:xfrm rot="-1786779">
            <a:off x="60325" y="2411413"/>
            <a:ext cx="2286000" cy="2952750"/>
          </a:xfrm>
          <a:prstGeom prst="ellipse">
            <a:avLst/>
          </a:prstGeom>
          <a:noFill/>
          <a:ln w="38100" algn="ctr">
            <a:solidFill>
              <a:schemeClr val="bg1"/>
            </a:solidFill>
            <a:prstDash val="sysDash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544456" y="188640"/>
            <a:ext cx="570861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Nebulosa do </a:t>
            </a: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“Saco de Carvão”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 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nuvem molecular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600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b="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Cruzeiro do Sul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>
              <a:defRPr/>
            </a:pPr>
            <a:endParaRPr lang="pt-BR" sz="2400" b="0" dirty="0">
              <a:solidFill>
                <a:schemeClr val="bg1"/>
              </a:solidFill>
              <a:latin typeface="Century Gothic" pitchFamily="34" charset="0"/>
            </a:endParaRPr>
          </a:p>
        </p:txBody>
      </p:sp>
      <p:cxnSp>
        <p:nvCxnSpPr>
          <p:cNvPr id="7" name="Conector reto 6"/>
          <p:cNvCxnSpPr>
            <a:cxnSpLocks noChangeAspect="1"/>
          </p:cNvCxnSpPr>
          <p:nvPr/>
        </p:nvCxnSpPr>
        <p:spPr bwMode="auto">
          <a:xfrm rot="-60000">
            <a:off x="2188543" y="1053815"/>
            <a:ext cx="138343" cy="247897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8" name="Conector reto 7"/>
          <p:cNvCxnSpPr>
            <a:cxnSpLocks noChangeAspect="1"/>
          </p:cNvCxnSpPr>
          <p:nvPr/>
        </p:nvCxnSpPr>
        <p:spPr bwMode="auto">
          <a:xfrm rot="-180000" flipV="1">
            <a:off x="1374834" y="1778474"/>
            <a:ext cx="1562593" cy="2232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lum contrast="3000"/>
          </a:blip>
          <a:srcRect/>
          <a:stretch>
            <a:fillRect/>
          </a:stretch>
        </p:blipFill>
        <p:spPr bwMode="auto">
          <a:xfrm>
            <a:off x="4500563" y="0"/>
            <a:ext cx="4643437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6147" name="Rectangle 3"/>
          <p:cNvSpPr>
            <a:spLocks noChangeArrowheads="1"/>
          </p:cNvSpPr>
          <p:nvPr/>
        </p:nvSpPr>
        <p:spPr bwMode="auto">
          <a:xfrm>
            <a:off x="450850" y="503238"/>
            <a:ext cx="4406900" cy="354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Omega </a:t>
            </a:r>
            <a:r>
              <a:rPr lang="pt-BR" sz="2800" dirty="0" err="1">
                <a:solidFill>
                  <a:schemeClr val="bg1"/>
                </a:solidFill>
                <a:latin typeface="Century Gothic" pitchFamily="34" charset="0"/>
              </a:rPr>
              <a:t>Centauri</a:t>
            </a: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: </a:t>
            </a:r>
          </a:p>
          <a:p>
            <a:pPr algn="l">
              <a:defRPr/>
            </a:pP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aglomerado</a:t>
            </a: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Globular</a:t>
            </a: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17300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Centauro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Outras galáxias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3513"/>
            <a:ext cx="9144000" cy="66944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571500"/>
            <a:ext cx="9144000" cy="1143000"/>
          </a:xfrm>
        </p:spPr>
        <p:txBody>
          <a:bodyPr/>
          <a:lstStyle/>
          <a:p>
            <a:pPr algn="l"/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Classificação </a:t>
            </a:r>
            <a:b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</a:br>
            <a:r>
              <a:rPr lang="pt-BR" sz="4000" smtClean="0">
                <a:solidFill>
                  <a:schemeClr val="bg1"/>
                </a:solidFill>
                <a:latin typeface="Century Gothic" pitchFamily="34" charset="0"/>
              </a:rPr>
              <a:t>de Hubble</a:t>
            </a:r>
          </a:p>
        </p:txBody>
      </p:sp>
      <p:sp>
        <p:nvSpPr>
          <p:cNvPr id="8" name="Chave esquerda 7"/>
          <p:cNvSpPr>
            <a:spLocks/>
          </p:cNvSpPr>
          <p:nvPr/>
        </p:nvSpPr>
        <p:spPr bwMode="auto">
          <a:xfrm rot="5400000" flipH="1">
            <a:off x="2250281" y="2893219"/>
            <a:ext cx="714375" cy="3500438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9" name="Título 3"/>
          <p:cNvSpPr txBox="1">
            <a:spLocks/>
          </p:cNvSpPr>
          <p:nvPr/>
        </p:nvSpPr>
        <p:spPr bwMode="auto">
          <a:xfrm>
            <a:off x="2000250" y="4786313"/>
            <a:ext cx="1714500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elípticas</a:t>
            </a:r>
          </a:p>
        </p:txBody>
      </p:sp>
      <p:sp>
        <p:nvSpPr>
          <p:cNvPr id="10" name="Chave esquerda 9"/>
          <p:cNvSpPr>
            <a:spLocks/>
          </p:cNvSpPr>
          <p:nvPr/>
        </p:nvSpPr>
        <p:spPr bwMode="auto">
          <a:xfrm rot="13679217" flipH="1">
            <a:off x="6412706" y="-127793"/>
            <a:ext cx="714375" cy="25193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1" name="Chave esquerda 10"/>
          <p:cNvSpPr>
            <a:spLocks/>
          </p:cNvSpPr>
          <p:nvPr/>
        </p:nvSpPr>
        <p:spPr bwMode="auto">
          <a:xfrm rot="7975277" flipH="1">
            <a:off x="6422231" y="4493420"/>
            <a:ext cx="714375" cy="2671762"/>
          </a:xfrm>
          <a:prstGeom prst="leftBrace">
            <a:avLst>
              <a:gd name="adj1" fmla="val 39078"/>
              <a:gd name="adj2" fmla="val 49385"/>
            </a:avLst>
          </a:prstGeom>
          <a:noFill/>
          <a:ln w="25400" algn="ctr">
            <a:solidFill>
              <a:schemeClr val="accent6">
                <a:lumMod val="40000"/>
                <a:lumOff val="60000"/>
              </a:schemeClr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>
              <a:defRPr/>
            </a:pPr>
            <a:endParaRPr lang="pt-BR">
              <a:latin typeface="Century Gothic" pitchFamily="34" charset="0"/>
            </a:endParaRPr>
          </a:p>
        </p:txBody>
      </p:sp>
      <p:sp>
        <p:nvSpPr>
          <p:cNvPr id="12" name="Título 3"/>
          <p:cNvSpPr txBox="1">
            <a:spLocks/>
          </p:cNvSpPr>
          <p:nvPr/>
        </p:nvSpPr>
        <p:spPr bwMode="auto">
          <a:xfrm>
            <a:off x="5357813" y="5715000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 barradas </a:t>
            </a: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5857875" y="142875"/>
            <a:ext cx="1714500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espirais</a:t>
            </a:r>
          </a:p>
        </p:txBody>
      </p:sp>
      <p:sp>
        <p:nvSpPr>
          <p:cNvPr id="16" name="Título 3"/>
          <p:cNvSpPr txBox="1">
            <a:spLocks/>
          </p:cNvSpPr>
          <p:nvPr/>
        </p:nvSpPr>
        <p:spPr bwMode="auto">
          <a:xfrm>
            <a:off x="7429500" y="3214688"/>
            <a:ext cx="1928813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400" b="0" ker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irregulares</a:t>
            </a:r>
          </a:p>
        </p:txBody>
      </p:sp>
      <p:grpSp>
        <p:nvGrpSpPr>
          <p:cNvPr id="2" name="Grupo 20"/>
          <p:cNvGrpSpPr>
            <a:grpSpLocks/>
          </p:cNvGrpSpPr>
          <p:nvPr/>
        </p:nvGrpSpPr>
        <p:grpSpPr bwMode="auto">
          <a:xfrm>
            <a:off x="3500438" y="1857375"/>
            <a:ext cx="2500312" cy="2071688"/>
            <a:chOff x="3500430" y="1857370"/>
            <a:chExt cx="2500330" cy="2071696"/>
          </a:xfrm>
        </p:grpSpPr>
        <p:sp>
          <p:nvSpPr>
            <p:cNvPr id="17" name="Elipse 16"/>
            <p:cNvSpPr/>
            <p:nvPr/>
          </p:nvSpPr>
          <p:spPr bwMode="auto">
            <a:xfrm>
              <a:off x="5000628" y="2928937"/>
              <a:ext cx="1000132" cy="1000129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8" name="Título 3"/>
            <p:cNvSpPr txBox="1">
              <a:spLocks/>
            </p:cNvSpPr>
            <p:nvPr/>
          </p:nvSpPr>
          <p:spPr bwMode="auto">
            <a:xfrm>
              <a:off x="3500430" y="1857370"/>
              <a:ext cx="1928826" cy="6429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lenticulares</a:t>
              </a:r>
            </a:p>
          </p:txBody>
        </p:sp>
        <p:cxnSp>
          <p:nvCxnSpPr>
            <p:cNvPr id="20" name="Conector de seta reta 19"/>
            <p:cNvCxnSpPr>
              <a:stCxn id="17" idx="1"/>
              <a:endCxn id="18" idx="2"/>
            </p:cNvCxnSpPr>
            <p:nvPr/>
          </p:nvCxnSpPr>
          <p:spPr bwMode="auto">
            <a:xfrm rot="16200000" flipV="1">
              <a:off x="4518819" y="2447128"/>
              <a:ext cx="574677" cy="68104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2" grpId="0"/>
      <p:bldP spid="13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Planetário30dez10\Z_ATENÇÃO\EMA\exposição interna\Expo-EMARaf\Galáxias Ok\m87_gendler_f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481013"/>
            <a:ext cx="91440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87: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elíptica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50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calvin.edu/academic/phys/observatory/images/Astr212.Spring2007/VanderTuig-NGC3115-I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2690" y="0"/>
            <a:ext cx="6597351" cy="659735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 smtClean="0">
                <a:solidFill>
                  <a:schemeClr val="bg1"/>
                </a:solidFill>
                <a:latin typeface="Century Gothic" pitchFamily="34" charset="0"/>
              </a:rPr>
              <a:t>NGC 3115: </a:t>
            </a:r>
            <a:endParaRPr lang="pt-BR" sz="2800" dirty="0">
              <a:solidFill>
                <a:schemeClr val="bg1"/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lenticular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45 </a:t>
            </a: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Sextante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57438" y="6581775"/>
            <a:ext cx="6786562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0" y="1214438"/>
            <a:ext cx="9144000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293166" y="-27384"/>
            <a:ext cx="6439074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104 (NGC 4594):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</a:t>
            </a:r>
            <a:r>
              <a:rPr lang="pt-BR" sz="28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(vista de perfil)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31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Virgem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2000250" y="-17463"/>
            <a:ext cx="714375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0243" name="Text Box 3"/>
          <p:cNvSpPr txBox="1">
            <a:spLocks noChangeArrowheads="1"/>
          </p:cNvSpPr>
          <p:nvPr/>
        </p:nvSpPr>
        <p:spPr bwMode="auto">
          <a:xfrm>
            <a:off x="0" y="285750"/>
            <a:ext cx="5214938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M 74, NGC 628: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32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Peixes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>
            <a:lum contrast="14000"/>
          </a:blip>
          <a:srcRect/>
          <a:stretch>
            <a:fillRect/>
          </a:stretch>
        </p:blipFill>
        <p:spPr bwMode="auto">
          <a:xfrm>
            <a:off x="4024313" y="0"/>
            <a:ext cx="5119687" cy="687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395288" y="2038350"/>
            <a:ext cx="5545137" cy="246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3370: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98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Leão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Documents and Settings\andre silva\Meus documentos\CONCURSO_CDCC\apresentações\Imagens\Estrut Galáxia\Via_lactea_ce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/>
        </p:nvSpPr>
        <p:spPr>
          <a:xfrm>
            <a:off x="0" y="6581775"/>
            <a:ext cx="9144000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Alex </a:t>
            </a:r>
            <a:r>
              <a:rPr lang="pt-BR" sz="12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Cherney</a:t>
            </a: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http://apod.nasa.gov/apod/ap100823.html 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>
            <a:lum contrast="18000"/>
          </a:blip>
          <a:srcRect/>
          <a:stretch>
            <a:fillRect/>
          </a:stretch>
        </p:blipFill>
        <p:spPr bwMode="auto">
          <a:xfrm>
            <a:off x="0" y="1571625"/>
            <a:ext cx="9105900" cy="528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714875" y="0"/>
            <a:ext cx="4429125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bg1"/>
                </a:solidFill>
                <a:latin typeface="Century Gothic" pitchFamily="34" charset="0"/>
              </a:rPr>
              <a:t>NGC 1300: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espiral barrada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69 milhões de </a:t>
            </a:r>
            <a:r>
              <a:rPr lang="pt-BR" sz="24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4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4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Erídano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Planetário30dez10\Z_ATENÇÃO\EMA\exposição interna\Expo-EMARaf\Galáxias Ok\NGC_4449_HST_1280px.jpg"/>
          <p:cNvPicPr>
            <a:picLocks noChangeAspect="1" noChangeArrowheads="1"/>
          </p:cNvPicPr>
          <p:nvPr/>
        </p:nvPicPr>
        <p:blipFill>
          <a:blip r:embed="rId2" cstate="print">
            <a:lum contrast="22000"/>
          </a:blip>
          <a:srcRect/>
          <a:stretch>
            <a:fillRect/>
          </a:stretch>
        </p:blipFill>
        <p:spPr bwMode="auto">
          <a:xfrm>
            <a:off x="0" y="250825"/>
            <a:ext cx="9144000" cy="589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4395788"/>
            <a:ext cx="5214938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bg1"/>
                </a:solidFill>
                <a:latin typeface="Century Gothic" pitchFamily="34" charset="0"/>
              </a:rPr>
              <a:t>NGC 4449: 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Tipo: galáxia irregular</a:t>
            </a: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Distância: 12 milhões de </a:t>
            </a:r>
            <a:r>
              <a:rPr lang="pt-BR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a.l.</a:t>
            </a:r>
            <a:endParaRPr lang="pt-BR" sz="28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spcBef>
                <a:spcPct val="50000"/>
              </a:spcBef>
              <a:defRPr/>
            </a:pPr>
            <a:r>
              <a:rPr lang="pt-BR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Constelação: Cães de caça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0" y="0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Telescópio Espacial Hubble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O Grupo Local de galáxias e além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O Grupo Local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1691644" y="3429000"/>
            <a:ext cx="6480802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600" dirty="0" smtClean="0">
                <a:solidFill>
                  <a:schemeClr val="bg1">
                    <a:lumMod val="85000"/>
                  </a:schemeClr>
                </a:solidFill>
                <a:latin typeface="Century Gothic" pitchFamily="34" charset="0"/>
                <a:hlinkClick r:id="rId3" action="ppaction://hlinkfile"/>
              </a:rPr>
              <a:t>Animação – Grupo Local</a:t>
            </a:r>
            <a:endParaRPr lang="pt-BR" sz="3600" dirty="0">
              <a:solidFill>
                <a:schemeClr val="bg1">
                  <a:lumMod val="85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6E58DF-CD82-4A72-B370-C94801557902}" type="datetime10">
              <a:rPr lang="pt-BR" smtClean="0"/>
              <a:pPr/>
              <a:t>14:29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F:\André\BackUp_26fev11\ASTRONOMIA\Observatório_Magno\Apresentações\figuras\grupo_loc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0"/>
            <a:ext cx="4786312" cy="682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ítulo 3"/>
          <p:cNvSpPr txBox="1">
            <a:spLocks/>
          </p:cNvSpPr>
          <p:nvPr/>
        </p:nvSpPr>
        <p:spPr>
          <a:xfrm>
            <a:off x="0" y="5929313"/>
            <a:ext cx="9144000" cy="928687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pt-BR" sz="440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O Grupo Local de Galáxias</a:t>
            </a:r>
            <a: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  <a:t/>
            </a:r>
            <a:br>
              <a:rPr lang="pt-BR" sz="4400" b="0" kern="0" dirty="0">
                <a:solidFill>
                  <a:srgbClr val="ADADEB"/>
                </a:solidFill>
                <a:latin typeface="Century Gothic" pitchFamily="34" charset="0"/>
                <a:ea typeface="+mj-ea"/>
                <a:cs typeface="+mj-cs"/>
              </a:rPr>
            </a:br>
            <a:endParaRPr lang="pt-BR" sz="4400" kern="0" dirty="0">
              <a:solidFill>
                <a:schemeClr val="tx2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5" name="Chave esquerda 4"/>
          <p:cNvSpPr>
            <a:spLocks/>
          </p:cNvSpPr>
          <p:nvPr/>
        </p:nvSpPr>
        <p:spPr bwMode="auto">
          <a:xfrm>
            <a:off x="4000500" y="1143000"/>
            <a:ext cx="500063" cy="3214688"/>
          </a:xfrm>
          <a:prstGeom prst="leftBrace">
            <a:avLst>
              <a:gd name="adj1" fmla="val 65655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6" name="Título 3"/>
          <p:cNvSpPr txBox="1">
            <a:spLocks/>
          </p:cNvSpPr>
          <p:nvPr/>
        </p:nvSpPr>
        <p:spPr bwMode="auto">
          <a:xfrm>
            <a:off x="827585" y="2428875"/>
            <a:ext cx="3244354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 dirty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2 milhões de </a:t>
            </a:r>
            <a:r>
              <a:rPr lang="pt-BR" sz="2800" b="0" kern="0" dirty="0" err="1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a.l.</a:t>
            </a:r>
            <a:endParaRPr lang="pt-BR" sz="2800" b="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grpSp>
        <p:nvGrpSpPr>
          <p:cNvPr id="2" name="Grupo 6"/>
          <p:cNvGrpSpPr>
            <a:grpSpLocks/>
          </p:cNvGrpSpPr>
          <p:nvPr/>
        </p:nvGrpSpPr>
        <p:grpSpPr bwMode="auto">
          <a:xfrm>
            <a:off x="500062" y="714375"/>
            <a:ext cx="5643563" cy="1000125"/>
            <a:chOff x="500033" y="714356"/>
            <a:chExt cx="5643603" cy="1000132"/>
          </a:xfrm>
        </p:grpSpPr>
        <p:sp>
          <p:nvSpPr>
            <p:cNvPr id="8" name="Elipse 7"/>
            <p:cNvSpPr/>
            <p:nvPr/>
          </p:nvSpPr>
          <p:spPr bwMode="auto">
            <a:xfrm rot="20252356">
              <a:off x="5143504" y="714356"/>
              <a:ext cx="1000132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9" name="Título 3"/>
            <p:cNvSpPr txBox="1">
              <a:spLocks/>
            </p:cNvSpPr>
            <p:nvPr/>
          </p:nvSpPr>
          <p:spPr bwMode="auto">
            <a:xfrm>
              <a:off x="500033" y="714356"/>
              <a:ext cx="2055728" cy="642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Galáxia de Andrômeda</a:t>
              </a:r>
            </a:p>
          </p:txBody>
        </p:sp>
        <p:cxnSp>
          <p:nvCxnSpPr>
            <p:cNvPr id="10" name="Conector de seta reta 9"/>
            <p:cNvCxnSpPr>
              <a:stCxn id="8" idx="1"/>
              <a:endCxn id="9" idx="3"/>
            </p:cNvCxnSpPr>
            <p:nvPr/>
          </p:nvCxnSpPr>
          <p:spPr bwMode="auto">
            <a:xfrm flipH="1">
              <a:off x="2555761" y="1022738"/>
              <a:ext cx="2625940" cy="1308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3" name="Grupo 13"/>
          <p:cNvGrpSpPr>
            <a:grpSpLocks/>
          </p:cNvGrpSpPr>
          <p:nvPr/>
        </p:nvGrpSpPr>
        <p:grpSpPr bwMode="auto">
          <a:xfrm>
            <a:off x="571500" y="3857625"/>
            <a:ext cx="6715125" cy="1214438"/>
            <a:chOff x="-571536" y="714356"/>
            <a:chExt cx="6715172" cy="1214440"/>
          </a:xfrm>
        </p:grpSpPr>
        <p:sp>
          <p:nvSpPr>
            <p:cNvPr id="15" name="Elipse 14"/>
            <p:cNvSpPr/>
            <p:nvPr/>
          </p:nvSpPr>
          <p:spPr bwMode="auto">
            <a:xfrm rot="16200000">
              <a:off x="5143507" y="714353"/>
              <a:ext cx="1000127" cy="1000132"/>
            </a:xfrm>
            <a:prstGeom prst="ellipse">
              <a:avLst/>
            </a:prstGeom>
            <a:noFill/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pt-BR">
                <a:latin typeface="Century Gothic" pitchFamily="34" charset="0"/>
              </a:endParaRPr>
            </a:p>
          </p:txBody>
        </p:sp>
        <p:sp>
          <p:nvSpPr>
            <p:cNvPr id="16" name="Título 3"/>
            <p:cNvSpPr txBox="1">
              <a:spLocks/>
            </p:cNvSpPr>
            <p:nvPr/>
          </p:nvSpPr>
          <p:spPr bwMode="auto">
            <a:xfrm>
              <a:off x="-571536" y="1285857"/>
              <a:ext cx="1928827" cy="6429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algn="l">
                <a:defRPr/>
              </a:pPr>
              <a:r>
                <a:rPr lang="pt-BR" sz="2400" b="0" kern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Century Gothic" pitchFamily="34" charset="0"/>
                  <a:ea typeface="+mj-ea"/>
                  <a:cs typeface="+mj-cs"/>
                </a:rPr>
                <a:t>Via Láctea</a:t>
              </a:r>
            </a:p>
          </p:txBody>
        </p:sp>
        <p:cxnSp>
          <p:nvCxnSpPr>
            <p:cNvPr id="17" name="Conector de seta reta 16"/>
            <p:cNvCxnSpPr>
              <a:stCxn id="15" idx="1"/>
              <a:endCxn id="16" idx="3"/>
            </p:cNvCxnSpPr>
            <p:nvPr/>
          </p:nvCxnSpPr>
          <p:spPr bwMode="auto">
            <a:xfrm rot="10800000" flipV="1">
              <a:off x="1357291" y="1568432"/>
              <a:ext cx="3932265" cy="396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accent6">
                  <a:lumMod val="40000"/>
                  <a:lumOff val="60000"/>
                </a:scheme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5"/>
            <a:ext cx="9175787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683568" y="260648"/>
            <a:ext cx="7772400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Galáxias Gigantes</a:t>
            </a:r>
            <a:r>
              <a:rPr kumimoji="0" lang="pt-BR" sz="4400" b="1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 e anãs</a:t>
            </a:r>
            <a:endParaRPr kumimoji="0" lang="pt-BR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6588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B.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Binggeli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extraído de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Sparke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 e </a:t>
            </a:r>
            <a:r>
              <a:rPr lang="pt-BR" sz="14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Gallagher</a:t>
            </a:r>
            <a:r>
              <a:rPr lang="pt-BR" sz="14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(2007)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496" y="504056"/>
            <a:ext cx="9105016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pt-BR" dirty="0" smtClean="0">
                <a:solidFill>
                  <a:schemeClr val="bg1"/>
                </a:solidFill>
                <a:latin typeface="Century Gothic" pitchFamily="34" charset="0"/>
              </a:rPr>
              <a:t>A anã esferoidal </a:t>
            </a:r>
            <a:r>
              <a:rPr lang="pt-BR" i="1" dirty="0" smtClean="0">
                <a:solidFill>
                  <a:schemeClr val="bg1"/>
                </a:solidFill>
                <a:latin typeface="Century Gothic" pitchFamily="34" charset="0"/>
              </a:rPr>
              <a:t>Ursa </a:t>
            </a:r>
            <a:r>
              <a:rPr lang="pt-BR" i="1" dirty="0" err="1" smtClean="0">
                <a:solidFill>
                  <a:schemeClr val="bg1"/>
                </a:solidFill>
                <a:latin typeface="Century Gothic" pitchFamily="34" charset="0"/>
              </a:rPr>
              <a:t>Minor</a:t>
            </a:r>
            <a:endParaRPr lang="pt-BR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179512" y="6237312"/>
            <a:ext cx="4248472" cy="457200"/>
          </a:xfrm>
        </p:spPr>
        <p:txBody>
          <a:bodyPr/>
          <a:lstStyle/>
          <a:p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Universidade </a:t>
            </a:r>
            <a:r>
              <a:rPr lang="pt-B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de </a:t>
            </a:r>
            <a:r>
              <a:rPr lang="pt-BR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Bonn</a:t>
            </a:r>
            <a:endParaRPr lang="pt-BR" b="1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344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 cstate="print">
            <a:lum bright="6000" contrast="24000"/>
          </a:blip>
          <a:srcRect/>
          <a:stretch>
            <a:fillRect/>
          </a:stretch>
        </p:blipFill>
        <p:spPr bwMode="auto">
          <a:xfrm>
            <a:off x="1071563" y="928688"/>
            <a:ext cx="7143750" cy="565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have esquerda 5"/>
          <p:cNvSpPr>
            <a:spLocks/>
          </p:cNvSpPr>
          <p:nvPr/>
        </p:nvSpPr>
        <p:spPr bwMode="auto">
          <a:xfrm rot="5400000">
            <a:off x="5214938" y="2571750"/>
            <a:ext cx="500062" cy="1500188"/>
          </a:xfrm>
          <a:prstGeom prst="leftBrace">
            <a:avLst>
              <a:gd name="adj1" fmla="val 65653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7" name="Título 3"/>
          <p:cNvSpPr txBox="1">
            <a:spLocks/>
          </p:cNvSpPr>
          <p:nvPr/>
        </p:nvSpPr>
        <p:spPr bwMode="auto">
          <a:xfrm>
            <a:off x="3757613" y="2500313"/>
            <a:ext cx="3386137" cy="52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52 milhões de a.l.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0" y="6581775"/>
            <a:ext cx="6786563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 http://en.wikipedia.org</a:t>
            </a:r>
            <a:endParaRPr lang="pt-BR" sz="120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35842" name="Text Box 4"/>
          <p:cNvSpPr txBox="1">
            <a:spLocks noChangeArrowheads="1"/>
          </p:cNvSpPr>
          <p:nvPr/>
        </p:nvSpPr>
        <p:spPr bwMode="auto">
          <a:xfrm>
            <a:off x="323528" y="44624"/>
            <a:ext cx="8709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O superaglomerado </a:t>
            </a:r>
          </a:p>
          <a:p>
            <a:r>
              <a:rPr lang="pt-BR" sz="4400" dirty="0" smtClean="0">
                <a:solidFill>
                  <a:schemeClr val="bg1"/>
                </a:solidFill>
                <a:latin typeface="Century Gothic" pitchFamily="34" charset="0"/>
              </a:rPr>
              <a:t>local de galáxias</a:t>
            </a: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3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endParaRPr lang="pt-BR" sz="88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 cstate="print">
            <a:lum bright="-18000"/>
          </a:blip>
          <a:srcRect/>
          <a:stretch>
            <a:fillRect/>
          </a:stretch>
        </p:blipFill>
        <p:spPr bwMode="auto">
          <a:xfrm>
            <a:off x="-9525" y="-9525"/>
            <a:ext cx="9163050" cy="68770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142875" y="249238"/>
            <a:ext cx="9001125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Estrutura em grande escala </a:t>
            </a:r>
          </a:p>
          <a:p>
            <a:r>
              <a:rPr lang="pt-BR" sz="4400">
                <a:solidFill>
                  <a:schemeClr val="bg1"/>
                </a:solidFill>
                <a:latin typeface="Century Gothic" pitchFamily="34" charset="0"/>
              </a:rPr>
              <a:t>do Universo</a:t>
            </a:r>
            <a:endParaRPr lang="pt-BR" sz="880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36868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http://www.mpa-garching.mpg.de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795338" y="16430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Escala de tamanhos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pic>
        <p:nvPicPr>
          <p:cNvPr id="6" name="Picture 4">
            <a:hlinkClick r:id="rId2" action="ppaction://hlinkfile"/>
          </p:cNvPr>
          <p:cNvPicPr>
            <a:picLocks noChangeArrowheads="1"/>
          </p:cNvPicPr>
          <p:nvPr/>
        </p:nvPicPr>
        <p:blipFill>
          <a:blip r:embed="rId3" cstate="print">
            <a:lum bright="3000" contrast="13000"/>
          </a:blip>
          <a:stretch>
            <a:fillRect/>
          </a:stretch>
        </p:blipFill>
        <p:spPr bwMode="auto">
          <a:xfrm>
            <a:off x="3563888" y="3140968"/>
            <a:ext cx="1800000" cy="18000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Retângulo 4"/>
          <p:cNvSpPr/>
          <p:nvPr/>
        </p:nvSpPr>
        <p:spPr>
          <a:xfrm>
            <a:off x="36512" y="65363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: 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jacknjellify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, disponível em 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http://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www.youtube.com/watch?v=</a:t>
            </a:r>
            <a:r>
              <a:rPr lang="pt-BR" sz="12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OD-fpsHQCFg&amp;list</a:t>
            </a:r>
            <a:r>
              <a:rPr lang="pt-BR" sz="12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4"/>
              </a:rPr>
              <a:t>=UUeKLuqGciqZZ5RFYk5CbqXg</a:t>
            </a:r>
            <a:endParaRPr lang="pt-BR" sz="1200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endParaRPr lang="pt-BR" sz="1200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capturingthenight.com/blog/wp-content/uploads/2013/02/slide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515" y="332656"/>
            <a:ext cx="9172515" cy="623731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 txBox="1">
            <a:spLocks/>
          </p:cNvSpPr>
          <p:nvPr/>
        </p:nvSpPr>
        <p:spPr bwMode="auto">
          <a:xfrm>
            <a:off x="539552" y="47667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>
              <a:defRPr/>
            </a:pPr>
            <a:r>
              <a:rPr lang="pt-BR" sz="4400" kern="0" dirty="0" smtClea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Material extra</a:t>
            </a:r>
            <a:endParaRPr lang="pt-BR" sz="4400" kern="0" dirty="0">
              <a:solidFill>
                <a:schemeClr val="bg1"/>
              </a:solidFill>
              <a:latin typeface="Century Gothic" pitchFamily="34" charset="0"/>
              <a:ea typeface="+mj-ea"/>
              <a:cs typeface="+mj-cs"/>
            </a:endParaRPr>
          </a:p>
        </p:txBody>
      </p:sp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539552" y="2708920"/>
            <a:ext cx="8064896" cy="1752600"/>
          </a:xfrm>
        </p:spPr>
        <p:txBody>
          <a:bodyPr/>
          <a:lstStyle/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</a:rPr>
              <a:t> </a:t>
            </a:r>
            <a:r>
              <a:rPr lang="pt-BR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hlinkClick r:id="rId2" action="ppaction://hlinkfile"/>
              </a:rPr>
              <a:t>escalas de tamanho: interativo</a:t>
            </a: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  <a:buFont typeface="Arial" pitchFamily="34" charset="0"/>
              <a:buChar char="•"/>
            </a:pPr>
            <a:endParaRPr lang="pt-BR" dirty="0" smtClean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  <a:p>
            <a:pPr algn="l">
              <a:buClr>
                <a:srgbClr val="9966FF"/>
              </a:buClr>
            </a:pPr>
            <a:endParaRPr lang="pt-BR" dirty="0">
              <a:solidFill>
                <a:schemeClr val="accent6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CaixaDeTexto 6"/>
          <p:cNvSpPr txBox="1">
            <a:spLocks noChangeArrowheads="1"/>
          </p:cNvSpPr>
          <p:nvPr/>
        </p:nvSpPr>
        <p:spPr bwMode="auto">
          <a:xfrm>
            <a:off x="0" y="6581775"/>
            <a:ext cx="6786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pt-BR" sz="1200" dirty="0">
                <a:solidFill>
                  <a:schemeClr val="bg1"/>
                </a:solidFill>
                <a:latin typeface="Century Gothic" pitchFamily="34" charset="0"/>
              </a:rPr>
              <a:t>Crédito da imagem: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Cary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</a:t>
            </a:r>
            <a:r>
              <a:rPr lang="pt-BR" sz="1200" dirty="0" err="1" smtClean="0">
                <a:solidFill>
                  <a:schemeClr val="bg1"/>
                </a:solidFill>
                <a:latin typeface="Century Gothic" pitchFamily="34" charset="0"/>
              </a:rPr>
              <a:t>and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</a:rPr>
              <a:t> Michael Huang, disponível em 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http://htwins.net/scale2</a:t>
            </a:r>
            <a:r>
              <a:rPr lang="pt-BR" sz="1200" dirty="0" smtClean="0">
                <a:solidFill>
                  <a:schemeClr val="bg1"/>
                </a:solidFill>
                <a:latin typeface="Century Gothic" pitchFamily="34" charset="0"/>
                <a:hlinkClick r:id="rId3"/>
              </a:rPr>
              <a:t>/</a:t>
            </a:r>
            <a:endParaRPr lang="pt-BR" sz="1200" dirty="0" smtClean="0">
              <a:solidFill>
                <a:schemeClr val="bg1"/>
              </a:solidFill>
              <a:latin typeface="Century Gothic" pitchFamily="34" charset="0"/>
            </a:endParaRPr>
          </a:p>
          <a:p>
            <a:pPr algn="l"/>
            <a:endParaRPr lang="pt-BR" sz="1200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://www.capturingthenight.com/blog/wp-content/uploads/2013/02/slide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82" y="692697"/>
            <a:ext cx="9066622" cy="616530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0" y="6581775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sphotos-h.ak.fbcdn.net/hphotos-ak-prn1/534886_160997727397093_768330249_n.jpg"/>
          <p:cNvPicPr>
            <a:picLocks noChangeAspect="1" noChangeArrowheads="1"/>
          </p:cNvPicPr>
          <p:nvPr/>
        </p:nvPicPr>
        <p:blipFill>
          <a:blip r:embed="rId2" cstate="print"/>
          <a:srcRect t="33176" b="10079"/>
          <a:stretch>
            <a:fillRect/>
          </a:stretch>
        </p:blipFill>
        <p:spPr bwMode="auto">
          <a:xfrm>
            <a:off x="1403648" y="33241"/>
            <a:ext cx="6120680" cy="6824759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0" y="6597352"/>
            <a:ext cx="9144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pt-BR" sz="1200" dirty="0">
                <a:solidFill>
                  <a:schemeClr val="accent2">
                    <a:lumMod val="40000"/>
                    <a:lumOff val="60000"/>
                  </a:schemeClr>
                </a:solidFill>
                <a:latin typeface="Century Gothic" pitchFamily="34" charset="0"/>
              </a:rPr>
              <a:t>Crédito da imagem: </a:t>
            </a:r>
            <a:r>
              <a:rPr lang="pt-BR" sz="1200" dirty="0" smtClean="0">
                <a:latin typeface="Century Gothic" pitchFamily="34" charset="0"/>
                <a:hlinkClick r:id="rId3"/>
              </a:rPr>
              <a:t>http://www.capturingthenight.com/</a:t>
            </a:r>
            <a:r>
              <a:rPr lang="pt-BR" sz="1200" dirty="0" smtClean="0"/>
              <a:t/>
            </a:r>
            <a:br>
              <a:rPr lang="pt-BR" sz="1200" dirty="0" smtClean="0"/>
            </a:br>
            <a:endParaRPr lang="pt-BR" sz="1200" dirty="0">
              <a:solidFill>
                <a:schemeClr val="accent2">
                  <a:lumMod val="40000"/>
                  <a:lumOff val="6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85750" y="214313"/>
            <a:ext cx="8643938" cy="714375"/>
          </a:xfrm>
        </p:spPr>
        <p:txBody>
          <a:bodyPr/>
          <a:lstStyle/>
          <a:p>
            <a:pPr algn="l"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O nome vem da mitologia greco-romana</a:t>
            </a:r>
          </a:p>
          <a:p>
            <a:pPr algn="l">
              <a:buClr>
                <a:schemeClr val="accent6">
                  <a:lumMod val="60000"/>
                  <a:lumOff val="40000"/>
                </a:schemeClr>
              </a:buClr>
              <a:defRPr/>
            </a:pPr>
            <a:endParaRPr lang="pt-BR" b="0" dirty="0" smtClean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4" name="Subtítulo 2"/>
          <p:cNvSpPr txBox="1">
            <a:spLocks/>
          </p:cNvSpPr>
          <p:nvPr/>
        </p:nvSpPr>
        <p:spPr bwMode="auto">
          <a:xfrm>
            <a:off x="285750" y="1428750"/>
            <a:ext cx="8643938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Para observar a Via Láctea, devemos procurar um lugar afastado dos grandes centros urbanos, com menos poluição luminosa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 bwMode="auto">
          <a:xfrm>
            <a:off x="285750" y="4786313"/>
            <a:ext cx="8643938" cy="207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As regiões escuras, como o “Saco de Carvão” não são regiões sem estrelas e sim nuvens de gás que bloqueiam a luz das estrelas de fundo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sp>
        <p:nvSpPr>
          <p:cNvPr id="6" name="Subtítulo 2"/>
          <p:cNvSpPr txBox="1">
            <a:spLocks/>
          </p:cNvSpPr>
          <p:nvPr/>
        </p:nvSpPr>
        <p:spPr bwMode="auto">
          <a:xfrm>
            <a:off x="285750" y="3357563"/>
            <a:ext cx="8643938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Courier New" pitchFamily="49" charset="0"/>
              <a:buChar char="o"/>
              <a:defRPr/>
            </a:pPr>
            <a:r>
              <a:rPr lang="pt-BR" sz="32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 </a:t>
            </a:r>
            <a:r>
              <a:rPr lang="pt-BR" sz="2800" b="0" kern="0" dirty="0">
                <a:solidFill>
                  <a:schemeClr val="accent6">
                    <a:lumMod val="20000"/>
                    <a:lumOff val="80000"/>
                  </a:schemeClr>
                </a:solidFill>
                <a:latin typeface="Century Gothic" pitchFamily="34" charset="0"/>
              </a:rPr>
              <a:t>Galileu mostrou no séc. XVII que a Via Láctea tem “constituição estelar”</a:t>
            </a:r>
          </a:p>
          <a:p>
            <a:pPr algn="l">
              <a:spcBef>
                <a:spcPct val="20000"/>
              </a:spcBef>
              <a:buClr>
                <a:schemeClr val="accent6">
                  <a:lumMod val="60000"/>
                  <a:lumOff val="40000"/>
                </a:schemeClr>
              </a:buClr>
              <a:buFont typeface="Wingdings" pitchFamily="2" charset="2"/>
              <a:buNone/>
              <a:defRPr/>
            </a:pPr>
            <a:endParaRPr lang="pt-BR" sz="3200" b="0" kern="0" dirty="0">
              <a:solidFill>
                <a:schemeClr val="accent6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4375" y="3000375"/>
            <a:ext cx="7772400" cy="1143000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pt-BR" b="0" dirty="0" smtClean="0">
                <a:solidFill>
                  <a:srgbClr val="9966FF"/>
                </a:solidFill>
                <a:latin typeface="Century Gothic" pitchFamily="34" charset="0"/>
              </a:rPr>
              <a:t>Via Láctea ou a Galáxia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313" y="828675"/>
            <a:ext cx="6643687" cy="602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5" name="Título 3"/>
          <p:cNvSpPr>
            <a:spLocks noGrp="1"/>
          </p:cNvSpPr>
          <p:nvPr>
            <p:ph type="title"/>
          </p:nvPr>
        </p:nvSpPr>
        <p:spPr>
          <a:xfrm>
            <a:off x="0" y="0"/>
            <a:ext cx="9001125" cy="928688"/>
          </a:xfrm>
        </p:spPr>
        <p:txBody>
          <a:bodyPr/>
          <a:lstStyle/>
          <a:p>
            <a:r>
              <a:rPr lang="pt-BR" smtClean="0">
                <a:solidFill>
                  <a:schemeClr val="bg1"/>
                </a:solidFill>
                <a:latin typeface="Century Gothic" pitchFamily="34" charset="0"/>
              </a:rPr>
              <a:t>A Via Láctea vista de frente</a:t>
            </a:r>
          </a:p>
        </p:txBody>
      </p:sp>
      <p:sp>
        <p:nvSpPr>
          <p:cNvPr id="5" name="Título 3"/>
          <p:cNvSpPr txBox="1">
            <a:spLocks/>
          </p:cNvSpPr>
          <p:nvPr/>
        </p:nvSpPr>
        <p:spPr bwMode="auto">
          <a:xfrm>
            <a:off x="0" y="5929313"/>
            <a:ext cx="9001125" cy="92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r">
              <a:defRPr/>
            </a:pPr>
            <a:r>
              <a:rPr lang="pt-BR" sz="4000" b="0" kern="0">
                <a:solidFill>
                  <a:schemeClr val="accent6">
                    <a:lumMod val="40000"/>
                    <a:lumOff val="60000"/>
                  </a:schemeClr>
                </a:solidFill>
                <a:latin typeface="Century Gothic" pitchFamily="34" charset="0"/>
                <a:ea typeface="+mj-ea"/>
                <a:cs typeface="+mj-cs"/>
              </a:rPr>
              <a:t>(concepção artística)</a:t>
            </a:r>
          </a:p>
        </p:txBody>
      </p:sp>
      <p:sp>
        <p:nvSpPr>
          <p:cNvPr id="12" name="Chave esquerda 11"/>
          <p:cNvSpPr>
            <a:spLocks/>
          </p:cNvSpPr>
          <p:nvPr/>
        </p:nvSpPr>
        <p:spPr bwMode="auto">
          <a:xfrm>
            <a:off x="2357438" y="1000125"/>
            <a:ext cx="571500" cy="5643563"/>
          </a:xfrm>
          <a:prstGeom prst="leftBrace">
            <a:avLst>
              <a:gd name="adj1" fmla="val 65650"/>
              <a:gd name="adj2" fmla="val 50000"/>
            </a:avLst>
          </a:prstGeom>
          <a:noFill/>
          <a:ln w="25400" algn="ctr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pt-BR">
              <a:latin typeface="Century Gothic" pitchFamily="34" charset="0"/>
            </a:endParaRPr>
          </a:p>
        </p:txBody>
      </p:sp>
      <p:sp>
        <p:nvSpPr>
          <p:cNvPr id="13" name="Título 3"/>
          <p:cNvSpPr txBox="1">
            <a:spLocks/>
          </p:cNvSpPr>
          <p:nvPr/>
        </p:nvSpPr>
        <p:spPr bwMode="auto">
          <a:xfrm>
            <a:off x="438150" y="3286125"/>
            <a:ext cx="2062163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l">
              <a:defRPr/>
            </a:pPr>
            <a:r>
              <a:rPr lang="pt-BR" sz="2800" b="0" kern="0">
                <a:solidFill>
                  <a:schemeClr val="bg1"/>
                </a:solidFill>
                <a:latin typeface="Century Gothic" pitchFamily="34" charset="0"/>
                <a:ea typeface="+mj-ea"/>
                <a:cs typeface="+mj-cs"/>
              </a:rPr>
              <a:t>100 mil a.l.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1" i="0" u="none" strike="noStrike" cap="none" normalizeH="0" baseline="0" smtClean="0">
            <a:ln>
              <a:noFill/>
            </a:ln>
            <a:solidFill>
              <a:srgbClr val="FF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C:\MSOffice\Templates\Blank Presentation.pot</Template>
  <TotalTime>7384</TotalTime>
  <Words>839</Words>
  <Application>Microsoft Office PowerPoint</Application>
  <PresentationFormat>Apresentação na tela (4:3)</PresentationFormat>
  <Paragraphs>173</Paragraphs>
  <Slides>40</Slides>
  <Notes>4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41" baseType="lpstr">
      <vt:lpstr>Blank Presentation</vt:lpstr>
      <vt:lpstr>Slide 1</vt:lpstr>
      <vt:lpstr>A Via Láctea como  vista da Terra</vt:lpstr>
      <vt:lpstr>Slide 3</vt:lpstr>
      <vt:lpstr>Slide 4</vt:lpstr>
      <vt:lpstr>Slide 5</vt:lpstr>
      <vt:lpstr>Slide 6</vt:lpstr>
      <vt:lpstr>Slide 7</vt:lpstr>
      <vt:lpstr>Via Láctea ou a Galáxia</vt:lpstr>
      <vt:lpstr>A Via Láctea vista de frente</vt:lpstr>
      <vt:lpstr>A Via Láctea: vista oblíqua</vt:lpstr>
      <vt:lpstr>Como seria a Via Láctea de perfil</vt:lpstr>
      <vt:lpstr>Estrutura da Galáxia</vt:lpstr>
      <vt:lpstr>Via Láctea: estrutura</vt:lpstr>
      <vt:lpstr>A Via Láctea vista de perfil</vt:lpstr>
      <vt:lpstr>Principais constituintes galácticos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Outras galáxias</vt:lpstr>
      <vt:lpstr>Classificação  de Hubble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O Grupo Local de galáxias e além</vt:lpstr>
      <vt:lpstr>O Grupo Local</vt:lpstr>
      <vt:lpstr>Slide 34</vt:lpstr>
      <vt:lpstr>Slide 35</vt:lpstr>
      <vt:lpstr>A anã esferoidal Ursa Minor</vt:lpstr>
      <vt:lpstr>Slide 37</vt:lpstr>
      <vt:lpstr>Slide 38</vt:lpstr>
      <vt:lpstr>Slide 39</vt:lpstr>
      <vt:lpstr>Slide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Calendários</dc:title>
  <dc:creator>Iagusp</dc:creator>
  <cp:lastModifiedBy>ANDRE</cp:lastModifiedBy>
  <cp:revision>403</cp:revision>
  <cp:lastPrinted>2000-05-01T12:23:36Z</cp:lastPrinted>
  <dcterms:created xsi:type="dcterms:W3CDTF">1995-06-17T23:31:02Z</dcterms:created>
  <dcterms:modified xsi:type="dcterms:W3CDTF">2014-11-21T16:52:23Z</dcterms:modified>
</cp:coreProperties>
</file>