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024" r:id="rId2"/>
    <p:sldId id="927" r:id="rId3"/>
    <p:sldId id="954" r:id="rId4"/>
    <p:sldId id="1008" r:id="rId5"/>
    <p:sldId id="1006" r:id="rId6"/>
    <p:sldId id="1032" r:id="rId7"/>
    <p:sldId id="1011" r:id="rId8"/>
    <p:sldId id="1010" r:id="rId9"/>
    <p:sldId id="1033" r:id="rId10"/>
    <p:sldId id="961" r:id="rId11"/>
    <p:sldId id="1030" r:id="rId12"/>
    <p:sldId id="1037" r:id="rId13"/>
    <p:sldId id="1038" r:id="rId14"/>
    <p:sldId id="955" r:id="rId15"/>
    <p:sldId id="962" r:id="rId16"/>
    <p:sldId id="957" r:id="rId17"/>
    <p:sldId id="945" r:id="rId18"/>
    <p:sldId id="956" r:id="rId19"/>
    <p:sldId id="1019" r:id="rId20"/>
    <p:sldId id="1020" r:id="rId21"/>
    <p:sldId id="1021" r:id="rId22"/>
    <p:sldId id="1022" r:id="rId23"/>
    <p:sldId id="985" r:id="rId24"/>
    <p:sldId id="1040" r:id="rId25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C2B"/>
    <a:srgbClr val="005392"/>
    <a:srgbClr val="FFFFCC"/>
    <a:srgbClr val="000066"/>
    <a:srgbClr val="0000FF"/>
    <a:srgbClr val="0066FF"/>
    <a:srgbClr val="00CC99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6" autoAdjust="0"/>
    <p:restoredTop sz="94718" autoAdjust="0"/>
  </p:normalViewPr>
  <p:slideViewPr>
    <p:cSldViewPr>
      <p:cViewPr>
        <p:scale>
          <a:sx n="90" d="100"/>
          <a:sy n="90" d="100"/>
        </p:scale>
        <p:origin x="-1332" y="19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ndre%20silva\Meus%20documentos\SESC_2011\AG_SESC_Pinh_2011\Past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>
        <c:manualLayout>
          <c:xMode val="edge"/>
          <c:yMode val="edge"/>
          <c:x val="0.55417705599300082"/>
          <c:y val="0.1032254568607001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5694772528434095E-2"/>
          <c:y val="4.1009917651432734E-2"/>
          <c:w val="0.91279839037222199"/>
          <c:h val="0.91701975171921257"/>
        </c:manualLayout>
      </c:layout>
      <c:pie3DChart>
        <c:varyColors val="1"/>
        <c:ser>
          <c:idx val="0"/>
          <c:order val="0"/>
          <c:explosion val="13"/>
          <c:dPt>
            <c:idx val="0"/>
            <c:spPr>
              <a:solidFill>
                <a:srgbClr val="431937"/>
              </a:solidFill>
              <a:ln w="38100">
                <a:solidFill>
                  <a:srgbClr val="7030A0"/>
                </a:solidFill>
              </a:ln>
            </c:spPr>
          </c:dPt>
          <c:dPt>
            <c:idx val="1"/>
            <c:spPr>
              <a:solidFill>
                <a:srgbClr val="044819"/>
              </a:solidFill>
              <a:ln w="28575"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</c:dPt>
          <c:dPt>
            <c:idx val="2"/>
            <c:spPr>
              <a:solidFill>
                <a:srgbClr val="FC7108"/>
              </a:solidFill>
              <a:ln w="38100">
                <a:solidFill>
                  <a:srgbClr val="FFFF00"/>
                </a:solidFill>
              </a:ln>
            </c:spPr>
          </c:dPt>
          <c:dLbls>
            <c:dLbl>
              <c:idx val="0"/>
              <c:layout>
                <c:manualLayout>
                  <c:x val="-0.17538395307021179"/>
                  <c:y val="-0.2715889443637044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err="1">
                        <a:latin typeface="Century Gothic" pitchFamily="34" charset="0"/>
                      </a:rPr>
                      <a:t>energia escura 
73%</a:t>
                    </a:r>
                    <a:endParaRPr lang="en-US" sz="2400" dirty="0">
                      <a:latin typeface="Century Gothic" pitchFamily="34" charset="0"/>
                    </a:endParaRP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dirty="0" err="1">
                        <a:latin typeface="Century Gothic" pitchFamily="34" charset="0"/>
                      </a:rPr>
                      <a:t>matéria</a:t>
                    </a:r>
                    <a:r>
                      <a:rPr lang="en-US" sz="2400" dirty="0">
                        <a:latin typeface="Century Gothic" pitchFamily="34" charset="0"/>
                      </a:rPr>
                      <a:t> </a:t>
                    </a:r>
                    <a:r>
                      <a:rPr lang="en-US" sz="2400" dirty="0" err="1">
                        <a:latin typeface="Century Gothic" pitchFamily="34" charset="0"/>
                      </a:rPr>
                      <a:t>escura</a:t>
                    </a:r>
                    <a:r>
                      <a:rPr lang="en-US" sz="2400" dirty="0">
                        <a:latin typeface="Century Gothic" pitchFamily="34" charset="0"/>
                      </a:rPr>
                      <a:t> 
23%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3.7032042869641658E-2"/>
                  <c:y val="1.1113970958997309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err="1">
                        <a:latin typeface="Century Gothic" pitchFamily="34" charset="0"/>
                      </a:rPr>
                      <a:t>átomos 
4%</a:t>
                    </a:r>
                    <a:endParaRPr lang="en-US" sz="2400" dirty="0">
                      <a:latin typeface="Century Gothic" pitchFamily="34" charset="0"/>
                    </a:endParaRP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CatName val="1"/>
            <c:showPercent val="1"/>
            <c:showLeaderLines val="1"/>
          </c:dLbls>
          <c:cat>
            <c:strRef>
              <c:f>Plan1!$D$9:$F$9</c:f>
              <c:strCache>
                <c:ptCount val="3"/>
                <c:pt idx="0">
                  <c:v>energia escura </c:v>
                </c:pt>
                <c:pt idx="1">
                  <c:v>matéria escura </c:v>
                </c:pt>
                <c:pt idx="2">
                  <c:v>átomos </c:v>
                </c:pt>
              </c:strCache>
            </c:strRef>
          </c:cat>
          <c:val>
            <c:numRef>
              <c:f>Plan1!$D$10:$F$10</c:f>
              <c:numCache>
                <c:formatCode>0%</c:formatCode>
                <c:ptCount val="3"/>
                <c:pt idx="0">
                  <c:v>0.73000000000000065</c:v>
                </c:pt>
                <c:pt idx="1">
                  <c:v>0.23</c:v>
                </c:pt>
                <c:pt idx="2">
                  <c:v>4.0000000000000112E-2</c:v>
                </c:pt>
              </c:numCache>
            </c:numRef>
          </c:val>
        </c:ser>
        <c:dLbls>
          <c:showCatName val="1"/>
          <c:showPercent val="1"/>
        </c:dLbls>
      </c:pie3DChart>
      <c:spPr>
        <a:solidFill>
          <a:schemeClr val="tx1"/>
        </a:solidFill>
      </c:spPr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DF1E49C-600C-450F-8672-0DA22CE6C0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AF988FF-4CC9-4F8E-9E32-8B07C59267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das imagens: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Omega</a:t>
            </a:r>
            <a:r>
              <a:rPr lang="pt-BR" sz="1200" baseline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sz="1200" baseline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Centauri</a:t>
            </a:r>
            <a:r>
              <a:rPr lang="pt-BR" sz="1200" baseline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: 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Telescópio Espacial Hubble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Harlow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Shapley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: </a:t>
            </a:r>
            <a:r>
              <a:rPr lang="en-US" dirty="0" smtClean="0"/>
              <a:t>American Institute of Physics </a:t>
            </a:r>
            <a:r>
              <a:rPr lang="en-US" dirty="0" err="1" smtClean="0"/>
              <a:t>Niels</a:t>
            </a:r>
            <a:r>
              <a:rPr lang="en-US" dirty="0" smtClean="0"/>
              <a:t> Bohr Library</a:t>
            </a:r>
            <a:endParaRPr lang="pt-BR" sz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988FF-4CC9-4F8E-9E32-8B07C5926725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 das imagens: Einstein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http://www.trekbrasilis.org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 smtClean="0"/>
              <a:t>Friedmann</a:t>
            </a:r>
            <a:r>
              <a:rPr lang="pt-BR" dirty="0" smtClean="0"/>
              <a:t>: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portaldoastronomo.org</a:t>
            </a:r>
            <a:endParaRPr lang="pt-BR" sz="12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r>
              <a:rPr lang="pt-BR" dirty="0" smtClean="0"/>
              <a:t>Telescópio Hubble: NASA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Edwin Hubble: 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http://www.ikirs.com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Nenê</a:t>
            </a:r>
            <a:r>
              <a:rPr lang="pt-BR" sz="1200" b="0" baseline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surpreso: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http://revistapaisefilhos.com.br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Galáxia espiral: </a:t>
            </a:r>
            <a:r>
              <a:rPr lang="pt-BR" sz="1200" b="1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NASA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HST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Prisma: http://www.trekbrasilis.org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988FF-4CC9-4F8E-9E32-8B07C5926725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C069-2E8F-4999-90E4-35AF850DD1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CA603-8E35-41DD-A7E7-61999ADCCF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82BE-E216-439A-B51C-96938DBF68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7CD5C-4CC0-4DDE-A6C4-4A09C6ECBD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FDBC8-5BBE-410E-A504-06E3F2B152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0FC9A-9978-4DA6-B3B8-9265C4CB2C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0C7EE-2655-4845-9E73-957D70E410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83EAA-0B3C-4565-9AE1-8106B42E5F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CAF9B-3157-46C4-9F9D-A31587650A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7E00D-ACB9-4655-BDFE-86338C4F14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7F484-0098-4CB5-B63A-3DF909DA9D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E17A73A-503A-4556-8D29-4EB29AB322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balloon.swf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Universo%20Conhecido.mp4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What%20Is%20a%20Redshift_.mp4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univ_geocentrico.avi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/>
          <a:lstStyle/>
          <a:p>
            <a:r>
              <a:rPr lang="pt-BR" sz="7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</a:t>
            </a:r>
            <a:endParaRPr lang="pt-BR" sz="7200" b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" name="Picture 2" descr="C:\Users\ANDRE\Downloads\green-nebula-22094-1600x900.jpg"/>
          <p:cNvPicPr>
            <a:picLocks noChangeAspect="1" noChangeArrowheads="1"/>
          </p:cNvPicPr>
          <p:nvPr/>
        </p:nvPicPr>
        <p:blipFill>
          <a:blip r:embed="rId5" cstate="print">
            <a:lum bright="-9000" contrast="-17000"/>
          </a:blip>
          <a:srcRect/>
          <a:stretch>
            <a:fillRect/>
          </a:stretch>
        </p:blipFill>
        <p:spPr bwMode="auto">
          <a:xfrm>
            <a:off x="3203848" y="116632"/>
            <a:ext cx="2555776" cy="143762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3131840" y="404664"/>
            <a:ext cx="266771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Minicurso de</a:t>
            </a:r>
          </a:p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de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Herschel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(séc. XVIII)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http://www.astronomy.ohio-state.edu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8100392" cy="298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6336704" cy="714375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5400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Onde está o Sol na Via Láctea?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4500563" y="0"/>
            <a:ext cx="4643437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6147" name="Rectangle 3"/>
          <p:cNvSpPr>
            <a:spLocks noChangeArrowheads="1"/>
          </p:cNvSpPr>
          <p:nvPr/>
        </p:nvSpPr>
        <p:spPr bwMode="auto">
          <a:xfrm>
            <a:off x="4211960" y="5301208"/>
            <a:ext cx="44069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Omega </a:t>
            </a:r>
            <a:r>
              <a:rPr lang="pt-BR" sz="2800" dirty="0" err="1">
                <a:solidFill>
                  <a:schemeClr val="bg1"/>
                </a:solidFill>
                <a:latin typeface="Century Gothic" pitchFamily="34" charset="0"/>
              </a:rPr>
              <a:t>Centauri</a:t>
            </a: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: </a:t>
            </a:r>
          </a:p>
          <a:p>
            <a:pPr algn="l">
              <a:defRPr/>
            </a:pPr>
            <a:r>
              <a:rPr lang="pt-BR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Distância: 17300 </a:t>
            </a:r>
            <a:r>
              <a:rPr lang="pt-BR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a.l.</a:t>
            </a:r>
            <a:endParaRPr lang="pt-BR" sz="28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pt-BR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Constelação: Centauro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714375" y="0"/>
            <a:ext cx="77724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4400" kern="0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Shapley</a:t>
            </a: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e os aglomerados globulares</a:t>
            </a:r>
          </a:p>
        </p:txBody>
      </p:sp>
      <p:pic>
        <p:nvPicPr>
          <p:cNvPr id="21506" name="Picture 2" descr="http://phys-astro.sonoma.edu/BruceMedalists/shapley/shap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16832"/>
            <a:ext cx="2127501" cy="28034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4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3"/>
          <p:cNvSpPr>
            <a:spLocks noGrp="1"/>
          </p:cNvSpPr>
          <p:nvPr>
            <p:ph type="title"/>
          </p:nvPr>
        </p:nvSpPr>
        <p:spPr>
          <a:xfrm>
            <a:off x="685800" y="341784"/>
            <a:ext cx="7772400" cy="1143000"/>
          </a:xfrm>
        </p:spPr>
        <p:txBody>
          <a:bodyPr/>
          <a:lstStyle/>
          <a:p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Shapley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e os aglomerados globulares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http://www.astronomy.ohio-state.edu </a:t>
            </a:r>
          </a:p>
        </p:txBody>
      </p:sp>
      <p:pic>
        <p:nvPicPr>
          <p:cNvPr id="43012" name="Picture 2" descr="C:\Documents and Settings\andre silva\Meus documentos\CONCURSO_CDCC\apresentações\Imagens\Universo\ShapleyGCs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643063" y="1785938"/>
            <a:ext cx="5857875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143000"/>
          </a:xfrm>
        </p:spPr>
        <p:txBody>
          <a:bodyPr/>
          <a:lstStyle/>
          <a:p>
            <a:r>
              <a:rPr lang="pt-BR" b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“sem centro”</a:t>
            </a:r>
            <a:endParaRPr lang="pt-BR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andre silva\Meus documentos\CONCURSO_CDCC\apresentações\Imagens\Universo\Einstein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00063" y="1071563"/>
            <a:ext cx="2000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C:\Documents and Settings\andre silva\Meus documentos\CONCURSO_CDCC\apresentações\Imagens\Universo\prisma.jpg"/>
          <p:cNvPicPr>
            <a:picLocks noChangeAspect="1" noChangeArrowheads="1"/>
          </p:cNvPicPr>
          <p:nvPr/>
        </p:nvPicPr>
        <p:blipFill>
          <a:blip r:embed="rId4" cstate="print">
            <a:lum contrast="27000"/>
          </a:blip>
          <a:srcRect/>
          <a:stretch>
            <a:fillRect/>
          </a:stretch>
        </p:blipFill>
        <p:spPr bwMode="auto">
          <a:xfrm>
            <a:off x="5857875" y="3929063"/>
            <a:ext cx="30003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riedmann"/>
          <p:cNvPicPr>
            <a:picLocks noChangeAspect="1" noChangeArrowheads="1"/>
          </p:cNvPicPr>
          <p:nvPr/>
        </p:nvPicPr>
        <p:blipFill>
          <a:blip r:embed="rId5" cstate="print">
            <a:lum contrast="9000"/>
          </a:blip>
          <a:srcRect/>
          <a:stretch>
            <a:fillRect/>
          </a:stretch>
        </p:blipFill>
        <p:spPr bwMode="auto">
          <a:xfrm>
            <a:off x="2571750" y="1089025"/>
            <a:ext cx="20716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ítulo 7"/>
          <p:cNvSpPr>
            <a:spLocks noGrp="1"/>
          </p:cNvSpPr>
          <p:nvPr>
            <p:ph type="title"/>
          </p:nvPr>
        </p:nvSpPr>
        <p:spPr>
          <a:xfrm>
            <a:off x="685800" y="-182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estático?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lum bright="6000" contrast="1000"/>
          </a:blip>
          <a:srcRect/>
          <a:stretch>
            <a:fillRect/>
          </a:stretch>
        </p:blipFill>
        <p:spPr bwMode="auto">
          <a:xfrm>
            <a:off x="3551238" y="4000500"/>
            <a:ext cx="1449387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428625" y="3929063"/>
            <a:ext cx="2305050" cy="258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3563888" y="4005064"/>
            <a:ext cx="1428750" cy="2500313"/>
          </a:xfrm>
          <a:prstGeom prst="rect">
            <a:avLst/>
          </a:prstGeom>
          <a:solidFill>
            <a:srgbClr val="FF0000">
              <a:alpha val="30980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5063" name="Picture 7" descr="C:\Documents and Settings\andre silva\Meus documentos\CONCURSO_CDCC\apresentações\Imagens\Universo\Edwin-Hubble.jpg"/>
          <p:cNvPicPr>
            <a:picLocks noChangeAspect="1" noChangeArrowheads="1"/>
          </p:cNvPicPr>
          <p:nvPr/>
        </p:nvPicPr>
        <p:blipFill>
          <a:blip r:embed="rId8" cstate="print">
            <a:lum bright="8000" contrast="8000"/>
          </a:blip>
          <a:srcRect/>
          <a:stretch>
            <a:fillRect/>
          </a:stretch>
        </p:blipFill>
        <p:spPr bwMode="auto">
          <a:xfrm>
            <a:off x="6929438" y="1071563"/>
            <a:ext cx="19288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C:\Documents and Settings\andre silva\Meus documentos\CONCURSO_CDCC\apresentações\Imagens\telescópios\HST.jpg"/>
          <p:cNvPicPr>
            <a:picLocks noChangeAspect="1" noChangeArrowheads="1"/>
          </p:cNvPicPr>
          <p:nvPr/>
        </p:nvPicPr>
        <p:blipFill>
          <a:blip r:embed="rId9" cstate="print">
            <a:lum bright="18000"/>
          </a:blip>
          <a:srcRect/>
          <a:stretch>
            <a:fillRect/>
          </a:stretch>
        </p:blipFill>
        <p:spPr bwMode="auto">
          <a:xfrm>
            <a:off x="4902200" y="1071563"/>
            <a:ext cx="20843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ímbolo de 'Não' 20"/>
          <p:cNvSpPr/>
          <p:nvPr/>
        </p:nvSpPr>
        <p:spPr bwMode="auto">
          <a:xfrm>
            <a:off x="5143500" y="1571625"/>
            <a:ext cx="1643063" cy="1643063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3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em expansão!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</a:t>
            </a:r>
          </a:p>
        </p:txBody>
      </p:sp>
      <p:pic>
        <p:nvPicPr>
          <p:cNvPr id="47108" name="Picture 4" descr="C:\Documents and Settings\andre silva\Meus documentos\CONCURSO_CDCC\apresentações\Imagens\Universo\bigbang.gif"/>
          <p:cNvPicPr>
            <a:picLocks noChangeAspect="1" noChangeArrowheads="1" noCrop="1"/>
          </p:cNvPicPr>
          <p:nvPr/>
        </p:nvPicPr>
        <p:blipFill>
          <a:blip r:embed="rId2" cstate="print">
            <a:lum contrast="52000"/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Sem centro?</a:t>
            </a:r>
          </a:p>
        </p:txBody>
      </p:sp>
      <p:pic>
        <p:nvPicPr>
          <p:cNvPr id="7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278092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276872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Panorama do conhecimento atual do Universo hoje...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 bwMode="auto">
          <a:xfrm>
            <a:off x="714375" y="27146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72000"/>
              </a:lnSpc>
              <a:buClr>
                <a:srgbClr val="8585E0"/>
              </a:buClr>
              <a:defRPr/>
            </a:pPr>
            <a:r>
              <a:rPr lang="pt-BR" sz="4400" b="0" kern="0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Big-Bang</a:t>
            </a:r>
            <a:r>
              <a:rPr lang="pt-BR" sz="44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: </a:t>
            </a:r>
          </a:p>
          <a:p>
            <a:pPr>
              <a:lnSpc>
                <a:spcPct val="72000"/>
              </a:lnSpc>
              <a:buClr>
                <a:srgbClr val="8585E0"/>
              </a:buClr>
              <a:defRPr/>
            </a:pPr>
            <a:r>
              <a:rPr lang="pt-BR" sz="44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a teoria mais aceita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geocêntrico</a:t>
            </a:r>
            <a:endParaRPr lang="pt-BR" b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Imagem 2" descr="F:\DTAA\STATUS\exposição interna\Exposição Interna EMA set10\Cosmologia set10\Figura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17013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6510338"/>
            <a:ext cx="7786688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NASA/WMAP Science Team/Elisa C. Arizono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3"/>
          <p:cNvSpPr>
            <a:spLocks noGrp="1"/>
          </p:cNvSpPr>
          <p:nvPr>
            <p:ph type="title"/>
          </p:nvPr>
        </p:nvSpPr>
        <p:spPr>
          <a:xfrm>
            <a:off x="683568" y="286206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Matéria Escura, </a:t>
            </a:r>
            <a:b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energia escura </a:t>
            </a:r>
            <a:b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 o futuro </a:t>
            </a:r>
            <a:b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do Universo</a:t>
            </a:r>
            <a:endParaRPr lang="en-GB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0" y="214290"/>
          <a:ext cx="9144000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772400" cy="1143000"/>
          </a:xfrm>
        </p:spPr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/>
            </a:r>
            <a:br>
              <a:rPr lang="pt-BR" dirty="0" smtClean="0">
                <a:latin typeface="Century Gothic" pitchFamily="34" charset="0"/>
              </a:rPr>
            </a:br>
            <a:endParaRPr lang="pt-BR" sz="28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899592" y="69269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Uma </a:t>
            </a: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viagem ao universo conhecido...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7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635896" y="3212976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107504" y="6309320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Fonte: Museu 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de História 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Natural de </a:t>
            </a:r>
            <a:r>
              <a:rPr lang="pt-BR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Nova Iorque</a:t>
            </a:r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 bwMode="auto">
          <a:xfrm>
            <a:off x="539552" y="47667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Material extra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8064896" cy="1752600"/>
          </a:xfrm>
        </p:spPr>
        <p:txBody>
          <a:bodyPr/>
          <a:lstStyle/>
          <a:p>
            <a:pPr algn="l">
              <a:buClr>
                <a:srgbClr val="9966FF"/>
              </a:buClr>
            </a:pPr>
            <a:endParaRPr lang="pt-BR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rgbClr val="9966FF"/>
              </a:buClr>
              <a:buFont typeface="Arial" pitchFamily="34" charset="0"/>
              <a:buChar char="•"/>
            </a:pPr>
            <a:endParaRPr lang="pt-BR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rgbClr val="9966FF"/>
              </a:buClr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hlinkClick r:id="rId2" action="ppaction://hlinkfile"/>
              </a:rPr>
              <a:t>What is a </a:t>
            </a:r>
            <a:r>
              <a:rPr lang="pt-BR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hlinkClick r:id="rId2" action="ppaction://hlinkfile"/>
              </a:rPr>
              <a:t>redshift</a:t>
            </a: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hlinkClick r:id="rId2" action="ppaction://hlinkfile"/>
              </a:rPr>
              <a:t> ( em inglês): ótimo vídeo sobre o efeito Doppler</a:t>
            </a: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hlinkClick r:id="rId2" action="ppaction://hlinkfile"/>
              </a:rPr>
              <a:t>.</a:t>
            </a: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</a:p>
          <a:p>
            <a:pPr algn="l">
              <a:buClr>
                <a:srgbClr val="9966FF"/>
              </a:buClr>
              <a:buFont typeface="Arial" pitchFamily="34" charset="0"/>
              <a:buChar char="•"/>
            </a:pPr>
            <a:endParaRPr lang="pt-BR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rgbClr val="9966FF"/>
              </a:buClr>
              <a:buFont typeface="Arial" pitchFamily="34" charset="0"/>
              <a:buChar char="•"/>
            </a:pPr>
            <a:endParaRPr lang="pt-BR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rgbClr val="9966FF"/>
              </a:buClr>
              <a:buFont typeface="Arial" pitchFamily="34" charset="0"/>
              <a:buChar char="•"/>
            </a:pPr>
            <a:endParaRPr lang="pt-BR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rgbClr val="9966FF"/>
              </a:buClr>
            </a:pPr>
            <a:r>
              <a:rPr lang="pt-BR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Fonte: NASA/</a:t>
            </a:r>
            <a:r>
              <a:rPr lang="pt-BR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Spitzer</a:t>
            </a:r>
            <a:r>
              <a:rPr lang="pt-BR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, disponível em http://www.youtube.com/watch?v=Iq5BsQZ5Xeo</a:t>
            </a:r>
            <a:endParaRPr lang="pt-BR" sz="20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  <a:hlinkClick r:id="rId2" action="ppaction://hlinkfile"/>
              </a:rPr>
              <a:t>Modelo geocêntrico</a:t>
            </a:r>
            <a:br>
              <a:rPr lang="pt-BR" b="0" dirty="0" smtClean="0">
                <a:solidFill>
                  <a:schemeClr val="bg1">
                    <a:lumMod val="8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  <a:hlinkClick r:id="rId2" action="ppaction://hlinkfile"/>
              </a:rPr>
            </a:br>
            <a:endParaRPr lang="pt-BR" b="0" dirty="0" smtClean="0">
              <a:solidFill>
                <a:schemeClr val="bg1">
                  <a:lumMod val="8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3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Epiciclo e deferente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en-US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Web Syllabus, Dept. Physics &amp; Astronomy, University of Tennessee</a:t>
            </a:r>
            <a:endParaRPr lang="pt-BR" sz="120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9700" name="Picture 2" descr="C:\Documents and Settings\andre silva\Meus documentos\CONCURSO_CDCC\apresentações\Imagens\Universo\epicycle-mov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857375"/>
            <a:ext cx="629285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de Ptolomeu (sec. II)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37890" name="Picture 2" descr="C:\Documents and Settings\andre silva\Meus documentos\CONCURSO_CDCC\apresentações\Imagens\Universo\Ptolomeu e seu modelo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571750" y="1064344"/>
            <a:ext cx="3857625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ímbolo de 'Não' 5"/>
          <p:cNvSpPr/>
          <p:nvPr/>
        </p:nvSpPr>
        <p:spPr bwMode="auto">
          <a:xfrm>
            <a:off x="2123728" y="993849"/>
            <a:ext cx="4752528" cy="4883423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r>
              <a:rPr lang="pt-BR" b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heliocêntrico</a:t>
            </a:r>
            <a:endParaRPr lang="pt-BR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3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de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Tycho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(séc. XVI)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37151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40962" name="Picture 2" descr="C:\Documents and Settings\andre silva\Meus documentos\CONCURSO_CDCC\apresentações\Imagens\Universo\ticho e seu modelo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762250" y="1188864"/>
            <a:ext cx="36195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ímbolo de 'Não' 4"/>
          <p:cNvSpPr/>
          <p:nvPr/>
        </p:nvSpPr>
        <p:spPr bwMode="auto">
          <a:xfrm>
            <a:off x="2267744" y="1065857"/>
            <a:ext cx="4752528" cy="4883423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3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de Copérnico (séc. XVI)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39938" name="Picture 2" descr="C:\Documents and Settings\andre silva\Meus documentos\CONCURSO_CDCC\apresentações\Imagens\Universo\copérnico e seu modelo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571750" y="1214438"/>
            <a:ext cx="37274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AutoShape 2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6" name="AutoShape 4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8" name="AutoShape 6" descr="data:image/jpeg;base64,/9j/4AAQSkZJRgABAQAAAQABAAD/2wCEAAkGBwgHBhUSBxQWFhQXFRsaGRMYGRoXFxcVGBUYHBUUFRkYHCggGCYxHhUYITEhJikrLi4uFx8zRDMsNzQtLzcBCgoKDg0OGxAQFzQkHyAsNy8sLC0sNDAsLC8sMS00LywsLSwsLC0sLC0sLiwsLCwsLCwsLCwsLCwsLCssLCwsN//AABEIANkA6QMBIgACEQEDEQH/xAAcAAEAAgIDAQAAAAAAAAAAAAAABgcFCAIDBAH/xABLEAABAgIDBg8OBgEFAQAAAAAAAQIDBAUGEQcSITFRcRQXIjI1QVJhcnOBkZOhshMVFiMzNFNikrGzwcPSVIKD0dPidDZCY6LhJP/EABkBAQADAQEAAAAAAAAAAAAAAAACAwQBBf/EACoRAQABAwIFBAICAwAAAAAAAAABAgMRBBIxMjNBURMUIVKh8GFiIiNC/9oADAMBAAIRAxEAPwC8QAAAAAAAAAAAAAAAAAAAAAAAAAAAAAAAAAAAAAAAAAAAAAAAAAAAAAAAAAAAIbdHrm+qspDbJNa6PEVbEdarWsbjeqIqKuFUREtTbyEqKJqnEOTOIymQKJddYrO7F3BM0N3zecdNatGWD0a/caPaXEPUhfAKH01q0ZYPRr9xatQaxxaz1fSNMtRsRHqx6N1qubYt823CiKipg2sJXcsV0RmUoriUjABSkAAAAAAAAAAAAAAAAAAAAAAAAAAAAAPjnI1trsCJtmtld6d8IKxxY6L4tFvIe9CZbery4XfmLeus0/3oqysKAtkWYtYlmNGWeNdzanO9CrLnNA9/q0Q2xEthQ/GRMl61dS3ldYmZHG7S0xTTNyVVyczhPqrXL6IjUFCfTjHrGe2+ciPcxG32FrLGqmJFRF37TK6VdVPRxOmifcTY6ZqN3KHgxri/czTfuTOd0p7KfCgrplA0bV6nGQqJaqMWCjltc5+qv3ouFyrtNQsO4n/pF/8AkP7EMhN2ByLWSGiLhSXbbveMiLhJtcT/ANIv/wAh/Yhmq7MzYiZV086wAAYFwAAAAAAAAAAAAAAAAAAAAAAAAAAABFLpdP8AeGq71grZFi+Lh5UVyLfPTM21c9hKmmapiIcmcRlUN0enu/8AWh7oa2woXi4eRUauqemd1vIjS0rktA96KspFjJZEmLHrlRlnim8y32d6lRVJoFaw1jhQFTxdt9E4ptl8nLgb+Y2TaiNbY3Ehs1VUU0xbhXbjM5fVwIYqNEWNEtXkMlFWyEuZTA0hEdCo+I5mBUhvVF30aqoYoWqJrpSXfOs8eJbqUerW8CHqU9yryl6XPKLWiKnwGPSxzmd0cm3fRNUqLmtROQ17oeAybpSBDja18WG1czntRepTaZqI1LGm3VztppohVb+ZmX0AGFaAAAAAAAAAAAAAAAAAAAAAAAAAAAUFdWp7vzWdYcFbYcvbDbkV9vjXc6I38hbteqeSrtWokZq+MVLyGmWI7A1eTC7M1SgqtUPFrBTsKXZbq3at22jEwxHKuWy3lVDbpKIjNc9lVyey2rjVA6AoNZqOmrjrqcqQW23vOtrsytLDOuBBhy8BrIKIjWojURMSNRLERORDsMtyua6pqlZEYjDqmVsl1zGBpXYuNxT+wpnJ1bJdeT3mDpXYuNxT+wpGniKAq5s9K/5EH4rDaI1dq5s9K/5EH4rDaI2a3jCu0AAxLQAAAAAAAAAAACKUxdCq5RFIOgzMRyvZgcjGOcjV3KqmC3e2iVNM1fEQ5MxHFKwQfTVqtuovROGmrVbdReicT9G59Zc3R5TgEH01arbqL0Thpq1W3UXonD0bn1k3R5TgEH01arbqL0Thpq1W3UXonD0bn1k3R5TgGIq5WWiqyS7nUU++vVsc1UVrm24rUXaXLiwKZcrmJicSkAETr5XSVqvJq2EqPmXJqIeT/kiZE3tuyzKqdppmqcQ5M4Vzdip7vlWBJeAvi5dLFyLGcmq5ksbnviSXFKB7hIxJ2YTVRNRDt2obV1TkzuSz8iFW0VITlYaabCg2uiRX6p2Oy1bYkR2bCpsxR8nAo6RZBlUsZDajWpvNSxDbqJi3bi3Cqj5nL0AAwLnmn18TymFpXYuNxT+wpn4sJsVtjzwztF6IlXsY6y+a5tqpivkVLes7HEa2UFFhwKYl3xlRGtjQnOcuJGpEaqqvIhsL4b1W/GQOkaUrHufVqloys0M51mC+Y5itdvtVXIvOiKdfgJWr8JE52fcendpt3MTNX5Z6Zqp7Lu8N6rfjIHSNHhvVb8ZA6RpSPgJWr8JE52fcPAStX4SJzs+4p9va+/5hLfV4XzR1ZaDpSPeUdMwYj9w17VdyJbaplTV+laGpWhIre+cKJCVcLXKliW+q5MFvLaS2q11GlaKsZSyLMQk21WyM1N5y4H/mw75GvSfGaJy7FzyvMGMq/T1HVhkO7UW++bbYqKljmusRVa5FxLhTnMmZJiYnErQAHAAAA1dp9VWnZhV9PF+I42iNXKf2bmOPi/EcbdFxlVd7O9tATrm2pec6/sffB+e9T2l+0k8LySZk9xyNe+VSLeD896ntL9o8H571PaX7SUg5vkRbwfnvU9pftPNPUZMSMNFj3tirZgVV+RMjC1p80ZwvkpKKpmRKLhWy81xUPtvLYpKlJCioN/SUVkNuV7kbbmtx8hrJJUjO0dfaBivh3yIjlY5W3yJiRVRcONT7Kyk/TEz/APKyLHeu2iOiO5XYbOVSi7pt9e6Z+E6a8RhaFa7rLLxYdWG2r+IeliJxbFwrndZmUrSTlKTrFS17Lo+NHiLaqqtq773uXWpvrgxJkQmlXblFLTzkdTTkgM3KWPiqnJqW8qrmLZoCr9GVelO50VDRqLrnY3vXK9y4V+RGbtuzGKPmXdtVXFiaiVMlqqyaq5UfHeiX8XIm4ZkbbyrjyIkqAMNVU1TmVsRgABF0AAAAAAAB0zkpLT0ssOdY17HJYrHIjkXOilHXU6qUdVubhOou+RsW/thqtrWq291irhs1WJVXEXuVNd310p+r9M06WqYuRGULkfDuuE+aTfDh9lxaZVlwnzSb4cPsuLTI6nqy7RygAKEgAADVyntm5jj4vxHG0Zq5T2zkxx8X4jjbouMqrvZIoc45IaYExJ7jlox+RDyM1iZk9xyNWFT06MfkQaMfkQ8wGB6dGPyIYusEdYss21P93yU9Zj6a8g3hfIlEfIltxWSlJ2l5jRkNj72GxW37UdeqrnWqlqYMRdEOHDhMshIiJkRLE6inrhWy81xUPtvLkPP1U/7JX2+UABmTAAAAAAAAAAAAAAqa7vrpT9X6ZbJU13fXSn6v0y/TdWEK+V3XCfNJvhw+y4tMqy4T5pN8OH2XFpjU9WXaOUABQkAAAauU9s5McfF+I42jNXKe2cmOPi/EcbdFxlVd7MyzWJmT3HI4s1iZk9xyNaoAAAx9NeQbwvkZAx9NeQbwvkdjiJncLVUpqZT/AIWdT1/cuUpm4Zs5McS3tqXMedqupK+3ygAM6YAAAAAAAAAAAAAFTXd9dKfq/TLZKmu766U/V+mX6bqwhXyu64T5pN8OH2XFplWXCfNJvhw+y4tManqy7RygAKEgAADVyntnJjj4vxHG0Zq5T2zkxx8X4jjbouMqrvZmWaxMye45HFmsTMnuORrVAAAGPpryDeF8jIGPpryDeF8jscRMrhmzkxxLe2pcxTNwzZyY4lvbUuY87VdSV9vlAAZ0wAAAAAAAAAAAAAKmu766U/V+mWw5yMba4p+7fGWNFlclkX6ZfpurH72Qr5XuuE+aTfDh9lxaZVlwnzSb4cPsuLTGp6su0coAChIAAA1cp7ZyY4+L8RxtGauU9s5McfF+I426LjKq72ZlmsTMnuORxZrEzJ7jka1QAABj6a8g3hfIyBj6a8g3hfI7HESm4xFfCpqPeehTtp+5bmio2XqKfuOWrT0az0H1GluXjsinn6rqSvo5XZoqNl6hoqNl6jqVqomFDjfNypzmdJ6WTkVHarCe2FFZFbqOYxW1gPrXK11rQ6zAPEyesbq0wn3RyZOs4PYDx6OTc9Y0cm56wPYDx6OTc9Z80d6vWB7Ti97WNtceTR3q9Z0R4zozsOLIAmI7ozt7aQq27Pr5XNF+mWaVldn18rmi/TNGm6sfvZCvlZO4T5pN8OH2XFplWXCfNJvhw+y4tM5qerLtHKAAoSAAANXKe2cmOPi/EcbRmrlPbOTHHxfiONui4yqu9mZZrEzJ7jkYdKWiImtTrPvfeLuW9Zs2yqZcGI77xdy3rHfeLuW9Y2yMuY+mvIN4XyOjvvF3Les6JudfNMRHIiWLbgOxEjzNiuhLqXK23BgWy3eOfdI+V/O4se4WiOpeat9FD7by47xuRDPd1OyrbtTpozGctVb6O7Ba9d7VH3uMzuX8zv2Nqb1uRD7YhX73+v5S9L+WtlWK1UjV6Ytllv4a66C5dS7fbuV305bS56vU/R9YJPulHuwproa4HsXI5PmmBTC17uaQKTV0egESHGwq6FihxF21TcO38S7dmMqSXj0lQFKWwr+DGhrYqKlipla5q403lwKTmmi/GafiXMzR8S2JBAaJun0bEk077teyKmBbxt8x3rNw2pmU9umXVzLG6P8AsZJsXI/5Wbo8piCHaZdXMsbo/wCw0y6uZY3R/wBjno3PrJujymIIdpl1cyxuj/sNMurmWN0f9h6Nz6ybo8piCHaZdXMsbo/7Hhpm6dRzJFe8zXuirgS/besb6y4dVmOxYuTPK5ujyz1bq1ydW5XV6uM5NRCRf+z9y337RTE9O0jWClL6YV0WLEVEa1qW8FjGpiTe/wDVPkKFSVYKWsh30aPFdnVV21XaaiciIheNQ6iytWIPdJiyJMuTVRNpiLjZCtxJldjXeTAa/wDDT0+Z/fwh81yXM6qzFWKIfo9U7rFcjnNTCjERLGst21wrauLDykxAMFdU1TmVsRiMAAIugAAEIp25jQdL0i6NfRYbnrfORitvVcuN1jmrZbjwE3BKmuqmc0y5MRPFXGk9Qvp5jnh/YNJ6hfTzHPD+wscFnuLn2c2U+FcaT1C+nmOeH9g0nqF9PMc8P7CxwPcXPsbKfCuNJ6hfTzHPD+waT1C+nmOeH9hY4HuLn2NlPhgaqVSoyq0FyUcjlc+y+iPW1zrLb1MCIiIlq4ETbM8AVVVTVOZSiMAAOARuuNTaOrTLePS8jImojtTVJ6rk/wB7d5eRUJICVNU0zmHJjKjn3I6xI5b18uqZb56W79l5gPmlJWPdy/tv/jLyBf7u4h6cKN0pKx7uX9t/8Y0pKx7uX9t/8ZeQHu7h6cKN0pKx7uX9t/8AGNKSse7l/bf/ABl5Ae7uHpwo3SkrHu5f23/xn1tyOsSuS+fLomW/etm/ZeYS8QPd3D04RyplUJCqslZA1cVyeMjKmqd6rdy3InvUkYBnqqmqcynEYAAcd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8682" name="Picture 10" descr="http://segredosdanet.org/wp-content/uploads/2013/05/Facebook_like_thum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636912"/>
            <a:ext cx="1872208" cy="16030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</a:t>
            </a:r>
            <a:r>
              <a:rPr lang="pt-BR" b="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galactocêntrico</a:t>
            </a:r>
            <a:endParaRPr lang="pt-BR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7466</TotalTime>
  <Words>328</Words>
  <Application>Microsoft Office PowerPoint</Application>
  <PresentationFormat>Apresentação na tela (4:3)</PresentationFormat>
  <Paragraphs>67</Paragraphs>
  <Slides>24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Blank Presentation</vt:lpstr>
      <vt:lpstr>Universo</vt:lpstr>
      <vt:lpstr>Universo geocêntrico</vt:lpstr>
      <vt:lpstr>Modelo geocêntrico </vt:lpstr>
      <vt:lpstr>Epiciclo e deferente</vt:lpstr>
      <vt:lpstr>Modelo de Ptolomeu (sec. II)</vt:lpstr>
      <vt:lpstr>Universo heliocêntrico</vt:lpstr>
      <vt:lpstr>Modelo de Tycho (séc. XVI)</vt:lpstr>
      <vt:lpstr>Modelo de Copérnico (séc. XVI)</vt:lpstr>
      <vt:lpstr>Universo galactocêntrico</vt:lpstr>
      <vt:lpstr>Universo de Herschel  (séc. XVIII)</vt:lpstr>
      <vt:lpstr>Slide 11</vt:lpstr>
      <vt:lpstr>Slide 12</vt:lpstr>
      <vt:lpstr>Shapley e os aglomerados globulares</vt:lpstr>
      <vt:lpstr>Universo “sem centro”</vt:lpstr>
      <vt:lpstr>Universo estático?</vt:lpstr>
      <vt:lpstr>Universo em expansão!</vt:lpstr>
      <vt:lpstr>Sem centro?</vt:lpstr>
      <vt:lpstr>Panorama do conhecimento atual do Universo hoje...</vt:lpstr>
      <vt:lpstr>Slide 19</vt:lpstr>
      <vt:lpstr>Slide 20</vt:lpstr>
      <vt:lpstr>Matéria Escura,  energia escura  e o futuro  do Universo</vt:lpstr>
      <vt:lpstr>Slide 22</vt:lpstr>
      <vt:lpstr> 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426</cp:revision>
  <cp:lastPrinted>2000-05-01T12:23:36Z</cp:lastPrinted>
  <dcterms:created xsi:type="dcterms:W3CDTF">1995-06-17T23:31:02Z</dcterms:created>
  <dcterms:modified xsi:type="dcterms:W3CDTF">2014-11-21T14:33:04Z</dcterms:modified>
</cp:coreProperties>
</file>