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90" r:id="rId2"/>
    <p:sldId id="979" r:id="rId3"/>
    <p:sldId id="965" r:id="rId4"/>
    <p:sldId id="1039" r:id="rId5"/>
    <p:sldId id="927" r:id="rId6"/>
    <p:sldId id="964" r:id="rId7"/>
    <p:sldId id="1069" r:id="rId8"/>
    <p:sldId id="987" r:id="rId9"/>
    <p:sldId id="1071" r:id="rId10"/>
    <p:sldId id="1063" r:id="rId11"/>
    <p:sldId id="1064" r:id="rId12"/>
    <p:sldId id="1066" r:id="rId13"/>
    <p:sldId id="1065" r:id="rId14"/>
    <p:sldId id="1067" r:id="rId15"/>
    <p:sldId id="1040" r:id="rId16"/>
    <p:sldId id="966" r:id="rId17"/>
    <p:sldId id="968" r:id="rId18"/>
    <p:sldId id="969" r:id="rId19"/>
    <p:sldId id="970" r:id="rId20"/>
    <p:sldId id="1056" r:id="rId21"/>
    <p:sldId id="967" r:id="rId22"/>
    <p:sldId id="1007" r:id="rId23"/>
    <p:sldId id="971" r:id="rId24"/>
    <p:sldId id="980" r:id="rId25"/>
    <p:sldId id="1044" r:id="rId26"/>
    <p:sldId id="1024" r:id="rId27"/>
    <p:sldId id="1053" r:id="rId28"/>
    <p:sldId id="1027" r:id="rId29"/>
    <p:sldId id="1041" r:id="rId30"/>
    <p:sldId id="1032" r:id="rId31"/>
    <p:sldId id="1068" r:id="rId32"/>
    <p:sldId id="1052" r:id="rId33"/>
    <p:sldId id="1045" r:id="rId34"/>
    <p:sldId id="1046" r:id="rId35"/>
    <p:sldId id="1070" r:id="rId3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679"/>
    <a:srgbClr val="F5981B"/>
    <a:srgbClr val="F67526"/>
    <a:srgbClr val="6C0000"/>
    <a:srgbClr val="993300"/>
    <a:srgbClr val="0E0E3E"/>
    <a:srgbClr val="12124E"/>
    <a:srgbClr val="0D0D39"/>
    <a:srgbClr val="996600"/>
    <a:srgbClr val="4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80" d="100"/>
          <a:sy n="80" d="100"/>
        </p:scale>
        <p:origin x="-464" y="-4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2C9986-8343-4B4E-9A9B-2766A92FB4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1F77C39-8821-4C52-A8AB-EE764B823E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fluxo que chega na atmosfera terrestre é de 1400 W/m2, sendo que 30 a 50% é atenuada pela atmosfera e a presença de nuvens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 essa potência é possível abastecer 3 cidades do porte de SP (com 10 milhões de habitantes).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Endereço</a:t>
            </a:r>
            <a:r>
              <a:rPr lang="pt-BR" baseline="0" dirty="0" smtClean="0"/>
              <a:t> da imagem: </a:t>
            </a:r>
            <a:r>
              <a:rPr lang="pt-BR" dirty="0" smtClean="0"/>
              <a:t>http://www.solarphysics.kva.se/gallery/images/2002/24jul02_gcont_ai.jpg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BB4C-DBBE-4304-A3D8-02A36D7961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37391-5CA3-4E4E-8EAE-6638C00177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2AB1-A9F6-403A-8212-46CD2E8520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9B7A-90D0-49A7-BB96-B859798134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47A9-E1A2-4922-9E57-266842BA74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E209-3C66-4F8F-8F85-4CD38338E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A71E-2123-4D9A-A392-4A1FD87B8E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17D8-B15F-44BC-ACB0-95EBED9581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6D03-4F2A-4523-A3AD-AF6BD41F3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9C5B-9568-40D7-A1FD-5FDFF753C4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8014-4D82-48DF-860D-7AA60EFF4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18020B2-68C4-4133-9C91-20B756B47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SVST_granulation.m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Sol-national-geographic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usion01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BD679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BD679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BD679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BD679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BD679"/>
              </a:solidFill>
              <a:latin typeface="Century Gothic" pitchFamily="34" charset="0"/>
            </a:endParaRPr>
          </a:p>
        </p:txBody>
      </p:sp>
      <p:sp>
        <p:nvSpPr>
          <p:cNvPr id="307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724128" y="119675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Subtítulo 3"/>
          <p:cNvSpPr txBox="1">
            <a:spLocks/>
          </p:cNvSpPr>
          <p:nvPr/>
        </p:nvSpPr>
        <p:spPr bwMode="auto">
          <a:xfrm>
            <a:off x="539552" y="3284984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 Sol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FF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1171525"/>
            <a:ext cx="8640960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600 milhões de toneladas de  H são convertidas em He;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quatro milhões de toneladas são transformadas em energia (E=mc</a:t>
            </a:r>
            <a:r>
              <a:rPr lang="pt-BR" sz="4000" b="0" baseline="30000" dirty="0" smtClean="0">
                <a:solidFill>
                  <a:srgbClr val="FFFF00"/>
                </a:solidFill>
                <a:latin typeface="Century Gothic" pitchFamily="34" charset="0"/>
              </a:rPr>
              <a:t>2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)</a:t>
            </a:r>
            <a:endParaRPr lang="pt-BR" sz="4000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lvl="1" algn="l">
              <a:buClr>
                <a:srgbClr val="FF6600"/>
              </a:buClr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Nevis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pic>
        <p:nvPicPr>
          <p:cNvPr id="1032" name="Picture 8" descr="http://www.arnaldotemporal.xpg.com.br/jpg/0_maior_navio_petroleiro_do_mundo/Knock_Nev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32" y="1456903"/>
            <a:ext cx="7620000" cy="4924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739477"/>
            <a:ext cx="8640960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458 metros de comprimento (quatro campos de futebol)!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68 metros de largura!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Massa (navio carregado): 465 mil toneladas!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Nevis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nauticurso.com.br/images/hits/knock-nevis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5" y="2276872"/>
            <a:ext cx="9154917" cy="2736304"/>
          </a:xfrm>
          <a:prstGeom prst="rect">
            <a:avLst/>
          </a:prstGeom>
          <a:noFill/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932681"/>
            <a:ext cx="8640960" cy="4368527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O equivalente a 1300 </a:t>
            </a:r>
            <a:r>
              <a:rPr lang="pt-BR" sz="3600" b="0" dirty="0" err="1" smtClean="0">
                <a:solidFill>
                  <a:srgbClr val="FFFF00"/>
                </a:solidFill>
                <a:latin typeface="Century Gothic" pitchFamily="34" charset="0"/>
              </a:rPr>
              <a:t>Knock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600" b="0" dirty="0" err="1" smtClean="0">
                <a:solidFill>
                  <a:srgbClr val="FFFF00"/>
                </a:solidFill>
                <a:latin typeface="Century Gothic" pitchFamily="34" charset="0"/>
              </a:rPr>
              <a:t>Nevis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/s, em H, é processado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A matéria convertida em energia: </a:t>
            </a:r>
            <a:r>
              <a:rPr lang="pt-BR" sz="3600" b="0" u="sng" dirty="0" smtClean="0">
                <a:solidFill>
                  <a:srgbClr val="FFFF00"/>
                </a:solidFill>
                <a:latin typeface="Century Gothic" pitchFamily="34" charset="0"/>
              </a:rPr>
              <a:t>nove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600" b="0" dirty="0" err="1" smtClean="0">
                <a:solidFill>
                  <a:srgbClr val="FFFF00"/>
                </a:solidFill>
                <a:latin typeface="Century Gothic" pitchFamily="34" charset="0"/>
              </a:rPr>
              <a:t>Knock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600" b="0" dirty="0" err="1" smtClean="0">
                <a:solidFill>
                  <a:srgbClr val="FFFF00"/>
                </a:solidFill>
                <a:latin typeface="Century Gothic" pitchFamily="34" charset="0"/>
              </a:rPr>
              <a:t>Nevis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carregados/s!!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Taxa produção mantida há 4,5 </a:t>
            </a:r>
            <a:r>
              <a:rPr lang="pt-BR" sz="3600" b="0" dirty="0" err="1" smtClean="0">
                <a:solidFill>
                  <a:srgbClr val="FFFF00"/>
                </a:solidFill>
                <a:latin typeface="Century Gothic" pitchFamily="34" charset="0"/>
              </a:rPr>
              <a:t>Ganos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642938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Atmosfera Solar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ítulo 3"/>
          <p:cNvSpPr>
            <a:spLocks noGrp="1"/>
          </p:cNvSpPr>
          <p:nvPr>
            <p:ph type="subTitle" idx="1"/>
          </p:nvPr>
        </p:nvSpPr>
        <p:spPr>
          <a:xfrm>
            <a:off x="356046" y="548680"/>
            <a:ext cx="8464426" cy="5976664"/>
          </a:xfrm>
          <a:solidFill>
            <a:srgbClr val="53503F">
              <a:alpha val="29000"/>
            </a:srgbClr>
          </a:solidFill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superfície do Sol é chamada de </a:t>
            </a:r>
            <a:r>
              <a:rPr lang="pt-BR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entury Gothic" pitchFamily="34" charset="0"/>
              </a:rPr>
              <a:t>fotosfera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;</a:t>
            </a:r>
          </a:p>
          <a:p>
            <a:pPr algn="just">
              <a:buClr>
                <a:srgbClr val="FF6600"/>
              </a:buClr>
            </a:pPr>
            <a:endParaRPr lang="pt-BR" sz="4000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Ao redor da fotosfera, há duas camadas de gás: </a:t>
            </a:r>
          </a:p>
          <a:p>
            <a:pPr marL="177800" lvl="1" indent="279400" algn="just"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FF0000"/>
                </a:solidFill>
                <a:latin typeface="Century Gothic" pitchFamily="34" charset="0"/>
              </a:rPr>
              <a:t>uma é a  cromosfera</a:t>
            </a:r>
          </a:p>
          <a:p>
            <a:pPr marL="177800" lvl="1" indent="279400" algn="just">
              <a:buClr>
                <a:srgbClr val="DACFB4"/>
              </a:buClr>
              <a:buFont typeface="Courier New" pitchFamily="49" charset="0"/>
              <a:buChar char="o"/>
            </a:pPr>
            <a:r>
              <a:rPr lang="pt-BR" sz="400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DACFB4"/>
                </a:solidFill>
                <a:latin typeface="Century Gothic" pitchFamily="34" charset="0"/>
              </a:rPr>
              <a:t>a outra é coroa</a:t>
            </a:r>
          </a:p>
          <a:p>
            <a:pPr algn="just">
              <a:buClr>
                <a:srgbClr val="DACFB4"/>
              </a:buClr>
            </a:pPr>
            <a:endParaRPr lang="pt-BR" dirty="0" smtClean="0">
              <a:solidFill>
                <a:srgbClr val="DACFB4"/>
              </a:solidFill>
              <a:latin typeface="Century Gothic" pitchFamily="34" charset="0"/>
            </a:endParaRPr>
          </a:p>
        </p:txBody>
      </p:sp>
      <p:sp>
        <p:nvSpPr>
          <p:cNvPr id="4" name="Subtítulo 3"/>
          <p:cNvSpPr txBox="1">
            <a:spLocks/>
          </p:cNvSpPr>
          <p:nvPr/>
        </p:nvSpPr>
        <p:spPr bwMode="auto">
          <a:xfrm>
            <a:off x="-252536" y="980728"/>
            <a:ext cx="5544616" cy="1080120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FFC000">
                  <a:alpha val="52000"/>
                </a:srgbClr>
              </a:gs>
              <a:gs pos="100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1750" name="Picture 6" descr="http://thumb9.shutterstock.com/display_pic_with_logo/540784/134788016/stock-photo-best-sunny-vacation-traveling-concept-as-a-smiling-summer-sun-character-wearing-a-gold-crown-with-134788016.jpg"/>
          <p:cNvPicPr>
            <a:picLocks noChangeAspect="1" noChangeArrowheads="1"/>
          </p:cNvPicPr>
          <p:nvPr/>
        </p:nvPicPr>
        <p:blipFill>
          <a:blip r:embed="rId2" cstate="print"/>
          <a:srcRect l="2945" t="2513" r="5891" b="5026"/>
          <a:stretch>
            <a:fillRect/>
          </a:stretch>
        </p:blipFill>
        <p:spPr bwMode="auto">
          <a:xfrm>
            <a:off x="6660232" y="3920973"/>
            <a:ext cx="2160241" cy="2568011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79512" y="6536377"/>
            <a:ext cx="3966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http://www.shutterstock.com/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2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Documents and Settings\andre silva\Meus documentos\CONCURSO_CDCC\apresentações\Imagens\Sol\sunset_2007.jpg"/>
          <p:cNvPicPr>
            <a:picLocks noChangeAspect="1" noChangeArrowheads="1"/>
          </p:cNvPicPr>
          <p:nvPr/>
        </p:nvPicPr>
        <p:blipFill>
          <a:blip r:embed="rId2" cstate="print"/>
          <a:srcRect l="3318" t="1407" r="11851" b="4924"/>
          <a:stretch>
            <a:fillRect/>
          </a:stretch>
        </p:blipFill>
        <p:spPr bwMode="auto">
          <a:xfrm>
            <a:off x="-36512" y="-13342"/>
            <a:ext cx="9172822" cy="682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714375" y="7143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fotosfera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34855" y="6367463"/>
            <a:ext cx="4087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http://blueridgeblog.blogs.com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andre silva\Meus documentos\CONCURSO_CDCC\apresentações\Imagens\Sol\cromosfera&amp;proemin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338"/>
            <a:ext cx="9358313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cromosfera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andre silva\Meus documentos\CONCURSO_CDCC\apresentações\Imagens\Sol\coroa_solar.JPG"/>
          <p:cNvPicPr>
            <a:picLocks noChangeAspect="1" noChangeArrowheads="1"/>
          </p:cNvPicPr>
          <p:nvPr/>
        </p:nvPicPr>
        <p:blipFill>
          <a:blip r:embed="rId2" cstate="print"/>
          <a:srcRect l="5291" r="5669"/>
          <a:stretch>
            <a:fillRect/>
          </a:stretch>
        </p:blipFill>
        <p:spPr bwMode="auto">
          <a:xfrm>
            <a:off x="3747" y="-27384"/>
            <a:ext cx="915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714375" y="125759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coroa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Importante!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496" y="1196752"/>
            <a:ext cx="4034160" cy="473256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Nunca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olhe para o Sol!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u="sng" dirty="0" smtClean="0">
                <a:solidFill>
                  <a:srgbClr val="FFFF00"/>
                </a:solidFill>
                <a:latin typeface="Century Gothic" pitchFamily="34" charset="0"/>
              </a:rPr>
              <a:t>muito menos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com </a:t>
            </a: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instrumentos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como: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Óculos escuros!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Binóculos!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Telescópios!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Venha ver o Sol no Observatório nos domingos solares!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8" name="Grupo 59"/>
          <p:cNvGrpSpPr>
            <a:grpSpLocks noChangeAspect="1"/>
          </p:cNvGrpSpPr>
          <p:nvPr/>
        </p:nvGrpSpPr>
        <p:grpSpPr>
          <a:xfrm>
            <a:off x="3419872" y="1052736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964488" cy="2304256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fotosfera observamos </a:t>
            </a:r>
          </a:p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manchas e grânulos</a:t>
            </a: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olarscience.msfc.nasa.gov/images/suntur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4176464" cy="4176464"/>
          </a:xfrm>
          <a:prstGeom prst="rect">
            <a:avLst/>
          </a:prstGeom>
          <a:noFill/>
        </p:spPr>
      </p:pic>
      <p:sp>
        <p:nvSpPr>
          <p:cNvPr id="5" name="Subtítulo 3"/>
          <p:cNvSpPr txBox="1">
            <a:spLocks/>
          </p:cNvSpPr>
          <p:nvPr/>
        </p:nvSpPr>
        <p:spPr bwMode="auto">
          <a:xfrm>
            <a:off x="323528" y="476672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4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manchas solares</a:t>
            </a:r>
            <a:endParaRPr kumimoji="0" lang="pt-BR" sz="4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789806"/>
            <a:ext cx="8034089" cy="838994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Grânulos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5009043" y="6453336"/>
            <a:ext cx="3708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BD679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BD679"/>
                </a:solidFill>
                <a:latin typeface="Century Gothic" pitchFamily="34" charset="0"/>
              </a:rPr>
              <a:t>:</a:t>
            </a:r>
            <a:r>
              <a:rPr lang="pt-BR" sz="12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en-US" sz="1200" dirty="0" smtClean="0">
                <a:solidFill>
                  <a:srgbClr val="FBD679"/>
                </a:solidFill>
                <a:latin typeface="Century Gothic" pitchFamily="34" charset="0"/>
              </a:rPr>
              <a:t>Royal Swedish Academy of Sciences</a:t>
            </a:r>
            <a:endParaRPr lang="pt-BR" sz="1200" dirty="0">
              <a:solidFill>
                <a:srgbClr val="FBD679"/>
              </a:solidFill>
              <a:latin typeface="Century Gothic" pitchFamily="34" charset="0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563888" y="306896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964488" cy="2016224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cromosfera observamos as proeminências</a:t>
            </a: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ndre silva\Meus documentos\CONCURSO_CDCC\apresentações\Imagens\Sol\proeminê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4025"/>
            <a:ext cx="9144000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proeminências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964488" cy="2232248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coroa:  o vento solar</a:t>
            </a: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ndre silva\Meus documentos\Observatório_Magno\Apresentações\extinção_dinos\figuras_dinos\Hyakitake1996.JPG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598884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ítulo 1"/>
          <p:cNvSpPr>
            <a:spLocks noGrp="1"/>
          </p:cNvSpPr>
          <p:nvPr>
            <p:ph type="title"/>
          </p:nvPr>
        </p:nvSpPr>
        <p:spPr>
          <a:xfrm>
            <a:off x="0" y="341784"/>
            <a:ext cx="8964488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O vento solar “sopra” as caudas iônicas dos cometas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Ciclo de atividade </a:t>
            </a:r>
            <a:b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ciclo de atividade do Sol: </a:t>
            </a:r>
            <a:b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cerca de 11 anos.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188640"/>
            <a:ext cx="8858250" cy="31683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cada 11 anos: mais manchas solares</a:t>
            </a:r>
          </a:p>
        </p:txBody>
      </p:sp>
      <p:grpSp>
        <p:nvGrpSpPr>
          <p:cNvPr id="77" name="Grupo 76"/>
          <p:cNvGrpSpPr/>
          <p:nvPr/>
        </p:nvGrpSpPr>
        <p:grpSpPr>
          <a:xfrm>
            <a:off x="3779912" y="2492896"/>
            <a:ext cx="5252106" cy="4372539"/>
            <a:chOff x="3779912" y="2780928"/>
            <a:chExt cx="5252106" cy="4372539"/>
          </a:xfrm>
        </p:grpSpPr>
        <p:grpSp>
          <p:nvGrpSpPr>
            <p:cNvPr id="76" name="Grupo 75"/>
            <p:cNvGrpSpPr/>
            <p:nvPr/>
          </p:nvGrpSpPr>
          <p:grpSpPr>
            <a:xfrm>
              <a:off x="3779912" y="2780928"/>
              <a:ext cx="5252106" cy="4032448"/>
              <a:chOff x="4576478" y="3140968"/>
              <a:chExt cx="5252106" cy="4032448"/>
            </a:xfrm>
          </p:grpSpPr>
          <p:sp>
            <p:nvSpPr>
              <p:cNvPr id="8" name="Estrela de 32 pontas 7"/>
              <p:cNvSpPr/>
              <p:nvPr/>
            </p:nvSpPr>
            <p:spPr bwMode="auto">
              <a:xfrm>
                <a:off x="5364088" y="3140968"/>
                <a:ext cx="4464496" cy="4032448"/>
              </a:xfrm>
              <a:prstGeom prst="star32">
                <a:avLst/>
              </a:prstGeom>
              <a:solidFill>
                <a:srgbClr val="F5981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rgbClr val="F6752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Elipse 2"/>
              <p:cNvSpPr/>
              <p:nvPr/>
            </p:nvSpPr>
            <p:spPr bwMode="auto">
              <a:xfrm>
                <a:off x="6156176" y="3717032"/>
                <a:ext cx="3024336" cy="2952328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Elipse 4"/>
              <p:cNvSpPr/>
              <p:nvPr/>
            </p:nvSpPr>
            <p:spPr bwMode="auto">
              <a:xfrm>
                <a:off x="709228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Menos 6"/>
              <p:cNvSpPr/>
              <p:nvPr/>
            </p:nvSpPr>
            <p:spPr bwMode="auto">
              <a:xfrm rot="21016330">
                <a:off x="4576478" y="5827254"/>
                <a:ext cx="3204165" cy="648072"/>
              </a:xfrm>
              <a:prstGeom prst="mathMinus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Elipse 5"/>
              <p:cNvSpPr/>
              <p:nvPr/>
            </p:nvSpPr>
            <p:spPr bwMode="auto">
              <a:xfrm>
                <a:off x="781236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Arco 8"/>
              <p:cNvSpPr/>
              <p:nvPr/>
            </p:nvSpPr>
            <p:spPr bwMode="auto">
              <a:xfrm rot="19458299">
                <a:off x="6507780" y="4371393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Arco 9"/>
              <p:cNvSpPr/>
              <p:nvPr/>
            </p:nvSpPr>
            <p:spPr bwMode="auto">
              <a:xfrm rot="12054496">
                <a:off x="7405614" y="4023142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 bwMode="auto">
              <a:xfrm rot="21060530">
                <a:off x="4860032" y="6077835"/>
                <a:ext cx="576064" cy="432048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" name="Conector reto 12"/>
              <p:cNvCxnSpPr/>
              <p:nvPr/>
            </p:nvCxnSpPr>
            <p:spPr bwMode="auto">
              <a:xfrm flipV="1">
                <a:off x="5220072" y="6093296"/>
                <a:ext cx="1296144" cy="216024"/>
              </a:xfrm>
              <a:prstGeom prst="line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600000" rev="0"/>
                </a:camera>
                <a:lightRig rig="threePt" dir="t"/>
              </a:scene3d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 flipV="1">
                <a:off x="6372200" y="5877272"/>
                <a:ext cx="864096" cy="14401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9" name="Conector reto 18"/>
              <p:cNvCxnSpPr/>
              <p:nvPr/>
            </p:nvCxnSpPr>
            <p:spPr bwMode="auto">
              <a:xfrm flipV="1">
                <a:off x="6524600" y="6093296"/>
                <a:ext cx="495672" cy="803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7" name="Elipse 26"/>
              <p:cNvSpPr/>
              <p:nvPr/>
            </p:nvSpPr>
            <p:spPr bwMode="auto">
              <a:xfrm>
                <a:off x="6300192" y="55088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 bwMode="auto">
              <a:xfrm>
                <a:off x="6452592" y="56612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 bwMode="auto">
              <a:xfrm>
                <a:off x="8291264" y="53899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>
                <a:off x="8443664" y="55423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 bwMode="auto">
              <a:xfrm>
                <a:off x="8596064" y="56947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Elipse 37"/>
              <p:cNvSpPr/>
              <p:nvPr/>
            </p:nvSpPr>
            <p:spPr bwMode="auto">
              <a:xfrm>
                <a:off x="6452592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 bwMode="auto">
              <a:xfrm>
                <a:off x="6588224" y="5373216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 bwMode="auto">
              <a:xfrm>
                <a:off x="8443664" y="51739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 bwMode="auto">
              <a:xfrm>
                <a:off x="8604448" y="5301208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 bwMode="auto">
              <a:xfrm>
                <a:off x="6452592" y="54368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 bwMode="auto">
              <a:xfrm>
                <a:off x="6604992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Elipse 44"/>
              <p:cNvSpPr/>
              <p:nvPr/>
            </p:nvSpPr>
            <p:spPr bwMode="auto">
              <a:xfrm>
                <a:off x="8443664" y="53179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 bwMode="auto">
              <a:xfrm>
                <a:off x="8596064" y="54703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 bwMode="auto">
              <a:xfrm>
                <a:off x="6452592" y="50768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 bwMode="auto">
              <a:xfrm>
                <a:off x="6604992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 bwMode="auto">
              <a:xfrm>
                <a:off x="6757392" y="53816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 bwMode="auto">
              <a:xfrm>
                <a:off x="8596064" y="51103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Elipse 51"/>
              <p:cNvSpPr/>
              <p:nvPr/>
            </p:nvSpPr>
            <p:spPr bwMode="auto">
              <a:xfrm>
                <a:off x="8748464" y="52627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 bwMode="auto">
              <a:xfrm>
                <a:off x="7236296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 bwMode="auto">
              <a:xfrm>
                <a:off x="7388696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 bwMode="auto">
              <a:xfrm>
                <a:off x="8100392" y="573325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 bwMode="auto">
              <a:xfrm>
                <a:off x="8316416" y="594928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 bwMode="auto">
              <a:xfrm>
                <a:off x="6948264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Elipse 57"/>
              <p:cNvSpPr/>
              <p:nvPr/>
            </p:nvSpPr>
            <p:spPr bwMode="auto">
              <a:xfrm>
                <a:off x="7884368" y="5949280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7884368" y="587727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 bwMode="auto">
              <a:xfrm>
                <a:off x="7596336" y="623731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 bwMode="auto">
              <a:xfrm>
                <a:off x="8748464" y="537321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7524328" y="609329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7308304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>
                <a:off x="6588224" y="472514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 bwMode="auto">
              <a:xfrm>
                <a:off x="8316416" y="45091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Elipse 65"/>
              <p:cNvSpPr/>
              <p:nvPr/>
            </p:nvSpPr>
            <p:spPr bwMode="auto">
              <a:xfrm>
                <a:off x="8460432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Elipse 66"/>
              <p:cNvSpPr/>
              <p:nvPr/>
            </p:nvSpPr>
            <p:spPr bwMode="auto">
              <a:xfrm>
                <a:off x="7956376" y="515719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 bwMode="auto">
              <a:xfrm>
                <a:off x="867645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8900864" y="46615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831641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8748464" y="50851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 bwMode="auto">
              <a:xfrm>
                <a:off x="8820472" y="494116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 bwMode="auto">
              <a:xfrm>
                <a:off x="8244408" y="48691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 bwMode="auto">
              <a:xfrm>
                <a:off x="8244408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" name="Arco 3"/>
            <p:cNvSpPr/>
            <p:nvPr/>
          </p:nvSpPr>
          <p:spPr bwMode="auto">
            <a:xfrm rot="18275651">
              <a:off x="5765426" y="5533287"/>
              <a:ext cx="1944216" cy="1296144"/>
            </a:xfrm>
            <a:prstGeom prst="arc">
              <a:avLst>
                <a:gd name="adj1" fmla="val 15547229"/>
                <a:gd name="adj2" fmla="val 0"/>
              </a:avLst>
            </a:prstGeom>
            <a:solidFill>
              <a:srgbClr val="FFFF00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5" name="Oval 3"/>
          <p:cNvSpPr>
            <a:spLocks noChangeArrowheads="1"/>
          </p:cNvSpPr>
          <p:nvPr/>
        </p:nvSpPr>
        <p:spPr bwMode="auto">
          <a:xfrm>
            <a:off x="4055311" y="1736858"/>
            <a:ext cx="5628074" cy="5628074"/>
          </a:xfrm>
          <a:prstGeom prst="ellipse">
            <a:avLst/>
          </a:prstGeom>
          <a:gradFill flip="none" rotWithShape="1">
            <a:gsLst>
              <a:gs pos="56000">
                <a:srgbClr val="FDDF03">
                  <a:alpha val="84000"/>
                </a:srgbClr>
              </a:gs>
              <a:gs pos="24000">
                <a:schemeClr val="bg1">
                  <a:alpha val="0"/>
                </a:schemeClr>
              </a:gs>
              <a:gs pos="100000">
                <a:srgbClr val="4D080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0" y="6309320"/>
            <a:ext cx="4499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André Luiz da Silva/CDA/CDCC/USP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dre silva\Meus documentos\CONCURSO_CDCC\apresentações\Imagens\Sol\Sistema 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41438"/>
            <a:ext cx="87868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Sol no Sistema Solar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6585" y="6367463"/>
            <a:ext cx="3041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D09606"/>
                </a:solidFill>
                <a:latin typeface="Century Gothic" pitchFamily="34" charset="0"/>
              </a:rPr>
              <a:t>Crédito da imagem: www.cdcc.usp.br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00063" y="620688"/>
            <a:ext cx="8248401" cy="1368152"/>
          </a:xfrm>
          <a:noFill/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ciclo atual (número 24)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1844825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o último máximo: previsto para  meados de 2013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máximo anômalo, com pico duplo.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paceweatherlive.com/grafieken/zonnecyclus_groot.php?methode=zonnevlekkengetal&amp;&amp;lang=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496267" cy="63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563888" y="256490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107504" y="836712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Visão moderna do Sol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36512" y="6536377"/>
            <a:ext cx="7447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D09606"/>
                </a:solidFill>
                <a:latin typeface="Century Gothic" pitchFamily="34" charset="0"/>
              </a:rPr>
              <a:t>National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D09606"/>
                </a:solidFill>
                <a:latin typeface="Century Gothic" pitchFamily="34" charset="0"/>
              </a:rPr>
              <a:t>Geogrhaphic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, disponível em: http://www.youtube.com/watch?v=jaHGvcE6KEA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Nascimento, vida </a:t>
            </a:r>
            <a:b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e morte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9" y="642938"/>
            <a:ext cx="8640960" cy="5715000"/>
          </a:xfrm>
        </p:spPr>
        <p:txBody>
          <a:bodyPr/>
          <a:lstStyle/>
          <a:p>
            <a:pPr algn="l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Como as outras estrelas, o Sol nasceu, vai brilhar durante um tempo e depois vai se extinguir</a:t>
            </a:r>
          </a:p>
          <a:p>
            <a:pPr algn="l">
              <a:buClr>
                <a:srgbClr val="FFFF00"/>
              </a:buClr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Quando irá acabar o seu “combustível”?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Como ele irá terminar? O Sol se tornará um buraco negro?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E a Terra, como fica?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algn="l">
              <a:buClr>
                <a:srgbClr val="FF66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Não perca a próxima aula!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2" name="Grupo 59"/>
          <p:cNvGrpSpPr>
            <a:grpSpLocks noChangeAspect="1"/>
          </p:cNvGrpSpPr>
          <p:nvPr/>
        </p:nvGrpSpPr>
        <p:grpSpPr>
          <a:xfrm>
            <a:off x="1619672" y="969278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832048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Interior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o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41689" y="6367463"/>
            <a:ext cx="3331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>
                <a:solidFill>
                  <a:srgbClr val="D09606"/>
                </a:solidFill>
                <a:latin typeface="Century Gothic" pitchFamily="34" charset="0"/>
              </a:rPr>
              <a:t>chandra</a:t>
            </a:r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.harvard.edu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ítulo 2"/>
          <p:cNvSpPr>
            <a:spLocks noGrp="1"/>
          </p:cNvSpPr>
          <p:nvPr>
            <p:ph type="subTitle" idx="1"/>
          </p:nvPr>
        </p:nvSpPr>
        <p:spPr>
          <a:xfrm>
            <a:off x="642938" y="667469"/>
            <a:ext cx="7889502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No núcleo: produção de energia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luz produzida no núcleo: </a:t>
            </a: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10 milhões de anos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para chegar até a superfície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Luminosidade: 3,8 x 10</a:t>
            </a:r>
            <a:r>
              <a:rPr lang="pt-BR" sz="4000" b="0" baseline="30000" dirty="0" smtClean="0">
                <a:solidFill>
                  <a:srgbClr val="FFFF00"/>
                </a:solidFill>
                <a:latin typeface="Century Gothic" pitchFamily="34" charset="0"/>
              </a:rPr>
              <a:t>26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W (!)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olêmica sobre a Usina de Itai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50074"/>
            <a:ext cx="5760640" cy="4411629"/>
          </a:xfrm>
          <a:prstGeom prst="rect">
            <a:avLst/>
          </a:prstGeom>
          <a:noFill/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Usina de Itaipu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5496" y="6536377"/>
            <a:ext cx="76658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Fonte da imagem: http://www.mundoeducacao.com/geografia/a-polemica-sobre-usina-itaipu.htm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03648" y="5661248"/>
            <a:ext cx="6660232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Potência instalada: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14 GW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428625"/>
            <a:ext cx="8640960" cy="1776239"/>
          </a:xfrm>
        </p:spPr>
        <p:txBody>
          <a:bodyPr/>
          <a:lstStyle/>
          <a:p>
            <a:pPr algn="just">
              <a:buClr>
                <a:srgbClr val="FF6600"/>
              </a:buClr>
            </a:pPr>
            <a:r>
              <a:rPr lang="pt-BR" sz="4000" b="0" dirty="0" smtClean="0">
                <a:solidFill>
                  <a:schemeClr val="bg1"/>
                </a:solidFill>
                <a:latin typeface="Century Gothic" pitchFamily="34" charset="0"/>
              </a:rPr>
              <a:t>Quantidade de energia produzida no Sol:</a:t>
            </a:r>
          </a:p>
          <a:p>
            <a:pPr algn="just">
              <a:buClr>
                <a:srgbClr val="FF6600"/>
              </a:buClr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6600"/>
              </a:buClr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335699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equivalente a 30.000 </a:t>
            </a: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trilhões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de usinas de Itaipu!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fonte de energia do Sol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10628</TotalTime>
  <Words>577</Words>
  <Application>Microsoft Office PowerPoint</Application>
  <PresentationFormat>Apresentação na tela (4:3)</PresentationFormat>
  <Paragraphs>102</Paragraphs>
  <Slides>35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Blank Presentation</vt:lpstr>
      <vt:lpstr>Slide 1</vt:lpstr>
      <vt:lpstr>Importante!</vt:lpstr>
      <vt:lpstr>O Sol no Sistema Solar</vt:lpstr>
      <vt:lpstr>Interior do Sol</vt:lpstr>
      <vt:lpstr>Slide 5</vt:lpstr>
      <vt:lpstr>Slide 6</vt:lpstr>
      <vt:lpstr>A Usina de Itaipu</vt:lpstr>
      <vt:lpstr>Slide 8</vt:lpstr>
      <vt:lpstr>A fonte de energia do Sol</vt:lpstr>
      <vt:lpstr>Slide 10</vt:lpstr>
      <vt:lpstr>O Knock Nevis</vt:lpstr>
      <vt:lpstr>Slide 12</vt:lpstr>
      <vt:lpstr>O Knock Nevis</vt:lpstr>
      <vt:lpstr>Slide 14</vt:lpstr>
      <vt:lpstr>Atmosfera Solar</vt:lpstr>
      <vt:lpstr>Slide 16</vt:lpstr>
      <vt:lpstr>A fotosfera</vt:lpstr>
      <vt:lpstr>A cromosfera</vt:lpstr>
      <vt:lpstr>A coroa</vt:lpstr>
      <vt:lpstr>Slide 20</vt:lpstr>
      <vt:lpstr>Slide 21</vt:lpstr>
      <vt:lpstr>Grânulos</vt:lpstr>
      <vt:lpstr>Slide 23</vt:lpstr>
      <vt:lpstr>proeminências</vt:lpstr>
      <vt:lpstr>Slide 25</vt:lpstr>
      <vt:lpstr>O vento solar “sopra” as caudas iônicas dos cometas</vt:lpstr>
      <vt:lpstr>Ciclo de atividade  do Sol</vt:lpstr>
      <vt:lpstr>ciclo de atividade do Sol:  cerca de 11 anos.</vt:lpstr>
      <vt:lpstr>A cada 11 anos: mais manchas solares</vt:lpstr>
      <vt:lpstr>Slide 30</vt:lpstr>
      <vt:lpstr>Slide 31</vt:lpstr>
      <vt:lpstr>Slide 32</vt:lpstr>
      <vt:lpstr>Nascimento, vida  e morte do Sol</vt:lpstr>
      <vt:lpstr>Slide 34</vt:lpstr>
      <vt:lpstr>Não perca a próxima aula!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Observatório</cp:lastModifiedBy>
  <cp:revision>638</cp:revision>
  <cp:lastPrinted>2000-05-01T12:23:36Z</cp:lastPrinted>
  <dcterms:created xsi:type="dcterms:W3CDTF">1995-06-17T23:31:02Z</dcterms:created>
  <dcterms:modified xsi:type="dcterms:W3CDTF">2015-09-11T15:05:22Z</dcterms:modified>
</cp:coreProperties>
</file>