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61" r:id="rId2"/>
    <p:sldId id="950" r:id="rId3"/>
    <p:sldId id="922" r:id="rId4"/>
    <p:sldId id="924" r:id="rId5"/>
    <p:sldId id="973" r:id="rId6"/>
    <p:sldId id="963" r:id="rId7"/>
    <p:sldId id="911" r:id="rId8"/>
    <p:sldId id="912" r:id="rId9"/>
    <p:sldId id="913" r:id="rId10"/>
    <p:sldId id="914" r:id="rId11"/>
    <p:sldId id="915" r:id="rId12"/>
    <p:sldId id="926" r:id="rId13"/>
    <p:sldId id="920" r:id="rId14"/>
    <p:sldId id="965" r:id="rId15"/>
    <p:sldId id="917" r:id="rId16"/>
    <p:sldId id="966" r:id="rId17"/>
    <p:sldId id="970" r:id="rId18"/>
    <p:sldId id="972" r:id="rId19"/>
    <p:sldId id="964" r:id="rId20"/>
    <p:sldId id="975" r:id="rId21"/>
    <p:sldId id="976" r:id="rId22"/>
    <p:sldId id="974" r:id="rId23"/>
    <p:sldId id="977" r:id="rId24"/>
    <p:sldId id="918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98" d="100"/>
          <a:sy n="98" d="100"/>
        </p:scale>
        <p:origin x="-324" y="27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grandes conjuntos</a:t>
            </a: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entury Gothic" pitchFamily="34" charset="0"/>
              </a:rPr>
              <a:t>Lua</a:t>
            </a:r>
          </a:p>
          <a:p>
            <a:r>
              <a:rPr lang="pt-BR" dirty="0">
                <a:solidFill>
                  <a:srgbClr val="FF0000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6" y="285728"/>
            <a:ext cx="2249489" cy="1924050"/>
            <a:chOff x="2239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800469" y="4643446"/>
            <a:ext cx="1339851" cy="2076450"/>
            <a:chOff x="2397" y="2976"/>
            <a:chExt cx="844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397" y="2976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9256"/>
            <a:ext cx="4464000" cy="4464000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8" name="AutoShape 28"/>
          <p:cNvSpPr>
            <a:spLocks noChangeArrowheads="1"/>
          </p:cNvSpPr>
          <p:nvPr/>
        </p:nvSpPr>
        <p:spPr bwMode="auto">
          <a:xfrm rot="19914571">
            <a:off x="2695101" y="1464779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9056490">
            <a:off x="5001208" y="5261284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8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68815"/>
            <a:chOff x="4397386" y="4522849"/>
            <a:chExt cx="3798892" cy="3785441"/>
          </a:xfrm>
        </p:grpSpPr>
        <p:grpSp>
          <p:nvGrpSpPr>
            <p:cNvPr id="59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61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60" name="Arc 37"/>
            <p:cNvSpPr>
              <a:spLocks noChangeAspect="1"/>
            </p:cNvSpPr>
            <p:nvPr/>
          </p:nvSpPr>
          <p:spPr bwMode="auto">
            <a:xfrm>
              <a:off x="5233888" y="5412191"/>
              <a:ext cx="1551414" cy="2896099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113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141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728251" y="2602029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3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62" name="Grupo 161"/>
          <p:cNvGrpSpPr/>
          <p:nvPr/>
        </p:nvGrpSpPr>
        <p:grpSpPr>
          <a:xfrm>
            <a:off x="5796136" y="3768720"/>
            <a:ext cx="2160240" cy="1077860"/>
            <a:chOff x="251520" y="3429000"/>
            <a:chExt cx="2160240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251520" y="342900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64813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da Lua: simulador</a:t>
            </a:r>
            <a:b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http://en.wikipedia.org/wiki/Orbit_of_the_Moon#/media/File:Lunar_perigee_apogee.png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“Superlua”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da Lua: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Azul 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/>
                <a:gridCol w="555490"/>
                <a:gridCol w="555490"/>
                <a:gridCol w="555490"/>
                <a:gridCol w="555490"/>
                <a:gridCol w="555490"/>
                <a:gridCol w="555490"/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JULHO - 2015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solidFill>
                          <a:srgbClr val="FF0000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406068" y="5589240"/>
            <a:ext cx="750108" cy="806680"/>
            <a:chOff x="1738020" y="6696944"/>
            <a:chExt cx="750108" cy="806680"/>
          </a:xfrm>
        </p:grpSpPr>
        <p:grpSp>
          <p:nvGrpSpPr>
            <p:cNvPr id="24" name="Grupo 70"/>
            <p:cNvGrpSpPr/>
            <p:nvPr/>
          </p:nvGrpSpPr>
          <p:grpSpPr>
            <a:xfrm>
              <a:off x="1944316" y="6696944"/>
              <a:ext cx="543812" cy="604490"/>
              <a:chOff x="5760740" y="6840960"/>
              <a:chExt cx="543812" cy="604490"/>
            </a:xfrm>
          </p:grpSpPr>
          <p:grpSp>
            <p:nvGrpSpPr>
              <p:cNvPr id="26" name="Group 5"/>
              <p:cNvGrpSpPr>
                <a:grpSpLocks noChangeAspect="1"/>
              </p:cNvGrpSpPr>
              <p:nvPr/>
            </p:nvGrpSpPr>
            <p:grpSpPr bwMode="auto">
              <a:xfrm>
                <a:off x="5760740" y="6840960"/>
                <a:ext cx="184712" cy="367826"/>
                <a:chOff x="1259" y="5604"/>
                <a:chExt cx="142" cy="283"/>
              </a:xfrm>
            </p:grpSpPr>
            <p:sp>
              <p:nvSpPr>
                <p:cNvPr id="28" name="Arc 6"/>
                <p:cNvSpPr>
                  <a:spLocks/>
                </p:cNvSpPr>
                <p:nvPr/>
              </p:nvSpPr>
              <p:spPr bwMode="auto">
                <a:xfrm rot="5400000">
                  <a:off x="1188" y="5675"/>
                  <a:ext cx="283" cy="14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2 w 43200"/>
                    <a:gd name="T1" fmla="*/ 22768 h 22768"/>
                    <a:gd name="T2" fmla="*/ 43200 w 43200"/>
                    <a:gd name="T3" fmla="*/ 21600 h 22768"/>
                    <a:gd name="T4" fmla="*/ 21600 w 43200"/>
                    <a:gd name="T5" fmla="*/ 21600 h 22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768" fill="none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768" stroke="0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9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267" y="5604"/>
                  <a:ext cx="0" cy="28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811538" y="7106896"/>
                <a:ext cx="4930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eorgia" pitchFamily="18" charset="0"/>
                    <a:cs typeface="Arial" pitchFamily="34" charset="0"/>
                  </a:rPr>
                  <a:t>E</a:t>
                </a:r>
                <a:endParaRPr kumimoji="0" 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8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156176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15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876256" y="5593333"/>
            <a:ext cx="667527" cy="824823"/>
            <a:chOff x="3600500" y="6683954"/>
            <a:chExt cx="667527" cy="824823"/>
          </a:xfrm>
        </p:grpSpPr>
        <p:grpSp>
          <p:nvGrpSpPr>
            <p:cNvPr id="34" name="Grupo 69"/>
            <p:cNvGrpSpPr/>
            <p:nvPr/>
          </p:nvGrpSpPr>
          <p:grpSpPr>
            <a:xfrm>
              <a:off x="3600500" y="6683954"/>
              <a:ext cx="493014" cy="589427"/>
              <a:chOff x="4979694" y="6827970"/>
              <a:chExt cx="493014" cy="589427"/>
            </a:xfrm>
          </p:grpSpPr>
          <p:grpSp>
            <p:nvGrpSpPr>
              <p:cNvPr id="36" name="Group 8"/>
              <p:cNvGrpSpPr>
                <a:grpSpLocks noChangeAspect="1"/>
              </p:cNvGrpSpPr>
              <p:nvPr/>
            </p:nvGrpSpPr>
            <p:grpSpPr bwMode="auto">
              <a:xfrm rot="10800000">
                <a:off x="5256684" y="6827970"/>
                <a:ext cx="184712" cy="380823"/>
                <a:chOff x="1259" y="5604"/>
                <a:chExt cx="142" cy="293"/>
              </a:xfrm>
            </p:grpSpPr>
            <p:sp>
              <p:nvSpPr>
                <p:cNvPr id="38" name="Arc 9"/>
                <p:cNvSpPr>
                  <a:spLocks/>
                </p:cNvSpPr>
                <p:nvPr/>
              </p:nvSpPr>
              <p:spPr bwMode="auto">
                <a:xfrm rot="5400000">
                  <a:off x="1188" y="5685"/>
                  <a:ext cx="283" cy="14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2 w 43200"/>
                    <a:gd name="T1" fmla="*/ 22768 h 22768"/>
                    <a:gd name="T2" fmla="*/ 43200 w 43200"/>
                    <a:gd name="T3" fmla="*/ 21600 h 22768"/>
                    <a:gd name="T4" fmla="*/ 21600 w 43200"/>
                    <a:gd name="T5" fmla="*/ 21600 h 22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768" fill="none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768" stroke="0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1266" y="5604"/>
                  <a:ext cx="0" cy="28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979694" y="7078843"/>
                <a:ext cx="4930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eorgia" pitchFamily="18" charset="0"/>
                    <a:cs typeface="Arial" pitchFamily="34" charset="0"/>
                  </a:rPr>
                  <a:t>W</a:t>
                </a:r>
                <a:endParaRPr kumimoji="0" 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852936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924374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210124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FF0000"/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210124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FF0000"/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212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437112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052736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1403648" y="2420888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6300192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1259632" y="5661248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6546125" y="5703639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Inumeráveis!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cad</a:t>
            </a: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momento, uma fase diferente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Mas: há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Apenas nos eclipses solares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7257</TotalTime>
  <Words>509</Words>
  <Application>Microsoft Office PowerPoint</Application>
  <PresentationFormat>Apresentação na tela (4:3)</PresentationFormat>
  <Paragraphs>185</Paragraphs>
  <Slides>24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Quantas e quais fases  a Lua tem?</vt:lpstr>
      <vt:lpstr>Slide 3</vt:lpstr>
      <vt:lpstr>Slide 4</vt:lpstr>
      <vt:lpstr>As “caras” das fases principais</vt:lpstr>
      <vt:lpstr>Lua Nova</vt:lpstr>
      <vt:lpstr>Slide 7</vt:lpstr>
      <vt:lpstr>Slide 8</vt:lpstr>
      <vt:lpstr>Lua Quarto Crescente</vt:lpstr>
      <vt:lpstr>Lua Cheia</vt:lpstr>
      <vt:lpstr>Lua Quarto Minguante</vt:lpstr>
      <vt:lpstr>E as outras fases?</vt:lpstr>
      <vt:lpstr>Slide 13</vt:lpstr>
      <vt:lpstr>Slide 14</vt:lpstr>
      <vt:lpstr>Slide 15</vt:lpstr>
      <vt:lpstr>Slide 16</vt:lpstr>
      <vt:lpstr>Slide 17</vt:lpstr>
      <vt:lpstr>Slide 18</vt:lpstr>
      <vt:lpstr>Fases da Lua: simulador </vt:lpstr>
      <vt:lpstr>Slide 20</vt:lpstr>
      <vt:lpstr>A Luz Cinérea</vt:lpstr>
      <vt:lpstr>“Superlua”</vt:lpstr>
      <vt:lpstr>Lua Azul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410</cp:revision>
  <cp:lastPrinted>2000-05-01T12:23:36Z</cp:lastPrinted>
  <dcterms:created xsi:type="dcterms:W3CDTF">1995-06-17T23:31:02Z</dcterms:created>
  <dcterms:modified xsi:type="dcterms:W3CDTF">2015-03-20T14:27:48Z</dcterms:modified>
</cp:coreProperties>
</file>