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039" r:id="rId2"/>
    <p:sldId id="1056" r:id="rId3"/>
    <p:sldId id="1069" r:id="rId4"/>
    <p:sldId id="1055" r:id="rId5"/>
    <p:sldId id="956" r:id="rId6"/>
    <p:sldId id="1060" r:id="rId7"/>
    <p:sldId id="1068" r:id="rId8"/>
    <p:sldId id="1061" r:id="rId9"/>
    <p:sldId id="1041" r:id="rId10"/>
    <p:sldId id="1057" r:id="rId11"/>
    <p:sldId id="1006" r:id="rId12"/>
    <p:sldId id="1051" r:id="rId13"/>
    <p:sldId id="1073" r:id="rId14"/>
    <p:sldId id="1074" r:id="rId15"/>
    <p:sldId id="1063" r:id="rId16"/>
    <p:sldId id="1064" r:id="rId17"/>
    <p:sldId id="1075" r:id="rId18"/>
    <p:sldId id="1076" r:id="rId19"/>
    <p:sldId id="1067" r:id="rId20"/>
    <p:sldId id="1028" r:id="rId21"/>
    <p:sldId id="1058" r:id="rId22"/>
    <p:sldId id="1034" r:id="rId23"/>
    <p:sldId id="1070" r:id="rId24"/>
    <p:sldId id="1077" r:id="rId25"/>
    <p:sldId id="1071" r:id="rId26"/>
    <p:sldId id="1078" r:id="rId27"/>
    <p:sldId id="1029" r:id="rId28"/>
    <p:sldId id="1045" r:id="rId29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66CCFF"/>
    <a:srgbClr val="005392"/>
    <a:srgbClr val="0000FF"/>
    <a:srgbClr val="0066FF"/>
    <a:srgbClr val="EE8800"/>
    <a:srgbClr val="CC6600"/>
    <a:srgbClr val="FFFFCC"/>
    <a:srgbClr val="143C2B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52" autoAdjust="0"/>
    <p:restoredTop sz="94671" autoAdjust="0"/>
  </p:normalViewPr>
  <p:slideViewPr>
    <p:cSldViewPr>
      <p:cViewPr>
        <p:scale>
          <a:sx n="75" d="100"/>
          <a:sy n="75" d="100"/>
        </p:scale>
        <p:origin x="-714" y="-25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NASA (junho/2014)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Prof. Roberto </a:t>
            </a:r>
            <a:r>
              <a:rPr lang="pt-BR" dirty="0" err="1" smtClean="0"/>
              <a:t>Boczko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Fonte das</a:t>
            </a:r>
            <a:r>
              <a:rPr lang="pt-BR" baseline="0" dirty="0" smtClean="0"/>
              <a:t>  imagens: https://br.images.search.yahoo.com/images/view;_ylt=Az_6xdlpZC1UQgUAY9316Qt.;_ylu=X3oDMTIyNnVvNjRnBHNlYwNzcgRzbGsDaW1nBG9pZAM1N2U2MzllOTViNGVjMTEwNmFiNmY0MzZkOTUyOWQ2MQRncG9zAzEEaXQDYmluZw--?back=https%3A%2F%2Fbr.images.search.yahoo.com%2Fsearch%2Fimages%3Fp%3Derrado%26n%3D60%26ei%3DUTF-8%26fr%3Dfp-comodo%26fr2%3Dsb-top-br.images.search.yahoo.com%26tab%3Dorganic%26ri%3D1&amp;w=514&amp;h=247&amp;imgurl=www.casaconhecimento.com.br%2Fblog%2Fwp-content%2Fuploads%2FRight-or-Wrong-Button.jpg&amp;rurl=http%3A%2F%2Fwww.casaconhecimento.com.br%2Fblog%2F2012%2F01%2Fcerto-ou-errado%2F&amp;size=34.1KB&amp;name=%3Cb%3Eerrado%3C%2Fb%3E+nao+sao+qualidades+de+uma+acao+tudo+depende+de+quem+esta+por+...&amp;p=errado&amp;oid=57e639e95b4ec1106ab6f436d9529d61&amp;fr2=sb-top-br.images.search.yahoo.com&amp;fr=fp-comodo&amp;tt=%3Cb%3Eerrado%3C%2Fb%3E+nao+sao+qualidades+de+uma+acao+tudo+depende+de+quem+esta+por+...&amp;b=0&amp;ni=96&amp;no=1&amp;ts=&amp;tab=organic&amp;sigr=120p72sc7&amp;sigb=14bdrbuql&amp;sigi=12dnm0d3c&amp;sigt=12e9h1q1e&amp;sign=12e9h1q1e&amp;.crumb=STB3A4X3hCf&amp;fr=fp-comodo&amp;fr2=sb-top-br.images.search.yahoo.co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25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dos dados: Bond, Peter: </a:t>
            </a:r>
            <a:r>
              <a:rPr lang="pt-BR" dirty="0" err="1" smtClean="0"/>
              <a:t>Exploring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Solar System</a:t>
            </a:r>
            <a:r>
              <a:rPr lang="pt-BR" baseline="0" dirty="0" smtClean="0"/>
              <a:t> (2012)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62D92-8F47-43C5-A87E-DBAA98E89C71}" type="slidenum">
              <a:rPr lang="pt-BR" smtClean="0">
                <a:latin typeface="Arial" pitchFamily="34" charset="0"/>
              </a:rPr>
              <a:pPr/>
              <a:t>3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833438"/>
            <a:ext cx="4011612" cy="300831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132263"/>
            <a:ext cx="4740275" cy="3265487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91815-C24C-4DA2-AC2D-AD2A088D4F22}" type="slidenum">
              <a:rPr lang="pt-BR" smtClean="0">
                <a:latin typeface="Arial" pitchFamily="34" charset="0"/>
              </a:rPr>
              <a:pPr/>
              <a:t>11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/>
              <a:t>Fonte da tabela original: Prof. Roberto </a:t>
            </a:r>
            <a:r>
              <a:rPr lang="pt-BR" dirty="0" err="1" smtClean="0"/>
              <a:t>Boczko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62D92-8F47-43C5-A87E-DBAA98E89C71}" type="slidenum">
              <a:rPr lang="pt-BR" smtClean="0">
                <a:latin typeface="Arial" pitchFamily="34" charset="0"/>
              </a:rPr>
              <a:pPr/>
              <a:t>12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833438"/>
            <a:ext cx="4011612" cy="300831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132263"/>
            <a:ext cx="4740275" cy="3265487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</a:t>
            </a:r>
            <a:r>
              <a:rPr lang="pt-BR" baseline="0" dirty="0" smtClean="0"/>
              <a:t> da imagem: NASA</a:t>
            </a:r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NASA (junho/2014)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NASA (junho/2014)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tamanhos-relativos-Sist-Solar.wmv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tters.net/celestia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ow%20the%20Moon%20Was%20Born.mp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756520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FF0066"/>
              </a:buClr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Sistema </a:t>
            </a:r>
            <a:r>
              <a:rPr lang="pt-BR" sz="4400" kern="0" dirty="0" smtClean="0">
                <a:solidFill>
                  <a:srgbClr val="FFC000"/>
                </a:solidFill>
                <a:latin typeface="Century Gothic" pitchFamily="34" charset="0"/>
              </a:rPr>
              <a:t>Solar: </a:t>
            </a:r>
          </a:p>
          <a:p>
            <a:pPr lvl="0">
              <a:spcBef>
                <a:spcPct val="20000"/>
              </a:spcBef>
              <a:buClr>
                <a:srgbClr val="FF0066"/>
              </a:buClr>
              <a:defRPr/>
            </a:pPr>
            <a:r>
              <a:rPr lang="pt-BR" sz="3600" kern="0" dirty="0" smtClean="0">
                <a:solidFill>
                  <a:srgbClr val="FFC000"/>
                </a:solidFill>
                <a:latin typeface="Century Gothic" pitchFamily="34" charset="0"/>
              </a:rPr>
              <a:t>aspectos físicos</a:t>
            </a: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16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643188"/>
            <a:ext cx="7772400" cy="1714500"/>
          </a:xfrm>
        </p:spPr>
        <p:txBody>
          <a:bodyPr/>
          <a:lstStyle/>
          <a:p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Componentes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40960" cy="1008112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Conteúdo do Sistema Solar</a:t>
            </a:r>
          </a:p>
        </p:txBody>
      </p:sp>
      <p:sp>
        <p:nvSpPr>
          <p:cNvPr id="648195" name="Text Box 3"/>
          <p:cNvSpPr txBox="1">
            <a:spLocks noChangeArrowheads="1"/>
          </p:cNvSpPr>
          <p:nvPr/>
        </p:nvSpPr>
        <p:spPr bwMode="auto">
          <a:xfrm>
            <a:off x="395536" y="1392059"/>
            <a:ext cx="2376264" cy="1397306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Estrela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SzPct val="75000"/>
              <a:buFont typeface="Courier New" pitchFamily="49" charset="0"/>
              <a:buChar char="o"/>
              <a:defRPr/>
            </a:pPr>
            <a:r>
              <a:rPr lang="pt-BR" sz="40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40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536" y="2991676"/>
            <a:ext cx="2376264" cy="3440942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Planetas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Mercúrio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Vênus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Terra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Marte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Júpiter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Saturno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Urano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Netuno</a:t>
            </a:r>
            <a:endParaRPr lang="pt-BR" sz="2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87824" y="3696314"/>
            <a:ext cx="2952328" cy="156966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Satélites 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Lua </a:t>
            </a: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400" b="0" dirty="0" err="1">
                <a:solidFill>
                  <a:srgbClr val="FFC000"/>
                </a:solidFill>
                <a:latin typeface="Century Gothic" pitchFamily="34" charset="0"/>
              </a:rPr>
              <a:t>etc</a:t>
            </a: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(várias dezenas</a:t>
            </a: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)</a:t>
            </a: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987824" y="1392058"/>
            <a:ext cx="2952328" cy="211134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Planetas-anões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0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Plutão </a:t>
            </a: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400" b="0" dirty="0" err="1">
                <a:solidFill>
                  <a:srgbClr val="FFC000"/>
                </a:solidFill>
                <a:latin typeface="Century Gothic" pitchFamily="34" charset="0"/>
              </a:rPr>
              <a:t>Eris</a:t>
            </a: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Ceres</a:t>
            </a: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400" b="0" dirty="0" err="1" smtClean="0">
                <a:solidFill>
                  <a:srgbClr val="FFC000"/>
                </a:solidFill>
                <a:latin typeface="Century Gothic" pitchFamily="34" charset="0"/>
              </a:rPr>
              <a:t>Makemake</a:t>
            </a: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400" b="0" dirty="0" err="1" smtClean="0">
                <a:solidFill>
                  <a:srgbClr val="FFC000"/>
                </a:solidFill>
                <a:latin typeface="Century Gothic" pitchFamily="34" charset="0"/>
              </a:rPr>
              <a:t>Haumea</a:t>
            </a: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156176" y="1392058"/>
            <a:ext cx="2592288" cy="179126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Corpos Menores</a:t>
            </a: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b="0" dirty="0">
                <a:solidFill>
                  <a:srgbClr val="FFC000"/>
                </a:solidFill>
                <a:latin typeface="Century Gothic" pitchFamily="34" charset="0"/>
              </a:rPr>
              <a:t> Cometas </a:t>
            </a: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800" b="0" dirty="0" err="1">
                <a:solidFill>
                  <a:srgbClr val="FFC000"/>
                </a:solidFill>
                <a:latin typeface="Century Gothic" pitchFamily="34" charset="0"/>
              </a:rPr>
              <a:t>Asteroides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800" b="0" dirty="0" err="1">
                <a:solidFill>
                  <a:srgbClr val="FFC000"/>
                </a:solidFill>
                <a:latin typeface="Century Gothic" pitchFamily="34" charset="0"/>
              </a:rPr>
              <a:t>Meteoroides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b="0" dirty="0">
                <a:solidFill>
                  <a:srgbClr val="FFC000"/>
                </a:solidFill>
                <a:latin typeface="Century Gothic" pitchFamily="34" charset="0"/>
              </a:rPr>
              <a:t> Poeira </a:t>
            </a:r>
            <a:r>
              <a:rPr lang="pt-BR" sz="1800" b="0" dirty="0" smtClean="0">
                <a:solidFill>
                  <a:srgbClr val="FFC000"/>
                </a:solidFill>
                <a:latin typeface="Century Gothic" pitchFamily="34" charset="0"/>
              </a:rPr>
              <a:t>interplanetária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156176" y="3336274"/>
            <a:ext cx="2592288" cy="683264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Gás Interplanetário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142326" y="4165178"/>
            <a:ext cx="2592288" cy="683264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Campos Magnéticos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156176" y="4993649"/>
            <a:ext cx="2592288" cy="683264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Partículas Carregadas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180710" y="5847843"/>
            <a:ext cx="6399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defRPr/>
            </a:pPr>
            <a:r>
              <a:rPr lang="pt-BR" sz="6000" b="0" dirty="0" smtClean="0">
                <a:solidFill>
                  <a:srgbClr val="FFC000"/>
                </a:solidFill>
                <a:latin typeface="Century Gothic" pitchFamily="34" charset="0"/>
              </a:rPr>
              <a:t>?</a:t>
            </a:r>
            <a:endParaRPr lang="pt-BR" sz="60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5" grpId="0" animBg="1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4.bp.blogspot.com/-eLNSua-DtfY/Ujhe1xJDmjI/AAAAAAAAON0/hnkiHe0AGWk/s1600/sistema+solar.jpg"/>
          <p:cNvPicPr>
            <a:picLocks noChangeAspect="1" noChangeArrowheads="1"/>
          </p:cNvPicPr>
          <p:nvPr/>
        </p:nvPicPr>
        <p:blipFill>
          <a:blip r:embed="rId3" cstate="print"/>
          <a:srcRect r="13631"/>
          <a:stretch>
            <a:fillRect/>
          </a:stretch>
        </p:blipFill>
        <p:spPr bwMode="auto">
          <a:xfrm>
            <a:off x="0" y="1376154"/>
            <a:ext cx="9110779" cy="5481846"/>
          </a:xfrm>
          <a:prstGeom prst="rect">
            <a:avLst/>
          </a:prstGeom>
          <a:noFill/>
        </p:spPr>
      </p:pic>
      <p:sp>
        <p:nvSpPr>
          <p:cNvPr id="7" name="Elipse 6"/>
          <p:cNvSpPr/>
          <p:nvPr/>
        </p:nvSpPr>
        <p:spPr bwMode="auto">
          <a:xfrm>
            <a:off x="1083425" y="5867747"/>
            <a:ext cx="360000" cy="36004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2051720" y="5382741"/>
            <a:ext cx="720080" cy="72008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2872383" y="5047084"/>
            <a:ext cx="720080" cy="72008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4054477" y="3337108"/>
            <a:ext cx="1440160" cy="144016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4355976" y="2420888"/>
            <a:ext cx="1440160" cy="144016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4517901" y="1844824"/>
            <a:ext cx="927720" cy="936104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4307718" y="1305143"/>
            <a:ext cx="720080" cy="72008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300192" y="4005064"/>
            <a:ext cx="2592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Júpiter 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Saturno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Urano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Netuno</a:t>
            </a:r>
            <a:endParaRPr lang="pt-BR" sz="40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79512" y="188640"/>
            <a:ext cx="2952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Mercúrio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Vênus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Terra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Marte</a:t>
            </a:r>
          </a:p>
        </p:txBody>
      </p:sp>
      <p:sp>
        <p:nvSpPr>
          <p:cNvPr id="16" name="Elipse 15"/>
          <p:cNvSpPr/>
          <p:nvPr/>
        </p:nvSpPr>
        <p:spPr bwMode="auto">
          <a:xfrm>
            <a:off x="3566996" y="4744827"/>
            <a:ext cx="576064" cy="576064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>
          <a:xfrm>
            <a:off x="3779912" y="0"/>
            <a:ext cx="5364088" cy="1143000"/>
          </a:xfrm>
          <a:solidFill>
            <a:schemeClr val="tx1"/>
          </a:solidFill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Os oito planetas</a:t>
            </a: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6084168" y="1052736"/>
            <a:ext cx="331236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8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18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Planetas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jovianos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://planetfacts.org/wp-content/uploads/2011/03/Jovian-pla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07" y="1628800"/>
            <a:ext cx="8815989" cy="3837806"/>
          </a:xfrm>
          <a:prstGeom prst="rect">
            <a:avLst/>
          </a:prstGeom>
          <a:noFill/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59632" y="1556792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Júpiter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7" name="Conector de seta reta 6"/>
          <p:cNvCxnSpPr>
            <a:stCxn id="6" idx="2"/>
          </p:cNvCxnSpPr>
          <p:nvPr/>
        </p:nvCxnSpPr>
        <p:spPr bwMode="auto">
          <a:xfrm flipH="1">
            <a:off x="1979712" y="1926124"/>
            <a:ext cx="72008" cy="157488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923928" y="5085184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Saturno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9" name="Conector de seta reta 8"/>
          <p:cNvCxnSpPr>
            <a:stCxn id="8" idx="0"/>
          </p:cNvCxnSpPr>
          <p:nvPr/>
        </p:nvCxnSpPr>
        <p:spPr bwMode="auto">
          <a:xfrm flipV="1">
            <a:off x="4716016" y="3501008"/>
            <a:ext cx="72008" cy="15841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44059" y="1484784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Urano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1" name="Conector de seta reta 10"/>
          <p:cNvCxnSpPr>
            <a:stCxn id="10" idx="2"/>
          </p:cNvCxnSpPr>
          <p:nvPr/>
        </p:nvCxnSpPr>
        <p:spPr bwMode="auto">
          <a:xfrm flipH="1">
            <a:off x="6755929" y="1854116"/>
            <a:ext cx="80218" cy="16376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174921" y="5094735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Netuno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3" name="Conector de seta reta 12"/>
          <p:cNvCxnSpPr>
            <a:stCxn id="12" idx="0"/>
          </p:cNvCxnSpPr>
          <p:nvPr/>
        </p:nvCxnSpPr>
        <p:spPr bwMode="auto">
          <a:xfrm flipV="1">
            <a:off x="7967009" y="3510559"/>
            <a:ext cx="72008" cy="15841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Planetas terrestres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pic>
        <p:nvPicPr>
          <p:cNvPr id="67586" name="Picture 2" descr="http://d1jqu7g1y74ds1.cloudfront.net/wp-content/uploads/2008/04/mercurycompa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5524500" cy="2400301"/>
          </a:xfrm>
          <a:prstGeom prst="rect">
            <a:avLst/>
          </a:prstGeom>
          <a:noFill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403648" y="1556792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Mercúrio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Conector de seta reta 5"/>
          <p:cNvCxnSpPr>
            <a:stCxn id="5" idx="2"/>
          </p:cNvCxnSpPr>
          <p:nvPr/>
        </p:nvCxnSpPr>
        <p:spPr bwMode="auto">
          <a:xfrm flipH="1">
            <a:off x="2123728" y="1926124"/>
            <a:ext cx="72008" cy="157488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555776" y="5085184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Vênus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6" name="Conector de seta reta 15"/>
          <p:cNvCxnSpPr>
            <a:stCxn id="15" idx="0"/>
          </p:cNvCxnSpPr>
          <p:nvPr/>
        </p:nvCxnSpPr>
        <p:spPr bwMode="auto">
          <a:xfrm flipV="1">
            <a:off x="3347864" y="3501008"/>
            <a:ext cx="72008" cy="15841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508202" y="1484784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Terra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8" name="Conector de seta reta 17"/>
          <p:cNvCxnSpPr>
            <a:stCxn id="17" idx="2"/>
          </p:cNvCxnSpPr>
          <p:nvPr/>
        </p:nvCxnSpPr>
        <p:spPr bwMode="auto">
          <a:xfrm flipH="1">
            <a:off x="5220072" y="1854116"/>
            <a:ext cx="80218" cy="16376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796136" y="5147900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Marte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>
            <a:stCxn id="22" idx="0"/>
          </p:cNvCxnSpPr>
          <p:nvPr/>
        </p:nvCxnSpPr>
        <p:spPr bwMode="auto">
          <a:xfrm flipV="1">
            <a:off x="6588224" y="3563724"/>
            <a:ext cx="72008" cy="15841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 descr="Moons of Our Solar System (click to enlar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7571"/>
            <a:ext cx="9144000" cy="6395805"/>
          </a:xfrm>
          <a:prstGeom prst="rect">
            <a:avLst/>
          </a:prstGeom>
          <a:noFill/>
        </p:spPr>
      </p:pic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Principais satélites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68611" y="2535287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Lua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91680" y="5199583"/>
            <a:ext cx="102944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Calisto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718481" y="6237312"/>
            <a:ext cx="163378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Ganimedes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635896" y="4293096"/>
            <a:ext cx="10567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Europa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364088" y="6165304"/>
            <a:ext cx="42030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993454" y="2823319"/>
            <a:ext cx="105189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Jápeto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12160" y="2780928"/>
            <a:ext cx="59984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Titã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236296" y="3861048"/>
            <a:ext cx="98456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Titânia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452320" y="4653136"/>
            <a:ext cx="113204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Oberon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236296" y="5949280"/>
            <a:ext cx="119455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Caronte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860032" y="3356992"/>
            <a:ext cx="136287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Encélado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923928" y="1628800"/>
            <a:ext cx="84510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Tritão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436096" y="4293096"/>
            <a:ext cx="122180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Miranda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228184" y="1196752"/>
            <a:ext cx="94769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Thetys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339154" y="1444714"/>
            <a:ext cx="90601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Dione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7308304" y="3100898"/>
            <a:ext cx="82105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Rhea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7843210" y="2060848"/>
            <a:ext cx="99899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Mimas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51520" y="3429000"/>
            <a:ext cx="78899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Terra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4572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Satélites principais: </a:t>
            </a:r>
            <a:b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planetas terrestres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94812" y="3645025"/>
            <a:ext cx="1662635" cy="132343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Terra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Lua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427060" y="3672319"/>
            <a:ext cx="2638864" cy="1938992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Marte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4000" dirty="0" err="1">
                <a:solidFill>
                  <a:srgbClr val="EE8800"/>
                </a:solidFill>
                <a:latin typeface="Century Gothic" pitchFamily="34" charset="0"/>
              </a:rPr>
              <a:t>Fobos</a:t>
            </a:r>
            <a:endParaRPr lang="pt-BR" sz="4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4000" dirty="0" err="1">
                <a:solidFill>
                  <a:srgbClr val="EE8800"/>
                </a:solidFill>
                <a:latin typeface="Century Gothic" pitchFamily="34" charset="0"/>
              </a:rPr>
              <a:t>Deimos</a:t>
            </a:r>
            <a:endParaRPr lang="pt-BR" sz="40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181602" y="1916832"/>
            <a:ext cx="2390398" cy="132343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Mercúrio</a:t>
            </a:r>
          </a:p>
          <a:p>
            <a:pPr marL="457200" indent="-457200" algn="l">
              <a:buClr>
                <a:srgbClr val="C00000"/>
              </a:buClr>
              <a:buFontTx/>
              <a:buChar char="•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4000" dirty="0">
                <a:solidFill>
                  <a:srgbClr val="EE8800"/>
                </a:solidFill>
                <a:latin typeface="Century Gothic" pitchFamily="34" charset="0"/>
                <a:sym typeface="Symbol" pitchFamily="18" charset="2"/>
              </a:rPr>
              <a:t></a:t>
            </a:r>
            <a:endParaRPr lang="pt-BR" sz="40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319376" y="1926711"/>
            <a:ext cx="1713931" cy="132343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Vênus</a:t>
            </a:r>
          </a:p>
          <a:p>
            <a:pPr marL="457200" indent="-457200" algn="l">
              <a:buClr>
                <a:srgbClr val="C00000"/>
              </a:buClr>
              <a:buFontTx/>
              <a:buChar char="•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4000" dirty="0">
                <a:solidFill>
                  <a:srgbClr val="EE8800"/>
                </a:solidFill>
                <a:latin typeface="Century Gothic" pitchFamily="34" charset="0"/>
                <a:sym typeface="Symbol" pitchFamily="18" charset="2"/>
              </a:rPr>
              <a:t></a:t>
            </a:r>
            <a:endParaRPr lang="pt-BR" sz="400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5" grpId="0" animBg="1"/>
      <p:bldP spid="143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71600" y="821025"/>
            <a:ext cx="2880320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 numCol="1">
            <a:spAutoFit/>
          </a:bodyPr>
          <a:lstStyle/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Io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Europa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Ganymede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Callisto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Amalthea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Himalia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Elara</a:t>
            </a: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Pasiphae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Sinope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Lysithea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Carme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Ananke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Leda</a:t>
            </a: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Thebe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Adrastea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Metis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Callirrhoe</a:t>
            </a: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Themisto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Júpiter: satélites confirmados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347864" y="620688"/>
            <a:ext cx="2592288" cy="58169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Megaclite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Taygete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Chaldene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Harpalyke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Kalyke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Iocaste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Erinome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Isonoe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Praxidike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Autonoe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Thyone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Hermippe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Aitne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Eurydome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Euanthe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Euporie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Orthosie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Sponde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228184" y="620688"/>
            <a:ext cx="2592288" cy="458587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buFont typeface="+mj-lt"/>
              <a:buAutoNum type="arabicPeriod" startAt="37"/>
              <a:defRPr/>
            </a:pP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Kale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Pasithee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Hegemone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Mneme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Aoede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Thelxinoe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Arche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Kallichore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Helike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Carpo</a:t>
            </a: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Eukelade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Cyllene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Kore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Herse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115616" y="908720"/>
            <a:ext cx="2146742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Mimas</a:t>
            </a: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Enceladus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Tethys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Dione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Rhea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Titan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Hyperion</a:t>
            </a: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Iapetus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Erriapus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Phoebe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Janus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Epimetheus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Helene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Telesto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Calypso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Kiviuq</a:t>
            </a: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Atlas</a:t>
            </a: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Prometheus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Saturno: satélites confirmados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779912" y="908720"/>
            <a:ext cx="2148345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Pandora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Pan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Ymir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Paaliaq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Tarvos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Ijiraq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Suttungr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Mundilfari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Albiorix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Erriapo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Siarnaq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Thrymr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Narvi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Methone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Pallene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Polydeuces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Daphnis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Aegir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372200" y="925552"/>
            <a:ext cx="1877437" cy="532453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Bebhionn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Bergelmir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Bestla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Faubauti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Fenrir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Fornjot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Hat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Hyrrokkin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Kari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Loge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Skoll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Surtur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Greip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Jarnsaxa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Tarqeq</a:t>
            </a: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Anthe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Aegaeon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835696" y="893033"/>
            <a:ext cx="2553904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Urano</a:t>
            </a: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Ariel</a:t>
            </a: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Umbriel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Titania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Oberon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Miranda</a:t>
            </a: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Cressida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Desdemona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Juliet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Portia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Rosalind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Belinda</a:t>
            </a: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Puck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Caliban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Sycorax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148064" y="965041"/>
            <a:ext cx="1952779" cy="37856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Netuno</a:t>
            </a: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Naiara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Talassa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Despina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Galateia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Larissa</a:t>
            </a: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Proteus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Tritão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Nereida</a:t>
            </a:r>
          </a:p>
          <a:p>
            <a:pPr marL="457200" indent="-457200" algn="l">
              <a:buClr>
                <a:srgbClr val="C00000"/>
              </a:buClr>
              <a:defRPr/>
            </a:pP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Satélites principais: Urano e Netuno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643188"/>
            <a:ext cx="7772400" cy="1714500"/>
          </a:xfrm>
        </p:spPr>
        <p:txBody>
          <a:bodyPr/>
          <a:lstStyle/>
          <a:p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Estrutura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Planetas anões, a Terra e a Lua</a:t>
            </a:r>
          </a:p>
        </p:txBody>
      </p: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114425"/>
            <a:ext cx="8258175" cy="574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316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endParaRPr lang="pt-BR" sz="1200" b="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algn="l" eaLnBrk="1" hangingPunct="1"/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http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://spaceplace.nasa.gov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91880" y="3068960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1696554" y="1124744"/>
            <a:ext cx="55739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Tamanhos relativos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caso de Plutão</a:t>
            </a:r>
          </a:p>
        </p:txBody>
      </p:sp>
      <p:pic>
        <p:nvPicPr>
          <p:cNvPr id="37891" name="Picture 2" descr="C:\Documents and Settings\andre silva\Meus documentos\OBSERVATÓRIO_MAGNO\Apresentações\Apresentações_várias\Anões Amarelos\pobre_Plutã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55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5857875" y="6429375"/>
            <a:ext cx="34323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MathiasPedersen.com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280920" cy="5328592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Girar em torno do Sol;</a:t>
            </a: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endParaRPr lang="pt-BR" sz="4000" b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endParaRPr lang="pt-BR" sz="4000" b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sz="4000" b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Ser redondo;</a:t>
            </a: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endParaRPr lang="pt-BR" sz="4000" b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endParaRPr lang="pt-BR" sz="4000" b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sz="4000" b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Ser o corpo dominante na </a:t>
            </a:r>
          </a:p>
          <a:p>
            <a:pPr marL="444500" algn="just">
              <a:buClr>
                <a:srgbClr val="FFC000"/>
              </a:buClr>
            </a:pPr>
            <a:r>
              <a:rPr lang="pt-BR" sz="4000" b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sua órbita</a:t>
            </a: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. </a:t>
            </a:r>
            <a:endParaRPr lang="pt-BR" b="0" dirty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23528" y="116632"/>
            <a:ext cx="88204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Para ser planeta o corpo</a:t>
            </a: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deve: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7172" name="Picture 4" descr="http://www.casaconhecimento.com.br/blog/wp-content/uploads/Right-or-Wrong-Button.jpg"/>
          <p:cNvPicPr>
            <a:picLocks noChangeAspect="1" noChangeArrowheads="1"/>
          </p:cNvPicPr>
          <p:nvPr/>
        </p:nvPicPr>
        <p:blipFill>
          <a:blip r:embed="rId3" cstate="print"/>
          <a:srcRect r="48715"/>
          <a:stretch>
            <a:fillRect/>
          </a:stretch>
        </p:blipFill>
        <p:spPr bwMode="auto">
          <a:xfrm>
            <a:off x="7236296" y="1341285"/>
            <a:ext cx="1152128" cy="1079603"/>
          </a:xfrm>
          <a:prstGeom prst="rect">
            <a:avLst/>
          </a:prstGeom>
          <a:noFill/>
        </p:spPr>
      </p:pic>
      <p:pic>
        <p:nvPicPr>
          <p:cNvPr id="8" name="Picture 4" descr="http://www.casaconhecimento.com.br/blog/wp-content/uploads/Right-or-Wrong-Button.jpg"/>
          <p:cNvPicPr>
            <a:picLocks noChangeAspect="1" noChangeArrowheads="1"/>
          </p:cNvPicPr>
          <p:nvPr/>
        </p:nvPicPr>
        <p:blipFill>
          <a:blip r:embed="rId3" cstate="print"/>
          <a:srcRect r="48715"/>
          <a:stretch>
            <a:fillRect/>
          </a:stretch>
        </p:blipFill>
        <p:spPr bwMode="auto">
          <a:xfrm>
            <a:off x="7236296" y="3357509"/>
            <a:ext cx="1152128" cy="1079603"/>
          </a:xfrm>
          <a:prstGeom prst="rect">
            <a:avLst/>
          </a:prstGeom>
          <a:noFill/>
        </p:spPr>
      </p:pic>
      <p:pic>
        <p:nvPicPr>
          <p:cNvPr id="9" name="Picture 4" descr="http://www.casaconhecimento.com.br/blog/wp-content/uploads/Right-or-Wrong-Button.jpg"/>
          <p:cNvPicPr>
            <a:picLocks noChangeAspect="1" noChangeArrowheads="1"/>
          </p:cNvPicPr>
          <p:nvPr/>
        </p:nvPicPr>
        <p:blipFill>
          <a:blip r:embed="rId3" cstate="print"/>
          <a:srcRect l="49634"/>
          <a:stretch>
            <a:fillRect/>
          </a:stretch>
        </p:blipFill>
        <p:spPr bwMode="auto">
          <a:xfrm>
            <a:off x="7236296" y="5445741"/>
            <a:ext cx="1131483" cy="10796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578596"/>
            <a:ext cx="7772400" cy="1714500"/>
          </a:xfrm>
        </p:spPr>
        <p:txBody>
          <a:bodyPr/>
          <a:lstStyle/>
          <a:p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Corpos Menores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http://3.bp.blogspot.com/-mpbOjY5cV3Y/USOFkEDFKSI/AAAAAAABE-Y/E1jRSn1Rud0/s1600/31463_552536251434057_869038162_n.jpg"/>
          <p:cNvPicPr>
            <a:picLocks noChangeAspect="1" noChangeArrowheads="1"/>
          </p:cNvPicPr>
          <p:nvPr/>
        </p:nvPicPr>
        <p:blipFill>
          <a:blip r:embed="rId3" cstate="print">
            <a:lum bright="9000" contrast="60000"/>
          </a:blip>
          <a:srcRect l="1167" t="4252" r="57743" b="10866"/>
          <a:stretch>
            <a:fillRect/>
          </a:stretch>
        </p:blipFill>
        <p:spPr bwMode="auto">
          <a:xfrm>
            <a:off x="-6670" y="46844"/>
            <a:ext cx="2562446" cy="6534889"/>
          </a:xfrm>
          <a:prstGeom prst="rect">
            <a:avLst/>
          </a:prstGeom>
          <a:noFill/>
        </p:spPr>
      </p:pic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2592288" y="17329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Cometa: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bloco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de gelo e rocha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alguns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quilômetros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caudas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apontam na direção contrária à do Sol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592288" y="1556792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Asteroide: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composto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de rochas e metais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tamanho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&gt;100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metros 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2592288" y="2636912"/>
            <a:ext cx="6300192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Meteoroide: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menor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que um asteroide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alguns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entram na atmosfera terrestre</a:t>
            </a: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2592288" y="3833753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Meteoro: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o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rastro luminoso causado pela entrada do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meteoroide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“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estrela cadente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”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2592288" y="5529426"/>
            <a:ext cx="644420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Meteorito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meteoroide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que atinge a superfície</a:t>
            </a:r>
          </a:p>
        </p:txBody>
      </p:sp>
      <p:sp>
        <p:nvSpPr>
          <p:cNvPr id="8" name="Retângulo 7"/>
          <p:cNvSpPr/>
          <p:nvPr/>
        </p:nvSpPr>
        <p:spPr>
          <a:xfrm>
            <a:off x="-1116632" y="6597352"/>
            <a:ext cx="1080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http://gaea-numero.blogspot.com.br/2013/02/meteoro-cai-na-russia-e-deixa-centenas.html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uiExpand="1" build="allAtOnce"/>
      <p:bldP spid="14" grpId="0" uiExpand="1" build="allAtOnce"/>
      <p:bldP spid="15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11560" y="2492896"/>
            <a:ext cx="7772400" cy="1714500"/>
          </a:xfrm>
        </p:spPr>
        <p:txBody>
          <a:bodyPr/>
          <a:lstStyle/>
          <a:p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Apêndice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65125" y="1009626"/>
            <a:ext cx="8534400" cy="563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Mercúrio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4.879 km 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5,43 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        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260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°C       Rochoso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Vênus   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12.104 km          5,24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467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°C       Rochoso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Terra     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12.756 km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5,52 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            22 °C          Rochoso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Marte    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6.792 km            3,91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       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-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63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°C        Rochoso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      </a:t>
            </a:r>
            <a:endParaRPr lang="pt-BR" sz="2000" i="1" dirty="0">
              <a:solidFill>
                <a:srgbClr val="66CC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Júpiter   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142.984 km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1,33 g/cm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148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°C 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Saturno 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120.536 km        0,69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178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°C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Urano    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51.118 km   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1,29 g/cm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218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°C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Netuno  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49.528 km          1,64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220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°C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Planetas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Anões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Ceres            </a:t>
            </a:r>
            <a:r>
              <a:rPr lang="pt-BR" sz="2000" i="1" dirty="0" smtClean="0">
                <a:solidFill>
                  <a:srgbClr val="C00000"/>
                </a:solidFill>
                <a:latin typeface="Consolas"/>
                <a:cs typeface="Consolas"/>
              </a:rPr>
              <a:t>≈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952x975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km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2,08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           -106 °C 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Rochoso</a:t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Plutão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              2324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km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2,03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000" dirty="0">
                <a:solidFill>
                  <a:srgbClr val="C00000"/>
                </a:solidFill>
                <a:latin typeface="Century Gothic" pitchFamily="34" charset="0"/>
              </a:rPr>
              <a:t>         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-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228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°C  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Rochoso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err="1" smtClean="0">
                <a:solidFill>
                  <a:srgbClr val="C00000"/>
                </a:solidFill>
                <a:latin typeface="Century Gothic" pitchFamily="34" charset="0"/>
              </a:rPr>
              <a:t>Haumea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</a:t>
            </a:r>
            <a:r>
              <a:rPr lang="pt-BR" sz="2000" i="1" dirty="0" smtClean="0">
                <a:solidFill>
                  <a:srgbClr val="C00000"/>
                </a:solidFill>
                <a:latin typeface="Consolas"/>
                <a:cs typeface="Consolas"/>
              </a:rPr>
              <a:t>≈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1960x1520 km    2,6 g/cm</a:t>
            </a:r>
            <a:r>
              <a:rPr lang="pt-BR" sz="2000" i="1" baseline="30000" dirty="0" smtClean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          -241 °C        Rochoso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err="1" smtClean="0">
                <a:solidFill>
                  <a:srgbClr val="C00000"/>
                </a:solidFill>
                <a:latin typeface="Century Gothic" pitchFamily="34" charset="0"/>
              </a:rPr>
              <a:t>Makemake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    </a:t>
            </a:r>
            <a:r>
              <a:rPr lang="pt-BR" sz="2000" i="1" dirty="0" smtClean="0">
                <a:solidFill>
                  <a:srgbClr val="C00000"/>
                </a:solidFill>
                <a:latin typeface="Consolas"/>
                <a:cs typeface="Consolas"/>
              </a:rPr>
              <a:t>≈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1500 km     2,0 g/cm</a:t>
            </a:r>
            <a:r>
              <a:rPr lang="pt-BR" sz="2000" i="1" baseline="30000" dirty="0" smtClean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          -240 °C        Rochoso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i="1" dirty="0" err="1">
                <a:solidFill>
                  <a:srgbClr val="C00000"/>
                </a:solidFill>
                <a:latin typeface="Century Gothic" pitchFamily="34" charset="0"/>
              </a:rPr>
              <a:t>Eris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    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            2326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km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2,5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     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-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238 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°C 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Rochoso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381000" y="639738"/>
            <a:ext cx="10439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900" i="1" dirty="0">
                <a:solidFill>
                  <a:srgbClr val="FF5229"/>
                </a:solidFill>
                <a:latin typeface="Century Gothic" pitchFamily="34" charset="0"/>
              </a:rPr>
              <a:t>            </a:t>
            </a:r>
            <a:r>
              <a:rPr lang="pt-BR" sz="1900" i="1" dirty="0">
                <a:solidFill>
                  <a:schemeClr val="bg1"/>
                </a:solidFill>
                <a:latin typeface="Century Gothic" pitchFamily="34" charset="0"/>
              </a:rPr>
              <a:t>Planeta         Diâmetro            Dens.  </a:t>
            </a:r>
            <a:r>
              <a:rPr lang="pt-BR" sz="1900" i="1" dirty="0" smtClean="0">
                <a:solidFill>
                  <a:schemeClr val="bg1"/>
                </a:solidFill>
                <a:latin typeface="Century Gothic" pitchFamily="34" charset="0"/>
              </a:rPr>
              <a:t>Média  Temp</a:t>
            </a:r>
            <a:r>
              <a:rPr lang="pt-BR" sz="1900" i="1" dirty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pt-BR" sz="1900" i="1" dirty="0" smtClean="0">
                <a:solidFill>
                  <a:schemeClr val="bg1"/>
                </a:solidFill>
                <a:latin typeface="Century Gothic" pitchFamily="34" charset="0"/>
              </a:rPr>
              <a:t>Média    </a:t>
            </a:r>
            <a:r>
              <a:rPr lang="pt-BR" sz="1900" i="1" dirty="0">
                <a:solidFill>
                  <a:schemeClr val="bg1"/>
                </a:solidFill>
                <a:latin typeface="Century Gothic" pitchFamily="34" charset="0"/>
              </a:rPr>
              <a:t>Composição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H="1">
            <a:off x="1619672" y="963588"/>
            <a:ext cx="26566" cy="3779094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274638" y="4729138"/>
            <a:ext cx="8412162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3706267" y="998513"/>
            <a:ext cx="1637" cy="5472361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H="1">
            <a:off x="5580112" y="998513"/>
            <a:ext cx="36910" cy="5472361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7072312" y="1035026"/>
            <a:ext cx="19967" cy="536384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274638" y="620688"/>
            <a:ext cx="8686800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274638" y="1003276"/>
            <a:ext cx="8686800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-315416"/>
            <a:ext cx="82296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Dados físicos</a:t>
            </a: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251520" y="5030714"/>
            <a:ext cx="8412162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7504" y="6548790"/>
            <a:ext cx="6534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Fonte dos dados: Bond, Peter: </a:t>
            </a:r>
            <a:r>
              <a:rPr lang="pt-BR" sz="1200" b="0" dirty="0" err="1" smtClean="0">
                <a:solidFill>
                  <a:srgbClr val="FFC000"/>
                </a:solidFill>
                <a:latin typeface="Century Gothic" pitchFamily="34" charset="0"/>
              </a:rPr>
              <a:t>Exploring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b="0" dirty="0" err="1" smtClean="0">
                <a:solidFill>
                  <a:srgbClr val="FFC000"/>
                </a:solidFill>
                <a:latin typeface="Century Gothic" pitchFamily="34" charset="0"/>
              </a:rPr>
              <a:t>the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 Solar System (2012)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7724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Viajando pelo Sistema Solar com o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Celestia</a:t>
            </a:r>
            <a:endParaRPr lang="pt-BR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0722" name="Picture 2" descr="http://images.br.sftcdn.net/br/scrn/61000/61038/celesti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88840"/>
            <a:ext cx="3980228" cy="2808312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395536" y="505905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Acesse para download gratuito: </a:t>
            </a:r>
          </a:p>
          <a:p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  <a:hlinkClick r:id="rId3"/>
              </a:rPr>
              <a:t>http://www.shatters.net/celestia</a:t>
            </a:r>
            <a:r>
              <a:rPr lang="pt-BR" sz="3600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hlinkClick r:id="rId3"/>
              </a:rPr>
              <a:t>/</a:t>
            </a:r>
            <a:endParaRPr lang="pt-BR" sz="36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pt-BR" sz="3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9" descr="C:\Users\ANDRE\Documents\1-OBSERVATÓRIO\1-ATIVIDADES\4-Minicursos\minicursos-2015\1-minicurso-IA-prim-sem-2015\solar-system-798881-1440x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99453"/>
            <a:ext cx="9108504" cy="5718116"/>
          </a:xfrm>
          <a:prstGeom prst="rect">
            <a:avLst/>
          </a:prstGeom>
          <a:noFill/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Sistema Solar (próximo ao Sol)</a:t>
            </a:r>
          </a:p>
        </p:txBody>
      </p:sp>
      <p:sp>
        <p:nvSpPr>
          <p:cNvPr id="38916" name="AutoShape 4" descr="http://wall4all.me/walls/sports/solar-system-798881-1440x9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8" name="AutoShape 6" descr="http://wall4all.me/walls/sports/solar-system-798881-1440x9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0" name="AutoShape 8" descr="http://wall4all.me/walls/sports/solar-system-798881-1440x9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Text Box 141"/>
          <p:cNvSpPr txBox="1">
            <a:spLocks noChangeArrowheads="1"/>
          </p:cNvSpPr>
          <p:nvPr/>
        </p:nvSpPr>
        <p:spPr bwMode="auto">
          <a:xfrm>
            <a:off x="0" y="654233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http://wall4all.me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5436096" y="1412776"/>
            <a:ext cx="331236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8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18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scovermagazine.com/%7E/media/import/images/5/8/0/outer-il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2640"/>
            <a:ext cx="9144000" cy="60553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Estrutura do Sistema Solar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39552" y="3501008"/>
            <a:ext cx="207168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r>
              <a:rPr lang="pt-BR" sz="2000" b="0" dirty="0">
                <a:solidFill>
                  <a:schemeClr val="bg1"/>
                </a:solidFill>
                <a:latin typeface="Century Gothic" pitchFamily="34" charset="0"/>
              </a:rPr>
              <a:t>Cinturão de </a:t>
            </a: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</a:rPr>
              <a:t>asteroides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5796136" y="3789040"/>
            <a:ext cx="243224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r>
              <a:rPr lang="pt-BR" sz="2000" b="0" dirty="0">
                <a:solidFill>
                  <a:schemeClr val="bg1"/>
                </a:solidFill>
                <a:latin typeface="Century Gothic" pitchFamily="34" charset="0"/>
              </a:rPr>
              <a:t>Cinturão de </a:t>
            </a:r>
            <a:r>
              <a:rPr lang="pt-BR" sz="2000" b="0" dirty="0" err="1" smtClean="0">
                <a:solidFill>
                  <a:schemeClr val="bg1"/>
                </a:solidFill>
                <a:latin typeface="Century Gothic" pitchFamily="34" charset="0"/>
              </a:rPr>
              <a:t>Edgeworth-Kuiper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6732240" y="5795972"/>
            <a:ext cx="197971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r>
              <a:rPr lang="pt-BR" sz="2000" b="0" dirty="0">
                <a:solidFill>
                  <a:schemeClr val="bg1"/>
                </a:solidFill>
                <a:latin typeface="Century Gothic" pitchFamily="34" charset="0"/>
              </a:rPr>
              <a:t>Nuvem de </a:t>
            </a:r>
            <a:r>
              <a:rPr lang="pt-BR" sz="2000" b="0" dirty="0" err="1">
                <a:solidFill>
                  <a:schemeClr val="bg1"/>
                </a:solidFill>
                <a:latin typeface="Century Gothic" pitchFamily="34" charset="0"/>
              </a:rPr>
              <a:t>Oort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3" name="Conector de seta reta 33"/>
          <p:cNvCxnSpPr>
            <a:cxnSpLocks noChangeShapeType="1"/>
          </p:cNvCxnSpPr>
          <p:nvPr/>
        </p:nvCxnSpPr>
        <p:spPr bwMode="auto">
          <a:xfrm flipH="1" flipV="1">
            <a:off x="5220072" y="3645024"/>
            <a:ext cx="936104" cy="288032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  <p:cxnSp>
        <p:nvCxnSpPr>
          <p:cNvPr id="14" name="Conector de seta reta 34"/>
          <p:cNvCxnSpPr>
            <a:cxnSpLocks noChangeShapeType="1"/>
          </p:cNvCxnSpPr>
          <p:nvPr/>
        </p:nvCxnSpPr>
        <p:spPr bwMode="auto">
          <a:xfrm flipH="1">
            <a:off x="1403648" y="4215383"/>
            <a:ext cx="64593" cy="941809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432048" y="1303600"/>
            <a:ext cx="871195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 NO: entre 30 mil e 100 mil UA</a:t>
            </a:r>
            <a:endParaRPr lang="pt-BR" sz="2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Text Box 141"/>
          <p:cNvSpPr txBox="1">
            <a:spLocks noChangeArrowheads="1"/>
          </p:cNvSpPr>
          <p:nvPr/>
        </p:nvSpPr>
        <p:spPr bwMode="auto">
          <a:xfrm>
            <a:off x="0" y="654233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http://discovermagazine.com/2004/nov/cover#.UjtJr3-O74w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467544" y="2564904"/>
            <a:ext cx="871195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 CA: entre 1,5 e 5 UA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432048" y="1916832"/>
            <a:ext cx="871195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 CE-K: entre 30 e 50 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9" grpId="0" build="allAtOnce"/>
      <p:bldP spid="15" grpId="0"/>
      <p:bldP spid="16" grpId="0" build="allAtOnce"/>
      <p:bldP spid="1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643188"/>
            <a:ext cx="7772400" cy="1714500"/>
          </a:xfrm>
        </p:spPr>
        <p:txBody>
          <a:bodyPr/>
          <a:lstStyle/>
          <a:p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Formação</a:t>
            </a: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280920" cy="5472608"/>
          </a:xfrm>
        </p:spPr>
        <p:txBody>
          <a:bodyPr>
            <a:no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há 4,6 bilhões de anos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33400" indent="-533400"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colapso de nuvem de gás e poeira </a:t>
            </a:r>
          </a:p>
          <a:p>
            <a:pPr marL="533400" indent="-533400"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33400" indent="-533400"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formação conjunta de vários </a:t>
            </a:r>
            <a:r>
              <a:rPr lang="pt-BR" b="0" dirty="0" err="1" smtClean="0">
                <a:solidFill>
                  <a:srgbClr val="FFC000"/>
                </a:solidFill>
                <a:latin typeface="Century Gothic" pitchFamily="34" charset="0"/>
              </a:rPr>
              <a:t>SP’s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(?)</a:t>
            </a:r>
          </a:p>
          <a:p>
            <a:pPr marL="533400" indent="-533400"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33400" indent="-533400"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rotação aumenta com o colapso: disco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pt-BR" b="0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ANDRE\Documents\OBSERVATÓRIO\ATIVIDADES\Sessões Astronomia\Arquivados_SA\SAs-Regis\formacao_sistema_so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443" y="0"/>
            <a:ext cx="8705045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762672" y="55657"/>
            <a:ext cx="5489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Mark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Garlick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Sciencephoto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Library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640960" cy="4896544"/>
          </a:xfrm>
        </p:spPr>
        <p:txBody>
          <a:bodyPr>
            <a:normAutofit/>
          </a:bodyPr>
          <a:lstStyle/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4500" b="0" dirty="0" smtClean="0">
                <a:solidFill>
                  <a:srgbClr val="FFC000"/>
                </a:solidFill>
                <a:latin typeface="Century Gothic" pitchFamily="34" charset="0"/>
              </a:rPr>
              <a:t> período de muitas colisões, </a:t>
            </a: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endParaRPr lang="pt-BR" sz="45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4500" b="0" dirty="0" smtClean="0">
                <a:solidFill>
                  <a:srgbClr val="FFC000"/>
                </a:solidFill>
                <a:latin typeface="Century Gothic" pitchFamily="34" charset="0"/>
              </a:rPr>
              <a:t> explicação para um dos grandes mistérios da Astronomia...</a:t>
            </a:r>
            <a:endParaRPr lang="pt-BR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19872" y="3357192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1748640" y="1124744"/>
            <a:ext cx="5469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 formação da Lua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7653</TotalTime>
  <Words>861</Words>
  <Application>Microsoft Office PowerPoint</Application>
  <PresentationFormat>Apresentação na tela (4:3)</PresentationFormat>
  <Paragraphs>325</Paragraphs>
  <Slides>28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Blank Presentation</vt:lpstr>
      <vt:lpstr>Slide 1</vt:lpstr>
      <vt:lpstr>Estrutura </vt:lpstr>
      <vt:lpstr>Sistema Solar (próximo ao Sol)</vt:lpstr>
      <vt:lpstr>Estrutura do Sistema Solar</vt:lpstr>
      <vt:lpstr>Formação</vt:lpstr>
      <vt:lpstr>Slide 6</vt:lpstr>
      <vt:lpstr>Slide 7</vt:lpstr>
      <vt:lpstr>Slide 8</vt:lpstr>
      <vt:lpstr>Slide 9</vt:lpstr>
      <vt:lpstr>Componentes</vt:lpstr>
      <vt:lpstr>Conteúdo do Sistema Solar</vt:lpstr>
      <vt:lpstr>Os oito planetas</vt:lpstr>
      <vt:lpstr>Planetas jovianos</vt:lpstr>
      <vt:lpstr>Planetas terrestres</vt:lpstr>
      <vt:lpstr>Principais satélites</vt:lpstr>
      <vt:lpstr>Satélites principais:  planetas terrestres</vt:lpstr>
      <vt:lpstr>Slide 17</vt:lpstr>
      <vt:lpstr>Slide 18</vt:lpstr>
      <vt:lpstr>Slide 19</vt:lpstr>
      <vt:lpstr>Planetas anões, a Terra e a Lua</vt:lpstr>
      <vt:lpstr>Slide 21</vt:lpstr>
      <vt:lpstr>O caso de Plutão</vt:lpstr>
      <vt:lpstr>Slide 23</vt:lpstr>
      <vt:lpstr>Corpos Menores</vt:lpstr>
      <vt:lpstr>Slide 25</vt:lpstr>
      <vt:lpstr>Apêndice</vt:lpstr>
      <vt:lpstr>Dados físicos</vt:lpstr>
      <vt:lpstr>Viajando pelo Sistema Solar com o Celestia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476</cp:revision>
  <cp:lastPrinted>2000-05-01T12:23:36Z</cp:lastPrinted>
  <dcterms:created xsi:type="dcterms:W3CDTF">1995-06-17T23:31:02Z</dcterms:created>
  <dcterms:modified xsi:type="dcterms:W3CDTF">2015-03-27T13:46:16Z</dcterms:modified>
</cp:coreProperties>
</file>