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1024" r:id="rId2"/>
    <p:sldId id="1082" r:id="rId3"/>
    <p:sldId id="1050" r:id="rId4"/>
    <p:sldId id="1064" r:id="rId5"/>
    <p:sldId id="1051" r:id="rId6"/>
    <p:sldId id="985" r:id="rId7"/>
    <p:sldId id="1067" r:id="rId8"/>
    <p:sldId id="1066" r:id="rId9"/>
    <p:sldId id="1054" r:id="rId10"/>
    <p:sldId id="1072" r:id="rId11"/>
    <p:sldId id="1073" r:id="rId12"/>
    <p:sldId id="1081" r:id="rId13"/>
    <p:sldId id="1074" r:id="rId14"/>
    <p:sldId id="1075" r:id="rId15"/>
    <p:sldId id="1058" r:id="rId16"/>
    <p:sldId id="1055" r:id="rId17"/>
    <p:sldId id="992" r:id="rId18"/>
    <p:sldId id="1079" r:id="rId19"/>
    <p:sldId id="1078" r:id="rId20"/>
    <p:sldId id="1019" r:id="rId21"/>
    <p:sldId id="1085" r:id="rId22"/>
    <p:sldId id="1086" r:id="rId23"/>
    <p:sldId id="1088" r:id="rId24"/>
    <p:sldId id="1090" r:id="rId25"/>
    <p:sldId id="1091" r:id="rId26"/>
    <p:sldId id="1083" r:id="rId27"/>
    <p:sldId id="1084" r:id="rId28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88FF"/>
    <a:srgbClr val="00FF00"/>
    <a:srgbClr val="FDE65D"/>
    <a:srgbClr val="69D8FF"/>
    <a:srgbClr val="CCECFF"/>
    <a:srgbClr val="EA8D04"/>
    <a:srgbClr val="FF8989"/>
    <a:srgbClr val="FFFFCC"/>
    <a:srgbClr val="C3D9FD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8" autoAdjust="0"/>
    <p:restoredTop sz="95710" autoAdjust="0"/>
  </p:normalViewPr>
  <p:slideViewPr>
    <p:cSldViewPr>
      <p:cViewPr>
        <p:scale>
          <a:sx n="75" d="100"/>
          <a:sy n="75" d="100"/>
        </p:scale>
        <p:origin x="-1812" y="-23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341A13-8482-4FAF-8002-3EE11332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0BA4C4-0D03-47D0-9FB9-68CB8D538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Stellarium</a:t>
            </a:r>
            <a:endParaRPr lang="pt-BR" sz="12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A7CEF-14B5-4EBF-A55E-4203D127055E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: http://cssartist.net</a:t>
            </a:r>
            <a:r>
              <a:rPr lang="pt-BR" smtClean="0"/>
              <a:t>/?p=3076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F2D85-9333-4A77-B2A1-CECD336883E8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50F26-7FF1-41B7-98BC-92DBBD38DD64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Wikipedia</a:t>
            </a:r>
            <a:r>
              <a:rPr lang="pt-BR" baseline="0" dirty="0" smtClean="0"/>
              <a:t> disponível 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disponível em http://en.wikipedia.org/wiki/Hertzsprung%E2%80%93Russell_</a:t>
            </a:r>
            <a:r>
              <a:rPr lang="pt-BR" sz="1200" dirty="0" err="1" smtClean="0">
                <a:solidFill>
                  <a:srgbClr val="00CC99"/>
                </a:solidFill>
                <a:latin typeface="Century Gothic" pitchFamily="34" charset="0"/>
              </a:rPr>
              <a:t>diagram</a:t>
            </a:r>
            <a:endParaRPr lang="pt-BR" sz="1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http://www.prof2000.pt/users/angelof/af16/ts_sol/bigsol105.htm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http://www.prof2000.pt/users/angelof/af16/ts_sol/bigsol105.htm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http://www.prof2000.pt/users/angelof/af16/ts_sol/bigsol105.htm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25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</a:t>
            </a:r>
            <a:r>
              <a:rPr lang="pt-BR" baseline="0" dirty="0" smtClean="0"/>
              <a:t> da imagem: Prof.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, com adaptações.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12AEC-4411-4BDC-A180-40E765311BC7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650875"/>
            <a:ext cx="4343400" cy="32575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Crédito</a:t>
            </a:r>
            <a:r>
              <a:rPr lang="pt-BR" baseline="0" dirty="0" smtClean="0"/>
              <a:t> da imagem: Prof.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, com adaptações.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13BC1-851C-46AC-A41D-1E76BB7990D8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F1138-0AF7-4BFC-8954-FE426D23DB5A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devinin.blogspot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tamanhos_estelares.av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aula-6-Radioastronomia-Andre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wwwdevinin.blogspo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1259632" y="2756520"/>
            <a:ext cx="6400800" cy="1752600"/>
          </a:xfrm>
          <a:noFill/>
        </p:spPr>
        <p:txBody>
          <a:bodyPr/>
          <a:lstStyle/>
          <a:p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As estrelas:</a:t>
            </a:r>
          </a:p>
          <a:p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características</a:t>
            </a:r>
            <a:r>
              <a:rPr lang="pt-BR" sz="7200" dirty="0" smtClean="0">
                <a:solidFill>
                  <a:srgbClr val="00CC99"/>
                </a:solidFill>
                <a:latin typeface="Century Gothic" pitchFamily="34" charset="0"/>
              </a:rPr>
              <a:t/>
            </a:r>
            <a:br>
              <a:rPr lang="pt-BR" sz="7200" dirty="0" smtClean="0">
                <a:solidFill>
                  <a:srgbClr val="00CC99"/>
                </a:solidFill>
                <a:latin typeface="Century Gothic" pitchFamily="34" charset="0"/>
              </a:rPr>
            </a:br>
            <a:endParaRPr lang="pt-BR" sz="7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C99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5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0" y="6551766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1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972969"/>
            <a:ext cx="7162800" cy="1069225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72000"/>
              </a:lnSpc>
            </a:pPr>
            <a: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  <a:t>O brilho das estrelas: magnitudes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Magnitudes aparentes</a:t>
            </a:r>
          </a:p>
        </p:txBody>
      </p:sp>
      <p:sp>
        <p:nvSpPr>
          <p:cNvPr id="13340" name="Rectangle 119"/>
          <p:cNvSpPr>
            <a:spLocks noChangeArrowheads="1"/>
          </p:cNvSpPr>
          <p:nvPr/>
        </p:nvSpPr>
        <p:spPr bwMode="auto">
          <a:xfrm>
            <a:off x="2627784" y="2286460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Rectangle 126"/>
          <p:cNvSpPr>
            <a:spLocks noChangeArrowheads="1"/>
          </p:cNvSpPr>
          <p:nvPr/>
        </p:nvSpPr>
        <p:spPr bwMode="auto">
          <a:xfrm>
            <a:off x="683568" y="908720"/>
            <a:ext cx="7416824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Brilho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aparente das </a:t>
            </a: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estrelas</a:t>
            </a:r>
          </a:p>
          <a:p>
            <a:pPr defTabSz="762000">
              <a:defRPr/>
            </a:pPr>
            <a:r>
              <a:rPr lang="pt-B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(</a:t>
            </a:r>
            <a:r>
              <a:rPr lang="pt-BR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Hiparco</a:t>
            </a:r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de Nicéia, c.190-c.120 </a:t>
            </a:r>
            <a:r>
              <a:rPr lang="pt-B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a.C.)</a:t>
            </a: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3370469" y="2132856"/>
            <a:ext cx="785813" cy="785884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3441907" y="3078548"/>
            <a:ext cx="642938" cy="642996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3513344" y="4014652"/>
            <a:ext cx="500063" cy="500108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5" name="Oval 3"/>
          <p:cNvSpPr>
            <a:spLocks noChangeAspect="1" noChangeArrowheads="1"/>
          </p:cNvSpPr>
          <p:nvPr/>
        </p:nvSpPr>
        <p:spPr bwMode="auto">
          <a:xfrm>
            <a:off x="3690323" y="6173265"/>
            <a:ext cx="150019" cy="150033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" name="Oval 3"/>
          <p:cNvSpPr>
            <a:spLocks noChangeAspect="1" noChangeArrowheads="1"/>
          </p:cNvSpPr>
          <p:nvPr/>
        </p:nvSpPr>
        <p:spPr bwMode="auto">
          <a:xfrm>
            <a:off x="3584782" y="4817770"/>
            <a:ext cx="357188" cy="357220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5" name="Oval 3"/>
          <p:cNvSpPr>
            <a:spLocks noChangeAspect="1" noChangeArrowheads="1"/>
          </p:cNvSpPr>
          <p:nvPr/>
        </p:nvSpPr>
        <p:spPr bwMode="auto">
          <a:xfrm>
            <a:off x="3615759" y="5526820"/>
            <a:ext cx="285750" cy="285776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8" name="Text Box 141"/>
          <p:cNvSpPr txBox="1">
            <a:spLocks noChangeArrowheads="1"/>
          </p:cNvSpPr>
          <p:nvPr/>
        </p:nvSpPr>
        <p:spPr bwMode="auto">
          <a:xfrm>
            <a:off x="0" y="6536377"/>
            <a:ext cx="8964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Prof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com adaptações; crédito da imagem de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Hiparco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Rectangle 119"/>
          <p:cNvSpPr>
            <a:spLocks noChangeArrowheads="1"/>
          </p:cNvSpPr>
          <p:nvPr/>
        </p:nvSpPr>
        <p:spPr bwMode="auto">
          <a:xfrm>
            <a:off x="2628751" y="3192305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2ª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Rectangle 119"/>
          <p:cNvSpPr>
            <a:spLocks noChangeArrowheads="1"/>
          </p:cNvSpPr>
          <p:nvPr/>
        </p:nvSpPr>
        <p:spPr bwMode="auto">
          <a:xfrm>
            <a:off x="2627784" y="4056401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3ª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Rectangle 119"/>
          <p:cNvSpPr>
            <a:spLocks noChangeArrowheads="1"/>
          </p:cNvSpPr>
          <p:nvPr/>
        </p:nvSpPr>
        <p:spPr bwMode="auto">
          <a:xfrm>
            <a:off x="2627784" y="4769900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4ª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119"/>
          <p:cNvSpPr>
            <a:spLocks noChangeArrowheads="1"/>
          </p:cNvSpPr>
          <p:nvPr/>
        </p:nvSpPr>
        <p:spPr bwMode="auto">
          <a:xfrm>
            <a:off x="2628751" y="5449788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5ª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Rectangle 119"/>
          <p:cNvSpPr>
            <a:spLocks noChangeArrowheads="1"/>
          </p:cNvSpPr>
          <p:nvPr/>
        </p:nvSpPr>
        <p:spPr bwMode="auto">
          <a:xfrm>
            <a:off x="2627784" y="6015689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6ª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" name="Rectangle 119"/>
          <p:cNvSpPr>
            <a:spLocks noChangeArrowheads="1"/>
          </p:cNvSpPr>
          <p:nvPr/>
        </p:nvSpPr>
        <p:spPr bwMode="auto">
          <a:xfrm>
            <a:off x="4355976" y="2300846"/>
            <a:ext cx="478802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As mais brilhantes do céu noturno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" name="Rectangle 119"/>
          <p:cNvSpPr>
            <a:spLocks noChangeArrowheads="1"/>
          </p:cNvSpPr>
          <p:nvPr/>
        </p:nvSpPr>
        <p:spPr bwMode="auto">
          <a:xfrm>
            <a:off x="4176464" y="6046688"/>
            <a:ext cx="500404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No limite da visibilidade do olho humano.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4578" name="Picture 2" descr="http://upload.wikimedia.org/wikipedia/en/7/7e/Hipparchus_by_Rapha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3384376" cy="2570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0" grpId="0"/>
      <p:bldP spid="12" grpId="0" animBg="1"/>
      <p:bldP spid="13" grpId="0" animBg="1"/>
      <p:bldP spid="14" grpId="0" animBg="1"/>
      <p:bldP spid="15" grpId="0" animBg="1"/>
      <p:bldP spid="16" grpId="0" animBg="1"/>
      <p:bldP spid="25" grpId="0" animBg="1"/>
      <p:bldP spid="18" grpId="0"/>
      <p:bldP spid="19" grpId="0"/>
      <p:bldP spid="20" grpId="0"/>
      <p:bldP spid="21" grpId="0"/>
      <p:bldP spid="22" grpId="0"/>
      <p:bldP spid="23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Atenção: cuidado!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139952" y="3501008"/>
            <a:ext cx="4824536" cy="2952328"/>
          </a:xfrm>
        </p:spPr>
        <p:txBody>
          <a:bodyPr/>
          <a:lstStyle/>
          <a:p>
            <a:pPr algn="l"/>
            <a:r>
              <a:rPr lang="pt-BR" sz="36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quanto maior o brilho, </a:t>
            </a:r>
            <a:r>
              <a:rPr lang="pt-BR" sz="3600" b="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menor</a:t>
            </a:r>
            <a:r>
              <a:rPr lang="pt-BR" sz="36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 magnitude!</a:t>
            </a:r>
            <a:endParaRPr lang="pt-BR" sz="3600" b="0" dirty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encrypted-tbn2.gstatic.com/images?q=tbn:ANd9GcTjvS03MavYB8l1G96i9aMsJgnZRQLiuZM_TcnDR8K6rdHO2G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139032"/>
            <a:ext cx="2607503" cy="2666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Magnitudes aparentes modernas com exemplos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844824"/>
            <a:ext cx="7772400" cy="4114800"/>
          </a:xfrm>
        </p:spPr>
        <p:txBody>
          <a:bodyPr/>
          <a:lstStyle/>
          <a:p>
            <a:pPr algn="just">
              <a:buClr>
                <a:schemeClr val="accent1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r>
              <a:rPr lang="pt-BR" sz="2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Mag.30: limite </a:t>
            </a:r>
            <a:r>
              <a:rPr lang="pt-BR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observado pelos maiores telescópios do mundo</a:t>
            </a:r>
            <a:endParaRPr lang="pt-BR" sz="2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chemeClr val="accent1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r>
              <a:rPr lang="pt-BR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</a:t>
            </a:r>
            <a:r>
              <a:rPr lang="pt-BR" sz="2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. 10: limite de um binóculo 7x50</a:t>
            </a:r>
          </a:p>
          <a:p>
            <a:pPr algn="just">
              <a:buClr>
                <a:schemeClr val="accent1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r>
              <a:rPr lang="pt-BR" sz="2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Mag. 6: limite de </a:t>
            </a:r>
            <a:r>
              <a:rPr lang="pt-BR" sz="2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visib</a:t>
            </a:r>
            <a:r>
              <a:rPr lang="pt-BR" sz="2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. do olho humano</a:t>
            </a:r>
          </a:p>
          <a:p>
            <a:pPr algn="just">
              <a:buClr>
                <a:schemeClr val="accent1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r>
              <a:rPr lang="pt-BR" sz="2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Mag. 2,7:  </a:t>
            </a:r>
            <a:r>
              <a:rPr lang="el-GR" sz="2800" b="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pt-BR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b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Crucis</a:t>
            </a:r>
            <a:r>
              <a:rPr lang="pt-BR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(Pálida)</a:t>
            </a:r>
            <a:endParaRPr lang="pt-BR" sz="2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chemeClr val="accent1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r>
              <a:rPr lang="pt-BR" sz="2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Mag. -1,5: de </a:t>
            </a:r>
            <a:r>
              <a:rPr lang="pt-BR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Sirius (a estrela mais brilhante do céu noturno)</a:t>
            </a:r>
            <a:endParaRPr lang="pt-BR" sz="2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chemeClr val="accent1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r>
              <a:rPr lang="pt-BR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</a:t>
            </a:r>
            <a:r>
              <a:rPr lang="pt-BR" sz="2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.-12,5: da Lua Cheia</a:t>
            </a:r>
          </a:p>
          <a:p>
            <a:pPr algn="just">
              <a:buClr>
                <a:schemeClr val="accent1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r>
              <a:rPr lang="pt-BR" sz="2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Mag.-26,8: 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48680"/>
            <a:ext cx="3657600" cy="1371600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absoluta, M</a:t>
            </a:r>
          </a:p>
        </p:txBody>
      </p:sp>
      <p:sp>
        <p:nvSpPr>
          <p:cNvPr id="15363" name="Line 22"/>
          <p:cNvSpPr>
            <a:spLocks noChangeShapeType="1"/>
          </p:cNvSpPr>
          <p:nvPr/>
        </p:nvSpPr>
        <p:spPr bwMode="auto">
          <a:xfrm flipH="1">
            <a:off x="3200400" y="1484785"/>
            <a:ext cx="2019672" cy="4382616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4" name="Line 23"/>
          <p:cNvSpPr>
            <a:spLocks noChangeShapeType="1"/>
          </p:cNvSpPr>
          <p:nvPr/>
        </p:nvSpPr>
        <p:spPr bwMode="auto">
          <a:xfrm flipH="1">
            <a:off x="3200400" y="2000250"/>
            <a:ext cx="2943225" cy="38671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5" name="Line 24"/>
          <p:cNvSpPr>
            <a:spLocks noChangeShapeType="1"/>
          </p:cNvSpPr>
          <p:nvPr/>
        </p:nvSpPr>
        <p:spPr bwMode="auto">
          <a:xfrm flipH="1">
            <a:off x="3214688" y="2643188"/>
            <a:ext cx="3571875" cy="32242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6" name="Line 25"/>
          <p:cNvSpPr>
            <a:spLocks noChangeShapeType="1"/>
          </p:cNvSpPr>
          <p:nvPr/>
        </p:nvSpPr>
        <p:spPr bwMode="auto">
          <a:xfrm flipH="1">
            <a:off x="3200400" y="3357563"/>
            <a:ext cx="4086225" cy="2509837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7" name="Line 26"/>
          <p:cNvSpPr>
            <a:spLocks noChangeShapeType="1"/>
          </p:cNvSpPr>
          <p:nvPr/>
        </p:nvSpPr>
        <p:spPr bwMode="auto">
          <a:xfrm flipH="1">
            <a:off x="3200400" y="4071938"/>
            <a:ext cx="4514850" cy="179546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8" name="Line 27"/>
          <p:cNvSpPr>
            <a:spLocks noChangeShapeType="1"/>
          </p:cNvSpPr>
          <p:nvPr/>
        </p:nvSpPr>
        <p:spPr bwMode="auto">
          <a:xfrm flipH="1">
            <a:off x="3200400" y="4929188"/>
            <a:ext cx="4729163" cy="9382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59484" name="Rectangle 28"/>
          <p:cNvSpPr>
            <a:spLocks noChangeArrowheads="1"/>
          </p:cNvSpPr>
          <p:nvPr/>
        </p:nvSpPr>
        <p:spPr bwMode="auto">
          <a:xfrm>
            <a:off x="4643438" y="25486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5" name="Rectangle 29"/>
          <p:cNvSpPr>
            <a:spLocks noChangeArrowheads="1"/>
          </p:cNvSpPr>
          <p:nvPr/>
        </p:nvSpPr>
        <p:spPr bwMode="auto">
          <a:xfrm>
            <a:off x="5249663" y="295407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6" name="Rectangle 30"/>
          <p:cNvSpPr>
            <a:spLocks noChangeArrowheads="1"/>
          </p:cNvSpPr>
          <p:nvPr/>
        </p:nvSpPr>
        <p:spPr bwMode="auto">
          <a:xfrm>
            <a:off x="5701438" y="34038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7" name="Rectangle 31"/>
          <p:cNvSpPr>
            <a:spLocks noChangeArrowheads="1"/>
          </p:cNvSpPr>
          <p:nvPr/>
        </p:nvSpPr>
        <p:spPr bwMode="auto">
          <a:xfrm>
            <a:off x="6000750" y="39290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8" name="Rectangle 32"/>
          <p:cNvSpPr>
            <a:spLocks noChangeArrowheads="1"/>
          </p:cNvSpPr>
          <p:nvPr/>
        </p:nvSpPr>
        <p:spPr bwMode="auto">
          <a:xfrm>
            <a:off x="6286500" y="44291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9" name="Rectangle 33"/>
          <p:cNvSpPr>
            <a:spLocks noChangeArrowheads="1"/>
          </p:cNvSpPr>
          <p:nvPr/>
        </p:nvSpPr>
        <p:spPr bwMode="auto">
          <a:xfrm>
            <a:off x="6431363" y="50006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90" name="Rectangle 34"/>
          <p:cNvSpPr>
            <a:spLocks noChangeArrowheads="1"/>
          </p:cNvSpPr>
          <p:nvPr/>
        </p:nvSpPr>
        <p:spPr bwMode="auto">
          <a:xfrm>
            <a:off x="4355976" y="5877272"/>
            <a:ext cx="453810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 = 10 </a:t>
            </a:r>
            <a:r>
              <a:rPr lang="pt-BR" sz="3600" dirty="0" err="1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pc</a:t>
            </a: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= 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32,6 </a:t>
            </a:r>
            <a:r>
              <a:rPr lang="pt-BR" sz="3600" dirty="0" err="1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a.l.</a:t>
            </a:r>
            <a:endParaRPr lang="pt-BR" sz="36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59491" name="Text Box 35"/>
          <p:cNvSpPr txBox="1">
            <a:spLocks noChangeArrowheads="1"/>
          </p:cNvSpPr>
          <p:nvPr/>
        </p:nvSpPr>
        <p:spPr bwMode="auto">
          <a:xfrm>
            <a:off x="395536" y="2348880"/>
            <a:ext cx="2880320" cy="22467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 defTabSz="762000">
              <a:defRPr/>
            </a:pPr>
            <a:r>
              <a:rPr lang="pt-BR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Magnitude aparente de uma estrela a uma distância D, fixa.</a:t>
            </a:r>
            <a:endParaRPr lang="pt-BR" sz="2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377" name="Oval 3"/>
          <p:cNvSpPr>
            <a:spLocks noChangeArrowheads="1"/>
          </p:cNvSpPr>
          <p:nvPr/>
        </p:nvSpPr>
        <p:spPr bwMode="auto">
          <a:xfrm>
            <a:off x="8135801" y="4725144"/>
            <a:ext cx="285750" cy="2857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2000">
                <a:srgbClr val="FFFF00"/>
              </a:gs>
              <a:gs pos="62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78" name="Oval 3"/>
          <p:cNvSpPr>
            <a:spLocks noChangeArrowheads="1"/>
          </p:cNvSpPr>
          <p:nvPr/>
        </p:nvSpPr>
        <p:spPr bwMode="auto">
          <a:xfrm>
            <a:off x="7818369" y="3734628"/>
            <a:ext cx="428625" cy="4286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66000">
                <a:srgbClr val="FF3300"/>
              </a:gs>
              <a:gs pos="91000">
                <a:srgbClr val="4D0808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7429500" y="2928938"/>
            <a:ext cx="500063" cy="500062"/>
          </a:xfrm>
          <a:prstGeom prst="ellipse">
            <a:avLst/>
          </a:prstGeom>
          <a:gradFill flip="none" rotWithShape="1">
            <a:gsLst>
              <a:gs pos="51000">
                <a:srgbClr val="FFC000"/>
              </a:gs>
              <a:gs pos="12000">
                <a:schemeClr val="bg1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6858016" y="2000240"/>
            <a:ext cx="642942" cy="642942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rgbClr val="FFC000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>
            <a:off x="6072198" y="1142984"/>
            <a:ext cx="785818" cy="785818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chemeClr val="accent2">
                  <a:lumMod val="60000"/>
                  <a:lumOff val="40000"/>
                  <a:alpha val="31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5000628" y="357166"/>
            <a:ext cx="1000132" cy="1000132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5" name="Text Box 141"/>
          <p:cNvSpPr txBox="1">
            <a:spLocks noChangeArrowheads="1"/>
          </p:cNvSpPr>
          <p:nvPr/>
        </p:nvSpPr>
        <p:spPr bwMode="auto">
          <a:xfrm>
            <a:off x="0" y="6279703"/>
            <a:ext cx="4139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</a:t>
            </a:r>
          </a:p>
          <a:p>
            <a:pPr algn="just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com adaptações</a:t>
            </a:r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1547664" y="5454749"/>
            <a:ext cx="136815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Terra</a:t>
            </a:r>
            <a:endParaRPr lang="pt-BR" sz="3600" dirty="0">
              <a:solidFill>
                <a:srgbClr val="00B0F0"/>
              </a:solidFill>
              <a:latin typeface="Century Gothic" pitchFamily="34" charset="0"/>
              <a:cs typeface="MS Shell Dlg" charset="0"/>
            </a:endParaRPr>
          </a:p>
        </p:txBody>
      </p:sp>
      <p:grpSp>
        <p:nvGrpSpPr>
          <p:cNvPr id="40" name="Grupo 54"/>
          <p:cNvGrpSpPr>
            <a:grpSpLocks noChangeAspect="1"/>
          </p:cNvGrpSpPr>
          <p:nvPr/>
        </p:nvGrpSpPr>
        <p:grpSpPr>
          <a:xfrm>
            <a:off x="2699792" y="5373216"/>
            <a:ext cx="974237" cy="959916"/>
            <a:chOff x="1436812" y="954231"/>
            <a:chExt cx="5991841" cy="5903769"/>
          </a:xfrm>
        </p:grpSpPr>
        <p:sp>
          <p:nvSpPr>
            <p:cNvPr id="42" name="Elipse 41"/>
            <p:cNvSpPr>
              <a:spLocks noChangeAspect="1"/>
            </p:cNvSpPr>
            <p:nvPr/>
          </p:nvSpPr>
          <p:spPr bwMode="auto">
            <a:xfrm>
              <a:off x="1436812" y="954231"/>
              <a:ext cx="5991841" cy="5903769"/>
            </a:xfrm>
            <a:prstGeom prst="ellipse">
              <a:avLst/>
            </a:prstGeom>
            <a:gradFill flip="none" rotWithShape="1">
              <a:gsLst>
                <a:gs pos="0">
                  <a:srgbClr val="0066FF">
                    <a:alpha val="0"/>
                  </a:srgbClr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upo 47"/>
            <p:cNvGrpSpPr/>
            <p:nvPr/>
          </p:nvGrpSpPr>
          <p:grpSpPr>
            <a:xfrm>
              <a:off x="2714969" y="2187217"/>
              <a:ext cx="3600400" cy="3609373"/>
              <a:chOff x="2714969" y="2187217"/>
              <a:chExt cx="3600400" cy="3609373"/>
            </a:xfrm>
          </p:grpSpPr>
          <p:sp>
            <p:nvSpPr>
              <p:cNvPr id="44" name="Elipse 43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Forma livre 44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3831708" y="2187217"/>
                <a:ext cx="2075410" cy="1213969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Forma livre 62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5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5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5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5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5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5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5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5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animBg="1"/>
      <p:bldP spid="15364" grpId="0" animBg="1"/>
      <p:bldP spid="15365" grpId="0" animBg="1"/>
      <p:bldP spid="15366" grpId="0" animBg="1"/>
      <p:bldP spid="15367" grpId="0" animBg="1"/>
      <p:bldP spid="15368" grpId="0" animBg="1"/>
      <p:bldP spid="659484" grpId="0"/>
      <p:bldP spid="659485" grpId="0"/>
      <p:bldP spid="659486" grpId="0"/>
      <p:bldP spid="659487" grpId="0"/>
      <p:bldP spid="659488" grpId="0"/>
      <p:bldP spid="659489" grpId="0"/>
      <p:bldP spid="659490" grpId="0"/>
      <p:bldP spid="659491" grpId="0" autoUpdateAnimBg="0"/>
      <p:bldP spid="15377" grpId="0" animBg="1"/>
      <p:bldP spid="15378" grpId="0" animBg="1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892480" cy="1944216"/>
          </a:xfrm>
        </p:spPr>
        <p:txBody>
          <a:bodyPr/>
          <a:lstStyle/>
          <a:p>
            <a:pPr marL="182563" indent="-182563" algn="l">
              <a:buClr>
                <a:srgbClr val="00B050"/>
              </a:buClr>
              <a:tabLst>
                <a:tab pos="444500" algn="l"/>
              </a:tabLst>
            </a:pP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“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O Sol é uma estrela de quinta grandeza”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1348058" y="3392253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7380312" y="3789040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 bwMode="auto">
          <a:xfrm>
            <a:off x="6444208" y="4077072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6156256" y="278092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78000">
                <a:srgbClr val="8856D2">
                  <a:alpha val="72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1763688" y="2708920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2771800" y="1988840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Rectangle 34"/>
          <p:cNvSpPr>
            <a:spLocks noChangeArrowheads="1"/>
          </p:cNvSpPr>
          <p:nvPr/>
        </p:nvSpPr>
        <p:spPr bwMode="auto">
          <a:xfrm>
            <a:off x="755576" y="5661248"/>
            <a:ext cx="198131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36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Msol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≈ 5</a:t>
            </a:r>
            <a:endParaRPr lang="pt-BR" sz="36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3226161" y="2564904"/>
            <a:ext cx="2592288" cy="2520280"/>
            <a:chOff x="3226161" y="2564904"/>
            <a:chExt cx="2592288" cy="252028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46557" y="2857707"/>
              <a:ext cx="2017391" cy="1946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Elipse 21"/>
            <p:cNvSpPr/>
            <p:nvPr/>
          </p:nvSpPr>
          <p:spPr bwMode="auto">
            <a:xfrm>
              <a:off x="3226161" y="2564904"/>
              <a:ext cx="2592288" cy="2520280"/>
            </a:xfrm>
            <a:prstGeom prst="ellipse">
              <a:avLst/>
            </a:prstGeom>
            <a:gradFill>
              <a:gsLst>
                <a:gs pos="52000">
                  <a:srgbClr val="FFC000">
                    <a:alpha val="66000"/>
                  </a:srgbClr>
                </a:gs>
                <a:gs pos="39000">
                  <a:srgbClr val="FDE65D">
                    <a:alpha val="74000"/>
                  </a:srgbClr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Elipse 17"/>
          <p:cNvSpPr/>
          <p:nvPr/>
        </p:nvSpPr>
        <p:spPr bwMode="auto">
          <a:xfrm>
            <a:off x="4390701" y="3682307"/>
            <a:ext cx="288032" cy="287952"/>
          </a:xfrm>
          <a:prstGeom prst="ellipse">
            <a:avLst/>
          </a:prstGeom>
          <a:gradFill>
            <a:gsLst>
              <a:gs pos="19000">
                <a:srgbClr val="FFC000"/>
              </a:gs>
              <a:gs pos="11000">
                <a:srgbClr val="FFFF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6464369"/>
            <a:ext cx="6084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4"/>
              </a:rPr>
              <a:t>http://wwwdevinin.blogspot.com</a:t>
            </a:r>
            <a:endParaRPr lang="pt-BR" sz="1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284795"/>
            <a:ext cx="7162800" cy="2309051"/>
          </a:xfrm>
        </p:spPr>
        <p:txBody>
          <a:bodyPr lIns="92160" tIns="46080" rIns="92160" bIns="46080">
            <a:spAutoFit/>
          </a:bodyPr>
          <a:lstStyle/>
          <a:p>
            <a:r>
              <a:rPr lang="pt-BR" sz="4800" dirty="0" smtClean="0">
                <a:solidFill>
                  <a:srgbClr val="00CC99"/>
                </a:solidFill>
                <a:latin typeface="Century Gothic" pitchFamily="34" charset="0"/>
              </a:rPr>
              <a:t>As cores </a:t>
            </a:r>
            <a:r>
              <a:rPr lang="pt-BR" sz="4800" dirty="0" smtClean="0">
                <a:solidFill>
                  <a:srgbClr val="00CC99"/>
                </a:solidFill>
                <a:latin typeface="Century Gothic" pitchFamily="34" charset="0"/>
              </a:rPr>
              <a:t>e temperaturas </a:t>
            </a:r>
            <a:br>
              <a:rPr lang="pt-BR" sz="4800" dirty="0" smtClean="0">
                <a:solidFill>
                  <a:srgbClr val="00CC99"/>
                </a:solidFill>
                <a:latin typeface="Century Gothic" pitchFamily="34" charset="0"/>
              </a:rPr>
            </a:br>
            <a:r>
              <a:rPr lang="pt-BR" sz="4800" dirty="0" smtClean="0">
                <a:solidFill>
                  <a:srgbClr val="00CC99"/>
                </a:solidFill>
                <a:latin typeface="Century Gothic" pitchFamily="34" charset="0"/>
              </a:rPr>
              <a:t>das </a:t>
            </a:r>
            <a:r>
              <a:rPr lang="pt-BR" sz="4800" dirty="0" smtClean="0">
                <a:solidFill>
                  <a:srgbClr val="00CC99"/>
                </a:solidFill>
                <a:latin typeface="Century Gothic" pitchFamily="34" charset="0"/>
              </a:rPr>
              <a:t>estrelas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839200" cy="838200"/>
          </a:xfrm>
          <a:noFill/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cores e as temperaturas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97375" y="1081088"/>
            <a:ext cx="303212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defTabSz="762000"/>
            <a:r>
              <a:rPr lang="pt-BR" sz="4800" b="0" dirty="0">
                <a:solidFill>
                  <a:srgbClr val="00B0F0"/>
                </a:solidFill>
                <a:latin typeface="Century Gothic" pitchFamily="34" charset="0"/>
              </a:rPr>
              <a:t>60.000 °C</a:t>
            </a:r>
          </a:p>
          <a:p>
            <a:pPr algn="l" defTabSz="762000"/>
            <a:r>
              <a:rPr lang="pt-BR" sz="4800" b="0" dirty="0">
                <a:solidFill>
                  <a:srgbClr val="69D8FF"/>
                </a:solidFill>
                <a:latin typeface="Century Gothic" pitchFamily="34" charset="0"/>
              </a:rPr>
              <a:t>30.000 °C</a:t>
            </a:r>
          </a:p>
          <a:p>
            <a:pPr algn="l" defTabSz="762000"/>
            <a:r>
              <a:rPr lang="pt-BR" sz="4800" b="0" dirty="0">
                <a:solidFill>
                  <a:schemeClr val="bg1"/>
                </a:solidFill>
                <a:latin typeface="Century Gothic" pitchFamily="34" charset="0"/>
              </a:rPr>
              <a:t>  9.500 °C</a:t>
            </a:r>
          </a:p>
          <a:p>
            <a:pPr algn="l" defTabSz="762000"/>
            <a:r>
              <a:rPr lang="pt-BR" sz="4800" b="0" dirty="0">
                <a:solidFill>
                  <a:srgbClr val="FFFFCC"/>
                </a:solidFill>
                <a:latin typeface="Century Gothic" pitchFamily="34" charset="0"/>
              </a:rPr>
              <a:t>  7.200 °C</a:t>
            </a:r>
          </a:p>
          <a:p>
            <a:pPr algn="l" defTabSz="762000"/>
            <a:r>
              <a:rPr lang="pt-BR" sz="4800" b="0" dirty="0">
                <a:solidFill>
                  <a:srgbClr val="FFFF00"/>
                </a:solidFill>
                <a:latin typeface="Century Gothic" pitchFamily="34" charset="0"/>
              </a:rPr>
              <a:t>  6.000 °C</a:t>
            </a:r>
          </a:p>
          <a:p>
            <a:pPr algn="l" defTabSz="762000"/>
            <a:r>
              <a:rPr lang="pt-BR" sz="4800" b="0" dirty="0">
                <a:solidFill>
                  <a:srgbClr val="FF9900"/>
                </a:solidFill>
                <a:latin typeface="Century Gothic" pitchFamily="34" charset="0"/>
              </a:rPr>
              <a:t>  5.000 °C</a:t>
            </a:r>
          </a:p>
          <a:p>
            <a:pPr algn="l" defTabSz="762000"/>
            <a:r>
              <a:rPr lang="pt-BR" sz="4800" b="0" dirty="0">
                <a:solidFill>
                  <a:srgbClr val="FF0000"/>
                </a:solidFill>
                <a:latin typeface="Century Gothic" pitchFamily="34" charset="0"/>
              </a:rPr>
              <a:t>  3.500 °C</a:t>
            </a: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1613465" y="5562600"/>
            <a:ext cx="79829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800" dirty="0">
                <a:solidFill>
                  <a:srgbClr val="FF0000"/>
                </a:solidFill>
                <a:latin typeface="Century Gothic" pitchFamily="34" charset="0"/>
              </a:rPr>
              <a:t>Fria</a:t>
            </a:r>
          </a:p>
        </p:txBody>
      </p:sp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1259632" y="1268760"/>
            <a:ext cx="130003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>
                <a:solidFill>
                  <a:srgbClr val="69D8FF"/>
                </a:solidFill>
                <a:latin typeface="Century Gothic" pitchFamily="34" charset="0"/>
              </a:rPr>
              <a:t>Quente</a:t>
            </a:r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7376714" y="4286250"/>
            <a:ext cx="54213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pt-BR" sz="20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grpSp>
        <p:nvGrpSpPr>
          <p:cNvPr id="17415" name="Group 15"/>
          <p:cNvGrpSpPr>
            <a:grpSpLocks/>
          </p:cNvGrpSpPr>
          <p:nvPr/>
        </p:nvGrpSpPr>
        <p:grpSpPr bwMode="auto">
          <a:xfrm>
            <a:off x="658540" y="949326"/>
            <a:ext cx="673100" cy="5595939"/>
            <a:chOff x="96" y="742"/>
            <a:chExt cx="424" cy="3525"/>
          </a:xfrm>
        </p:grpSpPr>
        <p:sp>
          <p:nvSpPr>
            <p:cNvPr id="17432" name="Rectangle 16"/>
            <p:cNvSpPr>
              <a:spLocks noChangeArrowheads="1"/>
            </p:cNvSpPr>
            <p:nvPr/>
          </p:nvSpPr>
          <p:spPr bwMode="auto">
            <a:xfrm>
              <a:off x="240" y="742"/>
              <a:ext cx="136" cy="2968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3" name="Oval 17"/>
            <p:cNvSpPr>
              <a:spLocks noChangeArrowheads="1"/>
            </p:cNvSpPr>
            <p:nvPr/>
          </p:nvSpPr>
          <p:spPr bwMode="auto">
            <a:xfrm>
              <a:off x="96" y="3699"/>
              <a:ext cx="424" cy="568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4" name="Rectangle 18"/>
            <p:cNvSpPr>
              <a:spLocks noChangeArrowheads="1"/>
            </p:cNvSpPr>
            <p:nvPr/>
          </p:nvSpPr>
          <p:spPr bwMode="auto">
            <a:xfrm>
              <a:off x="288" y="2745"/>
              <a:ext cx="47" cy="106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5" name="Oval 19"/>
            <p:cNvSpPr>
              <a:spLocks noChangeArrowheads="1"/>
            </p:cNvSpPr>
            <p:nvPr/>
          </p:nvSpPr>
          <p:spPr bwMode="auto">
            <a:xfrm>
              <a:off x="144" y="3760"/>
              <a:ext cx="328" cy="44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8" name="Elipse 27"/>
          <p:cNvSpPr/>
          <p:nvPr/>
        </p:nvSpPr>
        <p:spPr bwMode="auto">
          <a:xfrm>
            <a:off x="3048195" y="1844824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5000">
                <a:srgbClr val="00B0F0">
                  <a:alpha val="87000"/>
                </a:srgbClr>
              </a:gs>
              <a:gs pos="93000">
                <a:schemeClr val="tx1">
                  <a:alpha val="18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Elipse 28"/>
          <p:cNvSpPr/>
          <p:nvPr/>
        </p:nvSpPr>
        <p:spPr bwMode="auto">
          <a:xfrm>
            <a:off x="3069771" y="261227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/>
          <p:nvPr/>
        </p:nvSpPr>
        <p:spPr bwMode="auto">
          <a:xfrm>
            <a:off x="3082128" y="3325956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3093765" y="4050304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3105979" y="4758027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3115634" y="5492598"/>
            <a:ext cx="720000" cy="720000"/>
          </a:xfrm>
          <a:prstGeom prst="ellipse">
            <a:avLst/>
          </a:prstGeom>
          <a:gradFill>
            <a:gsLst>
              <a:gs pos="19000">
                <a:schemeClr val="bg1"/>
              </a:gs>
              <a:gs pos="46000">
                <a:srgbClr val="FF0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3030095" y="1124744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6000">
                <a:srgbClr val="3788FF"/>
              </a:gs>
              <a:gs pos="100000">
                <a:schemeClr val="tx1">
                  <a:alpha val="42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4536504" y="6464369"/>
            <a:ext cx="46074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 com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adaptações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de seta reta 5"/>
          <p:cNvCxnSpPr/>
          <p:nvPr/>
        </p:nvCxnSpPr>
        <p:spPr bwMode="auto">
          <a:xfrm>
            <a:off x="539552" y="1844824"/>
            <a:ext cx="7992888" cy="0"/>
          </a:xfrm>
          <a:prstGeom prst="straightConnector1">
            <a:avLst/>
          </a:prstGeom>
          <a:solidFill>
            <a:schemeClr val="accent1"/>
          </a:solidFill>
          <a:ln w="212725" cap="flat" cmpd="sng" algn="ctr">
            <a:gradFill flip="none" rotWithShape="1">
              <a:gsLst>
                <a:gs pos="6000">
                  <a:srgbClr val="FF0000"/>
                </a:gs>
                <a:gs pos="0">
                  <a:srgbClr val="EE8800"/>
                </a:gs>
                <a:gs pos="56000">
                  <a:srgbClr val="00B050"/>
                </a:gs>
                <a:gs pos="52000">
                  <a:srgbClr val="FFFF00"/>
                </a:gs>
                <a:gs pos="68000">
                  <a:srgbClr val="00B0F0"/>
                </a:gs>
                <a:gs pos="73000">
                  <a:srgbClr val="0070C0"/>
                </a:gs>
                <a:gs pos="95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triangle" w="med" len="lg"/>
            <a:tailEnd type="none" w="sm" len="med"/>
          </a:ln>
          <a:effectLst/>
        </p:spPr>
      </p:cxn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635896" y="1988840"/>
            <a:ext cx="271709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Temperatura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11560" y="4903797"/>
            <a:ext cx="7920879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4400" dirty="0" smtClean="0">
                <a:solidFill>
                  <a:srgbClr val="00B0F0"/>
                </a:solidFill>
                <a:latin typeface="Century Gothic" pitchFamily="34" charset="0"/>
              </a:rPr>
              <a:t>O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h... </a:t>
            </a:r>
            <a:r>
              <a:rPr lang="pt-BR" sz="4400" dirty="0" err="1" smtClean="0">
                <a:solidFill>
                  <a:srgbClr val="69D8FF"/>
                </a:solidFill>
                <a:latin typeface="Century Gothic" pitchFamily="34" charset="0"/>
              </a:rPr>
              <a:t>B</a:t>
            </a:r>
            <a:r>
              <a:rPr lang="pt-BR" sz="4400" dirty="0" err="1" smtClean="0">
                <a:solidFill>
                  <a:srgbClr val="00CC99"/>
                </a:solidFill>
                <a:latin typeface="Century Gothic" pitchFamily="34" charset="0"/>
              </a:rPr>
              <a:t>e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400" dirty="0" smtClean="0">
                <a:solidFill>
                  <a:srgbClr val="FFFFCC"/>
                </a:solidFill>
                <a:latin typeface="Century Gothic" pitchFamily="34" charset="0"/>
              </a:rPr>
              <a:t>F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ine </a:t>
            </a:r>
            <a:r>
              <a:rPr lang="pt-BR" sz="4400" dirty="0" smtClean="0">
                <a:solidFill>
                  <a:srgbClr val="FFFF00"/>
                </a:solidFill>
                <a:latin typeface="Century Gothic" pitchFamily="34" charset="0"/>
              </a:rPr>
              <a:t>G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irl: </a:t>
            </a:r>
            <a:r>
              <a:rPr lang="pt-BR" sz="4400" dirty="0" smtClean="0">
                <a:solidFill>
                  <a:srgbClr val="FFC000"/>
                </a:solidFill>
                <a:latin typeface="Century Gothic" pitchFamily="34" charset="0"/>
              </a:rPr>
              <a:t>K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iss </a:t>
            </a:r>
            <a:r>
              <a:rPr lang="pt-BR" sz="4400" dirty="0" smtClean="0">
                <a:solidFill>
                  <a:srgbClr val="FF0000"/>
                </a:solidFill>
                <a:latin typeface="Century Gothic" pitchFamily="34" charset="0"/>
              </a:rPr>
              <a:t>M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e!</a:t>
            </a:r>
            <a:endParaRPr lang="pt-BR" sz="44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474178" y="5480504"/>
            <a:ext cx="17540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(</a:t>
            </a:r>
            <a:r>
              <a:rPr lang="pt-BR" sz="4400" dirty="0" smtClean="0">
                <a:solidFill>
                  <a:srgbClr val="FFFF00"/>
                </a:solidFill>
                <a:latin typeface="Century Gothic" pitchFamily="34" charset="0"/>
              </a:rPr>
              <a:t>G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uy</a:t>
            </a:r>
            <a:r>
              <a:rPr lang="pt-BR" sz="4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)</a:t>
            </a:r>
            <a:endParaRPr lang="pt-BR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18352" y="4149080"/>
            <a:ext cx="529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O</a:t>
            </a:r>
            <a:endParaRPr lang="pt-BR" sz="3200" dirty="0">
              <a:solidFill>
                <a:srgbClr val="00B0F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419872" y="4161713"/>
            <a:ext cx="487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572000" y="4173588"/>
            <a:ext cx="381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FFFCC"/>
                </a:solidFill>
                <a:latin typeface="Century Gothic" pitchFamily="34" charset="0"/>
              </a:rPr>
              <a:t>F</a:t>
            </a:r>
            <a:endParaRPr lang="pt-BR" sz="3200" dirty="0">
              <a:solidFill>
                <a:srgbClr val="FFFFCC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698872" y="4173588"/>
            <a:ext cx="529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G</a:t>
            </a:r>
            <a:endParaRPr lang="pt-BR" sz="3200" dirty="0">
              <a:solidFill>
                <a:srgbClr val="FFFF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868761" y="4173588"/>
            <a:ext cx="439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K</a:t>
            </a:r>
            <a:endParaRPr lang="pt-BR" sz="3200" dirty="0">
              <a:solidFill>
                <a:srgbClr val="FFC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956376" y="4173588"/>
            <a:ext cx="553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M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276279" y="4161713"/>
            <a:ext cx="423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69D8FF"/>
                </a:solidFill>
                <a:latin typeface="Century Gothic" pitchFamily="34" charset="0"/>
              </a:rPr>
              <a:t>B</a:t>
            </a:r>
            <a:endParaRPr lang="pt-BR" sz="3200" dirty="0">
              <a:solidFill>
                <a:srgbClr val="69D8FF"/>
              </a:solidFill>
            </a:endParaRPr>
          </a:p>
        </p:txBody>
      </p:sp>
      <p:sp>
        <p:nvSpPr>
          <p:cNvPr id="18" name="Elipse 17"/>
          <p:cNvSpPr/>
          <p:nvPr/>
        </p:nvSpPr>
        <p:spPr bwMode="auto">
          <a:xfrm rot="16200000">
            <a:off x="1892081" y="2684578"/>
            <a:ext cx="1041808" cy="1141292"/>
          </a:xfrm>
          <a:prstGeom prst="ellipse">
            <a:avLst/>
          </a:prstGeom>
          <a:gradFill>
            <a:gsLst>
              <a:gs pos="24000">
                <a:schemeClr val="bg1"/>
              </a:gs>
              <a:gs pos="55000">
                <a:srgbClr val="00B0F0">
                  <a:alpha val="87000"/>
                </a:srgbClr>
              </a:gs>
              <a:gs pos="93000">
                <a:schemeClr val="tx1">
                  <a:alpha val="18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Elipse 18"/>
          <p:cNvSpPr/>
          <p:nvPr/>
        </p:nvSpPr>
        <p:spPr bwMode="auto">
          <a:xfrm rot="16200000">
            <a:off x="3091241" y="2697489"/>
            <a:ext cx="1041808" cy="1141292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 rot="16200000">
            <a:off x="4222514" y="2694206"/>
            <a:ext cx="1041808" cy="1141292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 rot="16200000">
            <a:off x="5370696" y="2697489"/>
            <a:ext cx="1041808" cy="1141292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Elipse 21"/>
          <p:cNvSpPr/>
          <p:nvPr/>
        </p:nvSpPr>
        <p:spPr bwMode="auto">
          <a:xfrm rot="16200000">
            <a:off x="6492529" y="2685095"/>
            <a:ext cx="1041808" cy="1141292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Elipse 22"/>
          <p:cNvSpPr/>
          <p:nvPr/>
        </p:nvSpPr>
        <p:spPr bwMode="auto">
          <a:xfrm rot="16200000">
            <a:off x="7656917" y="2659177"/>
            <a:ext cx="1041808" cy="1141292"/>
          </a:xfrm>
          <a:prstGeom prst="ellipse">
            <a:avLst/>
          </a:prstGeom>
          <a:gradFill>
            <a:gsLst>
              <a:gs pos="19000">
                <a:schemeClr val="bg1"/>
              </a:gs>
              <a:gs pos="46000">
                <a:srgbClr val="FF0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Elipse 23"/>
          <p:cNvSpPr/>
          <p:nvPr/>
        </p:nvSpPr>
        <p:spPr bwMode="auto">
          <a:xfrm rot="16200000">
            <a:off x="712103" y="2671878"/>
            <a:ext cx="1041808" cy="1141292"/>
          </a:xfrm>
          <a:prstGeom prst="ellipse">
            <a:avLst/>
          </a:prstGeom>
          <a:gradFill>
            <a:gsLst>
              <a:gs pos="24000">
                <a:schemeClr val="bg1"/>
              </a:gs>
              <a:gs pos="56000">
                <a:srgbClr val="3788FF"/>
              </a:gs>
              <a:gs pos="100000">
                <a:schemeClr val="tx1">
                  <a:alpha val="42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Text Box 141"/>
          <p:cNvSpPr txBox="1">
            <a:spLocks noChangeArrowheads="1"/>
          </p:cNvSpPr>
          <p:nvPr/>
        </p:nvSpPr>
        <p:spPr bwMode="auto">
          <a:xfrm>
            <a:off x="5868144" y="6525345"/>
            <a:ext cx="3096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rgbClr val="00B050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8" name="Subtítulo 2"/>
          <p:cNvSpPr txBox="1">
            <a:spLocks/>
          </p:cNvSpPr>
          <p:nvPr/>
        </p:nvSpPr>
        <p:spPr>
          <a:xfrm>
            <a:off x="251520" y="332656"/>
            <a:ext cx="8712968" cy="1080120"/>
          </a:xfrm>
          <a:prstGeom prst="rect">
            <a:avLst/>
          </a:prstGeom>
        </p:spPr>
        <p:txBody>
          <a:bodyPr/>
          <a:lstStyle/>
          <a:p>
            <a:pPr marL="901700" marR="0" lvl="0" indent="-9017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tabLst>
                <a:tab pos="444500" algn="l"/>
              </a:tabLst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Classes espectrais</a:t>
            </a: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  <p:bldP spid="10" grpId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Os tamanhos das estrelas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Distâncias estelares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635896" y="2708920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0" y="647482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Jon S. disponível em http://www.youtube.com/watch?v=c8CgDGhYKe8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712968" cy="1512168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Diagrama de </a:t>
            </a:r>
            <a:r>
              <a:rPr lang="pt-BR" sz="3600" dirty="0" err="1" smtClean="0">
                <a:solidFill>
                  <a:schemeClr val="bg1"/>
                </a:solidFill>
                <a:latin typeface="Century Gothic" pitchFamily="34" charset="0"/>
              </a:rPr>
              <a:t>Hertzprung</a:t>
            </a:r>
            <a:r>
              <a:rPr lang="en-US" sz="3600" dirty="0" smtClean="0">
                <a:solidFill>
                  <a:schemeClr val="bg1"/>
                </a:solidFill>
                <a:latin typeface="Century Gothic" pitchFamily="34" charset="0"/>
              </a:rPr>
              <a:t>-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Russel</a:t>
            </a:r>
            <a:b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(diagrama H-R)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6413266"/>
            <a:ext cx="46440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rgbClr val="00CC99"/>
                </a:solidFill>
                <a:latin typeface="Century Gothic" pitchFamily="34" charset="0"/>
              </a:rPr>
              <a:t>Crédito da imagem: </a:t>
            </a:r>
            <a:r>
              <a:rPr lang="pt-BR" sz="1000" dirty="0" err="1" smtClean="0">
                <a:solidFill>
                  <a:srgbClr val="00CC99"/>
                </a:solidFill>
                <a:latin typeface="Century Gothic" pitchFamily="34" charset="0"/>
              </a:rPr>
              <a:t>Wikipedia</a:t>
            </a:r>
            <a:r>
              <a:rPr lang="pt-BR" sz="1000" dirty="0" smtClean="0">
                <a:solidFill>
                  <a:srgbClr val="00CC99"/>
                </a:solidFill>
                <a:latin typeface="Century Gothic" pitchFamily="34" charset="0"/>
              </a:rPr>
              <a:t>, </a:t>
            </a:r>
            <a:endParaRPr lang="pt-BR" sz="1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pic>
        <p:nvPicPr>
          <p:cNvPr id="61444" name="Picture 4" descr="http://www.sfak.org/icmpcommon/files/images/H-R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540075"/>
            <a:ext cx="5400600" cy="3761133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556485" y="5373216"/>
            <a:ext cx="6615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err="1" smtClean="0">
                <a:solidFill>
                  <a:schemeClr val="bg1"/>
                </a:solidFill>
                <a:latin typeface="Century Gothic" pitchFamily="34" charset="0"/>
              </a:rPr>
              <a:t>Ejnar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  <a:latin typeface="Century Gothic" pitchFamily="34" charset="0"/>
              </a:rPr>
              <a:t>Hertzsprung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 (1873 –1967) - Dinamarca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56485" y="5805264"/>
            <a:ext cx="6102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Henry Norris Russell </a:t>
            </a:r>
            <a:r>
              <a:rPr lang="en-US" sz="2400" b="0" dirty="0" smtClean="0">
                <a:solidFill>
                  <a:schemeClr val="bg1"/>
                </a:solidFill>
                <a:latin typeface="Century Gothic" pitchFamily="34" charset="0"/>
              </a:rPr>
              <a:t>(1877 – 1957) 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– </a:t>
            </a:r>
            <a:r>
              <a:rPr lang="pt-BR" sz="2400" b="0" dirty="0" err="1" smtClean="0">
                <a:solidFill>
                  <a:schemeClr val="bg1"/>
                </a:solidFill>
                <a:latin typeface="Century Gothic" pitchFamily="34" charset="0"/>
              </a:rPr>
              <a:t>E.U.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ipse 39"/>
          <p:cNvSpPr>
            <a:spLocks noChangeAspect="1"/>
          </p:cNvSpPr>
          <p:nvPr/>
        </p:nvSpPr>
        <p:spPr bwMode="auto">
          <a:xfrm rot="349981">
            <a:off x="4594167" y="-2957545"/>
            <a:ext cx="6432185" cy="6432185"/>
          </a:xfrm>
          <a:prstGeom prst="ellipse">
            <a:avLst/>
          </a:prstGeom>
          <a:gradFill>
            <a:gsLst>
              <a:gs pos="14000">
                <a:srgbClr val="FFC000"/>
              </a:gs>
              <a:gs pos="52000">
                <a:srgbClr val="FF0000"/>
              </a:gs>
              <a:gs pos="96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4" name="Conector de seta reta 3"/>
          <p:cNvCxnSpPr/>
          <p:nvPr/>
        </p:nvCxnSpPr>
        <p:spPr bwMode="auto">
          <a:xfrm>
            <a:off x="683568" y="6237312"/>
            <a:ext cx="8172000" cy="0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gradFill flip="none" rotWithShape="1">
              <a:gsLst>
                <a:gs pos="6000">
                  <a:srgbClr val="FF0000"/>
                </a:gs>
                <a:gs pos="0">
                  <a:srgbClr val="EE8800"/>
                </a:gs>
                <a:gs pos="56000">
                  <a:srgbClr val="00B050"/>
                </a:gs>
                <a:gs pos="52000">
                  <a:srgbClr val="FFFF00"/>
                </a:gs>
                <a:gs pos="68000">
                  <a:srgbClr val="00B0F0"/>
                </a:gs>
                <a:gs pos="73000">
                  <a:srgbClr val="0070C0"/>
                </a:gs>
                <a:gs pos="95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10" name="Elipse 9"/>
          <p:cNvSpPr/>
          <p:nvPr/>
        </p:nvSpPr>
        <p:spPr bwMode="auto">
          <a:xfrm>
            <a:off x="3635896" y="2564904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4283968" y="3212976"/>
            <a:ext cx="489600" cy="4896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>
            <a:off x="5580112" y="3573016"/>
            <a:ext cx="403200" cy="4032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>
            <a:spLocks noChangeAspect="1"/>
          </p:cNvSpPr>
          <p:nvPr/>
        </p:nvSpPr>
        <p:spPr bwMode="auto">
          <a:xfrm>
            <a:off x="6228188" y="4192623"/>
            <a:ext cx="244489" cy="244489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 bwMode="auto">
          <a:xfrm>
            <a:off x="7063393" y="4825715"/>
            <a:ext cx="196136" cy="1961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-108520" y="188640"/>
            <a:ext cx="2808312" cy="2736040"/>
          </a:xfrm>
          <a:prstGeom prst="ellipse">
            <a:avLst/>
          </a:prstGeom>
          <a:gradFill>
            <a:gsLst>
              <a:gs pos="15000">
                <a:schemeClr val="bg1"/>
              </a:gs>
              <a:gs pos="43000">
                <a:srgbClr val="3788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9" name="Conector de seta reta 8"/>
          <p:cNvCxnSpPr/>
          <p:nvPr/>
        </p:nvCxnSpPr>
        <p:spPr bwMode="auto">
          <a:xfrm>
            <a:off x="683568" y="1268760"/>
            <a:ext cx="1" cy="4968552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chemeClr val="bg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8" name="Elipse 7"/>
          <p:cNvSpPr/>
          <p:nvPr/>
        </p:nvSpPr>
        <p:spPr bwMode="auto">
          <a:xfrm>
            <a:off x="2267744" y="1700808"/>
            <a:ext cx="1656184" cy="1656104"/>
          </a:xfrm>
          <a:prstGeom prst="ellipse">
            <a:avLst/>
          </a:prstGeom>
          <a:gradFill>
            <a:gsLst>
              <a:gs pos="24000">
                <a:schemeClr val="bg1"/>
              </a:gs>
              <a:gs pos="41000">
                <a:srgbClr val="69D8FF"/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Elipse 15"/>
          <p:cNvSpPr>
            <a:spLocks noChangeAspect="1"/>
          </p:cNvSpPr>
          <p:nvPr/>
        </p:nvSpPr>
        <p:spPr bwMode="auto">
          <a:xfrm>
            <a:off x="2483773" y="5020695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Elipse 16"/>
          <p:cNvSpPr>
            <a:spLocks noChangeAspect="1"/>
          </p:cNvSpPr>
          <p:nvPr/>
        </p:nvSpPr>
        <p:spPr bwMode="auto">
          <a:xfrm>
            <a:off x="2699792" y="4876674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Elipse 17"/>
          <p:cNvSpPr>
            <a:spLocks noChangeAspect="1"/>
          </p:cNvSpPr>
          <p:nvPr/>
        </p:nvSpPr>
        <p:spPr bwMode="auto">
          <a:xfrm>
            <a:off x="3057774" y="5181479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Elipse 18"/>
          <p:cNvSpPr>
            <a:spLocks noChangeAspect="1"/>
          </p:cNvSpPr>
          <p:nvPr/>
        </p:nvSpPr>
        <p:spPr bwMode="auto">
          <a:xfrm>
            <a:off x="3059835" y="5308725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Elipse 19"/>
          <p:cNvSpPr>
            <a:spLocks noChangeAspect="1"/>
          </p:cNvSpPr>
          <p:nvPr/>
        </p:nvSpPr>
        <p:spPr bwMode="auto">
          <a:xfrm>
            <a:off x="3145483" y="4909148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Elipse 20"/>
          <p:cNvSpPr>
            <a:spLocks noChangeAspect="1"/>
          </p:cNvSpPr>
          <p:nvPr/>
        </p:nvSpPr>
        <p:spPr bwMode="auto">
          <a:xfrm>
            <a:off x="3059832" y="5020690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Elipse 21"/>
          <p:cNvSpPr>
            <a:spLocks noChangeAspect="1"/>
          </p:cNvSpPr>
          <p:nvPr/>
        </p:nvSpPr>
        <p:spPr bwMode="auto">
          <a:xfrm>
            <a:off x="3257030" y="5092703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Elipse 22"/>
          <p:cNvSpPr>
            <a:spLocks noChangeAspect="1"/>
          </p:cNvSpPr>
          <p:nvPr/>
        </p:nvSpPr>
        <p:spPr bwMode="auto">
          <a:xfrm>
            <a:off x="3113016" y="5452745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Elipse 23"/>
          <p:cNvSpPr>
            <a:spLocks noChangeAspect="1"/>
          </p:cNvSpPr>
          <p:nvPr/>
        </p:nvSpPr>
        <p:spPr bwMode="auto">
          <a:xfrm>
            <a:off x="2627784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Elipse 24"/>
          <p:cNvSpPr>
            <a:spLocks noChangeAspect="1"/>
          </p:cNvSpPr>
          <p:nvPr/>
        </p:nvSpPr>
        <p:spPr bwMode="auto">
          <a:xfrm>
            <a:off x="2810598" y="5205567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Elipse 25"/>
          <p:cNvSpPr>
            <a:spLocks noChangeAspect="1"/>
          </p:cNvSpPr>
          <p:nvPr/>
        </p:nvSpPr>
        <p:spPr bwMode="auto">
          <a:xfrm>
            <a:off x="2749040" y="5357970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 bwMode="auto">
          <a:xfrm>
            <a:off x="2555784" y="5380738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Elipse 27"/>
          <p:cNvSpPr>
            <a:spLocks noChangeAspect="1"/>
          </p:cNvSpPr>
          <p:nvPr/>
        </p:nvSpPr>
        <p:spPr bwMode="auto">
          <a:xfrm>
            <a:off x="2969001" y="5366354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545062" y="5092703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3401046" y="5236719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>
            <a:spLocks noChangeAspect="1"/>
          </p:cNvSpPr>
          <p:nvPr/>
        </p:nvSpPr>
        <p:spPr bwMode="auto">
          <a:xfrm>
            <a:off x="2915818" y="4804668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763688" y="2132856"/>
            <a:ext cx="1056298" cy="1060401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>
            <a:spLocks noChangeAspect="1"/>
          </p:cNvSpPr>
          <p:nvPr/>
        </p:nvSpPr>
        <p:spPr bwMode="auto">
          <a:xfrm>
            <a:off x="899592" y="2060848"/>
            <a:ext cx="1189583" cy="1189456"/>
          </a:xfrm>
          <a:prstGeom prst="ellipse">
            <a:avLst/>
          </a:prstGeom>
          <a:gradFill>
            <a:gsLst>
              <a:gs pos="15000">
                <a:schemeClr val="bg1"/>
              </a:gs>
              <a:gs pos="43000">
                <a:srgbClr val="3788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1547664" y="2636912"/>
            <a:ext cx="712880" cy="712800"/>
          </a:xfrm>
          <a:prstGeom prst="ellipse">
            <a:avLst/>
          </a:prstGeom>
          <a:gradFill>
            <a:gsLst>
              <a:gs pos="15000">
                <a:schemeClr val="bg1"/>
              </a:gs>
              <a:gs pos="43000">
                <a:srgbClr val="3788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7228862" y="4463150"/>
            <a:ext cx="297270" cy="29727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 noChangeAspect="1"/>
          </p:cNvSpPr>
          <p:nvPr/>
        </p:nvSpPr>
        <p:spPr bwMode="auto">
          <a:xfrm>
            <a:off x="7524328" y="5013176"/>
            <a:ext cx="134163" cy="13416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Elipse 36"/>
          <p:cNvSpPr>
            <a:spLocks noChangeAspect="1"/>
          </p:cNvSpPr>
          <p:nvPr/>
        </p:nvSpPr>
        <p:spPr bwMode="auto">
          <a:xfrm>
            <a:off x="7588521" y="5119785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8" name="Elipse 37"/>
          <p:cNvSpPr>
            <a:spLocks noChangeAspect="1"/>
          </p:cNvSpPr>
          <p:nvPr/>
        </p:nvSpPr>
        <p:spPr bwMode="auto">
          <a:xfrm>
            <a:off x="7740352" y="5429050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Elipse 38"/>
          <p:cNvSpPr>
            <a:spLocks noChangeAspect="1"/>
          </p:cNvSpPr>
          <p:nvPr/>
        </p:nvSpPr>
        <p:spPr bwMode="auto">
          <a:xfrm>
            <a:off x="6804251" y="4077075"/>
            <a:ext cx="316424" cy="3164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Elipse 40"/>
          <p:cNvSpPr>
            <a:spLocks noChangeAspect="1"/>
          </p:cNvSpPr>
          <p:nvPr/>
        </p:nvSpPr>
        <p:spPr bwMode="auto">
          <a:xfrm rot="349981">
            <a:off x="6890872" y="4669137"/>
            <a:ext cx="254722" cy="2547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Elipse 41"/>
          <p:cNvSpPr>
            <a:spLocks noChangeAspect="1"/>
          </p:cNvSpPr>
          <p:nvPr/>
        </p:nvSpPr>
        <p:spPr bwMode="auto">
          <a:xfrm rot="349981">
            <a:off x="7034609" y="3947393"/>
            <a:ext cx="297270" cy="29727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Elipse 42"/>
          <p:cNvSpPr>
            <a:spLocks noChangeAspect="1"/>
          </p:cNvSpPr>
          <p:nvPr/>
        </p:nvSpPr>
        <p:spPr bwMode="auto">
          <a:xfrm rot="349981">
            <a:off x="8035407" y="4876183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4" name="Elipse 43"/>
          <p:cNvSpPr>
            <a:spLocks noChangeAspect="1"/>
          </p:cNvSpPr>
          <p:nvPr/>
        </p:nvSpPr>
        <p:spPr bwMode="auto">
          <a:xfrm rot="349981">
            <a:off x="8036110" y="5308934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Elipse 44"/>
          <p:cNvSpPr>
            <a:spLocks noChangeAspect="1"/>
          </p:cNvSpPr>
          <p:nvPr/>
        </p:nvSpPr>
        <p:spPr bwMode="auto">
          <a:xfrm>
            <a:off x="6516216" y="4077072"/>
            <a:ext cx="244489" cy="244489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Elipse 45"/>
          <p:cNvSpPr>
            <a:spLocks noChangeAspect="1"/>
          </p:cNvSpPr>
          <p:nvPr/>
        </p:nvSpPr>
        <p:spPr bwMode="auto">
          <a:xfrm>
            <a:off x="5151983" y="3573017"/>
            <a:ext cx="354816" cy="354816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7" name="Elipse 46"/>
          <p:cNvSpPr>
            <a:spLocks noChangeAspect="1"/>
          </p:cNvSpPr>
          <p:nvPr/>
        </p:nvSpPr>
        <p:spPr bwMode="auto">
          <a:xfrm>
            <a:off x="6012160" y="4166579"/>
            <a:ext cx="198525" cy="198525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6478933" y="4307229"/>
            <a:ext cx="244489" cy="244489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>
            <a:spLocks noChangeAspect="1"/>
          </p:cNvSpPr>
          <p:nvPr/>
        </p:nvSpPr>
        <p:spPr bwMode="auto">
          <a:xfrm>
            <a:off x="4710683" y="3068961"/>
            <a:ext cx="428752" cy="428752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0" name="Elipse 49"/>
          <p:cNvSpPr>
            <a:spLocks noChangeAspect="1"/>
          </p:cNvSpPr>
          <p:nvPr/>
        </p:nvSpPr>
        <p:spPr bwMode="auto">
          <a:xfrm>
            <a:off x="4816872" y="3501008"/>
            <a:ext cx="387072" cy="387072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 noChangeAspect="1"/>
          </p:cNvSpPr>
          <p:nvPr/>
        </p:nvSpPr>
        <p:spPr bwMode="auto">
          <a:xfrm>
            <a:off x="8275854" y="5955564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7652170" y="5285034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3" name="Elipse 52"/>
          <p:cNvSpPr>
            <a:spLocks noChangeAspect="1"/>
          </p:cNvSpPr>
          <p:nvPr/>
        </p:nvSpPr>
        <p:spPr bwMode="auto">
          <a:xfrm>
            <a:off x="7092280" y="4189018"/>
            <a:ext cx="347399" cy="347399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Elipse 53"/>
          <p:cNvSpPr>
            <a:spLocks noChangeAspect="1"/>
          </p:cNvSpPr>
          <p:nvPr/>
        </p:nvSpPr>
        <p:spPr bwMode="auto">
          <a:xfrm rot="349981">
            <a:off x="7443686" y="5220566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5" name="Elipse 54"/>
          <p:cNvSpPr>
            <a:spLocks noChangeAspect="1"/>
          </p:cNvSpPr>
          <p:nvPr/>
        </p:nvSpPr>
        <p:spPr bwMode="auto">
          <a:xfrm rot="349981">
            <a:off x="7466657" y="4523457"/>
            <a:ext cx="297270" cy="29727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7740352" y="4869160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Elipse 56"/>
          <p:cNvSpPr>
            <a:spLocks noChangeAspect="1"/>
          </p:cNvSpPr>
          <p:nvPr/>
        </p:nvSpPr>
        <p:spPr bwMode="auto">
          <a:xfrm>
            <a:off x="8170787" y="5326363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Elipse 57"/>
          <p:cNvSpPr>
            <a:spLocks noChangeAspect="1"/>
          </p:cNvSpPr>
          <p:nvPr/>
        </p:nvSpPr>
        <p:spPr bwMode="auto">
          <a:xfrm rot="349981">
            <a:off x="7618206" y="4830399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>
            <a:spLocks noChangeAspect="1"/>
          </p:cNvSpPr>
          <p:nvPr/>
        </p:nvSpPr>
        <p:spPr bwMode="auto">
          <a:xfrm rot="349981">
            <a:off x="8131207" y="5045352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>
            <a:spLocks noChangeAspect="1"/>
          </p:cNvSpPr>
          <p:nvPr/>
        </p:nvSpPr>
        <p:spPr bwMode="auto">
          <a:xfrm>
            <a:off x="8028384" y="5955564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Elipse 60"/>
          <p:cNvSpPr>
            <a:spLocks noChangeAspect="1"/>
          </p:cNvSpPr>
          <p:nvPr/>
        </p:nvSpPr>
        <p:spPr bwMode="auto">
          <a:xfrm>
            <a:off x="7956376" y="5157192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2" name="Elipse 61"/>
          <p:cNvSpPr>
            <a:spLocks noChangeAspect="1"/>
          </p:cNvSpPr>
          <p:nvPr/>
        </p:nvSpPr>
        <p:spPr bwMode="auto">
          <a:xfrm rot="349981">
            <a:off x="7678141" y="4689457"/>
            <a:ext cx="228898" cy="228898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Elipse 62"/>
          <p:cNvSpPr>
            <a:spLocks noChangeAspect="1"/>
          </p:cNvSpPr>
          <p:nvPr/>
        </p:nvSpPr>
        <p:spPr bwMode="auto">
          <a:xfrm>
            <a:off x="7939205" y="5499492"/>
            <a:ext cx="126522" cy="1265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4" name="Elipse 63"/>
          <p:cNvSpPr>
            <a:spLocks noChangeAspect="1"/>
          </p:cNvSpPr>
          <p:nvPr/>
        </p:nvSpPr>
        <p:spPr bwMode="auto">
          <a:xfrm>
            <a:off x="8334556" y="5877267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5" name="Elipse 64"/>
          <p:cNvSpPr>
            <a:spLocks noChangeAspect="1"/>
          </p:cNvSpPr>
          <p:nvPr/>
        </p:nvSpPr>
        <p:spPr bwMode="auto">
          <a:xfrm>
            <a:off x="8244122" y="5877267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6" name="Elipse 65"/>
          <p:cNvSpPr>
            <a:spLocks noChangeAspect="1"/>
          </p:cNvSpPr>
          <p:nvPr/>
        </p:nvSpPr>
        <p:spPr bwMode="auto">
          <a:xfrm>
            <a:off x="8069782" y="5522800"/>
            <a:ext cx="126522" cy="1265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7" name="Elipse 66"/>
          <p:cNvSpPr>
            <a:spLocks noChangeAspect="1"/>
          </p:cNvSpPr>
          <p:nvPr/>
        </p:nvSpPr>
        <p:spPr bwMode="auto">
          <a:xfrm>
            <a:off x="8197553" y="5811539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8" name="Elipse 67"/>
          <p:cNvSpPr>
            <a:spLocks noChangeAspect="1"/>
          </p:cNvSpPr>
          <p:nvPr/>
        </p:nvSpPr>
        <p:spPr bwMode="auto">
          <a:xfrm>
            <a:off x="8028375" y="5811539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8316407" y="5733247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0" name="Elipse 69"/>
          <p:cNvSpPr>
            <a:spLocks noChangeAspect="1"/>
          </p:cNvSpPr>
          <p:nvPr/>
        </p:nvSpPr>
        <p:spPr bwMode="auto">
          <a:xfrm>
            <a:off x="8172400" y="5661248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" name="Elipse 70"/>
          <p:cNvSpPr>
            <a:spLocks noChangeAspect="1"/>
          </p:cNvSpPr>
          <p:nvPr/>
        </p:nvSpPr>
        <p:spPr bwMode="auto">
          <a:xfrm>
            <a:off x="8100387" y="5885651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2" name="Elipse 71"/>
          <p:cNvSpPr>
            <a:spLocks noChangeAspect="1"/>
          </p:cNvSpPr>
          <p:nvPr/>
        </p:nvSpPr>
        <p:spPr bwMode="auto">
          <a:xfrm>
            <a:off x="8480008" y="5733247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3" name="Elipse 72"/>
          <p:cNvSpPr>
            <a:spLocks noChangeAspect="1"/>
          </p:cNvSpPr>
          <p:nvPr/>
        </p:nvSpPr>
        <p:spPr bwMode="auto">
          <a:xfrm>
            <a:off x="8232538" y="5733247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4" name="Elipse 73"/>
          <p:cNvSpPr>
            <a:spLocks noChangeAspect="1"/>
          </p:cNvSpPr>
          <p:nvPr/>
        </p:nvSpPr>
        <p:spPr bwMode="auto">
          <a:xfrm>
            <a:off x="8538715" y="5654955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 noChangeAspect="1"/>
          </p:cNvSpPr>
          <p:nvPr/>
        </p:nvSpPr>
        <p:spPr bwMode="auto">
          <a:xfrm>
            <a:off x="8429684" y="5654955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6" name="Elipse 75"/>
          <p:cNvSpPr>
            <a:spLocks noChangeAspect="1"/>
          </p:cNvSpPr>
          <p:nvPr/>
        </p:nvSpPr>
        <p:spPr bwMode="auto">
          <a:xfrm>
            <a:off x="8401716" y="5589231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7" name="Elipse 76"/>
          <p:cNvSpPr>
            <a:spLocks noChangeAspect="1"/>
          </p:cNvSpPr>
          <p:nvPr/>
        </p:nvSpPr>
        <p:spPr bwMode="auto">
          <a:xfrm>
            <a:off x="8232538" y="5589231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8" name="Elipse 77"/>
          <p:cNvSpPr>
            <a:spLocks noChangeAspect="1"/>
          </p:cNvSpPr>
          <p:nvPr/>
        </p:nvSpPr>
        <p:spPr bwMode="auto">
          <a:xfrm>
            <a:off x="8316416" y="5663339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9" name="Elipse 78"/>
          <p:cNvSpPr>
            <a:spLocks noChangeAspect="1"/>
          </p:cNvSpPr>
          <p:nvPr/>
        </p:nvSpPr>
        <p:spPr bwMode="auto">
          <a:xfrm>
            <a:off x="8552025" y="5949280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0" name="Elipse 79"/>
          <p:cNvSpPr>
            <a:spLocks noChangeAspect="1"/>
          </p:cNvSpPr>
          <p:nvPr/>
        </p:nvSpPr>
        <p:spPr bwMode="auto">
          <a:xfrm>
            <a:off x="8172400" y="5949280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1" name="Elipse 80"/>
          <p:cNvSpPr>
            <a:spLocks noChangeAspect="1"/>
          </p:cNvSpPr>
          <p:nvPr/>
        </p:nvSpPr>
        <p:spPr bwMode="auto">
          <a:xfrm>
            <a:off x="8723150" y="5635934"/>
            <a:ext cx="97322" cy="97322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2" name="Elipse 81"/>
          <p:cNvSpPr>
            <a:spLocks noChangeAspect="1"/>
          </p:cNvSpPr>
          <p:nvPr/>
        </p:nvSpPr>
        <p:spPr bwMode="auto">
          <a:xfrm>
            <a:off x="8501692" y="5870979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3" name="Elipse 82"/>
          <p:cNvSpPr>
            <a:spLocks noChangeAspect="1"/>
          </p:cNvSpPr>
          <p:nvPr/>
        </p:nvSpPr>
        <p:spPr bwMode="auto">
          <a:xfrm>
            <a:off x="8473724" y="5805255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4" name="Elipse 83"/>
          <p:cNvSpPr>
            <a:spLocks noChangeAspect="1"/>
          </p:cNvSpPr>
          <p:nvPr/>
        </p:nvSpPr>
        <p:spPr bwMode="auto">
          <a:xfrm>
            <a:off x="8304546" y="5805255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5" name="Elipse 84"/>
          <p:cNvSpPr>
            <a:spLocks noChangeAspect="1"/>
          </p:cNvSpPr>
          <p:nvPr/>
        </p:nvSpPr>
        <p:spPr bwMode="auto">
          <a:xfrm>
            <a:off x="8376558" y="5879367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6" name="Elipse 85"/>
          <p:cNvSpPr>
            <a:spLocks noChangeAspect="1"/>
          </p:cNvSpPr>
          <p:nvPr/>
        </p:nvSpPr>
        <p:spPr bwMode="auto">
          <a:xfrm>
            <a:off x="8131833" y="5877267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7" name="Elipse 86"/>
          <p:cNvSpPr>
            <a:spLocks noChangeAspect="1"/>
          </p:cNvSpPr>
          <p:nvPr/>
        </p:nvSpPr>
        <p:spPr bwMode="auto">
          <a:xfrm>
            <a:off x="7956090" y="5877267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8" name="Elipse 87"/>
          <p:cNvSpPr>
            <a:spLocks noChangeAspect="1"/>
          </p:cNvSpPr>
          <p:nvPr/>
        </p:nvSpPr>
        <p:spPr bwMode="auto">
          <a:xfrm>
            <a:off x="8190536" y="5798971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9" name="Elipse 88"/>
          <p:cNvSpPr>
            <a:spLocks noChangeAspect="1"/>
          </p:cNvSpPr>
          <p:nvPr/>
        </p:nvSpPr>
        <p:spPr bwMode="auto">
          <a:xfrm>
            <a:off x="8081505" y="5733256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0" name="Elipse 89"/>
          <p:cNvSpPr>
            <a:spLocks noChangeAspect="1"/>
          </p:cNvSpPr>
          <p:nvPr/>
        </p:nvSpPr>
        <p:spPr bwMode="auto">
          <a:xfrm>
            <a:off x="8028384" y="5661248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1" name="Elipse 90"/>
          <p:cNvSpPr>
            <a:spLocks noChangeAspect="1"/>
          </p:cNvSpPr>
          <p:nvPr/>
        </p:nvSpPr>
        <p:spPr bwMode="auto">
          <a:xfrm>
            <a:off x="7884363" y="5733251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2" name="Elipse 91"/>
          <p:cNvSpPr>
            <a:spLocks noChangeAspect="1"/>
          </p:cNvSpPr>
          <p:nvPr/>
        </p:nvSpPr>
        <p:spPr bwMode="auto">
          <a:xfrm>
            <a:off x="7956376" y="5733256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3" name="Elipse 92"/>
          <p:cNvSpPr>
            <a:spLocks noChangeAspect="1"/>
          </p:cNvSpPr>
          <p:nvPr/>
        </p:nvSpPr>
        <p:spPr bwMode="auto">
          <a:xfrm>
            <a:off x="8485712" y="5517232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4" name="Elipse 93"/>
          <p:cNvSpPr>
            <a:spLocks noChangeAspect="1"/>
          </p:cNvSpPr>
          <p:nvPr/>
        </p:nvSpPr>
        <p:spPr bwMode="auto">
          <a:xfrm>
            <a:off x="8028384" y="5445224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5" name="Elipse 94"/>
          <p:cNvSpPr>
            <a:spLocks noChangeAspect="1"/>
          </p:cNvSpPr>
          <p:nvPr/>
        </p:nvSpPr>
        <p:spPr bwMode="auto">
          <a:xfrm>
            <a:off x="8557720" y="5733256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6" name="Elipse 95"/>
          <p:cNvSpPr>
            <a:spLocks noChangeAspect="1"/>
          </p:cNvSpPr>
          <p:nvPr/>
        </p:nvSpPr>
        <p:spPr bwMode="auto">
          <a:xfrm>
            <a:off x="8377924" y="5510942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7" name="Elipse 96"/>
          <p:cNvSpPr>
            <a:spLocks noChangeAspect="1"/>
          </p:cNvSpPr>
          <p:nvPr/>
        </p:nvSpPr>
        <p:spPr bwMode="auto">
          <a:xfrm>
            <a:off x="8349959" y="5445221"/>
            <a:ext cx="88203" cy="8820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8" name="Elipse 97"/>
          <p:cNvSpPr>
            <a:spLocks noChangeAspect="1"/>
          </p:cNvSpPr>
          <p:nvPr/>
        </p:nvSpPr>
        <p:spPr bwMode="auto">
          <a:xfrm>
            <a:off x="8180781" y="5445221"/>
            <a:ext cx="88203" cy="8820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9" name="Elipse 98"/>
          <p:cNvSpPr>
            <a:spLocks noChangeAspect="1"/>
          </p:cNvSpPr>
          <p:nvPr/>
        </p:nvSpPr>
        <p:spPr bwMode="auto">
          <a:xfrm>
            <a:off x="7884368" y="5589240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0" name="Elipse 99"/>
          <p:cNvSpPr>
            <a:spLocks noChangeAspect="1"/>
          </p:cNvSpPr>
          <p:nvPr/>
        </p:nvSpPr>
        <p:spPr bwMode="auto">
          <a:xfrm rot="1728569">
            <a:off x="7340863" y="4972361"/>
            <a:ext cx="134163" cy="13416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1" name="Elipse 100"/>
          <p:cNvSpPr>
            <a:spLocks noChangeAspect="1"/>
          </p:cNvSpPr>
          <p:nvPr/>
        </p:nvSpPr>
        <p:spPr bwMode="auto">
          <a:xfrm rot="2078550">
            <a:off x="7750651" y="5192781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2" name="Elipse 101"/>
          <p:cNvSpPr>
            <a:spLocks noChangeAspect="1"/>
          </p:cNvSpPr>
          <p:nvPr/>
        </p:nvSpPr>
        <p:spPr bwMode="auto">
          <a:xfrm rot="2078550">
            <a:off x="7260221" y="5179751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3" name="Elipse 102"/>
          <p:cNvSpPr>
            <a:spLocks noChangeAspect="1"/>
          </p:cNvSpPr>
          <p:nvPr/>
        </p:nvSpPr>
        <p:spPr bwMode="auto">
          <a:xfrm rot="1728569">
            <a:off x="7873768" y="4875473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4" name="Elipse 103"/>
          <p:cNvSpPr>
            <a:spLocks noChangeAspect="1"/>
          </p:cNvSpPr>
          <p:nvPr/>
        </p:nvSpPr>
        <p:spPr bwMode="auto">
          <a:xfrm rot="2078550">
            <a:off x="7408794" y="5113667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5" name="Elipse 104"/>
          <p:cNvSpPr>
            <a:spLocks noChangeAspect="1"/>
          </p:cNvSpPr>
          <p:nvPr/>
        </p:nvSpPr>
        <p:spPr bwMode="auto">
          <a:xfrm rot="2078550">
            <a:off x="7947742" y="5004537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6" name="Elipse 105"/>
          <p:cNvSpPr>
            <a:spLocks noChangeAspect="1"/>
          </p:cNvSpPr>
          <p:nvPr/>
        </p:nvSpPr>
        <p:spPr bwMode="auto">
          <a:xfrm rot="1728569">
            <a:off x="7766428" y="5039253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7" name="Elipse 106"/>
          <p:cNvSpPr>
            <a:spLocks noChangeAspect="1"/>
          </p:cNvSpPr>
          <p:nvPr/>
        </p:nvSpPr>
        <p:spPr bwMode="auto">
          <a:xfrm>
            <a:off x="5758853" y="3993432"/>
            <a:ext cx="278106" cy="278106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8" name="Elipse 107"/>
          <p:cNvSpPr>
            <a:spLocks noChangeAspect="1"/>
          </p:cNvSpPr>
          <p:nvPr/>
        </p:nvSpPr>
        <p:spPr bwMode="auto">
          <a:xfrm>
            <a:off x="6239759" y="3742736"/>
            <a:ext cx="305611" cy="305611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9" name="Elipse 108"/>
          <p:cNvSpPr>
            <a:spLocks noChangeAspect="1"/>
          </p:cNvSpPr>
          <p:nvPr/>
        </p:nvSpPr>
        <p:spPr bwMode="auto">
          <a:xfrm>
            <a:off x="6300192" y="4005064"/>
            <a:ext cx="244489" cy="244489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0" name="Elipse 109"/>
          <p:cNvSpPr>
            <a:spLocks noChangeAspect="1"/>
          </p:cNvSpPr>
          <p:nvPr/>
        </p:nvSpPr>
        <p:spPr bwMode="auto">
          <a:xfrm>
            <a:off x="5951803" y="3803173"/>
            <a:ext cx="305611" cy="305611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1" name="Elipse 110"/>
          <p:cNvSpPr>
            <a:spLocks noChangeAspect="1"/>
          </p:cNvSpPr>
          <p:nvPr/>
        </p:nvSpPr>
        <p:spPr bwMode="auto">
          <a:xfrm>
            <a:off x="2339752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2" name="Elipse 111"/>
          <p:cNvSpPr>
            <a:spLocks noChangeAspect="1"/>
          </p:cNvSpPr>
          <p:nvPr/>
        </p:nvSpPr>
        <p:spPr bwMode="auto">
          <a:xfrm>
            <a:off x="2627784" y="5020690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3" name="Elipse 112"/>
          <p:cNvSpPr>
            <a:spLocks noChangeAspect="1"/>
          </p:cNvSpPr>
          <p:nvPr/>
        </p:nvSpPr>
        <p:spPr bwMode="auto">
          <a:xfrm>
            <a:off x="2913756" y="5253485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4" name="Elipse 113"/>
          <p:cNvSpPr>
            <a:spLocks noChangeAspect="1"/>
          </p:cNvSpPr>
          <p:nvPr/>
        </p:nvSpPr>
        <p:spPr bwMode="auto">
          <a:xfrm>
            <a:off x="3066156" y="5405885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5" name="Elipse 114"/>
          <p:cNvSpPr>
            <a:spLocks noChangeAspect="1"/>
          </p:cNvSpPr>
          <p:nvPr/>
        </p:nvSpPr>
        <p:spPr bwMode="auto">
          <a:xfrm>
            <a:off x="2915816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Elipse 115"/>
          <p:cNvSpPr>
            <a:spLocks noChangeAspect="1"/>
          </p:cNvSpPr>
          <p:nvPr/>
        </p:nvSpPr>
        <p:spPr bwMode="auto">
          <a:xfrm>
            <a:off x="2824977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7" name="Elipse 116"/>
          <p:cNvSpPr>
            <a:spLocks noChangeAspect="1"/>
          </p:cNvSpPr>
          <p:nvPr/>
        </p:nvSpPr>
        <p:spPr bwMode="auto">
          <a:xfrm>
            <a:off x="3203848" y="5164706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8" name="Elipse 117"/>
          <p:cNvSpPr>
            <a:spLocks noChangeAspect="1"/>
          </p:cNvSpPr>
          <p:nvPr/>
        </p:nvSpPr>
        <p:spPr bwMode="auto">
          <a:xfrm>
            <a:off x="2968995" y="5524748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9" name="Elipse 118"/>
          <p:cNvSpPr>
            <a:spLocks noChangeAspect="1"/>
          </p:cNvSpPr>
          <p:nvPr/>
        </p:nvSpPr>
        <p:spPr bwMode="auto">
          <a:xfrm>
            <a:off x="2411760" y="5236714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0" name="Elipse 119"/>
          <p:cNvSpPr>
            <a:spLocks noChangeAspect="1"/>
          </p:cNvSpPr>
          <p:nvPr/>
        </p:nvSpPr>
        <p:spPr bwMode="auto">
          <a:xfrm>
            <a:off x="2613403" y="5277573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1" name="Elipse 120"/>
          <p:cNvSpPr>
            <a:spLocks noChangeAspect="1"/>
          </p:cNvSpPr>
          <p:nvPr/>
        </p:nvSpPr>
        <p:spPr bwMode="auto">
          <a:xfrm>
            <a:off x="2605019" y="5429973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2" name="Elipse 121"/>
          <p:cNvSpPr>
            <a:spLocks noChangeAspect="1"/>
          </p:cNvSpPr>
          <p:nvPr/>
        </p:nvSpPr>
        <p:spPr bwMode="auto">
          <a:xfrm>
            <a:off x="2411763" y="5452741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3" name="Elipse 122"/>
          <p:cNvSpPr>
            <a:spLocks noChangeAspect="1"/>
          </p:cNvSpPr>
          <p:nvPr/>
        </p:nvSpPr>
        <p:spPr bwMode="auto">
          <a:xfrm>
            <a:off x="2824980" y="5438357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4" name="Elipse 123"/>
          <p:cNvSpPr>
            <a:spLocks noChangeAspect="1"/>
          </p:cNvSpPr>
          <p:nvPr/>
        </p:nvSpPr>
        <p:spPr bwMode="auto">
          <a:xfrm>
            <a:off x="3401041" y="5164706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5" name="Elipse 124"/>
          <p:cNvSpPr>
            <a:spLocks noChangeAspect="1"/>
          </p:cNvSpPr>
          <p:nvPr/>
        </p:nvSpPr>
        <p:spPr bwMode="auto">
          <a:xfrm>
            <a:off x="3257028" y="5308725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6" name="Elipse 125"/>
          <p:cNvSpPr>
            <a:spLocks noChangeAspect="1"/>
          </p:cNvSpPr>
          <p:nvPr/>
        </p:nvSpPr>
        <p:spPr bwMode="auto">
          <a:xfrm>
            <a:off x="2824974" y="4876671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7" name="Elipse 126"/>
          <p:cNvSpPr>
            <a:spLocks noChangeAspect="1"/>
          </p:cNvSpPr>
          <p:nvPr/>
        </p:nvSpPr>
        <p:spPr bwMode="auto">
          <a:xfrm rot="1305844">
            <a:off x="8547896" y="6071149"/>
            <a:ext cx="51565" cy="51565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8" name="Elipse 127"/>
          <p:cNvSpPr>
            <a:spLocks noChangeAspect="1"/>
          </p:cNvSpPr>
          <p:nvPr/>
        </p:nvSpPr>
        <p:spPr bwMode="auto">
          <a:xfrm rot="1305844">
            <a:off x="8314935" y="5981506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9" name="Elipse 128"/>
          <p:cNvSpPr>
            <a:spLocks noChangeAspect="1"/>
          </p:cNvSpPr>
          <p:nvPr/>
        </p:nvSpPr>
        <p:spPr bwMode="auto">
          <a:xfrm rot="1305844">
            <a:off x="8628317" y="5945721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0" name="Elipse 129"/>
          <p:cNvSpPr>
            <a:spLocks noChangeAspect="1"/>
          </p:cNvSpPr>
          <p:nvPr/>
        </p:nvSpPr>
        <p:spPr bwMode="auto">
          <a:xfrm rot="1305844">
            <a:off x="8530189" y="5979779"/>
            <a:ext cx="51565" cy="51565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1" name="Elipse 130"/>
          <p:cNvSpPr>
            <a:spLocks noChangeAspect="1"/>
          </p:cNvSpPr>
          <p:nvPr/>
        </p:nvSpPr>
        <p:spPr bwMode="auto">
          <a:xfrm rot="1305844">
            <a:off x="8525453" y="5910485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2" name="Elipse 131"/>
          <p:cNvSpPr>
            <a:spLocks noChangeAspect="1"/>
          </p:cNvSpPr>
          <p:nvPr/>
        </p:nvSpPr>
        <p:spPr bwMode="auto">
          <a:xfrm rot="1305844">
            <a:off x="8368334" y="5847756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3" name="Elipse 132"/>
          <p:cNvSpPr>
            <a:spLocks noChangeAspect="1"/>
          </p:cNvSpPr>
          <p:nvPr/>
        </p:nvSpPr>
        <p:spPr bwMode="auto">
          <a:xfrm rot="1305844">
            <a:off x="8672897" y="5815107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4" name="Elipse 133"/>
          <p:cNvSpPr>
            <a:spLocks noChangeAspect="1"/>
          </p:cNvSpPr>
          <p:nvPr/>
        </p:nvSpPr>
        <p:spPr bwMode="auto">
          <a:xfrm rot="1305844">
            <a:off x="8744905" y="5819114"/>
            <a:ext cx="65724" cy="65724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5" name="Elipse 134"/>
          <p:cNvSpPr>
            <a:spLocks noChangeAspect="1"/>
          </p:cNvSpPr>
          <p:nvPr/>
        </p:nvSpPr>
        <p:spPr bwMode="auto">
          <a:xfrm rot="1305844">
            <a:off x="8407731" y="5943281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Elipse 135"/>
          <p:cNvSpPr>
            <a:spLocks noChangeAspect="1"/>
          </p:cNvSpPr>
          <p:nvPr/>
        </p:nvSpPr>
        <p:spPr bwMode="auto">
          <a:xfrm rot="1305844">
            <a:off x="8816804" y="5942504"/>
            <a:ext cx="65724" cy="65724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Elipse 136"/>
          <p:cNvSpPr>
            <a:spLocks noChangeAspect="1"/>
          </p:cNvSpPr>
          <p:nvPr/>
        </p:nvSpPr>
        <p:spPr bwMode="auto">
          <a:xfrm rot="1305844">
            <a:off x="8586974" y="5850745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8" name="Elipse 137"/>
          <p:cNvSpPr>
            <a:spLocks noChangeAspect="1"/>
          </p:cNvSpPr>
          <p:nvPr/>
        </p:nvSpPr>
        <p:spPr bwMode="auto">
          <a:xfrm rot="1305844">
            <a:off x="8806711" y="6167714"/>
            <a:ext cx="51565" cy="51565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9" name="Elipse 138"/>
          <p:cNvSpPr>
            <a:spLocks noChangeAspect="1"/>
          </p:cNvSpPr>
          <p:nvPr/>
        </p:nvSpPr>
        <p:spPr bwMode="auto">
          <a:xfrm rot="1305844">
            <a:off x="8576881" y="6075955"/>
            <a:ext cx="51565" cy="51565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0" name="Elipse 139"/>
          <p:cNvSpPr>
            <a:spLocks noChangeAspect="1"/>
          </p:cNvSpPr>
          <p:nvPr/>
        </p:nvSpPr>
        <p:spPr bwMode="auto">
          <a:xfrm rot="1305844">
            <a:off x="8890263" y="6116770"/>
            <a:ext cx="51565" cy="51565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1" name="Elipse 140"/>
          <p:cNvSpPr>
            <a:spLocks noChangeAspect="1"/>
          </p:cNvSpPr>
          <p:nvPr/>
        </p:nvSpPr>
        <p:spPr bwMode="auto">
          <a:xfrm rot="1305844">
            <a:off x="8748036" y="6076343"/>
            <a:ext cx="51565" cy="51565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2" name="Elipse 141"/>
          <p:cNvSpPr>
            <a:spLocks noChangeAspect="1"/>
          </p:cNvSpPr>
          <p:nvPr/>
        </p:nvSpPr>
        <p:spPr bwMode="auto">
          <a:xfrm rot="1305844">
            <a:off x="8787399" y="6004934"/>
            <a:ext cx="51565" cy="51565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3" name="Elipse 142"/>
          <p:cNvSpPr>
            <a:spLocks noChangeAspect="1"/>
          </p:cNvSpPr>
          <p:nvPr/>
        </p:nvSpPr>
        <p:spPr bwMode="auto">
          <a:xfrm rot="1305844">
            <a:off x="8744905" y="5944320"/>
            <a:ext cx="65724" cy="65724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4" name="Elipse 143"/>
          <p:cNvSpPr>
            <a:spLocks noChangeAspect="1"/>
          </p:cNvSpPr>
          <p:nvPr/>
        </p:nvSpPr>
        <p:spPr bwMode="auto">
          <a:xfrm rot="1305844">
            <a:off x="8669677" y="6037730"/>
            <a:ext cx="51565" cy="51565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5" name="Elipse 144"/>
          <p:cNvSpPr>
            <a:spLocks noChangeAspect="1"/>
          </p:cNvSpPr>
          <p:nvPr/>
        </p:nvSpPr>
        <p:spPr bwMode="auto">
          <a:xfrm rot="1305844">
            <a:off x="8440044" y="5947154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6" name="Elipse 145"/>
          <p:cNvSpPr>
            <a:spLocks noChangeAspect="1"/>
          </p:cNvSpPr>
          <p:nvPr/>
        </p:nvSpPr>
        <p:spPr bwMode="auto">
          <a:xfrm rot="1305844">
            <a:off x="8210214" y="5855396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7" name="Elipse 146"/>
          <p:cNvSpPr>
            <a:spLocks noChangeAspect="1"/>
          </p:cNvSpPr>
          <p:nvPr/>
        </p:nvSpPr>
        <p:spPr bwMode="auto">
          <a:xfrm rot="1305844">
            <a:off x="8401398" y="6015614"/>
            <a:ext cx="51565" cy="51565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8" name="Elipse 147"/>
          <p:cNvSpPr>
            <a:spLocks noChangeAspect="1"/>
          </p:cNvSpPr>
          <p:nvPr/>
        </p:nvSpPr>
        <p:spPr bwMode="auto">
          <a:xfrm rot="1305844">
            <a:off x="8422337" y="5855784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9" name="Elipse 148"/>
          <p:cNvSpPr>
            <a:spLocks noChangeAspect="1"/>
          </p:cNvSpPr>
          <p:nvPr/>
        </p:nvSpPr>
        <p:spPr bwMode="auto">
          <a:xfrm rot="1305844">
            <a:off x="8420732" y="5784374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0" name="Elipse 149"/>
          <p:cNvSpPr>
            <a:spLocks noChangeAspect="1"/>
          </p:cNvSpPr>
          <p:nvPr/>
        </p:nvSpPr>
        <p:spPr bwMode="auto">
          <a:xfrm rot="1305844">
            <a:off x="8263613" y="5721646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1" name="Elipse 150"/>
          <p:cNvSpPr>
            <a:spLocks noChangeAspect="1"/>
          </p:cNvSpPr>
          <p:nvPr/>
        </p:nvSpPr>
        <p:spPr bwMode="auto">
          <a:xfrm rot="1305844">
            <a:off x="8460004" y="6029016"/>
            <a:ext cx="51565" cy="51565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6" name="Elipse 155"/>
          <p:cNvSpPr>
            <a:spLocks noChangeAspect="1"/>
          </p:cNvSpPr>
          <p:nvPr/>
        </p:nvSpPr>
        <p:spPr bwMode="auto">
          <a:xfrm>
            <a:off x="6020753" y="2564904"/>
            <a:ext cx="1287551" cy="1287551"/>
          </a:xfrm>
          <a:prstGeom prst="ellipse">
            <a:avLst/>
          </a:prstGeom>
          <a:gradFill>
            <a:gsLst>
              <a:gs pos="6000">
                <a:srgbClr val="FFFF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7" name="Elipse 156"/>
          <p:cNvSpPr>
            <a:spLocks noChangeAspect="1"/>
          </p:cNvSpPr>
          <p:nvPr/>
        </p:nvSpPr>
        <p:spPr bwMode="auto">
          <a:xfrm rot="349981">
            <a:off x="6611269" y="3740077"/>
            <a:ext cx="477846" cy="47784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9" name="Elipse 158"/>
          <p:cNvSpPr>
            <a:spLocks noChangeAspect="1"/>
          </p:cNvSpPr>
          <p:nvPr/>
        </p:nvSpPr>
        <p:spPr bwMode="auto">
          <a:xfrm>
            <a:off x="7884368" y="5285034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0" name="Elipse 159"/>
          <p:cNvSpPr>
            <a:spLocks noChangeAspect="1"/>
          </p:cNvSpPr>
          <p:nvPr/>
        </p:nvSpPr>
        <p:spPr bwMode="auto">
          <a:xfrm rot="349981">
            <a:off x="8108118" y="5164917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1" name="Elipse 160"/>
          <p:cNvSpPr>
            <a:spLocks noChangeAspect="1"/>
          </p:cNvSpPr>
          <p:nvPr/>
        </p:nvSpPr>
        <p:spPr bwMode="auto">
          <a:xfrm>
            <a:off x="7627597" y="4940599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2" name="Elipse 161"/>
          <p:cNvSpPr>
            <a:spLocks noChangeAspect="1"/>
          </p:cNvSpPr>
          <p:nvPr/>
        </p:nvSpPr>
        <p:spPr bwMode="auto">
          <a:xfrm>
            <a:off x="8323187" y="5229200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3" name="Elipse 162"/>
          <p:cNvSpPr>
            <a:spLocks noChangeAspect="1"/>
          </p:cNvSpPr>
          <p:nvPr/>
        </p:nvSpPr>
        <p:spPr bwMode="auto">
          <a:xfrm>
            <a:off x="8233905" y="5492068"/>
            <a:ext cx="126522" cy="1265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4" name="Elipse 163"/>
          <p:cNvSpPr>
            <a:spLocks noChangeAspect="1"/>
          </p:cNvSpPr>
          <p:nvPr/>
        </p:nvSpPr>
        <p:spPr bwMode="auto">
          <a:xfrm>
            <a:off x="8691115" y="5557792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5" name="Elipse 164"/>
          <p:cNvSpPr>
            <a:spLocks noChangeAspect="1"/>
          </p:cNvSpPr>
          <p:nvPr/>
        </p:nvSpPr>
        <p:spPr bwMode="auto">
          <a:xfrm>
            <a:off x="8582084" y="5557792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6" name="Elipse 165"/>
          <p:cNvSpPr>
            <a:spLocks noChangeAspect="1"/>
          </p:cNvSpPr>
          <p:nvPr/>
        </p:nvSpPr>
        <p:spPr bwMode="auto">
          <a:xfrm>
            <a:off x="8554116" y="5492068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7" name="Elipse 166"/>
          <p:cNvSpPr>
            <a:spLocks noChangeAspect="1"/>
          </p:cNvSpPr>
          <p:nvPr/>
        </p:nvSpPr>
        <p:spPr bwMode="auto">
          <a:xfrm>
            <a:off x="8316416" y="5563926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8" name="Elipse 167"/>
          <p:cNvSpPr>
            <a:spLocks noChangeAspect="1"/>
          </p:cNvSpPr>
          <p:nvPr/>
        </p:nvSpPr>
        <p:spPr bwMode="auto">
          <a:xfrm>
            <a:off x="8147086" y="5563926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9" name="Elipse 168"/>
          <p:cNvSpPr>
            <a:spLocks noChangeAspect="1"/>
          </p:cNvSpPr>
          <p:nvPr/>
        </p:nvSpPr>
        <p:spPr bwMode="auto">
          <a:xfrm>
            <a:off x="8580648" y="5492071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0" name="Elipse 169"/>
          <p:cNvSpPr>
            <a:spLocks noChangeAspect="1"/>
          </p:cNvSpPr>
          <p:nvPr/>
        </p:nvSpPr>
        <p:spPr bwMode="auto">
          <a:xfrm>
            <a:off x="8629728" y="5686528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1" name="Elipse 170"/>
          <p:cNvSpPr>
            <a:spLocks noChangeAspect="1"/>
          </p:cNvSpPr>
          <p:nvPr/>
        </p:nvSpPr>
        <p:spPr bwMode="auto">
          <a:xfrm>
            <a:off x="8639355" y="5413779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2" name="Elipse 171"/>
          <p:cNvSpPr>
            <a:spLocks noChangeAspect="1"/>
          </p:cNvSpPr>
          <p:nvPr/>
        </p:nvSpPr>
        <p:spPr bwMode="auto">
          <a:xfrm>
            <a:off x="8245062" y="5269194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3" name="Elipse 172"/>
          <p:cNvSpPr>
            <a:spLocks noChangeAspect="1"/>
          </p:cNvSpPr>
          <p:nvPr/>
        </p:nvSpPr>
        <p:spPr bwMode="auto">
          <a:xfrm>
            <a:off x="8502359" y="5348058"/>
            <a:ext cx="88203" cy="8820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4" name="Elipse 173"/>
          <p:cNvSpPr>
            <a:spLocks noChangeAspect="1"/>
          </p:cNvSpPr>
          <p:nvPr/>
        </p:nvSpPr>
        <p:spPr bwMode="auto">
          <a:xfrm>
            <a:off x="8333181" y="5348058"/>
            <a:ext cx="88203" cy="8820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5" name="Elipse 174"/>
          <p:cNvSpPr>
            <a:spLocks noChangeAspect="1"/>
          </p:cNvSpPr>
          <p:nvPr/>
        </p:nvSpPr>
        <p:spPr bwMode="auto">
          <a:xfrm>
            <a:off x="8405186" y="5422163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6" name="Elipse 175"/>
          <p:cNvSpPr/>
          <p:nvPr/>
        </p:nvSpPr>
        <p:spPr bwMode="auto">
          <a:xfrm>
            <a:off x="3909577" y="3284984"/>
            <a:ext cx="397296" cy="398851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93" name="Grupo 192"/>
          <p:cNvGrpSpPr/>
          <p:nvPr/>
        </p:nvGrpSpPr>
        <p:grpSpPr>
          <a:xfrm>
            <a:off x="6300192" y="1412776"/>
            <a:ext cx="2629170" cy="2629170"/>
            <a:chOff x="6643010" y="1611579"/>
            <a:chExt cx="2629170" cy="2629170"/>
          </a:xfrm>
        </p:grpSpPr>
        <p:sp>
          <p:nvSpPr>
            <p:cNvPr id="154" name="Elipse 153"/>
            <p:cNvSpPr>
              <a:spLocks noChangeAspect="1"/>
            </p:cNvSpPr>
            <p:nvPr/>
          </p:nvSpPr>
          <p:spPr bwMode="auto">
            <a:xfrm rot="349981">
              <a:off x="6643010" y="1611579"/>
              <a:ext cx="2629170" cy="2629170"/>
            </a:xfrm>
            <a:prstGeom prst="ellipse">
              <a:avLst/>
            </a:prstGeom>
            <a:gradFill flip="none" rotWithShape="1">
              <a:gsLst>
                <a:gs pos="11000">
                  <a:srgbClr val="FFC000"/>
                </a:gs>
                <a:gs pos="36000">
                  <a:srgbClr val="FF0000">
                    <a:alpha val="96000"/>
                  </a:srgbClr>
                </a:gs>
                <a:gs pos="100000">
                  <a:srgbClr val="C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Elipse 176"/>
            <p:cNvSpPr/>
            <p:nvPr/>
          </p:nvSpPr>
          <p:spPr bwMode="auto">
            <a:xfrm>
              <a:off x="7432442" y="2401010"/>
              <a:ext cx="1080120" cy="1080120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8000"/>
                  </a:srgbClr>
                </a:gs>
                <a:gs pos="83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8" name="Elipse 177"/>
          <p:cNvSpPr>
            <a:spLocks noChangeAspect="1"/>
          </p:cNvSpPr>
          <p:nvPr/>
        </p:nvSpPr>
        <p:spPr bwMode="auto">
          <a:xfrm>
            <a:off x="2912936" y="2708920"/>
            <a:ext cx="794968" cy="794930"/>
          </a:xfrm>
          <a:prstGeom prst="ellipse">
            <a:avLst/>
          </a:prstGeom>
          <a:gradFill>
            <a:gsLst>
              <a:gs pos="22000">
                <a:schemeClr val="bg1"/>
              </a:gs>
              <a:gs pos="41000">
                <a:srgbClr val="69D8FF">
                  <a:alpha val="91000"/>
                </a:srgbClr>
              </a:gs>
              <a:gs pos="72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9" name="Elipse 178"/>
          <p:cNvSpPr>
            <a:spLocks noChangeAspect="1"/>
          </p:cNvSpPr>
          <p:nvPr/>
        </p:nvSpPr>
        <p:spPr bwMode="auto">
          <a:xfrm>
            <a:off x="7164288" y="4997002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0" name="Elipse 179"/>
          <p:cNvSpPr>
            <a:spLocks noChangeAspect="1"/>
          </p:cNvSpPr>
          <p:nvPr/>
        </p:nvSpPr>
        <p:spPr bwMode="auto">
          <a:xfrm rot="349981">
            <a:off x="7531351" y="5372966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2" name="Elipse 181"/>
          <p:cNvSpPr>
            <a:spLocks noChangeAspect="1"/>
          </p:cNvSpPr>
          <p:nvPr/>
        </p:nvSpPr>
        <p:spPr bwMode="auto">
          <a:xfrm>
            <a:off x="5004048" y="2851030"/>
            <a:ext cx="574064" cy="574064"/>
          </a:xfrm>
          <a:prstGeom prst="ellipse">
            <a:avLst/>
          </a:prstGeom>
          <a:gradFill>
            <a:gsLst>
              <a:gs pos="15000">
                <a:schemeClr val="bg1"/>
              </a:gs>
              <a:gs pos="26000">
                <a:srgbClr val="FDE65D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3" name="Elipse 182"/>
          <p:cNvSpPr>
            <a:spLocks noChangeAspect="1"/>
          </p:cNvSpPr>
          <p:nvPr/>
        </p:nvSpPr>
        <p:spPr bwMode="auto">
          <a:xfrm>
            <a:off x="3435914" y="2996952"/>
            <a:ext cx="499968" cy="499968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6" name="Elipse 185"/>
          <p:cNvSpPr>
            <a:spLocks noChangeAspect="1"/>
          </p:cNvSpPr>
          <p:nvPr/>
        </p:nvSpPr>
        <p:spPr bwMode="auto">
          <a:xfrm>
            <a:off x="7205170" y="4750517"/>
            <a:ext cx="228898" cy="228898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7" name="Elipse 186"/>
          <p:cNvSpPr>
            <a:spLocks noChangeAspect="1"/>
          </p:cNvSpPr>
          <p:nvPr/>
        </p:nvSpPr>
        <p:spPr bwMode="auto">
          <a:xfrm rot="349981">
            <a:off x="6995207" y="4468341"/>
            <a:ext cx="297270" cy="29727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8" name="Elipse 187"/>
          <p:cNvSpPr>
            <a:spLocks noChangeAspect="1"/>
          </p:cNvSpPr>
          <p:nvPr/>
        </p:nvSpPr>
        <p:spPr bwMode="auto">
          <a:xfrm>
            <a:off x="7394764" y="4780904"/>
            <a:ext cx="226001" cy="226001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9" name="Elipse 188"/>
          <p:cNvSpPr>
            <a:spLocks noChangeAspect="1"/>
          </p:cNvSpPr>
          <p:nvPr/>
        </p:nvSpPr>
        <p:spPr bwMode="auto">
          <a:xfrm rot="349981">
            <a:off x="6649570" y="4487949"/>
            <a:ext cx="254722" cy="2547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0" name="Elipse 189"/>
          <p:cNvSpPr>
            <a:spLocks noChangeAspect="1"/>
          </p:cNvSpPr>
          <p:nvPr/>
        </p:nvSpPr>
        <p:spPr bwMode="auto">
          <a:xfrm rot="349981">
            <a:off x="6838449" y="4323376"/>
            <a:ext cx="297270" cy="29727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1" name="Elipse 190"/>
          <p:cNvSpPr>
            <a:spLocks noChangeAspect="1"/>
          </p:cNvSpPr>
          <p:nvPr/>
        </p:nvSpPr>
        <p:spPr bwMode="auto">
          <a:xfrm>
            <a:off x="4293699" y="3651573"/>
            <a:ext cx="353491" cy="353491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2" name="Elipse 191"/>
          <p:cNvSpPr>
            <a:spLocks noChangeAspect="1"/>
          </p:cNvSpPr>
          <p:nvPr/>
        </p:nvSpPr>
        <p:spPr bwMode="auto">
          <a:xfrm>
            <a:off x="6084168" y="-1490912"/>
            <a:ext cx="3492000" cy="3492000"/>
          </a:xfrm>
          <a:prstGeom prst="ellipse">
            <a:avLst/>
          </a:prstGeom>
          <a:gradFill>
            <a:gsLst>
              <a:gs pos="100000">
                <a:srgbClr val="FFC000">
                  <a:alpha val="38000"/>
                </a:srgbClr>
              </a:gs>
              <a:gs pos="83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4" name="CaixaDeTexto 193"/>
          <p:cNvSpPr txBox="1"/>
          <p:nvPr/>
        </p:nvSpPr>
        <p:spPr>
          <a:xfrm>
            <a:off x="323528" y="619221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Temp.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5" name="CaixaDeTexto 194"/>
          <p:cNvSpPr txBox="1"/>
          <p:nvPr/>
        </p:nvSpPr>
        <p:spPr>
          <a:xfrm>
            <a:off x="35496" y="335699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1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96" name="Elipse 195"/>
          <p:cNvSpPr/>
          <p:nvPr/>
        </p:nvSpPr>
        <p:spPr bwMode="auto">
          <a:xfrm>
            <a:off x="4792775" y="3480834"/>
            <a:ext cx="432000" cy="432000"/>
          </a:xfrm>
          <a:prstGeom prst="ellipse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8" name="Conector reto 197"/>
          <p:cNvCxnSpPr/>
          <p:nvPr/>
        </p:nvCxnSpPr>
        <p:spPr bwMode="auto">
          <a:xfrm flipV="1">
            <a:off x="780084" y="3716976"/>
            <a:ext cx="4231303" cy="5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0" name="Conector reto 199"/>
          <p:cNvCxnSpPr/>
          <p:nvPr/>
        </p:nvCxnSpPr>
        <p:spPr bwMode="auto">
          <a:xfrm flipV="1">
            <a:off x="5004048" y="3717032"/>
            <a:ext cx="0" cy="252028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07" name="CaixaDeTexto 206"/>
          <p:cNvSpPr txBox="1"/>
          <p:nvPr/>
        </p:nvSpPr>
        <p:spPr>
          <a:xfrm>
            <a:off x="4139952" y="62373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6.000°C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55" name="Elipse 154"/>
          <p:cNvSpPr>
            <a:spLocks noChangeAspect="1"/>
          </p:cNvSpPr>
          <p:nvPr/>
        </p:nvSpPr>
        <p:spPr bwMode="auto">
          <a:xfrm>
            <a:off x="5813495" y="3284984"/>
            <a:ext cx="630713" cy="630713"/>
          </a:xfrm>
          <a:prstGeom prst="ellipse">
            <a:avLst/>
          </a:prstGeom>
          <a:gradFill>
            <a:gsLst>
              <a:gs pos="9000">
                <a:schemeClr val="bg1"/>
              </a:gs>
              <a:gs pos="32000">
                <a:srgbClr val="EA8D04"/>
              </a:gs>
              <a:gs pos="82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7" name="Elipse 196"/>
          <p:cNvSpPr>
            <a:spLocks noChangeAspect="1"/>
          </p:cNvSpPr>
          <p:nvPr/>
        </p:nvSpPr>
        <p:spPr bwMode="auto">
          <a:xfrm>
            <a:off x="5364088" y="3284984"/>
            <a:ext cx="407232" cy="407232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1" name="Elipse 200"/>
          <p:cNvSpPr>
            <a:spLocks noChangeAspect="1"/>
          </p:cNvSpPr>
          <p:nvPr/>
        </p:nvSpPr>
        <p:spPr bwMode="auto">
          <a:xfrm>
            <a:off x="5369314" y="3861050"/>
            <a:ext cx="298045" cy="298045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2" name="CaixaDeTexto 201"/>
          <p:cNvSpPr txBox="1"/>
          <p:nvPr/>
        </p:nvSpPr>
        <p:spPr>
          <a:xfrm>
            <a:off x="107504" y="116632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Diagrama </a:t>
            </a:r>
            <a:r>
              <a:rPr lang="pt-BR" sz="3200" dirty="0" err="1" smtClean="0">
                <a:solidFill>
                  <a:schemeClr val="bg1"/>
                </a:solidFill>
                <a:latin typeface="Century Gothic" pitchFamily="34" charset="0"/>
              </a:rPr>
              <a:t>Hertzprung-Russel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(Diagrama H-R)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4" name="CaixaDeTexto 213"/>
          <p:cNvSpPr txBox="1"/>
          <p:nvPr/>
        </p:nvSpPr>
        <p:spPr>
          <a:xfrm>
            <a:off x="3779912" y="386104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3" name="Text Box 141"/>
          <p:cNvSpPr txBox="1">
            <a:spLocks noChangeArrowheads="1"/>
          </p:cNvSpPr>
          <p:nvPr/>
        </p:nvSpPr>
        <p:spPr bwMode="auto">
          <a:xfrm>
            <a:off x="7475116" y="6407090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rgbClr val="00B050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199" name="CaixaDeTexto 198"/>
          <p:cNvSpPr txBox="1"/>
          <p:nvPr/>
        </p:nvSpPr>
        <p:spPr>
          <a:xfrm>
            <a:off x="35496" y="611977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2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00"/>
                            </p:stCondLst>
                            <p:childTnLst>
                              <p:par>
                                <p:cTn id="7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50"/>
                            </p:stCondLst>
                            <p:childTnLst>
                              <p:par>
                                <p:cTn id="8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800"/>
                            </p:stCondLst>
                            <p:childTnLst>
                              <p:par>
                                <p:cTn id="8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8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9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95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5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1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5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3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35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4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45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5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6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65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7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75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8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85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9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95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0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05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1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15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2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25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3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35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4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450"/>
                            </p:stCondLst>
                            <p:childTnLst>
                              <p:par>
                                <p:cTn id="2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55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60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650"/>
                            </p:stCondLst>
                            <p:childTnLst>
                              <p:par>
                                <p:cTn id="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700"/>
                            </p:stCondLst>
                            <p:childTnLst>
                              <p:par>
                                <p:cTn id="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4750"/>
                            </p:stCondLst>
                            <p:childTnLst>
                              <p:par>
                                <p:cTn id="2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4800"/>
                            </p:stCondLst>
                            <p:childTnLst>
                              <p:par>
                                <p:cTn id="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850"/>
                            </p:stCondLst>
                            <p:childTnLst>
                              <p:par>
                                <p:cTn id="2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4900"/>
                            </p:stCondLst>
                            <p:childTnLst>
                              <p:par>
                                <p:cTn id="2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950"/>
                            </p:stCondLst>
                            <p:childTnLst>
                              <p:par>
                                <p:cTn id="2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0"/>
                            </p:stCondLst>
                            <p:childTnLst>
                              <p:par>
                                <p:cTn id="2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50"/>
                            </p:stCondLst>
                            <p:childTnLst>
                              <p:par>
                                <p:cTn id="2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100"/>
                            </p:stCondLst>
                            <p:childTnLst>
                              <p:par>
                                <p:cTn id="2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150"/>
                            </p:stCondLst>
                            <p:childTnLst>
                              <p:par>
                                <p:cTn id="2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200"/>
                            </p:stCondLst>
                            <p:childTnLst>
                              <p:par>
                                <p:cTn id="2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250"/>
                            </p:stCondLst>
                            <p:childTnLst>
                              <p:par>
                                <p:cTn id="2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300"/>
                            </p:stCondLst>
                            <p:childTnLst>
                              <p:par>
                                <p:cTn id="2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350"/>
                            </p:stCondLst>
                            <p:childTnLst>
                              <p:par>
                                <p:cTn id="2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400"/>
                            </p:stCondLst>
                            <p:childTnLst>
                              <p:par>
                                <p:cTn id="2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450"/>
                            </p:stCondLst>
                            <p:childTnLst>
                              <p:par>
                                <p:cTn id="2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500"/>
                            </p:stCondLst>
                            <p:childTnLst>
                              <p:par>
                                <p:cTn id="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550"/>
                            </p:stCondLst>
                            <p:childTnLst>
                              <p:par>
                                <p:cTn id="3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600"/>
                            </p:stCondLst>
                            <p:childTnLst>
                              <p:par>
                                <p:cTn id="3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650"/>
                            </p:stCondLst>
                            <p:childTnLst>
                              <p:par>
                                <p:cTn id="3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7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5800"/>
                            </p:stCondLst>
                            <p:childTnLst>
                              <p:par>
                                <p:cTn id="3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850"/>
                            </p:stCondLst>
                            <p:childTnLst>
                              <p:par>
                                <p:cTn id="3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5900"/>
                            </p:stCondLst>
                            <p:childTnLst>
                              <p:par>
                                <p:cTn id="3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950"/>
                            </p:stCondLst>
                            <p:childTnLst>
                              <p:par>
                                <p:cTn id="3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6000"/>
                            </p:stCondLst>
                            <p:childTnLst>
                              <p:par>
                                <p:cTn id="3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6050"/>
                            </p:stCondLst>
                            <p:childTnLst>
                              <p:par>
                                <p:cTn id="3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6100"/>
                            </p:stCondLst>
                            <p:childTnLst>
                              <p:par>
                                <p:cTn id="3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150"/>
                            </p:stCondLst>
                            <p:childTnLst>
                              <p:par>
                                <p:cTn id="3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6200"/>
                            </p:stCondLst>
                            <p:childTnLst>
                              <p:par>
                                <p:cTn id="3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6250"/>
                            </p:stCondLst>
                            <p:childTnLst>
                              <p:par>
                                <p:cTn id="3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6300"/>
                            </p:stCondLst>
                            <p:childTnLst>
                              <p:par>
                                <p:cTn id="3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6350"/>
                            </p:stCondLst>
                            <p:childTnLst>
                              <p:par>
                                <p:cTn id="3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6400"/>
                            </p:stCondLst>
                            <p:childTnLst>
                              <p:par>
                                <p:cTn id="3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6450"/>
                            </p:stCondLst>
                            <p:childTnLst>
                              <p:par>
                                <p:cTn id="3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6500"/>
                            </p:stCondLst>
                            <p:childTnLst>
                              <p:par>
                                <p:cTn id="3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6550"/>
                            </p:stCondLst>
                            <p:childTnLst>
                              <p:par>
                                <p:cTn id="3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6600"/>
                            </p:stCondLst>
                            <p:childTnLst>
                              <p:par>
                                <p:cTn id="3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6650"/>
                            </p:stCondLst>
                            <p:childTnLst>
                              <p:par>
                                <p:cTn id="3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6700"/>
                            </p:stCondLst>
                            <p:childTnLst>
                              <p:par>
                                <p:cTn id="3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6750"/>
                            </p:stCondLst>
                            <p:childTnLst>
                              <p:par>
                                <p:cTn id="4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6800"/>
                            </p:stCondLst>
                            <p:childTnLst>
                              <p:par>
                                <p:cTn id="4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6850"/>
                            </p:stCondLst>
                            <p:childTnLst>
                              <p:par>
                                <p:cTn id="4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6900"/>
                            </p:stCondLst>
                            <p:childTnLst>
                              <p:par>
                                <p:cTn id="4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6950"/>
                            </p:stCondLst>
                            <p:childTnLst>
                              <p:par>
                                <p:cTn id="4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7050"/>
                            </p:stCondLst>
                            <p:childTnLst>
                              <p:par>
                                <p:cTn id="4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7100"/>
                            </p:stCondLst>
                            <p:childTnLst>
                              <p:par>
                                <p:cTn id="4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7150"/>
                            </p:stCondLst>
                            <p:childTnLst>
                              <p:par>
                                <p:cTn id="4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7200"/>
                            </p:stCondLst>
                            <p:childTnLst>
                              <p:par>
                                <p:cTn id="4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7250"/>
                            </p:stCondLst>
                            <p:childTnLst>
                              <p:par>
                                <p:cTn id="4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7300"/>
                            </p:stCondLst>
                            <p:childTnLst>
                              <p:par>
                                <p:cTn id="4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7350"/>
                            </p:stCondLst>
                            <p:childTnLst>
                              <p:par>
                                <p:cTn id="4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7400"/>
                            </p:stCondLst>
                            <p:childTnLst>
                              <p:par>
                                <p:cTn id="4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7450"/>
                            </p:stCondLst>
                            <p:childTnLst>
                              <p:par>
                                <p:cTn id="4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7500"/>
                            </p:stCondLst>
                            <p:childTnLst>
                              <p:par>
                                <p:cTn id="4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7550"/>
                            </p:stCondLst>
                            <p:childTnLst>
                              <p:par>
                                <p:cTn id="4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7600"/>
                            </p:stCondLst>
                            <p:childTnLst>
                              <p:par>
                                <p:cTn id="4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7650"/>
                            </p:stCondLst>
                            <p:childTnLst>
                              <p:par>
                                <p:cTn id="4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7700"/>
                            </p:stCondLst>
                            <p:childTnLst>
                              <p:par>
                                <p:cTn id="4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7750"/>
                            </p:stCondLst>
                            <p:childTnLst>
                              <p:par>
                                <p:cTn id="4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7800"/>
                            </p:stCondLst>
                            <p:childTnLst>
                              <p:par>
                                <p:cTn id="4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7850"/>
                            </p:stCondLst>
                            <p:childTnLst>
                              <p:par>
                                <p:cTn id="4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7900"/>
                            </p:stCondLst>
                            <p:childTnLst>
                              <p:par>
                                <p:cTn id="4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7950"/>
                            </p:stCondLst>
                            <p:childTnLst>
                              <p:par>
                                <p:cTn id="4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8000"/>
                            </p:stCondLst>
                            <p:childTnLst>
                              <p:par>
                                <p:cTn id="5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8050"/>
                            </p:stCondLst>
                            <p:childTnLst>
                              <p:par>
                                <p:cTn id="5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8100"/>
                            </p:stCondLst>
                            <p:childTnLst>
                              <p:par>
                                <p:cTn id="5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8150"/>
                            </p:stCondLst>
                            <p:childTnLst>
                              <p:par>
                                <p:cTn id="5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8200"/>
                            </p:stCondLst>
                            <p:childTnLst>
                              <p:par>
                                <p:cTn id="5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8250"/>
                            </p:stCondLst>
                            <p:childTnLst>
                              <p:par>
                                <p:cTn id="5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8300"/>
                            </p:stCondLst>
                            <p:childTnLst>
                              <p:par>
                                <p:cTn id="5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8350"/>
                            </p:stCondLst>
                            <p:childTnLst>
                              <p:par>
                                <p:cTn id="5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8400"/>
                            </p:stCondLst>
                            <p:childTnLst>
                              <p:par>
                                <p:cTn id="5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8450"/>
                            </p:stCondLst>
                            <p:childTnLst>
                              <p:par>
                                <p:cTn id="5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8500"/>
                            </p:stCondLst>
                            <p:childTnLst>
                              <p:par>
                                <p:cTn id="5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8550"/>
                            </p:stCondLst>
                            <p:childTnLst>
                              <p:par>
                                <p:cTn id="5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8600"/>
                            </p:stCondLst>
                            <p:childTnLst>
                              <p:par>
                                <p:cTn id="5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8650"/>
                            </p:stCondLst>
                            <p:childTnLst>
                              <p:par>
                                <p:cTn id="5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8700"/>
                            </p:stCondLst>
                            <p:childTnLst>
                              <p:par>
                                <p:cTn id="5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8750"/>
                            </p:stCondLst>
                            <p:childTnLst>
                              <p:par>
                                <p:cTn id="5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4" dur="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8800"/>
                            </p:stCondLst>
                            <p:childTnLst>
                              <p:par>
                                <p:cTn id="5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8850"/>
                            </p:stCondLst>
                            <p:childTnLst>
                              <p:par>
                                <p:cTn id="5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8900"/>
                            </p:stCondLst>
                            <p:childTnLst>
                              <p:par>
                                <p:cTn id="5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6" dur="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8950"/>
                            </p:stCondLst>
                            <p:childTnLst>
                              <p:par>
                                <p:cTn id="5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9000"/>
                            </p:stCondLst>
                            <p:childTnLst>
                              <p:par>
                                <p:cTn id="5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4" dur="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9050"/>
                            </p:stCondLst>
                            <p:childTnLst>
                              <p:par>
                                <p:cTn id="5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1000"/>
                            </p:stCondLst>
                            <p:childTnLst>
                              <p:par>
                                <p:cTn id="5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3000"/>
                            </p:stCondLst>
                            <p:childTnLst>
                              <p:par>
                                <p:cTn id="6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00"/>
                            </p:stCondLst>
                            <p:childTnLst>
                              <p:par>
                                <p:cTn id="6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4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200"/>
                            </p:stCondLst>
                            <p:childTnLst>
                              <p:par>
                                <p:cTn id="6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8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300"/>
                            </p:stCondLst>
                            <p:childTnLst>
                              <p:par>
                                <p:cTn id="6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2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400"/>
                            </p:stCondLst>
                            <p:childTnLst>
                              <p:par>
                                <p:cTn id="6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6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500"/>
                            </p:stCondLst>
                            <p:childTnLst>
                              <p:par>
                                <p:cTn id="6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0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600"/>
                            </p:stCondLst>
                            <p:childTnLst>
                              <p:par>
                                <p:cTn id="6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4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700"/>
                            </p:stCondLst>
                            <p:childTnLst>
                              <p:par>
                                <p:cTn id="6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8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800"/>
                            </p:stCondLst>
                            <p:childTnLst>
                              <p:par>
                                <p:cTn id="6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2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900"/>
                            </p:stCondLst>
                            <p:childTnLst>
                              <p:par>
                                <p:cTn id="6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6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1000"/>
                            </p:stCondLst>
                            <p:childTnLst>
                              <p:par>
                                <p:cTn id="6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0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1100"/>
                            </p:stCondLst>
                            <p:childTnLst>
                              <p:par>
                                <p:cTn id="6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4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1200"/>
                            </p:stCondLst>
                            <p:childTnLst>
                              <p:par>
                                <p:cTn id="6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8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1300"/>
                            </p:stCondLst>
                            <p:childTnLst>
                              <p:par>
                                <p:cTn id="6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2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1400"/>
                            </p:stCondLst>
                            <p:childTnLst>
                              <p:par>
                                <p:cTn id="6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6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0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1600"/>
                            </p:stCondLst>
                            <p:childTnLst>
                              <p:par>
                                <p:cTn id="6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4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1700"/>
                            </p:stCondLst>
                            <p:childTnLst>
                              <p:par>
                                <p:cTn id="6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8" dur="1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1800"/>
                            </p:stCondLst>
                            <p:childTnLst>
                              <p:par>
                                <p:cTn id="6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2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1900"/>
                            </p:stCondLst>
                            <p:childTnLst>
                              <p:par>
                                <p:cTn id="6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6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0"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100"/>
                            </p:stCondLst>
                            <p:childTnLst>
                              <p:par>
                                <p:cTn id="6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4" dur="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200"/>
                            </p:stCondLst>
                            <p:childTnLst>
                              <p:par>
                                <p:cTn id="6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8" dur="1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2300"/>
                            </p:stCondLst>
                            <p:childTnLst>
                              <p:par>
                                <p:cTn id="7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2" dur="1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400"/>
                            </p:stCondLst>
                            <p:childTnLst>
                              <p:par>
                                <p:cTn id="7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6" dur="1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500"/>
                            </p:stCondLst>
                            <p:childTnLst>
                              <p:par>
                                <p:cTn id="7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0" dur="1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2600"/>
                            </p:stCondLst>
                            <p:childTnLst>
                              <p:par>
                                <p:cTn id="7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4" dur="1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700"/>
                            </p:stCondLst>
                            <p:childTnLst>
                              <p:par>
                                <p:cTn id="7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8" dur="1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800"/>
                            </p:stCondLst>
                            <p:childTnLst>
                              <p:par>
                                <p:cTn id="7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2" dur="1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2900"/>
                            </p:stCondLst>
                            <p:childTnLst>
                              <p:par>
                                <p:cTn id="7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6" dur="1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3000"/>
                            </p:stCondLst>
                            <p:childTnLst>
                              <p:par>
                                <p:cTn id="7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0" dur="1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3300"/>
                            </p:stCondLst>
                            <p:childTnLst>
                              <p:par>
                                <p:cTn id="7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4" dur="1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5" fill="hold">
                      <p:stCondLst>
                        <p:cond delay="indefinite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0" fill="hold">
                      <p:stCondLst>
                        <p:cond delay="indefinite"/>
                      </p:stCondLst>
                      <p:childTnLst>
                        <p:par>
                          <p:cTn id="741" fill="hold">
                            <p:stCondLst>
                              <p:cond delay="0"/>
                            </p:stCondLst>
                            <p:childTnLst>
                              <p:par>
                                <p:cTn id="7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5" fill="hold">
                      <p:stCondLst>
                        <p:cond delay="indefinite"/>
                      </p:stCondLst>
                      <p:childTnLst>
                        <p:par>
                          <p:cTn id="746" fill="hold">
                            <p:stCondLst>
                              <p:cond delay="0"/>
                            </p:stCondLst>
                            <p:childTnLst>
                              <p:par>
                                <p:cTn id="7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9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0" fill="hold">
                      <p:stCondLst>
                        <p:cond delay="indefinite"/>
                      </p:stCondLst>
                      <p:childTnLst>
                        <p:par>
                          <p:cTn id="751" fill="hold">
                            <p:stCondLst>
                              <p:cond delay="0"/>
                            </p:stCondLst>
                            <p:childTnLst>
                              <p:par>
                                <p:cTn id="7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4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5" fill="hold">
                      <p:stCondLst>
                        <p:cond delay="indefinite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9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2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000"/>
                            </p:stCondLst>
                            <p:childTnLst>
                              <p:par>
                                <p:cTn id="7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6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1" animBg="1"/>
      <p:bldP spid="47" grpId="0" animBg="1"/>
      <p:bldP spid="48" grpId="0" animBg="1"/>
      <p:bldP spid="49" grpId="1" animBg="1"/>
      <p:bldP spid="50" grpId="1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6" grpId="0" animBg="1"/>
      <p:bldP spid="157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8" grpId="0" animBg="1"/>
      <p:bldP spid="179" grpId="0" animBg="1"/>
      <p:bldP spid="180" grpId="0" animBg="1"/>
      <p:bldP spid="182" grpId="0" animBg="1"/>
      <p:bldP spid="183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4" grpId="0"/>
      <p:bldP spid="195" grpId="0"/>
      <p:bldP spid="196" grpId="0" animBg="1"/>
      <p:bldP spid="207" grpId="0"/>
      <p:bldP spid="155" grpId="0" animBg="1"/>
      <p:bldP spid="197" grpId="0" animBg="1"/>
      <p:bldP spid="201" grpId="0" animBg="1"/>
      <p:bldP spid="214" grpId="0"/>
      <p:bldP spid="20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ipse 39"/>
          <p:cNvSpPr>
            <a:spLocks noChangeAspect="1"/>
          </p:cNvSpPr>
          <p:nvPr/>
        </p:nvSpPr>
        <p:spPr bwMode="auto">
          <a:xfrm rot="349981">
            <a:off x="4928056" y="-3259062"/>
            <a:ext cx="180000" cy="180000"/>
          </a:xfrm>
          <a:prstGeom prst="ellipse">
            <a:avLst/>
          </a:prstGeom>
          <a:gradFill>
            <a:gsLst>
              <a:gs pos="14000">
                <a:srgbClr val="FFC000"/>
              </a:gs>
              <a:gs pos="52000">
                <a:srgbClr val="FF0000"/>
              </a:gs>
              <a:gs pos="96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4" name="Conector de seta reta 3"/>
          <p:cNvCxnSpPr/>
          <p:nvPr/>
        </p:nvCxnSpPr>
        <p:spPr bwMode="auto">
          <a:xfrm>
            <a:off x="611560" y="6061358"/>
            <a:ext cx="8172000" cy="0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gradFill flip="none" rotWithShape="1">
              <a:gsLst>
                <a:gs pos="6000">
                  <a:srgbClr val="FF0000"/>
                </a:gs>
                <a:gs pos="0">
                  <a:srgbClr val="EE8800"/>
                </a:gs>
                <a:gs pos="56000">
                  <a:srgbClr val="00B050"/>
                </a:gs>
                <a:gs pos="52000">
                  <a:srgbClr val="FFFF00"/>
                </a:gs>
                <a:gs pos="68000">
                  <a:srgbClr val="00B0F0"/>
                </a:gs>
                <a:gs pos="73000">
                  <a:srgbClr val="0070C0"/>
                </a:gs>
                <a:gs pos="95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10" name="Elipse 9"/>
          <p:cNvSpPr>
            <a:spLocks/>
          </p:cNvSpPr>
          <p:nvPr/>
        </p:nvSpPr>
        <p:spPr bwMode="auto">
          <a:xfrm>
            <a:off x="3635896" y="3037022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>
            <a:spLocks/>
          </p:cNvSpPr>
          <p:nvPr/>
        </p:nvSpPr>
        <p:spPr bwMode="auto">
          <a:xfrm>
            <a:off x="4067944" y="3253046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>
            <a:spLocks/>
          </p:cNvSpPr>
          <p:nvPr/>
        </p:nvSpPr>
        <p:spPr bwMode="auto">
          <a:xfrm>
            <a:off x="5148064" y="3829110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>
            <a:spLocks/>
          </p:cNvSpPr>
          <p:nvPr/>
        </p:nvSpPr>
        <p:spPr bwMode="auto">
          <a:xfrm>
            <a:off x="5436096" y="3829110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Elipse 13"/>
          <p:cNvSpPr>
            <a:spLocks/>
          </p:cNvSpPr>
          <p:nvPr/>
        </p:nvSpPr>
        <p:spPr bwMode="auto">
          <a:xfrm>
            <a:off x="7092280" y="447718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9" name="Conector de seta reta 8"/>
          <p:cNvCxnSpPr/>
          <p:nvPr/>
        </p:nvCxnSpPr>
        <p:spPr bwMode="auto">
          <a:xfrm>
            <a:off x="611560" y="1092806"/>
            <a:ext cx="1" cy="4968552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chemeClr val="bg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8" name="Elipse 7"/>
          <p:cNvSpPr>
            <a:spLocks/>
          </p:cNvSpPr>
          <p:nvPr/>
        </p:nvSpPr>
        <p:spPr bwMode="auto">
          <a:xfrm>
            <a:off x="3203848" y="3181038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41000">
                <a:srgbClr val="69D8FF"/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Elipse 15"/>
          <p:cNvSpPr>
            <a:spLocks/>
          </p:cNvSpPr>
          <p:nvPr/>
        </p:nvSpPr>
        <p:spPr bwMode="auto">
          <a:xfrm>
            <a:off x="2070559" y="2100926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Elipse 16"/>
          <p:cNvSpPr>
            <a:spLocks/>
          </p:cNvSpPr>
          <p:nvPr/>
        </p:nvSpPr>
        <p:spPr bwMode="auto">
          <a:xfrm>
            <a:off x="2699792" y="2820998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Elipse 17"/>
          <p:cNvSpPr>
            <a:spLocks noChangeAspect="1"/>
          </p:cNvSpPr>
          <p:nvPr/>
        </p:nvSpPr>
        <p:spPr bwMode="auto">
          <a:xfrm>
            <a:off x="3131842" y="5286043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Elipse 18"/>
          <p:cNvSpPr>
            <a:spLocks noChangeAspect="1"/>
          </p:cNvSpPr>
          <p:nvPr/>
        </p:nvSpPr>
        <p:spPr bwMode="auto">
          <a:xfrm>
            <a:off x="3133903" y="5413289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Elipse 19"/>
          <p:cNvSpPr>
            <a:spLocks noChangeAspect="1"/>
          </p:cNvSpPr>
          <p:nvPr/>
        </p:nvSpPr>
        <p:spPr bwMode="auto">
          <a:xfrm>
            <a:off x="3219551" y="5013712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Elipse 20"/>
          <p:cNvSpPr>
            <a:spLocks/>
          </p:cNvSpPr>
          <p:nvPr/>
        </p:nvSpPr>
        <p:spPr bwMode="auto">
          <a:xfrm>
            <a:off x="2483768" y="2748990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Elipse 21"/>
          <p:cNvSpPr>
            <a:spLocks noChangeAspect="1"/>
          </p:cNvSpPr>
          <p:nvPr/>
        </p:nvSpPr>
        <p:spPr bwMode="auto">
          <a:xfrm>
            <a:off x="3331098" y="5197267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Elipse 22"/>
          <p:cNvSpPr>
            <a:spLocks noChangeAspect="1"/>
          </p:cNvSpPr>
          <p:nvPr/>
        </p:nvSpPr>
        <p:spPr bwMode="auto">
          <a:xfrm>
            <a:off x="3187084" y="5557309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Elipse 23"/>
          <p:cNvSpPr>
            <a:spLocks noChangeAspect="1"/>
          </p:cNvSpPr>
          <p:nvPr/>
        </p:nvSpPr>
        <p:spPr bwMode="auto">
          <a:xfrm>
            <a:off x="2627784" y="5197262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Elipse 24"/>
          <p:cNvSpPr>
            <a:spLocks noChangeAspect="1"/>
          </p:cNvSpPr>
          <p:nvPr/>
        </p:nvSpPr>
        <p:spPr bwMode="auto">
          <a:xfrm>
            <a:off x="2810598" y="5310131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Elipse 25"/>
          <p:cNvSpPr>
            <a:spLocks noChangeAspect="1"/>
          </p:cNvSpPr>
          <p:nvPr/>
        </p:nvSpPr>
        <p:spPr bwMode="auto">
          <a:xfrm>
            <a:off x="2749040" y="5462534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 bwMode="auto">
          <a:xfrm>
            <a:off x="2555784" y="5485302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Elipse 27"/>
          <p:cNvSpPr>
            <a:spLocks noChangeAspect="1"/>
          </p:cNvSpPr>
          <p:nvPr/>
        </p:nvSpPr>
        <p:spPr bwMode="auto">
          <a:xfrm>
            <a:off x="3043069" y="547091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619130" y="5197267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3475114" y="5341283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>
            <a:spLocks/>
          </p:cNvSpPr>
          <p:nvPr/>
        </p:nvSpPr>
        <p:spPr bwMode="auto">
          <a:xfrm>
            <a:off x="3419872" y="3037022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>
            <a:spLocks/>
          </p:cNvSpPr>
          <p:nvPr/>
        </p:nvSpPr>
        <p:spPr bwMode="auto">
          <a:xfrm>
            <a:off x="3419872" y="3253046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>
            <a:spLocks/>
          </p:cNvSpPr>
          <p:nvPr/>
        </p:nvSpPr>
        <p:spPr bwMode="auto">
          <a:xfrm>
            <a:off x="2051720" y="2244934"/>
            <a:ext cx="180000" cy="180000"/>
          </a:xfrm>
          <a:prstGeom prst="ellipse">
            <a:avLst/>
          </a:prstGeom>
          <a:gradFill>
            <a:gsLst>
              <a:gs pos="15000">
                <a:schemeClr val="bg1"/>
              </a:gs>
              <a:gs pos="43000">
                <a:srgbClr val="3788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Elipse 33"/>
          <p:cNvSpPr>
            <a:spLocks/>
          </p:cNvSpPr>
          <p:nvPr/>
        </p:nvSpPr>
        <p:spPr bwMode="auto">
          <a:xfrm>
            <a:off x="2051720" y="1740878"/>
            <a:ext cx="180000" cy="180000"/>
          </a:xfrm>
          <a:prstGeom prst="ellipse">
            <a:avLst/>
          </a:prstGeom>
          <a:gradFill>
            <a:gsLst>
              <a:gs pos="15000">
                <a:schemeClr val="bg1"/>
              </a:gs>
              <a:gs pos="43000">
                <a:srgbClr val="3788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>
            <a:spLocks/>
          </p:cNvSpPr>
          <p:nvPr/>
        </p:nvSpPr>
        <p:spPr bwMode="auto">
          <a:xfrm>
            <a:off x="6804248" y="433316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/>
          </p:cNvSpPr>
          <p:nvPr/>
        </p:nvSpPr>
        <p:spPr bwMode="auto">
          <a:xfrm>
            <a:off x="7524328" y="483722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7" name="Elipse 36"/>
          <p:cNvSpPr>
            <a:spLocks/>
          </p:cNvSpPr>
          <p:nvPr/>
        </p:nvSpPr>
        <p:spPr bwMode="auto">
          <a:xfrm>
            <a:off x="7588521" y="494383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8" name="Elipse 37"/>
          <p:cNvSpPr>
            <a:spLocks/>
          </p:cNvSpPr>
          <p:nvPr/>
        </p:nvSpPr>
        <p:spPr bwMode="auto">
          <a:xfrm>
            <a:off x="7740352" y="525309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9" name="Elipse 38"/>
          <p:cNvSpPr>
            <a:spLocks/>
          </p:cNvSpPr>
          <p:nvPr/>
        </p:nvSpPr>
        <p:spPr bwMode="auto">
          <a:xfrm>
            <a:off x="6228184" y="418915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Elipse 40"/>
          <p:cNvSpPr>
            <a:spLocks/>
          </p:cNvSpPr>
          <p:nvPr/>
        </p:nvSpPr>
        <p:spPr bwMode="auto">
          <a:xfrm rot="349981">
            <a:off x="6894862" y="448957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Elipse 41"/>
          <p:cNvSpPr>
            <a:spLocks/>
          </p:cNvSpPr>
          <p:nvPr/>
        </p:nvSpPr>
        <p:spPr bwMode="auto">
          <a:xfrm rot="349981">
            <a:off x="6452889" y="419783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Elipse 42"/>
          <p:cNvSpPr>
            <a:spLocks/>
          </p:cNvSpPr>
          <p:nvPr/>
        </p:nvSpPr>
        <p:spPr bwMode="auto">
          <a:xfrm rot="349981">
            <a:off x="7028953" y="239762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Elipse 44"/>
          <p:cNvSpPr>
            <a:spLocks/>
          </p:cNvSpPr>
          <p:nvPr/>
        </p:nvSpPr>
        <p:spPr bwMode="auto">
          <a:xfrm>
            <a:off x="5940152" y="4117142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Elipse 45"/>
          <p:cNvSpPr>
            <a:spLocks/>
          </p:cNvSpPr>
          <p:nvPr/>
        </p:nvSpPr>
        <p:spPr bwMode="auto">
          <a:xfrm>
            <a:off x="4860032" y="3541078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7" name="Elipse 46"/>
          <p:cNvSpPr>
            <a:spLocks/>
          </p:cNvSpPr>
          <p:nvPr/>
        </p:nvSpPr>
        <p:spPr bwMode="auto">
          <a:xfrm>
            <a:off x="5580112" y="397312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Elipse 47"/>
          <p:cNvSpPr>
            <a:spLocks/>
          </p:cNvSpPr>
          <p:nvPr/>
        </p:nvSpPr>
        <p:spPr bwMode="auto">
          <a:xfrm>
            <a:off x="5724128" y="4117142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504" y="-99392"/>
            <a:ext cx="88569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Diagrama de </a:t>
            </a:r>
            <a:r>
              <a:rPr kumimoji="0" lang="pt-BR" sz="3600" i="0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Hertzprung</a:t>
            </a:r>
            <a:r>
              <a:rPr kumimoji="0" lang="en-US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-</a:t>
            </a: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Russel</a:t>
            </a:r>
            <a:b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(diagrama H-R)</a:t>
            </a:r>
          </a:p>
        </p:txBody>
      </p:sp>
      <p:sp>
        <p:nvSpPr>
          <p:cNvPr id="49" name="Elipse 48"/>
          <p:cNvSpPr>
            <a:spLocks/>
          </p:cNvSpPr>
          <p:nvPr/>
        </p:nvSpPr>
        <p:spPr bwMode="auto">
          <a:xfrm>
            <a:off x="4644008" y="3541078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0" name="Elipse 49"/>
          <p:cNvSpPr>
            <a:spLocks/>
          </p:cNvSpPr>
          <p:nvPr/>
        </p:nvSpPr>
        <p:spPr bwMode="auto">
          <a:xfrm>
            <a:off x="4630368" y="3747374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/>
          </p:cNvSpPr>
          <p:nvPr/>
        </p:nvSpPr>
        <p:spPr bwMode="auto">
          <a:xfrm>
            <a:off x="7771798" y="577961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2" name="Elipse 51"/>
          <p:cNvSpPr>
            <a:spLocks/>
          </p:cNvSpPr>
          <p:nvPr/>
        </p:nvSpPr>
        <p:spPr bwMode="auto">
          <a:xfrm>
            <a:off x="7652170" y="510908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3" name="Elipse 52"/>
          <p:cNvSpPr>
            <a:spLocks/>
          </p:cNvSpPr>
          <p:nvPr/>
        </p:nvSpPr>
        <p:spPr bwMode="auto">
          <a:xfrm>
            <a:off x="6444208" y="433316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Elipse 53"/>
          <p:cNvSpPr>
            <a:spLocks/>
          </p:cNvSpPr>
          <p:nvPr/>
        </p:nvSpPr>
        <p:spPr bwMode="auto">
          <a:xfrm rot="349981">
            <a:off x="7441850" y="504627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" name="Elipse 54"/>
          <p:cNvSpPr>
            <a:spLocks/>
          </p:cNvSpPr>
          <p:nvPr/>
        </p:nvSpPr>
        <p:spPr bwMode="auto">
          <a:xfrm rot="349981">
            <a:off x="6092849" y="304570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Elipse 55"/>
          <p:cNvSpPr>
            <a:spLocks/>
          </p:cNvSpPr>
          <p:nvPr/>
        </p:nvSpPr>
        <p:spPr bwMode="auto">
          <a:xfrm>
            <a:off x="6588224" y="2604974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Elipse 57"/>
          <p:cNvSpPr>
            <a:spLocks/>
          </p:cNvSpPr>
          <p:nvPr/>
        </p:nvSpPr>
        <p:spPr bwMode="auto">
          <a:xfrm rot="349981">
            <a:off x="5804817" y="268566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>
            <a:spLocks/>
          </p:cNvSpPr>
          <p:nvPr/>
        </p:nvSpPr>
        <p:spPr bwMode="auto">
          <a:xfrm rot="349981">
            <a:off x="6740921" y="290168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2" name="Elipse 61"/>
          <p:cNvSpPr>
            <a:spLocks/>
          </p:cNvSpPr>
          <p:nvPr/>
        </p:nvSpPr>
        <p:spPr bwMode="auto">
          <a:xfrm rot="349981">
            <a:off x="5948833" y="275767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Elipse 62"/>
          <p:cNvSpPr>
            <a:spLocks/>
          </p:cNvSpPr>
          <p:nvPr/>
        </p:nvSpPr>
        <p:spPr bwMode="auto">
          <a:xfrm>
            <a:off x="7435149" y="532353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6" name="Elipse 65"/>
          <p:cNvSpPr>
            <a:spLocks/>
          </p:cNvSpPr>
          <p:nvPr/>
        </p:nvSpPr>
        <p:spPr bwMode="auto">
          <a:xfrm>
            <a:off x="7565726" y="534684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0" name="Elipse 69"/>
          <p:cNvSpPr>
            <a:spLocks/>
          </p:cNvSpPr>
          <p:nvPr/>
        </p:nvSpPr>
        <p:spPr bwMode="auto">
          <a:xfrm>
            <a:off x="7668344" y="5485294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Elipse 72"/>
          <p:cNvSpPr>
            <a:spLocks/>
          </p:cNvSpPr>
          <p:nvPr/>
        </p:nvSpPr>
        <p:spPr bwMode="auto">
          <a:xfrm>
            <a:off x="7740352" y="541328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/>
          </p:cNvSpPr>
          <p:nvPr/>
        </p:nvSpPr>
        <p:spPr bwMode="auto">
          <a:xfrm>
            <a:off x="7925628" y="547900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6" name="Elipse 95"/>
          <p:cNvSpPr>
            <a:spLocks/>
          </p:cNvSpPr>
          <p:nvPr/>
        </p:nvSpPr>
        <p:spPr bwMode="auto">
          <a:xfrm>
            <a:off x="7873868" y="533498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9" name="Elipse 98"/>
          <p:cNvSpPr>
            <a:spLocks/>
          </p:cNvSpPr>
          <p:nvPr/>
        </p:nvSpPr>
        <p:spPr bwMode="auto">
          <a:xfrm>
            <a:off x="7380312" y="541328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0" name="Elipse 99"/>
          <p:cNvSpPr>
            <a:spLocks/>
          </p:cNvSpPr>
          <p:nvPr/>
        </p:nvSpPr>
        <p:spPr bwMode="auto">
          <a:xfrm rot="1728569">
            <a:off x="7326981" y="480461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1" name="Elipse 100"/>
          <p:cNvSpPr>
            <a:spLocks/>
          </p:cNvSpPr>
          <p:nvPr/>
        </p:nvSpPr>
        <p:spPr bwMode="auto">
          <a:xfrm rot="2078550">
            <a:off x="7737834" y="502355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2" name="Elipse 101"/>
          <p:cNvSpPr>
            <a:spLocks/>
          </p:cNvSpPr>
          <p:nvPr/>
        </p:nvSpPr>
        <p:spPr bwMode="auto">
          <a:xfrm rot="2078550">
            <a:off x="7247404" y="501052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3" name="Elipse 102"/>
          <p:cNvSpPr>
            <a:spLocks/>
          </p:cNvSpPr>
          <p:nvPr/>
        </p:nvSpPr>
        <p:spPr bwMode="auto">
          <a:xfrm rot="1728569">
            <a:off x="6764471" y="263720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4" name="Elipse 103"/>
          <p:cNvSpPr>
            <a:spLocks/>
          </p:cNvSpPr>
          <p:nvPr/>
        </p:nvSpPr>
        <p:spPr bwMode="auto">
          <a:xfrm rot="2078550">
            <a:off x="7395977" y="494443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5" name="Elipse 104"/>
          <p:cNvSpPr>
            <a:spLocks/>
          </p:cNvSpPr>
          <p:nvPr/>
        </p:nvSpPr>
        <p:spPr bwMode="auto">
          <a:xfrm rot="2078550">
            <a:off x="6930307" y="253104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7" name="Elipse 106"/>
          <p:cNvSpPr>
            <a:spLocks/>
          </p:cNvSpPr>
          <p:nvPr/>
        </p:nvSpPr>
        <p:spPr bwMode="auto">
          <a:xfrm>
            <a:off x="5364088" y="3541078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8" name="Elipse 107"/>
          <p:cNvSpPr>
            <a:spLocks/>
          </p:cNvSpPr>
          <p:nvPr/>
        </p:nvSpPr>
        <p:spPr bwMode="auto">
          <a:xfrm>
            <a:off x="5508104" y="3325054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9" name="Elipse 108"/>
          <p:cNvSpPr>
            <a:spLocks/>
          </p:cNvSpPr>
          <p:nvPr/>
        </p:nvSpPr>
        <p:spPr bwMode="auto">
          <a:xfrm>
            <a:off x="5796136" y="397312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0" name="Elipse 109"/>
          <p:cNvSpPr>
            <a:spLocks/>
          </p:cNvSpPr>
          <p:nvPr/>
        </p:nvSpPr>
        <p:spPr bwMode="auto">
          <a:xfrm>
            <a:off x="5364088" y="397312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1" name="Elipse 110"/>
          <p:cNvSpPr>
            <a:spLocks noChangeAspect="1"/>
          </p:cNvSpPr>
          <p:nvPr/>
        </p:nvSpPr>
        <p:spPr bwMode="auto">
          <a:xfrm>
            <a:off x="2339752" y="5197262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2" name="Elipse 111"/>
          <p:cNvSpPr>
            <a:spLocks/>
          </p:cNvSpPr>
          <p:nvPr/>
        </p:nvSpPr>
        <p:spPr bwMode="auto">
          <a:xfrm>
            <a:off x="2339752" y="2316942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3" name="Elipse 112"/>
          <p:cNvSpPr>
            <a:spLocks noChangeAspect="1"/>
          </p:cNvSpPr>
          <p:nvPr/>
        </p:nvSpPr>
        <p:spPr bwMode="auto">
          <a:xfrm>
            <a:off x="2987824" y="5358049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4" name="Elipse 113"/>
          <p:cNvSpPr>
            <a:spLocks noChangeAspect="1"/>
          </p:cNvSpPr>
          <p:nvPr/>
        </p:nvSpPr>
        <p:spPr bwMode="auto">
          <a:xfrm>
            <a:off x="3347864" y="5629310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5" name="Elipse 114"/>
          <p:cNvSpPr>
            <a:spLocks noChangeAspect="1"/>
          </p:cNvSpPr>
          <p:nvPr/>
        </p:nvSpPr>
        <p:spPr bwMode="auto">
          <a:xfrm>
            <a:off x="2989884" y="5197262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Elipse 115"/>
          <p:cNvSpPr>
            <a:spLocks noChangeAspect="1"/>
          </p:cNvSpPr>
          <p:nvPr/>
        </p:nvSpPr>
        <p:spPr bwMode="auto">
          <a:xfrm>
            <a:off x="2824977" y="5197262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7" name="Elipse 116"/>
          <p:cNvSpPr>
            <a:spLocks noChangeAspect="1"/>
          </p:cNvSpPr>
          <p:nvPr/>
        </p:nvSpPr>
        <p:spPr bwMode="auto">
          <a:xfrm>
            <a:off x="3419872" y="5125254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8" name="Elipse 117"/>
          <p:cNvSpPr>
            <a:spLocks noChangeAspect="1"/>
          </p:cNvSpPr>
          <p:nvPr/>
        </p:nvSpPr>
        <p:spPr bwMode="auto">
          <a:xfrm>
            <a:off x="3043063" y="5629312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9" name="Elipse 118"/>
          <p:cNvSpPr>
            <a:spLocks noChangeAspect="1"/>
          </p:cNvSpPr>
          <p:nvPr/>
        </p:nvSpPr>
        <p:spPr bwMode="auto">
          <a:xfrm>
            <a:off x="2411760" y="534127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0" name="Elipse 119"/>
          <p:cNvSpPr>
            <a:spLocks noChangeAspect="1"/>
          </p:cNvSpPr>
          <p:nvPr/>
        </p:nvSpPr>
        <p:spPr bwMode="auto">
          <a:xfrm>
            <a:off x="2483768" y="498123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1" name="Elipse 120"/>
          <p:cNvSpPr>
            <a:spLocks noChangeAspect="1"/>
          </p:cNvSpPr>
          <p:nvPr/>
        </p:nvSpPr>
        <p:spPr bwMode="auto">
          <a:xfrm>
            <a:off x="2195736" y="5413286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2" name="Elipse 121"/>
          <p:cNvSpPr>
            <a:spLocks noChangeAspect="1"/>
          </p:cNvSpPr>
          <p:nvPr/>
        </p:nvSpPr>
        <p:spPr bwMode="auto">
          <a:xfrm>
            <a:off x="2411763" y="5557305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3" name="Elipse 122"/>
          <p:cNvSpPr>
            <a:spLocks noChangeAspect="1"/>
          </p:cNvSpPr>
          <p:nvPr/>
        </p:nvSpPr>
        <p:spPr bwMode="auto">
          <a:xfrm>
            <a:off x="2824980" y="5542921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4" name="Elipse 123"/>
          <p:cNvSpPr>
            <a:spLocks noChangeAspect="1"/>
          </p:cNvSpPr>
          <p:nvPr/>
        </p:nvSpPr>
        <p:spPr bwMode="auto">
          <a:xfrm>
            <a:off x="3563888" y="5557302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5" name="Elipse 124"/>
          <p:cNvSpPr>
            <a:spLocks noChangeAspect="1"/>
          </p:cNvSpPr>
          <p:nvPr/>
        </p:nvSpPr>
        <p:spPr bwMode="auto">
          <a:xfrm>
            <a:off x="3331096" y="5413289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6" name="Elipse 125"/>
          <p:cNvSpPr>
            <a:spLocks/>
          </p:cNvSpPr>
          <p:nvPr/>
        </p:nvSpPr>
        <p:spPr bwMode="auto">
          <a:xfrm>
            <a:off x="3635896" y="2820998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7" name="Elipse 126"/>
          <p:cNvSpPr>
            <a:spLocks/>
          </p:cNvSpPr>
          <p:nvPr/>
        </p:nvSpPr>
        <p:spPr bwMode="auto">
          <a:xfrm rot="1305844">
            <a:off x="7511396" y="585113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3" name="Elipse 132"/>
          <p:cNvSpPr>
            <a:spLocks/>
          </p:cNvSpPr>
          <p:nvPr/>
        </p:nvSpPr>
        <p:spPr bwMode="auto">
          <a:xfrm rot="1305844">
            <a:off x="7479276" y="566497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8" name="Elipse 137"/>
          <p:cNvSpPr>
            <a:spLocks/>
          </p:cNvSpPr>
          <p:nvPr/>
        </p:nvSpPr>
        <p:spPr bwMode="auto">
          <a:xfrm rot="1305844">
            <a:off x="8274267" y="5947695"/>
            <a:ext cx="180000" cy="180000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2" name="Elipse 141"/>
          <p:cNvSpPr>
            <a:spLocks/>
          </p:cNvSpPr>
          <p:nvPr/>
        </p:nvSpPr>
        <p:spPr bwMode="auto">
          <a:xfrm rot="1305844">
            <a:off x="7479275" y="2415905"/>
            <a:ext cx="180000" cy="180000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3" name="Elipse 142"/>
          <p:cNvSpPr>
            <a:spLocks/>
          </p:cNvSpPr>
          <p:nvPr/>
        </p:nvSpPr>
        <p:spPr bwMode="auto">
          <a:xfrm rot="1305844">
            <a:off x="7479276" y="2559921"/>
            <a:ext cx="180000" cy="180000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7" name="Elipse 156"/>
          <p:cNvSpPr>
            <a:spLocks/>
          </p:cNvSpPr>
          <p:nvPr/>
        </p:nvSpPr>
        <p:spPr bwMode="auto">
          <a:xfrm rot="349981">
            <a:off x="6092849" y="405381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0" name="Elipse 159"/>
          <p:cNvSpPr>
            <a:spLocks/>
          </p:cNvSpPr>
          <p:nvPr/>
        </p:nvSpPr>
        <p:spPr bwMode="auto">
          <a:xfrm rot="349981">
            <a:off x="7102441" y="26856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1" name="Elipse 160"/>
          <p:cNvSpPr>
            <a:spLocks/>
          </p:cNvSpPr>
          <p:nvPr/>
        </p:nvSpPr>
        <p:spPr bwMode="auto">
          <a:xfrm>
            <a:off x="7308304" y="4765214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3" name="Elipse 172"/>
          <p:cNvSpPr>
            <a:spLocks/>
          </p:cNvSpPr>
          <p:nvPr/>
        </p:nvSpPr>
        <p:spPr bwMode="auto">
          <a:xfrm>
            <a:off x="7308304" y="253296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6" name="Elipse 175"/>
          <p:cNvSpPr>
            <a:spLocks/>
          </p:cNvSpPr>
          <p:nvPr/>
        </p:nvSpPr>
        <p:spPr bwMode="auto">
          <a:xfrm>
            <a:off x="3635896" y="3181038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192"/>
          <p:cNvGrpSpPr>
            <a:grpSpLocks/>
          </p:cNvGrpSpPr>
          <p:nvPr/>
        </p:nvGrpSpPr>
        <p:grpSpPr>
          <a:xfrm>
            <a:off x="5829068" y="2820998"/>
            <a:ext cx="180000" cy="180000"/>
            <a:chOff x="6643010" y="1611579"/>
            <a:chExt cx="2629170" cy="2629170"/>
          </a:xfrm>
        </p:grpSpPr>
        <p:sp>
          <p:nvSpPr>
            <p:cNvPr id="154" name="Elipse 153"/>
            <p:cNvSpPr>
              <a:spLocks noChangeAspect="1"/>
            </p:cNvSpPr>
            <p:nvPr/>
          </p:nvSpPr>
          <p:spPr bwMode="auto">
            <a:xfrm rot="349981">
              <a:off x="6643010" y="1611579"/>
              <a:ext cx="2629170" cy="2629170"/>
            </a:xfrm>
            <a:prstGeom prst="ellipse">
              <a:avLst/>
            </a:prstGeom>
            <a:gradFill flip="none" rotWithShape="1">
              <a:gsLst>
                <a:gs pos="11000">
                  <a:srgbClr val="FFC000"/>
                </a:gs>
                <a:gs pos="36000">
                  <a:srgbClr val="FF0000">
                    <a:alpha val="96000"/>
                  </a:srgbClr>
                </a:gs>
                <a:gs pos="100000">
                  <a:srgbClr val="C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Elipse 176"/>
            <p:cNvSpPr/>
            <p:nvPr/>
          </p:nvSpPr>
          <p:spPr bwMode="auto">
            <a:xfrm>
              <a:off x="7432442" y="2401010"/>
              <a:ext cx="1080120" cy="1080120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8000"/>
                  </a:srgbClr>
                </a:gs>
                <a:gs pos="83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8" name="Elipse 177"/>
          <p:cNvSpPr>
            <a:spLocks/>
          </p:cNvSpPr>
          <p:nvPr/>
        </p:nvSpPr>
        <p:spPr bwMode="auto">
          <a:xfrm>
            <a:off x="3491880" y="2604974"/>
            <a:ext cx="180000" cy="180000"/>
          </a:xfrm>
          <a:prstGeom prst="ellipse">
            <a:avLst/>
          </a:prstGeom>
          <a:gradFill>
            <a:gsLst>
              <a:gs pos="22000">
                <a:schemeClr val="bg1"/>
              </a:gs>
              <a:gs pos="41000">
                <a:srgbClr val="69D8FF">
                  <a:alpha val="91000"/>
                </a:srgbClr>
              </a:gs>
              <a:gs pos="72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9" name="Elipse 178"/>
          <p:cNvSpPr>
            <a:spLocks/>
          </p:cNvSpPr>
          <p:nvPr/>
        </p:nvSpPr>
        <p:spPr bwMode="auto">
          <a:xfrm>
            <a:off x="7164288" y="482104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0" name="Elipse 179"/>
          <p:cNvSpPr>
            <a:spLocks/>
          </p:cNvSpPr>
          <p:nvPr/>
        </p:nvSpPr>
        <p:spPr bwMode="auto">
          <a:xfrm rot="349981">
            <a:off x="7529515" y="519867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2" name="Elipse 181"/>
          <p:cNvSpPr>
            <a:spLocks/>
          </p:cNvSpPr>
          <p:nvPr/>
        </p:nvSpPr>
        <p:spPr bwMode="auto">
          <a:xfrm>
            <a:off x="5076056" y="3469070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3" name="Elipse 182"/>
          <p:cNvSpPr>
            <a:spLocks/>
          </p:cNvSpPr>
          <p:nvPr/>
        </p:nvSpPr>
        <p:spPr bwMode="auto">
          <a:xfrm>
            <a:off x="4067944" y="3109030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6" name="Elipse 185"/>
          <p:cNvSpPr>
            <a:spLocks/>
          </p:cNvSpPr>
          <p:nvPr/>
        </p:nvSpPr>
        <p:spPr bwMode="auto">
          <a:xfrm>
            <a:off x="7205170" y="457456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7" name="Elipse 186"/>
          <p:cNvSpPr>
            <a:spLocks/>
          </p:cNvSpPr>
          <p:nvPr/>
        </p:nvSpPr>
        <p:spPr bwMode="auto">
          <a:xfrm rot="349981">
            <a:off x="6596904" y="4413854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8" name="Elipse 187"/>
          <p:cNvSpPr>
            <a:spLocks/>
          </p:cNvSpPr>
          <p:nvPr/>
        </p:nvSpPr>
        <p:spPr bwMode="auto">
          <a:xfrm>
            <a:off x="7020272" y="462119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9" name="Elipse 188"/>
          <p:cNvSpPr>
            <a:spLocks/>
          </p:cNvSpPr>
          <p:nvPr/>
        </p:nvSpPr>
        <p:spPr bwMode="auto">
          <a:xfrm rot="349981">
            <a:off x="6020840" y="426983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0" name="Elipse 189"/>
          <p:cNvSpPr>
            <a:spLocks/>
          </p:cNvSpPr>
          <p:nvPr/>
        </p:nvSpPr>
        <p:spPr bwMode="auto">
          <a:xfrm rot="349981">
            <a:off x="6236865" y="434184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1" name="Elipse 190"/>
          <p:cNvSpPr>
            <a:spLocks/>
          </p:cNvSpPr>
          <p:nvPr/>
        </p:nvSpPr>
        <p:spPr bwMode="auto">
          <a:xfrm>
            <a:off x="4293699" y="3475619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2" name="Elipse 191"/>
          <p:cNvSpPr>
            <a:spLocks noChangeAspect="1"/>
          </p:cNvSpPr>
          <p:nvPr/>
        </p:nvSpPr>
        <p:spPr bwMode="auto">
          <a:xfrm>
            <a:off x="6084168" y="-1490912"/>
            <a:ext cx="180000" cy="180000"/>
          </a:xfrm>
          <a:prstGeom prst="ellipse">
            <a:avLst/>
          </a:prstGeom>
          <a:gradFill>
            <a:gsLst>
              <a:gs pos="100000">
                <a:srgbClr val="FFC000">
                  <a:alpha val="38000"/>
                </a:srgbClr>
              </a:gs>
              <a:gs pos="83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4" name="CaixaDeTexto 193"/>
          <p:cNvSpPr txBox="1"/>
          <p:nvPr/>
        </p:nvSpPr>
        <p:spPr>
          <a:xfrm>
            <a:off x="144016" y="6205373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Temp.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5" name="CaixaDeTexto 194"/>
          <p:cNvSpPr txBox="1"/>
          <p:nvPr/>
        </p:nvSpPr>
        <p:spPr>
          <a:xfrm>
            <a:off x="-108520" y="3532367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6" name="Elipse 195"/>
          <p:cNvSpPr>
            <a:spLocks/>
          </p:cNvSpPr>
          <p:nvPr/>
        </p:nvSpPr>
        <p:spPr bwMode="auto">
          <a:xfrm>
            <a:off x="4617752" y="3730846"/>
            <a:ext cx="180000" cy="180000"/>
          </a:xfrm>
          <a:prstGeom prst="ellipse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8" name="Conector reto 197"/>
          <p:cNvCxnSpPr/>
          <p:nvPr/>
        </p:nvCxnSpPr>
        <p:spPr bwMode="auto">
          <a:xfrm>
            <a:off x="467544" y="3829110"/>
            <a:ext cx="432048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0" name="Conector reto 199"/>
          <p:cNvCxnSpPr/>
          <p:nvPr/>
        </p:nvCxnSpPr>
        <p:spPr bwMode="auto">
          <a:xfrm flipV="1">
            <a:off x="4716016" y="3829110"/>
            <a:ext cx="0" cy="230425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04" name="CaixaDeTexto 203"/>
          <p:cNvSpPr txBox="1"/>
          <p:nvPr/>
        </p:nvSpPr>
        <p:spPr>
          <a:xfrm>
            <a:off x="-180528" y="620688"/>
            <a:ext cx="169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Lumin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7" name="CaixaDeTexto 206"/>
          <p:cNvSpPr txBox="1"/>
          <p:nvPr/>
        </p:nvSpPr>
        <p:spPr>
          <a:xfrm>
            <a:off x="3851920" y="606135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6.000°C</a:t>
            </a:r>
            <a:endParaRPr lang="pt-BR" sz="24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55" name="Elipse 154"/>
          <p:cNvSpPr>
            <a:spLocks/>
          </p:cNvSpPr>
          <p:nvPr/>
        </p:nvSpPr>
        <p:spPr bwMode="auto">
          <a:xfrm>
            <a:off x="5652120" y="3181038"/>
            <a:ext cx="180000" cy="180000"/>
          </a:xfrm>
          <a:prstGeom prst="ellipse">
            <a:avLst/>
          </a:prstGeom>
          <a:gradFill>
            <a:gsLst>
              <a:gs pos="9000">
                <a:schemeClr val="bg1"/>
              </a:gs>
              <a:gs pos="32000">
                <a:srgbClr val="EA8D04"/>
              </a:gs>
              <a:gs pos="82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7" name="Elipse 196"/>
          <p:cNvSpPr>
            <a:spLocks/>
          </p:cNvSpPr>
          <p:nvPr/>
        </p:nvSpPr>
        <p:spPr bwMode="auto">
          <a:xfrm rot="349981">
            <a:off x="5914078" y="304570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6" name="Elipse 205"/>
          <p:cNvSpPr>
            <a:spLocks/>
          </p:cNvSpPr>
          <p:nvPr/>
        </p:nvSpPr>
        <p:spPr bwMode="auto">
          <a:xfrm rot="1728569">
            <a:off x="5743864" y="304949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0" name="Elipse 209"/>
          <p:cNvSpPr>
            <a:spLocks/>
          </p:cNvSpPr>
          <p:nvPr/>
        </p:nvSpPr>
        <p:spPr bwMode="auto">
          <a:xfrm>
            <a:off x="6012160" y="289300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9" name="Elipse 168"/>
          <p:cNvSpPr>
            <a:spLocks/>
          </p:cNvSpPr>
          <p:nvPr/>
        </p:nvSpPr>
        <p:spPr bwMode="auto">
          <a:xfrm>
            <a:off x="2915816" y="2532966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0" name="Elipse 169"/>
          <p:cNvSpPr>
            <a:spLocks/>
          </p:cNvSpPr>
          <p:nvPr/>
        </p:nvSpPr>
        <p:spPr bwMode="auto">
          <a:xfrm>
            <a:off x="2267744" y="2460958"/>
            <a:ext cx="180000" cy="180000"/>
          </a:xfrm>
          <a:prstGeom prst="ellipse">
            <a:avLst/>
          </a:prstGeom>
          <a:gradFill>
            <a:gsLst>
              <a:gs pos="15000">
                <a:schemeClr val="bg1"/>
              </a:gs>
              <a:gs pos="43000">
                <a:srgbClr val="3788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1" name="Elipse 180"/>
          <p:cNvSpPr>
            <a:spLocks/>
          </p:cNvSpPr>
          <p:nvPr/>
        </p:nvSpPr>
        <p:spPr bwMode="auto">
          <a:xfrm rot="4742081">
            <a:off x="6136877" y="288550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84" name="Grupo 192"/>
          <p:cNvGrpSpPr>
            <a:grpSpLocks/>
          </p:cNvGrpSpPr>
          <p:nvPr/>
        </p:nvGrpSpPr>
        <p:grpSpPr>
          <a:xfrm rot="4742081">
            <a:off x="6537733" y="2872436"/>
            <a:ext cx="180000" cy="180000"/>
            <a:chOff x="6643010" y="1611579"/>
            <a:chExt cx="2629170" cy="2629170"/>
          </a:xfrm>
        </p:grpSpPr>
        <p:sp>
          <p:nvSpPr>
            <p:cNvPr id="185" name="Elipse 184"/>
            <p:cNvSpPr>
              <a:spLocks noChangeAspect="1"/>
            </p:cNvSpPr>
            <p:nvPr/>
          </p:nvSpPr>
          <p:spPr bwMode="auto">
            <a:xfrm rot="349981">
              <a:off x="6643010" y="1611579"/>
              <a:ext cx="2629170" cy="2629170"/>
            </a:xfrm>
            <a:prstGeom prst="ellipse">
              <a:avLst/>
            </a:prstGeom>
            <a:gradFill flip="none" rotWithShape="1">
              <a:gsLst>
                <a:gs pos="11000">
                  <a:srgbClr val="FFC000"/>
                </a:gs>
                <a:gs pos="36000">
                  <a:srgbClr val="FF0000">
                    <a:alpha val="96000"/>
                  </a:srgbClr>
                </a:gs>
                <a:gs pos="100000">
                  <a:srgbClr val="C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Elipse 210"/>
            <p:cNvSpPr/>
            <p:nvPr/>
          </p:nvSpPr>
          <p:spPr bwMode="auto">
            <a:xfrm>
              <a:off x="7432442" y="2401010"/>
              <a:ext cx="1080120" cy="1080120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8000"/>
                  </a:srgbClr>
                </a:gs>
                <a:gs pos="83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2" name="Elipse 211"/>
          <p:cNvSpPr>
            <a:spLocks/>
          </p:cNvSpPr>
          <p:nvPr/>
        </p:nvSpPr>
        <p:spPr bwMode="auto">
          <a:xfrm rot="4742081">
            <a:off x="6011119" y="260773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3" name="Elipse 212"/>
          <p:cNvSpPr>
            <a:spLocks/>
          </p:cNvSpPr>
          <p:nvPr/>
        </p:nvSpPr>
        <p:spPr bwMode="auto">
          <a:xfrm rot="5092062">
            <a:off x="6333301" y="299863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4" name="Elipse 213"/>
          <p:cNvSpPr>
            <a:spLocks/>
          </p:cNvSpPr>
          <p:nvPr/>
        </p:nvSpPr>
        <p:spPr bwMode="auto">
          <a:xfrm rot="4742081">
            <a:off x="6286049" y="270912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5" name="Elipse 214"/>
          <p:cNvSpPr>
            <a:spLocks/>
          </p:cNvSpPr>
          <p:nvPr/>
        </p:nvSpPr>
        <p:spPr bwMode="auto">
          <a:xfrm rot="5092062">
            <a:off x="6298891" y="2580344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8" name="Elipse 217"/>
          <p:cNvSpPr>
            <a:spLocks/>
          </p:cNvSpPr>
          <p:nvPr/>
        </p:nvSpPr>
        <p:spPr bwMode="auto">
          <a:xfrm rot="5092062">
            <a:off x="6432776" y="275492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9" name="Elipse 218"/>
          <p:cNvSpPr>
            <a:spLocks/>
          </p:cNvSpPr>
          <p:nvPr/>
        </p:nvSpPr>
        <p:spPr bwMode="auto">
          <a:xfrm rot="6470650">
            <a:off x="6297206" y="283225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2" name="Elipse 221"/>
          <p:cNvSpPr>
            <a:spLocks/>
          </p:cNvSpPr>
          <p:nvPr/>
        </p:nvSpPr>
        <p:spPr bwMode="auto">
          <a:xfrm rot="4742081">
            <a:off x="6194466" y="261201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1" name="Elipse 230"/>
          <p:cNvSpPr>
            <a:spLocks/>
          </p:cNvSpPr>
          <p:nvPr/>
        </p:nvSpPr>
        <p:spPr bwMode="auto">
          <a:xfrm rot="5092062">
            <a:off x="5883620" y="2513594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8" name="Elipse 237"/>
          <p:cNvSpPr>
            <a:spLocks/>
          </p:cNvSpPr>
          <p:nvPr/>
        </p:nvSpPr>
        <p:spPr bwMode="auto">
          <a:xfrm rot="17523369">
            <a:off x="3159050" y="2992224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41000">
                <a:srgbClr val="69D8FF"/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9" name="Elipse 238"/>
          <p:cNvSpPr>
            <a:spLocks/>
          </p:cNvSpPr>
          <p:nvPr/>
        </p:nvSpPr>
        <p:spPr bwMode="auto">
          <a:xfrm rot="17523369">
            <a:off x="2438970" y="2560176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0" name="Elipse 239"/>
          <p:cNvSpPr>
            <a:spLocks/>
          </p:cNvSpPr>
          <p:nvPr/>
        </p:nvSpPr>
        <p:spPr bwMode="auto">
          <a:xfrm rot="17523369">
            <a:off x="2582986" y="2560176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1" name="Elipse 240"/>
          <p:cNvSpPr>
            <a:spLocks/>
          </p:cNvSpPr>
          <p:nvPr/>
        </p:nvSpPr>
        <p:spPr bwMode="auto">
          <a:xfrm rot="17523369">
            <a:off x="2871018" y="2704192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2" name="Elipse 241"/>
          <p:cNvSpPr>
            <a:spLocks/>
          </p:cNvSpPr>
          <p:nvPr/>
        </p:nvSpPr>
        <p:spPr bwMode="auto">
          <a:xfrm rot="17523369">
            <a:off x="2943024" y="2776200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3" name="Elipse 242"/>
          <p:cNvSpPr>
            <a:spLocks/>
          </p:cNvSpPr>
          <p:nvPr/>
        </p:nvSpPr>
        <p:spPr bwMode="auto">
          <a:xfrm rot="17523369">
            <a:off x="3377776" y="2804447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4" name="Elipse 243"/>
          <p:cNvSpPr>
            <a:spLocks/>
          </p:cNvSpPr>
          <p:nvPr/>
        </p:nvSpPr>
        <p:spPr bwMode="auto">
          <a:xfrm rot="17523369">
            <a:off x="2366962" y="1984112"/>
            <a:ext cx="180000" cy="180000"/>
          </a:xfrm>
          <a:prstGeom prst="ellipse">
            <a:avLst/>
          </a:prstGeom>
          <a:gradFill>
            <a:gsLst>
              <a:gs pos="15000">
                <a:schemeClr val="bg1"/>
              </a:gs>
              <a:gs pos="43000">
                <a:srgbClr val="3788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5" name="Elipse 244"/>
          <p:cNvSpPr>
            <a:spLocks/>
          </p:cNvSpPr>
          <p:nvPr/>
        </p:nvSpPr>
        <p:spPr bwMode="auto">
          <a:xfrm rot="17523369">
            <a:off x="2582986" y="2272143"/>
            <a:ext cx="180000" cy="180000"/>
          </a:xfrm>
          <a:prstGeom prst="ellipse">
            <a:avLst/>
          </a:prstGeom>
          <a:gradFill>
            <a:gsLst>
              <a:gs pos="15000">
                <a:schemeClr val="bg1"/>
              </a:gs>
              <a:gs pos="43000">
                <a:srgbClr val="3788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6" name="Elipse 245"/>
          <p:cNvSpPr>
            <a:spLocks/>
          </p:cNvSpPr>
          <p:nvPr/>
        </p:nvSpPr>
        <p:spPr bwMode="auto">
          <a:xfrm rot="17523369">
            <a:off x="2727002" y="2344152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7" name="Elipse 246"/>
          <p:cNvSpPr>
            <a:spLocks/>
          </p:cNvSpPr>
          <p:nvPr/>
        </p:nvSpPr>
        <p:spPr bwMode="auto">
          <a:xfrm rot="17523369">
            <a:off x="2943026" y="2992223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8" name="Elipse 247"/>
          <p:cNvSpPr>
            <a:spLocks/>
          </p:cNvSpPr>
          <p:nvPr/>
        </p:nvSpPr>
        <p:spPr bwMode="auto">
          <a:xfrm rot="17523369">
            <a:off x="3159050" y="2488168"/>
            <a:ext cx="180000" cy="180000"/>
          </a:xfrm>
          <a:prstGeom prst="ellipse">
            <a:avLst/>
          </a:prstGeom>
          <a:gradFill>
            <a:gsLst>
              <a:gs pos="22000">
                <a:schemeClr val="bg1"/>
              </a:gs>
              <a:gs pos="41000">
                <a:srgbClr val="69D8FF">
                  <a:alpha val="91000"/>
                </a:srgbClr>
              </a:gs>
              <a:gs pos="72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9" name="Elipse 248"/>
          <p:cNvSpPr>
            <a:spLocks/>
          </p:cNvSpPr>
          <p:nvPr/>
        </p:nvSpPr>
        <p:spPr bwMode="auto">
          <a:xfrm rot="17523369">
            <a:off x="3144210" y="2709814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0" name="Elipse 249"/>
          <p:cNvSpPr>
            <a:spLocks/>
          </p:cNvSpPr>
          <p:nvPr/>
        </p:nvSpPr>
        <p:spPr bwMode="auto">
          <a:xfrm rot="17523369">
            <a:off x="2582986" y="2272144"/>
            <a:ext cx="180000" cy="180000"/>
          </a:xfrm>
          <a:prstGeom prst="ellipse">
            <a:avLst/>
          </a:prstGeom>
          <a:gradFill>
            <a:gsLst>
              <a:gs pos="15000">
                <a:schemeClr val="bg1"/>
              </a:gs>
              <a:gs pos="43000">
                <a:srgbClr val="3788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4" name="Elipse 253"/>
          <p:cNvSpPr>
            <a:spLocks/>
          </p:cNvSpPr>
          <p:nvPr/>
        </p:nvSpPr>
        <p:spPr bwMode="auto">
          <a:xfrm>
            <a:off x="4427984" y="3613086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5" name="Elipse 254"/>
          <p:cNvSpPr>
            <a:spLocks/>
          </p:cNvSpPr>
          <p:nvPr/>
        </p:nvSpPr>
        <p:spPr bwMode="auto">
          <a:xfrm>
            <a:off x="4788024" y="3397062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6" name="Elipse 255"/>
          <p:cNvSpPr>
            <a:spLocks/>
          </p:cNvSpPr>
          <p:nvPr/>
        </p:nvSpPr>
        <p:spPr bwMode="auto">
          <a:xfrm>
            <a:off x="4860032" y="3757102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7" name="Elipse 256"/>
          <p:cNvSpPr>
            <a:spLocks/>
          </p:cNvSpPr>
          <p:nvPr/>
        </p:nvSpPr>
        <p:spPr bwMode="auto">
          <a:xfrm>
            <a:off x="5220072" y="3325054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8" name="Elipse 257"/>
          <p:cNvSpPr>
            <a:spLocks/>
          </p:cNvSpPr>
          <p:nvPr/>
        </p:nvSpPr>
        <p:spPr bwMode="auto">
          <a:xfrm>
            <a:off x="5508104" y="2965014"/>
            <a:ext cx="180000" cy="180000"/>
          </a:xfrm>
          <a:prstGeom prst="ellipse">
            <a:avLst/>
          </a:prstGeom>
          <a:gradFill>
            <a:gsLst>
              <a:gs pos="9000">
                <a:schemeClr val="bg1"/>
              </a:gs>
              <a:gs pos="32000">
                <a:srgbClr val="EA8D04"/>
              </a:gs>
              <a:gs pos="82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9" name="Elipse 258"/>
          <p:cNvSpPr>
            <a:spLocks/>
          </p:cNvSpPr>
          <p:nvPr/>
        </p:nvSpPr>
        <p:spPr bwMode="auto">
          <a:xfrm rot="5400000">
            <a:off x="4355976" y="3253046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0" name="Elipse 259"/>
          <p:cNvSpPr>
            <a:spLocks/>
          </p:cNvSpPr>
          <p:nvPr/>
        </p:nvSpPr>
        <p:spPr bwMode="auto">
          <a:xfrm rot="5400000">
            <a:off x="3851920" y="3253046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1" name="Elipse 260"/>
          <p:cNvSpPr>
            <a:spLocks/>
          </p:cNvSpPr>
          <p:nvPr/>
        </p:nvSpPr>
        <p:spPr bwMode="auto">
          <a:xfrm rot="5400000">
            <a:off x="3779912" y="3037022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2" name="Elipse 261"/>
          <p:cNvSpPr>
            <a:spLocks/>
          </p:cNvSpPr>
          <p:nvPr/>
        </p:nvSpPr>
        <p:spPr bwMode="auto">
          <a:xfrm rot="5400000">
            <a:off x="4139952" y="3541078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6" name="Elipse 215"/>
          <p:cNvSpPr>
            <a:spLocks/>
          </p:cNvSpPr>
          <p:nvPr/>
        </p:nvSpPr>
        <p:spPr bwMode="auto">
          <a:xfrm>
            <a:off x="5220072" y="3685094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3" name="Elipse 222"/>
          <p:cNvSpPr>
            <a:spLocks/>
          </p:cNvSpPr>
          <p:nvPr/>
        </p:nvSpPr>
        <p:spPr bwMode="auto">
          <a:xfrm>
            <a:off x="5580112" y="3541078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5" name="Elipse 224"/>
          <p:cNvSpPr>
            <a:spLocks/>
          </p:cNvSpPr>
          <p:nvPr/>
        </p:nvSpPr>
        <p:spPr bwMode="auto">
          <a:xfrm>
            <a:off x="5148064" y="3829110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6" name="Elipse 225"/>
          <p:cNvSpPr>
            <a:spLocks/>
          </p:cNvSpPr>
          <p:nvPr/>
        </p:nvSpPr>
        <p:spPr bwMode="auto">
          <a:xfrm>
            <a:off x="4572000" y="3397062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7" name="Elipse 226"/>
          <p:cNvSpPr>
            <a:spLocks/>
          </p:cNvSpPr>
          <p:nvPr/>
        </p:nvSpPr>
        <p:spPr bwMode="auto">
          <a:xfrm>
            <a:off x="4608024" y="325304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8" name="Elipse 227"/>
          <p:cNvSpPr>
            <a:spLocks/>
          </p:cNvSpPr>
          <p:nvPr/>
        </p:nvSpPr>
        <p:spPr bwMode="auto">
          <a:xfrm>
            <a:off x="5508104" y="3109030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9" name="Elipse 228"/>
          <p:cNvSpPr>
            <a:spLocks/>
          </p:cNvSpPr>
          <p:nvPr/>
        </p:nvSpPr>
        <p:spPr bwMode="auto">
          <a:xfrm>
            <a:off x="5660504" y="289300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0" name="CaixaDeTexto 229"/>
          <p:cNvSpPr txBox="1"/>
          <p:nvPr/>
        </p:nvSpPr>
        <p:spPr>
          <a:xfrm>
            <a:off x="1331640" y="605585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788FF"/>
                </a:solidFill>
                <a:latin typeface="Century Gothic" pitchFamily="34" charset="0"/>
              </a:rPr>
              <a:t>10.000°C</a:t>
            </a:r>
            <a:endParaRPr lang="pt-BR" sz="2400" dirty="0">
              <a:solidFill>
                <a:srgbClr val="3788FF"/>
              </a:solidFill>
              <a:latin typeface="Century Gothic" pitchFamily="34" charset="0"/>
            </a:endParaRPr>
          </a:p>
        </p:txBody>
      </p:sp>
      <p:sp>
        <p:nvSpPr>
          <p:cNvPr id="232" name="CaixaDeTexto 231"/>
          <p:cNvSpPr txBox="1"/>
          <p:nvPr/>
        </p:nvSpPr>
        <p:spPr>
          <a:xfrm>
            <a:off x="6876256" y="606135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3.000°C</a:t>
            </a:r>
            <a:endParaRPr lang="pt-BR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172" name="Conector reto 171"/>
          <p:cNvCxnSpPr/>
          <p:nvPr/>
        </p:nvCxnSpPr>
        <p:spPr bwMode="auto">
          <a:xfrm>
            <a:off x="2627784" y="1380838"/>
            <a:ext cx="6192688" cy="17281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95000"/>
                <a:alpha val="73000"/>
              </a:schemeClr>
            </a:solidFill>
            <a:prstDash val="lgDash"/>
            <a:round/>
            <a:headEnd type="none" w="sm" len="sm"/>
            <a:tailEnd type="none" w="sm" len="sm"/>
          </a:ln>
          <a:effectLst/>
        </p:spPr>
      </p:cxnSp>
      <p:cxnSp>
        <p:nvCxnSpPr>
          <p:cNvPr id="175" name="Conector reto 174"/>
          <p:cNvCxnSpPr/>
          <p:nvPr/>
        </p:nvCxnSpPr>
        <p:spPr bwMode="auto">
          <a:xfrm>
            <a:off x="539552" y="1812886"/>
            <a:ext cx="8280920" cy="22322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95000"/>
                <a:alpha val="73000"/>
              </a:schemeClr>
            </a:solidFill>
            <a:prstDash val="lgDash"/>
            <a:round/>
            <a:headEnd type="none" w="sm" len="sm"/>
            <a:tailEnd type="none" w="sm" len="sm"/>
          </a:ln>
          <a:effectLst/>
        </p:spPr>
      </p:cxnSp>
      <p:cxnSp>
        <p:nvCxnSpPr>
          <p:cNvPr id="201" name="Conector reto 200"/>
          <p:cNvCxnSpPr/>
          <p:nvPr/>
        </p:nvCxnSpPr>
        <p:spPr bwMode="auto">
          <a:xfrm>
            <a:off x="611560" y="2748990"/>
            <a:ext cx="8208912" cy="21602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95000"/>
                <a:alpha val="73000"/>
              </a:schemeClr>
            </a:solidFill>
            <a:prstDash val="lgDash"/>
            <a:round/>
            <a:headEnd type="none" w="sm" len="sm"/>
            <a:tailEnd type="none" w="sm" len="sm"/>
          </a:ln>
          <a:effectLst/>
        </p:spPr>
      </p:cxnSp>
      <p:cxnSp>
        <p:nvCxnSpPr>
          <p:cNvPr id="202" name="Conector reto 201"/>
          <p:cNvCxnSpPr/>
          <p:nvPr/>
        </p:nvCxnSpPr>
        <p:spPr bwMode="auto">
          <a:xfrm>
            <a:off x="691952" y="3685094"/>
            <a:ext cx="8128520" cy="21602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95000"/>
                <a:alpha val="73000"/>
              </a:schemeClr>
            </a:solidFill>
            <a:prstDash val="lgDash"/>
            <a:round/>
            <a:headEnd type="none" w="sm" len="sm"/>
            <a:tailEnd type="none" w="sm" len="sm"/>
          </a:ln>
          <a:effectLst/>
        </p:spPr>
      </p:cxnSp>
      <p:sp>
        <p:nvSpPr>
          <p:cNvPr id="208" name="CaixaDeTexto 207"/>
          <p:cNvSpPr txBox="1"/>
          <p:nvPr/>
        </p:nvSpPr>
        <p:spPr>
          <a:xfrm>
            <a:off x="539552" y="159686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10.000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9" name="CaixaDeTexto 208"/>
          <p:cNvSpPr txBox="1"/>
          <p:nvPr/>
        </p:nvSpPr>
        <p:spPr>
          <a:xfrm>
            <a:off x="683568" y="540457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0,0001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34" name="Conector reto 233"/>
          <p:cNvCxnSpPr/>
          <p:nvPr/>
        </p:nvCxnSpPr>
        <p:spPr bwMode="auto">
          <a:xfrm flipV="1">
            <a:off x="611005" y="1856429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6" name="Conector reto 235"/>
          <p:cNvCxnSpPr/>
          <p:nvPr/>
        </p:nvCxnSpPr>
        <p:spPr bwMode="auto">
          <a:xfrm>
            <a:off x="594149" y="5630695"/>
            <a:ext cx="299182" cy="8429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93" name="Text Box 141"/>
          <p:cNvSpPr txBox="1">
            <a:spLocks noChangeArrowheads="1"/>
          </p:cNvSpPr>
          <p:nvPr/>
        </p:nvSpPr>
        <p:spPr bwMode="auto">
          <a:xfrm>
            <a:off x="6084168" y="6453336"/>
            <a:ext cx="3059832" cy="25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rgbClr val="00B050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17" name="CaixaDeTexto 216"/>
          <p:cNvSpPr txBox="1"/>
          <p:nvPr/>
        </p:nvSpPr>
        <p:spPr>
          <a:xfrm>
            <a:off x="7487986" y="238895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100 R</a:t>
            </a:r>
            <a:r>
              <a:rPr lang="pt-BR" sz="3200" b="0" baseline="-25000" dirty="0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3200" b="0" kern="0" baseline="-25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0" name="CaixaDeTexto 219"/>
          <p:cNvSpPr txBox="1"/>
          <p:nvPr/>
        </p:nvSpPr>
        <p:spPr>
          <a:xfrm>
            <a:off x="7596336" y="3333765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10 R</a:t>
            </a:r>
            <a:r>
              <a:rPr lang="pt-BR" sz="3200" b="0" baseline="-25000" dirty="0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3200" b="0" kern="0" baseline="-25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1" name="CaixaDeTexto 250"/>
          <p:cNvSpPr txBox="1"/>
          <p:nvPr/>
        </p:nvSpPr>
        <p:spPr>
          <a:xfrm>
            <a:off x="7755592" y="4221088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1R</a:t>
            </a:r>
            <a:r>
              <a:rPr lang="pt-BR" sz="3200" b="0" baseline="-25000" dirty="0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3200" b="0" kern="0" baseline="-25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3" name="CaixaDeTexto 262"/>
          <p:cNvSpPr txBox="1"/>
          <p:nvPr/>
        </p:nvSpPr>
        <p:spPr>
          <a:xfrm>
            <a:off x="7572996" y="5157192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0,1R</a:t>
            </a:r>
            <a:r>
              <a:rPr lang="pt-BR" sz="3200" b="0" baseline="-25000" dirty="0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3200" b="0" kern="0" baseline="-25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217" grpId="0"/>
      <p:bldP spid="220" grpId="0"/>
      <p:bldP spid="251" grpId="0"/>
      <p:bldP spid="2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62000"/>
          </a:blip>
          <a:srcRect/>
          <a:stretch>
            <a:fillRect/>
          </a:stretch>
        </p:blipFill>
        <p:spPr bwMode="auto">
          <a:xfrm>
            <a:off x="-3204864" y="7677472"/>
            <a:ext cx="11881320" cy="638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Elipse 39"/>
          <p:cNvSpPr>
            <a:spLocks noChangeAspect="1"/>
          </p:cNvSpPr>
          <p:nvPr/>
        </p:nvSpPr>
        <p:spPr bwMode="auto">
          <a:xfrm rot="349981">
            <a:off x="4928056" y="-3259062"/>
            <a:ext cx="180000" cy="180000"/>
          </a:xfrm>
          <a:prstGeom prst="ellipse">
            <a:avLst/>
          </a:prstGeom>
          <a:gradFill>
            <a:gsLst>
              <a:gs pos="14000">
                <a:srgbClr val="FFC000"/>
              </a:gs>
              <a:gs pos="52000">
                <a:srgbClr val="FF0000"/>
              </a:gs>
              <a:gs pos="96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4" name="Conector de seta reta 3"/>
          <p:cNvCxnSpPr/>
          <p:nvPr/>
        </p:nvCxnSpPr>
        <p:spPr bwMode="auto">
          <a:xfrm>
            <a:off x="611560" y="6053187"/>
            <a:ext cx="8172000" cy="0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gradFill flip="none" rotWithShape="1">
              <a:gsLst>
                <a:gs pos="6000">
                  <a:srgbClr val="FF0000"/>
                </a:gs>
                <a:gs pos="0">
                  <a:srgbClr val="EE8800"/>
                </a:gs>
                <a:gs pos="56000">
                  <a:srgbClr val="00B050"/>
                </a:gs>
                <a:gs pos="52000">
                  <a:srgbClr val="FFFF00"/>
                </a:gs>
                <a:gs pos="68000">
                  <a:srgbClr val="00B0F0"/>
                </a:gs>
                <a:gs pos="73000">
                  <a:srgbClr val="0070C0"/>
                </a:gs>
                <a:gs pos="95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10" name="Elipse 9"/>
          <p:cNvSpPr>
            <a:spLocks/>
          </p:cNvSpPr>
          <p:nvPr/>
        </p:nvSpPr>
        <p:spPr bwMode="auto">
          <a:xfrm>
            <a:off x="3635896" y="3028851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>
            <a:spLocks/>
          </p:cNvSpPr>
          <p:nvPr/>
        </p:nvSpPr>
        <p:spPr bwMode="auto">
          <a:xfrm>
            <a:off x="4067944" y="3244875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>
            <a:spLocks/>
          </p:cNvSpPr>
          <p:nvPr/>
        </p:nvSpPr>
        <p:spPr bwMode="auto">
          <a:xfrm>
            <a:off x="5148064" y="382093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>
            <a:spLocks/>
          </p:cNvSpPr>
          <p:nvPr/>
        </p:nvSpPr>
        <p:spPr bwMode="auto">
          <a:xfrm>
            <a:off x="5436096" y="382093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Elipse 13"/>
          <p:cNvSpPr>
            <a:spLocks/>
          </p:cNvSpPr>
          <p:nvPr/>
        </p:nvSpPr>
        <p:spPr bwMode="auto">
          <a:xfrm>
            <a:off x="7092280" y="446901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9" name="Conector de seta reta 8"/>
          <p:cNvCxnSpPr/>
          <p:nvPr/>
        </p:nvCxnSpPr>
        <p:spPr bwMode="auto">
          <a:xfrm>
            <a:off x="611560" y="1084635"/>
            <a:ext cx="1" cy="4968552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chemeClr val="bg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8" name="Elipse 7"/>
          <p:cNvSpPr>
            <a:spLocks/>
          </p:cNvSpPr>
          <p:nvPr/>
        </p:nvSpPr>
        <p:spPr bwMode="auto">
          <a:xfrm>
            <a:off x="3203848" y="3172867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41000">
                <a:srgbClr val="69D8FF"/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Elipse 15"/>
          <p:cNvSpPr>
            <a:spLocks/>
          </p:cNvSpPr>
          <p:nvPr/>
        </p:nvSpPr>
        <p:spPr bwMode="auto">
          <a:xfrm>
            <a:off x="2070559" y="2092755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Elipse 16"/>
          <p:cNvSpPr>
            <a:spLocks/>
          </p:cNvSpPr>
          <p:nvPr/>
        </p:nvSpPr>
        <p:spPr bwMode="auto">
          <a:xfrm>
            <a:off x="2699792" y="2812827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Elipse 17"/>
          <p:cNvSpPr>
            <a:spLocks noChangeAspect="1"/>
          </p:cNvSpPr>
          <p:nvPr/>
        </p:nvSpPr>
        <p:spPr bwMode="auto">
          <a:xfrm>
            <a:off x="3131842" y="5277872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Elipse 18"/>
          <p:cNvSpPr>
            <a:spLocks noChangeAspect="1"/>
          </p:cNvSpPr>
          <p:nvPr/>
        </p:nvSpPr>
        <p:spPr bwMode="auto">
          <a:xfrm>
            <a:off x="3133903" y="540511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Elipse 19"/>
          <p:cNvSpPr>
            <a:spLocks noChangeAspect="1"/>
          </p:cNvSpPr>
          <p:nvPr/>
        </p:nvSpPr>
        <p:spPr bwMode="auto">
          <a:xfrm>
            <a:off x="3219551" y="5005541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Elipse 20"/>
          <p:cNvSpPr>
            <a:spLocks/>
          </p:cNvSpPr>
          <p:nvPr/>
        </p:nvSpPr>
        <p:spPr bwMode="auto">
          <a:xfrm>
            <a:off x="2483768" y="2740819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Elipse 21"/>
          <p:cNvSpPr>
            <a:spLocks noChangeAspect="1"/>
          </p:cNvSpPr>
          <p:nvPr/>
        </p:nvSpPr>
        <p:spPr bwMode="auto">
          <a:xfrm>
            <a:off x="3331098" y="5189096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Elipse 22"/>
          <p:cNvSpPr>
            <a:spLocks noChangeAspect="1"/>
          </p:cNvSpPr>
          <p:nvPr/>
        </p:nvSpPr>
        <p:spPr bwMode="auto">
          <a:xfrm>
            <a:off x="3187084" y="554913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Elipse 23"/>
          <p:cNvSpPr>
            <a:spLocks noChangeAspect="1"/>
          </p:cNvSpPr>
          <p:nvPr/>
        </p:nvSpPr>
        <p:spPr bwMode="auto">
          <a:xfrm>
            <a:off x="2627784" y="5189091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Elipse 24"/>
          <p:cNvSpPr>
            <a:spLocks noChangeAspect="1"/>
          </p:cNvSpPr>
          <p:nvPr/>
        </p:nvSpPr>
        <p:spPr bwMode="auto">
          <a:xfrm>
            <a:off x="2810598" y="5301960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Elipse 25"/>
          <p:cNvSpPr>
            <a:spLocks noChangeAspect="1"/>
          </p:cNvSpPr>
          <p:nvPr/>
        </p:nvSpPr>
        <p:spPr bwMode="auto">
          <a:xfrm>
            <a:off x="2749040" y="5454363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 bwMode="auto">
          <a:xfrm>
            <a:off x="2555784" y="5477131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Elipse 27"/>
          <p:cNvSpPr>
            <a:spLocks noChangeAspect="1"/>
          </p:cNvSpPr>
          <p:nvPr/>
        </p:nvSpPr>
        <p:spPr bwMode="auto">
          <a:xfrm>
            <a:off x="3043069" y="5462747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619130" y="5189096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3475114" y="5333112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>
            <a:spLocks/>
          </p:cNvSpPr>
          <p:nvPr/>
        </p:nvSpPr>
        <p:spPr bwMode="auto">
          <a:xfrm>
            <a:off x="3419872" y="3028851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>
            <a:spLocks/>
          </p:cNvSpPr>
          <p:nvPr/>
        </p:nvSpPr>
        <p:spPr bwMode="auto">
          <a:xfrm>
            <a:off x="3419872" y="3244875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>
            <a:spLocks/>
          </p:cNvSpPr>
          <p:nvPr/>
        </p:nvSpPr>
        <p:spPr bwMode="auto">
          <a:xfrm>
            <a:off x="2051720" y="2236763"/>
            <a:ext cx="180000" cy="180000"/>
          </a:xfrm>
          <a:prstGeom prst="ellipse">
            <a:avLst/>
          </a:prstGeom>
          <a:gradFill>
            <a:gsLst>
              <a:gs pos="15000">
                <a:schemeClr val="bg1"/>
              </a:gs>
              <a:gs pos="43000">
                <a:srgbClr val="3788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Elipse 33"/>
          <p:cNvSpPr>
            <a:spLocks/>
          </p:cNvSpPr>
          <p:nvPr/>
        </p:nvSpPr>
        <p:spPr bwMode="auto">
          <a:xfrm>
            <a:off x="2051720" y="1732707"/>
            <a:ext cx="180000" cy="180000"/>
          </a:xfrm>
          <a:prstGeom prst="ellipse">
            <a:avLst/>
          </a:prstGeom>
          <a:gradFill>
            <a:gsLst>
              <a:gs pos="15000">
                <a:schemeClr val="bg1"/>
              </a:gs>
              <a:gs pos="43000">
                <a:srgbClr val="3788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>
            <a:spLocks/>
          </p:cNvSpPr>
          <p:nvPr/>
        </p:nvSpPr>
        <p:spPr bwMode="auto">
          <a:xfrm>
            <a:off x="6804248" y="432499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/>
          </p:cNvSpPr>
          <p:nvPr/>
        </p:nvSpPr>
        <p:spPr bwMode="auto">
          <a:xfrm>
            <a:off x="7524328" y="482905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7" name="Elipse 36"/>
          <p:cNvSpPr>
            <a:spLocks/>
          </p:cNvSpPr>
          <p:nvPr/>
        </p:nvSpPr>
        <p:spPr bwMode="auto">
          <a:xfrm>
            <a:off x="7588521" y="49356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8" name="Elipse 37"/>
          <p:cNvSpPr>
            <a:spLocks/>
          </p:cNvSpPr>
          <p:nvPr/>
        </p:nvSpPr>
        <p:spPr bwMode="auto">
          <a:xfrm>
            <a:off x="7740352" y="524492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9" name="Elipse 38"/>
          <p:cNvSpPr>
            <a:spLocks/>
          </p:cNvSpPr>
          <p:nvPr/>
        </p:nvSpPr>
        <p:spPr bwMode="auto">
          <a:xfrm>
            <a:off x="6228184" y="418097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Elipse 40"/>
          <p:cNvSpPr>
            <a:spLocks/>
          </p:cNvSpPr>
          <p:nvPr/>
        </p:nvSpPr>
        <p:spPr bwMode="auto">
          <a:xfrm rot="349981">
            <a:off x="6894862" y="448140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Elipse 41"/>
          <p:cNvSpPr>
            <a:spLocks/>
          </p:cNvSpPr>
          <p:nvPr/>
        </p:nvSpPr>
        <p:spPr bwMode="auto">
          <a:xfrm rot="349981">
            <a:off x="6452889" y="41896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Elipse 42"/>
          <p:cNvSpPr>
            <a:spLocks/>
          </p:cNvSpPr>
          <p:nvPr/>
        </p:nvSpPr>
        <p:spPr bwMode="auto">
          <a:xfrm rot="349981">
            <a:off x="7028953" y="238945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Elipse 44"/>
          <p:cNvSpPr>
            <a:spLocks/>
          </p:cNvSpPr>
          <p:nvPr/>
        </p:nvSpPr>
        <p:spPr bwMode="auto">
          <a:xfrm>
            <a:off x="5940152" y="4108971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Elipse 45"/>
          <p:cNvSpPr>
            <a:spLocks/>
          </p:cNvSpPr>
          <p:nvPr/>
        </p:nvSpPr>
        <p:spPr bwMode="auto">
          <a:xfrm>
            <a:off x="4860032" y="353290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7" name="Elipse 46"/>
          <p:cNvSpPr>
            <a:spLocks/>
          </p:cNvSpPr>
          <p:nvPr/>
        </p:nvSpPr>
        <p:spPr bwMode="auto">
          <a:xfrm>
            <a:off x="5580112" y="3964955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Elipse 47"/>
          <p:cNvSpPr>
            <a:spLocks/>
          </p:cNvSpPr>
          <p:nvPr/>
        </p:nvSpPr>
        <p:spPr bwMode="auto">
          <a:xfrm>
            <a:off x="5724128" y="4108971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504" y="-99392"/>
            <a:ext cx="88569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Diagrama de </a:t>
            </a:r>
            <a:r>
              <a:rPr kumimoji="0" lang="pt-BR" sz="3600" i="0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Hertzprung</a:t>
            </a:r>
            <a:r>
              <a:rPr kumimoji="0" lang="en-US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-</a:t>
            </a: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Russel</a:t>
            </a:r>
            <a:b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(diagrama H-R)</a:t>
            </a:r>
          </a:p>
        </p:txBody>
      </p:sp>
      <p:sp>
        <p:nvSpPr>
          <p:cNvPr id="49" name="Elipse 48"/>
          <p:cNvSpPr>
            <a:spLocks/>
          </p:cNvSpPr>
          <p:nvPr/>
        </p:nvSpPr>
        <p:spPr bwMode="auto">
          <a:xfrm>
            <a:off x="4644008" y="353290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0" name="Elipse 49"/>
          <p:cNvSpPr>
            <a:spLocks/>
          </p:cNvSpPr>
          <p:nvPr/>
        </p:nvSpPr>
        <p:spPr bwMode="auto">
          <a:xfrm>
            <a:off x="4630368" y="373920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/>
          </p:cNvSpPr>
          <p:nvPr/>
        </p:nvSpPr>
        <p:spPr bwMode="auto">
          <a:xfrm>
            <a:off x="7771798" y="577143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2" name="Elipse 51"/>
          <p:cNvSpPr>
            <a:spLocks/>
          </p:cNvSpPr>
          <p:nvPr/>
        </p:nvSpPr>
        <p:spPr bwMode="auto">
          <a:xfrm>
            <a:off x="7652170" y="510090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3" name="Elipse 52"/>
          <p:cNvSpPr>
            <a:spLocks/>
          </p:cNvSpPr>
          <p:nvPr/>
        </p:nvSpPr>
        <p:spPr bwMode="auto">
          <a:xfrm>
            <a:off x="6444208" y="432499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Elipse 53"/>
          <p:cNvSpPr>
            <a:spLocks/>
          </p:cNvSpPr>
          <p:nvPr/>
        </p:nvSpPr>
        <p:spPr bwMode="auto">
          <a:xfrm rot="349981">
            <a:off x="7441850" y="503809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" name="Elipse 54"/>
          <p:cNvSpPr>
            <a:spLocks/>
          </p:cNvSpPr>
          <p:nvPr/>
        </p:nvSpPr>
        <p:spPr bwMode="auto">
          <a:xfrm rot="349981">
            <a:off x="6092849" y="303753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Elipse 55"/>
          <p:cNvSpPr>
            <a:spLocks/>
          </p:cNvSpPr>
          <p:nvPr/>
        </p:nvSpPr>
        <p:spPr bwMode="auto">
          <a:xfrm>
            <a:off x="6588224" y="259680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Elipse 57"/>
          <p:cNvSpPr>
            <a:spLocks/>
          </p:cNvSpPr>
          <p:nvPr/>
        </p:nvSpPr>
        <p:spPr bwMode="auto">
          <a:xfrm rot="349981">
            <a:off x="5804817" y="267749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>
            <a:spLocks/>
          </p:cNvSpPr>
          <p:nvPr/>
        </p:nvSpPr>
        <p:spPr bwMode="auto">
          <a:xfrm rot="349981">
            <a:off x="6740921" y="289351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2" name="Elipse 61"/>
          <p:cNvSpPr>
            <a:spLocks/>
          </p:cNvSpPr>
          <p:nvPr/>
        </p:nvSpPr>
        <p:spPr bwMode="auto">
          <a:xfrm rot="349981">
            <a:off x="5948833" y="274950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Elipse 62"/>
          <p:cNvSpPr>
            <a:spLocks/>
          </p:cNvSpPr>
          <p:nvPr/>
        </p:nvSpPr>
        <p:spPr bwMode="auto">
          <a:xfrm>
            <a:off x="7435149" y="531536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6" name="Elipse 65"/>
          <p:cNvSpPr>
            <a:spLocks/>
          </p:cNvSpPr>
          <p:nvPr/>
        </p:nvSpPr>
        <p:spPr bwMode="auto">
          <a:xfrm>
            <a:off x="7565726" y="533867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0" name="Elipse 69"/>
          <p:cNvSpPr>
            <a:spLocks/>
          </p:cNvSpPr>
          <p:nvPr/>
        </p:nvSpPr>
        <p:spPr bwMode="auto">
          <a:xfrm>
            <a:off x="7668344" y="547712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Elipse 72"/>
          <p:cNvSpPr>
            <a:spLocks/>
          </p:cNvSpPr>
          <p:nvPr/>
        </p:nvSpPr>
        <p:spPr bwMode="auto">
          <a:xfrm>
            <a:off x="7740352" y="540511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/>
          </p:cNvSpPr>
          <p:nvPr/>
        </p:nvSpPr>
        <p:spPr bwMode="auto">
          <a:xfrm>
            <a:off x="7925628" y="547083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6" name="Elipse 95"/>
          <p:cNvSpPr>
            <a:spLocks/>
          </p:cNvSpPr>
          <p:nvPr/>
        </p:nvSpPr>
        <p:spPr bwMode="auto">
          <a:xfrm>
            <a:off x="7873868" y="532681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9" name="Elipse 98"/>
          <p:cNvSpPr>
            <a:spLocks/>
          </p:cNvSpPr>
          <p:nvPr/>
        </p:nvSpPr>
        <p:spPr bwMode="auto">
          <a:xfrm>
            <a:off x="7380312" y="540511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0" name="Elipse 99"/>
          <p:cNvSpPr>
            <a:spLocks/>
          </p:cNvSpPr>
          <p:nvPr/>
        </p:nvSpPr>
        <p:spPr bwMode="auto">
          <a:xfrm rot="1728569">
            <a:off x="7326981" y="4796444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1" name="Elipse 100"/>
          <p:cNvSpPr>
            <a:spLocks/>
          </p:cNvSpPr>
          <p:nvPr/>
        </p:nvSpPr>
        <p:spPr bwMode="auto">
          <a:xfrm rot="2078550">
            <a:off x="7737834" y="501537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2" name="Elipse 101"/>
          <p:cNvSpPr>
            <a:spLocks/>
          </p:cNvSpPr>
          <p:nvPr/>
        </p:nvSpPr>
        <p:spPr bwMode="auto">
          <a:xfrm rot="2078550">
            <a:off x="7247404" y="500234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3" name="Elipse 102"/>
          <p:cNvSpPr>
            <a:spLocks/>
          </p:cNvSpPr>
          <p:nvPr/>
        </p:nvSpPr>
        <p:spPr bwMode="auto">
          <a:xfrm rot="1728569">
            <a:off x="6764471" y="2629034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4" name="Elipse 103"/>
          <p:cNvSpPr>
            <a:spLocks/>
          </p:cNvSpPr>
          <p:nvPr/>
        </p:nvSpPr>
        <p:spPr bwMode="auto">
          <a:xfrm rot="2078550">
            <a:off x="7395977" y="493626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5" name="Elipse 104"/>
          <p:cNvSpPr>
            <a:spLocks/>
          </p:cNvSpPr>
          <p:nvPr/>
        </p:nvSpPr>
        <p:spPr bwMode="auto">
          <a:xfrm rot="2078550">
            <a:off x="6930307" y="252287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7" name="Elipse 106"/>
          <p:cNvSpPr>
            <a:spLocks/>
          </p:cNvSpPr>
          <p:nvPr/>
        </p:nvSpPr>
        <p:spPr bwMode="auto">
          <a:xfrm>
            <a:off x="5364088" y="353290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8" name="Elipse 107"/>
          <p:cNvSpPr>
            <a:spLocks/>
          </p:cNvSpPr>
          <p:nvPr/>
        </p:nvSpPr>
        <p:spPr bwMode="auto">
          <a:xfrm>
            <a:off x="5508104" y="331688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9" name="Elipse 108"/>
          <p:cNvSpPr>
            <a:spLocks/>
          </p:cNvSpPr>
          <p:nvPr/>
        </p:nvSpPr>
        <p:spPr bwMode="auto">
          <a:xfrm>
            <a:off x="5796136" y="3964955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0" name="Elipse 109"/>
          <p:cNvSpPr>
            <a:spLocks/>
          </p:cNvSpPr>
          <p:nvPr/>
        </p:nvSpPr>
        <p:spPr bwMode="auto">
          <a:xfrm>
            <a:off x="5364088" y="3964955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1" name="Elipse 110"/>
          <p:cNvSpPr>
            <a:spLocks noChangeAspect="1"/>
          </p:cNvSpPr>
          <p:nvPr/>
        </p:nvSpPr>
        <p:spPr bwMode="auto">
          <a:xfrm>
            <a:off x="2339752" y="5189091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2" name="Elipse 111"/>
          <p:cNvSpPr>
            <a:spLocks/>
          </p:cNvSpPr>
          <p:nvPr/>
        </p:nvSpPr>
        <p:spPr bwMode="auto">
          <a:xfrm>
            <a:off x="2339752" y="2308771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3" name="Elipse 112"/>
          <p:cNvSpPr>
            <a:spLocks noChangeAspect="1"/>
          </p:cNvSpPr>
          <p:nvPr/>
        </p:nvSpPr>
        <p:spPr bwMode="auto">
          <a:xfrm>
            <a:off x="2987824" y="534987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4" name="Elipse 113"/>
          <p:cNvSpPr>
            <a:spLocks noChangeAspect="1"/>
          </p:cNvSpPr>
          <p:nvPr/>
        </p:nvSpPr>
        <p:spPr bwMode="auto">
          <a:xfrm>
            <a:off x="3347864" y="5621139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5" name="Elipse 114"/>
          <p:cNvSpPr>
            <a:spLocks noChangeAspect="1"/>
          </p:cNvSpPr>
          <p:nvPr/>
        </p:nvSpPr>
        <p:spPr bwMode="auto">
          <a:xfrm>
            <a:off x="2989884" y="5189091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Elipse 115"/>
          <p:cNvSpPr>
            <a:spLocks noChangeAspect="1"/>
          </p:cNvSpPr>
          <p:nvPr/>
        </p:nvSpPr>
        <p:spPr bwMode="auto">
          <a:xfrm>
            <a:off x="2824977" y="5189091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7" name="Elipse 116"/>
          <p:cNvSpPr>
            <a:spLocks noChangeAspect="1"/>
          </p:cNvSpPr>
          <p:nvPr/>
        </p:nvSpPr>
        <p:spPr bwMode="auto">
          <a:xfrm>
            <a:off x="3419872" y="5117083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8" name="Elipse 117"/>
          <p:cNvSpPr>
            <a:spLocks noChangeAspect="1"/>
          </p:cNvSpPr>
          <p:nvPr/>
        </p:nvSpPr>
        <p:spPr bwMode="auto">
          <a:xfrm>
            <a:off x="3043063" y="5621141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9" name="Elipse 118"/>
          <p:cNvSpPr>
            <a:spLocks noChangeAspect="1"/>
          </p:cNvSpPr>
          <p:nvPr/>
        </p:nvSpPr>
        <p:spPr bwMode="auto">
          <a:xfrm>
            <a:off x="2411760" y="5333107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0" name="Elipse 119"/>
          <p:cNvSpPr>
            <a:spLocks noChangeAspect="1"/>
          </p:cNvSpPr>
          <p:nvPr/>
        </p:nvSpPr>
        <p:spPr bwMode="auto">
          <a:xfrm>
            <a:off x="2483768" y="4973067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1" name="Elipse 120"/>
          <p:cNvSpPr>
            <a:spLocks noChangeAspect="1"/>
          </p:cNvSpPr>
          <p:nvPr/>
        </p:nvSpPr>
        <p:spPr bwMode="auto">
          <a:xfrm>
            <a:off x="2195736" y="5405115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2" name="Elipse 121"/>
          <p:cNvSpPr>
            <a:spLocks noChangeAspect="1"/>
          </p:cNvSpPr>
          <p:nvPr/>
        </p:nvSpPr>
        <p:spPr bwMode="auto">
          <a:xfrm>
            <a:off x="2411763" y="5549134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3" name="Elipse 122"/>
          <p:cNvSpPr>
            <a:spLocks noChangeAspect="1"/>
          </p:cNvSpPr>
          <p:nvPr/>
        </p:nvSpPr>
        <p:spPr bwMode="auto">
          <a:xfrm>
            <a:off x="2824980" y="5534750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4" name="Elipse 123"/>
          <p:cNvSpPr>
            <a:spLocks noChangeAspect="1"/>
          </p:cNvSpPr>
          <p:nvPr/>
        </p:nvSpPr>
        <p:spPr bwMode="auto">
          <a:xfrm>
            <a:off x="3563888" y="5549131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5" name="Elipse 124"/>
          <p:cNvSpPr>
            <a:spLocks noChangeAspect="1"/>
          </p:cNvSpPr>
          <p:nvPr/>
        </p:nvSpPr>
        <p:spPr bwMode="auto">
          <a:xfrm>
            <a:off x="3331096" y="540511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6" name="Elipse 125"/>
          <p:cNvSpPr>
            <a:spLocks/>
          </p:cNvSpPr>
          <p:nvPr/>
        </p:nvSpPr>
        <p:spPr bwMode="auto">
          <a:xfrm>
            <a:off x="3635896" y="2812827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7" name="Elipse 126"/>
          <p:cNvSpPr>
            <a:spLocks/>
          </p:cNvSpPr>
          <p:nvPr/>
        </p:nvSpPr>
        <p:spPr bwMode="auto">
          <a:xfrm rot="1305844">
            <a:off x="7511396" y="584295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3" name="Elipse 132"/>
          <p:cNvSpPr>
            <a:spLocks/>
          </p:cNvSpPr>
          <p:nvPr/>
        </p:nvSpPr>
        <p:spPr bwMode="auto">
          <a:xfrm rot="1305844">
            <a:off x="7479276" y="563020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8" name="Elipse 137"/>
          <p:cNvSpPr>
            <a:spLocks/>
          </p:cNvSpPr>
          <p:nvPr/>
        </p:nvSpPr>
        <p:spPr bwMode="auto">
          <a:xfrm rot="1305844">
            <a:off x="8274267" y="5939524"/>
            <a:ext cx="180000" cy="180000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2" name="Elipse 141"/>
          <p:cNvSpPr>
            <a:spLocks/>
          </p:cNvSpPr>
          <p:nvPr/>
        </p:nvSpPr>
        <p:spPr bwMode="auto">
          <a:xfrm rot="1305844">
            <a:off x="7479275" y="2407734"/>
            <a:ext cx="180000" cy="180000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3" name="Elipse 142"/>
          <p:cNvSpPr>
            <a:spLocks/>
          </p:cNvSpPr>
          <p:nvPr/>
        </p:nvSpPr>
        <p:spPr bwMode="auto">
          <a:xfrm rot="1305844">
            <a:off x="7479276" y="2551750"/>
            <a:ext cx="180000" cy="180000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7" name="Elipse 156"/>
          <p:cNvSpPr>
            <a:spLocks/>
          </p:cNvSpPr>
          <p:nvPr/>
        </p:nvSpPr>
        <p:spPr bwMode="auto">
          <a:xfrm rot="349981">
            <a:off x="6092849" y="404564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0" name="Elipse 159"/>
          <p:cNvSpPr>
            <a:spLocks/>
          </p:cNvSpPr>
          <p:nvPr/>
        </p:nvSpPr>
        <p:spPr bwMode="auto">
          <a:xfrm rot="349981">
            <a:off x="7102441" y="267748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1" name="Elipse 160"/>
          <p:cNvSpPr>
            <a:spLocks/>
          </p:cNvSpPr>
          <p:nvPr/>
        </p:nvSpPr>
        <p:spPr bwMode="auto">
          <a:xfrm>
            <a:off x="7308304" y="475704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3" name="Elipse 172"/>
          <p:cNvSpPr>
            <a:spLocks/>
          </p:cNvSpPr>
          <p:nvPr/>
        </p:nvSpPr>
        <p:spPr bwMode="auto">
          <a:xfrm>
            <a:off x="7308304" y="252479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6" name="Elipse 175"/>
          <p:cNvSpPr>
            <a:spLocks/>
          </p:cNvSpPr>
          <p:nvPr/>
        </p:nvSpPr>
        <p:spPr bwMode="auto">
          <a:xfrm>
            <a:off x="3635896" y="3172867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192"/>
          <p:cNvGrpSpPr>
            <a:grpSpLocks/>
          </p:cNvGrpSpPr>
          <p:nvPr/>
        </p:nvGrpSpPr>
        <p:grpSpPr>
          <a:xfrm>
            <a:off x="5829068" y="2812827"/>
            <a:ext cx="180000" cy="180000"/>
            <a:chOff x="6643010" y="1611579"/>
            <a:chExt cx="2629170" cy="2629170"/>
          </a:xfrm>
        </p:grpSpPr>
        <p:sp>
          <p:nvSpPr>
            <p:cNvPr id="154" name="Elipse 153"/>
            <p:cNvSpPr>
              <a:spLocks noChangeAspect="1"/>
            </p:cNvSpPr>
            <p:nvPr/>
          </p:nvSpPr>
          <p:spPr bwMode="auto">
            <a:xfrm rot="349981">
              <a:off x="6643010" y="1611579"/>
              <a:ext cx="2629170" cy="2629170"/>
            </a:xfrm>
            <a:prstGeom prst="ellipse">
              <a:avLst/>
            </a:prstGeom>
            <a:gradFill flip="none" rotWithShape="1">
              <a:gsLst>
                <a:gs pos="11000">
                  <a:srgbClr val="FFC000"/>
                </a:gs>
                <a:gs pos="36000">
                  <a:srgbClr val="FF0000">
                    <a:alpha val="96000"/>
                  </a:srgbClr>
                </a:gs>
                <a:gs pos="100000">
                  <a:srgbClr val="C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Elipse 176"/>
            <p:cNvSpPr/>
            <p:nvPr/>
          </p:nvSpPr>
          <p:spPr bwMode="auto">
            <a:xfrm>
              <a:off x="7432442" y="2401010"/>
              <a:ext cx="1080120" cy="1080120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8000"/>
                  </a:srgbClr>
                </a:gs>
                <a:gs pos="83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8" name="Elipse 177"/>
          <p:cNvSpPr>
            <a:spLocks/>
          </p:cNvSpPr>
          <p:nvPr/>
        </p:nvSpPr>
        <p:spPr bwMode="auto">
          <a:xfrm>
            <a:off x="3491880" y="2596803"/>
            <a:ext cx="180000" cy="180000"/>
          </a:xfrm>
          <a:prstGeom prst="ellipse">
            <a:avLst/>
          </a:prstGeom>
          <a:gradFill>
            <a:gsLst>
              <a:gs pos="22000">
                <a:schemeClr val="bg1"/>
              </a:gs>
              <a:gs pos="41000">
                <a:srgbClr val="69D8FF">
                  <a:alpha val="91000"/>
                </a:srgbClr>
              </a:gs>
              <a:gs pos="72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9" name="Elipse 178"/>
          <p:cNvSpPr>
            <a:spLocks/>
          </p:cNvSpPr>
          <p:nvPr/>
        </p:nvSpPr>
        <p:spPr bwMode="auto">
          <a:xfrm>
            <a:off x="7164288" y="481287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0" name="Elipse 179"/>
          <p:cNvSpPr>
            <a:spLocks/>
          </p:cNvSpPr>
          <p:nvPr/>
        </p:nvSpPr>
        <p:spPr bwMode="auto">
          <a:xfrm rot="349981">
            <a:off x="7529515" y="519049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2" name="Elipse 181"/>
          <p:cNvSpPr>
            <a:spLocks/>
          </p:cNvSpPr>
          <p:nvPr/>
        </p:nvSpPr>
        <p:spPr bwMode="auto">
          <a:xfrm>
            <a:off x="5076056" y="346089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3" name="Elipse 182"/>
          <p:cNvSpPr>
            <a:spLocks/>
          </p:cNvSpPr>
          <p:nvPr/>
        </p:nvSpPr>
        <p:spPr bwMode="auto">
          <a:xfrm>
            <a:off x="4067944" y="3100859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6" name="Elipse 185"/>
          <p:cNvSpPr>
            <a:spLocks/>
          </p:cNvSpPr>
          <p:nvPr/>
        </p:nvSpPr>
        <p:spPr bwMode="auto">
          <a:xfrm>
            <a:off x="7205170" y="456639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7" name="Elipse 186"/>
          <p:cNvSpPr>
            <a:spLocks/>
          </p:cNvSpPr>
          <p:nvPr/>
        </p:nvSpPr>
        <p:spPr bwMode="auto">
          <a:xfrm rot="349981">
            <a:off x="6596904" y="440568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8" name="Elipse 187"/>
          <p:cNvSpPr>
            <a:spLocks/>
          </p:cNvSpPr>
          <p:nvPr/>
        </p:nvSpPr>
        <p:spPr bwMode="auto">
          <a:xfrm>
            <a:off x="7020272" y="461302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9" name="Elipse 188"/>
          <p:cNvSpPr>
            <a:spLocks/>
          </p:cNvSpPr>
          <p:nvPr/>
        </p:nvSpPr>
        <p:spPr bwMode="auto">
          <a:xfrm rot="349981">
            <a:off x="6020840" y="426166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0" name="Elipse 189"/>
          <p:cNvSpPr>
            <a:spLocks/>
          </p:cNvSpPr>
          <p:nvPr/>
        </p:nvSpPr>
        <p:spPr bwMode="auto">
          <a:xfrm rot="349981">
            <a:off x="6236865" y="433367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1" name="Elipse 190"/>
          <p:cNvSpPr>
            <a:spLocks/>
          </p:cNvSpPr>
          <p:nvPr/>
        </p:nvSpPr>
        <p:spPr bwMode="auto">
          <a:xfrm>
            <a:off x="4293699" y="3467448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2" name="Elipse 191"/>
          <p:cNvSpPr>
            <a:spLocks noChangeAspect="1"/>
          </p:cNvSpPr>
          <p:nvPr/>
        </p:nvSpPr>
        <p:spPr bwMode="auto">
          <a:xfrm>
            <a:off x="6084168" y="-1490912"/>
            <a:ext cx="180000" cy="180000"/>
          </a:xfrm>
          <a:prstGeom prst="ellipse">
            <a:avLst/>
          </a:prstGeom>
          <a:gradFill>
            <a:gsLst>
              <a:gs pos="100000">
                <a:srgbClr val="FFC000">
                  <a:alpha val="38000"/>
                </a:srgbClr>
              </a:gs>
              <a:gs pos="83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4" name="CaixaDeTexto 193"/>
          <p:cNvSpPr txBox="1"/>
          <p:nvPr/>
        </p:nvSpPr>
        <p:spPr>
          <a:xfrm>
            <a:off x="144016" y="6186569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Temp.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5" name="CaixaDeTexto 194"/>
          <p:cNvSpPr txBox="1"/>
          <p:nvPr/>
        </p:nvSpPr>
        <p:spPr>
          <a:xfrm>
            <a:off x="-108520" y="352419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7" name="CaixaDeTexto 206"/>
          <p:cNvSpPr txBox="1"/>
          <p:nvPr/>
        </p:nvSpPr>
        <p:spPr>
          <a:xfrm>
            <a:off x="3851920" y="605318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6.000°C</a:t>
            </a:r>
            <a:endParaRPr lang="pt-BR" sz="24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55" name="Elipse 154"/>
          <p:cNvSpPr>
            <a:spLocks/>
          </p:cNvSpPr>
          <p:nvPr/>
        </p:nvSpPr>
        <p:spPr bwMode="auto">
          <a:xfrm>
            <a:off x="5652120" y="3172867"/>
            <a:ext cx="180000" cy="180000"/>
          </a:xfrm>
          <a:prstGeom prst="ellipse">
            <a:avLst/>
          </a:prstGeom>
          <a:gradFill>
            <a:gsLst>
              <a:gs pos="9000">
                <a:schemeClr val="bg1"/>
              </a:gs>
              <a:gs pos="32000">
                <a:srgbClr val="EA8D04"/>
              </a:gs>
              <a:gs pos="82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7" name="Elipse 196"/>
          <p:cNvSpPr>
            <a:spLocks/>
          </p:cNvSpPr>
          <p:nvPr/>
        </p:nvSpPr>
        <p:spPr bwMode="auto">
          <a:xfrm rot="349981">
            <a:off x="5914078" y="303753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6" name="Elipse 205"/>
          <p:cNvSpPr>
            <a:spLocks/>
          </p:cNvSpPr>
          <p:nvPr/>
        </p:nvSpPr>
        <p:spPr bwMode="auto">
          <a:xfrm rot="1728569">
            <a:off x="5743864" y="304131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0" name="Elipse 209"/>
          <p:cNvSpPr>
            <a:spLocks/>
          </p:cNvSpPr>
          <p:nvPr/>
        </p:nvSpPr>
        <p:spPr bwMode="auto">
          <a:xfrm>
            <a:off x="6012160" y="288483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9" name="Elipse 168"/>
          <p:cNvSpPr>
            <a:spLocks/>
          </p:cNvSpPr>
          <p:nvPr/>
        </p:nvSpPr>
        <p:spPr bwMode="auto">
          <a:xfrm>
            <a:off x="2915816" y="2524795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0" name="Elipse 169"/>
          <p:cNvSpPr>
            <a:spLocks/>
          </p:cNvSpPr>
          <p:nvPr/>
        </p:nvSpPr>
        <p:spPr bwMode="auto">
          <a:xfrm>
            <a:off x="2267744" y="2452787"/>
            <a:ext cx="180000" cy="180000"/>
          </a:xfrm>
          <a:prstGeom prst="ellipse">
            <a:avLst/>
          </a:prstGeom>
          <a:gradFill>
            <a:gsLst>
              <a:gs pos="15000">
                <a:schemeClr val="bg1"/>
              </a:gs>
              <a:gs pos="43000">
                <a:srgbClr val="3788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1" name="Elipse 180"/>
          <p:cNvSpPr>
            <a:spLocks/>
          </p:cNvSpPr>
          <p:nvPr/>
        </p:nvSpPr>
        <p:spPr bwMode="auto">
          <a:xfrm rot="4742081">
            <a:off x="6136877" y="287733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92"/>
          <p:cNvGrpSpPr>
            <a:grpSpLocks/>
          </p:cNvGrpSpPr>
          <p:nvPr/>
        </p:nvGrpSpPr>
        <p:grpSpPr>
          <a:xfrm rot="4742081">
            <a:off x="6537733" y="2864265"/>
            <a:ext cx="180000" cy="180000"/>
            <a:chOff x="6643010" y="1611579"/>
            <a:chExt cx="2629170" cy="2629170"/>
          </a:xfrm>
        </p:grpSpPr>
        <p:sp>
          <p:nvSpPr>
            <p:cNvPr id="185" name="Elipse 184"/>
            <p:cNvSpPr>
              <a:spLocks noChangeAspect="1"/>
            </p:cNvSpPr>
            <p:nvPr/>
          </p:nvSpPr>
          <p:spPr bwMode="auto">
            <a:xfrm rot="349981">
              <a:off x="6643010" y="1611579"/>
              <a:ext cx="2629170" cy="2629170"/>
            </a:xfrm>
            <a:prstGeom prst="ellipse">
              <a:avLst/>
            </a:prstGeom>
            <a:gradFill flip="none" rotWithShape="1">
              <a:gsLst>
                <a:gs pos="11000">
                  <a:srgbClr val="FFC000"/>
                </a:gs>
                <a:gs pos="36000">
                  <a:srgbClr val="FF0000">
                    <a:alpha val="96000"/>
                  </a:srgbClr>
                </a:gs>
                <a:gs pos="100000">
                  <a:srgbClr val="C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Elipse 210"/>
            <p:cNvSpPr/>
            <p:nvPr/>
          </p:nvSpPr>
          <p:spPr bwMode="auto">
            <a:xfrm>
              <a:off x="7432442" y="2401010"/>
              <a:ext cx="1080120" cy="1080120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8000"/>
                  </a:srgbClr>
                </a:gs>
                <a:gs pos="83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2" name="Elipse 211"/>
          <p:cNvSpPr>
            <a:spLocks/>
          </p:cNvSpPr>
          <p:nvPr/>
        </p:nvSpPr>
        <p:spPr bwMode="auto">
          <a:xfrm rot="4742081">
            <a:off x="6011119" y="259956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3" name="Elipse 212"/>
          <p:cNvSpPr>
            <a:spLocks/>
          </p:cNvSpPr>
          <p:nvPr/>
        </p:nvSpPr>
        <p:spPr bwMode="auto">
          <a:xfrm rot="5092062">
            <a:off x="6333301" y="299046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4" name="Elipse 213"/>
          <p:cNvSpPr>
            <a:spLocks/>
          </p:cNvSpPr>
          <p:nvPr/>
        </p:nvSpPr>
        <p:spPr bwMode="auto">
          <a:xfrm rot="4742081">
            <a:off x="6286049" y="270094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5" name="Elipse 214"/>
          <p:cNvSpPr>
            <a:spLocks/>
          </p:cNvSpPr>
          <p:nvPr/>
        </p:nvSpPr>
        <p:spPr bwMode="auto">
          <a:xfrm rot="5092062">
            <a:off x="6298891" y="257217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8" name="Elipse 217"/>
          <p:cNvSpPr>
            <a:spLocks/>
          </p:cNvSpPr>
          <p:nvPr/>
        </p:nvSpPr>
        <p:spPr bwMode="auto">
          <a:xfrm rot="5092062">
            <a:off x="6432776" y="274674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9" name="Elipse 218"/>
          <p:cNvSpPr>
            <a:spLocks/>
          </p:cNvSpPr>
          <p:nvPr/>
        </p:nvSpPr>
        <p:spPr bwMode="auto">
          <a:xfrm rot="6470650">
            <a:off x="6297206" y="282407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2" name="Elipse 221"/>
          <p:cNvSpPr>
            <a:spLocks/>
          </p:cNvSpPr>
          <p:nvPr/>
        </p:nvSpPr>
        <p:spPr bwMode="auto">
          <a:xfrm rot="4742081">
            <a:off x="6194466" y="260384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1" name="Elipse 230"/>
          <p:cNvSpPr>
            <a:spLocks/>
          </p:cNvSpPr>
          <p:nvPr/>
        </p:nvSpPr>
        <p:spPr bwMode="auto">
          <a:xfrm rot="5092062">
            <a:off x="5883620" y="250542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8" name="Elipse 237"/>
          <p:cNvSpPr>
            <a:spLocks/>
          </p:cNvSpPr>
          <p:nvPr/>
        </p:nvSpPr>
        <p:spPr bwMode="auto">
          <a:xfrm rot="17523369">
            <a:off x="3159050" y="2984053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41000">
                <a:srgbClr val="69D8FF"/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9" name="Elipse 238"/>
          <p:cNvSpPr>
            <a:spLocks/>
          </p:cNvSpPr>
          <p:nvPr/>
        </p:nvSpPr>
        <p:spPr bwMode="auto">
          <a:xfrm rot="17523369">
            <a:off x="2438970" y="2552005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0" name="Elipse 239"/>
          <p:cNvSpPr>
            <a:spLocks/>
          </p:cNvSpPr>
          <p:nvPr/>
        </p:nvSpPr>
        <p:spPr bwMode="auto">
          <a:xfrm rot="17523369">
            <a:off x="2582986" y="2552005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1" name="Elipse 240"/>
          <p:cNvSpPr>
            <a:spLocks/>
          </p:cNvSpPr>
          <p:nvPr/>
        </p:nvSpPr>
        <p:spPr bwMode="auto">
          <a:xfrm rot="17523369">
            <a:off x="2871018" y="2696021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2" name="Elipse 241"/>
          <p:cNvSpPr>
            <a:spLocks/>
          </p:cNvSpPr>
          <p:nvPr/>
        </p:nvSpPr>
        <p:spPr bwMode="auto">
          <a:xfrm rot="17523369">
            <a:off x="2943024" y="2768029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3" name="Elipse 242"/>
          <p:cNvSpPr>
            <a:spLocks/>
          </p:cNvSpPr>
          <p:nvPr/>
        </p:nvSpPr>
        <p:spPr bwMode="auto">
          <a:xfrm rot="17523369">
            <a:off x="3377776" y="2796276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4" name="Elipse 243"/>
          <p:cNvSpPr>
            <a:spLocks/>
          </p:cNvSpPr>
          <p:nvPr/>
        </p:nvSpPr>
        <p:spPr bwMode="auto">
          <a:xfrm rot="17523369">
            <a:off x="2366962" y="1975941"/>
            <a:ext cx="180000" cy="180000"/>
          </a:xfrm>
          <a:prstGeom prst="ellipse">
            <a:avLst/>
          </a:prstGeom>
          <a:gradFill>
            <a:gsLst>
              <a:gs pos="15000">
                <a:schemeClr val="bg1"/>
              </a:gs>
              <a:gs pos="43000">
                <a:srgbClr val="3788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5" name="Elipse 244"/>
          <p:cNvSpPr>
            <a:spLocks/>
          </p:cNvSpPr>
          <p:nvPr/>
        </p:nvSpPr>
        <p:spPr bwMode="auto">
          <a:xfrm rot="17523369">
            <a:off x="2582986" y="2263972"/>
            <a:ext cx="180000" cy="180000"/>
          </a:xfrm>
          <a:prstGeom prst="ellipse">
            <a:avLst/>
          </a:prstGeom>
          <a:gradFill>
            <a:gsLst>
              <a:gs pos="15000">
                <a:schemeClr val="bg1"/>
              </a:gs>
              <a:gs pos="43000">
                <a:srgbClr val="3788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6" name="Elipse 245"/>
          <p:cNvSpPr>
            <a:spLocks/>
          </p:cNvSpPr>
          <p:nvPr/>
        </p:nvSpPr>
        <p:spPr bwMode="auto">
          <a:xfrm rot="17523369">
            <a:off x="2727002" y="2335981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7" name="Elipse 246"/>
          <p:cNvSpPr>
            <a:spLocks/>
          </p:cNvSpPr>
          <p:nvPr/>
        </p:nvSpPr>
        <p:spPr bwMode="auto">
          <a:xfrm rot="17523369">
            <a:off x="2943026" y="2984052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8" name="Elipse 247"/>
          <p:cNvSpPr>
            <a:spLocks/>
          </p:cNvSpPr>
          <p:nvPr/>
        </p:nvSpPr>
        <p:spPr bwMode="auto">
          <a:xfrm rot="17523369">
            <a:off x="3159050" y="2479997"/>
            <a:ext cx="180000" cy="180000"/>
          </a:xfrm>
          <a:prstGeom prst="ellipse">
            <a:avLst/>
          </a:prstGeom>
          <a:gradFill>
            <a:gsLst>
              <a:gs pos="22000">
                <a:schemeClr val="bg1"/>
              </a:gs>
              <a:gs pos="41000">
                <a:srgbClr val="69D8FF">
                  <a:alpha val="91000"/>
                </a:srgbClr>
              </a:gs>
              <a:gs pos="72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9" name="Elipse 248"/>
          <p:cNvSpPr>
            <a:spLocks/>
          </p:cNvSpPr>
          <p:nvPr/>
        </p:nvSpPr>
        <p:spPr bwMode="auto">
          <a:xfrm rot="17523369">
            <a:off x="3144210" y="2701643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0" name="Elipse 249"/>
          <p:cNvSpPr>
            <a:spLocks/>
          </p:cNvSpPr>
          <p:nvPr/>
        </p:nvSpPr>
        <p:spPr bwMode="auto">
          <a:xfrm rot="17523369">
            <a:off x="2582986" y="2263973"/>
            <a:ext cx="180000" cy="180000"/>
          </a:xfrm>
          <a:prstGeom prst="ellipse">
            <a:avLst/>
          </a:prstGeom>
          <a:gradFill>
            <a:gsLst>
              <a:gs pos="15000">
                <a:schemeClr val="bg1"/>
              </a:gs>
              <a:gs pos="43000">
                <a:srgbClr val="3788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4" name="Elipse 253"/>
          <p:cNvSpPr>
            <a:spLocks/>
          </p:cNvSpPr>
          <p:nvPr/>
        </p:nvSpPr>
        <p:spPr bwMode="auto">
          <a:xfrm>
            <a:off x="4427984" y="3604915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5" name="Elipse 254"/>
          <p:cNvSpPr>
            <a:spLocks/>
          </p:cNvSpPr>
          <p:nvPr/>
        </p:nvSpPr>
        <p:spPr bwMode="auto">
          <a:xfrm>
            <a:off x="4788024" y="3388891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6" name="Elipse 255"/>
          <p:cNvSpPr>
            <a:spLocks/>
          </p:cNvSpPr>
          <p:nvPr/>
        </p:nvSpPr>
        <p:spPr bwMode="auto">
          <a:xfrm>
            <a:off x="4860032" y="3748931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7" name="Elipse 256"/>
          <p:cNvSpPr>
            <a:spLocks/>
          </p:cNvSpPr>
          <p:nvPr/>
        </p:nvSpPr>
        <p:spPr bwMode="auto">
          <a:xfrm>
            <a:off x="5220072" y="331688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8" name="Elipse 257"/>
          <p:cNvSpPr>
            <a:spLocks/>
          </p:cNvSpPr>
          <p:nvPr/>
        </p:nvSpPr>
        <p:spPr bwMode="auto">
          <a:xfrm>
            <a:off x="5508104" y="2956843"/>
            <a:ext cx="180000" cy="180000"/>
          </a:xfrm>
          <a:prstGeom prst="ellipse">
            <a:avLst/>
          </a:prstGeom>
          <a:gradFill>
            <a:gsLst>
              <a:gs pos="9000">
                <a:schemeClr val="bg1"/>
              </a:gs>
              <a:gs pos="32000">
                <a:srgbClr val="EA8D04"/>
              </a:gs>
              <a:gs pos="82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9" name="Elipse 258"/>
          <p:cNvSpPr>
            <a:spLocks/>
          </p:cNvSpPr>
          <p:nvPr/>
        </p:nvSpPr>
        <p:spPr bwMode="auto">
          <a:xfrm rot="5400000">
            <a:off x="4355976" y="3244875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0" name="Elipse 259"/>
          <p:cNvSpPr>
            <a:spLocks/>
          </p:cNvSpPr>
          <p:nvPr/>
        </p:nvSpPr>
        <p:spPr bwMode="auto">
          <a:xfrm rot="5400000">
            <a:off x="3851920" y="3244875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1" name="Elipse 260"/>
          <p:cNvSpPr>
            <a:spLocks/>
          </p:cNvSpPr>
          <p:nvPr/>
        </p:nvSpPr>
        <p:spPr bwMode="auto">
          <a:xfrm rot="5400000">
            <a:off x="3779912" y="3028851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2" name="Elipse 261"/>
          <p:cNvSpPr>
            <a:spLocks/>
          </p:cNvSpPr>
          <p:nvPr/>
        </p:nvSpPr>
        <p:spPr bwMode="auto">
          <a:xfrm rot="5400000">
            <a:off x="4139952" y="3532907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6" name="Elipse 215"/>
          <p:cNvSpPr>
            <a:spLocks/>
          </p:cNvSpPr>
          <p:nvPr/>
        </p:nvSpPr>
        <p:spPr bwMode="auto">
          <a:xfrm>
            <a:off x="5220072" y="367692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3" name="Elipse 222"/>
          <p:cNvSpPr>
            <a:spLocks/>
          </p:cNvSpPr>
          <p:nvPr/>
        </p:nvSpPr>
        <p:spPr bwMode="auto">
          <a:xfrm>
            <a:off x="5580112" y="353290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5" name="Elipse 224"/>
          <p:cNvSpPr>
            <a:spLocks/>
          </p:cNvSpPr>
          <p:nvPr/>
        </p:nvSpPr>
        <p:spPr bwMode="auto">
          <a:xfrm>
            <a:off x="5148064" y="382093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6" name="Elipse 225"/>
          <p:cNvSpPr>
            <a:spLocks/>
          </p:cNvSpPr>
          <p:nvPr/>
        </p:nvSpPr>
        <p:spPr bwMode="auto">
          <a:xfrm>
            <a:off x="4572000" y="3388891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7" name="Elipse 226"/>
          <p:cNvSpPr>
            <a:spLocks/>
          </p:cNvSpPr>
          <p:nvPr/>
        </p:nvSpPr>
        <p:spPr bwMode="auto">
          <a:xfrm>
            <a:off x="4608024" y="3244875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8" name="Elipse 227"/>
          <p:cNvSpPr>
            <a:spLocks/>
          </p:cNvSpPr>
          <p:nvPr/>
        </p:nvSpPr>
        <p:spPr bwMode="auto">
          <a:xfrm>
            <a:off x="5508104" y="310085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9" name="Elipse 228"/>
          <p:cNvSpPr>
            <a:spLocks/>
          </p:cNvSpPr>
          <p:nvPr/>
        </p:nvSpPr>
        <p:spPr bwMode="auto">
          <a:xfrm>
            <a:off x="5660504" y="2884835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0" name="CaixaDeTexto 229"/>
          <p:cNvSpPr txBox="1"/>
          <p:nvPr/>
        </p:nvSpPr>
        <p:spPr>
          <a:xfrm>
            <a:off x="1331640" y="60476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788FF"/>
                </a:solidFill>
                <a:latin typeface="Century Gothic" pitchFamily="34" charset="0"/>
              </a:rPr>
              <a:t>10.000°C</a:t>
            </a:r>
            <a:endParaRPr lang="pt-BR" sz="2400" dirty="0">
              <a:solidFill>
                <a:srgbClr val="3788FF"/>
              </a:solidFill>
              <a:latin typeface="Century Gothic" pitchFamily="34" charset="0"/>
            </a:endParaRPr>
          </a:p>
        </p:txBody>
      </p:sp>
      <p:sp>
        <p:nvSpPr>
          <p:cNvPr id="232" name="CaixaDeTexto 231"/>
          <p:cNvSpPr txBox="1"/>
          <p:nvPr/>
        </p:nvSpPr>
        <p:spPr>
          <a:xfrm>
            <a:off x="6876256" y="605318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3.000°C</a:t>
            </a:r>
            <a:endParaRPr lang="pt-BR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08" name="CaixaDeTexto 207"/>
          <p:cNvSpPr txBox="1"/>
          <p:nvPr/>
        </p:nvSpPr>
        <p:spPr>
          <a:xfrm>
            <a:off x="539552" y="1588691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10.000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9" name="CaixaDeTexto 208"/>
          <p:cNvSpPr txBox="1"/>
          <p:nvPr/>
        </p:nvSpPr>
        <p:spPr>
          <a:xfrm>
            <a:off x="683568" y="539640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0,0001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34" name="Conector reto 233"/>
          <p:cNvCxnSpPr/>
          <p:nvPr/>
        </p:nvCxnSpPr>
        <p:spPr bwMode="auto">
          <a:xfrm flipV="1">
            <a:off x="611005" y="1848258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6" name="Conector reto 235"/>
          <p:cNvCxnSpPr/>
          <p:nvPr/>
        </p:nvCxnSpPr>
        <p:spPr bwMode="auto">
          <a:xfrm>
            <a:off x="594149" y="5622524"/>
            <a:ext cx="299182" cy="8429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93" name="CaixaDeTexto 192"/>
          <p:cNvSpPr txBox="1"/>
          <p:nvPr/>
        </p:nvSpPr>
        <p:spPr>
          <a:xfrm rot="1220366">
            <a:off x="3078372" y="397516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Sequência Principal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9" name="CaixaDeTexto 198"/>
          <p:cNvSpPr txBox="1"/>
          <p:nvPr/>
        </p:nvSpPr>
        <p:spPr>
          <a:xfrm rot="20419987">
            <a:off x="4517635" y="1652230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ramo das gigantes vermelhas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3" name="CaixaDeTexto 202"/>
          <p:cNvSpPr txBox="1"/>
          <p:nvPr/>
        </p:nvSpPr>
        <p:spPr>
          <a:xfrm>
            <a:off x="1403648" y="454101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anãs brancas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4" name="Text Box 141"/>
          <p:cNvSpPr txBox="1">
            <a:spLocks noChangeArrowheads="1"/>
          </p:cNvSpPr>
          <p:nvPr/>
        </p:nvSpPr>
        <p:spPr bwMode="auto">
          <a:xfrm>
            <a:off x="6084168" y="6474602"/>
            <a:ext cx="3059832" cy="25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rgbClr val="00B050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175" name="CaixaDeTexto 174"/>
          <p:cNvSpPr txBox="1"/>
          <p:nvPr/>
        </p:nvSpPr>
        <p:spPr>
          <a:xfrm>
            <a:off x="35496" y="611977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2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199" grpId="0"/>
      <p:bldP spid="203" grpId="0"/>
      <p:bldP spid="1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Apêndices</a:t>
            </a:r>
            <a:endParaRPr lang="pt-BR" sz="44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espectros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800475" cy="8640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600822"/>
            <a:ext cx="3810000" cy="8640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8464" y="5229200"/>
            <a:ext cx="3810000" cy="846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755576" y="2204864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Espectro contínuo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611560" y="3831431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Espectro de absorção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539552" y="540449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Espectro de emissão</a:t>
            </a:r>
            <a:endParaRPr lang="pt-BR" sz="2400" dirty="0"/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0" y="6597352"/>
            <a:ext cx="55081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00B050"/>
                </a:solidFill>
                <a:latin typeface="Century Gothic" pitchFamily="34" charset="0"/>
              </a:rPr>
              <a:t>Fonte: Silva, André Luiz da, Radioastronomia, um texto introdutório. </a:t>
            </a:r>
            <a:endParaRPr lang="pt-BR" sz="1200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Indicação de estudo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hlinkClick r:id="rId2" action="ppaction://hlinkfile"/>
              </a:rPr>
              <a:t>Texto sobre Radioastronomia</a:t>
            </a:r>
            <a:endParaRPr lang="pt-BR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59" y="764704"/>
            <a:ext cx="8700159" cy="57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 bwMode="auto">
          <a:xfrm>
            <a:off x="4427984" y="692696"/>
            <a:ext cx="4536504" cy="583264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2938" y="-24340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Método da paralaxe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0" y="764704"/>
            <a:ext cx="4536504" cy="583264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00B050"/>
                </a:solidFill>
              </a:rPr>
              <a:t>Fonte: http://spot.pcc.edu/~aodman/physics%20122/</a:t>
            </a:r>
            <a:r>
              <a:rPr lang="pt-BR" sz="1200" dirty="0" err="1" smtClean="0">
                <a:solidFill>
                  <a:srgbClr val="00B050"/>
                </a:solidFill>
              </a:rPr>
              <a:t>parallax-pictures</a:t>
            </a:r>
            <a:r>
              <a:rPr lang="pt-BR" sz="1200" dirty="0" smtClean="0">
                <a:solidFill>
                  <a:srgbClr val="00B050"/>
                </a:solidFill>
              </a:rPr>
              <a:t>/</a:t>
            </a:r>
            <a:r>
              <a:rPr lang="pt-BR" sz="1200" dirty="0" err="1" smtClean="0">
                <a:solidFill>
                  <a:srgbClr val="00B050"/>
                </a:solidFill>
              </a:rPr>
              <a:t>parallax</a:t>
            </a:r>
            <a:r>
              <a:rPr lang="pt-BR" sz="1200" dirty="0" smtClean="0">
                <a:solidFill>
                  <a:srgbClr val="00B050"/>
                </a:solidFill>
              </a:rPr>
              <a:t>-lecture.htm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5" grpId="2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lipse 45"/>
          <p:cNvSpPr/>
          <p:nvPr/>
        </p:nvSpPr>
        <p:spPr bwMode="auto">
          <a:xfrm>
            <a:off x="4612109" y="2451305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Elipse 42"/>
          <p:cNvSpPr/>
          <p:nvPr/>
        </p:nvSpPr>
        <p:spPr bwMode="auto">
          <a:xfrm>
            <a:off x="7065227" y="1052736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Elipse 40"/>
          <p:cNvSpPr>
            <a:spLocks noChangeAspect="1"/>
          </p:cNvSpPr>
          <p:nvPr/>
        </p:nvSpPr>
        <p:spPr bwMode="auto">
          <a:xfrm>
            <a:off x="4595691" y="1191908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Paralaxe de uma estrela</a:t>
            </a:r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468313" y="4776826"/>
            <a:ext cx="7272039" cy="1657499"/>
          </a:xfrm>
          <a:prstGeom prst="parallelogram">
            <a:avLst>
              <a:gd name="adj" fmla="val 100395"/>
            </a:avLst>
          </a:prstGeom>
          <a:solidFill>
            <a:schemeClr val="bg2">
              <a:lumMod val="60000"/>
              <a:lumOff val="40000"/>
              <a:alpha val="27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1963738" y="5024626"/>
            <a:ext cx="4075112" cy="1154113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5135" name="Line 19"/>
          <p:cNvSpPr>
            <a:spLocks noChangeShapeType="1"/>
          </p:cNvSpPr>
          <p:nvPr/>
        </p:nvSpPr>
        <p:spPr bwMode="auto">
          <a:xfrm flipV="1">
            <a:off x="2836863" y="1608326"/>
            <a:ext cx="4581525" cy="34448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arrow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138" name="Line 23"/>
          <p:cNvSpPr>
            <a:spLocks noChangeShapeType="1"/>
          </p:cNvSpPr>
          <p:nvPr/>
        </p:nvSpPr>
        <p:spPr bwMode="auto">
          <a:xfrm flipH="1" flipV="1">
            <a:off x="5159375" y="1980611"/>
            <a:ext cx="579438" cy="3865563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arrow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155" name="Rectangle 37"/>
          <p:cNvSpPr>
            <a:spLocks noChangeArrowheads="1"/>
          </p:cNvSpPr>
          <p:nvPr/>
        </p:nvSpPr>
        <p:spPr bwMode="auto">
          <a:xfrm>
            <a:off x="6085593" y="5710613"/>
            <a:ext cx="100668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/>
            <a:r>
              <a:rPr lang="pt-BR" sz="1800" dirty="0" smtClean="0">
                <a:solidFill>
                  <a:schemeClr val="bg1"/>
                </a:solidFill>
                <a:cs typeface="MS Shell Dlg" charset="0"/>
              </a:rPr>
              <a:t>Janeiro</a:t>
            </a:r>
            <a:endParaRPr lang="pt-BR" sz="1800" dirty="0">
              <a:solidFill>
                <a:schemeClr val="bg1"/>
              </a:solidFill>
              <a:cs typeface="MS Shell Dlg" charset="0"/>
            </a:endParaRPr>
          </a:p>
        </p:txBody>
      </p:sp>
      <p:sp>
        <p:nvSpPr>
          <p:cNvPr id="6156" name="Rectangle 38"/>
          <p:cNvSpPr>
            <a:spLocks noChangeArrowheads="1"/>
          </p:cNvSpPr>
          <p:nvPr/>
        </p:nvSpPr>
        <p:spPr bwMode="auto">
          <a:xfrm>
            <a:off x="1715809" y="4692839"/>
            <a:ext cx="87844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/>
            <a:r>
              <a:rPr lang="pt-BR" sz="1800" dirty="0" smtClean="0">
                <a:solidFill>
                  <a:schemeClr val="bg1"/>
                </a:solidFill>
                <a:cs typeface="MS Shell Dlg" charset="0"/>
              </a:rPr>
              <a:t>Junho</a:t>
            </a:r>
            <a:endParaRPr lang="pt-BR" sz="1800" dirty="0">
              <a:solidFill>
                <a:schemeClr val="bg1"/>
              </a:solidFill>
              <a:cs typeface="MS Shell Dlg" charset="0"/>
            </a:endParaRPr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5024887" y="1624008"/>
            <a:ext cx="180000" cy="180000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chemeClr val="accent2">
                  <a:lumMod val="60000"/>
                  <a:lumOff val="40000"/>
                  <a:alpha val="31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grpSp>
        <p:nvGrpSpPr>
          <p:cNvPr id="73" name="Grupo 72"/>
          <p:cNvGrpSpPr/>
          <p:nvPr/>
        </p:nvGrpSpPr>
        <p:grpSpPr>
          <a:xfrm>
            <a:off x="3422501" y="4858563"/>
            <a:ext cx="1260000" cy="1260000"/>
            <a:chOff x="3432229" y="5157192"/>
            <a:chExt cx="1260000" cy="1260000"/>
          </a:xfrm>
        </p:grpSpPr>
        <p:sp>
          <p:nvSpPr>
            <p:cNvPr id="47" name="Elipse 46"/>
            <p:cNvSpPr/>
            <p:nvPr/>
          </p:nvSpPr>
          <p:spPr bwMode="auto">
            <a:xfrm>
              <a:off x="3432229" y="5157192"/>
              <a:ext cx="1260000" cy="1260000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3714750" y="5429250"/>
              <a:ext cx="714375" cy="714375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51" name="AutoShape 21"/>
          <p:cNvSpPr>
            <a:spLocks noChangeArrowheads="1"/>
          </p:cNvSpPr>
          <p:nvPr/>
        </p:nvSpPr>
        <p:spPr bwMode="auto">
          <a:xfrm rot="21368868">
            <a:off x="3212088" y="4905218"/>
            <a:ext cx="873125" cy="274637"/>
          </a:xfrm>
          <a:prstGeom prst="leftArrow">
            <a:avLst>
              <a:gd name="adj1" fmla="val 50000"/>
              <a:gd name="adj2" fmla="val 148966"/>
            </a:avLst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2" name="AutoShape 22"/>
          <p:cNvSpPr>
            <a:spLocks noChangeArrowheads="1"/>
          </p:cNvSpPr>
          <p:nvPr/>
        </p:nvSpPr>
        <p:spPr bwMode="auto">
          <a:xfrm>
            <a:off x="3692525" y="6019521"/>
            <a:ext cx="873125" cy="276225"/>
          </a:xfrm>
          <a:prstGeom prst="rightArrow">
            <a:avLst>
              <a:gd name="adj1" fmla="val 50000"/>
              <a:gd name="adj2" fmla="val 148197"/>
            </a:avLst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4" name="Line 19"/>
          <p:cNvSpPr>
            <a:spLocks noChangeShapeType="1"/>
          </p:cNvSpPr>
          <p:nvPr/>
        </p:nvSpPr>
        <p:spPr bwMode="auto">
          <a:xfrm flipV="1">
            <a:off x="4067944" y="3192651"/>
            <a:ext cx="1266960" cy="2304256"/>
          </a:xfrm>
          <a:prstGeom prst="line">
            <a:avLst/>
          </a:prstGeom>
          <a:noFill/>
          <a:ln w="50800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 flipH="1" flipV="1">
            <a:off x="2771800" y="5136867"/>
            <a:ext cx="2952328" cy="792088"/>
          </a:xfrm>
          <a:prstGeom prst="line">
            <a:avLst/>
          </a:prstGeom>
          <a:noFill/>
          <a:ln w="50800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" name="AutoShape 7"/>
          <p:cNvSpPr>
            <a:spLocks noChangeArrowheads="1"/>
          </p:cNvSpPr>
          <p:nvPr/>
        </p:nvSpPr>
        <p:spPr bwMode="auto">
          <a:xfrm rot="5731025">
            <a:off x="4490625" y="2837591"/>
            <a:ext cx="1533377" cy="1518269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Retângulo 71"/>
          <p:cNvSpPr/>
          <p:nvPr/>
        </p:nvSpPr>
        <p:spPr>
          <a:xfrm>
            <a:off x="4716016" y="4284965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  <a:latin typeface="Century Gothic" pitchFamily="34" charset="0"/>
                <a:cs typeface="MS Shell Dlg" charset="0"/>
              </a:rPr>
              <a:t>p”</a:t>
            </a:r>
            <a:endParaRPr lang="pt-BR" sz="4000" dirty="0"/>
          </a:p>
        </p:txBody>
      </p:sp>
      <p:grpSp>
        <p:nvGrpSpPr>
          <p:cNvPr id="77" name="Grupo 76"/>
          <p:cNvGrpSpPr/>
          <p:nvPr/>
        </p:nvGrpSpPr>
        <p:grpSpPr>
          <a:xfrm>
            <a:off x="2494775" y="4848835"/>
            <a:ext cx="565057" cy="556751"/>
            <a:chOff x="2494775" y="5085184"/>
            <a:chExt cx="565057" cy="556751"/>
          </a:xfrm>
        </p:grpSpPr>
        <p:grpSp>
          <p:nvGrpSpPr>
            <p:cNvPr id="56" name="Grupo 55"/>
            <p:cNvGrpSpPr>
              <a:grpSpLocks noChangeAspect="1"/>
            </p:cNvGrpSpPr>
            <p:nvPr/>
          </p:nvGrpSpPr>
          <p:grpSpPr>
            <a:xfrm>
              <a:off x="2494775" y="5085184"/>
              <a:ext cx="565057" cy="556751"/>
              <a:chOff x="1436812" y="954231"/>
              <a:chExt cx="5991841" cy="5903769"/>
            </a:xfrm>
          </p:grpSpPr>
          <p:sp>
            <p:nvSpPr>
              <p:cNvPr id="57" name="Elipse 56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8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9" name="Elipse 5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Forma livre 5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" name="Forma livre 6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" name="Forma livre 6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" name="Forma livre 6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4" name="Lua 73"/>
            <p:cNvSpPr>
              <a:spLocks/>
            </p:cNvSpPr>
            <p:nvPr/>
          </p:nvSpPr>
          <p:spPr bwMode="auto">
            <a:xfrm>
              <a:off x="2608158" y="5200050"/>
              <a:ext cx="179998" cy="342000"/>
            </a:xfrm>
            <a:prstGeom prst="moon">
              <a:avLst>
                <a:gd name="adj" fmla="val 30614"/>
              </a:avLst>
            </a:prstGeom>
            <a:solidFill>
              <a:schemeClr val="tx1">
                <a:alpha val="63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5253947" y="5401087"/>
            <a:ext cx="974237" cy="959916"/>
            <a:chOff x="5253947" y="5637436"/>
            <a:chExt cx="974237" cy="959916"/>
          </a:xfrm>
        </p:grpSpPr>
        <p:grpSp>
          <p:nvGrpSpPr>
            <p:cNvPr id="55" name="Grupo 54"/>
            <p:cNvGrpSpPr>
              <a:grpSpLocks noChangeAspect="1"/>
            </p:cNvGrpSpPr>
            <p:nvPr/>
          </p:nvGrpSpPr>
          <p:grpSpPr>
            <a:xfrm>
              <a:off x="5253947" y="5637436"/>
              <a:ext cx="974237" cy="959916"/>
              <a:chOff x="1436812" y="954231"/>
              <a:chExt cx="5991841" cy="5903769"/>
            </a:xfrm>
          </p:grpSpPr>
          <p:sp>
            <p:nvSpPr>
              <p:cNvPr id="45" name="Elipse 44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8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49" name="Elipse 4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Forma livre 4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Forma livre 5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Forma livre 5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5" name="Elipse 74"/>
            <p:cNvSpPr/>
            <p:nvPr/>
          </p:nvSpPr>
          <p:spPr bwMode="auto">
            <a:xfrm rot="17679432">
              <a:off x="5511322" y="5897278"/>
              <a:ext cx="565200" cy="500280"/>
            </a:xfrm>
            <a:prstGeom prst="ellipse">
              <a:avLst/>
            </a:prstGeom>
            <a:solidFill>
              <a:schemeClr val="tx1">
                <a:alpha val="5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4" name="Retângulo 53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 animBg="1"/>
      <p:bldP spid="5135" grpId="1" animBg="1"/>
      <p:bldP spid="5135" grpId="2" animBg="1"/>
      <p:bldP spid="5138" grpId="0" animBg="1"/>
      <p:bldP spid="5138" grpId="1" animBg="1"/>
      <p:bldP spid="5138" grpId="2" animBg="1"/>
      <p:bldP spid="64" grpId="0" animBg="1"/>
      <p:bldP spid="65" grpId="0" animBg="1"/>
      <p:bldP spid="71" grpId="0" animBg="1"/>
      <p:bldP spid="72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144000" cy="1752600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Unidades de distância</a:t>
            </a: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endParaRPr lang="pt-BR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Ano-luz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err="1" smtClean="0">
                <a:solidFill>
                  <a:schemeClr val="accent1"/>
                </a:solidFill>
                <a:latin typeface="Century Gothic" pitchFamily="34" charset="0"/>
              </a:rPr>
              <a:t>Parsec</a:t>
            </a: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ítulo 3"/>
          <p:cNvSpPr txBox="1">
            <a:spLocks noChangeAspect="1"/>
          </p:cNvSpPr>
          <p:nvPr/>
        </p:nvSpPr>
        <p:spPr bwMode="auto">
          <a:xfrm rot="13500000">
            <a:off x="841510" y="2311911"/>
            <a:ext cx="2255291" cy="2255291"/>
          </a:xfrm>
          <a:prstGeom prst="rect">
            <a:avLst/>
          </a:prstGeom>
          <a:gradFill flip="none" rotWithShape="1">
            <a:gsLst>
              <a:gs pos="7000">
                <a:schemeClr val="bg1">
                  <a:alpha val="79000"/>
                </a:schemeClr>
              </a:gs>
              <a:gs pos="32000">
                <a:srgbClr val="FFC000">
                  <a:alpha val="87000"/>
                </a:srgbClr>
              </a:gs>
              <a:gs pos="100000">
                <a:schemeClr val="tx1">
                  <a:alpha val="44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6070"/>
            <a:ext cx="8964488" cy="771623"/>
          </a:xfrm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ano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-luz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: a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mais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 popular</a:t>
            </a:r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1590675" y="2681288"/>
            <a:ext cx="758825" cy="2136775"/>
            <a:chOff x="1002" y="1689"/>
            <a:chExt cx="478" cy="1346"/>
          </a:xfrm>
        </p:grpSpPr>
        <p:sp>
          <p:nvSpPr>
            <p:cNvPr id="9240" name="AutoShape 4"/>
            <p:cNvSpPr>
              <a:spLocks noChangeArrowheads="1"/>
            </p:cNvSpPr>
            <p:nvPr/>
          </p:nvSpPr>
          <p:spPr bwMode="auto">
            <a:xfrm flipH="1">
              <a:off x="1033" y="2321"/>
              <a:ext cx="448" cy="715"/>
            </a:xfrm>
            <a:prstGeom prst="can">
              <a:avLst>
                <a:gd name="adj" fmla="val 39900"/>
              </a:avLst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7190" name="Freeform 5"/>
            <p:cNvSpPr>
              <a:spLocks noChangeArrowheads="1"/>
            </p:cNvSpPr>
            <p:nvPr/>
          </p:nvSpPr>
          <p:spPr bwMode="auto">
            <a:xfrm flipH="1">
              <a:off x="1002" y="1689"/>
              <a:ext cx="473" cy="760"/>
            </a:xfrm>
            <a:custGeom>
              <a:avLst/>
              <a:gdLst>
                <a:gd name="T0" fmla="*/ 208 w 744"/>
                <a:gd name="T1" fmla="*/ 1136 h 1200"/>
                <a:gd name="T2" fmla="*/ 16 w 744"/>
                <a:gd name="T3" fmla="*/ 752 h 1200"/>
                <a:gd name="T4" fmla="*/ 304 w 744"/>
                <a:gd name="T5" fmla="*/ 464 h 1200"/>
                <a:gd name="T6" fmla="*/ 448 w 744"/>
                <a:gd name="T7" fmla="*/ 32 h 1200"/>
                <a:gd name="T8" fmla="*/ 736 w 744"/>
                <a:gd name="T9" fmla="*/ 656 h 1200"/>
                <a:gd name="T10" fmla="*/ 496 w 744"/>
                <a:gd name="T11" fmla="*/ 1088 h 1200"/>
                <a:gd name="T12" fmla="*/ 448 w 744"/>
                <a:gd name="T13" fmla="*/ 1184 h 1200"/>
                <a:gd name="T14" fmla="*/ 208 w 744"/>
                <a:gd name="T15" fmla="*/ 1184 h 1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4"/>
                <a:gd name="T25" fmla="*/ 0 h 1200"/>
                <a:gd name="T26" fmla="*/ 744 w 744"/>
                <a:gd name="T27" fmla="*/ 1200 h 1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4" h="1200">
                  <a:moveTo>
                    <a:pt x="208" y="1136"/>
                  </a:moveTo>
                  <a:cubicBezTo>
                    <a:pt x="104" y="1000"/>
                    <a:pt x="0" y="864"/>
                    <a:pt x="16" y="752"/>
                  </a:cubicBezTo>
                  <a:cubicBezTo>
                    <a:pt x="32" y="640"/>
                    <a:pt x="232" y="584"/>
                    <a:pt x="304" y="464"/>
                  </a:cubicBezTo>
                  <a:cubicBezTo>
                    <a:pt x="376" y="344"/>
                    <a:pt x="376" y="0"/>
                    <a:pt x="448" y="32"/>
                  </a:cubicBezTo>
                  <a:cubicBezTo>
                    <a:pt x="520" y="64"/>
                    <a:pt x="728" y="480"/>
                    <a:pt x="736" y="656"/>
                  </a:cubicBezTo>
                  <a:cubicBezTo>
                    <a:pt x="744" y="832"/>
                    <a:pt x="544" y="1000"/>
                    <a:pt x="496" y="1088"/>
                  </a:cubicBezTo>
                  <a:cubicBezTo>
                    <a:pt x="448" y="1176"/>
                    <a:pt x="496" y="1168"/>
                    <a:pt x="448" y="1184"/>
                  </a:cubicBezTo>
                  <a:cubicBezTo>
                    <a:pt x="400" y="1200"/>
                    <a:pt x="304" y="1192"/>
                    <a:pt x="208" y="1184"/>
                  </a:cubicBezTo>
                </a:path>
              </a:pathLst>
            </a:custGeom>
            <a:gradFill flip="none" rotWithShape="1">
              <a:gsLst>
                <a:gs pos="100000">
                  <a:srgbClr val="FF3300">
                    <a:alpha val="83000"/>
                  </a:srgbClr>
                </a:gs>
                <a:gs pos="33000">
                  <a:srgbClr val="FFFF00"/>
                </a:gs>
                <a:gs pos="33000">
                  <a:srgbClr val="FFFF00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12600">
              <a:solidFill>
                <a:srgbClr val="EE8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9220" name="Line 6"/>
          <p:cNvSpPr>
            <a:spLocks noChangeShapeType="1"/>
          </p:cNvSpPr>
          <p:nvPr/>
        </p:nvSpPr>
        <p:spPr bwMode="auto">
          <a:xfrm flipH="1">
            <a:off x="2644775" y="3460750"/>
            <a:ext cx="5087938" cy="1588"/>
          </a:xfrm>
          <a:prstGeom prst="line">
            <a:avLst/>
          </a:prstGeom>
          <a:noFill/>
          <a:ln w="3816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545621" y="1923116"/>
            <a:ext cx="3017837" cy="30718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787475" y="2292523"/>
            <a:ext cx="2311400" cy="23606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3" name="AutoShape 9"/>
          <p:cNvSpPr>
            <a:spLocks noChangeArrowheads="1"/>
          </p:cNvSpPr>
          <p:nvPr/>
        </p:nvSpPr>
        <p:spPr bwMode="auto">
          <a:xfrm>
            <a:off x="1006409" y="2599995"/>
            <a:ext cx="1682750" cy="1720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4" name="AutoShape 10"/>
          <p:cNvSpPr>
            <a:spLocks noChangeArrowheads="1"/>
          </p:cNvSpPr>
          <p:nvPr/>
        </p:nvSpPr>
        <p:spPr bwMode="auto">
          <a:xfrm>
            <a:off x="2075008" y="2276854"/>
            <a:ext cx="1971669" cy="237628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1 w 10800"/>
              <a:gd name="connsiteY0" fmla="*/ 44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125"/>
              <a:gd name="connsiteX1" fmla="*/ 10800 w 10800"/>
              <a:gd name="connsiteY1" fmla="*/ 5691 h 12125"/>
              <a:gd name="connsiteX2" fmla="*/ 8739 w 10800"/>
              <a:gd name="connsiteY2" fmla="*/ 12035 h 12125"/>
              <a:gd name="connsiteX3" fmla="*/ 0 w 10800"/>
              <a:gd name="connsiteY3" fmla="*/ 5691 h 12125"/>
              <a:gd name="connsiteX4" fmla="*/ 9179 w 10800"/>
              <a:gd name="connsiteY4" fmla="*/ 0 h 12125"/>
              <a:gd name="connsiteX0" fmla="*/ 9171 w 10800"/>
              <a:gd name="connsiteY0" fmla="*/ 44 h 12125"/>
              <a:gd name="connsiteX1" fmla="*/ 10800 w 10800"/>
              <a:gd name="connsiteY1" fmla="*/ 5691 h 12125"/>
              <a:gd name="connsiteX2" fmla="*/ 8621 w 10800"/>
              <a:gd name="connsiteY2" fmla="*/ 12125 h 12125"/>
              <a:gd name="connsiteX0" fmla="*/ 9179 w 10800"/>
              <a:gd name="connsiteY0" fmla="*/ 0 h 12915"/>
              <a:gd name="connsiteX1" fmla="*/ 10800 w 10800"/>
              <a:gd name="connsiteY1" fmla="*/ 5691 h 12915"/>
              <a:gd name="connsiteX2" fmla="*/ 8739 w 10800"/>
              <a:gd name="connsiteY2" fmla="*/ 12035 h 12915"/>
              <a:gd name="connsiteX3" fmla="*/ 0 w 10800"/>
              <a:gd name="connsiteY3" fmla="*/ 5691 h 12915"/>
              <a:gd name="connsiteX4" fmla="*/ 9179 w 10800"/>
              <a:gd name="connsiteY4" fmla="*/ 0 h 12915"/>
              <a:gd name="connsiteX0" fmla="*/ 9171 w 10800"/>
              <a:gd name="connsiteY0" fmla="*/ 44 h 12915"/>
              <a:gd name="connsiteX1" fmla="*/ 10800 w 10800"/>
              <a:gd name="connsiteY1" fmla="*/ 5691 h 12915"/>
              <a:gd name="connsiteX2" fmla="*/ 8621 w 10800"/>
              <a:gd name="connsiteY2" fmla="*/ 12915 h 12915"/>
              <a:gd name="connsiteX0" fmla="*/ 9179 w 10800"/>
              <a:gd name="connsiteY0" fmla="*/ 517 h 13432"/>
              <a:gd name="connsiteX1" fmla="*/ 10800 w 10800"/>
              <a:gd name="connsiteY1" fmla="*/ 6208 h 13432"/>
              <a:gd name="connsiteX2" fmla="*/ 8739 w 10800"/>
              <a:gd name="connsiteY2" fmla="*/ 12552 h 13432"/>
              <a:gd name="connsiteX3" fmla="*/ 0 w 10800"/>
              <a:gd name="connsiteY3" fmla="*/ 6208 h 13432"/>
              <a:gd name="connsiteX4" fmla="*/ 9179 w 10800"/>
              <a:gd name="connsiteY4" fmla="*/ 517 h 13432"/>
              <a:gd name="connsiteX0" fmla="*/ 9024 w 10800"/>
              <a:gd name="connsiteY0" fmla="*/ 0 h 13432"/>
              <a:gd name="connsiteX1" fmla="*/ 10800 w 10800"/>
              <a:gd name="connsiteY1" fmla="*/ 6208 h 13432"/>
              <a:gd name="connsiteX2" fmla="*/ 8621 w 10800"/>
              <a:gd name="connsiteY2" fmla="*/ 13432 h 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0" h="13432" stroke="0">
                <a:moveTo>
                  <a:pt x="9179" y="517"/>
                </a:moveTo>
                <a:cubicBezTo>
                  <a:pt x="10238" y="2226"/>
                  <a:pt x="10800" y="4197"/>
                  <a:pt x="10800" y="6208"/>
                </a:cubicBezTo>
                <a:cubicBezTo>
                  <a:pt x="10800" y="8487"/>
                  <a:pt x="10078" y="10708"/>
                  <a:pt x="8739" y="12552"/>
                </a:cubicBezTo>
                <a:lnTo>
                  <a:pt x="0" y="6208"/>
                </a:lnTo>
                <a:lnTo>
                  <a:pt x="9179" y="517"/>
                </a:lnTo>
                <a:close/>
              </a:path>
              <a:path w="10800" h="13432" fill="none">
                <a:moveTo>
                  <a:pt x="9024" y="0"/>
                </a:moveTo>
                <a:cubicBezTo>
                  <a:pt x="10083" y="1709"/>
                  <a:pt x="10800" y="4197"/>
                  <a:pt x="10800" y="6208"/>
                </a:cubicBezTo>
                <a:cubicBezTo>
                  <a:pt x="10800" y="8487"/>
                  <a:pt x="9960" y="11588"/>
                  <a:pt x="8621" y="13432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25" name="AutoShape 11"/>
          <p:cNvSpPr>
            <a:spLocks noChangeArrowheads="1"/>
          </p:cNvSpPr>
          <p:nvPr/>
        </p:nvSpPr>
        <p:spPr bwMode="auto">
          <a:xfrm>
            <a:off x="-733127" y="732491"/>
            <a:ext cx="5314950" cy="54276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30" name="Text Box 14"/>
          <p:cNvSpPr txBox="1">
            <a:spLocks noChangeAspect="1" noChangeArrowheads="1"/>
          </p:cNvSpPr>
          <p:nvPr/>
        </p:nvSpPr>
        <p:spPr bwMode="auto">
          <a:xfrm flipH="1">
            <a:off x="2286000" y="2263775"/>
            <a:ext cx="1072658" cy="525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Ondas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luminosas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 flipH="1">
            <a:off x="6854304" y="3316954"/>
            <a:ext cx="603250" cy="30162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 flipH="1">
            <a:off x="6939121" y="3295650"/>
            <a:ext cx="297175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00"/>
                </a:solidFill>
                <a:latin typeface="Century Gothic" pitchFamily="34" charset="0"/>
                <a:cs typeface="MS Shell Dlg" charset="0"/>
              </a:rPr>
              <a:t>c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2043113" y="5272088"/>
            <a:ext cx="5729287" cy="1587"/>
          </a:xfrm>
          <a:prstGeom prst="line">
            <a:avLst/>
          </a:prstGeom>
          <a:noFill/>
          <a:ln w="5724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pt-BR" b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185" name="Text Box 19"/>
          <p:cNvSpPr txBox="1">
            <a:spLocks noChangeArrowheads="1"/>
          </p:cNvSpPr>
          <p:nvPr/>
        </p:nvSpPr>
        <p:spPr bwMode="auto">
          <a:xfrm flipH="1">
            <a:off x="3091079" y="4868863"/>
            <a:ext cx="3503181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Percurso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da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luz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durante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1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</a:t>
            </a:r>
            <a:endParaRPr lang="en-GB" sz="1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 flipH="1">
            <a:off x="3984436" y="5219700"/>
            <a:ext cx="1781555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en-GB" sz="2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ano-luz</a:t>
            </a:r>
            <a:endParaRPr lang="en-GB" sz="2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7187" name="Text Box 21"/>
          <p:cNvSpPr txBox="1">
            <a:spLocks noChangeArrowheads="1"/>
          </p:cNvSpPr>
          <p:nvPr/>
        </p:nvSpPr>
        <p:spPr bwMode="auto">
          <a:xfrm>
            <a:off x="3018756" y="5851525"/>
            <a:ext cx="385103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9 </a:t>
            </a:r>
            <a:r>
              <a:rPr lang="en-GB" sz="20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trilhões</a:t>
            </a:r>
            <a:r>
              <a:rPr lang="en-GB" sz="20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2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e 500 </a:t>
            </a:r>
            <a:r>
              <a:rPr lang="en-GB" sz="2000" b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bilhões</a:t>
            </a:r>
            <a:r>
              <a:rPr lang="en-GB" sz="2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de </a:t>
            </a:r>
            <a:r>
              <a:rPr lang="en-GB" sz="20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km</a:t>
            </a:r>
          </a:p>
        </p:txBody>
      </p:sp>
      <p:sp>
        <p:nvSpPr>
          <p:cNvPr id="27" name="AutoShape 11"/>
          <p:cNvSpPr>
            <a:spLocks noChangeAspect="1" noChangeArrowheads="1"/>
          </p:cNvSpPr>
          <p:nvPr/>
        </p:nvSpPr>
        <p:spPr bwMode="auto">
          <a:xfrm>
            <a:off x="-1882449" y="-171400"/>
            <a:ext cx="7074850" cy="72360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" name="AutoShape 11"/>
          <p:cNvSpPr>
            <a:spLocks noChangeAspect="1" noChangeArrowheads="1"/>
          </p:cNvSpPr>
          <p:nvPr/>
        </p:nvSpPr>
        <p:spPr bwMode="auto">
          <a:xfrm>
            <a:off x="-3356513" y="-1251520"/>
            <a:ext cx="9197305" cy="94068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AutoShape 11"/>
          <p:cNvSpPr>
            <a:spLocks noChangeAspect="1" noChangeArrowheads="1"/>
          </p:cNvSpPr>
          <p:nvPr/>
        </p:nvSpPr>
        <p:spPr bwMode="auto">
          <a:xfrm>
            <a:off x="-5365104" y="-2632081"/>
            <a:ext cx="11956494" cy="1222884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Text Box 17"/>
          <p:cNvSpPr txBox="1">
            <a:spLocks noChangeArrowheads="1"/>
          </p:cNvSpPr>
          <p:nvPr/>
        </p:nvSpPr>
        <p:spPr bwMode="auto">
          <a:xfrm flipH="1">
            <a:off x="6664373" y="2348880"/>
            <a:ext cx="931963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300.000</a:t>
            </a:r>
          </a:p>
          <a:p>
            <a:pPr defTabSz="449263">
              <a:buClr>
                <a:srgbClr val="00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km/s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1316462" y="2780928"/>
            <a:ext cx="1324948" cy="1324948"/>
            <a:chOff x="1330088" y="2824132"/>
            <a:chExt cx="1324948" cy="1324948"/>
          </a:xfrm>
        </p:grpSpPr>
        <p:grpSp>
          <p:nvGrpSpPr>
            <p:cNvPr id="26" name="Grupo 25"/>
            <p:cNvGrpSpPr/>
            <p:nvPr/>
          </p:nvGrpSpPr>
          <p:grpSpPr>
            <a:xfrm>
              <a:off x="1330088" y="2824132"/>
              <a:ext cx="1324948" cy="1324948"/>
              <a:chOff x="3900196" y="2800905"/>
              <a:chExt cx="1324948" cy="1324948"/>
            </a:xfrm>
          </p:grpSpPr>
          <p:sp>
            <p:nvSpPr>
              <p:cNvPr id="7178" name="Oval 12"/>
              <p:cNvSpPr>
                <a:spLocks noChangeArrowheads="1"/>
              </p:cNvSpPr>
              <p:nvPr/>
            </p:nvSpPr>
            <p:spPr bwMode="auto">
              <a:xfrm flipH="1">
                <a:off x="4419430" y="3309938"/>
                <a:ext cx="301625" cy="301625"/>
              </a:xfrm>
              <a:prstGeom prst="ellipse">
                <a:avLst/>
              </a:prstGeom>
              <a:gradFill>
                <a:gsLst>
                  <a:gs pos="100000">
                    <a:srgbClr val="FF3300">
                      <a:alpha val="83000"/>
                    </a:srgbClr>
                  </a:gs>
                  <a:gs pos="33000">
                    <a:srgbClr val="FFFF00"/>
                  </a:gs>
                  <a:gs pos="33000">
                    <a:srgbClr val="FFFF00"/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6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24" name="Subtítulo 3"/>
              <p:cNvSpPr txBox="1">
                <a:spLocks noChangeAspect="1"/>
              </p:cNvSpPr>
              <p:nvPr/>
            </p:nvSpPr>
            <p:spPr bwMode="auto">
              <a:xfrm rot="18900000">
                <a:off x="3900196" y="2800905"/>
                <a:ext cx="1324948" cy="1324948"/>
              </a:xfrm>
              <a:prstGeom prst="rect">
                <a:avLst/>
              </a:prstGeom>
              <a:gradFill flip="none" rotWithShape="1">
                <a:gsLst>
                  <a:gs pos="12000">
                    <a:schemeClr val="bg1">
                      <a:alpha val="79000"/>
                    </a:schemeClr>
                  </a:gs>
                  <a:gs pos="32000">
                    <a:srgbClr val="FFC000">
                      <a:alpha val="87000"/>
                    </a:srgb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8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>
                  <a:ln w="34925">
                    <a:gradFill flip="none" rotWithShape="1">
                      <a:gsLst>
                        <a:gs pos="0">
                          <a:srgbClr val="F67526"/>
                        </a:gs>
                        <a:gs pos="50000">
                          <a:srgbClr val="F67526">
                            <a:alpha val="41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ln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7179" name="Text Box 13"/>
            <p:cNvSpPr txBox="1">
              <a:spLocks noChangeArrowheads="1"/>
            </p:cNvSpPr>
            <p:nvPr/>
          </p:nvSpPr>
          <p:spPr bwMode="auto">
            <a:xfrm flipH="1">
              <a:off x="1633298" y="3519488"/>
              <a:ext cx="750887" cy="341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Clr>
                  <a:srgbClr val="FFFF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dirty="0" err="1">
                  <a:solidFill>
                    <a:schemeClr val="accent5">
                      <a:lumMod val="75000"/>
                    </a:schemeClr>
                  </a:solidFill>
                  <a:latin typeface="Century Gothic" pitchFamily="34" charset="0"/>
                  <a:cs typeface="MS Shell Dlg" charset="0"/>
                </a:rPr>
                <a:t>Fóton</a:t>
              </a:r>
              <a:endParaRPr lang="en-GB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MS Shell Dlg" charset="0"/>
              </a:endParaRPr>
            </a:p>
          </p:txBody>
        </p:sp>
      </p:grpSp>
      <p:sp>
        <p:nvSpPr>
          <p:cNvPr id="31" name="Retângulo 30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51181 -0.00208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-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60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1" grpId="1" animBg="1"/>
      <p:bldP spid="9222" grpId="0" animBg="1"/>
      <p:bldP spid="9222" grpId="1" animBg="1"/>
      <p:bldP spid="9223" grpId="0" animBg="1"/>
      <p:bldP spid="9223" grpId="1" animBg="1"/>
      <p:bldP spid="9224" grpId="0" animBg="1"/>
      <p:bldP spid="9224" grpId="1" animBg="1"/>
      <p:bldP spid="9225" grpId="0" animBg="1"/>
      <p:bldP spid="9225" grpId="1" animBg="1"/>
      <p:bldP spid="9230" grpId="0"/>
      <p:bldP spid="9230" grpId="1"/>
      <p:bldP spid="9231" grpId="0" animBg="1"/>
      <p:bldP spid="9232" grpId="0"/>
      <p:bldP spid="9234" grpId="0" animBg="1"/>
      <p:bldP spid="9234" grpId="1" animBg="1"/>
      <p:bldP spid="7185" grpId="0"/>
      <p:bldP spid="3" grpId="0"/>
      <p:bldP spid="7187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7362" y="260648"/>
            <a:ext cx="4030662" cy="728662"/>
          </a:xfrm>
          <a:noFill/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Parsec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91224" name="Rectangle 24"/>
          <p:cNvSpPr>
            <a:spLocks noChangeArrowheads="1"/>
          </p:cNvSpPr>
          <p:nvPr/>
        </p:nvSpPr>
        <p:spPr bwMode="auto">
          <a:xfrm>
            <a:off x="1025431" y="4000500"/>
            <a:ext cx="363080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pt-BR" sz="28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pc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 = </a:t>
            </a:r>
            <a:r>
              <a:rPr lang="pt-BR" sz="2800" dirty="0" smtClean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3,26 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anos-luz</a:t>
            </a:r>
          </a:p>
        </p:txBody>
      </p:sp>
      <p:sp>
        <p:nvSpPr>
          <p:cNvPr id="691225" name="Rectangle 25"/>
          <p:cNvSpPr>
            <a:spLocks noChangeArrowheads="1"/>
          </p:cNvSpPr>
          <p:nvPr/>
        </p:nvSpPr>
        <p:spPr bwMode="auto">
          <a:xfrm>
            <a:off x="379413" y="1628775"/>
            <a:ext cx="5049837" cy="138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pt-BR" sz="2800" b="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É a distância </a:t>
            </a:r>
            <a:r>
              <a:rPr lang="pt-BR" sz="2800" b="0" dirty="0" smtClean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em que se observa a UA subentendida por um </a:t>
            </a:r>
            <a:r>
              <a:rPr lang="pt-BR" sz="2800" b="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ângulo de 1”</a:t>
            </a:r>
          </a:p>
        </p:txBody>
      </p:sp>
      <p:sp>
        <p:nvSpPr>
          <p:cNvPr id="691226" name="Rectangle 26"/>
          <p:cNvSpPr>
            <a:spLocks noChangeArrowheads="1"/>
          </p:cNvSpPr>
          <p:nvPr/>
        </p:nvSpPr>
        <p:spPr bwMode="auto">
          <a:xfrm>
            <a:off x="992005" y="5805488"/>
            <a:ext cx="594714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pt-BR" sz="28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pc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 = </a:t>
            </a:r>
            <a:r>
              <a:rPr lang="pt-BR" sz="2800" dirty="0" smtClean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3,26 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anos-luz = 206.265 UA</a:t>
            </a:r>
          </a:p>
        </p:txBody>
      </p:sp>
      <p:sp>
        <p:nvSpPr>
          <p:cNvPr id="691227" name="Text Box 27"/>
          <p:cNvSpPr txBox="1">
            <a:spLocks noChangeArrowheads="1"/>
          </p:cNvSpPr>
          <p:nvPr/>
        </p:nvSpPr>
        <p:spPr bwMode="auto">
          <a:xfrm>
            <a:off x="1020561" y="4941888"/>
            <a:ext cx="312778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pt-BR" sz="28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a.l.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 = 63.240 UA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7003097" y="2421987"/>
            <a:ext cx="665247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1”</a:t>
            </a:r>
          </a:p>
        </p:txBody>
      </p:sp>
      <p:sp>
        <p:nvSpPr>
          <p:cNvPr id="47" name="Rectangle 21"/>
          <p:cNvSpPr>
            <a:spLocks noChangeArrowheads="1"/>
          </p:cNvSpPr>
          <p:nvPr/>
        </p:nvSpPr>
        <p:spPr bwMode="auto">
          <a:xfrm>
            <a:off x="5184679" y="3614765"/>
            <a:ext cx="831959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 smtClean="0">
                <a:solidFill>
                  <a:srgbClr val="FFFF00"/>
                </a:solidFill>
                <a:latin typeface="Century Gothic" pitchFamily="34" charset="0"/>
                <a:cs typeface="MS Shell Dlg" charset="0"/>
              </a:rPr>
              <a:t>Sol</a:t>
            </a:r>
            <a:endParaRPr lang="pt-BR" sz="3600" dirty="0">
              <a:solidFill>
                <a:srgbClr val="FFFF00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auto">
          <a:xfrm>
            <a:off x="6241720" y="2492896"/>
            <a:ext cx="49052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d</a:t>
            </a:r>
          </a:p>
        </p:txBody>
      </p:sp>
      <p:sp>
        <p:nvSpPr>
          <p:cNvPr id="49" name="Arc 23"/>
          <p:cNvSpPr>
            <a:spLocks/>
          </p:cNvSpPr>
          <p:nvPr/>
        </p:nvSpPr>
        <p:spPr bwMode="auto">
          <a:xfrm rot="21367603">
            <a:off x="7246111" y="2058655"/>
            <a:ext cx="844468" cy="319112"/>
          </a:xfrm>
          <a:custGeom>
            <a:avLst/>
            <a:gdLst>
              <a:gd name="T0" fmla="*/ 2147483647 w 18406"/>
              <a:gd name="T1" fmla="*/ 2147483647 h 18494"/>
              <a:gd name="T2" fmla="*/ 0 w 18406"/>
              <a:gd name="T3" fmla="*/ 2147483647 h 18494"/>
              <a:gd name="T4" fmla="*/ 2147483647 w 18406"/>
              <a:gd name="T5" fmla="*/ 0 h 18494"/>
              <a:gd name="T6" fmla="*/ 0 60000 65536"/>
              <a:gd name="T7" fmla="*/ 0 60000 65536"/>
              <a:gd name="T8" fmla="*/ 0 60000 65536"/>
              <a:gd name="T9" fmla="*/ 0 w 18406"/>
              <a:gd name="T10" fmla="*/ 0 h 18494"/>
              <a:gd name="T11" fmla="*/ 18406 w 18406"/>
              <a:gd name="T12" fmla="*/ 18494 h 184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06" h="18494" fill="none" extrusionOk="0">
                <a:moveTo>
                  <a:pt x="7246" y="18494"/>
                </a:moveTo>
                <a:cubicBezTo>
                  <a:pt x="4291" y="16710"/>
                  <a:pt x="1806" y="14245"/>
                  <a:pt x="0" y="11303"/>
                </a:cubicBezTo>
              </a:path>
              <a:path w="18406" h="18494" stroke="0" extrusionOk="0">
                <a:moveTo>
                  <a:pt x="7246" y="18494"/>
                </a:moveTo>
                <a:cubicBezTo>
                  <a:pt x="4291" y="16710"/>
                  <a:pt x="1806" y="14245"/>
                  <a:pt x="0" y="11303"/>
                </a:cubicBezTo>
                <a:lnTo>
                  <a:pt x="18406" y="0"/>
                </a:lnTo>
                <a:close/>
              </a:path>
            </a:pathLst>
          </a:custGeom>
          <a:noFill/>
          <a:ln w="3175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3"/>
          <p:cNvSpPr>
            <a:spLocks noChangeArrowheads="1"/>
          </p:cNvSpPr>
          <p:nvPr/>
        </p:nvSpPr>
        <p:spPr bwMode="auto">
          <a:xfrm>
            <a:off x="7643834" y="1000108"/>
            <a:ext cx="428628" cy="428628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  <a:alpha val="71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1" name="Elipse 50"/>
          <p:cNvSpPr/>
          <p:nvPr/>
        </p:nvSpPr>
        <p:spPr bwMode="auto">
          <a:xfrm>
            <a:off x="5417046" y="4058022"/>
            <a:ext cx="864096" cy="864096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100000">
                <a:schemeClr val="tx1"/>
              </a:gs>
              <a:gs pos="40000">
                <a:srgbClr val="EE880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66FF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5519828" y="4180344"/>
            <a:ext cx="662700" cy="639743"/>
          </a:xfrm>
          <a:prstGeom prst="ellipse">
            <a:avLst/>
          </a:prstGeom>
          <a:gradFill>
            <a:gsLst>
              <a:gs pos="54000">
                <a:srgbClr val="FFFF00"/>
              </a:gs>
              <a:gs pos="71000">
                <a:schemeClr val="tx1">
                  <a:alpha val="0"/>
                </a:schemeClr>
              </a:gs>
              <a:gs pos="58000">
                <a:srgbClr val="EE8800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66FF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6070780" y="4557674"/>
            <a:ext cx="842094" cy="2043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accent5"/>
              </a:solidFill>
              <a:latin typeface="Century Gothic" pitchFamily="34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H="1">
            <a:off x="6012159" y="1398588"/>
            <a:ext cx="1752302" cy="28945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 flipV="1">
            <a:off x="7231063" y="1412776"/>
            <a:ext cx="581297" cy="31862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7452320" y="4581128"/>
            <a:ext cx="136815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Terra</a:t>
            </a:r>
            <a:endParaRPr lang="pt-BR" sz="3600" dirty="0">
              <a:solidFill>
                <a:srgbClr val="00B0F0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54" name="Rectangle 21"/>
          <p:cNvSpPr>
            <a:spLocks noChangeArrowheads="1"/>
          </p:cNvSpPr>
          <p:nvPr/>
        </p:nvSpPr>
        <p:spPr bwMode="auto">
          <a:xfrm>
            <a:off x="6026674" y="836712"/>
            <a:ext cx="1944216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Estrela</a:t>
            </a:r>
            <a:endParaRPr lang="pt-BR" sz="3600" dirty="0">
              <a:solidFill>
                <a:schemeClr val="bg1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 rot="753689">
            <a:off x="5960611" y="4670733"/>
            <a:ext cx="88165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1UA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MS Shell Dlg" charset="0"/>
            </a:endParaRPr>
          </a:p>
        </p:txBody>
      </p:sp>
      <p:grpSp>
        <p:nvGrpSpPr>
          <p:cNvPr id="68" name="Grupo 67"/>
          <p:cNvGrpSpPr>
            <a:grpSpLocks noChangeAspect="1"/>
          </p:cNvGrpSpPr>
          <p:nvPr/>
        </p:nvGrpSpPr>
        <p:grpSpPr>
          <a:xfrm>
            <a:off x="6819413" y="4458770"/>
            <a:ext cx="681967" cy="671941"/>
            <a:chOff x="5253947" y="5637436"/>
            <a:chExt cx="974237" cy="959916"/>
          </a:xfrm>
        </p:grpSpPr>
        <p:grpSp>
          <p:nvGrpSpPr>
            <p:cNvPr id="69" name="Grupo 54"/>
            <p:cNvGrpSpPr>
              <a:grpSpLocks noChangeAspect="1"/>
            </p:cNvGrpSpPr>
            <p:nvPr/>
          </p:nvGrpSpPr>
          <p:grpSpPr>
            <a:xfrm>
              <a:off x="5253947" y="5637436"/>
              <a:ext cx="974237" cy="959916"/>
              <a:chOff x="1436812" y="954231"/>
              <a:chExt cx="5991841" cy="5903769"/>
            </a:xfrm>
          </p:grpSpPr>
          <p:sp>
            <p:nvSpPr>
              <p:cNvPr id="71" name="Elipse 70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72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73" name="Elipse 72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Forma livre 73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Forma livre 74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6" name="Forma livre 75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7" name="Forma livre 76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0" name="Elipse 69"/>
            <p:cNvSpPr/>
            <p:nvPr/>
          </p:nvSpPr>
          <p:spPr bwMode="auto">
            <a:xfrm rot="17679432">
              <a:off x="5511322" y="5897278"/>
              <a:ext cx="565200" cy="500280"/>
            </a:xfrm>
            <a:prstGeom prst="ellipse">
              <a:avLst/>
            </a:prstGeom>
            <a:solidFill>
              <a:schemeClr val="tx1">
                <a:alpha val="5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1" name="Retângulo 30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1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1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9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9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24" grpId="0"/>
      <p:bldP spid="691225" grpId="0" autoUpdateAnimBg="0"/>
      <p:bldP spid="691226" grpId="0" autoUpdateAnimBg="0"/>
      <p:bldP spid="691227" grpId="0" autoUpdateAnimBg="0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1" animBg="1"/>
      <p:bldP spid="43" grpId="0" animBg="1"/>
      <p:bldP spid="44" grpId="0" animBg="1"/>
      <p:bldP spid="45" grpId="0" animBg="1"/>
      <p:bldP spid="53" grpId="0"/>
      <p:bldP spid="54" grpId="0"/>
      <p:bldP spid="56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Cálculo da distância, a partir da paralaxe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143125" y="2428875"/>
            <a:ext cx="5093172" cy="11079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GB" sz="6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  <a:cs typeface="MS Shell Dlg" charset="0"/>
              </a:rPr>
              <a:t>d</a:t>
            </a:r>
            <a:r>
              <a:rPr lang="en-GB" sz="6600" baseline="-250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  <a:cs typeface="MS Shell Dlg" charset="0"/>
              </a:rPr>
              <a:t>pc</a:t>
            </a:r>
            <a:r>
              <a:rPr lang="en-GB" sz="6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  <a:cs typeface="MS Shell Dlg" charset="0"/>
              </a:rPr>
              <a:t> = 1 / </a:t>
            </a:r>
            <a:r>
              <a:rPr lang="en-GB" sz="6600" dirty="0">
                <a:solidFill>
                  <a:srgbClr val="FFFF00"/>
                </a:solidFill>
                <a:latin typeface="Century Gothic" pitchFamily="34" charset="0"/>
                <a:cs typeface="MS Shell Dlg" charset="0"/>
              </a:rPr>
              <a:t>p”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4213" y="4076700"/>
            <a:ext cx="7775575" cy="241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3200" b="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Onde: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32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d</a:t>
            </a:r>
            <a:r>
              <a:rPr lang="pt-BR" sz="3200" baseline="-250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pc</a:t>
            </a:r>
            <a:r>
              <a:rPr lang="pt-BR" sz="32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: é a distância, em </a:t>
            </a:r>
            <a:r>
              <a:rPr lang="pt-BR" sz="32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parsecs</a:t>
            </a:r>
            <a:endParaRPr lang="pt-BR" sz="3200" dirty="0">
              <a:solidFill>
                <a:schemeClr val="accent5"/>
              </a:solidFill>
              <a:latin typeface="Century Gothic" pitchFamily="34" charset="0"/>
              <a:cs typeface="MS Shell Dlg" charset="0"/>
            </a:endParaRP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3200" dirty="0">
                <a:solidFill>
                  <a:srgbClr val="FFFF00"/>
                </a:solidFill>
                <a:latin typeface="Century Gothic" pitchFamily="34" charset="0"/>
                <a:cs typeface="MS Shell Dlg" charset="0"/>
              </a:rPr>
              <a:t>p”</a:t>
            </a:r>
            <a:r>
              <a:rPr lang="pt-BR" sz="32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: é a paralaxe, em segundos de arco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22337"/>
            <a:ext cx="6336704" cy="714375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Quanto tempo a luz leva para vir...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467544" y="1772816"/>
            <a:ext cx="6840760" cy="12600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do Sol?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endParaRPr lang="pt-BR" sz="32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467544" y="3212976"/>
            <a:ext cx="6840760" cy="12960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da estrela mais próxima depois do Sol? </a:t>
            </a: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467544" y="4661756"/>
            <a:ext cx="6840760" cy="1359532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baseline="0" dirty="0" smtClean="0">
                <a:solidFill>
                  <a:srgbClr val="00CC99"/>
                </a:solidFill>
                <a:latin typeface="Century Gothic" pitchFamily="34" charset="0"/>
              </a:rPr>
              <a:t> das estrelas do aglomerado</a:t>
            </a: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Omega </a:t>
            </a:r>
            <a:r>
              <a:rPr lang="pt-BR" sz="3200" b="0" kern="0" dirty="0" err="1" smtClean="0">
                <a:solidFill>
                  <a:srgbClr val="00CC99"/>
                </a:solidFill>
                <a:latin typeface="Century Gothic" pitchFamily="34" charset="0"/>
              </a:rPr>
              <a:t>Centauri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796136" y="262135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8 minutos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92080" y="410901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4 anos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32891" y="559742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17 mil anos!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7452320" y="1772816"/>
            <a:ext cx="1260000" cy="1260000"/>
            <a:chOff x="10721264" y="-2131413"/>
            <a:chExt cx="7385330" cy="6485814"/>
          </a:xfrm>
        </p:grpSpPr>
        <p:pic>
          <p:nvPicPr>
            <p:cNvPr id="17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21264" y="-2131413"/>
              <a:ext cx="7385330" cy="64858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8" name="Subtítulo 3"/>
            <p:cNvSpPr txBox="1">
              <a:spLocks/>
            </p:cNvSpPr>
            <p:nvPr/>
          </p:nvSpPr>
          <p:spPr bwMode="auto">
            <a:xfrm rot="16200000">
              <a:off x="11171022" y="-2581171"/>
              <a:ext cx="6485814" cy="7385330"/>
            </a:xfrm>
            <a:prstGeom prst="rect">
              <a:avLst/>
            </a:prstGeom>
            <a:gradFill flip="none" rotWithShape="1">
              <a:gsLst>
                <a:gs pos="12000">
                  <a:schemeClr val="bg1">
                    <a:alpha val="79000"/>
                  </a:schemeClr>
                </a:gs>
                <a:gs pos="32000">
                  <a:srgbClr val="FFC000">
                    <a:alpha val="87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5875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8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>
                <a:ln w="34925">
                  <a:gradFill flip="none" rotWithShape="1">
                    <a:gsLst>
                      <a:gs pos="0">
                        <a:srgbClr val="F67526"/>
                      </a:gs>
                      <a:gs pos="50000">
                        <a:srgbClr val="F67526">
                          <a:alpha val="41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7452320" y="3212976"/>
            <a:ext cx="1296144" cy="1296144"/>
            <a:chOff x="7452320" y="3281092"/>
            <a:chExt cx="1296144" cy="1296144"/>
          </a:xfrm>
        </p:grpSpPr>
        <p:grpSp>
          <p:nvGrpSpPr>
            <p:cNvPr id="13" name="Grupo 8"/>
            <p:cNvGrpSpPr>
              <a:grpSpLocks/>
            </p:cNvGrpSpPr>
            <p:nvPr/>
          </p:nvGrpSpPr>
          <p:grpSpPr>
            <a:xfrm>
              <a:off x="7670784" y="3497116"/>
              <a:ext cx="864096" cy="864096"/>
              <a:chOff x="3414276" y="1289404"/>
              <a:chExt cx="1320438" cy="1348324"/>
            </a:xfrm>
          </p:grpSpPr>
          <p:sp>
            <p:nvSpPr>
              <p:cNvPr id="14" name="Elipse 13"/>
              <p:cNvSpPr/>
              <p:nvPr/>
            </p:nvSpPr>
            <p:spPr bwMode="auto">
              <a:xfrm>
                <a:off x="3414276" y="1289404"/>
                <a:ext cx="1320438" cy="134832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alpha val="0"/>
                    </a:schemeClr>
                  </a:gs>
                  <a:gs pos="100000">
                    <a:schemeClr val="tx1"/>
                  </a:gs>
                  <a:gs pos="40000">
                    <a:srgbClr val="FF0000">
                      <a:alpha val="79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Elipse 14"/>
              <p:cNvSpPr>
                <a:spLocks noChangeAspect="1"/>
              </p:cNvSpPr>
              <p:nvPr/>
            </p:nvSpPr>
            <p:spPr bwMode="auto">
              <a:xfrm>
                <a:off x="3597034" y="1514125"/>
                <a:ext cx="929066" cy="915822"/>
              </a:xfrm>
              <a:prstGeom prst="ellipse">
                <a:avLst/>
              </a:prstGeom>
              <a:gradFill>
                <a:gsLst>
                  <a:gs pos="54000">
                    <a:srgbClr val="FF8989"/>
                  </a:gs>
                  <a:gs pos="100000">
                    <a:schemeClr val="tx1">
                      <a:alpha val="7000"/>
                    </a:schemeClr>
                  </a:gs>
                  <a:gs pos="58000">
                    <a:srgbClr val="FF0000">
                      <a:alpha val="46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5875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Retângulo 18"/>
            <p:cNvSpPr>
              <a:spLocks noChangeAspect="1"/>
            </p:cNvSpPr>
            <p:nvPr/>
          </p:nvSpPr>
          <p:spPr bwMode="auto">
            <a:xfrm>
              <a:off x="7452320" y="3281092"/>
              <a:ext cx="1296144" cy="129614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2" name="Retângulo 21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das imagens: Sol: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4"/>
              </a:rPr>
              <a:t>http://wwwdevinin.blogspot.com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; Omega </a:t>
            </a:r>
            <a:r>
              <a:rPr lang="pt-BR" sz="1200" dirty="0" err="1" smtClean="0">
                <a:solidFill>
                  <a:srgbClr val="00CC99"/>
                </a:solidFill>
                <a:latin typeface="Century Gothic" pitchFamily="34" charset="0"/>
              </a:rPr>
              <a:t>Centauri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: Telescópio Espacial Hubble</a:t>
            </a:r>
            <a:endParaRPr lang="pt-BR" sz="12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lum contrast="3000"/>
          </a:blip>
          <a:srcRect l="1890" t="24521" r="7086" b="12738"/>
          <a:stretch>
            <a:fillRect/>
          </a:stretch>
        </p:blipFill>
        <p:spPr bwMode="auto">
          <a:xfrm>
            <a:off x="7457667" y="4669407"/>
            <a:ext cx="1301447" cy="1359433"/>
          </a:xfrm>
          <a:prstGeom prst="rect">
            <a:avLst/>
          </a:prstGeom>
          <a:noFill/>
          <a:ln w="158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2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9606</TotalTime>
  <Words>912</Words>
  <Application>Microsoft Office PowerPoint</Application>
  <PresentationFormat>Apresentação na tela (4:3)</PresentationFormat>
  <Paragraphs>214</Paragraphs>
  <Slides>27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Blank Presentation</vt:lpstr>
      <vt:lpstr>Slide 1</vt:lpstr>
      <vt:lpstr>Slide 2</vt:lpstr>
      <vt:lpstr>Slide 3</vt:lpstr>
      <vt:lpstr>Paralaxe de uma estrela</vt:lpstr>
      <vt:lpstr>Slide 5</vt:lpstr>
      <vt:lpstr>O ano-luz: a mais popular</vt:lpstr>
      <vt:lpstr>Parsec</vt:lpstr>
      <vt:lpstr>Cálculo da distância, a partir da paralaxe</vt:lpstr>
      <vt:lpstr>Slide 9</vt:lpstr>
      <vt:lpstr>O brilho das estrelas: magnitudes</vt:lpstr>
      <vt:lpstr>Magnitudes aparentes</vt:lpstr>
      <vt:lpstr>Atenção: cuidado!</vt:lpstr>
      <vt:lpstr>Magnitudes aparentes modernas com exemplos</vt:lpstr>
      <vt:lpstr>Magnitude absoluta, M</vt:lpstr>
      <vt:lpstr>Slide 15</vt:lpstr>
      <vt:lpstr>As cores e temperaturas  das estrelas</vt:lpstr>
      <vt:lpstr>As cores e as temperaturas</vt:lpstr>
      <vt:lpstr>Slide 18</vt:lpstr>
      <vt:lpstr>Slide 19</vt:lpstr>
      <vt:lpstr>Slide 20</vt:lpstr>
      <vt:lpstr>Diagrama de Hertzprung-Russel (diagrama H-R)</vt:lpstr>
      <vt:lpstr>Slide 22</vt:lpstr>
      <vt:lpstr>Slide 23</vt:lpstr>
      <vt:lpstr>Slide 24</vt:lpstr>
      <vt:lpstr>Slide 25</vt:lpstr>
      <vt:lpstr>espectros</vt:lpstr>
      <vt:lpstr>Indicação de estudo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624</cp:revision>
  <cp:lastPrinted>2000-05-01T12:23:36Z</cp:lastPrinted>
  <dcterms:created xsi:type="dcterms:W3CDTF">1995-06-17T23:31:02Z</dcterms:created>
  <dcterms:modified xsi:type="dcterms:W3CDTF">2015-04-17T15:26:26Z</dcterms:modified>
</cp:coreProperties>
</file>