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995" r:id="rId2"/>
    <p:sldId id="927" r:id="rId3"/>
    <p:sldId id="998" r:id="rId4"/>
    <p:sldId id="999" r:id="rId5"/>
    <p:sldId id="1000" r:id="rId6"/>
    <p:sldId id="1001" r:id="rId7"/>
    <p:sldId id="961" r:id="rId8"/>
    <p:sldId id="953" r:id="rId9"/>
    <p:sldId id="960" r:id="rId10"/>
    <p:sldId id="988" r:id="rId11"/>
    <p:sldId id="987" r:id="rId12"/>
    <p:sldId id="954" r:id="rId13"/>
    <p:sldId id="968" r:id="rId14"/>
    <p:sldId id="963" r:id="rId15"/>
    <p:sldId id="969" r:id="rId16"/>
    <p:sldId id="996" r:id="rId17"/>
    <p:sldId id="1010" r:id="rId18"/>
    <p:sldId id="1009" r:id="rId19"/>
    <p:sldId id="970" r:id="rId20"/>
    <p:sldId id="971" r:id="rId21"/>
    <p:sldId id="972" r:id="rId22"/>
    <p:sldId id="973" r:id="rId23"/>
    <p:sldId id="1003" r:id="rId24"/>
    <p:sldId id="974" r:id="rId25"/>
    <p:sldId id="992" r:id="rId26"/>
    <p:sldId id="976" r:id="rId27"/>
    <p:sldId id="977" r:id="rId28"/>
    <p:sldId id="1006" r:id="rId29"/>
    <p:sldId id="978" r:id="rId30"/>
    <p:sldId id="979" r:id="rId31"/>
    <p:sldId id="980" r:id="rId32"/>
    <p:sldId id="981" r:id="rId33"/>
    <p:sldId id="982" r:id="rId34"/>
    <p:sldId id="993" r:id="rId35"/>
    <p:sldId id="1002" r:id="rId36"/>
    <p:sldId id="984" r:id="rId37"/>
    <p:sldId id="1004" r:id="rId38"/>
    <p:sldId id="1005" r:id="rId39"/>
    <p:sldId id="985" r:id="rId40"/>
    <p:sldId id="986" r:id="rId41"/>
    <p:sldId id="945" r:id="rId42"/>
    <p:sldId id="1008" r:id="rId43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FFF"/>
    <a:srgbClr val="9933FF"/>
    <a:srgbClr val="0000FF"/>
    <a:srgbClr val="0066FF"/>
    <a:srgbClr val="FFFFCC"/>
    <a:srgbClr val="9966FF"/>
    <a:srgbClr val="00CC99"/>
    <a:srgbClr val="143C2B"/>
    <a:srgbClr val="005392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38" autoAdjust="0"/>
  </p:normalViewPr>
  <p:slideViewPr>
    <p:cSldViewPr>
      <p:cViewPr varScale="1">
        <p:scale>
          <a:sx n="81" d="100"/>
          <a:sy n="81" d="100"/>
        </p:scale>
        <p:origin x="-762" y="-84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74D307-C5DA-420B-9A89-231F852FE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795E42-7109-4C77-9ADB-0150A755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</a:t>
            </a:r>
            <a:r>
              <a:rPr lang="pt-BR" smtClean="0"/>
              <a:t>da imagem: http://www.calvin.edu/academic/phys/observatory/images/Astr212.Spring2007/VanderTuig.html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animação:</a:t>
            </a:r>
            <a:r>
              <a:rPr lang="pt-BR" baseline="0" dirty="0" smtClean="0"/>
              <a:t> Mark </a:t>
            </a:r>
            <a:r>
              <a:rPr lang="pt-BR" baseline="0" dirty="0" err="1" smtClean="0"/>
              <a:t>Garlick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661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312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8B2-BB6C-4988-BAD7-673DDB26E2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6051-4EB8-42EE-A94B-3FAEC529B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1CD8-C50B-4451-9FCB-820EDF8DF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9F0-059C-491C-A77A-DF75976FC3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09CF-DD49-40A0-9781-575301A3B6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54FB-A816-4A89-8F41-235FBCB267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2DE1-BE8A-4A0C-AEB4-FFC0BEAB85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A9-F00A-43FC-BB90-9B327C40C9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A77C9-C02F-49B0-918C-1F07AFC7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12366-6CBA-4427-937C-DC32BB7B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23F-CCCC-4BA7-8037-5FEA2C1AC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73CDBE-5829-4CE7-8048-54077965F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local-group-animation_x264_001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The%20Large%20Stuff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youtube.com/watch?v=OD-fpsHQCFg&amp;list=UUeKLuqGciqZZ5RFYk5CbqX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htwins.net/scale2/" TargetMode="External"/><Relationship Id="rId2" Type="http://schemas.openxmlformats.org/officeDocument/2006/relationships/hyperlink" Target="Escala-do-universo-interativo.htm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Via</a:t>
            </a: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Láctea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e outras galáxias</a:t>
            </a:r>
            <a:endParaRPr kumimoji="0" lang="pt-BR" sz="4800" b="1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B48FFF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B48FFF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16" name="Picture 2" descr="C:\Users\ANDRE\Documents\1-OBSERVATÓRIO\1-ATIVIDADES\4-Minicursos\minicursos-2015\1-minicurso-IA-prim-sem-2015\divulgacao\figura-para-facebook-e-site-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88640"/>
            <a:ext cx="2016224" cy="20162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4"/>
          <a:stretch>
            <a:fillRect/>
          </a:stretch>
        </p:blipFill>
        <p:spPr bwMode="auto">
          <a:xfrm>
            <a:off x="0" y="743772"/>
            <a:ext cx="9144000" cy="61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Mark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Garlick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Bruce Hugo e Leslie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Gaul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/Adam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Block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/NOAO/AURA/NSF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Estrutura da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 noChangeArrowheads="1"/>
          </p:cNvPicPr>
          <p:nvPr/>
        </p:nvPicPr>
        <p:blipFill>
          <a:blip r:embed="rId2" cstate="print">
            <a:lum bright="-16000" contrast="34000"/>
          </a:blip>
          <a:srcRect l="8549" t="8549" r="9449" b="13048"/>
          <a:stretch>
            <a:fillRect/>
          </a:stretch>
        </p:blipFill>
        <p:spPr bwMode="auto">
          <a:xfrm>
            <a:off x="1005201" y="113738"/>
            <a:ext cx="6878620" cy="657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ítulo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Via Láctea: estrutura</a:t>
            </a:r>
          </a:p>
        </p:txBody>
      </p:sp>
      <p:sp>
        <p:nvSpPr>
          <p:cNvPr id="16" name="Chave esquerda 15"/>
          <p:cNvSpPr>
            <a:spLocks/>
          </p:cNvSpPr>
          <p:nvPr/>
        </p:nvSpPr>
        <p:spPr bwMode="auto">
          <a:xfrm rot="10800000">
            <a:off x="6516217" y="3573013"/>
            <a:ext cx="571500" cy="1627637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 bwMode="auto">
          <a:xfrm>
            <a:off x="7236296" y="3933056"/>
            <a:ext cx="224422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4173322" y="4902529"/>
            <a:ext cx="4863174" cy="1281939"/>
            <a:chOff x="4173319" y="4902543"/>
            <a:chExt cx="4863204" cy="1281945"/>
          </a:xfrm>
        </p:grpSpPr>
        <p:grpSp>
          <p:nvGrpSpPr>
            <p:cNvPr id="17426" name="Grupo 13"/>
            <p:cNvGrpSpPr>
              <a:grpSpLocks/>
            </p:cNvGrpSpPr>
            <p:nvPr/>
          </p:nvGrpSpPr>
          <p:grpSpPr bwMode="auto">
            <a:xfrm>
              <a:off x="4173319" y="4902543"/>
              <a:ext cx="4863204" cy="1281945"/>
              <a:chOff x="4173319" y="4902543"/>
              <a:chExt cx="4863204" cy="1281945"/>
            </a:xfrm>
          </p:grpSpPr>
          <p:sp>
            <p:nvSpPr>
              <p:cNvPr id="17428" name="Elipse 3"/>
              <p:cNvSpPr>
                <a:spLocks noChangeArrowheads="1"/>
              </p:cNvSpPr>
              <p:nvPr/>
            </p:nvSpPr>
            <p:spPr bwMode="auto">
              <a:xfrm rot="2270263">
                <a:off x="4173319" y="4902543"/>
                <a:ext cx="571504" cy="571505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cxnSp>
            <p:nvCxnSpPr>
              <p:cNvPr id="17429" name="Conector reto 5"/>
              <p:cNvCxnSpPr>
                <a:cxnSpLocks noChangeShapeType="1"/>
                <a:stCxn id="17428" idx="6"/>
              </p:cNvCxnSpPr>
              <p:nvPr/>
            </p:nvCxnSpPr>
            <p:spPr bwMode="auto">
              <a:xfrm>
                <a:off x="4684744" y="5363583"/>
                <a:ext cx="1471441" cy="513707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31" name="CaixaDeTexto 12"/>
              <p:cNvSpPr txBox="1">
                <a:spLocks noChangeArrowheads="1"/>
              </p:cNvSpPr>
              <p:nvPr/>
            </p:nvSpPr>
            <p:spPr bwMode="auto">
              <a:xfrm>
                <a:off x="6004181" y="5661266"/>
                <a:ext cx="3032342" cy="523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FFFF00"/>
                    </a:solidFill>
                    <a:latin typeface="Century Gothic" pitchFamily="34" charset="0"/>
                  </a:rPr>
                  <a:t>Posição do Sol</a:t>
                </a:r>
              </a:p>
            </p:txBody>
          </p:sp>
        </p:grpSp>
        <p:sp>
          <p:nvSpPr>
            <p:cNvPr id="17427" name="Elipse 17"/>
            <p:cNvSpPr>
              <a:spLocks noChangeArrowheads="1"/>
            </p:cNvSpPr>
            <p:nvPr/>
          </p:nvSpPr>
          <p:spPr bwMode="auto">
            <a:xfrm>
              <a:off x="4387634" y="5116857"/>
              <a:ext cx="142876" cy="142877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cxnSp>
        <p:nvCxnSpPr>
          <p:cNvPr id="15" name="Conector reto 14"/>
          <p:cNvCxnSpPr>
            <a:cxnSpLocks noChangeShapeType="1"/>
          </p:cNvCxnSpPr>
          <p:nvPr/>
        </p:nvCxnSpPr>
        <p:spPr bwMode="auto">
          <a:xfrm>
            <a:off x="4716016" y="3561968"/>
            <a:ext cx="1857375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>
            <a:off x="4644008" y="5202912"/>
            <a:ext cx="1857375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4" name="Grupo 37"/>
          <p:cNvGrpSpPr>
            <a:grpSpLocks/>
          </p:cNvGrpSpPr>
          <p:nvPr/>
        </p:nvGrpSpPr>
        <p:grpSpPr bwMode="auto">
          <a:xfrm>
            <a:off x="1619672" y="836713"/>
            <a:ext cx="7200801" cy="5040559"/>
            <a:chOff x="1619645" y="980713"/>
            <a:chExt cx="7200832" cy="5040549"/>
          </a:xfrm>
        </p:grpSpPr>
        <p:grpSp>
          <p:nvGrpSpPr>
            <p:cNvPr id="17419" name="Grupo 13"/>
            <p:cNvGrpSpPr>
              <a:grpSpLocks/>
            </p:cNvGrpSpPr>
            <p:nvPr/>
          </p:nvGrpSpPr>
          <p:grpSpPr bwMode="auto">
            <a:xfrm>
              <a:off x="3113818" y="980713"/>
              <a:ext cx="5706659" cy="2243742"/>
              <a:chOff x="2961406" y="4695494"/>
              <a:chExt cx="5706693" cy="2243750"/>
            </a:xfrm>
          </p:grpSpPr>
          <p:cxnSp>
            <p:nvCxnSpPr>
              <p:cNvPr id="17423" name="Conector reto 5"/>
              <p:cNvCxnSpPr>
                <a:cxnSpLocks noChangeShapeType="1"/>
                <a:stCxn id="17421" idx="3"/>
                <a:endCxn id="17425" idx="2"/>
              </p:cNvCxnSpPr>
              <p:nvPr/>
            </p:nvCxnSpPr>
            <p:spPr bwMode="auto">
              <a:xfrm flipV="1">
                <a:off x="2961406" y="5218714"/>
                <a:ext cx="4266521" cy="1720530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25" name="CaixaDeTexto 12"/>
              <p:cNvSpPr txBox="1">
                <a:spLocks noChangeArrowheads="1"/>
              </p:cNvSpPr>
              <p:nvPr/>
            </p:nvSpPr>
            <p:spPr bwMode="auto">
              <a:xfrm>
                <a:off x="5787753" y="4695494"/>
                <a:ext cx="288034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FFFF00"/>
                    </a:solidFill>
                    <a:latin typeface="Century Gothic" pitchFamily="34" charset="0"/>
                  </a:rPr>
                  <a:t>Braços espirais</a:t>
                </a:r>
              </a:p>
            </p:txBody>
          </p:sp>
        </p:grpSp>
        <p:cxnSp>
          <p:nvCxnSpPr>
            <p:cNvPr id="17420" name="Conector reto 5"/>
            <p:cNvCxnSpPr>
              <a:cxnSpLocks noChangeShapeType="1"/>
            </p:cNvCxnSpPr>
            <p:nvPr/>
          </p:nvCxnSpPr>
          <p:spPr bwMode="auto">
            <a:xfrm flipV="1">
              <a:off x="6084160" y="1484770"/>
              <a:ext cx="1280741" cy="1512162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7421" name="Forma livre 40"/>
            <p:cNvSpPr>
              <a:spLocks noChangeArrowheads="1"/>
            </p:cNvSpPr>
            <p:nvPr/>
          </p:nvSpPr>
          <p:spPr bwMode="auto">
            <a:xfrm>
              <a:off x="2771778" y="2564885"/>
              <a:ext cx="4104474" cy="3456377"/>
            </a:xfrm>
            <a:custGeom>
              <a:avLst/>
              <a:gdLst>
                <a:gd name="T0" fmla="*/ 1849275 w 3193575"/>
                <a:gd name="T1" fmla="*/ 475396 h 2777319"/>
                <a:gd name="T2" fmla="*/ 1480785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48 h 2777319"/>
                <a:gd name="T10" fmla="*/ 552734 w 3193575"/>
                <a:gd name="T11" fmla="*/ 2304197 h 2777319"/>
                <a:gd name="T12" fmla="*/ 1235126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22" name="Forma livre 41"/>
            <p:cNvSpPr>
              <a:spLocks noChangeArrowheads="1"/>
            </p:cNvSpPr>
            <p:nvPr/>
          </p:nvSpPr>
          <p:spPr bwMode="auto">
            <a:xfrm>
              <a:off x="1619645" y="1268746"/>
              <a:ext cx="4536524" cy="3672398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NASA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Elipse 75"/>
          <p:cNvSpPr>
            <a:spLocks noChangeAspect="1"/>
          </p:cNvSpPr>
          <p:nvPr/>
        </p:nvSpPr>
        <p:spPr bwMode="auto">
          <a:xfrm>
            <a:off x="0" y="-99392"/>
            <a:ext cx="9144000" cy="7056784"/>
          </a:xfrm>
          <a:prstGeom prst="ellipse">
            <a:avLst/>
          </a:prstGeom>
          <a:gradFill>
            <a:gsLst>
              <a:gs pos="18000">
                <a:schemeClr val="bg1">
                  <a:alpha val="0"/>
                </a:schemeClr>
              </a:gs>
              <a:gs pos="91000">
                <a:srgbClr val="7030A0">
                  <a:alpha val="52000"/>
                </a:srgbClr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" name="Elipse 11"/>
          <p:cNvSpPr>
            <a:spLocks noChangeAspect="1"/>
          </p:cNvSpPr>
          <p:nvPr/>
        </p:nvSpPr>
        <p:spPr bwMode="auto">
          <a:xfrm rot="3380">
            <a:off x="2989064" y="2231095"/>
            <a:ext cx="3096412" cy="2522969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64000">
                <a:srgbClr val="C00000">
                  <a:alpha val="56000"/>
                </a:srgbClr>
              </a:gs>
              <a:gs pos="100000">
                <a:schemeClr val="tx1">
                  <a:alpha val="0"/>
                </a:schemeClr>
              </a:gs>
              <a:gs pos="95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537151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André Luiz da Silva/CDA/CDCC/USP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Elipse 8"/>
          <p:cNvSpPr>
            <a:spLocks noChangeAspect="1"/>
          </p:cNvSpPr>
          <p:nvPr/>
        </p:nvSpPr>
        <p:spPr bwMode="auto">
          <a:xfrm>
            <a:off x="0" y="3140968"/>
            <a:ext cx="9144000" cy="720080"/>
          </a:xfrm>
          <a:prstGeom prst="ellipse">
            <a:avLst/>
          </a:prstGeom>
          <a:gradFill>
            <a:gsLst>
              <a:gs pos="9000">
                <a:schemeClr val="bg1"/>
              </a:gs>
              <a:gs pos="49000">
                <a:srgbClr val="FFC000"/>
              </a:gs>
              <a:gs pos="100000">
                <a:schemeClr val="tx1">
                  <a:alpha val="0"/>
                </a:schemeClr>
              </a:gs>
              <a:gs pos="77000">
                <a:srgbClr val="9933FF">
                  <a:alpha val="76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" name="Elipse 9"/>
          <p:cNvSpPr>
            <a:spLocks noChangeAspect="1"/>
          </p:cNvSpPr>
          <p:nvPr/>
        </p:nvSpPr>
        <p:spPr bwMode="auto">
          <a:xfrm rot="3380">
            <a:off x="3564514" y="2853909"/>
            <a:ext cx="1978485" cy="1272991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64000">
                <a:srgbClr val="FFC000"/>
              </a:gs>
              <a:gs pos="100000">
                <a:schemeClr val="tx1">
                  <a:alpha val="0"/>
                </a:schemeClr>
              </a:gs>
              <a:gs pos="78000">
                <a:srgbClr val="FF0000">
                  <a:alpha val="30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-3492896" y="3331592"/>
            <a:ext cx="15265696" cy="36004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76000">
                <a:schemeClr val="tx1">
                  <a:alpha val="0"/>
                </a:schemeClr>
              </a:gs>
              <a:gs pos="9000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" name="Elipse 15"/>
          <p:cNvSpPr>
            <a:spLocks noChangeAspect="1"/>
          </p:cNvSpPr>
          <p:nvPr/>
        </p:nvSpPr>
        <p:spPr bwMode="auto">
          <a:xfrm>
            <a:off x="5436096" y="42930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" name="Elipse 16"/>
          <p:cNvSpPr>
            <a:spLocks noChangeAspect="1"/>
          </p:cNvSpPr>
          <p:nvPr/>
        </p:nvSpPr>
        <p:spPr bwMode="auto">
          <a:xfrm>
            <a:off x="3563888" y="458112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" name="Elipse 17"/>
          <p:cNvSpPr>
            <a:spLocks noChangeAspect="1"/>
          </p:cNvSpPr>
          <p:nvPr/>
        </p:nvSpPr>
        <p:spPr bwMode="auto">
          <a:xfrm>
            <a:off x="4499992" y="472514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" name="Elipse 18"/>
          <p:cNvSpPr>
            <a:spLocks noChangeAspect="1"/>
          </p:cNvSpPr>
          <p:nvPr/>
        </p:nvSpPr>
        <p:spPr bwMode="auto">
          <a:xfrm>
            <a:off x="5796136" y="220486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Elipse 19"/>
          <p:cNvSpPr>
            <a:spLocks noChangeAspect="1"/>
          </p:cNvSpPr>
          <p:nvPr/>
        </p:nvSpPr>
        <p:spPr bwMode="auto">
          <a:xfrm>
            <a:off x="4355976" y="198884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Elipse 20"/>
          <p:cNvSpPr>
            <a:spLocks noChangeAspect="1"/>
          </p:cNvSpPr>
          <p:nvPr/>
        </p:nvSpPr>
        <p:spPr bwMode="auto">
          <a:xfrm>
            <a:off x="3779912" y="285293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2" name="Elipse 21"/>
          <p:cNvSpPr>
            <a:spLocks noChangeAspect="1"/>
          </p:cNvSpPr>
          <p:nvPr/>
        </p:nvSpPr>
        <p:spPr bwMode="auto">
          <a:xfrm>
            <a:off x="2699792" y="242088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" name="Elipse 22"/>
          <p:cNvSpPr>
            <a:spLocks noChangeAspect="1"/>
          </p:cNvSpPr>
          <p:nvPr/>
        </p:nvSpPr>
        <p:spPr bwMode="auto">
          <a:xfrm>
            <a:off x="2627784" y="450912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4" name="Elipse 23"/>
          <p:cNvSpPr>
            <a:spLocks noChangeAspect="1"/>
          </p:cNvSpPr>
          <p:nvPr/>
        </p:nvSpPr>
        <p:spPr bwMode="auto">
          <a:xfrm>
            <a:off x="6516216" y="4437112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5" name="Elipse 24"/>
          <p:cNvSpPr>
            <a:spLocks noChangeAspect="1"/>
          </p:cNvSpPr>
          <p:nvPr/>
        </p:nvSpPr>
        <p:spPr bwMode="auto">
          <a:xfrm>
            <a:off x="5004048" y="134076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6" name="Elipse 25"/>
          <p:cNvSpPr>
            <a:spLocks noChangeAspect="1"/>
          </p:cNvSpPr>
          <p:nvPr/>
        </p:nvSpPr>
        <p:spPr bwMode="auto">
          <a:xfrm>
            <a:off x="3203848" y="162880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7" name="Elipse 26"/>
          <p:cNvSpPr>
            <a:spLocks noChangeAspect="1"/>
          </p:cNvSpPr>
          <p:nvPr/>
        </p:nvSpPr>
        <p:spPr bwMode="auto">
          <a:xfrm>
            <a:off x="5220072" y="522920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8" name="Elipse 27"/>
          <p:cNvSpPr>
            <a:spLocks noChangeAspect="1"/>
          </p:cNvSpPr>
          <p:nvPr/>
        </p:nvSpPr>
        <p:spPr bwMode="auto">
          <a:xfrm>
            <a:off x="3419872" y="530120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9" name="Elipse 28"/>
          <p:cNvSpPr>
            <a:spLocks noChangeAspect="1"/>
          </p:cNvSpPr>
          <p:nvPr/>
        </p:nvSpPr>
        <p:spPr bwMode="auto">
          <a:xfrm>
            <a:off x="6804248" y="23488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0" name="Elipse 29"/>
          <p:cNvSpPr>
            <a:spLocks noChangeAspect="1"/>
          </p:cNvSpPr>
          <p:nvPr/>
        </p:nvSpPr>
        <p:spPr bwMode="auto">
          <a:xfrm>
            <a:off x="2483768" y="42930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1" name="Elipse 30"/>
          <p:cNvSpPr>
            <a:spLocks noChangeAspect="1"/>
          </p:cNvSpPr>
          <p:nvPr/>
        </p:nvSpPr>
        <p:spPr bwMode="auto">
          <a:xfrm>
            <a:off x="5724128" y="41490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2" name="Elipse 31"/>
          <p:cNvSpPr>
            <a:spLocks noChangeAspect="1"/>
          </p:cNvSpPr>
          <p:nvPr/>
        </p:nvSpPr>
        <p:spPr bwMode="auto">
          <a:xfrm>
            <a:off x="4139952" y="1556792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3" name="Chave esquerda 32"/>
          <p:cNvSpPr>
            <a:spLocks noChangeAspect="1"/>
          </p:cNvSpPr>
          <p:nvPr/>
        </p:nvSpPr>
        <p:spPr bwMode="auto">
          <a:xfrm rot="16200000">
            <a:off x="2892444" y="3210694"/>
            <a:ext cx="571500" cy="2736304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4" name="Título 3"/>
          <p:cNvSpPr txBox="1">
            <a:spLocks noChangeAspect="1"/>
          </p:cNvSpPr>
          <p:nvPr/>
        </p:nvSpPr>
        <p:spPr bwMode="auto">
          <a:xfrm>
            <a:off x="2411760" y="4660552"/>
            <a:ext cx="224422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35" name="Elipse 3"/>
          <p:cNvSpPr>
            <a:spLocks noChangeAspect="1" noChangeArrowheads="1"/>
          </p:cNvSpPr>
          <p:nvPr/>
        </p:nvSpPr>
        <p:spPr bwMode="auto">
          <a:xfrm rot="2270263">
            <a:off x="1669984" y="3343042"/>
            <a:ext cx="288000" cy="2880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6" name="Elipse 17"/>
          <p:cNvSpPr>
            <a:spLocks noChangeAspect="1" noChangeArrowheads="1"/>
          </p:cNvSpPr>
          <p:nvPr/>
        </p:nvSpPr>
        <p:spPr bwMode="auto">
          <a:xfrm>
            <a:off x="1759473" y="3429000"/>
            <a:ext cx="108000" cy="108000"/>
          </a:xfrm>
          <a:prstGeom prst="ellipse">
            <a:avLst/>
          </a:prstGeom>
          <a:solidFill>
            <a:srgbClr val="FFFF00"/>
          </a:solidFill>
          <a:ln w="12700" algn="ctr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cxnSp>
        <p:nvCxnSpPr>
          <p:cNvPr id="37" name="Conector reto 36"/>
          <p:cNvCxnSpPr>
            <a:cxnSpLocks noChangeAspect="1" noChangeShapeType="1"/>
            <a:endCxn id="36" idx="4"/>
          </p:cNvCxnSpPr>
          <p:nvPr/>
        </p:nvCxnSpPr>
        <p:spPr bwMode="auto">
          <a:xfrm flipV="1">
            <a:off x="1811945" y="3537000"/>
            <a:ext cx="1528" cy="725153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2" name="Conector reto 41"/>
          <p:cNvCxnSpPr>
            <a:cxnSpLocks noChangeAspect="1" noChangeShapeType="1"/>
          </p:cNvCxnSpPr>
          <p:nvPr/>
        </p:nvCxnSpPr>
        <p:spPr bwMode="auto">
          <a:xfrm flipV="1">
            <a:off x="4549402" y="3625865"/>
            <a:ext cx="5743" cy="624343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55" name="Grupo 54"/>
          <p:cNvGrpSpPr>
            <a:grpSpLocks noChangeAspect="1"/>
          </p:cNvGrpSpPr>
          <p:nvPr/>
        </p:nvGrpSpPr>
        <p:grpSpPr>
          <a:xfrm>
            <a:off x="4572000" y="745540"/>
            <a:ext cx="4104456" cy="2539444"/>
            <a:chOff x="4572000" y="1177588"/>
            <a:chExt cx="4104456" cy="2539444"/>
          </a:xfrm>
        </p:grpSpPr>
        <p:cxnSp>
          <p:nvCxnSpPr>
            <p:cNvPr id="44" name="Conector reto 5"/>
            <p:cNvCxnSpPr>
              <a:cxnSpLocks noChangeShapeType="1"/>
            </p:cNvCxnSpPr>
            <p:nvPr/>
          </p:nvCxnSpPr>
          <p:spPr bwMode="auto">
            <a:xfrm flipV="1">
              <a:off x="4572000" y="1772816"/>
              <a:ext cx="2664297" cy="1944216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45" name="CaixaDeTexto 12"/>
            <p:cNvSpPr txBox="1">
              <a:spLocks noChangeArrowheads="1"/>
            </p:cNvSpPr>
            <p:nvPr/>
          </p:nvSpPr>
          <p:spPr bwMode="auto">
            <a:xfrm>
              <a:off x="5796137" y="1177588"/>
              <a:ext cx="288031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Bojo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56" name="Grupo 55"/>
          <p:cNvGrpSpPr>
            <a:grpSpLocks noChangeAspect="1"/>
          </p:cNvGrpSpPr>
          <p:nvPr/>
        </p:nvGrpSpPr>
        <p:grpSpPr>
          <a:xfrm>
            <a:off x="5868145" y="4653136"/>
            <a:ext cx="2880319" cy="1440160"/>
            <a:chOff x="5796137" y="602685"/>
            <a:chExt cx="2880319" cy="1440160"/>
          </a:xfrm>
        </p:grpSpPr>
        <p:cxnSp>
          <p:nvCxnSpPr>
            <p:cNvPr id="57" name="Conector reto 5"/>
            <p:cNvCxnSpPr>
              <a:cxnSpLocks noChangeShapeType="1"/>
            </p:cNvCxnSpPr>
            <p:nvPr/>
          </p:nvCxnSpPr>
          <p:spPr bwMode="auto">
            <a:xfrm flipH="1" flipV="1">
              <a:off x="6660232" y="602685"/>
              <a:ext cx="468052" cy="576064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58" name="CaixaDeTexto 12"/>
            <p:cNvSpPr txBox="1">
              <a:spLocks noChangeArrowheads="1"/>
            </p:cNvSpPr>
            <p:nvPr/>
          </p:nvSpPr>
          <p:spPr bwMode="auto">
            <a:xfrm>
              <a:off x="5796137" y="1088738"/>
              <a:ext cx="2880319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Aglomerados Globulares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67" name="Grupo 66"/>
          <p:cNvGrpSpPr>
            <a:grpSpLocks noChangeAspect="1"/>
          </p:cNvGrpSpPr>
          <p:nvPr/>
        </p:nvGrpSpPr>
        <p:grpSpPr>
          <a:xfrm>
            <a:off x="755576" y="890717"/>
            <a:ext cx="2160240" cy="2466275"/>
            <a:chOff x="5868144" y="1160746"/>
            <a:chExt cx="2160240" cy="2466275"/>
          </a:xfrm>
        </p:grpSpPr>
        <p:cxnSp>
          <p:nvCxnSpPr>
            <p:cNvPr id="68" name="Conector reto 5"/>
            <p:cNvCxnSpPr>
              <a:cxnSpLocks noChangeShapeType="1"/>
            </p:cNvCxnSpPr>
            <p:nvPr/>
          </p:nvCxnSpPr>
          <p:spPr bwMode="auto">
            <a:xfrm flipH="1" flipV="1">
              <a:off x="6660232" y="1754813"/>
              <a:ext cx="1368152" cy="1872208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69" name="CaixaDeTexto 12"/>
            <p:cNvSpPr txBox="1">
              <a:spLocks noChangeArrowheads="1"/>
            </p:cNvSpPr>
            <p:nvPr/>
          </p:nvSpPr>
          <p:spPr bwMode="auto">
            <a:xfrm>
              <a:off x="5868144" y="1160746"/>
              <a:ext cx="16561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Disco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cxnSp>
        <p:nvCxnSpPr>
          <p:cNvPr id="72" name="Conector reto 5"/>
          <p:cNvCxnSpPr>
            <a:cxnSpLocks noChangeAspect="1" noChangeShapeType="1"/>
          </p:cNvCxnSpPr>
          <p:nvPr/>
        </p:nvCxnSpPr>
        <p:spPr bwMode="auto">
          <a:xfrm flipV="1">
            <a:off x="3563888" y="1430780"/>
            <a:ext cx="504056" cy="2070228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</p:cxnSp>
      <p:sp>
        <p:nvSpPr>
          <p:cNvPr id="73" name="CaixaDeTexto 12"/>
          <p:cNvSpPr txBox="1">
            <a:spLocks noChangeAspect="1" noChangeArrowheads="1"/>
          </p:cNvSpPr>
          <p:nvPr/>
        </p:nvSpPr>
        <p:spPr bwMode="auto">
          <a:xfrm>
            <a:off x="3275856" y="836712"/>
            <a:ext cx="2808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</a:rPr>
              <a:t>Gás e Poeira</a:t>
            </a:r>
            <a:endParaRPr lang="pt-BR" sz="2800" b="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77" name="Elipse 76"/>
          <p:cNvSpPr>
            <a:spLocks noChangeAspect="1"/>
          </p:cNvSpPr>
          <p:nvPr/>
        </p:nvSpPr>
        <p:spPr bwMode="auto">
          <a:xfrm>
            <a:off x="6956648" y="25012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8" name="Elipse 77"/>
          <p:cNvSpPr>
            <a:spLocks noChangeAspect="1"/>
          </p:cNvSpPr>
          <p:nvPr/>
        </p:nvSpPr>
        <p:spPr bwMode="auto">
          <a:xfrm>
            <a:off x="7668344" y="206084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9" name="Elipse 78"/>
          <p:cNvSpPr>
            <a:spLocks noChangeAspect="1"/>
          </p:cNvSpPr>
          <p:nvPr/>
        </p:nvSpPr>
        <p:spPr bwMode="auto">
          <a:xfrm>
            <a:off x="4716016" y="602128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0" name="Elipse 79"/>
          <p:cNvSpPr>
            <a:spLocks noChangeAspect="1"/>
          </p:cNvSpPr>
          <p:nvPr/>
        </p:nvSpPr>
        <p:spPr bwMode="auto">
          <a:xfrm>
            <a:off x="1331640" y="26536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1" name="Elipse 80"/>
          <p:cNvSpPr>
            <a:spLocks noChangeAspect="1"/>
          </p:cNvSpPr>
          <p:nvPr/>
        </p:nvSpPr>
        <p:spPr bwMode="auto">
          <a:xfrm>
            <a:off x="6228184" y="6926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2" name="Elipse 81"/>
          <p:cNvSpPr>
            <a:spLocks noChangeAspect="1"/>
          </p:cNvSpPr>
          <p:nvPr/>
        </p:nvSpPr>
        <p:spPr bwMode="auto">
          <a:xfrm>
            <a:off x="7380312" y="472514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3" name="Elipse 82"/>
          <p:cNvSpPr>
            <a:spLocks noChangeAspect="1"/>
          </p:cNvSpPr>
          <p:nvPr/>
        </p:nvSpPr>
        <p:spPr bwMode="auto">
          <a:xfrm>
            <a:off x="1475656" y="530120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85" name="Conector reto 5"/>
          <p:cNvCxnSpPr>
            <a:cxnSpLocks noChangeAspect="1" noChangeShapeType="1"/>
          </p:cNvCxnSpPr>
          <p:nvPr/>
        </p:nvCxnSpPr>
        <p:spPr bwMode="auto">
          <a:xfrm flipV="1">
            <a:off x="1115616" y="4293096"/>
            <a:ext cx="216024" cy="1152128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</p:cxnSp>
      <p:sp>
        <p:nvSpPr>
          <p:cNvPr id="86" name="CaixaDeTexto 12"/>
          <p:cNvSpPr txBox="1">
            <a:spLocks noChangeAspect="1" noChangeArrowheads="1"/>
          </p:cNvSpPr>
          <p:nvPr/>
        </p:nvSpPr>
        <p:spPr bwMode="auto">
          <a:xfrm>
            <a:off x="323528" y="5427221"/>
            <a:ext cx="16561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</a:rPr>
              <a:t>Halo</a:t>
            </a:r>
            <a:endParaRPr lang="pt-BR" sz="2800" b="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91" name="Título 1"/>
          <p:cNvSpPr txBox="1">
            <a:spLocks/>
          </p:cNvSpPr>
          <p:nvPr/>
        </p:nvSpPr>
        <p:spPr bwMode="auto">
          <a:xfrm>
            <a:off x="64293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Via Láctea: estrutura</a:t>
            </a: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/>
      <p:bldP spid="35" grpId="0" animBg="1"/>
      <p:bldP spid="36" grpId="0" animBg="1"/>
      <p:bldP spid="73" grpId="0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285750" y="2862064"/>
            <a:ext cx="8501063" cy="1143000"/>
          </a:xfrm>
        </p:spPr>
        <p:txBody>
          <a:bodyPr/>
          <a:lstStyle/>
          <a:p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Principais constituintes galácticos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0" y="0"/>
            <a:ext cx="8964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/>
            <a:r>
              <a:rPr lang="pt-BR" sz="4000" kern="0" noProof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Matéria Visível: </a:t>
            </a:r>
          </a:p>
          <a:p>
            <a:pPr lvl="2" algn="l">
              <a:buFont typeface="Wingdings" pitchFamily="2" charset="2"/>
              <a:buChar char="v"/>
            </a:pPr>
            <a:r>
              <a:rPr lang="pt-BR" sz="3200" b="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20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Estrelas (90%)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“isoladas” (de campo)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em aglomerados</a:t>
            </a:r>
          </a:p>
          <a:p>
            <a:pPr lvl="4" algn="l">
              <a:buFont typeface="Wingdings" pitchFamily="2" charset="2"/>
              <a:buChar char="v"/>
            </a:pPr>
            <a:r>
              <a:rPr lang="pt-BR" sz="2800" b="0" kern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Abertos</a:t>
            </a:r>
          </a:p>
          <a:p>
            <a:pPr lvl="4" algn="l">
              <a:buFont typeface="Wingdings" pitchFamily="2" charset="2"/>
              <a:buChar char="v"/>
            </a:pP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Globulares</a:t>
            </a:r>
          </a:p>
          <a:p>
            <a:pPr lvl="2" algn="l">
              <a:buFont typeface="Wingdings" pitchFamily="2" charset="2"/>
              <a:buChar char="v"/>
            </a:pPr>
            <a:r>
              <a:rPr lang="pt-BR" sz="3200" b="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20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Gás (“nebulosas” – 10%)</a:t>
            </a:r>
            <a:r>
              <a:rPr lang="pt-BR" sz="3200" kern="0" noProof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regiões HII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nebulosas planetárias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remanescentes de supernovas</a:t>
            </a:r>
            <a:endParaRPr lang="pt-BR" sz="2800" b="0" kern="0" noProof="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de H neutro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moleculares</a:t>
            </a:r>
          </a:p>
          <a:p>
            <a:pPr lvl="2" algn="l">
              <a:buFont typeface="Wingdings" pitchFamily="2" charset="2"/>
              <a:buChar char="v"/>
            </a:pPr>
            <a:r>
              <a:rPr lang="pt-BR" sz="3200" b="0" kern="0" noProof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200" kern="0" noProof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Poeira, raios cósmicos, campo magnético </a:t>
            </a:r>
            <a:r>
              <a:rPr lang="pt-BR" sz="3200" kern="0" noProof="0" dirty="0" err="1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etc</a:t>
            </a:r>
            <a:endParaRPr lang="pt-BR" sz="320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2" algn="l"/>
            <a:endParaRPr lang="pt-BR" sz="2400" b="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467544" y="1484784"/>
            <a:ext cx="85010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/>
            <a:endParaRPr kumimoji="0" lang="pt-BR" sz="3600" i="0" u="none" strike="noStrike" kern="0" cap="none" spc="0" normalizeH="0" baseline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endParaRPr lang="pt-BR" sz="360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r>
              <a:rPr kumimoji="0" lang="pt-BR" sz="4400" b="0" i="0" u="none" strike="noStrike" kern="0" cap="none" spc="0" normalizeH="0" baseline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Matéria visível: 5% do total</a:t>
            </a:r>
          </a:p>
          <a:p>
            <a:pPr lvl="1" algn="l">
              <a:buFont typeface="Wingdings" pitchFamily="2" charset="2"/>
              <a:buChar char="v"/>
            </a:pPr>
            <a:endParaRPr lang="pt-BR" sz="4400" b="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r>
              <a:rPr lang="pt-BR" sz="4400" b="0" kern="0" dirty="0" smtClean="0">
                <a:solidFill>
                  <a:srgbClr val="B48FFF"/>
                </a:solidFill>
                <a:latin typeface="Century Gothic" pitchFamily="34" charset="0"/>
              </a:rPr>
              <a:t>Matéria escura: 95% do total !</a:t>
            </a:r>
            <a:endParaRPr kumimoji="0" lang="pt-BR" sz="4400" b="0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103385" y="2204864"/>
            <a:ext cx="85010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/>
            <a:r>
              <a:rPr kumimoji="0" lang="pt-BR" sz="4400" i="0" u="none" strike="noStrike" kern="0" cap="none" spc="0" normalizeH="0" baseline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 “fauna” galáctica</a:t>
            </a:r>
            <a:endParaRPr kumimoji="0" lang="pt-BR" sz="4400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região HII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A Via Láctea como </a:t>
            </a:r>
            <a:b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vista da Terra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319"/>
            <a:ext cx="567815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nebulosa planetária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r>
              <a:rPr lang="pt-BR" sz="2800" b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Aquário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007"/>
            <a:ext cx="537679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remanescente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supernova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3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aglomerado aberto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 r="11549" b="787"/>
          <a:stretch>
            <a:fillRect/>
          </a:stretch>
        </p:blipFill>
        <p:spPr bwMode="auto">
          <a:xfrm>
            <a:off x="35496" y="28"/>
            <a:ext cx="9099125" cy="68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456" y="188640"/>
            <a:ext cx="57086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“Saco de Carvão”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nuvem molecular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600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Cruzeiro do Sul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8543" y="1053815"/>
            <a:ext cx="138343" cy="24789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-180000" flipV="1">
            <a:off x="1374834" y="1778474"/>
            <a:ext cx="1562593" cy="2232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323528" y="404664"/>
            <a:ext cx="628139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aglomerado globular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Outras galáxias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15" name="Retângulo 14"/>
          <p:cNvSpPr/>
          <p:nvPr/>
        </p:nvSpPr>
        <p:spPr>
          <a:xfrm>
            <a:off x="0" y="6519446"/>
            <a:ext cx="2842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Fahad</a:t>
            </a: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Sulehna</a:t>
            </a:r>
            <a:endParaRPr lang="pt-BR" sz="1200" dirty="0" smtClean="0">
              <a:solidFill>
                <a:srgbClr val="B48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48101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87: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elíptica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50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lvin.edu/academic/phys/observatory/images/Astr212.Spring2007/VanderTuig-NGC3115-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690" y="0"/>
            <a:ext cx="6597351" cy="659735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NGC 3115: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lenticular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45 </a:t>
            </a: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Sextante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0" y="1214438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166" y="-27384"/>
            <a:ext cx="643907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104 (NGC 4594):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(visão oblíqua)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31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Alex </a:t>
            </a:r>
            <a:r>
              <a:rPr lang="pt-BR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Cherney</a:t>
            </a: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2000250" y="-17463"/>
            <a:ext cx="71437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0" y="285750"/>
            <a:ext cx="5214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74, NGC 628: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32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024313" y="0"/>
            <a:ext cx="5119687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288" y="2038350"/>
            <a:ext cx="55451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3370: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98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Leão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571625"/>
            <a:ext cx="9105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NGC 1300: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Tipo: galáxia espiral barrada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Distância: 69 milhões de </a:t>
            </a:r>
            <a:r>
              <a:rPr lang="pt-BR" sz="24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4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Constelação: Erídano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250825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4449: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irregular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Cães de caça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O Grupo Local de </a:t>
            </a:r>
            <a:b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galáxias e além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Grupo Local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91644" y="3429000"/>
            <a:ext cx="64808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  <a:hlinkClick r:id="rId3" action="ppaction://hlinkfile"/>
              </a:rPr>
              <a:t>Animação – Grupo Local</a:t>
            </a:r>
            <a:endParaRPr lang="pt-BR" sz="36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58DF-CD82-4A72-B370-C94801557902}" type="datetime10">
              <a:rPr lang="pt-BR" smtClean="0"/>
              <a:pPr/>
              <a:t>12:07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7344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467544" y="2428875"/>
            <a:ext cx="360439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32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500062" y="714375"/>
            <a:ext cx="5643563" cy="1000125"/>
            <a:chOff x="500033" y="714356"/>
            <a:chExt cx="5643603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500033" y="714356"/>
              <a:ext cx="2631797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3131830" y="1022738"/>
              <a:ext cx="2049871" cy="130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4"/>
            <a:ext cx="6715126" cy="1214439"/>
            <a:chOff x="-571536" y="714355"/>
            <a:chExt cx="6715173" cy="1214441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2488349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flipH="1">
              <a:off x="1916813" y="1568017"/>
              <a:ext cx="3373157" cy="393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5"/>
            <a:ext cx="917578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Galáxias Gigantes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e anãs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6588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B.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Binggeli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extraído de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Sparke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 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Gallagher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(2007)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056"/>
            <a:ext cx="91050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anã esferoidal </a:t>
            </a:r>
            <a:r>
              <a:rPr lang="pt-BR" i="1" dirty="0" smtClean="0">
                <a:solidFill>
                  <a:schemeClr val="bg1"/>
                </a:solidFill>
                <a:latin typeface="Century Gothic" pitchFamily="34" charset="0"/>
              </a:rPr>
              <a:t>Ursa </a:t>
            </a:r>
            <a:r>
              <a:rPr lang="pt-BR" i="1" dirty="0" err="1" smtClean="0">
                <a:solidFill>
                  <a:schemeClr val="bg1"/>
                </a:solidFill>
                <a:latin typeface="Century Gothic" pitchFamily="34" charset="0"/>
              </a:rPr>
              <a:t>Minor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79512" y="6237312"/>
            <a:ext cx="4248472" cy="457200"/>
          </a:xfrm>
        </p:spPr>
        <p:txBody>
          <a:bodyPr/>
          <a:lstStyle/>
          <a:p>
            <a:r>
              <a:rPr lang="pt-B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Universidade de </a:t>
            </a:r>
            <a:r>
              <a:rPr lang="pt-BR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Bonn</a:t>
            </a:r>
            <a:endParaRPr lang="pt-BR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344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071563" y="928688"/>
            <a:ext cx="714375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ave esquerda 5"/>
          <p:cNvSpPr>
            <a:spLocks/>
          </p:cNvSpPr>
          <p:nvPr/>
        </p:nvSpPr>
        <p:spPr bwMode="auto">
          <a:xfrm rot="5400000">
            <a:off x="5214938" y="2571750"/>
            <a:ext cx="500062" cy="1500188"/>
          </a:xfrm>
          <a:prstGeom prst="leftBrace">
            <a:avLst>
              <a:gd name="adj1" fmla="val 65653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757613" y="2500313"/>
            <a:ext cx="33861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52 milhões de a.l.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http://en.wikipedia.org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23528" y="44624"/>
            <a:ext cx="8709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O superaglomerado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local de galáxias</a:t>
            </a: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apturingthenight.com/blog/wp-content/uploads/2013/02/sli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15" y="332656"/>
            <a:ext cx="9172515" cy="623731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42875" y="249238"/>
            <a:ext cx="9001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Estrutura em grande escala </a:t>
            </a:r>
          </a:p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do Universo</a:t>
            </a:r>
            <a:endParaRPr lang="pt-BR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http://www.mpa-garching.mpg.de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16430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36512" y="653637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Crédito: 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jacknjellify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http://www.youtube.com/watch?v=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OD-fpsHQCFg&amp;list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=UUeKLuqGciqZZ5RFYk5CbqXg</a:t>
            </a:r>
            <a:endParaRPr lang="pt-BR" sz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endParaRPr lang="pt-BR" sz="12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539552" y="47667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Material extra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827584" y="2708920"/>
            <a:ext cx="8064896" cy="1752600"/>
          </a:xfrm>
        </p:spPr>
        <p:txBody>
          <a:bodyPr/>
          <a:lstStyle/>
          <a:p>
            <a:pPr>
              <a:buClr>
                <a:srgbClr val="9966FF"/>
              </a:buClr>
            </a:pPr>
            <a:r>
              <a:rPr lang="pt-BR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 action="ppaction://hlinkfile"/>
              </a:rPr>
              <a:t>escalas de tamanho: interativo</a:t>
            </a: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  <a:buFont typeface="Arial" pitchFamily="34" charset="0"/>
              <a:buChar char="•"/>
            </a:pP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</a:pPr>
            <a:endParaRPr lang="pt-BR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Cary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Michael Huang, disponível em 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  <a:hlinkClick r:id="rId3"/>
              </a:rPr>
              <a:t>http://htwins.net/scale2/</a:t>
            </a:r>
            <a:endParaRPr lang="pt-BR" sz="1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endParaRPr lang="pt-BR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" y="692697"/>
            <a:ext cx="9066622" cy="616530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photos-h.ak.fbcdn.net/hphotos-ak-prn1/534886_160997727397093_768330249_n.jpg"/>
          <p:cNvPicPr>
            <a:picLocks noChangeAspect="1" noChangeArrowheads="1"/>
          </p:cNvPicPr>
          <p:nvPr/>
        </p:nvPicPr>
        <p:blipFill>
          <a:blip r:embed="rId2" cstate="print"/>
          <a:srcRect t="33176" b="10079"/>
          <a:stretch>
            <a:fillRect/>
          </a:stretch>
        </p:blipFill>
        <p:spPr bwMode="auto">
          <a:xfrm>
            <a:off x="1403648" y="-27384"/>
            <a:ext cx="6120680" cy="6824759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97352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" y="554385"/>
            <a:ext cx="8643938" cy="714375"/>
          </a:xfrm>
        </p:spPr>
        <p:txBody>
          <a:bodyPr/>
          <a:lstStyle/>
          <a:p>
            <a:pPr algn="l"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dirty="0" smtClean="0">
                <a:solidFill>
                  <a:srgbClr val="B48FFF"/>
                </a:solidFill>
                <a:latin typeface="Century Gothic" pitchFamily="34" charset="0"/>
              </a:rPr>
              <a:t>Nome: mitologia greco-romana</a:t>
            </a:r>
          </a:p>
          <a:p>
            <a:pPr algn="l">
              <a:buClr>
                <a:srgbClr val="B48FFF"/>
              </a:buClr>
              <a:buFont typeface="Wingdings" pitchFamily="2" charset="2"/>
              <a:buChar char="v"/>
              <a:defRPr/>
            </a:pPr>
            <a:endParaRPr lang="pt-BR" sz="3600" b="0" dirty="0" smtClean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285750" y="2076822"/>
            <a:ext cx="8643938" cy="9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3600" b="0" kern="0" dirty="0" smtClean="0">
                <a:solidFill>
                  <a:srgbClr val="B48FFF"/>
                </a:solidFill>
                <a:latin typeface="Century Gothic" pitchFamily="34" charset="0"/>
              </a:rPr>
              <a:t>Visível de lugares com pouca PL</a:t>
            </a: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285750" y="5074345"/>
            <a:ext cx="8643938" cy="10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3600" b="0" kern="0" dirty="0" smtClean="0">
                <a:solidFill>
                  <a:srgbClr val="B48FFF"/>
                </a:solidFill>
                <a:latin typeface="Century Gothic" pitchFamily="34" charset="0"/>
              </a:rPr>
              <a:t>Regiões escuras: não são buracos.</a:t>
            </a: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85750" y="3581574"/>
            <a:ext cx="86439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3600" b="0" kern="0" dirty="0" smtClean="0">
                <a:solidFill>
                  <a:srgbClr val="B48FFF"/>
                </a:solidFill>
                <a:latin typeface="Century Gothic" pitchFamily="34" charset="0"/>
              </a:rPr>
              <a:t>Galileu: “constituição </a:t>
            </a: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estelar”</a:t>
            </a:r>
          </a:p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Via Láctea ou 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000125"/>
            <a:ext cx="571500" cy="5643563"/>
          </a:xfrm>
          <a:prstGeom prst="leftBrace">
            <a:avLst>
              <a:gd name="adj1" fmla="val 65650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179512" y="3286125"/>
            <a:ext cx="2320801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7575</TotalTime>
  <Words>785</Words>
  <Application>Microsoft Office PowerPoint</Application>
  <PresentationFormat>Apresentação na tela (4:3)</PresentationFormat>
  <Paragraphs>182</Paragraphs>
  <Slides>42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Blank Presentation</vt:lpstr>
      <vt:lpstr>Slide 1</vt:lpstr>
      <vt:lpstr>A Via Láctea como  vista da Terra</vt:lpstr>
      <vt:lpstr>Slide 3</vt:lpstr>
      <vt:lpstr>Slide 4</vt:lpstr>
      <vt:lpstr>Slide 5</vt:lpstr>
      <vt:lpstr>Slide 6</vt:lpstr>
      <vt:lpstr>Slide 7</vt:lpstr>
      <vt:lpstr>Via Láctea ou a Galáxia</vt:lpstr>
      <vt:lpstr>A Via Láctea vista de frente</vt:lpstr>
      <vt:lpstr>A Via Láctea: vista oblíqua</vt:lpstr>
      <vt:lpstr>Como seria a Via Láctea de perfil</vt:lpstr>
      <vt:lpstr>Estrutura da Galáxia</vt:lpstr>
      <vt:lpstr>Via Láctea: estrutura</vt:lpstr>
      <vt:lpstr>Slide 14</vt:lpstr>
      <vt:lpstr>Principais constituintes galácticos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Outras galáxias</vt:lpstr>
      <vt:lpstr>Classificação  de Hubble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O Grupo Local de  galáxias e além</vt:lpstr>
      <vt:lpstr>O Grupo Local</vt:lpstr>
      <vt:lpstr>Slide 36</vt:lpstr>
      <vt:lpstr>Slide 37</vt:lpstr>
      <vt:lpstr>A anã esferoidal Ursa Minor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427</cp:revision>
  <cp:lastPrinted>2000-05-01T12:23:36Z</cp:lastPrinted>
  <dcterms:created xsi:type="dcterms:W3CDTF">1995-06-17T23:31:02Z</dcterms:created>
  <dcterms:modified xsi:type="dcterms:W3CDTF">2015-04-24T15:29:10Z</dcterms:modified>
</cp:coreProperties>
</file>