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1024" r:id="rId2"/>
    <p:sldId id="927" r:id="rId3"/>
    <p:sldId id="954" r:id="rId4"/>
    <p:sldId id="1041" r:id="rId5"/>
    <p:sldId id="1006" r:id="rId6"/>
    <p:sldId id="1032" r:id="rId7"/>
    <p:sldId id="1011" r:id="rId8"/>
    <p:sldId id="1042" r:id="rId9"/>
    <p:sldId id="1043" r:id="rId10"/>
    <p:sldId id="1044" r:id="rId11"/>
    <p:sldId id="1033" r:id="rId12"/>
    <p:sldId id="961" r:id="rId13"/>
    <p:sldId id="1030" r:id="rId14"/>
    <p:sldId id="1037" r:id="rId15"/>
    <p:sldId id="1038" r:id="rId16"/>
    <p:sldId id="955" r:id="rId17"/>
    <p:sldId id="962" r:id="rId18"/>
    <p:sldId id="957" r:id="rId19"/>
    <p:sldId id="945" r:id="rId20"/>
    <p:sldId id="956" r:id="rId21"/>
    <p:sldId id="1019" r:id="rId22"/>
    <p:sldId id="1020" r:id="rId23"/>
    <p:sldId id="1021" r:id="rId24"/>
    <p:sldId id="1022" r:id="rId25"/>
    <p:sldId id="985" r:id="rId26"/>
    <p:sldId id="1040" r:id="rId27"/>
  </p:sldIdLst>
  <p:sldSz cx="9144000" cy="6858000" type="screen4x3"/>
  <p:notesSz cx="6858000" cy="8686800"/>
  <p:defaultTextStyle>
    <a:defPPr>
      <a:defRPr lang="pt-BR"/>
    </a:defPPr>
    <a:lvl1pPr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66FF66"/>
    <a:srgbClr val="0000FF"/>
    <a:srgbClr val="143C2B"/>
    <a:srgbClr val="005392"/>
    <a:srgbClr val="FFFFCC"/>
    <a:srgbClr val="000066"/>
    <a:srgbClr val="0066FF"/>
    <a:srgbClr val="00CC99"/>
    <a:srgbClr val="EE88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66" autoAdjust="0"/>
    <p:restoredTop sz="89645" autoAdjust="0"/>
  </p:normalViewPr>
  <p:slideViewPr>
    <p:cSldViewPr>
      <p:cViewPr>
        <p:scale>
          <a:sx n="66" d="100"/>
          <a:sy n="66" d="100"/>
        </p:scale>
        <p:origin x="-1980" y="-528"/>
      </p:cViewPr>
      <p:guideLst>
        <p:guide orient="horz" pos="225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66" d="100"/>
          <a:sy n="66" d="100"/>
        </p:scale>
        <p:origin x="-39" y="863"/>
      </p:cViewPr>
      <p:guideLst>
        <p:guide orient="horz" pos="2160"/>
        <p:guide pos="288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Documents%20and%20Settings\andre%20silva\Meus%20documentos\SESC_2011\AG_SESC_Pinh_2011\Pasta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title>
      <c:layout>
        <c:manualLayout>
          <c:xMode val="edge"/>
          <c:yMode val="edge"/>
          <c:x val="0.55417705599300082"/>
          <c:y val="0.10322545686070016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3.5694772528433984E-2"/>
          <c:y val="4.8656247789262315E-2"/>
          <c:w val="0.91279839037222199"/>
          <c:h val="0.91701975171921257"/>
        </c:manualLayout>
      </c:layout>
      <c:pie3DChart>
        <c:varyColors val="1"/>
        <c:ser>
          <c:idx val="0"/>
          <c:order val="0"/>
          <c:explosion val="13"/>
          <c:dPt>
            <c:idx val="0"/>
            <c:spPr>
              <a:solidFill>
                <a:schemeClr val="accent1">
                  <a:lumMod val="75000"/>
                </a:schemeClr>
              </a:solidFill>
              <a:ln w="88900">
                <a:solidFill>
                  <a:srgbClr val="66FF66"/>
                </a:solidFill>
              </a:ln>
            </c:spPr>
          </c:dPt>
          <c:dPt>
            <c:idx val="1"/>
            <c:spPr>
              <a:solidFill>
                <a:srgbClr val="0000FF"/>
              </a:solidFill>
              <a:ln w="88900">
                <a:solidFill>
                  <a:srgbClr val="00FFFF"/>
                </a:solidFill>
              </a:ln>
            </c:spPr>
          </c:dPt>
          <c:dPt>
            <c:idx val="2"/>
            <c:spPr>
              <a:solidFill>
                <a:srgbClr val="FC7108"/>
              </a:solidFill>
              <a:ln w="88900">
                <a:solidFill>
                  <a:srgbClr val="FFFF00"/>
                </a:solidFill>
              </a:ln>
            </c:spPr>
          </c:dPt>
          <c:dLbls>
            <c:delete val="1"/>
          </c:dLbls>
          <c:cat>
            <c:strRef>
              <c:f>Plan1!$D$9:$F$9</c:f>
              <c:strCache>
                <c:ptCount val="3"/>
                <c:pt idx="0">
                  <c:v>energia escura </c:v>
                </c:pt>
                <c:pt idx="1">
                  <c:v>matéria escura </c:v>
                </c:pt>
                <c:pt idx="2">
                  <c:v>átomos </c:v>
                </c:pt>
              </c:strCache>
            </c:strRef>
          </c:cat>
          <c:val>
            <c:numRef>
              <c:f>Plan1!$D$10:$F$10</c:f>
              <c:numCache>
                <c:formatCode>0%</c:formatCode>
                <c:ptCount val="3"/>
                <c:pt idx="0">
                  <c:v>0.73000000000000065</c:v>
                </c:pt>
                <c:pt idx="1">
                  <c:v>0.23</c:v>
                </c:pt>
                <c:pt idx="2">
                  <c:v>4.0000000000000112E-2</c:v>
                </c:pt>
              </c:numCache>
            </c:numRef>
          </c:val>
        </c:ser>
        <c:dLbls>
          <c:showCatName val="1"/>
          <c:showPercent val="1"/>
        </c:dLbls>
      </c:pie3DChart>
      <c:spPr>
        <a:solidFill>
          <a:schemeClr val="tx1"/>
        </a:solidFill>
      </c:spPr>
    </c:plotArea>
    <c:plotVisOnly val="1"/>
  </c:chart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0.03949</cdr:y>
    </cdr:from>
    <cdr:to>
      <cdr:x>0.27562</cdr:x>
      <cdr:y>0.20207</cdr:y>
    </cdr:to>
    <cdr:sp macro="" textlink="">
      <cdr:nvSpPr>
        <cdr:cNvPr id="5" name="CaixaDeTexto 1"/>
        <cdr:cNvSpPr txBox="1"/>
      </cdr:nvSpPr>
      <cdr:spPr>
        <a:xfrm xmlns:a="http://schemas.openxmlformats.org/drawingml/2006/main">
          <a:off x="-1260140" y="262382"/>
          <a:ext cx="2520280" cy="10801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Arial"/>
            </a:defRPr>
          </a:lvl1pPr>
          <a:lvl2pPr marL="457200" indent="0">
            <a:defRPr sz="1100">
              <a:latin typeface="Arial"/>
            </a:defRPr>
          </a:lvl2pPr>
          <a:lvl3pPr marL="914400" indent="0">
            <a:defRPr sz="1100">
              <a:latin typeface="Arial"/>
            </a:defRPr>
          </a:lvl3pPr>
          <a:lvl4pPr marL="1371600" indent="0">
            <a:defRPr sz="1100">
              <a:latin typeface="Arial"/>
            </a:defRPr>
          </a:lvl4pPr>
          <a:lvl5pPr marL="1828800" indent="0">
            <a:defRPr sz="1100">
              <a:latin typeface="Arial"/>
            </a:defRPr>
          </a:lvl5pPr>
          <a:lvl6pPr marL="2286000" indent="0">
            <a:defRPr sz="1100">
              <a:latin typeface="Arial"/>
            </a:defRPr>
          </a:lvl6pPr>
          <a:lvl7pPr marL="2743200" indent="0">
            <a:defRPr sz="1100">
              <a:latin typeface="Arial"/>
            </a:defRPr>
          </a:lvl7pPr>
          <a:lvl8pPr marL="3200400" indent="0">
            <a:defRPr sz="1100">
              <a:latin typeface="Arial"/>
            </a:defRPr>
          </a:lvl8pPr>
          <a:lvl9pPr marL="3657600" indent="0">
            <a:defRPr sz="1100">
              <a:latin typeface="Arial"/>
            </a:defRPr>
          </a:lvl9pPr>
        </a:lstStyle>
        <a:p xmlns:a="http://schemas.openxmlformats.org/drawingml/2006/main">
          <a:endParaRPr lang="pt-BR" sz="3200" dirty="0">
            <a:solidFill>
              <a:srgbClr val="FFFFFF">
                <a:lumMod val="85000"/>
              </a:srgbClr>
            </a:solidFill>
            <a:latin typeface="Century Gothic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1DF1E49C-600C-450F-8672-0DA22CE6C00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63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3650" y="657225"/>
            <a:ext cx="4330700" cy="3244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125913"/>
            <a:ext cx="5029200" cy="391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4AF988FF-4CC9-4F8E-9E32-8B07C592672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E34BD0-7347-4F98-8CA7-B3865A42940B}" type="slidenum">
              <a:rPr lang="pt-BR" smtClean="0"/>
              <a:pPr/>
              <a:t>1</a:t>
            </a:fld>
            <a:endParaRPr lang="pt-BR" smtClean="0"/>
          </a:p>
        </p:txBody>
      </p:sp>
      <p:sp>
        <p:nvSpPr>
          <p:cNvPr id="43011" name="Text Box 2"/>
          <p:cNvSpPr txBox="1">
            <a:spLocks noChangeArrowheads="1"/>
          </p:cNvSpPr>
          <p:nvPr/>
        </p:nvSpPr>
        <p:spPr bwMode="auto">
          <a:xfrm>
            <a:off x="1190625" y="835025"/>
            <a:ext cx="4476750" cy="30067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3012" name="Rectangle 3"/>
          <p:cNvSpPr>
            <a:spLocks noGrp="1" noChangeArrowheads="1"/>
          </p:cNvSpPr>
          <p:nvPr>
            <p:ph type="body"/>
          </p:nvPr>
        </p:nvSpPr>
        <p:spPr>
          <a:xfrm>
            <a:off x="1062038" y="4132263"/>
            <a:ext cx="4735512" cy="3333750"/>
          </a:xfrm>
          <a:noFill/>
          <a:ln/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AF988FF-4CC9-4F8E-9E32-8B07C5926725}" type="slidenum">
              <a:rPr lang="pt-BR" smtClean="0"/>
              <a:pPr>
                <a:defRPr/>
              </a:pPr>
              <a:t>14</a:t>
            </a:fld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/>
              <a:t>Crédito das imagens: Einstein </a:t>
            </a:r>
            <a:r>
              <a:rPr lang="pt-BR" sz="1200" b="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http://www.trekbrasilis.org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dirty="0" err="1" smtClean="0"/>
              <a:t>Friedmann</a:t>
            </a:r>
            <a:r>
              <a:rPr lang="pt-BR" dirty="0" smtClean="0"/>
              <a:t>: </a:t>
            </a:r>
            <a:r>
              <a:rPr lang="pt-BR" sz="1200" b="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portaldoastronomo.org</a:t>
            </a:r>
            <a:endParaRPr lang="pt-BR" sz="1200" dirty="0" smtClean="0">
              <a:solidFill>
                <a:schemeClr val="bg1">
                  <a:lumMod val="85000"/>
                </a:schemeClr>
              </a:solidFill>
              <a:latin typeface="Century Gothic" pitchFamily="34" charset="0"/>
            </a:endParaRPr>
          </a:p>
          <a:p>
            <a:r>
              <a:rPr lang="pt-BR" dirty="0" smtClean="0"/>
              <a:t>Telescópio Hubble: NASA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/>
              <a:t>Edwin Hubble: </a:t>
            </a:r>
            <a:r>
              <a:rPr lang="pt-BR" sz="120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http://www.ikirs.com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Nenê</a:t>
            </a:r>
            <a:r>
              <a:rPr lang="pt-BR" sz="1200" b="0" baseline="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 surpreso: </a:t>
            </a:r>
            <a:r>
              <a:rPr lang="pt-BR" sz="1200" b="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http://revistapaisefilhos.com.br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Galáxia espiral: </a:t>
            </a:r>
            <a:r>
              <a:rPr lang="pt-BR" sz="1200" b="1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NASA</a:t>
            </a:r>
            <a:r>
              <a:rPr lang="pt-BR" sz="1200" b="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 HST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Prisma: http://www.trekbrasilis.org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pt-BR" sz="1200" b="0" dirty="0" smtClean="0">
              <a:solidFill>
                <a:schemeClr val="bg1">
                  <a:lumMod val="85000"/>
                </a:schemeClr>
              </a:solidFill>
              <a:latin typeface="Century Gothic" pitchFamily="34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pt-BR" sz="1200" b="0" dirty="0" smtClean="0">
              <a:solidFill>
                <a:schemeClr val="bg1">
                  <a:lumMod val="85000"/>
                </a:schemeClr>
              </a:solidFill>
              <a:latin typeface="Century Gothic" pitchFamily="34" charset="0"/>
            </a:endParaRPr>
          </a:p>
          <a:p>
            <a:endParaRPr lang="pt-BR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AF988FF-4CC9-4F8E-9E32-8B07C5926725}" type="slidenum">
              <a:rPr lang="pt-BR" smtClean="0"/>
              <a:pPr>
                <a:defRPr/>
              </a:pPr>
              <a:t>17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46C069-2E8F-4999-90E4-35AF850DD14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3CA603-8E35-41DD-A7E7-61999ADCCF7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5782BE-E216-439A-B51C-96938DBF68D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77CD5C-4CC0-4DDE-A6C4-4A09C6ECBD6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BFDBC8-5BBE-410E-A504-06E3F2B1526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50FC9A-9978-4DA6-B3B8-9265C4CB2CE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A0C7EE-2655-4845-9E73-957D70E410A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683EAA-0B3C-4565-9AE1-8106B42E5F9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4CAF9B-3157-46C4-9F9D-A31587650AC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D7E00D-ACB9-4655-BDFE-86338C4F14D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57F484-0098-4CB5-B63A-3DF909DA9D0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DE17A73A-503A-4556-8D29-4EB29AB3226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balloon.swf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Universo%20Conhecido.mp4" TargetMode="Externa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What%20Is%20a%20Redshift_.mp4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univ_geocentrico.avi" TargetMode="Externa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ítulo 15"/>
          <p:cNvSpPr>
            <a:spLocks noGrp="1"/>
          </p:cNvSpPr>
          <p:nvPr>
            <p:ph type="ctrTitle"/>
          </p:nvPr>
        </p:nvSpPr>
        <p:spPr>
          <a:xfrm>
            <a:off x="685800" y="2607047"/>
            <a:ext cx="7772400" cy="1470025"/>
          </a:xfrm>
        </p:spPr>
        <p:txBody>
          <a:bodyPr/>
          <a:lstStyle/>
          <a:p>
            <a:r>
              <a:rPr lang="pt-BR" sz="600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O Universo</a:t>
            </a:r>
            <a:endParaRPr lang="pt-BR" sz="6000" dirty="0">
              <a:solidFill>
                <a:schemeClr val="bg1">
                  <a:lumMod val="8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0" y="6596063"/>
            <a:ext cx="9144000" cy="261937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pt-BR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pt-BR" sz="1100" dirty="0" smtClean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Imagem de fundo: céu de São Carlos na data de fundação do observatório Dietrich </a:t>
            </a:r>
            <a:r>
              <a:rPr lang="pt-BR" sz="1100" dirty="0" err="1" smtClean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Schiel</a:t>
            </a:r>
            <a:r>
              <a:rPr lang="pt-BR" sz="1100" dirty="0" smtClean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 (10/04/86, 20:00 TL) crédito: </a:t>
            </a:r>
            <a:r>
              <a:rPr lang="pt-BR" sz="1100" dirty="0" err="1" smtClean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Stellarium</a:t>
            </a:r>
            <a:endParaRPr lang="pt-BR" sz="1100" dirty="0">
              <a:solidFill>
                <a:schemeClr val="bg1">
                  <a:lumMod val="6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3076" name="AutoShape 9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077" name="AutoShape 11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078" name="AutoShape 13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016" y="66528"/>
            <a:ext cx="2699792" cy="1448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44624"/>
            <a:ext cx="152382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tângulo 12"/>
          <p:cNvSpPr/>
          <p:nvPr/>
        </p:nvSpPr>
        <p:spPr>
          <a:xfrm>
            <a:off x="5701362" y="1213302"/>
            <a:ext cx="405521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050" b="1" dirty="0" smtClean="0">
                <a:solidFill>
                  <a:schemeClr val="bg1"/>
                </a:solidFill>
                <a:latin typeface="Century Gothic" pitchFamily="34" charset="0"/>
              </a:rPr>
              <a:t>Centro de Divulgação da Astronomia</a:t>
            </a:r>
          </a:p>
          <a:p>
            <a:pPr algn="ctr"/>
            <a:r>
              <a:rPr lang="pt-BR" sz="1050" b="1" dirty="0" smtClean="0">
                <a:solidFill>
                  <a:schemeClr val="bg1"/>
                </a:solidFill>
                <a:latin typeface="Century Gothic" pitchFamily="34" charset="0"/>
              </a:rPr>
              <a:t>Observatório Dietrich </a:t>
            </a:r>
            <a:r>
              <a:rPr lang="pt-BR" sz="1050" b="1" dirty="0" err="1" smtClean="0">
                <a:solidFill>
                  <a:schemeClr val="bg1"/>
                </a:solidFill>
                <a:latin typeface="Century Gothic" pitchFamily="34" charset="0"/>
              </a:rPr>
              <a:t>Schiel</a:t>
            </a:r>
            <a:endParaRPr lang="pt-BR" sz="1050" b="1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15" name="Picture 2" descr="C:\Users\ANDRE\Documents\1-OBSERVATÓRIO\1-ATIVIDADES\4-Minicursos\minicursos-2015\1-minicurso-IA-prim-sem-2015\divulgacao\figura-para-facebook-e-site-I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07904" y="188640"/>
            <a:ext cx="2016224" cy="2016224"/>
          </a:xfrm>
          <a:prstGeom prst="rect">
            <a:avLst/>
          </a:prstGeom>
          <a:noFill/>
        </p:spPr>
      </p:pic>
      <p:sp>
        <p:nvSpPr>
          <p:cNvPr id="17" name="CaixaDeTexto 16"/>
          <p:cNvSpPr txBox="1"/>
          <p:nvPr/>
        </p:nvSpPr>
        <p:spPr>
          <a:xfrm>
            <a:off x="5652120" y="5212357"/>
            <a:ext cx="34563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00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André Luiz da Silva</a:t>
            </a:r>
          </a:p>
          <a:p>
            <a:pPr algn="l"/>
            <a:r>
              <a:rPr lang="pt-BR" sz="140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Observatório  Dietrich </a:t>
            </a:r>
            <a:r>
              <a:rPr lang="pt-BR" sz="1400" dirty="0" err="1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Schiel</a:t>
            </a:r>
            <a:endParaRPr lang="pt-BR" sz="1400" dirty="0" smtClean="0">
              <a:solidFill>
                <a:schemeClr val="bg1">
                  <a:lumMod val="85000"/>
                </a:schemeClr>
              </a:solidFill>
              <a:latin typeface="Century Gothic" pitchFamily="34" charset="0"/>
            </a:endParaRPr>
          </a:p>
          <a:p>
            <a:pPr algn="l"/>
            <a:r>
              <a:rPr lang="pt-BR" sz="140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/CDCC/USP</a:t>
            </a:r>
          </a:p>
          <a:p>
            <a:endParaRPr lang="pt-BR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ítulo 3"/>
          <p:cNvSpPr>
            <a:spLocks noGrp="1"/>
          </p:cNvSpPr>
          <p:nvPr>
            <p:ph type="title"/>
          </p:nvPr>
        </p:nvSpPr>
        <p:spPr>
          <a:xfrm>
            <a:off x="107504" y="-27384"/>
            <a:ext cx="9036496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Modelo de Copérnico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0" y="6581775"/>
            <a:ext cx="914400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Crédito da imagem: Salvador Nogueira, disponível em  http://www.trekbrasilis.org </a:t>
            </a:r>
          </a:p>
        </p:txBody>
      </p:sp>
      <p:pic>
        <p:nvPicPr>
          <p:cNvPr id="39938" name="Picture 2" descr="C:\Documents and Settings\andre silva\Meus documentos\CONCURSO_CDCC\apresentações\Imagens\Universo\copérnico e seu modelo.jpg"/>
          <p:cNvPicPr>
            <a:picLocks noChangeAspect="1" noChangeArrowheads="1"/>
          </p:cNvPicPr>
          <p:nvPr/>
        </p:nvPicPr>
        <p:blipFill>
          <a:blip r:embed="rId3" cstate="print">
            <a:lum/>
          </a:blip>
          <a:srcRect t="7025" b="4918"/>
          <a:stretch>
            <a:fillRect/>
          </a:stretch>
        </p:blipFill>
        <p:spPr bwMode="auto">
          <a:xfrm>
            <a:off x="2411760" y="923746"/>
            <a:ext cx="4536504" cy="5655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4" name="AutoShape 2" descr="data:image/jpeg;base64,/9j/4AAQSkZJRgABAQAAAQABAAD/2wCEAAkGBxIREBQUEBQQEBUVEhcRFRASEBAQFhARFRQWFhQSFhUYHyggGBolHRYUIT0hJSkrLi8wFyE1ODMwQygtLisBCgoKDg0OGhAQGiwlHSQyLDUsNDQ3KywsLCwsLCwsLywsLCwsLCwsLCwsLCwsLCwsLCwsLCwsLSwsLCwsLCwsLP/AABEIANAA8wMBIgACEQEDEQH/xAAcAAEAAgIDAQAAAAAAAAAAAAAABgcEBQIDCAH/xABLEAABAwEBCQkLCgYCAwAAAAABAAIDEQQFBhIhMUFRYXEHEyJTgZGTwdEUFRYXIzJSVJKh0jM0QmNyc4KxwuE1YoOis/CjsiRDZP/EABkBAQADAQEAAAAAAAAAAAAAAAABAwQCBf/EACkRAQACAQMDBAIBBQAAAAAAAAABAgMRMVEEEhMUITJBImHBIzNCcYH/2gAMAwEAAhEDEQA/ALxREQEREBERAREQEREBERAREQFCr87+m2Vxhs4bJMPOc7GyHUQPOdqzZ9Cmch4JpoK834ZdjcSSeESTUknGSTnNVo6fHF5mZ+leS0xs2Vvu/apyTLPM6v0Q8sbyMbRvuWFHaXtNWve06Q9wPOFP7yLzrPNZ2WifClLy6kdS1jA17mY6Y3Hg1y0x5FJLXexYqU7nhAI+izBPtDGtFs9Kz26KopM+6t7lX522zkUmdK3OyYmUH8R4Q5CravWu+y3Qb40YDgcB8da4Dxjy5wQQQf3VXX6XstsuDJDhGNzi0tccLe3UqADnBAOXRrXXeBdvuW2NwjSOakUmgEngP5CeZzlzkx1yU7q7praazpK7URFhaBERAREQEREBERAREQEREBERAREQEREBERAREQEREHx4xHYvNkeQbAvSi82MyDYtnSff/P5U5vpc+59/DYP6n+aRby0jFyrR7n38Ng/qf5pFv5BUHYqMnzn/AG6rtDSXbueLTZ5IjSrm8EnM8Y2HnAVLPYRUOFCKgg5jkIKvdVRf3c/ebY8gUbKBMNpqHj2gT+JX9Nb3mqvJH2tK8a6/dVije41ezyUhzl7KcI6yC134lv1VG5LdLAtMkBOKVmG3H/7I8w2tLvYCtdUZqdt5hbSdYERFU7EREBERAREQEREBERAREQEREBERAREQEREBERAXm2i9CXcum2y2eSZ+RjagZMJxxNbykgcq89k5ztW3pI3lRm+lzbn38Ng/qf5pFIVpby7K6KwQMkFHYJcRoD3ueAddHBbpZsnyl3GzCeKE7VC902yYUEUoGNkhYfsvHa1vOppI6pJUev7ANz5q5t7I276xdYp0vCLbK5vZte822zyZKTNB+y44D/7XFX+vNocRjGUYxtXpJW9XHvEow/YiIsi4REQEREBERAREQEREBERAREQEREBERAREQERaq+e7LbHZnyuoSOCxp+nKfNbsznUCpiJmdIJnRAN1a7mHK2ysPBj4clM8pHBbyNNfxalorx7id12pocKxx0kk0Gh4LPxEcwctDNK57y5xL3vcXOOUue41J2klXRebcTuOyta4eUf5SU/zkYmbGig21Odb7zGLHpG7NH5W1bxdNpfm/wBou1xoKrCc6pqsK58Uc3QZKWB49J8bf7w79Kkahu6dNSCFnpSl+0MYR+sKzFGt4c22QCwRYcsbPSkYz2nAda9FqibyLLvt0LO3RJvh1b2DIPe0K9lb1U+8QjDsIiLIuEREBERAREQEREBERAREQEREBERAREQEREBUtug3w912nBjNYYasZTI9/wBOTWMVBqFc6mm6VfJ3PDvERpLK3hEHHFCcROouxgcpzBVZcu577RMyKIVc80Ghoylx1AVPItnT49PzlTlt9QlG5tcHfpu6JB5OE8GuR82UeziO0t1q1ViXKueyzQsij81gpXO45XOOsmp5VkyOoKqnLfvtqmsaQ6bS/NzroQlFW6FXG6baK2iJnoRF3K9x6mBWOqgvxtO+W6Y5Q129jVvYDSOcOWjp41vqryT7JHuRWLCtM0pyRxBg+1I6teZh9pWsqqvDvpslis7mS75vj5S84MeEAKNa0VrqJ5VJfGRYfr+i/dRmpe15mIdUmIrumCKH+Miw/X9F+6eMiw/X9F+6q8V+HffXlMEUP8ZFh+v6L908ZFh+v6L908V+DvrymCKH+Miw/X9F+6eMiw/X9F+6eK/B315TBFHbm37WGdwa2XAccjZWujqdAceDXVVSJcTWa7wmJidhERQkRRy+S/OzWJ2A7ClkymOOhLAcYLySANmXGMS0XjSh4ib2o+1WRivMaxDmb1hYCKv/ABpQ8RN7UfavvjSg4if2o+1T4MnCO+vKfooB40oOIn9qPtTxpQcRPzx9qeDJwd9eU/RQDxpQcRPzx9q++NKDiJ+ePtTwZODvrynyKA+NKz8RPzxdqeNKz8RaOeL4k8GTg768p8tXfJdyOxQOlkxnzWR1oZJDkaPzJzAFRuzbp1lcSHxzxjBJBIY6pAqG0acpyaNNFXd8t3pLdMZJOC0cGOIGojZo1k4qnPyADvH09pt+WyLZIiPZg3Rtz55XyynCe84Tjm1AaABQAaArR3Pb3O5ot+lFJpRkIxxRZQzUTiJ5BmUZ3PL2t/k7omHko3cBpGKWUfm1vvOLMVais6jJ/hCulfuRcZWVFFyRZVrE3h3+kJvLtH5LLRBhOY4AnBJoK0GU0zBU/Le3b3uLnWaarnFx4GdxqfzV2orMeWabObV1Uf4L231af2E8F7b6tP7CvBFb6q3Dnxwo/wAF7b6tP7CeC9t9Wn9hXgieqtweOFHG9i257PMNraJ4NWz1eX2QrttDat2LET1NuDxwpzwatnq83sp4N2z1eb2VcaJ6m3B44UVPC5ji2RrmOGVr2lpG0FTvc5vtcyRtltDi6N5wYnuNTG/6MdfROQaDQZDikd89xmWqBzSBvjWl0b87XAVDa+ichHYFTzXHEQSDlBGIg5iFdWYzVmJc+9JekkWFcW2b/ZoZTlkiY8jQ5zQSOeqLz5jRpefrTM6R7nvJc5zi5xOdxNSVybZXkVDTQ48y5XRjwZpW+jK9vM8hbOxnybdi9aNmNq+5JPRPuTuST0T7lukROjS9ySeifcncknon3LdIho0vcknon3J3JJ6J9y3SIaNL3JJ6J9y6XtINDiOhSBaW2/KO29SlEw6FKb17y5bXR8lYYcuERw5B/IDm/mOLRVbK8K96GSPuiUb47DLWsdTAbg04VPpHbi1Z1ZUXmjYsuXPp7VWVp9y4WWzsiY1kbQxjQGtaMgAXaiLGtEREBERAREQEREBEQlB12g8H3LEXZNJU6l1oCIsO6d04rMzDneGAmgxFxcaVoAMZUxGuw7bfa2wxPkdiDGF55BiG0mg5VRoxBSW+u+p1r8nGDHCDWh86QjIXUyAaOXRTleHe8bZaQXDyMRD5CcjiMbYtdc+qukLbir46zNlNp7p0hbV7dmMVjs7HYnNgjDhodgjCHPVFskWCZ1nVpef75Y8G22kf/TKeQyOI9xXdc8+THL+ZXdf3Hg3StI/nDvajY7rWPcw+T/EeperX3rDJO8u7fTqTfTqXB2VfF0l2b6dSb6dS60Qdm+nUm+nUutEHex1Vp7b8o7b1LbQ5OVam2/KO29QRErL3O/mI+9f1KZxeaNihm538xH3r+pTOLzRsXm5fnK6uzkiIq3QiIgIiICIiAiIgL45tRRfUQYJC+Lk84ztXFAWovnuKLXAWZHtq6N1aUfTIdRye/MtugUxMxOsImNVDuByHEclDmKvi84wmwwGzsEbHMrgg1o/JJU/SOECK6lSV13h1omLfNM0hbT0S9xHuVubmAPe2OuTDkps3x3XVa+p96RKvFulaIiwtClt0uLBulKfSZG7+wN/StTco8E/a6gpDusspb2nTZmHlD5B1BRy5J87k616mL4Qy2+Usl+UriuUmVcVYCIiAiIg7YcnKtTbvlHbeoLbQ5OVam3fKO29QRErL3O/mI+9f1KZxeaNihm538xH3r+pTOLzRsXm5fnK6uzkiIq3QiIgIiICIiAiIgLrnfQayuxYcoNTVBwREQFEL777WRsdDZ3B8rgWue01EIyHHnfsyZ9C3d89hknsskcLsF5ApjwcMAgllc1Ri/NU49haSCCCCQQRQgjEQRpWnBji3vKu9ph2WSzOle2OMYT3uDGtGcnENg1r0BcW54s1nihbjEbA2uTCd9J3KanlUN3K7hxCHuonDlcXRgEYoQCQQP5iKGug001n656nJ3T2x9OsddI1ERFmWqs3YI6T2d2mJ7fZcD+pQ65J4TtnWp5uxxYrK7QZW8+9kf9SoDcs8M/ZP5helg/twzX+TPlyrguyZdauQIiICIiDthycq1Nu+Udt6gttDk5Vqbd8o7b1BESsvc7+Yj71/UpnF5o2KGbnfzEfev6lM4vNGxebl+crq7OSIirdCIiAiIgIiICIiAse1ZRsWQsOZ9Sg4IiICqO/ZrRb58HS0n7RjYXe8lWbdu60dlhMkmxjK45H5mjtzBU3arQ6R7nvNXPcXuOsmppqWrpqzrNlWSfpaW5C49yzDMLQSOWOOv5BTtRbc2ucYLAwuFHSuM5GpwAZzta08qlKz5Z1vK6nxgREVbpA919n/AIsLtFoweeN5/SqyucfKDYfyVsbqsVbBX0ZmO58Jv6lUtiPlG7epeh03wZ8nybabMupds2RdS0ORERARco2FxAaC4nI1oJJ2ALlNA9ho9r2HLR7XNNNNCg+w5OVam3fKO29QW2hycq1Nu+Udt6giJWXud/MR96/qUzi80bFDNzv5iPvX9SmcXmjYvNy/OV1dnJERVuhERAREQEREBERB0WlxyZljrLtA4KxEBYd2JZGWeV0AwpAwljaYVXahnOemdZiKYFIW+3yzvw5nukdkq7MNAAxNGoKQ3hXr92yl8lN5icMNtccrsojpmbpPINI6d0CxNithLAAJI2ykDM8uc1x5cGu0lSHcdkOHam5sGJ3KDIOv3Lfe/wDS7qqax+WkrMApkX1EXmtIiIgjO6RHW5k+oxu5pmV91VS9mPDb9ofmrzv1jwrn2kaIXO9kYXUqKYaEbQt/Sz+Ms+XdvJci6V3yDEV00Wly+IvtEogsK9VrLLc11qbvO+ODnF88u8MAbIWBrpaHAbirkOMrZXVDLZZbWJN4Jgkkax0U2/GN0bA4GTgje348bMeIjHjUNvYvpfZGmN7N9iJrg1oWE5aVxEHR/py74r83TxOihjMTX+e5xBc4Z20GIV01NVitivOTVbFo7dEWhyLU275R23qC28WRai3fKO2j8gtqmU+vFutZ4rIGyzRRu3x5wXva00NKGhU0ubdWCbFDLFKWgEtY9riBpIGZUMucMzmODmOcxzTUOaS0tOkEZFnv08WmZ1dRfR6ERVte/uiubRlsaXjJv8YAcPtsyHaKbCpGL/bBxrx/Qm+FZbYbxOyyLRKTIo34d3P453QT/Cnh3c/jj0Fo+BR478Sd0cpIijnh1c/jj0Fo+BPDq5/HHoLR8CeO/Ep7o5SNFHPDq5/HnoLR8CeHVz+PPQWj4E8d+JO6OUjRRzw6ufxx6C0fAvhv7ufxx6C0fAnjvxJ3Ry39pdippWKtE6/Wwk1M3/DaPgXHwzsPHf8ADaPgTx34k7o5b9cZZA1pc4hrWguLiaBoGMklaCW/WwgEiVzz6LYZanUMJoHOVCL5r6pLXwGjeoq13utS8jIXnPsyDXlXdMNrT7xo5m8Qw75rq91Wl8grg4mMBxHe25CdpqeVT3cgsRbFPMfpvbG3WIwSSOV9PwqvLi3KktczYoRVzsZdmjZne7UPfiGdXzcm57LNBHDH5rG4I0k5XOOskk8qu6i0Vr2QjHGs6stERYV4iIgwLvxYdktDfSglbzxuC8+BeklVF8253O2VzrE0SxuNRFhMY6Kv0eEQC0Zsdc1MVTq6bJFdYlVlrM+8Iz3xZodzDtTvizQ7mHaszwHuj6s7pbP8aeA90fVndLZ/jWvvpzCrS3DD74s0O5h2p3xZodzDtWZ4D3R9Wd0tn+NPAe6Pqzuls/xp305g0tww++LNDuYdqd8WaHcw7VmeA90fVndLZ/jTwHuj6s7pbP8AGnfTmDS3DD74s0O5h2rX2mQOeSMh07FvPAe6Pqzuls/xp4D3R9Wd0tn+NPJTmEaW4R5WHcO86O3XLhe0iKYGXBkpUPAleAx4zjFlyjXkWlsW5/b5Hhr42wtzyPkjcANjHEk6veFblxrmsssEcMdS1jaVOVxJJc46ySTyqjPmiIjtn3WY6cqSunexbLO6kkEhHpxtdKw68JoxbDQ6lg97Z+Jn6GTsXohFxHVTwnww8797Z+Jn6GTsTvbPxM/Qydi9EInq54PD+3nfvbPxM/Qydid7Z+Jn6GTsXohE9XPB4f28797Z+Jn6GTsTvbPxM/Qydi9EInq54PD+3nfvbPxM/Qydid7Z+Jn6GTsXohE9XPB4f28797Z+Jn6GTsTvbPxM/Qydi9EInq54PD+3nllyrQTRsFocdAglJ9wUiuLufWucgygWZmcvo55GqMH/ALEK5EUW6q07QmMUNXcC4MFijwIG5cbpHUL5CM7j1DEKraIizTMzOsrdhERQCIi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8676" name="AutoShape 4" descr="data:image/jpeg;base64,/9j/4AAQSkZJRgABAQAAAQABAAD/2wCEAAkGBxIREBQUEBQQEBUVEhcRFRASEBAQFhARFRQWFhQSFhUYHyggGBolHRYUIT0hJSkrLi8wFyE1ODMwQygtLisBCgoKDg0OGhAQGiwlHSQyLDUsNDQ3KywsLCwsLCwsLywsLCwsLCwsLCwsLCwsLCwsLCwsLCwsLSwsLCwsLCwsLP/AABEIANAA8wMBIgACEQEDEQH/xAAcAAEAAgIDAQAAAAAAAAAAAAAABgcEBQIDCAH/xABLEAABAwEBCQkLCgYCAwAAAAABAAIDEQQFBhIhMUFRYXEHEyJTgZGTwdEUFRYXIzJSVJKh0jM0QmNyc4KxwuE1YoOis/CjsiRDZP/EABkBAQADAQEAAAAAAAAAAAAAAAABAwQCBf/EACkRAQACAQMDBAIBBQAAAAAAAAABAgMRMVEEEhMUITJBImHBIzNCcYH/2gAMAwEAAhEDEQA/ALxREQEREBERAREQEREBERAREQFCr87+m2Vxhs4bJMPOc7GyHUQPOdqzZ9Cmch4JpoK834ZdjcSSeESTUknGSTnNVo6fHF5mZ+leS0xs2Vvu/apyTLPM6v0Q8sbyMbRvuWFHaXtNWve06Q9wPOFP7yLzrPNZ2WifClLy6kdS1jA17mY6Y3Hg1y0x5FJLXexYqU7nhAI+izBPtDGtFs9Kz26KopM+6t7lX522zkUmdK3OyYmUH8R4Q5CravWu+y3Qb40YDgcB8da4Dxjy5wQQQf3VXX6XstsuDJDhGNzi0tccLe3UqADnBAOXRrXXeBdvuW2NwjSOakUmgEngP5CeZzlzkx1yU7q7praazpK7URFhaBERAREQEREBERAREQEREBERAREQEREBERAREQEREHx4xHYvNkeQbAvSi82MyDYtnSff/P5U5vpc+59/DYP6n+aRby0jFyrR7n38Ng/qf5pFv5BUHYqMnzn/AG6rtDSXbueLTZ5IjSrm8EnM8Y2HnAVLPYRUOFCKgg5jkIKvdVRf3c/ebY8gUbKBMNpqHj2gT+JX9Nb3mqvJH2tK8a6/dVije41ezyUhzl7KcI6yC134lv1VG5LdLAtMkBOKVmG3H/7I8w2tLvYCtdUZqdt5hbSdYERFU7EREBERAREQEREBERAREQEREBERAREQEREBERAXm2i9CXcum2y2eSZ+RjagZMJxxNbykgcq89k5ztW3pI3lRm+lzbn38Ng/qf5pFIVpby7K6KwQMkFHYJcRoD3ueAddHBbpZsnyl3GzCeKE7VC902yYUEUoGNkhYfsvHa1vOppI6pJUev7ANz5q5t7I276xdYp0vCLbK5vZte822zyZKTNB+y44D/7XFX+vNocRjGUYxtXpJW9XHvEow/YiIsi4REQEREBERAREQEREBERAREQEREBERAREQERaq+e7LbHZnyuoSOCxp+nKfNbsznUCpiJmdIJnRAN1a7mHK2ysPBj4clM8pHBbyNNfxalorx7id12pocKxx0kk0Gh4LPxEcwctDNK57y5xL3vcXOOUue41J2klXRebcTuOyta4eUf5SU/zkYmbGig21Odb7zGLHpG7NH5W1bxdNpfm/wBou1xoKrCc6pqsK58Uc3QZKWB49J8bf7w79Kkahu6dNSCFnpSl+0MYR+sKzFGt4c22QCwRYcsbPSkYz2nAda9FqibyLLvt0LO3RJvh1b2DIPe0K9lb1U+8QjDsIiLIuEREBERAREQEREBERAREQEREBERAREQEREBUtug3w912nBjNYYasZTI9/wBOTWMVBqFc6mm6VfJ3PDvERpLK3hEHHFCcROouxgcpzBVZcu577RMyKIVc80Ghoylx1AVPItnT49PzlTlt9QlG5tcHfpu6JB5OE8GuR82UeziO0t1q1ViXKueyzQsij81gpXO45XOOsmp5VkyOoKqnLfvtqmsaQ6bS/NzroQlFW6FXG6baK2iJnoRF3K9x6mBWOqgvxtO+W6Y5Q129jVvYDSOcOWjp41vqryT7JHuRWLCtM0pyRxBg+1I6teZh9pWsqqvDvpslis7mS75vj5S84MeEAKNa0VrqJ5VJfGRYfr+i/dRmpe15mIdUmIrumCKH+Miw/X9F+6eMiw/X9F+6q8V+HffXlMEUP8ZFh+v6L908ZFh+v6L908V+DvrymCKH+Miw/X9F+6eMiw/X9F+6eK/B315TBFHbm37WGdwa2XAccjZWujqdAceDXVVSJcTWa7wmJidhERQkRRy+S/OzWJ2A7ClkymOOhLAcYLySANmXGMS0XjSh4ib2o+1WRivMaxDmb1hYCKv/ABpQ8RN7UfavvjSg4if2o+1T4MnCO+vKfooB40oOIn9qPtTxpQcRPzx9qeDJwd9eU/RQDxpQcRPzx9q++NKDiJ+ePtTwZODvrynyKA+NKz8RPzxdqeNKz8RaOeL4k8GTg768p8tXfJdyOxQOlkxnzWR1oZJDkaPzJzAFRuzbp1lcSHxzxjBJBIY6pAqG0acpyaNNFXd8t3pLdMZJOC0cGOIGojZo1k4qnPyADvH09pt+WyLZIiPZg3Rtz55XyynCe84Tjm1AaABQAaArR3Pb3O5ot+lFJpRkIxxRZQzUTiJ5BmUZ3PL2t/k7omHko3cBpGKWUfm1vvOLMVais6jJ/hCulfuRcZWVFFyRZVrE3h3+kJvLtH5LLRBhOY4AnBJoK0GU0zBU/Le3b3uLnWaarnFx4GdxqfzV2orMeWabObV1Uf4L231af2E8F7b6tP7CvBFb6q3Dnxwo/wAF7b6tP7CeC9t9Wn9hXgieqtweOFHG9i257PMNraJ4NWz1eX2QrttDat2LET1NuDxwpzwatnq83sp4N2z1eb2VcaJ6m3B44UVPC5ji2RrmOGVr2lpG0FTvc5vtcyRtltDi6N5wYnuNTG/6MdfROQaDQZDikd89xmWqBzSBvjWl0b87XAVDa+ichHYFTzXHEQSDlBGIg5iFdWYzVmJc+9JekkWFcW2b/ZoZTlkiY8jQ5zQSOeqLz5jRpefrTM6R7nvJc5zi5xOdxNSVybZXkVDTQ48y5XRjwZpW+jK9vM8hbOxnybdi9aNmNq+5JPRPuTuST0T7lukROjS9ySeifcncknon3LdIho0vcknon3J3JJ6J9y3SIaNL3JJ6J9y6XtINDiOhSBaW2/KO29SlEw6FKb17y5bXR8lYYcuERw5B/IDm/mOLRVbK8K96GSPuiUb47DLWsdTAbg04VPpHbi1Z1ZUXmjYsuXPp7VWVp9y4WWzsiY1kbQxjQGtaMgAXaiLGtEREBERAREQEREBEQlB12g8H3LEXZNJU6l1oCIsO6d04rMzDneGAmgxFxcaVoAMZUxGuw7bfa2wxPkdiDGF55BiG0mg5VRoxBSW+u+p1r8nGDHCDWh86QjIXUyAaOXRTleHe8bZaQXDyMRD5CcjiMbYtdc+qukLbir46zNlNp7p0hbV7dmMVjs7HYnNgjDhodgjCHPVFskWCZ1nVpef75Y8G22kf/TKeQyOI9xXdc8+THL+ZXdf3Hg3StI/nDvajY7rWPcw+T/EeperX3rDJO8u7fTqTfTqXB2VfF0l2b6dSb6dS60Qdm+nUm+nUutEHex1Vp7b8o7b1LbQ5OVam2/KO29QRErL3O/mI+9f1KZxeaNihm538xH3r+pTOLzRsXm5fnK6uzkiIq3QiIgIiICIiAiIgL45tRRfUQYJC+Lk84ztXFAWovnuKLXAWZHtq6N1aUfTIdRye/MtugUxMxOsImNVDuByHEclDmKvi84wmwwGzsEbHMrgg1o/JJU/SOECK6lSV13h1omLfNM0hbT0S9xHuVubmAPe2OuTDkps3x3XVa+p96RKvFulaIiwtClt0uLBulKfSZG7+wN/StTco8E/a6gpDusspb2nTZmHlD5B1BRy5J87k616mL4Qy2+Usl+UriuUmVcVYCIiAiIg7YcnKtTbvlHbeoLbQ5OVam3fKO29QRErL3O/mI+9f1KZxeaNihm538xH3r+pTOLzRsXm5fnK6uzkiIq3QiIgIiICIiAiIgLrnfQayuxYcoNTVBwREQFEL777WRsdDZ3B8rgWue01EIyHHnfsyZ9C3d89hknsskcLsF5ApjwcMAgllc1Ri/NU49haSCCCCQQRQgjEQRpWnBji3vKu9ph2WSzOle2OMYT3uDGtGcnENg1r0BcW54s1nihbjEbA2uTCd9J3KanlUN3K7hxCHuonDlcXRgEYoQCQQP5iKGug001n656nJ3T2x9OsddI1ERFmWqs3YI6T2d2mJ7fZcD+pQ65J4TtnWp5uxxYrK7QZW8+9kf9SoDcs8M/ZP5helg/twzX+TPlyrguyZdauQIiICIiDthycq1Nu+Udt6gttDk5Vqbd8o7b1BESsvc7+Yj71/UpnF5o2KGbnfzEfev6lM4vNGxebl+crq7OSIirdCIiAiIgIiICIiAse1ZRsWQsOZ9Sg4IiICqO/ZrRb58HS0n7RjYXe8lWbdu60dlhMkmxjK45H5mjtzBU3arQ6R7nvNXPcXuOsmppqWrpqzrNlWSfpaW5C49yzDMLQSOWOOv5BTtRbc2ucYLAwuFHSuM5GpwAZzta08qlKz5Z1vK6nxgREVbpA919n/AIsLtFoweeN5/SqyucfKDYfyVsbqsVbBX0ZmO58Jv6lUtiPlG7epeh03wZ8nybabMupds2RdS0ORERARco2FxAaC4nI1oJJ2ALlNA9ho9r2HLR7XNNNNCg+w5OVam3fKO29QW2hycq1Nu+Udt6giJWXud/MR96/qUzi80bFDNzv5iPvX9SmcXmjYvNy/OV1dnJERVuhERAREQEREBERB0WlxyZljrLtA4KxEBYd2JZGWeV0AwpAwljaYVXahnOemdZiKYFIW+3yzvw5nukdkq7MNAAxNGoKQ3hXr92yl8lN5icMNtccrsojpmbpPINI6d0CxNithLAAJI2ykDM8uc1x5cGu0lSHcdkOHam5sGJ3KDIOv3Lfe/wDS7qqax+WkrMApkX1EXmtIiIgjO6RHW5k+oxu5pmV91VS9mPDb9ofmrzv1jwrn2kaIXO9kYXUqKYaEbQt/Sz+Ms+XdvJci6V3yDEV00Wly+IvtEogsK9VrLLc11qbvO+ODnF88u8MAbIWBrpaHAbirkOMrZXVDLZZbWJN4Jgkkax0U2/GN0bA4GTgje348bMeIjHjUNvYvpfZGmN7N9iJrg1oWE5aVxEHR/py74r83TxOihjMTX+e5xBc4Z20GIV01NVitivOTVbFo7dEWhyLU275R23qC28WRai3fKO2j8gtqmU+vFutZ4rIGyzRRu3x5wXva00NKGhU0ubdWCbFDLFKWgEtY9riBpIGZUMucMzmODmOcxzTUOaS0tOkEZFnv08WmZ1dRfR6ERVte/uiubRlsaXjJv8YAcPtsyHaKbCpGL/bBxrx/Qm+FZbYbxOyyLRKTIo34d3P453QT/Cnh3c/jj0Fo+BR478Sd0cpIijnh1c/jj0Fo+BPDq5/HHoLR8CeO/Ep7o5SNFHPDq5/HnoLR8CeHVz+PPQWj4E8d+JO6OUjRRzw6ufxx6C0fAvhv7ufxx6C0fAnjvxJ3Ry39pdippWKtE6/Wwk1M3/DaPgXHwzsPHf8ADaPgTx34k7o5b9cZZA1pc4hrWguLiaBoGMklaCW/WwgEiVzz6LYZanUMJoHOVCL5r6pLXwGjeoq13utS8jIXnPsyDXlXdMNrT7xo5m8Qw75rq91Wl8grg4mMBxHe25CdpqeVT3cgsRbFPMfpvbG3WIwSSOV9PwqvLi3KktczYoRVzsZdmjZne7UPfiGdXzcm57LNBHDH5rG4I0k5XOOskk8qu6i0Vr2QjHGs6stERYV4iIgwLvxYdktDfSglbzxuC8+BeklVF8253O2VzrE0SxuNRFhMY6Kv0eEQC0Zsdc1MVTq6bJFdYlVlrM+8Iz3xZodzDtTvizQ7mHaszwHuj6s7pbP8aeA90fVndLZ/jWvvpzCrS3DD74s0O5h2p3xZodzDtWZ4D3R9Wd0tn+NPAe6Pqzuls/xp305g0tww++LNDuYdqd8WaHcw7VmeA90fVndLZ/jTwHuj6s7pbP8AGnfTmDS3DD74s0O5h2rX2mQOeSMh07FvPAe6Pqzuls/xp4D3R9Wd0tn+NPJTmEaW4R5WHcO86O3XLhe0iKYGXBkpUPAleAx4zjFlyjXkWlsW5/b5Hhr42wtzyPkjcANjHEk6veFblxrmsssEcMdS1jaVOVxJJc46ySTyqjPmiIjtn3WY6cqSunexbLO6kkEhHpxtdKw68JoxbDQ6lg97Z+Jn6GTsXohFxHVTwnww8797Z+Jn6GTsTvbPxM/Qydi9EInq54PD+3nfvbPxM/Qydid7Z+Jn6GTsXohE9XPB4f28797Z+Jn6GTsTvbPxM/Qydi9EInq54PD+3nfvbPxM/Qydid7Z+Jn6GTsXohE9XPB4f28797Z+Jn6GTsTvbPxM/Qydi9EInq54PD+3nllyrQTRsFocdAglJ9wUiuLufWucgygWZmcvo55GqMH/ALEK5EUW6q07QmMUNXcC4MFijwIG5cbpHUL5CM7j1DEKraIizTMzOsrdhERQCIi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8678" name="AutoShape 6" descr="data:image/jpeg;base64,/9j/4AAQSkZJRgABAQAAAQABAAD/2wCEAAkGBwgHBhUSBxQWFhQXFRsaGRMYGRoXFxcVGBUYHBUUFRkYHCggGCYxHhUYITEhJikrLi4uFx8zRDMsNzQtLzcBCgoKDg0OGxAQFzQkHyAsNy8sLC0sNDAsLC8sMS00LywsLSwsLC0sLC0sLiwsLCwsLCwsLCwsLCwsLCssLCwsN//AABEIANkA6QMBIgACEQEDEQH/xAAcAAEAAgIDAQAAAAAAAAAAAAAABgcFCAIDBAH/xABLEAABAgIDBg8OBgEFAQAAAAAAAQIDBAUGEQcSITFRcRQXIjI1QVJhcnOBkZOhshMVFiMzNFNikrGzwcPSVIKD0dPidDZCY6LhJP/EABkBAQADAQEAAAAAAAAAAAAAAAACAwQBBf/EACoRAQABAwIFBAICAwAAAAAAAAABAgMRBBIxMjNBURMUIVKh8GFiIiNC/9oADAMBAAIRAxEAPwC8QAAAAAAAAAAAAAAAAAAAAAAAAAAAAAAAAAAAAAAAAAAAAAAAAAAAAAAAAAAAIbdHrm+qspDbJNa6PEVbEdarWsbjeqIqKuFUREtTbyEqKJqnEOTOIymQKJddYrO7F3BM0N3zecdNatGWD0a/caPaXEPUhfAKH01q0ZYPRr9xatQaxxaz1fSNMtRsRHqx6N1qubYt823CiKipg2sJXcsV0RmUoriUjABSkAAAAAAAAAAAAAAAAAAAAAAAAAAAAAPjnI1trsCJtmtld6d8IKxxY6L4tFvIe9CZbery4XfmLeus0/3oqysKAtkWYtYlmNGWeNdzanO9CrLnNA9/q0Q2xEthQ/GRMl61dS3ldYmZHG7S0xTTNyVVyczhPqrXL6IjUFCfTjHrGe2+ciPcxG32FrLGqmJFRF37TK6VdVPRxOmifcTY6ZqN3KHgxri/czTfuTOd0p7KfCgrplA0bV6nGQqJaqMWCjltc5+qv3ouFyrtNQsO4n/pF/8AkP7EMhN2ByLWSGiLhSXbbveMiLhJtcT/ANIv/wAh/Yhmq7MzYiZV086wAAYFwAAAAAAAAAAAAAAAAAAAAAAAAAAABFLpdP8AeGq71grZFi+Lh5UVyLfPTM21c9hKmmapiIcmcRlUN0enu/8AWh7oa2woXi4eRUauqemd1vIjS0rktA96KspFjJZEmLHrlRlnim8y32d6lRVJoFaw1jhQFTxdt9E4ptl8nLgb+Y2TaiNbY3Ehs1VUU0xbhXbjM5fVwIYqNEWNEtXkMlFWyEuZTA0hEdCo+I5mBUhvVF30aqoYoWqJrpSXfOs8eJbqUerW8CHqU9yryl6XPKLWiKnwGPSxzmd0cm3fRNUqLmtROQ17oeAybpSBDja18WG1czntRepTaZqI1LGm3VztppohVb+ZmX0AGFaAAAAAAAAAAAAAAAAAAAAAAAAAAAUFdWp7vzWdYcFbYcvbDbkV9vjXc6I38hbteqeSrtWokZq+MVLyGmWI7A1eTC7M1SgqtUPFrBTsKXZbq3at22jEwxHKuWy3lVDbpKIjNc9lVyey2rjVA6AoNZqOmrjrqcqQW23vOtrsytLDOuBBhy8BrIKIjWojURMSNRLERORDsMtyua6pqlZEYjDqmVsl1zGBpXYuNxT+wpnJ1bJdeT3mDpXYuNxT+wpGniKAq5s9K/5EH4rDaI1dq5s9K/5EH4rDaI2a3jCu0AAxLQAAAAAAAAAAACKUxdCq5RFIOgzMRyvZgcjGOcjV3KqmC3e2iVNM1fEQ5MxHFKwQfTVqtuovROGmrVbdReicT9G59Zc3R5TgEH01arbqL0Thpq1W3UXonD0bn1k3R5TgEH01arbqL0Thpq1W3UXonD0bn1k3R5TgGIq5WWiqyS7nUU++vVsc1UVrm24rUXaXLiwKZcrmJicSkAETr5XSVqvJq2EqPmXJqIeT/kiZE3tuyzKqdppmqcQ5M4Vzdip7vlWBJeAvi5dLFyLGcmq5ksbnviSXFKB7hIxJ2YTVRNRDt2obV1TkzuSz8iFW0VITlYaabCg2uiRX6p2Oy1bYkR2bCpsxR8nAo6RZBlUsZDajWpvNSxDbqJi3bi3Cqj5nL0AAwLnmn18TymFpXYuNxT+wpn4sJsVtjzwztF6IlXsY6y+a5tqpivkVLes7HEa2UFFhwKYl3xlRGtjQnOcuJGpEaqqvIhsL4b1W/GQOkaUrHufVqloys0M51mC+Y5itdvtVXIvOiKdfgJWr8JE52fcendpt3MTNX5Z6Zqp7Lu8N6rfjIHSNHhvVb8ZA6RpSPgJWr8JE52fcPAStX4SJzs+4p9va+/5hLfV4XzR1ZaDpSPeUdMwYj9w17VdyJbaplTV+laGpWhIre+cKJCVcLXKliW+q5MFvLaS2q11GlaKsZSyLMQk21WyM1N5y4H/mw75GvSfGaJy7FzyvMGMq/T1HVhkO7UW++bbYqKljmusRVa5FxLhTnMmZJiYnErQAHAAAA1dp9VWnZhV9PF+I42iNXKf2bmOPi/EcbdFxlVd7O9tATrm2pec6/sffB+e9T2l+0k8LySZk9xyNe+VSLeD896ntL9o8H571PaX7SUg5vkRbwfnvU9pftPNPUZMSMNFj3tirZgVV+RMjC1p80ZwvkpKKpmRKLhWy81xUPtvLYpKlJCioN/SUVkNuV7kbbmtx8hrJJUjO0dfaBivh3yIjlY5W3yJiRVRcONT7Kyk/TEz/APKyLHeu2iOiO5XYbOVSi7pt9e6Z+E6a8RhaFa7rLLxYdWG2r+IeliJxbFwrndZmUrSTlKTrFS17Lo+NHiLaqqtq773uXWpvrgxJkQmlXblFLTzkdTTkgM3KWPiqnJqW8qrmLZoCr9GVelO50VDRqLrnY3vXK9y4V+RGbtuzGKPmXdtVXFiaiVMlqqyaq5UfHeiX8XIm4ZkbbyrjyIkqAMNVU1TmVsRgABF0AAAAAAAB0zkpLT0ssOdY17HJYrHIjkXOilHXU6qUdVubhOou+RsW/thqtrWq291irhs1WJVXEXuVNd310p+r9M06WqYuRGULkfDuuE+aTfDh9lxaZVlwnzSb4cPsuLTI6nqy7RygAKEgAADVyntm5jj4vxHG0Zq5T2zkxx8X4jjbouMqrvZIoc45IaYExJ7jlox+RDyM1iZk9xyNWFT06MfkQaMfkQ8wGB6dGPyIYusEdYss21P93yU9Zj6a8g3hfIlEfIltxWSlJ2l5jRkNj72GxW37UdeqrnWqlqYMRdEOHDhMshIiJkRLE6inrhWy81xUPtvLkPP1U/7JX2+UABmTAAAAAAAAAAAAAAqa7vrpT9X6ZbJU13fXSn6v0y/TdWEK+V3XCfNJvhw+y4tMqy4T5pN8OH2XFpjU9WXaOUABQkAAAauU9s5McfF+I42jNXKe2cmOPi/EcbdFxlVd7MyzWJmT3HI4s1iZk9xyNaoAAAx9NeQbwvkZAx9NeQbwvkdjiJncLVUpqZT/AIWdT1/cuUpm4Zs5McS3tqXMedqupK+3ygAM6YAAAAAAAAAAAAAFTXd9dKfq/TLZKmu766U/V+mX6bqwhXyu64T5pN8OH2XFplWXCfNJvhw+y4tManqy7RygAKEgAADVyntnJjj4vxHG0Zq5T2zkxx8X4jjbouMqrvZmWaxMye45HFmsTMnuORrVAAAGPpryDeF8jIGPpryDeF8jscRMrhmzkxxLe2pcxTNwzZyY4lvbUuY87VdSV9vlAAZ0wAAAAAAAAAAAAAKmu766U/V+mWw5yMba4p+7fGWNFlclkX6ZfpurH72Qr5XuuE+aTfDh9lxaZVlwnzSb4cPsuLTGp6su0coAChIAAA1cp7ZyY4+L8RxtGauU9s5McfF+I426LjKq72ZlmsTMnuORxZrEzJ7jka1QAABj6a8g3hfIyBj6a8g3hfI7HESm4xFfCpqPeehTtp+5bmio2XqKfuOWrT0az0H1GluXjsinn6rqSvo5XZoqNl6hoqNl6jqVqomFDjfNypzmdJ6WTkVHarCe2FFZFbqOYxW1gPrXK11rQ6zAPEyesbq0wn3RyZOs4PYDx6OTc9Y0cm56wPYDx6OTc9Z80d6vWB7Ti97WNtceTR3q9Z0R4zozsOLIAmI7ozt7aQq27Pr5XNF+mWaVldn18rmi/TNGm6sfvZCvlZO4T5pN8OH2XFplWXCfNJvhw+y4tM5qerLtHKAAoSAAANXKe2cmOPi/EcbRmrlPbOTHHxfiONui4yqu9mZZrEzJ7jkYdKWiImtTrPvfeLuW9Zs2yqZcGI77xdy3rHfeLuW9Y2yMuY+mvIN4XyOjvvF3Les6JudfNMRHIiWLbgOxEjzNiuhLqXK23BgWy3eOfdI+V/O4se4WiOpeat9FD7by47xuRDPd1OyrbtTpozGctVb6O7Ba9d7VH3uMzuX8zv2Nqb1uRD7YhX73+v5S9L+WtlWK1UjV6Ytllv4a66C5dS7fbuV305bS56vU/R9YJPulHuwproa4HsXI5PmmBTC17uaQKTV0egESHGwq6FihxF21TcO38S7dmMqSXj0lQFKWwr+DGhrYqKlipla5q403lwKTmmi/GafiXMzR8S2JBAaJun0bEk077teyKmBbxt8x3rNw2pmU9umXVzLG6P8AsZJsXI/5Wbo8piCHaZdXMsbo/wCw0y6uZY3R/wBjno3PrJujymIIdpl1cyxuj/sNMurmWN0f9h6Nz6ybo8piCHaZdXMsbo/7Hhpm6dRzJFe8zXuirgS/besb6y4dVmOxYuTPK5ujyz1bq1ydW5XV6uM5NRCRf+z9y337RTE9O0jWClL6YV0WLEVEa1qW8FjGpiTe/wDVPkKFSVYKWsh30aPFdnVV21XaaiciIheNQ6iytWIPdJiyJMuTVRNpiLjZCtxJldjXeTAa/wDDT0+Z/fwh81yXM6qzFWKIfo9U7rFcjnNTCjERLGst21wrauLDykxAMFdU1TmVsRiMAAIugAAEIp25jQdL0i6NfRYbnrfORitvVcuN1jmrZbjwE3BKmuqmc0y5MRPFXGk9Qvp5jnh/YNJ6hfTzHPD+wscFnuLn2c2U+FcaT1C+nmOeH9g0nqF9PMc8P7CxwPcXPsbKfCuNJ6hfTzHPD+waT1C+nmOeH9hY4HuLn2NlPhgaqVSoyq0FyUcjlc+y+iPW1zrLb1MCIiIlq4ETbM8AVVVTVOZSiMAAOARuuNTaOrTLePS8jImojtTVJ6rk/wB7d5eRUJICVNU0zmHJjKjn3I6xI5b18uqZb56W79l5gPmlJWPdy/tv/jLyBf7u4h6cKN0pKx7uX9t/8Y0pKx7uX9t/8ZeQHu7h6cKN0pKx7uX9t/8AGNKSse7l/bf/ABl5Ae7uHpwo3SkrHu5f23/xn1tyOsSuS+fLomW/etm/ZeYS8QPd3D04RyplUJCqslZA1cVyeMjKmqd6rdy3InvUkYBnqqmqcynEYAAcdAAAAAAAAAAAAAAAAAAAAAAAAAAAAAAAAAAAAAAAAAAAAA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28682" name="Picture 10" descr="http://segredosdanet.org/wp-content/uploads/2013/05/Facebook_like_thumb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2280" y="2636912"/>
            <a:ext cx="1872208" cy="160300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683568" y="2636912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Universo </a:t>
            </a:r>
            <a:r>
              <a:rPr lang="pt-BR" dirty="0" err="1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galactocêntrico</a:t>
            </a:r>
            <a:endParaRPr lang="pt-BR" dirty="0" smtClean="0">
              <a:solidFill>
                <a:schemeClr val="bg1">
                  <a:lumMod val="85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Universo de </a:t>
            </a:r>
            <a:r>
              <a:rPr lang="pt-BR" dirty="0" err="1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Herschel</a:t>
            </a:r>
            <a:r>
              <a:rPr lang="pt-BR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 </a:t>
            </a:r>
            <a:br>
              <a:rPr lang="pt-BR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</a:br>
            <a:r>
              <a:rPr lang="pt-BR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(séc. XVIII)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0" y="6581775"/>
            <a:ext cx="600075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pt-BR" sz="120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Crédito da imagem: http://www.astronomy.ohio-state.edu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564904"/>
            <a:ext cx="8100392" cy="2984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259632" y="2492896"/>
            <a:ext cx="6336704" cy="714375"/>
          </a:xfrm>
        </p:spPr>
        <p:txBody>
          <a:bodyPr/>
          <a:lstStyle/>
          <a:p>
            <a:pPr>
              <a:buClr>
                <a:schemeClr val="accent6">
                  <a:lumMod val="60000"/>
                  <a:lumOff val="40000"/>
                </a:schemeClr>
              </a:buClr>
              <a:defRPr/>
            </a:pPr>
            <a:r>
              <a:rPr lang="pt-BR" sz="440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Sol no centro da Via Láctea?</a:t>
            </a:r>
          </a:p>
          <a:p>
            <a:pPr>
              <a:buClr>
                <a:schemeClr val="accent6">
                  <a:lumMod val="60000"/>
                  <a:lumOff val="40000"/>
                </a:schemeClr>
              </a:buClr>
              <a:defRPr/>
            </a:pPr>
            <a:endParaRPr lang="pt-BR" sz="3600" b="0" dirty="0" smtClean="0">
              <a:solidFill>
                <a:schemeClr val="accent6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3" cstate="print">
            <a:lum contrast="18000"/>
          </a:blip>
          <a:srcRect/>
          <a:stretch>
            <a:fillRect/>
          </a:stretch>
        </p:blipFill>
        <p:spPr bwMode="auto">
          <a:xfrm>
            <a:off x="4500563" y="-531440"/>
            <a:ext cx="4643437" cy="688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6147" name="Rectangle 3"/>
          <p:cNvSpPr>
            <a:spLocks noChangeArrowheads="1"/>
          </p:cNvSpPr>
          <p:nvPr/>
        </p:nvSpPr>
        <p:spPr bwMode="auto">
          <a:xfrm>
            <a:off x="4485580" y="5498068"/>
            <a:ext cx="44069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pt-BR" sz="2800" dirty="0">
                <a:solidFill>
                  <a:schemeClr val="bg1"/>
                </a:solidFill>
                <a:latin typeface="Century Gothic" pitchFamily="34" charset="0"/>
              </a:rPr>
              <a:t>Omega </a:t>
            </a:r>
            <a:r>
              <a:rPr lang="pt-BR" sz="2800" dirty="0" err="1" smtClean="0">
                <a:solidFill>
                  <a:schemeClr val="bg1"/>
                </a:solidFill>
                <a:latin typeface="Century Gothic" pitchFamily="34" charset="0"/>
              </a:rPr>
              <a:t>Centauri</a:t>
            </a:r>
            <a:r>
              <a:rPr lang="pt-BR" sz="280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endParaRPr lang="pt-BR" sz="28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5" name="Título 3"/>
          <p:cNvSpPr txBox="1">
            <a:spLocks/>
          </p:cNvSpPr>
          <p:nvPr/>
        </p:nvSpPr>
        <p:spPr>
          <a:xfrm>
            <a:off x="714375" y="0"/>
            <a:ext cx="7772400" cy="1143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pt-BR" sz="4400" kern="0" dirty="0" err="1">
                <a:solidFill>
                  <a:schemeClr val="bg1"/>
                </a:solidFill>
                <a:latin typeface="Century Gothic" pitchFamily="34" charset="0"/>
                <a:ea typeface="+mj-ea"/>
                <a:cs typeface="+mj-cs"/>
              </a:rPr>
              <a:t>Shapley</a:t>
            </a:r>
            <a:r>
              <a:rPr lang="pt-BR" sz="4400" kern="0" dirty="0">
                <a:solidFill>
                  <a:schemeClr val="bg1"/>
                </a:solidFill>
                <a:latin typeface="Century Gothic" pitchFamily="34" charset="0"/>
                <a:ea typeface="+mj-ea"/>
                <a:cs typeface="+mj-cs"/>
              </a:rPr>
              <a:t> e os aglomerados globulares</a:t>
            </a:r>
          </a:p>
        </p:txBody>
      </p:sp>
      <p:pic>
        <p:nvPicPr>
          <p:cNvPr id="21506" name="Picture 2" descr="http://phys-astro.sonoma.edu/BruceMedalists/shapley/shaple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1916831"/>
            <a:ext cx="2736304" cy="3605651"/>
          </a:xfrm>
          <a:prstGeom prst="rect">
            <a:avLst/>
          </a:prstGeom>
          <a:noFill/>
        </p:spPr>
      </p:pic>
      <p:sp>
        <p:nvSpPr>
          <p:cNvPr id="6" name="Retângulo 5"/>
          <p:cNvSpPr/>
          <p:nvPr/>
        </p:nvSpPr>
        <p:spPr>
          <a:xfrm>
            <a:off x="607629" y="5661248"/>
            <a:ext cx="295625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Harlow Shapley (1885-1972)</a:t>
            </a:r>
            <a:endParaRPr lang="pt-PT" dirty="0">
              <a:solidFill>
                <a:schemeClr val="bg1">
                  <a:lumMod val="8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0" y="6453336"/>
            <a:ext cx="932452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ct val="30000"/>
              </a:spcBef>
              <a:defRPr/>
            </a:pPr>
            <a:r>
              <a:rPr lang="pt-BR" sz="110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Crédito das imagens: Omega </a:t>
            </a:r>
            <a:r>
              <a:rPr lang="pt-BR" sz="1100" dirty="0" err="1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Centauri</a:t>
            </a:r>
            <a:r>
              <a:rPr lang="pt-BR" sz="110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: Telescópio Espacial Hubble; </a:t>
            </a:r>
            <a:r>
              <a:rPr lang="pt-BR" sz="1100" dirty="0" err="1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Harlow</a:t>
            </a:r>
            <a:r>
              <a:rPr lang="pt-BR" sz="110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 </a:t>
            </a:r>
            <a:r>
              <a:rPr lang="pt-BR" sz="1100" dirty="0" err="1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Shapley</a:t>
            </a:r>
            <a:r>
              <a:rPr lang="pt-BR" sz="110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: </a:t>
            </a:r>
            <a:r>
              <a:rPr lang="en-US" sz="110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American Institute of Physics </a:t>
            </a:r>
            <a:r>
              <a:rPr lang="en-US" sz="1100" dirty="0" err="1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Niels</a:t>
            </a:r>
            <a:r>
              <a:rPr lang="en-US" sz="110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 Bohr Library</a:t>
            </a:r>
            <a:endParaRPr lang="pt-BR" sz="1100" dirty="0" smtClean="0">
              <a:solidFill>
                <a:schemeClr val="bg1">
                  <a:lumMod val="85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4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6147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ítulo 3"/>
          <p:cNvSpPr>
            <a:spLocks noGrp="1"/>
          </p:cNvSpPr>
          <p:nvPr>
            <p:ph type="title"/>
          </p:nvPr>
        </p:nvSpPr>
        <p:spPr>
          <a:xfrm>
            <a:off x="683568" y="44624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Distribuição dos </a:t>
            </a:r>
            <a:r>
              <a:rPr lang="pt-BR" dirty="0" err="1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AG’s</a:t>
            </a:r>
            <a:endParaRPr lang="pt-BR" dirty="0" smtClean="0">
              <a:solidFill>
                <a:schemeClr val="bg1">
                  <a:lumMod val="8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0" y="6581775"/>
            <a:ext cx="600075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pt-BR" sz="120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Crédito da imagem: http://www.astronomy.ohio-state.edu </a:t>
            </a:r>
          </a:p>
        </p:txBody>
      </p:sp>
      <p:pic>
        <p:nvPicPr>
          <p:cNvPr id="43012" name="Picture 2" descr="C:\Documents and Settings\andre silva\Meus documentos\CONCURSO_CDCC\apresentações\Imagens\Universo\ShapleyGCs.gif"/>
          <p:cNvPicPr>
            <a:picLocks noChangeAspect="1" noChangeArrowheads="1"/>
          </p:cNvPicPr>
          <p:nvPr/>
        </p:nvPicPr>
        <p:blipFill>
          <a:blip r:embed="rId2" cstate="print">
            <a:lum/>
          </a:blip>
          <a:srcRect l="7349" t="20997" r="5774" b="4899"/>
          <a:stretch>
            <a:fillRect/>
          </a:stretch>
        </p:blipFill>
        <p:spPr bwMode="auto">
          <a:xfrm>
            <a:off x="611560" y="1124744"/>
            <a:ext cx="8208912" cy="5252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755576" y="2636912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Universo “sem centro”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C:\Documents and Settings\andre silva\Meus documentos\CONCURSO_CDCC\apresentações\Imagens\Universo\Einstein.jpg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500063" y="1071563"/>
            <a:ext cx="200025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59" name="Picture 3" descr="C:\Documents and Settings\andre silva\Meus documentos\CONCURSO_CDCC\apresentações\Imagens\Universo\prisma.jpg"/>
          <p:cNvPicPr>
            <a:picLocks noChangeAspect="1" noChangeArrowheads="1"/>
          </p:cNvPicPr>
          <p:nvPr/>
        </p:nvPicPr>
        <p:blipFill>
          <a:blip r:embed="rId4" cstate="print">
            <a:lum contrast="27000"/>
          </a:blip>
          <a:srcRect/>
          <a:stretch>
            <a:fillRect/>
          </a:stretch>
        </p:blipFill>
        <p:spPr bwMode="auto">
          <a:xfrm>
            <a:off x="5857875" y="3929063"/>
            <a:ext cx="3000375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Friedmann"/>
          <p:cNvPicPr>
            <a:picLocks noChangeAspect="1" noChangeArrowheads="1"/>
          </p:cNvPicPr>
          <p:nvPr/>
        </p:nvPicPr>
        <p:blipFill>
          <a:blip r:embed="rId5" cstate="print">
            <a:lum contrast="9000"/>
          </a:blip>
          <a:srcRect/>
          <a:stretch>
            <a:fillRect/>
          </a:stretch>
        </p:blipFill>
        <p:spPr bwMode="auto">
          <a:xfrm>
            <a:off x="2571750" y="1089025"/>
            <a:ext cx="2071688" cy="251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6" name="Título 7"/>
          <p:cNvSpPr>
            <a:spLocks noGrp="1"/>
          </p:cNvSpPr>
          <p:nvPr>
            <p:ph type="title"/>
          </p:nvPr>
        </p:nvSpPr>
        <p:spPr>
          <a:xfrm>
            <a:off x="685800" y="-18256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Universo estático?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 cstate="print">
            <a:lum bright="6000" contrast="1000"/>
          </a:blip>
          <a:srcRect/>
          <a:stretch>
            <a:fillRect/>
          </a:stretch>
        </p:blipFill>
        <p:spPr bwMode="auto">
          <a:xfrm>
            <a:off x="3551238" y="4000500"/>
            <a:ext cx="1449387" cy="249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2" name="Picture 6"/>
          <p:cNvPicPr>
            <a:picLocks noChangeAspect="1" noChangeArrowheads="1"/>
          </p:cNvPicPr>
          <p:nvPr/>
        </p:nvPicPr>
        <p:blipFill>
          <a:blip r:embed="rId7" cstate="print">
            <a:lum/>
          </a:blip>
          <a:srcRect/>
          <a:stretch>
            <a:fillRect/>
          </a:stretch>
        </p:blipFill>
        <p:spPr bwMode="auto">
          <a:xfrm>
            <a:off x="428625" y="3929063"/>
            <a:ext cx="2305050" cy="25812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12" name="Retângulo 11"/>
          <p:cNvSpPr>
            <a:spLocks noChangeArrowheads="1"/>
          </p:cNvSpPr>
          <p:nvPr/>
        </p:nvSpPr>
        <p:spPr bwMode="auto">
          <a:xfrm>
            <a:off x="3563888" y="4005064"/>
            <a:ext cx="1428750" cy="2500313"/>
          </a:xfrm>
          <a:prstGeom prst="rect">
            <a:avLst/>
          </a:prstGeom>
          <a:solidFill>
            <a:srgbClr val="FF0000">
              <a:alpha val="30980"/>
            </a:srgbClr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solidFill>
                <a:schemeClr val="bg1">
                  <a:lumMod val="8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45063" name="Picture 7" descr="C:\Documents and Settings\andre silva\Meus documentos\CONCURSO_CDCC\apresentações\Imagens\Universo\Edwin-Hubble.jpg"/>
          <p:cNvPicPr>
            <a:picLocks noChangeAspect="1" noChangeArrowheads="1"/>
          </p:cNvPicPr>
          <p:nvPr/>
        </p:nvPicPr>
        <p:blipFill>
          <a:blip r:embed="rId8" cstate="print">
            <a:lum bright="8000" contrast="8000"/>
          </a:blip>
          <a:srcRect/>
          <a:stretch>
            <a:fillRect/>
          </a:stretch>
        </p:blipFill>
        <p:spPr bwMode="auto">
          <a:xfrm>
            <a:off x="6929438" y="1071563"/>
            <a:ext cx="1928812" cy="258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4" name="Picture 8" descr="C:\Documents and Settings\andre silva\Meus documentos\CONCURSO_CDCC\apresentações\Imagens\telescópios\HST.jpg"/>
          <p:cNvPicPr>
            <a:picLocks noChangeAspect="1" noChangeArrowheads="1"/>
          </p:cNvPicPr>
          <p:nvPr/>
        </p:nvPicPr>
        <p:blipFill>
          <a:blip r:embed="rId9" cstate="print">
            <a:lum bright="18000"/>
          </a:blip>
          <a:srcRect/>
          <a:stretch>
            <a:fillRect/>
          </a:stretch>
        </p:blipFill>
        <p:spPr bwMode="auto">
          <a:xfrm>
            <a:off x="4902200" y="1071563"/>
            <a:ext cx="2084388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Símbolo de 'Não' 20"/>
          <p:cNvSpPr/>
          <p:nvPr/>
        </p:nvSpPr>
        <p:spPr bwMode="auto">
          <a:xfrm>
            <a:off x="5143500" y="1571625"/>
            <a:ext cx="1643063" cy="1643063"/>
          </a:xfrm>
          <a:prstGeom prst="noSmoking">
            <a:avLst>
              <a:gd name="adj" fmla="val 9198"/>
            </a:avLst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pt-BR">
              <a:solidFill>
                <a:schemeClr val="bg1">
                  <a:lumMod val="85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5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5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5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3000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imation zur Expansionsbewegung des Universums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216" y="980728"/>
            <a:ext cx="8503256" cy="5472608"/>
          </a:xfrm>
          <a:prstGeom prst="rect">
            <a:avLst/>
          </a:prstGeom>
          <a:noFill/>
        </p:spPr>
      </p:pic>
      <p:sp>
        <p:nvSpPr>
          <p:cNvPr id="47106" name="Título 3"/>
          <p:cNvSpPr>
            <a:spLocks noGrp="1"/>
          </p:cNvSpPr>
          <p:nvPr>
            <p:ph type="title"/>
          </p:nvPr>
        </p:nvSpPr>
        <p:spPr>
          <a:xfrm>
            <a:off x="685800" y="-27384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Universo em expansão!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0" y="6510536"/>
            <a:ext cx="896448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900" dirty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Crédito da imagem</a:t>
            </a:r>
            <a:r>
              <a:rPr lang="pt-BR" sz="90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: </a:t>
            </a:r>
            <a:r>
              <a:rPr lang="pt-BR" sz="900" b="0" dirty="0" smtClean="0">
                <a:solidFill>
                  <a:schemeClr val="bg1">
                    <a:lumMod val="85000"/>
                  </a:schemeClr>
                </a:solidFill>
              </a:rPr>
              <a:t>Max Planck </a:t>
            </a:r>
            <a:r>
              <a:rPr lang="pt-BR" sz="900" b="0" dirty="0" err="1" smtClean="0">
                <a:solidFill>
                  <a:schemeClr val="bg1">
                    <a:lumMod val="85000"/>
                  </a:schemeClr>
                </a:solidFill>
              </a:rPr>
              <a:t>Institute</a:t>
            </a:r>
            <a:r>
              <a:rPr lang="pt-BR" sz="900" b="0" dirty="0" smtClean="0">
                <a:solidFill>
                  <a:schemeClr val="bg1">
                    <a:lumMod val="85000"/>
                  </a:schemeClr>
                </a:solidFill>
              </a:rPr>
              <a:t> for </a:t>
            </a:r>
            <a:r>
              <a:rPr lang="pt-BR" sz="900" b="0" dirty="0" err="1" smtClean="0">
                <a:solidFill>
                  <a:schemeClr val="bg1">
                    <a:lumMod val="85000"/>
                  </a:schemeClr>
                </a:solidFill>
              </a:rPr>
              <a:t>Gravitational</a:t>
            </a:r>
            <a:r>
              <a:rPr lang="pt-BR" sz="900" b="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pt-BR" sz="900" b="0" dirty="0" err="1" smtClean="0">
                <a:solidFill>
                  <a:schemeClr val="bg1">
                    <a:lumMod val="85000"/>
                  </a:schemeClr>
                </a:solidFill>
              </a:rPr>
              <a:t>Physics</a:t>
            </a:r>
            <a:r>
              <a:rPr lang="pt-BR" sz="900" b="0" dirty="0" smtClean="0">
                <a:solidFill>
                  <a:schemeClr val="bg1">
                    <a:lumMod val="85000"/>
                  </a:schemeClr>
                </a:solidFill>
              </a:rPr>
              <a:t>, </a:t>
            </a:r>
            <a:r>
              <a:rPr lang="pt-BR" sz="900" b="0" dirty="0" err="1" smtClean="0">
                <a:solidFill>
                  <a:schemeClr val="bg1">
                    <a:lumMod val="85000"/>
                  </a:schemeClr>
                </a:solidFill>
              </a:rPr>
              <a:t>Golm</a:t>
            </a:r>
            <a:r>
              <a:rPr lang="pt-BR" sz="900" b="0" dirty="0" smtClean="0">
                <a:solidFill>
                  <a:schemeClr val="bg1">
                    <a:lumMod val="85000"/>
                  </a:schemeClr>
                </a:solidFill>
              </a:rPr>
              <a:t>/</a:t>
            </a:r>
            <a:r>
              <a:rPr lang="pt-BR" sz="900" b="0" dirty="0" err="1" smtClean="0">
                <a:solidFill>
                  <a:schemeClr val="bg1">
                    <a:lumMod val="85000"/>
                  </a:schemeClr>
                </a:solidFill>
              </a:rPr>
              <a:t>Potsdam</a:t>
            </a:r>
            <a:r>
              <a:rPr lang="pt-BR" sz="900" b="0" dirty="0" smtClean="0">
                <a:solidFill>
                  <a:schemeClr val="bg1">
                    <a:lumMod val="85000"/>
                  </a:schemeClr>
                </a:solidFill>
              </a:rPr>
              <a:t>,, disponível em  http://www.einstein-online.info/elementary/cosmology/expansion</a:t>
            </a:r>
            <a:r>
              <a:rPr lang="pt-BR" sz="90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 </a:t>
            </a:r>
            <a:endParaRPr lang="pt-BR" sz="900" dirty="0">
              <a:solidFill>
                <a:schemeClr val="bg1">
                  <a:lumMod val="85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Sem centro?</a:t>
            </a:r>
          </a:p>
        </p:txBody>
      </p:sp>
      <p:pic>
        <p:nvPicPr>
          <p:cNvPr id="7" name="Picture 4">
            <a:hlinkClick r:id="rId2" action="ppaction://hlinkfile"/>
          </p:cNvPr>
          <p:cNvPicPr>
            <a:picLocks noChangeArrowheads="1"/>
          </p:cNvPicPr>
          <p:nvPr/>
        </p:nvPicPr>
        <p:blipFill>
          <a:blip r:embed="rId3" cstate="print">
            <a:lum bright="3000" contrast="13000"/>
          </a:blip>
          <a:stretch>
            <a:fillRect/>
          </a:stretch>
        </p:blipFill>
        <p:spPr bwMode="auto">
          <a:xfrm>
            <a:off x="3563888" y="2780928"/>
            <a:ext cx="1800000" cy="1800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827584" y="2564904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Universo geocêntrico</a:t>
            </a:r>
            <a:endParaRPr lang="pt-BR" dirty="0">
              <a:solidFill>
                <a:schemeClr val="bg1">
                  <a:lumMod val="85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755576" y="2780928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Panorama do conhecimento atual </a:t>
            </a:r>
            <a:br>
              <a:rPr lang="pt-BR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</a:br>
            <a:r>
              <a:rPr lang="pt-BR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sobre o Universo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3"/>
          <p:cNvSpPr txBox="1">
            <a:spLocks/>
          </p:cNvSpPr>
          <p:nvPr/>
        </p:nvSpPr>
        <p:spPr bwMode="auto">
          <a:xfrm>
            <a:off x="714375" y="2714625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>
              <a:lnSpc>
                <a:spcPct val="72000"/>
              </a:lnSpc>
              <a:buClr>
                <a:srgbClr val="8585E0"/>
              </a:buClr>
              <a:defRPr/>
            </a:pPr>
            <a:r>
              <a:rPr lang="pt-BR" sz="4400" kern="0" dirty="0" err="1">
                <a:solidFill>
                  <a:schemeClr val="bg1"/>
                </a:solidFill>
                <a:latin typeface="Century Gothic" pitchFamily="34" charset="0"/>
                <a:ea typeface="+mj-ea"/>
                <a:cs typeface="+mj-cs"/>
              </a:rPr>
              <a:t>Big-Bang</a:t>
            </a:r>
            <a:r>
              <a:rPr lang="pt-BR" sz="4400" kern="0" dirty="0">
                <a:solidFill>
                  <a:schemeClr val="bg1"/>
                </a:solidFill>
                <a:latin typeface="Century Gothic" pitchFamily="34" charset="0"/>
                <a:ea typeface="+mj-ea"/>
                <a:cs typeface="+mj-cs"/>
              </a:rPr>
              <a:t>: </a:t>
            </a:r>
          </a:p>
          <a:p>
            <a:pPr>
              <a:lnSpc>
                <a:spcPct val="72000"/>
              </a:lnSpc>
              <a:buClr>
                <a:srgbClr val="8585E0"/>
              </a:buClr>
              <a:defRPr/>
            </a:pPr>
            <a:r>
              <a:rPr lang="pt-BR" sz="4400" kern="0" dirty="0">
                <a:solidFill>
                  <a:schemeClr val="bg1"/>
                </a:solidFill>
                <a:latin typeface="Century Gothic" pitchFamily="34" charset="0"/>
                <a:ea typeface="+mj-ea"/>
                <a:cs typeface="+mj-cs"/>
              </a:rPr>
              <a:t>a teoria mais aceita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3" name="Imagem 2" descr="F:\DTAA\STATUS\exposição interna\Exposição Interna EMA set10\Cosmologia set10\Figura 4.jpg"/>
          <p:cNvPicPr>
            <a:picLocks noChangeAspect="1" noChangeArrowheads="1"/>
          </p:cNvPicPr>
          <p:nvPr/>
        </p:nvPicPr>
        <p:blipFill>
          <a:blip r:embed="rId2" cstate="print"/>
          <a:srcRect l="15513" t="15274" r="16806" b="15274"/>
          <a:stretch>
            <a:fillRect/>
          </a:stretch>
        </p:blipFill>
        <p:spPr bwMode="auto">
          <a:xfrm>
            <a:off x="0" y="108133"/>
            <a:ext cx="9144000" cy="6749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tângulo 3"/>
          <p:cNvSpPr/>
          <p:nvPr/>
        </p:nvSpPr>
        <p:spPr>
          <a:xfrm>
            <a:off x="0" y="6510338"/>
            <a:ext cx="7786688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defRPr/>
            </a:pPr>
            <a:r>
              <a:rPr lang="pt-BR" sz="1100" dirty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Crédito da imagem: NASA/WMAP </a:t>
            </a:r>
            <a:r>
              <a:rPr lang="pt-BR" sz="1100" dirty="0" err="1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Science</a:t>
            </a:r>
            <a:r>
              <a:rPr lang="pt-BR" sz="1100" dirty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 </a:t>
            </a:r>
            <a:r>
              <a:rPr lang="pt-BR" sz="1100" dirty="0" err="1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Team</a:t>
            </a:r>
            <a:r>
              <a:rPr lang="pt-BR" sz="1100" dirty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/Elisa C. </a:t>
            </a:r>
            <a:r>
              <a:rPr lang="pt-BR" sz="1100" dirty="0" err="1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Arizono</a:t>
            </a:r>
            <a:endParaRPr lang="pt-BR" sz="1100" dirty="0">
              <a:solidFill>
                <a:schemeClr val="bg1">
                  <a:lumMod val="8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5" name="Retângulo 4"/>
          <p:cNvSpPr/>
          <p:nvPr/>
        </p:nvSpPr>
        <p:spPr bwMode="auto">
          <a:xfrm>
            <a:off x="395536" y="692696"/>
            <a:ext cx="1872208" cy="720080"/>
          </a:xfrm>
          <a:prstGeom prst="rect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6" name="Retângulo 5"/>
          <p:cNvSpPr/>
          <p:nvPr/>
        </p:nvSpPr>
        <p:spPr bwMode="auto">
          <a:xfrm>
            <a:off x="2123728" y="764704"/>
            <a:ext cx="1872208" cy="720080"/>
          </a:xfrm>
          <a:prstGeom prst="rect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7" name="Retângulo 6"/>
          <p:cNvSpPr/>
          <p:nvPr/>
        </p:nvSpPr>
        <p:spPr bwMode="auto">
          <a:xfrm>
            <a:off x="4283968" y="764704"/>
            <a:ext cx="2088232" cy="720080"/>
          </a:xfrm>
          <a:prstGeom prst="rect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8" name="Retângulo 7"/>
          <p:cNvSpPr/>
          <p:nvPr/>
        </p:nvSpPr>
        <p:spPr bwMode="auto">
          <a:xfrm>
            <a:off x="5436096" y="44624"/>
            <a:ext cx="2088232" cy="720080"/>
          </a:xfrm>
          <a:prstGeom prst="rect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9" name="Retângulo 8"/>
          <p:cNvSpPr/>
          <p:nvPr/>
        </p:nvSpPr>
        <p:spPr bwMode="auto">
          <a:xfrm>
            <a:off x="2051720" y="5229200"/>
            <a:ext cx="2088232" cy="720080"/>
          </a:xfrm>
          <a:prstGeom prst="rect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1" name="Retângulo 10"/>
          <p:cNvSpPr/>
          <p:nvPr/>
        </p:nvSpPr>
        <p:spPr bwMode="auto">
          <a:xfrm>
            <a:off x="1115616" y="6021288"/>
            <a:ext cx="7128792" cy="504056"/>
          </a:xfrm>
          <a:prstGeom prst="rect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3" name="Elipse 12"/>
          <p:cNvSpPr/>
          <p:nvPr/>
        </p:nvSpPr>
        <p:spPr bwMode="auto">
          <a:xfrm>
            <a:off x="-2484784" y="-963488"/>
            <a:ext cx="8208912" cy="8280920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42000">
                <a:schemeClr val="bg1">
                  <a:alpha val="84000"/>
                </a:schemeClr>
              </a:gs>
              <a:gs pos="69000">
                <a:schemeClr val="tx1">
                  <a:alpha val="1500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3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ítulo 3"/>
          <p:cNvSpPr>
            <a:spLocks noGrp="1"/>
          </p:cNvSpPr>
          <p:nvPr>
            <p:ph type="title"/>
          </p:nvPr>
        </p:nvSpPr>
        <p:spPr>
          <a:xfrm>
            <a:off x="683568" y="2862064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Matéria Escura e </a:t>
            </a:r>
            <a:br>
              <a:rPr lang="pt-BR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</a:br>
            <a:r>
              <a:rPr lang="pt-BR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Energia Escura</a:t>
            </a:r>
            <a:endParaRPr lang="en-GB" dirty="0" smtClean="0">
              <a:solidFill>
                <a:schemeClr val="bg1">
                  <a:lumMod val="85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áfico 2"/>
          <p:cNvGraphicFramePr/>
          <p:nvPr/>
        </p:nvGraphicFramePr>
        <p:xfrm>
          <a:off x="0" y="214290"/>
          <a:ext cx="9144000" cy="66437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CaixaDeTexto 3"/>
          <p:cNvSpPr txBox="1"/>
          <p:nvPr/>
        </p:nvSpPr>
        <p:spPr>
          <a:xfrm>
            <a:off x="0" y="6581775"/>
            <a:ext cx="914400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Crédito:  André Luiz da Silva/CDA/CDCC/USP</a:t>
            </a:r>
            <a:endParaRPr lang="pt-BR" sz="1200" dirty="0">
              <a:solidFill>
                <a:schemeClr val="bg1">
                  <a:lumMod val="85000"/>
                </a:schemeClr>
              </a:solidFill>
              <a:latin typeface="Century Gothic" pitchFamily="34" charset="0"/>
            </a:endParaRPr>
          </a:p>
        </p:txBody>
      </p:sp>
      <p:cxnSp>
        <p:nvCxnSpPr>
          <p:cNvPr id="6" name="Conector reto 5"/>
          <p:cNvCxnSpPr/>
          <p:nvPr/>
        </p:nvCxnSpPr>
        <p:spPr bwMode="auto">
          <a:xfrm>
            <a:off x="1403648" y="1412776"/>
            <a:ext cx="936104" cy="79208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8" name="Conector reto 7"/>
          <p:cNvCxnSpPr/>
          <p:nvPr/>
        </p:nvCxnSpPr>
        <p:spPr bwMode="auto">
          <a:xfrm flipH="1">
            <a:off x="4211960" y="908720"/>
            <a:ext cx="1872208" cy="50405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1" name="Conector reto 10"/>
          <p:cNvCxnSpPr/>
          <p:nvPr/>
        </p:nvCxnSpPr>
        <p:spPr bwMode="auto">
          <a:xfrm>
            <a:off x="5364088" y="3501008"/>
            <a:ext cx="1872208" cy="208823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15" name="CaixaDeTexto 14"/>
          <p:cNvSpPr txBox="1"/>
          <p:nvPr/>
        </p:nvSpPr>
        <p:spPr>
          <a:xfrm>
            <a:off x="-108520" y="476672"/>
            <a:ext cx="28803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0" dirty="0" smtClean="0">
                <a:solidFill>
                  <a:srgbClr val="FFFFFF">
                    <a:lumMod val="85000"/>
                  </a:srgbClr>
                </a:solidFill>
                <a:latin typeface="Century Gothic" pitchFamily="34" charset="0"/>
              </a:rPr>
              <a:t>Matéria </a:t>
            </a:r>
          </a:p>
          <a:p>
            <a:r>
              <a:rPr lang="pt-BR" sz="2800" b="0" dirty="0" smtClean="0">
                <a:solidFill>
                  <a:srgbClr val="FFFFFF">
                    <a:lumMod val="85000"/>
                  </a:srgbClr>
                </a:solidFill>
                <a:latin typeface="Century Gothic" pitchFamily="34" charset="0"/>
              </a:rPr>
              <a:t>Escura: 23%</a:t>
            </a:r>
          </a:p>
          <a:p>
            <a:endParaRPr lang="pt-BR" dirty="0"/>
          </a:p>
        </p:txBody>
      </p:sp>
      <p:sp>
        <p:nvSpPr>
          <p:cNvPr id="16" name="Retângulo 15"/>
          <p:cNvSpPr/>
          <p:nvPr/>
        </p:nvSpPr>
        <p:spPr>
          <a:xfrm>
            <a:off x="5724128" y="548680"/>
            <a:ext cx="32403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Átomos: 4%</a:t>
            </a:r>
            <a:endParaRPr lang="pt-BR" sz="2800" b="0" dirty="0">
              <a:solidFill>
                <a:schemeClr val="bg1">
                  <a:lumMod val="8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6337608" y="5589240"/>
            <a:ext cx="2194832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0" dirty="0" smtClean="0">
                <a:solidFill>
                  <a:srgbClr val="FFFFFF">
                    <a:lumMod val="85000"/>
                  </a:srgbClr>
                </a:solidFill>
                <a:latin typeface="Century Gothic" pitchFamily="34" charset="0"/>
              </a:rPr>
              <a:t>Energia </a:t>
            </a:r>
          </a:p>
          <a:p>
            <a:r>
              <a:rPr lang="pt-BR" sz="2800" b="0" dirty="0" smtClean="0">
                <a:solidFill>
                  <a:srgbClr val="FFFFFF">
                    <a:lumMod val="85000"/>
                  </a:srgbClr>
                </a:solidFill>
                <a:latin typeface="Century Gothic" pitchFamily="34" charset="0"/>
              </a:rPr>
              <a:t>Escura: 73%</a:t>
            </a:r>
            <a:endParaRPr lang="pt-BR" sz="2800" b="0" dirty="0">
              <a:solidFill>
                <a:srgbClr val="FFFFFF">
                  <a:lumMod val="85000"/>
                </a:srgb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4" grpId="0"/>
      <p:bldP spid="15" grpId="0"/>
      <p:bldP spid="16" grpId="0"/>
      <p:bldP spid="1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ítulo 3"/>
          <p:cNvSpPr>
            <a:spLocks noGrp="1"/>
          </p:cNvSpPr>
          <p:nvPr>
            <p:ph type="title"/>
          </p:nvPr>
        </p:nvSpPr>
        <p:spPr>
          <a:xfrm>
            <a:off x="683568" y="1628800"/>
            <a:ext cx="7772400" cy="1143000"/>
          </a:xfrm>
        </p:spPr>
        <p:txBody>
          <a:bodyPr/>
          <a:lstStyle/>
          <a:p>
            <a:r>
              <a:rPr lang="pt-BR" dirty="0" smtClean="0">
                <a:latin typeface="Century Gothic" pitchFamily="34" charset="0"/>
              </a:rPr>
              <a:t/>
            </a:r>
            <a:br>
              <a:rPr lang="pt-BR" dirty="0" smtClean="0">
                <a:latin typeface="Century Gothic" pitchFamily="34" charset="0"/>
              </a:rPr>
            </a:br>
            <a:endParaRPr lang="pt-BR" sz="2800" dirty="0" smtClean="0">
              <a:solidFill>
                <a:schemeClr val="bg1">
                  <a:lumMod val="8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4" name="Título 3"/>
          <p:cNvSpPr txBox="1">
            <a:spLocks/>
          </p:cNvSpPr>
          <p:nvPr/>
        </p:nvSpPr>
        <p:spPr bwMode="auto">
          <a:xfrm>
            <a:off x="899592" y="692696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>
              <a:defRPr/>
            </a:pPr>
            <a:r>
              <a:rPr lang="pt-BR" sz="4400" kern="0" dirty="0">
                <a:solidFill>
                  <a:schemeClr val="bg1"/>
                </a:solidFill>
                <a:latin typeface="Century Gothic" pitchFamily="34" charset="0"/>
                <a:ea typeface="+mj-ea"/>
                <a:cs typeface="+mj-cs"/>
              </a:rPr>
              <a:t>Uma </a:t>
            </a:r>
            <a:r>
              <a:rPr lang="pt-BR" sz="4400" kern="0" dirty="0" smtClean="0">
                <a:solidFill>
                  <a:schemeClr val="bg1"/>
                </a:solidFill>
                <a:latin typeface="Century Gothic" pitchFamily="34" charset="0"/>
                <a:ea typeface="+mj-ea"/>
                <a:cs typeface="+mj-cs"/>
              </a:rPr>
              <a:t>viagem ao universo conhecido...</a:t>
            </a:r>
            <a:endParaRPr lang="pt-BR" sz="4400" kern="0" dirty="0">
              <a:solidFill>
                <a:schemeClr val="bg1"/>
              </a:solidFill>
              <a:latin typeface="Century Gothic" pitchFamily="34" charset="0"/>
              <a:ea typeface="+mj-ea"/>
              <a:cs typeface="+mj-cs"/>
            </a:endParaRPr>
          </a:p>
        </p:txBody>
      </p:sp>
      <p:pic>
        <p:nvPicPr>
          <p:cNvPr id="7" name="Picture 4">
            <a:hlinkClick r:id="rId2" action="ppaction://hlinkfile"/>
          </p:cNvPr>
          <p:cNvPicPr>
            <a:picLocks noChangeArrowheads="1"/>
          </p:cNvPicPr>
          <p:nvPr/>
        </p:nvPicPr>
        <p:blipFill>
          <a:blip r:embed="rId3" cstate="print">
            <a:lum bright="3000" contrast="13000"/>
          </a:blip>
          <a:stretch>
            <a:fillRect/>
          </a:stretch>
        </p:blipFill>
        <p:spPr bwMode="auto">
          <a:xfrm>
            <a:off x="3635896" y="2996952"/>
            <a:ext cx="1800000" cy="1800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sp>
        <p:nvSpPr>
          <p:cNvPr id="5" name="Retângulo 4"/>
          <p:cNvSpPr/>
          <p:nvPr/>
        </p:nvSpPr>
        <p:spPr>
          <a:xfrm>
            <a:off x="107504" y="6309320"/>
            <a:ext cx="842493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pt-BR" sz="120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Fonte: Museu de História Natural de Nova Iorque</a:t>
            </a:r>
            <a:endParaRPr lang="pt-BR" sz="12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 txBox="1">
            <a:spLocks/>
          </p:cNvSpPr>
          <p:nvPr/>
        </p:nvSpPr>
        <p:spPr bwMode="auto">
          <a:xfrm>
            <a:off x="539552" y="476672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>
              <a:defRPr/>
            </a:pPr>
            <a:r>
              <a:rPr lang="pt-BR" sz="4400" kern="0" dirty="0" smtClean="0">
                <a:solidFill>
                  <a:schemeClr val="bg1"/>
                </a:solidFill>
                <a:latin typeface="Century Gothic" pitchFamily="34" charset="0"/>
                <a:ea typeface="+mj-ea"/>
                <a:cs typeface="+mj-cs"/>
              </a:rPr>
              <a:t>Apêndice</a:t>
            </a:r>
            <a:endParaRPr lang="pt-BR" sz="4400" kern="0" dirty="0">
              <a:solidFill>
                <a:schemeClr val="bg1"/>
              </a:solidFill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7" name="Subtítulo 6"/>
          <p:cNvSpPr>
            <a:spLocks noGrp="1"/>
          </p:cNvSpPr>
          <p:nvPr>
            <p:ph type="subTitle" idx="1"/>
          </p:nvPr>
        </p:nvSpPr>
        <p:spPr>
          <a:xfrm>
            <a:off x="539552" y="2852936"/>
            <a:ext cx="8064896" cy="1752600"/>
          </a:xfrm>
        </p:spPr>
        <p:txBody>
          <a:bodyPr/>
          <a:lstStyle/>
          <a:p>
            <a:pPr>
              <a:buClr>
                <a:srgbClr val="9966FF"/>
              </a:buClr>
            </a:pPr>
            <a:r>
              <a:rPr lang="pt-BR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itchFamily="34" charset="0"/>
                <a:hlinkClick r:id="rId2" action="ppaction://hlinkfile"/>
              </a:rPr>
              <a:t>What</a:t>
            </a:r>
            <a:r>
              <a:rPr lang="pt-BR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itchFamily="34" charset="0"/>
                <a:hlinkClick r:id="rId2" action="ppaction://hlinkfile"/>
              </a:rPr>
              <a:t> </a:t>
            </a:r>
            <a:r>
              <a:rPr lang="pt-BR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itchFamily="34" charset="0"/>
                <a:hlinkClick r:id="rId2" action="ppaction://hlinkfile"/>
              </a:rPr>
              <a:t>is a </a:t>
            </a:r>
            <a:r>
              <a:rPr lang="pt-BR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itchFamily="34" charset="0"/>
                <a:hlinkClick r:id="rId2" action="ppaction://hlinkfile"/>
              </a:rPr>
              <a:t>redshift</a:t>
            </a:r>
            <a:r>
              <a:rPr lang="pt-BR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itchFamily="34" charset="0"/>
                <a:hlinkClick r:id="rId2" action="ppaction://hlinkfile"/>
              </a:rPr>
              <a:t> (em inglês): ótimo vídeo sobre o efeito Doppler.</a:t>
            </a:r>
            <a:r>
              <a:rPr lang="pt-BR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itchFamily="34" charset="0"/>
              </a:rPr>
              <a:t> </a:t>
            </a:r>
          </a:p>
          <a:p>
            <a:pPr algn="l">
              <a:buClr>
                <a:srgbClr val="9966FF"/>
              </a:buClr>
              <a:buFont typeface="Arial" pitchFamily="34" charset="0"/>
              <a:buChar char="•"/>
            </a:pPr>
            <a:endParaRPr lang="pt-BR" dirty="0" smtClean="0">
              <a:solidFill>
                <a:schemeClr val="accent6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  <a:p>
            <a:pPr algn="l">
              <a:buClr>
                <a:srgbClr val="9966FF"/>
              </a:buClr>
              <a:buFont typeface="Arial" pitchFamily="34" charset="0"/>
              <a:buChar char="•"/>
            </a:pPr>
            <a:endParaRPr lang="pt-BR" dirty="0" smtClean="0">
              <a:solidFill>
                <a:schemeClr val="accent6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0" y="6464369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>
                <a:srgbClr val="9966FF"/>
              </a:buClr>
            </a:pPr>
            <a:r>
              <a:rPr lang="pt-BR" sz="12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itchFamily="34" charset="0"/>
              </a:rPr>
              <a:t>Fonte: NASA/</a:t>
            </a:r>
            <a:r>
              <a:rPr lang="pt-BR" sz="120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itchFamily="34" charset="0"/>
              </a:rPr>
              <a:t>Spitzer</a:t>
            </a:r>
            <a:r>
              <a:rPr lang="pt-BR" sz="12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itchFamily="34" charset="0"/>
              </a:rPr>
              <a:t>, disponível em http://www.youtube.com/watch?v=Iq5BsQZ5Xeo</a:t>
            </a:r>
            <a:endParaRPr lang="pt-BR" sz="1200" dirty="0">
              <a:solidFill>
                <a:schemeClr val="accent6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899592" y="764704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>
                    <a:lumMod val="85000"/>
                  </a:schemeClr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Century Gothic" pitchFamily="34" charset="0"/>
              </a:rPr>
              <a:t>Modelo geocêntrico</a:t>
            </a:r>
            <a:r>
              <a:rPr lang="pt-BR" dirty="0" smtClean="0">
                <a:solidFill>
                  <a:schemeClr val="bg1">
                    <a:lumMod val="85000"/>
                  </a:schemeClr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Century Gothic" pitchFamily="34" charset="0"/>
                <a:hlinkClick r:id="rId2" action="ppaction://hlinkfile"/>
              </a:rPr>
              <a:t/>
            </a:r>
            <a:br>
              <a:rPr lang="pt-BR" dirty="0" smtClean="0">
                <a:solidFill>
                  <a:schemeClr val="bg1">
                    <a:lumMod val="85000"/>
                  </a:schemeClr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Century Gothic" pitchFamily="34" charset="0"/>
                <a:hlinkClick r:id="rId2" action="ppaction://hlinkfile"/>
              </a:rPr>
            </a:br>
            <a:endParaRPr lang="pt-BR" dirty="0" smtClean="0">
              <a:solidFill>
                <a:schemeClr val="bg1">
                  <a:lumMod val="85000"/>
                </a:scheme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3" name="Picture 4">
            <a:hlinkClick r:id="rId2" action="ppaction://hlinkfile"/>
          </p:cNvPr>
          <p:cNvPicPr>
            <a:picLocks noChangeArrowheads="1"/>
          </p:cNvPicPr>
          <p:nvPr/>
        </p:nvPicPr>
        <p:blipFill>
          <a:blip r:embed="rId3" cstate="print">
            <a:lum bright="3000" contrast="13000"/>
          </a:blip>
          <a:stretch>
            <a:fillRect/>
          </a:stretch>
        </p:blipFill>
        <p:spPr bwMode="auto">
          <a:xfrm>
            <a:off x="3563888" y="2780928"/>
            <a:ext cx="1800000" cy="1800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sp>
        <p:nvSpPr>
          <p:cNvPr id="5" name="CaixaDeTexto 4"/>
          <p:cNvSpPr txBox="1"/>
          <p:nvPr/>
        </p:nvSpPr>
        <p:spPr>
          <a:xfrm>
            <a:off x="0" y="6581775"/>
            <a:ext cx="914400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Crédito: Planetário de Milão</a:t>
            </a:r>
            <a:endParaRPr lang="pt-BR" sz="1200" dirty="0">
              <a:solidFill>
                <a:schemeClr val="bg1">
                  <a:lumMod val="85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users.clas.ufl.edu/ufhatch/images/earthCenterRetrograde.gif"/>
          <p:cNvPicPr>
            <a:picLocks noChangeAspect="1" noChangeArrowheads="1" noCrop="1"/>
          </p:cNvPicPr>
          <p:nvPr/>
        </p:nvPicPr>
        <p:blipFill>
          <a:blip r:embed="rId2" cstate="print">
            <a:lum bright="22000" contrast="41000"/>
          </a:blip>
          <a:srcRect/>
          <a:stretch>
            <a:fillRect/>
          </a:stretch>
        </p:blipFill>
        <p:spPr bwMode="auto">
          <a:xfrm>
            <a:off x="1043608" y="750119"/>
            <a:ext cx="7416825" cy="6063257"/>
          </a:xfrm>
          <a:prstGeom prst="rect">
            <a:avLst/>
          </a:prstGeom>
          <a:noFill/>
        </p:spPr>
      </p:pic>
      <p:sp>
        <p:nvSpPr>
          <p:cNvPr id="29698" name="Título 3"/>
          <p:cNvSpPr>
            <a:spLocks noGrp="1"/>
          </p:cNvSpPr>
          <p:nvPr>
            <p:ph type="title"/>
          </p:nvPr>
        </p:nvSpPr>
        <p:spPr>
          <a:xfrm>
            <a:off x="685800" y="44624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Epiciclo e deferente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0" y="6581775"/>
            <a:ext cx="9144000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Crédito da imagem: </a:t>
            </a:r>
            <a:r>
              <a:rPr lang="pt-BR" sz="1200" dirty="0" err="1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Dr</a:t>
            </a:r>
            <a:r>
              <a:rPr lang="pt-BR" sz="120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 Robert A. </a:t>
            </a:r>
            <a:r>
              <a:rPr lang="pt-BR" sz="1200" dirty="0" err="1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Hatch</a:t>
            </a:r>
            <a:endParaRPr lang="pt-BR" sz="1200" dirty="0">
              <a:solidFill>
                <a:schemeClr val="bg1">
                  <a:lumMod val="85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ítulo 3"/>
          <p:cNvSpPr>
            <a:spLocks noGrp="1"/>
          </p:cNvSpPr>
          <p:nvPr>
            <p:ph type="title"/>
          </p:nvPr>
        </p:nvSpPr>
        <p:spPr>
          <a:xfrm>
            <a:off x="107504" y="44624"/>
            <a:ext cx="9036496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Modelo de Ptolomeu (sec. II)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0" y="6581775"/>
            <a:ext cx="914400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Crédito da imagem: Salvador Nogueira, disponível em  http://www.trekbrasilis.org </a:t>
            </a:r>
          </a:p>
        </p:txBody>
      </p:sp>
      <p:pic>
        <p:nvPicPr>
          <p:cNvPr id="37890" name="Picture 2" descr="C:\Documents and Settings\andre silva\Meus documentos\CONCURSO_CDCC\apresentações\Imagens\Universo\Ptolomeu e seu modelo.jpg"/>
          <p:cNvPicPr>
            <a:picLocks noChangeAspect="1" noChangeArrowheads="1"/>
          </p:cNvPicPr>
          <p:nvPr/>
        </p:nvPicPr>
        <p:blipFill>
          <a:blip r:embed="rId3" cstate="print">
            <a:lum/>
          </a:blip>
          <a:srcRect t="7025" b="3513"/>
          <a:stretch>
            <a:fillRect/>
          </a:stretch>
        </p:blipFill>
        <p:spPr bwMode="auto">
          <a:xfrm>
            <a:off x="2339753" y="908720"/>
            <a:ext cx="4464495" cy="565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ímbolo de 'Não' 5"/>
          <p:cNvSpPr/>
          <p:nvPr/>
        </p:nvSpPr>
        <p:spPr bwMode="auto">
          <a:xfrm>
            <a:off x="2210250" y="787155"/>
            <a:ext cx="4752528" cy="4752528"/>
          </a:xfrm>
          <a:prstGeom prst="noSmoking">
            <a:avLst>
              <a:gd name="adj" fmla="val 9198"/>
            </a:avLst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pt-BR">
              <a:solidFill>
                <a:schemeClr val="bg1">
                  <a:lumMod val="85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683568" y="2636912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Universo heliocêntrico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ítulo 3"/>
          <p:cNvSpPr>
            <a:spLocks noGrp="1"/>
          </p:cNvSpPr>
          <p:nvPr>
            <p:ph type="title"/>
          </p:nvPr>
        </p:nvSpPr>
        <p:spPr>
          <a:xfrm>
            <a:off x="685800" y="44624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Modelo de </a:t>
            </a:r>
            <a:r>
              <a:rPr lang="pt-BR" dirty="0" err="1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Tycho</a:t>
            </a:r>
            <a:r>
              <a:rPr lang="pt-BR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 (séc. XVI)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0" y="6537151"/>
            <a:ext cx="914400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pt-BR" sz="120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Crédito da imagem: Salvador Nogueira, disponível em  http://www.trekbrasilis.org </a:t>
            </a:r>
          </a:p>
        </p:txBody>
      </p:sp>
      <p:pic>
        <p:nvPicPr>
          <p:cNvPr id="40962" name="Picture 2" descr="C:\Documents and Settings\andre silva\Meus documentos\CONCURSO_CDCC\apresentações\Imagens\Universo\ticho e seu modelo.jpg"/>
          <p:cNvPicPr>
            <a:picLocks noChangeAspect="1" noChangeArrowheads="1"/>
          </p:cNvPicPr>
          <p:nvPr/>
        </p:nvPicPr>
        <p:blipFill>
          <a:blip r:embed="rId3" cstate="print">
            <a:lum/>
          </a:blip>
          <a:srcRect t="7728"/>
          <a:stretch>
            <a:fillRect/>
          </a:stretch>
        </p:blipFill>
        <p:spPr bwMode="auto">
          <a:xfrm>
            <a:off x="2555776" y="961344"/>
            <a:ext cx="4320480" cy="5644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ímbolo de 'Não' 4"/>
          <p:cNvSpPr/>
          <p:nvPr/>
        </p:nvSpPr>
        <p:spPr bwMode="auto">
          <a:xfrm>
            <a:off x="1980312" y="1053336"/>
            <a:ext cx="5400000" cy="5400000"/>
          </a:xfrm>
          <a:prstGeom prst="noSmoking">
            <a:avLst>
              <a:gd name="adj" fmla="val 9198"/>
            </a:avLst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pt-BR">
              <a:solidFill>
                <a:schemeClr val="bg1">
                  <a:lumMod val="85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ítulo 3"/>
          <p:cNvSpPr>
            <a:spLocks noGrp="1"/>
          </p:cNvSpPr>
          <p:nvPr>
            <p:ph type="title"/>
          </p:nvPr>
        </p:nvSpPr>
        <p:spPr>
          <a:xfrm>
            <a:off x="107504" y="-27384"/>
            <a:ext cx="9036496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Modelo de Copérnico (séc. XVI)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0" y="6581775"/>
            <a:ext cx="914400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Crédito da imagem: Salvador Nogueira, disponível em  http://www.trekbrasilis.org </a:t>
            </a:r>
          </a:p>
        </p:txBody>
      </p:sp>
      <p:pic>
        <p:nvPicPr>
          <p:cNvPr id="39938" name="Picture 2" descr="C:\Documents and Settings\andre silva\Meus documentos\CONCURSO_CDCC\apresentações\Imagens\Universo\copérnico e seu modelo.jpg"/>
          <p:cNvPicPr>
            <a:picLocks noChangeAspect="1" noChangeArrowheads="1"/>
          </p:cNvPicPr>
          <p:nvPr/>
        </p:nvPicPr>
        <p:blipFill>
          <a:blip r:embed="rId2" cstate="print">
            <a:lum/>
          </a:blip>
          <a:srcRect t="7025" b="4918"/>
          <a:stretch>
            <a:fillRect/>
          </a:stretch>
        </p:blipFill>
        <p:spPr bwMode="auto">
          <a:xfrm>
            <a:off x="2411760" y="923746"/>
            <a:ext cx="4536504" cy="5655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4" name="AutoShape 2" descr="data:image/jpeg;base64,/9j/4AAQSkZJRgABAQAAAQABAAD/2wCEAAkGBxIREBQUEBQQEBUVEhcRFRASEBAQFhARFRQWFhQSFhUYHyggGBolHRYUIT0hJSkrLi8wFyE1ODMwQygtLisBCgoKDg0OGhAQGiwlHSQyLDUsNDQ3KywsLCwsLCwsLywsLCwsLCwsLCwsLCwsLCwsLCwsLCwsLSwsLCwsLCwsLP/AABEIANAA8wMBIgACEQEDEQH/xAAcAAEAAgIDAQAAAAAAAAAAAAAABgcEBQIDCAH/xABLEAABAwEBCQkLCgYCAwAAAAABAAIDEQQFBhIhMUFRYXEHEyJTgZGTwdEUFRYXIzJSVJKh0jM0QmNyc4KxwuE1YoOis/CjsiRDZP/EABkBAQADAQEAAAAAAAAAAAAAAAABAwQCBf/EACkRAQACAQMDBAIBBQAAAAAAAAABAgMRMVEEEhMUITJBImHBIzNCcYH/2gAMAwEAAhEDEQA/ALxREQEREBERAREQEREBERAREQFCr87+m2Vxhs4bJMPOc7GyHUQPOdqzZ9Cmch4JpoK834ZdjcSSeESTUknGSTnNVo6fHF5mZ+leS0xs2Vvu/apyTLPM6v0Q8sbyMbRvuWFHaXtNWve06Q9wPOFP7yLzrPNZ2WifClLy6kdS1jA17mY6Y3Hg1y0x5FJLXexYqU7nhAI+izBPtDGtFs9Kz26KopM+6t7lX522zkUmdK3OyYmUH8R4Q5CravWu+y3Qb40YDgcB8da4Dxjy5wQQQf3VXX6XstsuDJDhGNzi0tccLe3UqADnBAOXRrXXeBdvuW2NwjSOakUmgEngP5CeZzlzkx1yU7q7praazpK7URFhaBERAREQEREBERAREQEREBERAREQEREBERAREQEREHx4xHYvNkeQbAvSi82MyDYtnSff/P5U5vpc+59/DYP6n+aRby0jFyrR7n38Ng/qf5pFv5BUHYqMnzn/AG6rtDSXbueLTZ5IjSrm8EnM8Y2HnAVLPYRUOFCKgg5jkIKvdVRf3c/ebY8gUbKBMNpqHj2gT+JX9Nb3mqvJH2tK8a6/dVije41ezyUhzl7KcI6yC134lv1VG5LdLAtMkBOKVmG3H/7I8w2tLvYCtdUZqdt5hbSdYERFU7EREBERAREQEREBERAREQEREBERAREQEREBERAXm2i9CXcum2y2eSZ+RjagZMJxxNbykgcq89k5ztW3pI3lRm+lzbn38Ng/qf5pFIVpby7K6KwQMkFHYJcRoD3ueAddHBbpZsnyl3GzCeKE7VC902yYUEUoGNkhYfsvHa1vOppI6pJUev7ANz5q5t7I276xdYp0vCLbK5vZte822zyZKTNB+y44D/7XFX+vNocRjGUYxtXpJW9XHvEow/YiIsi4REQEREBERAREQEREBERAREQEREBERAREQERaq+e7LbHZnyuoSOCxp+nKfNbsznUCpiJmdIJnRAN1a7mHK2ysPBj4clM8pHBbyNNfxalorx7id12pocKxx0kk0Gh4LPxEcwctDNK57y5xL3vcXOOUue41J2klXRebcTuOyta4eUf5SU/zkYmbGig21Odb7zGLHpG7NH5W1bxdNpfm/wBou1xoKrCc6pqsK58Uc3QZKWB49J8bf7w79Kkahu6dNSCFnpSl+0MYR+sKzFGt4c22QCwRYcsbPSkYz2nAda9FqibyLLvt0LO3RJvh1b2DIPe0K9lb1U+8QjDsIiLIuEREBERAREQEREBERAREQEREBERAREQEREBUtug3w912nBjNYYasZTI9/wBOTWMVBqFc6mm6VfJ3PDvERpLK3hEHHFCcROouxgcpzBVZcu577RMyKIVc80Ghoylx1AVPItnT49PzlTlt9QlG5tcHfpu6JB5OE8GuR82UeziO0t1q1ViXKueyzQsij81gpXO45XOOsmp5VkyOoKqnLfvtqmsaQ6bS/NzroQlFW6FXG6baK2iJnoRF3K9x6mBWOqgvxtO+W6Y5Q129jVvYDSOcOWjp41vqryT7JHuRWLCtM0pyRxBg+1I6teZh9pWsqqvDvpslis7mS75vj5S84MeEAKNa0VrqJ5VJfGRYfr+i/dRmpe15mIdUmIrumCKH+Miw/X9F+6eMiw/X9F+6q8V+HffXlMEUP8ZFh+v6L908ZFh+v6L908V+DvrymCKH+Miw/X9F+6eMiw/X9F+6eK/B315TBFHbm37WGdwa2XAccjZWujqdAceDXVVSJcTWa7wmJidhERQkRRy+S/OzWJ2A7ClkymOOhLAcYLySANmXGMS0XjSh4ib2o+1WRivMaxDmb1hYCKv/ABpQ8RN7UfavvjSg4if2o+1T4MnCO+vKfooB40oOIn9qPtTxpQcRPzx9qeDJwd9eU/RQDxpQcRPzx9q++NKDiJ+ePtTwZODvrynyKA+NKz8RPzxdqeNKz8RaOeL4k8GTg768p8tXfJdyOxQOlkxnzWR1oZJDkaPzJzAFRuzbp1lcSHxzxjBJBIY6pAqG0acpyaNNFXd8t3pLdMZJOC0cGOIGojZo1k4qnPyADvH09pt+WyLZIiPZg3Rtz55XyynCe84Tjm1AaABQAaArR3Pb3O5ot+lFJpRkIxxRZQzUTiJ5BmUZ3PL2t/k7omHko3cBpGKWUfm1vvOLMVais6jJ/hCulfuRcZWVFFyRZVrE3h3+kJvLtH5LLRBhOY4AnBJoK0GU0zBU/Le3b3uLnWaarnFx4GdxqfzV2orMeWabObV1Uf4L231af2E8F7b6tP7CvBFb6q3Dnxwo/wAF7b6tP7CeC9t9Wn9hXgieqtweOFHG9i257PMNraJ4NWz1eX2QrttDat2LET1NuDxwpzwatnq83sp4N2z1eb2VcaJ6m3B44UVPC5ji2RrmOGVr2lpG0FTvc5vtcyRtltDi6N5wYnuNTG/6MdfROQaDQZDikd89xmWqBzSBvjWl0b87XAVDa+ichHYFTzXHEQSDlBGIg5iFdWYzVmJc+9JekkWFcW2b/ZoZTlkiY8jQ5zQSOeqLz5jRpefrTM6R7nvJc5zi5xOdxNSVybZXkVDTQ48y5XRjwZpW+jK9vM8hbOxnybdi9aNmNq+5JPRPuTuST0T7lukROjS9ySeifcncknon3LdIho0vcknon3J3JJ6J9y3SIaNL3JJ6J9y6XtINDiOhSBaW2/KO29SlEw6FKb17y5bXR8lYYcuERw5B/IDm/mOLRVbK8K96GSPuiUb47DLWsdTAbg04VPpHbi1Z1ZUXmjYsuXPp7VWVp9y4WWzsiY1kbQxjQGtaMgAXaiLGtEREBERAREQEREBEQlB12g8H3LEXZNJU6l1oCIsO6d04rMzDneGAmgxFxcaVoAMZUxGuw7bfa2wxPkdiDGF55BiG0mg5VRoxBSW+u+p1r8nGDHCDWh86QjIXUyAaOXRTleHe8bZaQXDyMRD5CcjiMbYtdc+qukLbir46zNlNp7p0hbV7dmMVjs7HYnNgjDhodgjCHPVFskWCZ1nVpef75Y8G22kf/TKeQyOI9xXdc8+THL+ZXdf3Hg3StI/nDvajY7rWPcw+T/EeperX3rDJO8u7fTqTfTqXB2VfF0l2b6dSb6dS60Qdm+nUm+nUutEHex1Vp7b8o7b1LbQ5OVam2/KO29QRErL3O/mI+9f1KZxeaNihm538xH3r+pTOLzRsXm5fnK6uzkiIq3QiIgIiICIiAiIgL45tRRfUQYJC+Lk84ztXFAWovnuKLXAWZHtq6N1aUfTIdRye/MtugUxMxOsImNVDuByHEclDmKvi84wmwwGzsEbHMrgg1o/JJU/SOECK6lSV13h1omLfNM0hbT0S9xHuVubmAPe2OuTDkps3x3XVa+p96RKvFulaIiwtClt0uLBulKfSZG7+wN/StTco8E/a6gpDusspb2nTZmHlD5B1BRy5J87k616mL4Qy2+Usl+UriuUmVcVYCIiAiIg7YcnKtTbvlHbeoLbQ5OVam3fKO29QRErL3O/mI+9f1KZxeaNihm538xH3r+pTOLzRsXm5fnK6uzkiIq3QiIgIiICIiAiIgLrnfQayuxYcoNTVBwREQFEL777WRsdDZ3B8rgWue01EIyHHnfsyZ9C3d89hknsskcLsF5ApjwcMAgllc1Ri/NU49haSCCCCQQRQgjEQRpWnBji3vKu9ph2WSzOle2OMYT3uDGtGcnENg1r0BcW54s1nihbjEbA2uTCd9J3KanlUN3K7hxCHuonDlcXRgEYoQCQQP5iKGug001n656nJ3T2x9OsddI1ERFmWqs3YI6T2d2mJ7fZcD+pQ65J4TtnWp5uxxYrK7QZW8+9kf9SoDcs8M/ZP5helg/twzX+TPlyrguyZdauQIiICIiDthycq1Nu+Udt6gttDk5Vqbd8o7b1BESsvc7+Yj71/UpnF5o2KGbnfzEfev6lM4vNGxebl+crq7OSIirdCIiAiIgIiICIiAse1ZRsWQsOZ9Sg4IiICqO/ZrRb58HS0n7RjYXe8lWbdu60dlhMkmxjK45H5mjtzBU3arQ6R7nvNXPcXuOsmppqWrpqzrNlWSfpaW5C49yzDMLQSOWOOv5BTtRbc2ucYLAwuFHSuM5GpwAZzta08qlKz5Z1vK6nxgREVbpA919n/AIsLtFoweeN5/SqyucfKDYfyVsbqsVbBX0ZmO58Jv6lUtiPlG7epeh03wZ8nybabMupds2RdS0ORERARco2FxAaC4nI1oJJ2ALlNA9ho9r2HLR7XNNNNCg+w5OVam3fKO29QW2hycq1Nu+Udt6giJWXud/MR96/qUzi80bFDNzv5iPvX9SmcXmjYvNy/OV1dnJERVuhERAREQEREBERB0WlxyZljrLtA4KxEBYd2JZGWeV0AwpAwljaYVXahnOemdZiKYFIW+3yzvw5nukdkq7MNAAxNGoKQ3hXr92yl8lN5icMNtccrsojpmbpPINI6d0CxNithLAAJI2ykDM8uc1x5cGu0lSHcdkOHam5sGJ3KDIOv3Lfe/wDS7qqax+WkrMApkX1EXmtIiIgjO6RHW5k+oxu5pmV91VS9mPDb9ofmrzv1jwrn2kaIXO9kYXUqKYaEbQt/Sz+Ms+XdvJci6V3yDEV00Wly+IvtEogsK9VrLLc11qbvO+ODnF88u8MAbIWBrpaHAbirkOMrZXVDLZZbWJN4Jgkkax0U2/GN0bA4GTgje348bMeIjHjUNvYvpfZGmN7N9iJrg1oWE5aVxEHR/py74r83TxOihjMTX+e5xBc4Z20GIV01NVitivOTVbFo7dEWhyLU275R23qC28WRai3fKO2j8gtqmU+vFutZ4rIGyzRRu3x5wXva00NKGhU0ubdWCbFDLFKWgEtY9riBpIGZUMucMzmODmOcxzTUOaS0tOkEZFnv08WmZ1dRfR6ERVte/uiubRlsaXjJv8YAcPtsyHaKbCpGL/bBxrx/Qm+FZbYbxOyyLRKTIo34d3P453QT/Cnh3c/jj0Fo+BR478Sd0cpIijnh1c/jj0Fo+BPDq5/HHoLR8CeO/Ep7o5SNFHPDq5/HnoLR8CeHVz+PPQWj4E8d+JO6OUjRRzw6ufxx6C0fAvhv7ufxx6C0fAnjvxJ3Ry39pdippWKtE6/Wwk1M3/DaPgXHwzsPHf8ADaPgTx34k7o5b9cZZA1pc4hrWguLiaBoGMklaCW/WwgEiVzz6LYZanUMJoHOVCL5r6pLXwGjeoq13utS8jIXnPsyDXlXdMNrT7xo5m8Qw75rq91Wl8grg4mMBxHe25CdpqeVT3cgsRbFPMfpvbG3WIwSSOV9PwqvLi3KktczYoRVzsZdmjZne7UPfiGdXzcm57LNBHDH5rG4I0k5XOOskk8qu6i0Vr2QjHGs6stERYV4iIgwLvxYdktDfSglbzxuC8+BeklVF8253O2VzrE0SxuNRFhMY6Kv0eEQC0Zsdc1MVTq6bJFdYlVlrM+8Iz3xZodzDtTvizQ7mHaszwHuj6s7pbP8aeA90fVndLZ/jWvvpzCrS3DD74s0O5h2p3xZodzDtWZ4D3R9Wd0tn+NPAe6Pqzuls/xp305g0tww++LNDuYdqd8WaHcw7VmeA90fVndLZ/jTwHuj6s7pbP8AGnfTmDS3DD74s0O5h2rX2mQOeSMh07FvPAe6Pqzuls/xp4D3R9Wd0tn+NPJTmEaW4R5WHcO86O3XLhe0iKYGXBkpUPAleAx4zjFlyjXkWlsW5/b5Hhr42wtzyPkjcANjHEk6veFblxrmsssEcMdS1jaVOVxJJc46ySTyqjPmiIjtn3WY6cqSunexbLO6kkEhHpxtdKw68JoxbDQ6lg97Z+Jn6GTsXohFxHVTwnww8797Z+Jn6GTsTvbPxM/Qydi9EInq54PD+3nfvbPxM/Qydid7Z+Jn6GTsXohE9XPB4f28797Z+Jn6GTsTvbPxM/Qydi9EInq54PD+3nfvbPxM/Qydid7Z+Jn6GTsXohE9XPB4f28797Z+Jn6GTsTvbPxM/Qydi9EInq54PD+3nllyrQTRsFocdAglJ9wUiuLufWucgygWZmcvo55GqMH/ALEK5EUW6q07QmMUNXcC4MFijwIG5cbpHUL5CM7j1DEKraIizTMzOsrdhERQCIi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8676" name="AutoShape 4" descr="data:image/jpeg;base64,/9j/4AAQSkZJRgABAQAAAQABAAD/2wCEAAkGBxIREBQUEBQQEBUVEhcRFRASEBAQFhARFRQWFhQSFhUYHyggGBolHRYUIT0hJSkrLi8wFyE1ODMwQygtLisBCgoKDg0OGhAQGiwlHSQyLDUsNDQ3KywsLCwsLCwsLywsLCwsLCwsLCwsLCwsLCwsLCwsLCwsLSwsLCwsLCwsLP/AABEIANAA8wMBIgACEQEDEQH/xAAcAAEAAgIDAQAAAAAAAAAAAAAABgcEBQIDCAH/xABLEAABAwEBCQkLCgYCAwAAAAABAAIDEQQFBhIhMUFRYXEHEyJTgZGTwdEUFRYXIzJSVJKh0jM0QmNyc4KxwuE1YoOis/CjsiRDZP/EABkBAQADAQEAAAAAAAAAAAAAAAABAwQCBf/EACkRAQACAQMDBAIBBQAAAAAAAAABAgMRMVEEEhMUITJBImHBIzNCcYH/2gAMAwEAAhEDEQA/ALxREQEREBERAREQEREBERAREQFCr87+m2Vxhs4bJMPOc7GyHUQPOdqzZ9Cmch4JpoK834ZdjcSSeESTUknGSTnNVo6fHF5mZ+leS0xs2Vvu/apyTLPM6v0Q8sbyMbRvuWFHaXtNWve06Q9wPOFP7yLzrPNZ2WifClLy6kdS1jA17mY6Y3Hg1y0x5FJLXexYqU7nhAI+izBPtDGtFs9Kz26KopM+6t7lX522zkUmdK3OyYmUH8R4Q5CravWu+y3Qb40YDgcB8da4Dxjy5wQQQf3VXX6XstsuDJDhGNzi0tccLe3UqADnBAOXRrXXeBdvuW2NwjSOakUmgEngP5CeZzlzkx1yU7q7praazpK7URFhaBERAREQEREBERAREQEREBERAREQEREBERAREQEREHx4xHYvNkeQbAvSi82MyDYtnSff/P5U5vpc+59/DYP6n+aRby0jFyrR7n38Ng/qf5pFv5BUHYqMnzn/AG6rtDSXbueLTZ5IjSrm8EnM8Y2HnAVLPYRUOFCKgg5jkIKvdVRf3c/ebY8gUbKBMNpqHj2gT+JX9Nb3mqvJH2tK8a6/dVije41ezyUhzl7KcI6yC134lv1VG5LdLAtMkBOKVmG3H/7I8w2tLvYCtdUZqdt5hbSdYERFU7EREBERAREQEREBERAREQEREBERAREQEREBERAXm2i9CXcum2y2eSZ+RjagZMJxxNbykgcq89k5ztW3pI3lRm+lzbn38Ng/qf5pFIVpby7K6KwQMkFHYJcRoD3ueAddHBbpZsnyl3GzCeKE7VC902yYUEUoGNkhYfsvHa1vOppI6pJUev7ANz5q5t7I276xdYp0vCLbK5vZte822zyZKTNB+y44D/7XFX+vNocRjGUYxtXpJW9XHvEow/YiIsi4REQEREBERAREQEREBERAREQEREBERAREQERaq+e7LbHZnyuoSOCxp+nKfNbsznUCpiJmdIJnRAN1a7mHK2ysPBj4clM8pHBbyNNfxalorx7id12pocKxx0kk0Gh4LPxEcwctDNK57y5xL3vcXOOUue41J2klXRebcTuOyta4eUf5SU/zkYmbGig21Odb7zGLHpG7NH5W1bxdNpfm/wBou1xoKrCc6pqsK58Uc3QZKWB49J8bf7w79Kkahu6dNSCFnpSl+0MYR+sKzFGt4c22QCwRYcsbPSkYz2nAda9FqibyLLvt0LO3RJvh1b2DIPe0K9lb1U+8QjDsIiLIuEREBERAREQEREBERAREQEREBERAREQEREBUtug3w912nBjNYYasZTI9/wBOTWMVBqFc6mm6VfJ3PDvERpLK3hEHHFCcROouxgcpzBVZcu577RMyKIVc80Ghoylx1AVPItnT49PzlTlt9QlG5tcHfpu6JB5OE8GuR82UeziO0t1q1ViXKueyzQsij81gpXO45XOOsmp5VkyOoKqnLfvtqmsaQ6bS/NzroQlFW6FXG6baK2iJnoRF3K9x6mBWOqgvxtO+W6Y5Q129jVvYDSOcOWjp41vqryT7JHuRWLCtM0pyRxBg+1I6teZh9pWsqqvDvpslis7mS75vj5S84MeEAKNa0VrqJ5VJfGRYfr+i/dRmpe15mIdUmIrumCKH+Miw/X9F+6eMiw/X9F+6q8V+HffXlMEUP8ZFh+v6L908ZFh+v6L908V+DvrymCKH+Miw/X9F+6eMiw/X9F+6eK/B315TBFHbm37WGdwa2XAccjZWujqdAceDXVVSJcTWa7wmJidhERQkRRy+S/OzWJ2A7ClkymOOhLAcYLySANmXGMS0XjSh4ib2o+1WRivMaxDmb1hYCKv/ABpQ8RN7UfavvjSg4if2o+1T4MnCO+vKfooB40oOIn9qPtTxpQcRPzx9qeDJwd9eU/RQDxpQcRPzx9q++NKDiJ+ePtTwZODvrynyKA+NKz8RPzxdqeNKz8RaOeL4k8GTg768p8tXfJdyOxQOlkxnzWR1oZJDkaPzJzAFRuzbp1lcSHxzxjBJBIY6pAqG0acpyaNNFXd8t3pLdMZJOC0cGOIGojZo1k4qnPyADvH09pt+WyLZIiPZg3Rtz55XyynCe84Tjm1AaABQAaArR3Pb3O5ot+lFJpRkIxxRZQzUTiJ5BmUZ3PL2t/k7omHko3cBpGKWUfm1vvOLMVais6jJ/hCulfuRcZWVFFyRZVrE3h3+kJvLtH5LLRBhOY4AnBJoK0GU0zBU/Le3b3uLnWaarnFx4GdxqfzV2orMeWabObV1Uf4L231af2E8F7b6tP7CvBFb6q3Dnxwo/wAF7b6tP7CeC9t9Wn9hXgieqtweOFHG9i257PMNraJ4NWz1eX2QrttDat2LET1NuDxwpzwatnq83sp4N2z1eb2VcaJ6m3B44UVPC5ji2RrmOGVr2lpG0FTvc5vtcyRtltDi6N5wYnuNTG/6MdfROQaDQZDikd89xmWqBzSBvjWl0b87XAVDa+ichHYFTzXHEQSDlBGIg5iFdWYzVmJc+9JekkWFcW2b/ZoZTlkiY8jQ5zQSOeqLz5jRpefrTM6R7nvJc5zi5xOdxNSVybZXkVDTQ48y5XRjwZpW+jK9vM8hbOxnybdi9aNmNq+5JPRPuTuST0T7lukROjS9ySeifcncknon3LdIho0vcknon3J3JJ6J9y3SIaNL3JJ6J9y6XtINDiOhSBaW2/KO29SlEw6FKb17y5bXR8lYYcuERw5B/IDm/mOLRVbK8K96GSPuiUb47DLWsdTAbg04VPpHbi1Z1ZUXmjYsuXPp7VWVp9y4WWzsiY1kbQxjQGtaMgAXaiLGtEREBERAREQEREBEQlB12g8H3LEXZNJU6l1oCIsO6d04rMzDneGAmgxFxcaVoAMZUxGuw7bfa2wxPkdiDGF55BiG0mg5VRoxBSW+u+p1r8nGDHCDWh86QjIXUyAaOXRTleHe8bZaQXDyMRD5CcjiMbYtdc+qukLbir46zNlNp7p0hbV7dmMVjs7HYnNgjDhodgjCHPVFskWCZ1nVpef75Y8G22kf/TKeQyOI9xXdc8+THL+ZXdf3Hg3StI/nDvajY7rWPcw+T/EeperX3rDJO8u7fTqTfTqXB2VfF0l2b6dSb6dS60Qdm+nUm+nUutEHex1Vp7b8o7b1LbQ5OVam2/KO29QRErL3O/mI+9f1KZxeaNihm538xH3r+pTOLzRsXm5fnK6uzkiIq3QiIgIiICIiAiIgL45tRRfUQYJC+Lk84ztXFAWovnuKLXAWZHtq6N1aUfTIdRye/MtugUxMxOsImNVDuByHEclDmKvi84wmwwGzsEbHMrgg1o/JJU/SOECK6lSV13h1omLfNM0hbT0S9xHuVubmAPe2OuTDkps3x3XVa+p96RKvFulaIiwtClt0uLBulKfSZG7+wN/StTco8E/a6gpDusspb2nTZmHlD5B1BRy5J87k616mL4Qy2+Usl+UriuUmVcVYCIiAiIg7YcnKtTbvlHbeoLbQ5OVam3fKO29QRErL3O/mI+9f1KZxeaNihm538xH3r+pTOLzRsXm5fnK6uzkiIq3QiIgIiICIiAiIgLrnfQayuxYcoNTVBwREQFEL777WRsdDZ3B8rgWue01EIyHHnfsyZ9C3d89hknsskcLsF5ApjwcMAgllc1Ri/NU49haSCCCCQQRQgjEQRpWnBji3vKu9ph2WSzOle2OMYT3uDGtGcnENg1r0BcW54s1nihbjEbA2uTCd9J3KanlUN3K7hxCHuonDlcXRgEYoQCQQP5iKGug001n656nJ3T2x9OsddI1ERFmWqs3YI6T2d2mJ7fZcD+pQ65J4TtnWp5uxxYrK7QZW8+9kf9SoDcs8M/ZP5helg/twzX+TPlyrguyZdauQIiICIiDthycq1Nu+Udt6gttDk5Vqbd8o7b1BESsvc7+Yj71/UpnF5o2KGbnfzEfev6lM4vNGxebl+crq7OSIirdCIiAiIgIiICIiAse1ZRsWQsOZ9Sg4IiICqO/ZrRb58HS0n7RjYXe8lWbdu60dlhMkmxjK45H5mjtzBU3arQ6R7nvNXPcXuOsmppqWrpqzrNlWSfpaW5C49yzDMLQSOWOOv5BTtRbc2ucYLAwuFHSuM5GpwAZzta08qlKz5Z1vK6nxgREVbpA919n/AIsLtFoweeN5/SqyucfKDYfyVsbqsVbBX0ZmO58Jv6lUtiPlG7epeh03wZ8nybabMupds2RdS0ORERARco2FxAaC4nI1oJJ2ALlNA9ho9r2HLR7XNNNNCg+w5OVam3fKO29QW2hycq1Nu+Udt6giJWXud/MR96/qUzi80bFDNzv5iPvX9SmcXmjYvNy/OV1dnJERVuhERAREQEREBERB0WlxyZljrLtA4KxEBYd2JZGWeV0AwpAwljaYVXahnOemdZiKYFIW+3yzvw5nukdkq7MNAAxNGoKQ3hXr92yl8lN5icMNtccrsojpmbpPINI6d0CxNithLAAJI2ykDM8uc1x5cGu0lSHcdkOHam5sGJ3KDIOv3Lfe/wDS7qqax+WkrMApkX1EXmtIiIgjO6RHW5k+oxu5pmV91VS9mPDb9ofmrzv1jwrn2kaIXO9kYXUqKYaEbQt/Sz+Ms+XdvJci6V3yDEV00Wly+IvtEogsK9VrLLc11qbvO+ODnF88u8MAbIWBrpaHAbirkOMrZXVDLZZbWJN4Jgkkax0U2/GN0bA4GTgje348bMeIjHjUNvYvpfZGmN7N9iJrg1oWE5aVxEHR/py74r83TxOihjMTX+e5xBc4Z20GIV01NVitivOTVbFo7dEWhyLU275R23qC28WRai3fKO2j8gtqmU+vFutZ4rIGyzRRu3x5wXva00NKGhU0ubdWCbFDLFKWgEtY9riBpIGZUMucMzmODmOcxzTUOaS0tOkEZFnv08WmZ1dRfR6ERVte/uiubRlsaXjJv8YAcPtsyHaKbCpGL/bBxrx/Qm+FZbYbxOyyLRKTIo34d3P453QT/Cnh3c/jj0Fo+BR478Sd0cpIijnh1c/jj0Fo+BPDq5/HHoLR8CeO/Ep7o5SNFHPDq5/HnoLR8CeHVz+PPQWj4E8d+JO6OUjRRzw6ufxx6C0fAvhv7ufxx6C0fAnjvxJ3Ry39pdippWKtE6/Wwk1M3/DaPgXHwzsPHf8ADaPgTx34k7o5b9cZZA1pc4hrWguLiaBoGMklaCW/WwgEiVzz6LYZanUMJoHOVCL5r6pLXwGjeoq13utS8jIXnPsyDXlXdMNrT7xo5m8Qw75rq91Wl8grg4mMBxHe25CdpqeVT3cgsRbFPMfpvbG3WIwSSOV9PwqvLi3KktczYoRVzsZdmjZne7UPfiGdXzcm57LNBHDH5rG4I0k5XOOskk8qu6i0Vr2QjHGs6stERYV4iIgwLvxYdktDfSglbzxuC8+BeklVF8253O2VzrE0SxuNRFhMY6Kv0eEQC0Zsdc1MVTq6bJFdYlVlrM+8Iz3xZodzDtTvizQ7mHaszwHuj6s7pbP8aeA90fVndLZ/jWvvpzCrS3DD74s0O5h2p3xZodzDtWZ4D3R9Wd0tn+NPAe6Pqzuls/xp305g0tww++LNDuYdqd8WaHcw7VmeA90fVndLZ/jTwHuj6s7pbP8AGnfTmDS3DD74s0O5h2rX2mQOeSMh07FvPAe6Pqzuls/xp4D3R9Wd0tn+NPJTmEaW4R5WHcO86O3XLhe0iKYGXBkpUPAleAx4zjFlyjXkWlsW5/b5Hhr42wtzyPkjcANjHEk6veFblxrmsssEcMdS1jaVOVxJJc46ySTyqjPmiIjtn3WY6cqSunexbLO6kkEhHpxtdKw68JoxbDQ6lg97Z+Jn6GTsXohFxHVTwnww8797Z+Jn6GTsTvbPxM/Qydi9EInq54PD+3nfvbPxM/Qydid7Z+Jn6GTsXohE9XPB4f28797Z+Jn6GTsTvbPxM/Qydi9EInq54PD+3nfvbPxM/Qydid7Z+Jn6GTsXohE9XPB4f28797Z+Jn6GTsTvbPxM/Qydi9EInq54PD+3nllyrQTRsFocdAglJ9wUiuLufWucgygWZmcvo55GqMH/ALEK5EUW6q07QmMUNXcC4MFijwIG5cbpHUL5CM7j1DEKraIizTMzOsrdhERQCIi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8678" name="AutoShape 6" descr="data:image/jpeg;base64,/9j/4AAQSkZJRgABAQAAAQABAAD/2wCEAAkGBwgHBhUSBxQWFhQXFRsaGRMYGRoXFxcVGBUYHBUUFRkYHCggGCYxHhUYITEhJikrLi4uFx8zRDMsNzQtLzcBCgoKDg0OGxAQFzQkHyAsNy8sLC0sNDAsLC8sMS00LywsLSwsLC0sLC0sLiwsLCwsLCwsLCwsLCwsLCssLCwsN//AABEIANkA6QMBIgACEQEDEQH/xAAcAAEAAgIDAQAAAAAAAAAAAAAABgcFCAIDBAH/xABLEAABAgIDBg8OBgEFAQAAAAAAAQIDBAUGEQcSITFRcRQXIjI1QVJhcnOBkZOhshMVFiMzNFNikrGzwcPSVIKD0dPidDZCY6LhJP/EABkBAQADAQEAAAAAAAAAAAAAAAACAwQBBf/EACoRAQABAwIFBAICAwAAAAAAAAABAgMRBBIxMjNBURMUIVKh8GFiIiNC/9oADAMBAAIRAxEAPwC8QAAAAAAAAAAAAAAAAAAAAAAAAAAAAAAAAAAAAAAAAAAAAAAAAAAAAAAAAAAAIbdHrm+qspDbJNa6PEVbEdarWsbjeqIqKuFUREtTbyEqKJqnEOTOIymQKJddYrO7F3BM0N3zecdNatGWD0a/caPaXEPUhfAKH01q0ZYPRr9xatQaxxaz1fSNMtRsRHqx6N1qubYt823CiKipg2sJXcsV0RmUoriUjABSkAAAAAAAAAAAAAAAAAAAAAAAAAAAAAPjnI1trsCJtmtld6d8IKxxY6L4tFvIe9CZbery4XfmLeus0/3oqysKAtkWYtYlmNGWeNdzanO9CrLnNA9/q0Q2xEthQ/GRMl61dS3ldYmZHG7S0xTTNyVVyczhPqrXL6IjUFCfTjHrGe2+ciPcxG32FrLGqmJFRF37TK6VdVPRxOmifcTY6ZqN3KHgxri/czTfuTOd0p7KfCgrplA0bV6nGQqJaqMWCjltc5+qv3ouFyrtNQsO4n/pF/8AkP7EMhN2ByLWSGiLhSXbbveMiLhJtcT/ANIv/wAh/Yhmq7MzYiZV086wAAYFwAAAAAAAAAAAAAAAAAAAAAAAAAAABFLpdP8AeGq71grZFi+Lh5UVyLfPTM21c9hKmmapiIcmcRlUN0enu/8AWh7oa2woXi4eRUauqemd1vIjS0rktA96KspFjJZEmLHrlRlnim8y32d6lRVJoFaw1jhQFTxdt9E4ptl8nLgb+Y2TaiNbY3Ehs1VUU0xbhXbjM5fVwIYqNEWNEtXkMlFWyEuZTA0hEdCo+I5mBUhvVF30aqoYoWqJrpSXfOs8eJbqUerW8CHqU9yryl6XPKLWiKnwGPSxzmd0cm3fRNUqLmtROQ17oeAybpSBDja18WG1czntRepTaZqI1LGm3VztppohVb+ZmX0AGFaAAAAAAAAAAAAAAAAAAAAAAAAAAAUFdWp7vzWdYcFbYcvbDbkV9vjXc6I38hbteqeSrtWokZq+MVLyGmWI7A1eTC7M1SgqtUPFrBTsKXZbq3at22jEwxHKuWy3lVDbpKIjNc9lVyey2rjVA6AoNZqOmrjrqcqQW23vOtrsytLDOuBBhy8BrIKIjWojURMSNRLERORDsMtyua6pqlZEYjDqmVsl1zGBpXYuNxT+wpnJ1bJdeT3mDpXYuNxT+wpGniKAq5s9K/5EH4rDaI1dq5s9K/5EH4rDaI2a3jCu0AAxLQAAAAAAAAAAACKUxdCq5RFIOgzMRyvZgcjGOcjV3KqmC3e2iVNM1fEQ5MxHFKwQfTVqtuovROGmrVbdReicT9G59Zc3R5TgEH01arbqL0Thpq1W3UXonD0bn1k3R5TgEH01arbqL0Thpq1W3UXonD0bn1k3R5TgGIq5WWiqyS7nUU++vVsc1UVrm24rUXaXLiwKZcrmJicSkAETr5XSVqvJq2EqPmXJqIeT/kiZE3tuyzKqdppmqcQ5M4Vzdip7vlWBJeAvi5dLFyLGcmq5ksbnviSXFKB7hIxJ2YTVRNRDt2obV1TkzuSz8iFW0VITlYaabCg2uiRX6p2Oy1bYkR2bCpsxR8nAo6RZBlUsZDajWpvNSxDbqJi3bi3Cqj5nL0AAwLnmn18TymFpXYuNxT+wpn4sJsVtjzwztF6IlXsY6y+a5tqpivkVLes7HEa2UFFhwKYl3xlRGtjQnOcuJGpEaqqvIhsL4b1W/GQOkaUrHufVqloys0M51mC+Y5itdvtVXIvOiKdfgJWr8JE52fcendpt3MTNX5Z6Zqp7Lu8N6rfjIHSNHhvVb8ZA6RpSPgJWr8JE52fcPAStX4SJzs+4p9va+/5hLfV4XzR1ZaDpSPeUdMwYj9w17VdyJbaplTV+laGpWhIre+cKJCVcLXKliW+q5MFvLaS2q11GlaKsZSyLMQk21WyM1N5y4H/mw75GvSfGaJy7FzyvMGMq/T1HVhkO7UW++bbYqKljmusRVa5FxLhTnMmZJiYnErQAHAAAA1dp9VWnZhV9PF+I42iNXKf2bmOPi/EcbdFxlVd7O9tATrm2pec6/sffB+e9T2l+0k8LySZk9xyNe+VSLeD896ntL9o8H571PaX7SUg5vkRbwfnvU9pftPNPUZMSMNFj3tirZgVV+RMjC1p80ZwvkpKKpmRKLhWy81xUPtvLYpKlJCioN/SUVkNuV7kbbmtx8hrJJUjO0dfaBivh3yIjlY5W3yJiRVRcONT7Kyk/TEz/APKyLHeu2iOiO5XYbOVSi7pt9e6Z+E6a8RhaFa7rLLxYdWG2r+IeliJxbFwrndZmUrSTlKTrFS17Lo+NHiLaqqtq773uXWpvrgxJkQmlXblFLTzkdTTkgM3KWPiqnJqW8qrmLZoCr9GVelO50VDRqLrnY3vXK9y4V+RGbtuzGKPmXdtVXFiaiVMlqqyaq5UfHeiX8XIm4ZkbbyrjyIkqAMNVU1TmVsRgABF0AAAAAAAB0zkpLT0ssOdY17HJYrHIjkXOilHXU6qUdVubhOou+RsW/thqtrWq291irhs1WJVXEXuVNd310p+r9M06WqYuRGULkfDuuE+aTfDh9lxaZVlwnzSb4cPsuLTI6nqy7RygAKEgAADVyntm5jj4vxHG0Zq5T2zkxx8X4jjbouMqrvZIoc45IaYExJ7jlox+RDyM1iZk9xyNWFT06MfkQaMfkQ8wGB6dGPyIYusEdYss21P93yU9Zj6a8g3hfIlEfIltxWSlJ2l5jRkNj72GxW37UdeqrnWqlqYMRdEOHDhMshIiJkRLE6inrhWy81xUPtvLkPP1U/7JX2+UABmTAAAAAAAAAAAAAAqa7vrpT9X6ZbJU13fXSn6v0y/TdWEK+V3XCfNJvhw+y4tMqy4T5pN8OH2XFpjU9WXaOUABQkAAAauU9s5McfF+I42jNXKe2cmOPi/EcbdFxlVd7MyzWJmT3HI4s1iZk9xyNaoAAAx9NeQbwvkZAx9NeQbwvkdjiJncLVUpqZT/AIWdT1/cuUpm4Zs5McS3tqXMedqupK+3ygAM6YAAAAAAAAAAAAAFTXd9dKfq/TLZKmu766U/V+mX6bqwhXyu64T5pN8OH2XFplWXCfNJvhw+y4tManqy7RygAKEgAADVyntnJjj4vxHG0Zq5T2zkxx8X4jjbouMqrvZmWaxMye45HFmsTMnuORrVAAAGPpryDeF8jIGPpryDeF8jscRMrhmzkxxLe2pcxTNwzZyY4lvbUuY87VdSV9vlAAZ0wAAAAAAAAAAAAAKmu766U/V+mWw5yMba4p+7fGWNFlclkX6ZfpurH72Qr5XuuE+aTfDh9lxaZVlwnzSb4cPsuLTGp6su0coAChIAAA1cp7ZyY4+L8RxtGauU9s5McfF+I426LjKq72ZlmsTMnuORxZrEzJ7jka1QAABj6a8g3hfIyBj6a8g3hfI7HESm4xFfCpqPeehTtp+5bmio2XqKfuOWrT0az0H1GluXjsinn6rqSvo5XZoqNl6hoqNl6jqVqomFDjfNypzmdJ6WTkVHarCe2FFZFbqOYxW1gPrXK11rQ6zAPEyesbq0wn3RyZOs4PYDx6OTc9Y0cm56wPYDx6OTc9Z80d6vWB7Ti97WNtceTR3q9Z0R4zozsOLIAmI7ozt7aQq27Pr5XNF+mWaVldn18rmi/TNGm6sfvZCvlZO4T5pN8OH2XFplWXCfNJvhw+y4tM5qerLtHKAAoSAAANXKe2cmOPi/EcbRmrlPbOTHHxfiONui4yqu9mZZrEzJ7jkYdKWiImtTrPvfeLuW9Zs2yqZcGI77xdy3rHfeLuW9Y2yMuY+mvIN4XyOjvvF3Les6JudfNMRHIiWLbgOxEjzNiuhLqXK23BgWy3eOfdI+V/O4se4WiOpeat9FD7by47xuRDPd1OyrbtTpozGctVb6O7Ba9d7VH3uMzuX8zv2Nqb1uRD7YhX73+v5S9L+WtlWK1UjV6Ytllv4a66C5dS7fbuV305bS56vU/R9YJPulHuwproa4HsXI5PmmBTC17uaQKTV0egESHGwq6FihxF21TcO38S7dmMqSXj0lQFKWwr+DGhrYqKlipla5q403lwKTmmi/GafiXMzR8S2JBAaJun0bEk077teyKmBbxt8x3rNw2pmU9umXVzLG6P8AsZJsXI/5Wbo8piCHaZdXMsbo/wCw0y6uZY3R/wBjno3PrJujymIIdpl1cyxuj/sNMurmWN0f9h6Nz6ybo8piCHaZdXMsbo/7Hhpm6dRzJFe8zXuirgS/besb6y4dVmOxYuTPK5ujyz1bq1ydW5XV6uM5NRCRf+z9y337RTE9O0jWClL6YV0WLEVEa1qW8FjGpiTe/wDVPkKFSVYKWsh30aPFdnVV21XaaiciIheNQ6iytWIPdJiyJMuTVRNpiLjZCtxJldjXeTAa/wDDT0+Z/fwh81yXM6qzFWKIfo9U7rFcjnNTCjERLGst21wrauLDykxAMFdU1TmVsRiMAAIugAAEIp25jQdL0i6NfRYbnrfORitvVcuN1jmrZbjwE3BKmuqmc0y5MRPFXGk9Qvp5jnh/YNJ6hfTzHPD+wscFnuLn2c2U+FcaT1C+nmOeH9g0nqF9PMc8P7CxwPcXPsbKfCuNJ6hfTzHPD+waT1C+nmOeH9hY4HuLn2NlPhgaqVSoyq0FyUcjlc+y+iPW1zrLb1MCIiIlq4ETbM8AVVVTVOZSiMAAOARuuNTaOrTLePS8jImojtTVJ6rk/wB7d5eRUJICVNU0zmHJjKjn3I6xI5b18uqZb56W79l5gPmlJWPdy/tv/jLyBf7u4h6cKN0pKx7uX9t/8Y0pKx7uX9t/8ZeQHu7h6cKN0pKx7uX9t/8AGNKSse7l/bf/ABl5Ae7uHpwo3SkrHu5f23/xn1tyOsSuS+fLomW/etm/ZeYS8QPd3D04RyplUJCqslZA1cVyeMjKmqd6rdy3InvUkYBnqqmqcynEYAAcdAAAAAAAAAAAAAAAAAAAAAAAAAAAAAAAAAAAAAAAAAAAAA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://users.clas.ufl.edu/ufhatch/images/sunCenter.gif"/>
          <p:cNvPicPr>
            <a:picLocks noChangeAspect="1" noChangeArrowheads="1" noCrop="1"/>
          </p:cNvPicPr>
          <p:nvPr/>
        </p:nvPicPr>
        <p:blipFill>
          <a:blip r:embed="rId2" cstate="print">
            <a:lum bright="22000" contrast="41000"/>
          </a:blip>
          <a:srcRect/>
          <a:stretch>
            <a:fillRect/>
          </a:stretch>
        </p:blipFill>
        <p:spPr bwMode="auto">
          <a:xfrm>
            <a:off x="1403648" y="754395"/>
            <a:ext cx="6264696" cy="6103606"/>
          </a:xfrm>
          <a:prstGeom prst="rect">
            <a:avLst/>
          </a:prstGeom>
          <a:noFill/>
        </p:spPr>
      </p:pic>
      <p:sp>
        <p:nvSpPr>
          <p:cNvPr id="29698" name="Título 3"/>
          <p:cNvSpPr>
            <a:spLocks noGrp="1"/>
          </p:cNvSpPr>
          <p:nvPr>
            <p:ph type="title"/>
          </p:nvPr>
        </p:nvSpPr>
        <p:spPr>
          <a:xfrm>
            <a:off x="685800" y="197768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Modelo Heliocêntrico e movimento planetário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0" y="6581775"/>
            <a:ext cx="9144000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Crédito da imagem: </a:t>
            </a:r>
            <a:r>
              <a:rPr lang="pt-BR" sz="1200" dirty="0" err="1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Dr</a:t>
            </a:r>
            <a:r>
              <a:rPr lang="pt-BR" sz="120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 Robert A. </a:t>
            </a:r>
            <a:r>
              <a:rPr lang="pt-BR" sz="1200" dirty="0" err="1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Hatch</a:t>
            </a:r>
            <a:endParaRPr lang="pt-BR" sz="1200" dirty="0">
              <a:solidFill>
                <a:schemeClr val="bg1">
                  <a:lumMod val="85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600" b="1" i="0" u="none" strike="noStrike" cap="none" normalizeH="0" baseline="0" smtClean="0">
            <a:ln>
              <a:noFill/>
            </a:ln>
            <a:solidFill>
              <a:srgbClr val="FF00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600" b="1" i="0" u="none" strike="noStrike" cap="none" normalizeH="0" baseline="0" smtClean="0">
            <a:ln>
              <a:noFill/>
            </a:ln>
            <a:solidFill>
              <a:srgbClr val="FF00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C:\MSOffice\Templates\Blank Presentation.pot</Template>
  <TotalTime>7638</TotalTime>
  <Words>377</Words>
  <Application>Microsoft Office PowerPoint</Application>
  <PresentationFormat>Apresentação na tela (4:3)</PresentationFormat>
  <Paragraphs>68</Paragraphs>
  <Slides>26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26</vt:i4>
      </vt:variant>
    </vt:vector>
  </HeadingPairs>
  <TitlesOfParts>
    <vt:vector size="27" baseType="lpstr">
      <vt:lpstr>Blank Presentation</vt:lpstr>
      <vt:lpstr>O Universo</vt:lpstr>
      <vt:lpstr>Universo geocêntrico</vt:lpstr>
      <vt:lpstr>Modelo geocêntrico </vt:lpstr>
      <vt:lpstr>Epiciclo e deferente</vt:lpstr>
      <vt:lpstr>Modelo de Ptolomeu (sec. II)</vt:lpstr>
      <vt:lpstr>Universo heliocêntrico</vt:lpstr>
      <vt:lpstr>Modelo de Tycho (séc. XVI)</vt:lpstr>
      <vt:lpstr>Modelo de Copérnico (séc. XVI)</vt:lpstr>
      <vt:lpstr>Modelo Heliocêntrico e movimento planetário</vt:lpstr>
      <vt:lpstr>Modelo de Copérnico</vt:lpstr>
      <vt:lpstr>Universo galactocêntrico</vt:lpstr>
      <vt:lpstr>Universo de Herschel  (séc. XVIII)</vt:lpstr>
      <vt:lpstr>Slide 13</vt:lpstr>
      <vt:lpstr>Slide 14</vt:lpstr>
      <vt:lpstr>Distribuição dos AG’s</vt:lpstr>
      <vt:lpstr>Universo “sem centro”</vt:lpstr>
      <vt:lpstr>Universo estático?</vt:lpstr>
      <vt:lpstr>Universo em expansão!</vt:lpstr>
      <vt:lpstr>Sem centro?</vt:lpstr>
      <vt:lpstr>Panorama do conhecimento atual  sobre o Universo</vt:lpstr>
      <vt:lpstr>Slide 21</vt:lpstr>
      <vt:lpstr>Slide 22</vt:lpstr>
      <vt:lpstr>Matéria Escura e  Energia Escura</vt:lpstr>
      <vt:lpstr>Slide 24</vt:lpstr>
      <vt:lpstr> </vt:lpstr>
      <vt:lpstr>Slide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Calendários</dc:title>
  <dc:creator>Iagusp</dc:creator>
  <cp:lastModifiedBy>ANDRE</cp:lastModifiedBy>
  <cp:revision>449</cp:revision>
  <cp:lastPrinted>2000-05-01T12:23:36Z</cp:lastPrinted>
  <dcterms:created xsi:type="dcterms:W3CDTF">1995-06-17T23:31:02Z</dcterms:created>
  <dcterms:modified xsi:type="dcterms:W3CDTF">2015-04-24T17:42:44Z</dcterms:modified>
</cp:coreProperties>
</file>