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991" r:id="rId2"/>
    <p:sldId id="927" r:id="rId3"/>
    <p:sldId id="959" r:id="rId4"/>
    <p:sldId id="960" r:id="rId5"/>
    <p:sldId id="998" r:id="rId6"/>
    <p:sldId id="999" r:id="rId7"/>
    <p:sldId id="1000" r:id="rId8"/>
    <p:sldId id="1001" r:id="rId9"/>
    <p:sldId id="1002" r:id="rId10"/>
    <p:sldId id="1003" r:id="rId11"/>
    <p:sldId id="1004" r:id="rId12"/>
    <p:sldId id="1005" r:id="rId13"/>
    <p:sldId id="1006" r:id="rId14"/>
    <p:sldId id="1007" r:id="rId15"/>
    <p:sldId id="1008" r:id="rId16"/>
    <p:sldId id="1009" r:id="rId17"/>
    <p:sldId id="988" r:id="rId18"/>
    <p:sldId id="953" r:id="rId19"/>
    <p:sldId id="961" r:id="rId20"/>
    <p:sldId id="973" r:id="rId21"/>
    <p:sldId id="962" r:id="rId22"/>
    <p:sldId id="963" r:id="rId23"/>
    <p:sldId id="964" r:id="rId24"/>
    <p:sldId id="974" r:id="rId25"/>
    <p:sldId id="965" r:id="rId26"/>
    <p:sldId id="975" r:id="rId27"/>
    <p:sldId id="966" r:id="rId28"/>
    <p:sldId id="967" r:id="rId29"/>
    <p:sldId id="968" r:id="rId30"/>
    <p:sldId id="969" r:id="rId31"/>
    <p:sldId id="970" r:id="rId32"/>
    <p:sldId id="976" r:id="rId33"/>
    <p:sldId id="971" r:id="rId34"/>
    <p:sldId id="972" r:id="rId35"/>
    <p:sldId id="954" r:id="rId36"/>
    <p:sldId id="977" r:id="rId37"/>
    <p:sldId id="978" r:id="rId38"/>
    <p:sldId id="979" r:id="rId39"/>
    <p:sldId id="980" r:id="rId40"/>
    <p:sldId id="983" r:id="rId41"/>
    <p:sldId id="982" r:id="rId42"/>
    <p:sldId id="955" r:id="rId43"/>
    <p:sldId id="958" r:id="rId44"/>
    <p:sldId id="994" r:id="rId45"/>
    <p:sldId id="984" r:id="rId46"/>
    <p:sldId id="986" r:id="rId47"/>
    <p:sldId id="993" r:id="rId48"/>
    <p:sldId id="992" r:id="rId49"/>
    <p:sldId id="985" r:id="rId50"/>
    <p:sldId id="987" r:id="rId51"/>
    <p:sldId id="1010" r:id="rId52"/>
    <p:sldId id="945" r:id="rId53"/>
    <p:sldId id="995" r:id="rId54"/>
    <p:sldId id="996" r:id="rId55"/>
    <p:sldId id="997" r:id="rId56"/>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00"/>
    <a:srgbClr val="B2B2B2"/>
    <a:srgbClr val="BABABA"/>
    <a:srgbClr val="0066FF"/>
    <a:srgbClr val="F3F3F3"/>
    <a:srgbClr val="F0F0F0"/>
    <a:srgbClr val="143C2B"/>
    <a:srgbClr val="0053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598" autoAdjust="0"/>
  </p:normalViewPr>
  <p:slideViewPr>
    <p:cSldViewPr>
      <p:cViewPr>
        <p:scale>
          <a:sx n="98" d="100"/>
          <a:sy n="98" d="100"/>
        </p:scale>
        <p:origin x="-1908" y="-27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B9AF3FE-E6B7-46CE-9EB2-BAF51F4A65E8}"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301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BD6505AD-EF9F-4160-9EE4-8CA9C347D0E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mto.org/Resources/All-GMT-S-clips2-w-music-large.mov"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kepler@if.ufrgs.b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A45DC-A45E-41E3-B986-99BE591D821E}" type="slidenum">
              <a:rPr lang="pt-BR"/>
              <a:pPr/>
              <a:t>13</a:t>
            </a:fld>
            <a:endParaRPr lang="pt-BR"/>
          </a:p>
        </p:txBody>
      </p:sp>
      <p:sp>
        <p:nvSpPr>
          <p:cNvPr id="83970" name="Rectangle 2"/>
          <p:cNvSpPr>
            <a:spLocks noGrp="1" noRot="1" noChangeAspect="1" noChangeArrowheads="1" noTextEdit="1"/>
          </p:cNvSpPr>
          <p:nvPr>
            <p:ph type="sldImg"/>
          </p:nvPr>
        </p:nvSpPr>
        <p:spPr>
          <a:xfrm>
            <a:off x="1265238" y="657225"/>
            <a:ext cx="4327525" cy="3244850"/>
          </a:xfrm>
          <a:ln/>
        </p:spPr>
      </p:sp>
      <p:sp>
        <p:nvSpPr>
          <p:cNvPr id="83971" name="Rectangle 3"/>
          <p:cNvSpPr>
            <a:spLocks noGrp="1" noChangeArrowheads="1"/>
          </p:cNvSpPr>
          <p:nvPr>
            <p:ph type="body" idx="1"/>
          </p:nvPr>
        </p:nvSpPr>
        <p:spPr/>
        <p:txBody>
          <a:bodyPr/>
          <a:lstStyle/>
          <a:p>
            <a:r>
              <a:rPr lang="pt-BR"/>
              <a:t>No texto do Sidereus Nuncius Galileu afirma que melhorou o funcionamento do telescópio com seus conhecimentos de óptica. Mas os caminhos do raios de luz através das lentes demonstra um conhecimento empírico de como o seu perspicillum funciona. A foto do instrumento cuja objetiva convergente tem uma distância focal de 980mm e uma abertura de 15 mm e uma ocular com uma lente divergente plano côncava permite um aumento de vinte vezes. O instrumento é confeccionado em couro e madeira. Alguns detalhes da objetiva podem ser apreciados e são de fácil montagem e desmontagem o que facilitou Galileu apresentar como o instrumento é constituído ao Príncipe de Cosimo II da Toscania.</a:t>
            </a:r>
          </a:p>
          <a:p>
            <a:endParaRPr lang="pt-BR"/>
          </a:p>
          <a:p>
            <a:endParaRPr lang="pt-BR"/>
          </a:p>
          <a:p>
            <a:r>
              <a:rPr lang="pt-BR"/>
              <a:t>Créditos</a:t>
            </a:r>
          </a:p>
          <a:p>
            <a:r>
              <a:rPr lang="pt-BR"/>
              <a:t>Esquema de como o Telescópio funciona</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r>
              <a:rPr lang="pt-BR"/>
              <a:t>Imagem do Telescópio</a:t>
            </a:r>
          </a:p>
          <a:p>
            <a:r>
              <a:rPr lang="pt-BR"/>
              <a:t>http://brunelleschi.imss.fi.it/telescopiogalileo/etel.asp?c=50421</a:t>
            </a:r>
          </a:p>
          <a:p>
            <a:r>
              <a:rPr lang="pt-BR"/>
              <a:t>2_2_6_800.jpg GALILEO GALILEI, Telescope, Florence, c. 1610 Istituto e Museo di Storia della Scienza, inv. 2428</a:t>
            </a:r>
          </a:p>
          <a:p>
            <a:r>
              <a:rPr lang="pt-BR"/>
              <a:t>Imagem do seu telescópio feito de couro, madeira e vidro.</a:t>
            </a:r>
          </a:p>
          <a:p>
            <a:r>
              <a:rPr lang="pt-BR"/>
              <a:t>Esse instrumento foi enviado ao Príncipe Cosimo II da Toscania para compravar as observações registradas no livro Sidereus Nuncius e a ele prometu um instrumento ainda melhor e de fato o fez quando chegou a Corte da Toscania</a:t>
            </a:r>
          </a:p>
          <a:p>
            <a:endParaRPr lang="pt-BR"/>
          </a:p>
          <a:p>
            <a:r>
              <a:rPr lang="pt-BR"/>
              <a:t>Réplica em corte da Objetiva</a:t>
            </a:r>
          </a:p>
          <a:p>
            <a:r>
              <a:rPr lang="pt-BR"/>
              <a:t>http://brunelleschi.imss.fi.it/telescopiogalileo/etel.asp?c=50423</a:t>
            </a:r>
          </a:p>
          <a:p>
            <a:r>
              <a:rPr lang="pt-BR"/>
              <a:t>2_2_8a_800.jpg Exploded replica of Galileo's telescope Jim &amp; Rhoda Morris</a:t>
            </a:r>
          </a:p>
          <a:p>
            <a:r>
              <a:rPr lang="pt-BR"/>
              <a:t>O telescópio de Galileu era fácil de ser desmontado para mostrar a simplicidade de seus componentes. A réplica mostra como era disposta a objetiva e suas fixações.</a:t>
            </a:r>
          </a:p>
          <a:p>
            <a:endParaRPr lang="pt-BR"/>
          </a:p>
          <a:p>
            <a:r>
              <a:rPr lang="pt-BR"/>
              <a:t>Diversas fotos do aspecto da montagem da objetiva do perspicillum com aumento de 20 vezes</a:t>
            </a:r>
          </a:p>
          <a:p>
            <a:r>
              <a:rPr lang="pt-BR"/>
              <a:t>http://brunelleschi.imss.fi.it/telescopiogalileo/ezoom.asp?c=50332</a:t>
            </a:r>
          </a:p>
          <a:p>
            <a:r>
              <a:rPr lang="pt-BR"/>
              <a:t>P0_4_800.jpgG. Galilei, Presentation telescope, c. 1610 (IMSS, inv. 2428)</a:t>
            </a:r>
          </a:p>
          <a:p>
            <a:r>
              <a:rPr lang="pt-BR"/>
              <a:t>http://brunelleschi.imss.fi.it/telescopiogalileo/ezoom.asp?c=50355</a:t>
            </a:r>
          </a:p>
          <a:p>
            <a:r>
              <a:rPr lang="pt-BR"/>
              <a:t>P2_8_B_800.jpg G. Galilei, Open objective of leather telescope, c. 1610 (IMSS, inv. 2428)</a:t>
            </a:r>
          </a:p>
          <a:p>
            <a:r>
              <a:rPr lang="pt-BR"/>
              <a:t>http://brunelleschi.imss.fi.it/telescopiogalileo/ezoom.asp?c=50354</a:t>
            </a:r>
          </a:p>
          <a:p>
            <a:r>
              <a:rPr lang="pt-BR"/>
              <a:t>P2_8_A_800.jpg</a:t>
            </a:r>
          </a:p>
          <a:p>
            <a:r>
              <a:rPr lang="pt-BR"/>
              <a:t>G. Galilei, Open objective of leather telescope, c. 1610 (IMSS, inv. 2428)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A8213-3B42-416F-AE0C-2594E564E881}" type="slidenum">
              <a:rPr lang="pt-BR"/>
              <a:pPr/>
              <a:t>14</a:t>
            </a:fld>
            <a:endParaRPr lang="pt-BR"/>
          </a:p>
        </p:txBody>
      </p:sp>
      <p:sp>
        <p:nvSpPr>
          <p:cNvPr id="68610" name="Rectangle 2"/>
          <p:cNvSpPr>
            <a:spLocks noGrp="1" noRot="1" noChangeAspect="1" noChangeArrowheads="1" noTextEdit="1"/>
          </p:cNvSpPr>
          <p:nvPr>
            <p:ph type="sldImg"/>
          </p:nvPr>
        </p:nvSpPr>
        <p:spPr>
          <a:xfrm>
            <a:off x="1265238" y="657225"/>
            <a:ext cx="4327525" cy="3244850"/>
          </a:xfrm>
          <a:ln/>
        </p:spPr>
      </p:sp>
      <p:sp>
        <p:nvSpPr>
          <p:cNvPr id="68611" name="Rectangle 3"/>
          <p:cNvSpPr>
            <a:spLocks noGrp="1" noChangeArrowheads="1"/>
          </p:cNvSpPr>
          <p:nvPr>
            <p:ph type="body" idx="1"/>
          </p:nvPr>
        </p:nvSpPr>
        <p:spPr/>
        <p:txBody>
          <a:bodyPr/>
          <a:lstStyle/>
          <a:p>
            <a:r>
              <a:rPr lang="pt-BR"/>
              <a:t>O livro “Mensageiro das Estrelas” de Galileu Galilei foi o primeiro tratado científico publicado por ele baseado em suas observações através de um telescópio. Esse tratado contém resultados das observações da Lua, de estrelas, das luas de Júpiter.</a:t>
            </a:r>
          </a:p>
          <a:p>
            <a:endParaRPr lang="pt-BR"/>
          </a:p>
          <a:p>
            <a:r>
              <a:rPr lang="pt-BR"/>
              <a:t>Crédito</a:t>
            </a:r>
          </a:p>
          <a:p>
            <a:r>
              <a:rPr lang="pt-BR"/>
              <a:t>Sidereus Nuncius</a:t>
            </a:r>
          </a:p>
          <a:p>
            <a:r>
              <a:rPr lang="pt-BR"/>
              <a:t>http://commons.wikimedia.org/wiki/File:Sidereus_Nuncius_1610.Galileo.jpg</a:t>
            </a:r>
          </a:p>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7E78-332D-4E2F-8B2E-A36B0C5417B2}" type="slidenum">
              <a:rPr lang="pt-BR"/>
              <a:pPr/>
              <a:t>15</a:t>
            </a:fld>
            <a:endParaRPr lang="pt-BR"/>
          </a:p>
        </p:txBody>
      </p:sp>
      <p:sp>
        <p:nvSpPr>
          <p:cNvPr id="70658" name="Rectangle 2"/>
          <p:cNvSpPr>
            <a:spLocks noGrp="1" noRot="1" noChangeAspect="1" noChangeArrowheads="1" noTextEdit="1"/>
          </p:cNvSpPr>
          <p:nvPr>
            <p:ph type="sldImg"/>
          </p:nvPr>
        </p:nvSpPr>
        <p:spPr>
          <a:xfrm>
            <a:off x="1265238" y="657225"/>
            <a:ext cx="4327525" cy="3244850"/>
          </a:xfrm>
          <a:ln/>
        </p:spPr>
      </p:sp>
      <p:sp>
        <p:nvSpPr>
          <p:cNvPr id="70659" name="Rectangle 3"/>
          <p:cNvSpPr>
            <a:spLocks noGrp="1" noChangeArrowheads="1"/>
          </p:cNvSpPr>
          <p:nvPr>
            <p:ph type="body" idx="1"/>
          </p:nvPr>
        </p:nvSpPr>
        <p:spPr/>
        <p:txBody>
          <a:bodyPr/>
          <a:lstStyle/>
          <a:p>
            <a:r>
              <a:rPr lang="pt-BR"/>
              <a:t>O Surgimento da Palavra Telescópio</a:t>
            </a:r>
          </a:p>
          <a:p>
            <a:r>
              <a:rPr lang="pt-BR"/>
              <a:t>Em 14 de Abril de 1611, Galileu é convidado para um Banquete em honra ao Príncipe Frederico Cesi, fundador e presidente da Academia do Liceu. Os convidados chegaram logo antes do pôr do Sol  e olharam através do perspicillium de Galileu através de um vão. Após o jantar os presentes observaram Júpiter e seus corpos companheiros . Mais tarde Galileu desmonta o perpicillium para que os convidados vejam as duas lentes que compõem o instrumento. Provavelmente nesse banquete tenha sido sugerida a palavra telescópio se não inventada por Johann Demisiani da Cefalônia (uma ilha na Grécia), um poeta ao invés de um cientista que estava presente no jantar.</a:t>
            </a:r>
          </a:p>
          <a:p>
            <a:r>
              <a:rPr lang="pt-BR"/>
              <a:t>O termo telescópio por escrito aparece pela primeira vez na obra Lunar Phenomena de Julius Caesar Lagalla em 1612 na qual ele atribui a introdução da palavra por Demisiani.</a:t>
            </a:r>
          </a:p>
          <a:p>
            <a:endParaRPr lang="pt-BR"/>
          </a:p>
          <a:p>
            <a:r>
              <a:rPr lang="pt-BR"/>
              <a:t>Referência</a:t>
            </a:r>
          </a:p>
          <a:p>
            <a:r>
              <a:rPr lang="pt-BR"/>
              <a:t>King, Henry C. The History of the Telescope, Dover Publishing Inc., New York, 1955. p.38</a:t>
            </a:r>
          </a:p>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4972-90E1-402D-B885-4A117163B922}" type="slidenum">
              <a:rPr lang="pt-BR"/>
              <a:pPr/>
              <a:t>16</a:t>
            </a:fld>
            <a:endParaRPr lang="pt-BR"/>
          </a:p>
        </p:txBody>
      </p:sp>
      <p:sp>
        <p:nvSpPr>
          <p:cNvPr id="12290" name="Rectangle 2"/>
          <p:cNvSpPr>
            <a:spLocks noGrp="1" noRot="1" noChangeAspect="1" noChangeArrowheads="1" noTextEdit="1"/>
          </p:cNvSpPr>
          <p:nvPr>
            <p:ph type="sldImg"/>
          </p:nvPr>
        </p:nvSpPr>
        <p:spPr>
          <a:xfrm>
            <a:off x="1265238" y="657225"/>
            <a:ext cx="4327525" cy="3244850"/>
          </a:xfrm>
          <a:ln/>
        </p:spPr>
      </p:sp>
      <p:sp>
        <p:nvSpPr>
          <p:cNvPr id="12291" name="Rectangle 3"/>
          <p:cNvSpPr>
            <a:spLocks noGrp="1" noChangeArrowheads="1"/>
          </p:cNvSpPr>
          <p:nvPr>
            <p:ph type="body" idx="1"/>
          </p:nvPr>
        </p:nvSpPr>
        <p:spPr/>
        <p:txBody>
          <a:bodyPr/>
          <a:lstStyle/>
          <a:p>
            <a:r>
              <a:rPr lang="pt-BR"/>
              <a:t>O Funcionamento do Telescópio.</a:t>
            </a:r>
          </a:p>
          <a:p>
            <a:r>
              <a:rPr lang="pt-BR"/>
              <a:t>Proposta de Galileu Galileu: </a:t>
            </a:r>
          </a:p>
          <a:p>
            <a:r>
              <a:rPr lang="pt-BR"/>
              <a:t>No texto do Sidereus Nuncius Galileu afirma que melhorou o funcionamento do telescópio com seus conhecimentos de óptica. Mas os caminhos do raios de luz através das lentes ele demonstra um conhecimento empírico de como o seu perspicillum funciona.</a:t>
            </a:r>
          </a:p>
          <a:p>
            <a:endParaRPr lang="pt-BR"/>
          </a:p>
          <a:p>
            <a:r>
              <a:rPr lang="pt-BR"/>
              <a:t>O Funcionamento do Olho</a:t>
            </a:r>
          </a:p>
          <a:p>
            <a:r>
              <a:rPr lang="pt-BR"/>
              <a:t>Num esquema simplificado do olho, nós temos duas lentes que são a córnea e o o cristalino. A luz passa por eles e forma no fundo do olho, a retina a imagem dos objetos. No caso de objetos distantes como uma estrela, nós podemos considerar que os raios de luz que entram no nosso olho são paralelos entre si e são focalizados sobre a retina. Essa é uma propriedade das lentes convergentes, raios que chegam paralelos são focalizados sobre o plano de focalização da lente, esse plano contém o ponto focal da lente convergente.</a:t>
            </a:r>
          </a:p>
          <a:p>
            <a:endParaRPr lang="pt-BR"/>
          </a:p>
          <a:p>
            <a:r>
              <a:rPr lang="pt-BR"/>
              <a:t>O Funcionamento do Telescópio.</a:t>
            </a:r>
          </a:p>
          <a:p>
            <a:r>
              <a:rPr lang="pt-BR"/>
              <a:t>Para objetos distantes, o telescópio tem que formar  raios paralelos na sua saída só que com uma inclinação maior que a observada a vista desarmada. A combinação adequada de uma lente convergente com uma lente divergente produz tal efeito. O instrumento produz um feixe de raios paralelos de saída com uma inclinação maior que o feixe paralelo que entra pela objetiva. Com o olho colocado logo após a lente divergente, nós temos a impressão visual que o objeto a vista desarmada está com uma ampliação maior.</a:t>
            </a:r>
          </a:p>
          <a:p>
            <a:endParaRPr lang="pt-BR"/>
          </a:p>
          <a:p>
            <a:r>
              <a:rPr lang="pt-BR"/>
              <a:t>Créditos</a:t>
            </a:r>
          </a:p>
          <a:p>
            <a:r>
              <a:rPr lang="pt-BR"/>
              <a:t>A Explicação de Galileu</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endParaRPr lang="pt-BR"/>
          </a:p>
          <a:p>
            <a:r>
              <a:rPr lang="pt-BR"/>
              <a:t>O funcionamento do Olho</a:t>
            </a:r>
          </a:p>
          <a:p>
            <a:r>
              <a:rPr lang="pt-BR"/>
              <a:t>eye-schema.gif</a:t>
            </a:r>
          </a:p>
          <a:p>
            <a:r>
              <a:rPr lang="pt-BR"/>
              <a:t>Crédito da imagem adaptada foi perdido.</a:t>
            </a:r>
          </a:p>
          <a:p>
            <a:endParaRPr lang="pt-BR"/>
          </a:p>
          <a:p>
            <a:r>
              <a:rPr lang="pt-BR"/>
              <a:t>Raios de Luz através do telescópio</a:t>
            </a:r>
          </a:p>
          <a:p>
            <a:r>
              <a:rPr lang="pt-BR"/>
              <a:t>http://en.wikipedia.org/wiki/File:Lens2a.png</a:t>
            </a:r>
          </a:p>
          <a:p>
            <a:r>
              <a:rPr lang="pt-BR"/>
              <a:t>Adaptação do autor para compor o telescópio do anos de 1608 a 1611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 http://www.cdcc.usp.br/cda/historico/refrator-grubb-00.jpg</a:t>
            </a:r>
            <a:endParaRPr lang="pt-BR" dirty="0"/>
          </a:p>
        </p:txBody>
      </p:sp>
      <p:sp>
        <p:nvSpPr>
          <p:cNvPr id="4" name="Espaço Reservado para Número de Slide 3"/>
          <p:cNvSpPr>
            <a:spLocks noGrp="1"/>
          </p:cNvSpPr>
          <p:nvPr>
            <p:ph type="sldNum" sz="quarter" idx="10"/>
          </p:nvPr>
        </p:nvSpPr>
        <p:spPr/>
        <p:txBody>
          <a:bodyPr/>
          <a:lstStyle/>
          <a:p>
            <a:pPr>
              <a:defRPr/>
            </a:pPr>
            <a:fld id="{BD6505AD-EF9F-4160-9EE4-8CA9C347D0EC}" type="slidenum">
              <a:rPr lang="pt-BR" smtClean="0"/>
              <a:pPr>
                <a:defRPr/>
              </a:pPr>
              <a:t>44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Sobre o EELT: http://en.wikipedia.org/wiki/European_Extremely_Large_Telescope</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53</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http://upload.wikimedia.org/wikipedia/commons/thumb/b/bf/The_European_Extremely_Large_Telescope.jpg/1024px-The_European_Extremely_Large_Telescope.jpg</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54</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65238" y="657225"/>
            <a:ext cx="4327525" cy="32448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dirty="0" smtClean="0">
                <a:solidFill>
                  <a:srgbClr val="00CC99"/>
                </a:solidFill>
              </a:rPr>
              <a:t>Crédito: </a:t>
            </a:r>
            <a:r>
              <a:rPr lang="pt-BR" dirty="0" smtClean="0">
                <a:solidFill>
                  <a:schemeClr val="tx1"/>
                </a:solidFill>
                <a:hlinkClick r:id="rId3"/>
              </a:rPr>
              <a:t>http://www.gmto.org/Resources/All-GMT-S-clips2-w-music-large.</a:t>
            </a:r>
            <a:r>
              <a:rPr lang="pt-BR" dirty="0" err="1" smtClean="0">
                <a:solidFill>
                  <a:schemeClr val="tx1"/>
                </a:solidFill>
                <a:hlinkClick r:id="rId3"/>
              </a:rPr>
              <a:t>mov</a:t>
            </a:r>
            <a:r>
              <a:rPr lang="pt-BR" dirty="0" smtClean="0">
                <a:solidFill>
                  <a:schemeClr val="tx1"/>
                </a:solidFill>
              </a:rPr>
              <a:t> </a:t>
            </a:r>
            <a:endParaRPr lang="pt-BR" dirty="0" smtClean="0">
              <a:solidFill>
                <a:schemeClr val="tx1"/>
              </a:solidFill>
            </a:endParaRP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C55C2-8C20-4044-8C1C-D8B154BA1235}" type="slidenum">
              <a:rPr lang="pt-BR" smtClean="0"/>
              <a:pPr/>
              <a:t>55</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2C83D-AE71-4158-A394-3AEC4A0274E2}" type="slidenum">
              <a:rPr lang="pt-BR"/>
              <a:pPr/>
              <a:t>5</a:t>
            </a:fld>
            <a:endParaRPr lang="pt-BR"/>
          </a:p>
        </p:txBody>
      </p:sp>
      <p:sp>
        <p:nvSpPr>
          <p:cNvPr id="79874" name="Rectangle 2"/>
          <p:cNvSpPr>
            <a:spLocks noGrp="1" noRot="1" noChangeAspect="1" noChangeArrowheads="1" noTextEdit="1"/>
          </p:cNvSpPr>
          <p:nvPr>
            <p:ph type="sldImg"/>
          </p:nvPr>
        </p:nvSpPr>
        <p:spPr>
          <a:xfrm>
            <a:off x="1265238" y="657225"/>
            <a:ext cx="4327525" cy="3244850"/>
          </a:xfrm>
          <a:ln/>
        </p:spPr>
      </p:sp>
      <p:sp>
        <p:nvSpPr>
          <p:cNvPr id="79875" name="Rectangle 3"/>
          <p:cNvSpPr>
            <a:spLocks noGrp="1" noChangeArrowheads="1"/>
          </p:cNvSpPr>
          <p:nvPr>
            <p:ph type="body" idx="1"/>
          </p:nvPr>
        </p:nvSpPr>
        <p:spPr/>
        <p:txBody>
          <a:bodyPr/>
          <a:lstStyle/>
          <a:p>
            <a:r>
              <a:rPr lang="pt-BR"/>
              <a:t>Para termos um telescópio nos precisamos de lentes e as lentes são feitas de vidro. Em termos históricos os registros arqueológicos indicam a região do Egito, Síria e Mesopotâmia como locais onde o vidro foi encontrado. Uma quantidade maior está registrada no Egito. A data corresponde a achados a partir do ano de 3500AC. A técnica de fabricação difundiu-se e os mercadores fenícios tornaram-se bom fabricantes do vidro. Conta uma história que uma embarcação fenícia ao aportar na costa, preparou a refeição na areia e devido a fogueira do cozimento misturada com areia formou um líquido viscoso que depois solidificou-se. Apesar de várias fontes para o surgimento do vidro, o fato é que ele se disseminou e propagou-se para os mercadores bizantinos do Império Romano do Oriente e com as novas rotas de comércio com os mercadores venezianos, os métodos de produção desse material vítreo transferiram-se para a Itália.</a:t>
            </a:r>
          </a:p>
          <a:p>
            <a:endParaRPr lang="pt-BR"/>
          </a:p>
          <a:p>
            <a:r>
              <a:rPr lang="pt-BR"/>
              <a:t>Créditos</a:t>
            </a:r>
          </a:p>
          <a:p>
            <a:r>
              <a:rPr lang="pt-BR"/>
              <a:t>Mapa do império bizantino</a:t>
            </a:r>
          </a:p>
          <a:p>
            <a:r>
              <a:rPr lang="pt-BR"/>
              <a:t>http://en.wikipedia.org/wiki/Glass</a:t>
            </a:r>
          </a:p>
          <a:p>
            <a:r>
              <a:rPr lang="pt-BR"/>
              <a:t>http://en.wikipedia.org/wiki/Byzantine_Empire</a:t>
            </a:r>
          </a:p>
          <a:p>
            <a:r>
              <a:rPr lang="pt-BR"/>
              <a:t>http://upload.wikimedia.org/wikipedia/commons/thumb/d/d9/LocationByzantineEmpire_550.png/250px-LocationByzantineEmpire_550.png</a:t>
            </a:r>
          </a:p>
          <a:p>
            <a:r>
              <a:rPr lang="pt-BR"/>
              <a:t>Mapa do Egito</a:t>
            </a:r>
          </a:p>
          <a:p>
            <a:r>
              <a:rPr lang="pt-BR"/>
              <a:t>http://en.wikipedia.org/wiki/Ancient_Egypt</a:t>
            </a:r>
          </a:p>
          <a:p>
            <a:r>
              <a:rPr lang="pt-BR"/>
              <a:t>http://upload.wikimedia.org/wikipedia/commons/thumb/b/b8/Ancient_Egypt_map.svg/200px-Ancient_Egypt_map.svg.png</a:t>
            </a:r>
          </a:p>
          <a:p>
            <a:r>
              <a:rPr lang="pt-BR"/>
              <a:t>http://www.ancienttouch.com/28_small.jpg</a:t>
            </a:r>
          </a:p>
          <a:p>
            <a:r>
              <a:rPr lang="pt-BR"/>
              <a:t>Tigela de vidro romana, II ou começo do III século depois de Cristo, espessura da parede em torno de 1 mm de forma aredondada e razoavelmente produnda com a borda cortada e polida, pequena base e um pequeno aspecto de iridiscência, utensílio intacto. Altura 6,3 cm e diâmetro do anel de 7,3 cm. </a:t>
            </a:r>
          </a:p>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0E36-4234-4921-BA64-47F325F2D306}" type="slidenum">
              <a:rPr lang="pt-BR"/>
              <a:pPr/>
              <a:t>6</a:t>
            </a:fld>
            <a:endParaRPr lang="pt-BR"/>
          </a:p>
        </p:txBody>
      </p:sp>
      <p:sp>
        <p:nvSpPr>
          <p:cNvPr id="73730" name="Rectangle 2"/>
          <p:cNvSpPr>
            <a:spLocks noGrp="1" noRot="1" noChangeAspect="1" noChangeArrowheads="1" noTextEdit="1"/>
          </p:cNvSpPr>
          <p:nvPr>
            <p:ph type="sldImg"/>
          </p:nvPr>
        </p:nvSpPr>
        <p:spPr>
          <a:xfrm>
            <a:off x="1265238" y="657225"/>
            <a:ext cx="4327525" cy="3244850"/>
          </a:xfrm>
          <a:ln/>
        </p:spPr>
      </p:sp>
      <p:sp>
        <p:nvSpPr>
          <p:cNvPr id="73731" name="Rectangle 3"/>
          <p:cNvSpPr>
            <a:spLocks noGrp="1" noChangeArrowheads="1"/>
          </p:cNvSpPr>
          <p:nvPr>
            <p:ph type="body" idx="1"/>
          </p:nvPr>
        </p:nvSpPr>
        <p:spPr/>
        <p:txBody>
          <a:bodyPr/>
          <a:lstStyle/>
          <a:p>
            <a:r>
              <a:rPr lang="pt-BR"/>
              <a:t>Na cidade de Pisa, em 1280, um frade num monastério fabrica os primeiros vidros transparentes os assim chamados cristais e desse modo podendo fazer placas, blocos, vidros côncavos e vidros convexos. Com uma boa transparência. Um empirismo no uso desses vidros especiais, eles se demonstram úteis para a correção de problemas visuais e atribui-se ao italiano Salvino D’Amato a invenção dos óculos. Apesar de não se conhecer a fundo como esses vidros esféricos funcionam, seu uso torna-se cada vez mais usual. Isso nós podemos perceber num retrato de Hugh de Provença em que Hugh está usando óculos durante uma leitura ou escrita num retrato feito por Tomaso da Modena. Para as pessoas com problemas visuais essas lente são uma solução a suas limitações visuais. </a:t>
            </a:r>
          </a:p>
          <a:p>
            <a:endParaRPr lang="pt-BR"/>
          </a:p>
          <a:p>
            <a:endParaRPr lang="pt-BR"/>
          </a:p>
          <a:p>
            <a:r>
              <a:rPr lang="pt-BR"/>
              <a:t>Crédito da Imagem</a:t>
            </a:r>
          </a:p>
          <a:p>
            <a:r>
              <a:rPr lang="pt-BR"/>
              <a:t>http://en.wikipedia.org/wiki/Glasses</a:t>
            </a:r>
          </a:p>
          <a:p>
            <a:r>
              <a:rPr lang="pt-BR"/>
              <a:t>http://en.wikipedia.org/wiki/File:Hugh_specs.jpg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B64-D939-4F56-954E-85DC046F32A1}" type="slidenum">
              <a:rPr lang="pt-BR"/>
              <a:pPr/>
              <a:t>7</a:t>
            </a:fld>
            <a:endParaRPr lang="pt-BR"/>
          </a:p>
        </p:txBody>
      </p:sp>
      <p:sp>
        <p:nvSpPr>
          <p:cNvPr id="81922" name="Rectangle 2"/>
          <p:cNvSpPr>
            <a:spLocks noGrp="1" noRot="1" noChangeAspect="1" noChangeArrowheads="1" noTextEdit="1"/>
          </p:cNvSpPr>
          <p:nvPr>
            <p:ph type="sldImg"/>
          </p:nvPr>
        </p:nvSpPr>
        <p:spPr>
          <a:xfrm>
            <a:off x="1265238" y="657225"/>
            <a:ext cx="4327525" cy="3244850"/>
          </a:xfrm>
          <a:ln/>
        </p:spPr>
      </p:sp>
      <p:sp>
        <p:nvSpPr>
          <p:cNvPr id="81923" name="Rectangle 3"/>
          <p:cNvSpPr>
            <a:spLocks noGrp="1" noChangeArrowheads="1"/>
          </p:cNvSpPr>
          <p:nvPr>
            <p:ph type="body" idx="1"/>
          </p:nvPr>
        </p:nvSpPr>
        <p:spPr/>
        <p:txBody>
          <a:bodyPr/>
          <a:lstStyle/>
          <a:p>
            <a:r>
              <a:rPr lang="en-US"/>
              <a:t>Em 1540, na obra “De la pirotechnia” </a:t>
            </a:r>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r>
              <a:rPr lang="pt-BR"/>
              <a:t>O conhecimento do manuseio e fundição para a preparação do vidro não fica limitado a Itália e a técnica desloca-se para a Alemanha e a Holanda.</a:t>
            </a:r>
          </a:p>
          <a:p>
            <a:endParaRPr lang="en-US"/>
          </a:p>
          <a:p>
            <a:endParaRPr lang="en-US"/>
          </a:p>
          <a:p>
            <a:r>
              <a:rPr lang="pt-BR"/>
              <a:t>Créditos</a:t>
            </a:r>
          </a:p>
          <a:p>
            <a:r>
              <a:rPr lang="pt-BR"/>
              <a:t>http://brunelleschi.imss.fi.it/telescopiogalileo/etel.asp?c=50408 </a:t>
            </a:r>
          </a:p>
          <a:p>
            <a:r>
              <a:rPr lang="pt-BR"/>
              <a:t>VANNOCCIO BIRINGUCCIO, De la pirotechnia ..., Venice, 1540</a:t>
            </a:r>
          </a:p>
          <a:p>
            <a:r>
              <a:rPr lang="pt-BR"/>
              <a:t>Istituto e Museo di Storia della Scienza, Library, GEO 167</a:t>
            </a:r>
          </a:p>
          <a:p>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endParaRPr lang="pt-BR"/>
          </a:p>
          <a:p>
            <a:r>
              <a:rPr lang="pt-BR"/>
              <a:t>http://www.webbusca.com.br/atlas/mapas/europa.jpg</a:t>
            </a:r>
          </a:p>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15BDC-7E44-43A1-B74A-179A10F51A3B}" type="slidenum">
              <a:rPr lang="pt-BR"/>
              <a:pPr/>
              <a:t>8</a:t>
            </a:fld>
            <a:endParaRPr lang="pt-BR"/>
          </a:p>
        </p:txBody>
      </p:sp>
      <p:sp>
        <p:nvSpPr>
          <p:cNvPr id="75778" name="Rectangle 2"/>
          <p:cNvSpPr>
            <a:spLocks noGrp="1" noRot="1" noChangeAspect="1" noChangeArrowheads="1" noTextEdit="1"/>
          </p:cNvSpPr>
          <p:nvPr>
            <p:ph type="sldImg"/>
          </p:nvPr>
        </p:nvSpPr>
        <p:spPr>
          <a:xfrm>
            <a:off x="1265238" y="657225"/>
            <a:ext cx="4327525" cy="3244850"/>
          </a:xfrm>
          <a:ln/>
        </p:spPr>
      </p:sp>
      <p:sp>
        <p:nvSpPr>
          <p:cNvPr id="75779" name="Rectangle 3"/>
          <p:cNvSpPr>
            <a:spLocks noGrp="1" noChangeArrowheads="1"/>
          </p:cNvSpPr>
          <p:nvPr>
            <p:ph type="body" idx="1"/>
          </p:nvPr>
        </p:nvSpPr>
        <p:spPr/>
        <p:txBody>
          <a:bodyPr/>
          <a:lstStyle/>
          <a:p>
            <a:r>
              <a:rPr lang="pt-BR"/>
              <a:t>A Hans Lipperhey atribui-se a invenção do telescópio conforme o seu pedido de patente em 25 de Setembro de 1608, um instrumento que amplia a imagem de objetos distantes e produzido por esse artífice de óculos da cidade de Middelburg, quando ele solicitou aos Estados Gerais da Holanda para ter direitos exclusivos na produção desse instrumento por trinta anos e direito a uma pensão do Estado. </a:t>
            </a:r>
          </a:p>
          <a:p>
            <a:r>
              <a:rPr lang="pt-BR"/>
              <a:t>Conta a história que crianças brincado na sua oficina tenham relatado ver uma torre ampliada após combinarem duas lentes, ou ainda que um aprendiz tenha descrito tal circunstância de ampliar objetos distantes ou que ainda ele a tenha copiado de outro fabricante de lentes.</a:t>
            </a:r>
          </a:p>
          <a:p>
            <a:r>
              <a:rPr lang="pt-BR"/>
              <a:t>A patente não foi concedida ao que parece pois outros artífices reivindicaram a confecção de instrumentos com o mesmo desempenho que o de Lipperhey.</a:t>
            </a:r>
          </a:p>
          <a:p>
            <a:r>
              <a:rPr lang="pt-BR"/>
              <a:t>Na ocasião o instrumento tinha objetivos militares tanto que Lipperhey fez uma demonstração ao Príncipe de Nassau </a:t>
            </a:r>
          </a:p>
          <a:p>
            <a:endParaRPr lang="pt-BR"/>
          </a:p>
          <a:p>
            <a:endParaRPr lang="pt-BR"/>
          </a:p>
          <a:p>
            <a:r>
              <a:rPr lang="pt-BR"/>
              <a:t>Creditos</a:t>
            </a:r>
          </a:p>
          <a:p>
            <a:r>
              <a:rPr lang="pt-BR"/>
              <a:t>Imagem de Hans lipperhey</a:t>
            </a:r>
          </a:p>
          <a:p>
            <a:r>
              <a:rPr lang="pt-BR"/>
              <a:t>http://brunelleschi.imss.fi.it/telescopiogalileo/etel.asp?c=50413</a:t>
            </a:r>
          </a:p>
          <a:p>
            <a:r>
              <a:rPr lang="pt-BR"/>
              <a:t>PIERRE BOREL, De vero telescopii inventore ..., The Hague, 1655</a:t>
            </a:r>
          </a:p>
          <a:p>
            <a:r>
              <a:rPr lang="pt-BR"/>
              <a:t>Biblioteca Nazionale Centrale di Firenze, Magl. 15.3.206</a:t>
            </a:r>
          </a:p>
          <a:p>
            <a:endParaRPr lang="pt-BR"/>
          </a:p>
          <a:p>
            <a:r>
              <a:rPr lang="pt-BR"/>
              <a:t>Minuta do Pedido de patene</a:t>
            </a:r>
          </a:p>
          <a:p>
            <a:r>
              <a:rPr lang="pt-BR"/>
              <a:t>http://galileo.rice.edu/images/things/lipperhey_patent_app.gif</a:t>
            </a:r>
          </a:p>
          <a:p>
            <a:r>
              <a:rPr lang="en-US"/>
              <a:t>http://brunelleschi.imss.fi.it/telescopiogalileo/etel.asp?c=50010</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8F7AA-6E67-428C-B0DF-72F28C36E355}" type="slidenum">
              <a:rPr lang="pt-BR"/>
              <a:pPr/>
              <a:t>9</a:t>
            </a:fld>
            <a:endParaRPr lang="pt-B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pt-BR"/>
              <a:t>Durante a analise do pedido de patente de Lipperhey, em outubro de 1608 surge pedidos similares de James Metius de Alkamar e de Zacharias Jansen de Middelburg ambos artífices na produção de lentes e seus possíveis usos. Desse modo a patente não é concedida a Lipperhey. O interesse dos Estados Gerais da Holanda é que na verdade, seja produzido um sistema binocular para uso militar. Tal empreitada é pedida a Metius e Lipperhey com um equipamento de funcionamento muito melhor que os instrumentos que eles apresentaram eles recebem os devidos honorários por seus esforços para o novo equipamento. Zacharias Jansen atribui-se a invenção do microscópio composto e esse instrumento também está cercado de outros possíveis inventores. Ao que parece o equipamento desenvolvido por Jansen era melhor que os dois outros solicitantes. </a:t>
            </a:r>
          </a:p>
          <a:p>
            <a:r>
              <a:rPr lang="pt-BR"/>
              <a:t>O fato é que o instrumento é composto por um tubo com uma lente convergente para correção da presbiopia de um lado como objetiva e do outro lado uma lente divergente empregada para a correção de miopia. Devido a simplicidade desse dispositivo reforça-se a não concessão de patente. Em decorrência dessa simplicidade o instrumento é facilmente propagado pela Europa e artefatos semelhantes são encontrados na Alemanha e na França. O segredo solicitado por Lipperhey não fica limitado a Holanda.</a:t>
            </a:r>
          </a:p>
          <a:p>
            <a:endParaRPr lang="pt-BR"/>
          </a:p>
          <a:p>
            <a:r>
              <a:rPr lang="pt-BR"/>
              <a:t>Creditos</a:t>
            </a:r>
          </a:p>
          <a:p>
            <a:r>
              <a:rPr lang="pt-BR"/>
              <a:t>http://brunelleschi.imss.fi.it/telescopiogalileo/ezoom.asp?c=50349</a:t>
            </a:r>
          </a:p>
          <a:p>
            <a:r>
              <a:rPr lang="pt-BR"/>
              <a:t>Portrait of S. Janssen (P. Borel, De vero telescopii inventore, 1655)</a:t>
            </a:r>
          </a:p>
          <a:p>
            <a:r>
              <a:rPr lang="pt-BR"/>
              <a:t>http://en.wikipedia.org/wiki/Zacharias_Jansen</a:t>
            </a:r>
          </a:p>
          <a:p>
            <a:r>
              <a:rPr lang="pt-BR"/>
              <a:t>Em 2008  Holanda comemorou os 400 anos de aniversário do telescópio, honrando Zacarias Jansen e Hans Lipperhey como seus dois inventores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DE21-8129-4A43-8742-ED5F5D758521}" type="slidenum">
              <a:rPr lang="pt-BR"/>
              <a:pPr/>
              <a:t>10</a:t>
            </a:fld>
            <a:endParaRPr lang="pt-B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126230"/>
            <a:ext cx="5029200" cy="3909060"/>
          </a:xfrm>
        </p:spPr>
        <p:txBody>
          <a:bodyPr/>
          <a:lstStyle/>
          <a:p>
            <a:pPr lvl="1"/>
            <a:endParaRPr lang="en-US"/>
          </a:p>
          <a:p>
            <a:pPr lvl="1"/>
            <a:r>
              <a:rPr lang="pt-BR"/>
              <a:t>Thomas Harriot (1560 – 2 de Julho de 1621)</a:t>
            </a:r>
          </a:p>
          <a:p>
            <a:pPr lvl="1"/>
            <a:r>
              <a:rPr lang="pt-BR"/>
              <a:t>Inglês natural de Oxford, ele foi astrônomo, matemático, etnográfico e tradutor. A ele atribui-se a introdução da batata na Inglaterra e na Irlanda. Pesquisadores descobriram em sua documentação pessoal registros de observações da Lua e do Sol numa data anterior as primeiras observações astronômicas de Galileu Galilei.</a:t>
            </a:r>
          </a:p>
          <a:p>
            <a:pPr lvl="1"/>
            <a:r>
              <a:rPr lang="pt-BR"/>
              <a:t>Apesar das grandes descobertas encontradas na documentação pessoal de Harriot, ele nunca manifestou o interesse de torná-las públicas uma postura completamente diferente da tomada por Galileu Galilei.</a:t>
            </a:r>
          </a:p>
          <a:p>
            <a:pPr lvl="1"/>
            <a:r>
              <a:rPr lang="pt-BR"/>
              <a:t>Ele graduou-se na Universidade de Oxford e efetuou viagens a America em expedições financiadas por Sir Walter Raleigh. Após o seu retorno ele trabalhou para Earl of Northumberland. Na casa dos Earl´s ele tornou-se um prolífico matemático e astrônomo. </a:t>
            </a:r>
          </a:p>
          <a:p>
            <a:pPr lvl="1"/>
            <a:endParaRPr lang="pt-BR"/>
          </a:p>
          <a:p>
            <a:pPr lvl="1"/>
            <a:r>
              <a:rPr lang="en-US"/>
              <a:t>Créditos</a:t>
            </a:r>
          </a:p>
          <a:p>
            <a:pPr lvl="1"/>
            <a:r>
              <a:rPr lang="en-US"/>
              <a:t>http://upload.wikimedia.org/wikipedia/commons/thumb/e/e6/ThomasHarriot.jpg/225px-ThomasHarriot.jpg</a:t>
            </a:r>
          </a:p>
          <a:p>
            <a:pPr lvl="1"/>
            <a:r>
              <a:rPr lang="en-US"/>
              <a:t>http://en.wikipedia.org/wiki/Thomas_Harriot</a:t>
            </a:r>
          </a:p>
          <a:p>
            <a:pPr lvl="1"/>
            <a:endParaRPr lang="en-US"/>
          </a:p>
          <a:p>
            <a:pPr lvl="1"/>
            <a:r>
              <a:rPr lang="en-US"/>
              <a:t>Lua -26 de julho de 1609</a:t>
            </a:r>
          </a:p>
          <a:p>
            <a:pPr lvl="1"/>
            <a:r>
              <a:rPr lang="en-US"/>
              <a:t>http://galileo.rice.edu/sci/harriot_moon1609_726.gif</a:t>
            </a:r>
          </a:p>
          <a:p>
            <a:pPr lvl="1"/>
            <a:endParaRPr lang="en-US"/>
          </a:p>
          <a:p>
            <a:pPr lvl="1"/>
            <a:r>
              <a:rPr lang="en-US"/>
              <a:t>Dezembro de 1610</a:t>
            </a:r>
          </a:p>
          <a:p>
            <a:pPr lvl="1"/>
            <a:r>
              <a:rPr lang="en-US"/>
              <a:t>http://galileo.rice.edu/images/things/harriot_ss1.gif</a:t>
            </a:r>
          </a:p>
          <a:p>
            <a:pPr lvl="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8F6B4-5F7D-4655-967C-30019A97F573}" type="slidenum">
              <a:rPr lang="pt-BR"/>
              <a:pPr/>
              <a:t>11</a:t>
            </a:fld>
            <a:endParaRPr lang="pt-BR"/>
          </a:p>
        </p:txBody>
      </p:sp>
      <p:sp>
        <p:nvSpPr>
          <p:cNvPr id="86018" name="Rectangle 2"/>
          <p:cNvSpPr>
            <a:spLocks noGrp="1" noRot="1" noChangeAspect="1" noChangeArrowheads="1" noTextEdit="1"/>
          </p:cNvSpPr>
          <p:nvPr>
            <p:ph type="sldImg"/>
          </p:nvPr>
        </p:nvSpPr>
        <p:spPr>
          <a:xfrm>
            <a:off x="1265238" y="657225"/>
            <a:ext cx="4327525" cy="3244850"/>
          </a:xfrm>
          <a:ln/>
        </p:spPr>
      </p:sp>
      <p:sp>
        <p:nvSpPr>
          <p:cNvPr id="86019" name="Rectangle 3"/>
          <p:cNvSpPr>
            <a:spLocks noGrp="1" noChangeArrowheads="1"/>
          </p:cNvSpPr>
          <p:nvPr>
            <p:ph type="body" idx="1"/>
          </p:nvPr>
        </p:nvSpPr>
        <p:spPr>
          <a:xfrm>
            <a:off x="914400" y="4126230"/>
            <a:ext cx="5029200" cy="3909060"/>
          </a:xfrm>
        </p:spPr>
        <p:txBody>
          <a:bodyPr/>
          <a:lstStyle/>
          <a:p>
            <a:pPr lvl="1"/>
            <a:r>
              <a:rPr lang="pt-BR"/>
              <a:t>Em 1609 numa carta destinada ao Príncipe Frederico de Cesi, fundador e presidente da Academia do Liceu, de Giovan Battista Della Porta. Ele relata seus estudos sobre lentes e espelhos e comenta sobre um instrumento de origem holandesa o “spyglass”, ao qual ele tem a oportunidade de ter um em mãos e o descreve com certo detalhe.</a:t>
            </a:r>
          </a:p>
          <a:p>
            <a:pPr lvl="1"/>
            <a:r>
              <a:rPr lang="pt-BR"/>
              <a:t>A impressão Della Porta não é das melhores e ele considera o instrumento um embuste.</a:t>
            </a:r>
          </a:p>
          <a:p>
            <a:pPr lvl="1"/>
            <a:endParaRPr lang="pt-BR"/>
          </a:p>
          <a:p>
            <a:pPr lvl="1"/>
            <a:r>
              <a:rPr lang="pt-BR"/>
              <a:t>Carta</a:t>
            </a:r>
          </a:p>
          <a:p>
            <a:pPr lvl="1"/>
            <a:r>
              <a:rPr lang="en-US"/>
              <a:t>http://brunelleschi.imss.fi.it/telescopiogalileo/etel.asp?c=50414</a:t>
            </a:r>
          </a:p>
          <a:p>
            <a:pPr lvl="1"/>
            <a:r>
              <a:rPr lang="en-US"/>
              <a:t>2_1_6_800.jpg  GIOVAN BATTISTA DELLA PORTA, Letter to Federico Cesi, 28 August 1609</a:t>
            </a:r>
          </a:p>
          <a:p>
            <a:pPr lvl="1"/>
            <a:r>
              <a:rPr lang="en-US"/>
              <a:t>Accademia dei Lincei, Library, Rome, Mss. n. 12, f. 326 Facsimile</a:t>
            </a:r>
          </a:p>
          <a:p>
            <a:pPr lvl="1"/>
            <a:endParaRPr lang="pt-BR"/>
          </a:p>
          <a:p>
            <a:pPr lvl="1"/>
            <a:r>
              <a:rPr lang="pt-BR"/>
              <a:t>Esquema</a:t>
            </a:r>
          </a:p>
          <a:p>
            <a:pPr lvl="1"/>
            <a:r>
              <a:rPr lang="pt-BR"/>
              <a:t>http://galileo.rice.edu/images/things/porta_sketch.gif</a:t>
            </a:r>
          </a:p>
          <a:p>
            <a:pPr lvl="1"/>
            <a:r>
              <a:rPr lang="pt-BR"/>
              <a:t>http://galileo.rice.edu/sci/instruments/telescope.html</a:t>
            </a:r>
          </a:p>
          <a:p>
            <a:pPr lvl="1"/>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BB560-8E01-47D4-B819-39980F1DFFF4}" type="slidenum">
              <a:rPr lang="pt-BR"/>
              <a:pPr/>
              <a:t>12</a:t>
            </a:fld>
            <a:endParaRPr lang="pt-BR"/>
          </a:p>
        </p:txBody>
      </p:sp>
      <p:sp>
        <p:nvSpPr>
          <p:cNvPr id="10242" name="Rectangle 2"/>
          <p:cNvSpPr>
            <a:spLocks noGrp="1" noRot="1" noChangeAspect="1" noChangeArrowheads="1" noTextEdit="1"/>
          </p:cNvSpPr>
          <p:nvPr>
            <p:ph type="sldImg"/>
          </p:nvPr>
        </p:nvSpPr>
        <p:spPr>
          <a:xfrm>
            <a:off x="1265238" y="657225"/>
            <a:ext cx="4327525" cy="3244850"/>
          </a:xfrm>
          <a:ln/>
        </p:spPr>
      </p:sp>
      <p:sp>
        <p:nvSpPr>
          <p:cNvPr id="10243" name="Rectangle 3"/>
          <p:cNvSpPr>
            <a:spLocks noGrp="1" noChangeArrowheads="1"/>
          </p:cNvSpPr>
          <p:nvPr>
            <p:ph type="body" idx="1"/>
          </p:nvPr>
        </p:nvSpPr>
        <p:spPr/>
        <p:txBody>
          <a:bodyPr/>
          <a:lstStyle/>
          <a:p>
            <a:r>
              <a:rPr lang="pt-BR"/>
              <a:t>Galileu Galilei ( 15 Fevereiro 1564 a 8 Janeiro 1642) foi um importante cientista da Renascença e ele recebeu noticias sobre um famoso instrumento de origem holandesa que ampliava a imagem de objetos distantes e era composto por uma lente convergente e uma lente divergente devidamente dispostas entre si. De posse dessas informações ele fez um telescópio que aumentava 3 vezes seguido de um com 8 vezes e depois fez outro telescópio que aumentava 20 vezes  e, em Janeiro de 1610 fez outro telescópio bem melhor e que aumentava 30 vezes.</a:t>
            </a:r>
          </a:p>
          <a:p>
            <a:r>
              <a:rPr lang="pt-BR"/>
              <a:t>No pedestal está dois telescópios sendo que o inferior feito de couro e madeira pertence a Galileu, o telescópio superior é atribuído a Galileu e confeccionado em madeira e papel . Na elipse no seu centro está a objetiva quebrada do telescópio de Galileo que tem uma ampliação de 20 vezes quando combinada com a ocular que não é original e foi substituída no século XIX..</a:t>
            </a:r>
          </a:p>
          <a:p>
            <a:endParaRPr lang="pt-BR"/>
          </a:p>
          <a:p>
            <a:r>
              <a:rPr lang="pt-BR"/>
              <a:t>King, Henry C. The History of the Telescope, Dover Publications, Inc. New York , 1955. p.36</a:t>
            </a:r>
          </a:p>
          <a:p>
            <a:endParaRPr lang="pt-BR"/>
          </a:p>
          <a:p>
            <a:r>
              <a:rPr lang="pt-BR"/>
              <a:t>Créditos</a:t>
            </a:r>
          </a:p>
          <a:p>
            <a:r>
              <a:rPr lang="pt-BR"/>
              <a:t>Retrato de Galileu Galilei</a:t>
            </a:r>
          </a:p>
          <a:p>
            <a:r>
              <a:rPr lang="pt-BR"/>
              <a:t>http://portaldoprofessor.mec.gov.br:8080/recursos/16029/zip/bibkepler_arquivos/gtinto.gif</a:t>
            </a:r>
          </a:p>
          <a:p>
            <a:r>
              <a:rPr lang="pt-BR"/>
              <a:t>© </a:t>
            </a:r>
            <a:r>
              <a:rPr lang="pt-BR">
                <a:hlinkClick r:id="rId3"/>
              </a:rPr>
              <a:t>Kepler de Souza Oliveira Filho</a:t>
            </a:r>
            <a:endParaRPr lang="pt-BR"/>
          </a:p>
          <a:p>
            <a:endParaRPr lang="pt-BR"/>
          </a:p>
          <a:p>
            <a:r>
              <a:rPr lang="pt-BR"/>
              <a:t>Pedestal</a:t>
            </a:r>
          </a:p>
          <a:p>
            <a:r>
              <a:rPr lang="pt-BR"/>
              <a:t>http://www.marcdatabase.com/~lemur/lemur.com/gallery-of-antiquarian-technology/philosophical-instruments/galileo-singer/galileo-telescopes-150-434-830.jpg</a:t>
            </a:r>
          </a:p>
          <a:p>
            <a:endParaRPr lang="pt-BR"/>
          </a:p>
          <a:p>
            <a:r>
              <a:rPr lang="pt-BR"/>
              <a:t>Elipse</a:t>
            </a:r>
          </a:p>
          <a:p>
            <a:r>
              <a:rPr lang="pt-BR"/>
              <a:t>http://brunelleschi.imss.fi.it/telescopiogalileo/etel.asp?c=50420</a:t>
            </a:r>
          </a:p>
          <a:p>
            <a:r>
              <a:rPr lang="pt-BR"/>
              <a:t>2_2_5_800.jpg</a:t>
            </a:r>
          </a:p>
          <a:p>
            <a:r>
              <a:rPr lang="pt-BR"/>
              <a:t>GALILEO GALILEI, Objective lens, Padua, late 1609 Glass</a:t>
            </a:r>
          </a:p>
          <a:p>
            <a:r>
              <a:rPr lang="pt-BR"/>
              <a:t>Istituto e Museo di Storia della Scienza, inv. 2429</a:t>
            </a:r>
          </a:p>
          <a:p>
            <a:r>
              <a:rPr lang="pt-BR"/>
              <a:t>Em março de 1610 Galileu enviou a Cosimo II da Toscanea uma cópia do Sidereus Nuncius e o telescópio usado para as suas primeiras descobertas astronômicas. Desse instrumento somente restou a objetiva. A lente da ocular foi perdida e foi substituída no século XIX.</a:t>
            </a:r>
          </a:p>
          <a:p>
            <a:r>
              <a:rPr lang="pt-BR"/>
              <a:t>A objetiva quebrada ocorreu durante a vida de Galileu.</a:t>
            </a:r>
          </a:p>
          <a:p>
            <a:endParaRPr lang="pt-BR"/>
          </a:p>
          <a:p>
            <a:r>
              <a:rPr lang="pt-BR"/>
              <a:t>Lente Quebrada</a:t>
            </a:r>
          </a:p>
          <a:p>
            <a:r>
              <a:rPr lang="pt-BR"/>
              <a:t>http://galileo.rice.edu/images/things/GGtelbrokenlens1</a:t>
            </a:r>
          </a:p>
          <a:p>
            <a:r>
              <a:rPr lang="pt-BR"/>
              <a:t>http://galileo.rice.edu/sci/instruments/telescope.html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A0DC69F-7293-485C-80CD-25A5DFF12F0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C1E416-5396-4697-AD82-70455F975BFA}"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1FBEF7-9F06-4F04-9182-51059825D9E7}"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18FBD3-EDC6-4596-BF0E-3391FF96DF95}"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657C94-89DE-4F3B-970A-E488019B516E}"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02C3E4C-3459-44C6-867E-F359C6C4C6EC}"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9F040C3-A7E2-400C-9A7A-9324756E618E}"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DDC151B-6F89-4A7D-A76F-1B11F4293C8E}"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3770C293-8EC1-4DD2-A8AA-1683A1C17036}"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F97C4A2-ABF9-49E1-8BA4-7EFE6509BAB3}"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86D4F-0934-4CE1-AF72-3D2FA6920355}"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297EC053-F9ED-4D9A-97E6-00EA43FC395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telescope10.swf"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E:\cda-2015\telescopios\All-GMT-S-clips2-w-music-large.mp4" TargetMode="Externa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5">
                    <a:lumMod val="50000"/>
                  </a:schemeClr>
                </a:solidFill>
                <a:latin typeface="Century Gothic" pitchFamily="34" charset="0"/>
              </a:rPr>
              <a:t>Imagem de fundo: céu de São Carlos na data de fundação do observatório Dietrich </a:t>
            </a:r>
            <a:r>
              <a:rPr lang="pt-BR" sz="1100" dirty="0" err="1" smtClean="0">
                <a:solidFill>
                  <a:schemeClr val="accent5">
                    <a:lumMod val="50000"/>
                  </a:schemeClr>
                </a:solidFill>
                <a:latin typeface="Century Gothic" pitchFamily="34" charset="0"/>
              </a:rPr>
              <a:t>Schiel</a:t>
            </a:r>
            <a:r>
              <a:rPr lang="pt-BR" sz="1100" dirty="0" smtClean="0">
                <a:solidFill>
                  <a:schemeClr val="accent5">
                    <a:lumMod val="50000"/>
                  </a:schemeClr>
                </a:solidFill>
                <a:latin typeface="Century Gothic" pitchFamily="34" charset="0"/>
              </a:rPr>
              <a:t> (10/04/86, 20:00 TL) crédito: </a:t>
            </a:r>
            <a:r>
              <a:rPr lang="pt-BR" sz="1100" dirty="0" err="1" smtClean="0">
                <a:solidFill>
                  <a:schemeClr val="accent5">
                    <a:lumMod val="50000"/>
                  </a:schemeClr>
                </a:solidFill>
                <a:latin typeface="Century Gothic" pitchFamily="34" charset="0"/>
              </a:rPr>
              <a:t>Stellarium</a:t>
            </a:r>
            <a:endParaRPr lang="pt-BR" sz="1100" dirty="0">
              <a:solidFill>
                <a:schemeClr val="accent5">
                  <a:lumMod val="5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2756520"/>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kumimoji="0" lang="pt-BR" sz="7200" b="1" i="0" u="none" strike="noStrike" kern="0" cap="none" spc="0" normalizeH="0" baseline="0" noProof="0" dirty="0" smtClean="0">
                <a:ln>
                  <a:noFill/>
                </a:ln>
                <a:solidFill>
                  <a:srgbClr val="00FF00"/>
                </a:solidFill>
                <a:effectLst/>
                <a:uLnTx/>
                <a:uFillTx/>
                <a:latin typeface="Century Gothic" pitchFamily="34" charset="0"/>
                <a:ea typeface="+mn-ea"/>
                <a:cs typeface="+mn-cs"/>
              </a:rPr>
              <a:t>Telescópios</a:t>
            </a:r>
          </a:p>
        </p:txBody>
      </p:sp>
      <p:pic>
        <p:nvPicPr>
          <p:cNvPr id="13" name="Picture 2" descr="C:\Users\ANDRE\Downloads\green-nebula-22094-1600x900.jpg"/>
          <p:cNvPicPr>
            <a:picLocks noChangeAspect="1" noChangeArrowheads="1"/>
          </p:cNvPicPr>
          <p:nvPr/>
        </p:nvPicPr>
        <p:blipFill>
          <a:blip r:embed="rId5" cstate="print">
            <a:lum bright="-9000" contrast="-17000"/>
          </a:blip>
          <a:srcRect/>
          <a:stretch>
            <a:fillRect/>
          </a:stretch>
        </p:blipFill>
        <p:spPr bwMode="auto">
          <a:xfrm>
            <a:off x="3203848" y="116632"/>
            <a:ext cx="2555776" cy="1437624"/>
          </a:xfrm>
          <a:prstGeom prst="rect">
            <a:avLst/>
          </a:prstGeom>
          <a:noFill/>
        </p:spPr>
      </p:pic>
      <p:sp>
        <p:nvSpPr>
          <p:cNvPr id="14" name="Retângulo 13"/>
          <p:cNvSpPr/>
          <p:nvPr/>
        </p:nvSpPr>
        <p:spPr>
          <a:xfrm>
            <a:off x="3131840" y="404664"/>
            <a:ext cx="2667717" cy="584775"/>
          </a:xfrm>
          <a:prstGeom prst="rect">
            <a:avLst/>
          </a:prstGeom>
        </p:spPr>
        <p:txBody>
          <a:bodyPr wrap="square">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Minicurso de</a:t>
            </a:r>
          </a:p>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Introdução à Astronomia</a:t>
            </a:r>
          </a:p>
        </p:txBody>
      </p:sp>
      <p:sp>
        <p:nvSpPr>
          <p:cNvPr id="15" name="CaixaDeTexto 14"/>
          <p:cNvSpPr txBox="1"/>
          <p:nvPr/>
        </p:nvSpPr>
        <p:spPr>
          <a:xfrm>
            <a:off x="5652120" y="5212357"/>
            <a:ext cx="3456384" cy="1384995"/>
          </a:xfrm>
          <a:prstGeom prst="rect">
            <a:avLst/>
          </a:prstGeom>
          <a:noFill/>
        </p:spPr>
        <p:txBody>
          <a:bodyPr wrap="square" rtlCol="0">
            <a:spAutoFit/>
          </a:bodyPr>
          <a:lstStyle/>
          <a:p>
            <a:pPr algn="l"/>
            <a:r>
              <a:rPr lang="pt-BR" sz="2000" dirty="0" smtClean="0">
                <a:solidFill>
                  <a:srgbClr val="00FF00"/>
                </a:solidFill>
                <a:latin typeface="Century Gothic" pitchFamily="34" charset="0"/>
              </a:rPr>
              <a:t>André Luiz da Silva</a:t>
            </a:r>
            <a:br>
              <a:rPr lang="pt-BR" sz="2000" dirty="0" smtClean="0">
                <a:solidFill>
                  <a:srgbClr val="00FF00"/>
                </a:solidFill>
                <a:latin typeface="Century Gothic" pitchFamily="34" charset="0"/>
              </a:rPr>
            </a:br>
            <a:r>
              <a:rPr lang="pt-BR" sz="2000" dirty="0" smtClean="0">
                <a:solidFill>
                  <a:srgbClr val="00FF00"/>
                </a:solidFill>
                <a:latin typeface="Century Gothic" pitchFamily="34" charset="0"/>
              </a:rPr>
              <a:t>Jorge </a:t>
            </a:r>
            <a:r>
              <a:rPr lang="pt-BR" sz="2000" dirty="0" err="1" smtClean="0">
                <a:solidFill>
                  <a:srgbClr val="00FF00"/>
                </a:solidFill>
                <a:latin typeface="Century Gothic" pitchFamily="34" charset="0"/>
              </a:rPr>
              <a:t>Honel</a:t>
            </a:r>
            <a:endParaRPr lang="pt-BR" sz="20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Observatório  Dietrich </a:t>
            </a:r>
            <a:r>
              <a:rPr lang="pt-BR" sz="1400" dirty="0" err="1" smtClean="0">
                <a:solidFill>
                  <a:srgbClr val="00FF00"/>
                </a:solidFill>
                <a:latin typeface="Century Gothic" pitchFamily="34" charset="0"/>
              </a:rPr>
              <a:t>Schiel</a:t>
            </a:r>
            <a:endParaRPr lang="pt-BR" sz="14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/CDCC/USP</a:t>
            </a:r>
          </a:p>
          <a:p>
            <a:endParaRPr lang="pt-BR"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6" name="Picture 58" descr="harriot_ss1"/>
          <p:cNvPicPr>
            <a:picLocks noChangeAspect="1" noChangeArrowheads="1"/>
          </p:cNvPicPr>
          <p:nvPr/>
        </p:nvPicPr>
        <p:blipFill>
          <a:blip r:embed="rId3" cstate="print"/>
          <a:srcRect/>
          <a:stretch>
            <a:fillRect/>
          </a:stretch>
        </p:blipFill>
        <p:spPr bwMode="auto">
          <a:xfrm>
            <a:off x="5580063" y="1773238"/>
            <a:ext cx="2889250" cy="4221162"/>
          </a:xfrm>
          <a:prstGeom prst="rect">
            <a:avLst/>
          </a:prstGeom>
          <a:noFill/>
        </p:spPr>
      </p:pic>
      <p:pic>
        <p:nvPicPr>
          <p:cNvPr id="7228" name="Picture 60"/>
          <p:cNvPicPr>
            <a:picLocks noChangeAspect="1" noChangeArrowheads="1"/>
          </p:cNvPicPr>
          <p:nvPr/>
        </p:nvPicPr>
        <p:blipFill>
          <a:blip r:embed="rId4" cstate="print"/>
          <a:srcRect/>
          <a:stretch>
            <a:fillRect/>
          </a:stretch>
        </p:blipFill>
        <p:spPr bwMode="auto">
          <a:xfrm>
            <a:off x="900113" y="260350"/>
            <a:ext cx="2143125" cy="2724150"/>
          </a:xfrm>
          <a:prstGeom prst="rect">
            <a:avLst/>
          </a:prstGeom>
          <a:noFill/>
          <a:ln w="9525">
            <a:noFill/>
            <a:miter lim="800000"/>
            <a:headEnd/>
            <a:tailEnd/>
          </a:ln>
          <a:effectLst/>
        </p:spPr>
      </p:pic>
      <p:sp>
        <p:nvSpPr>
          <p:cNvPr id="7229" name="Rectangle 61"/>
          <p:cNvSpPr>
            <a:spLocks noChangeArrowheads="1"/>
          </p:cNvSpPr>
          <p:nvPr/>
        </p:nvSpPr>
        <p:spPr bwMode="auto">
          <a:xfrm>
            <a:off x="4284663" y="674688"/>
            <a:ext cx="4084637" cy="822325"/>
          </a:xfrm>
          <a:prstGeom prst="rect">
            <a:avLst/>
          </a:prstGeom>
          <a:noFill/>
          <a:ln w="9525">
            <a:noFill/>
            <a:miter lim="800000"/>
            <a:headEnd/>
            <a:tailEnd/>
          </a:ln>
          <a:effectLst/>
        </p:spPr>
        <p:txBody>
          <a:bodyPr wrap="none" anchor="ctr">
            <a:spAutoFit/>
          </a:bodyPr>
          <a:lstStyle/>
          <a:p>
            <a:r>
              <a:rPr lang="pt-BR" sz="2400" b="1"/>
              <a:t>Thomas Harriot</a:t>
            </a:r>
            <a:r>
              <a:rPr lang="pt-BR" sz="2400"/>
              <a:t> </a:t>
            </a:r>
          </a:p>
          <a:p>
            <a:r>
              <a:rPr lang="pt-BR" sz="2400"/>
              <a:t>(1560 – 2 de Julho de 1621) </a:t>
            </a:r>
          </a:p>
        </p:txBody>
      </p:sp>
      <p:pic>
        <p:nvPicPr>
          <p:cNvPr id="7230" name="Picture 62" descr="harriot_moon1609_726"/>
          <p:cNvPicPr>
            <a:picLocks noChangeAspect="1" noChangeArrowheads="1"/>
          </p:cNvPicPr>
          <p:nvPr/>
        </p:nvPicPr>
        <p:blipFill>
          <a:blip r:embed="rId5" cstate="print"/>
          <a:srcRect/>
          <a:stretch>
            <a:fillRect/>
          </a:stretch>
        </p:blipFill>
        <p:spPr bwMode="auto">
          <a:xfrm>
            <a:off x="539750" y="3213100"/>
            <a:ext cx="3362325" cy="2728913"/>
          </a:xfrm>
          <a:prstGeom prst="rect">
            <a:avLst/>
          </a:prstGeom>
          <a:noFill/>
        </p:spPr>
      </p:pic>
      <p:sp>
        <p:nvSpPr>
          <p:cNvPr id="7231" name="Text Box 63"/>
          <p:cNvSpPr txBox="1">
            <a:spLocks noChangeArrowheads="1"/>
          </p:cNvSpPr>
          <p:nvPr/>
        </p:nvSpPr>
        <p:spPr bwMode="auto">
          <a:xfrm>
            <a:off x="684213" y="6021388"/>
            <a:ext cx="2951162" cy="366712"/>
          </a:xfrm>
          <a:prstGeom prst="rect">
            <a:avLst/>
          </a:prstGeom>
          <a:noFill/>
          <a:ln w="9525">
            <a:noFill/>
            <a:miter lim="800000"/>
            <a:headEnd/>
            <a:tailEnd/>
          </a:ln>
          <a:effectLst/>
        </p:spPr>
        <p:txBody>
          <a:bodyPr>
            <a:spAutoFit/>
          </a:bodyPr>
          <a:lstStyle/>
          <a:p>
            <a:pPr>
              <a:spcBef>
                <a:spcPct val="50000"/>
              </a:spcBef>
            </a:pPr>
            <a:r>
              <a:rPr lang="pt-BR"/>
              <a:t>Lua – 26 de Julho de 1609</a:t>
            </a:r>
          </a:p>
        </p:txBody>
      </p:sp>
      <p:sp>
        <p:nvSpPr>
          <p:cNvPr id="7232" name="Text Box 64"/>
          <p:cNvSpPr txBox="1">
            <a:spLocks noChangeArrowheads="1"/>
          </p:cNvSpPr>
          <p:nvPr/>
        </p:nvSpPr>
        <p:spPr bwMode="auto">
          <a:xfrm>
            <a:off x="5651500" y="6092825"/>
            <a:ext cx="2951163" cy="366713"/>
          </a:xfrm>
          <a:prstGeom prst="rect">
            <a:avLst/>
          </a:prstGeom>
          <a:noFill/>
          <a:ln w="9525">
            <a:noFill/>
            <a:miter lim="800000"/>
            <a:headEnd/>
            <a:tailEnd/>
          </a:ln>
          <a:effectLst/>
        </p:spPr>
        <p:txBody>
          <a:bodyPr>
            <a:spAutoFit/>
          </a:bodyPr>
          <a:lstStyle/>
          <a:p>
            <a:pPr>
              <a:spcBef>
                <a:spcPct val="50000"/>
              </a:spcBef>
            </a:pPr>
            <a:r>
              <a:rPr lang="pt-BR"/>
              <a:t>Dezembro de  1610</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0075" y="6308725"/>
            <a:ext cx="7943850" cy="366713"/>
          </a:xfrm>
          <a:prstGeom prst="rect">
            <a:avLst/>
          </a:prstGeom>
          <a:noFill/>
          <a:ln w="9525">
            <a:noFill/>
            <a:miter lim="800000"/>
            <a:headEnd/>
            <a:tailEnd/>
          </a:ln>
          <a:effectLst/>
        </p:spPr>
        <p:txBody>
          <a:bodyPr wrap="none">
            <a:spAutoFit/>
          </a:bodyPr>
          <a:lstStyle/>
          <a:p>
            <a:r>
              <a:rPr lang="pt-BR"/>
              <a:t>GIOVAN BATTISTA DELLA PORTA, Carta a Federico Cesi, 28 Agosto 1609</a:t>
            </a:r>
          </a:p>
        </p:txBody>
      </p:sp>
      <p:pic>
        <p:nvPicPr>
          <p:cNvPr id="84995" name="Picture 3" descr="2_1_6_800"/>
          <p:cNvPicPr>
            <a:picLocks noChangeAspect="1" noChangeArrowheads="1"/>
          </p:cNvPicPr>
          <p:nvPr/>
        </p:nvPicPr>
        <p:blipFill>
          <a:blip r:embed="rId3" cstate="print"/>
          <a:srcRect/>
          <a:stretch>
            <a:fillRect/>
          </a:stretch>
        </p:blipFill>
        <p:spPr bwMode="auto">
          <a:xfrm>
            <a:off x="3321050" y="333375"/>
            <a:ext cx="2501900" cy="3598863"/>
          </a:xfrm>
          <a:prstGeom prst="rect">
            <a:avLst/>
          </a:prstGeom>
          <a:noFill/>
        </p:spPr>
      </p:pic>
      <p:pic>
        <p:nvPicPr>
          <p:cNvPr id="84996" name="Picture 4"/>
          <p:cNvPicPr>
            <a:picLocks noChangeAspect="1" noChangeArrowheads="1"/>
          </p:cNvPicPr>
          <p:nvPr/>
        </p:nvPicPr>
        <p:blipFill>
          <a:blip r:embed="rId4" cstate="print"/>
          <a:srcRect/>
          <a:stretch>
            <a:fillRect/>
          </a:stretch>
        </p:blipFill>
        <p:spPr bwMode="auto">
          <a:xfrm>
            <a:off x="1476375" y="4221163"/>
            <a:ext cx="6191250" cy="15335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1475656" y="404813"/>
            <a:ext cx="6192688" cy="523220"/>
          </a:xfrm>
          <a:prstGeom prst="rect">
            <a:avLst/>
          </a:prstGeom>
          <a:noFill/>
          <a:ln w="9525">
            <a:noFill/>
            <a:miter lim="800000"/>
            <a:headEnd/>
            <a:tailEnd/>
          </a:ln>
          <a:effectLst/>
        </p:spPr>
        <p:txBody>
          <a:bodyPr wrap="square">
            <a:spAutoFit/>
          </a:bodyPr>
          <a:lstStyle/>
          <a:p>
            <a:pPr>
              <a:spcBef>
                <a:spcPct val="50000"/>
              </a:spcBef>
            </a:pPr>
            <a:r>
              <a:rPr lang="pt-BR" sz="2800" dirty="0"/>
              <a:t>Galileu e seu "perspicillum"</a:t>
            </a:r>
            <a:r>
              <a:rPr lang="pt-BR" dirty="0"/>
              <a:t> </a:t>
            </a:r>
            <a:r>
              <a:rPr lang="pt-BR" dirty="0" smtClean="0"/>
              <a:t> </a:t>
            </a:r>
            <a:r>
              <a:rPr lang="pt-BR" sz="2400" dirty="0" smtClean="0"/>
              <a:t>(1609)</a:t>
            </a:r>
            <a:endParaRPr lang="pt-BR" dirty="0"/>
          </a:p>
        </p:txBody>
      </p:sp>
      <p:pic>
        <p:nvPicPr>
          <p:cNvPr id="9228" name="Picture 12" descr="gtinto"/>
          <p:cNvPicPr>
            <a:picLocks noChangeAspect="1" noChangeArrowheads="1"/>
          </p:cNvPicPr>
          <p:nvPr/>
        </p:nvPicPr>
        <p:blipFill>
          <a:blip r:embed="rId3" cstate="print"/>
          <a:srcRect/>
          <a:stretch>
            <a:fillRect/>
          </a:stretch>
        </p:blipFill>
        <p:spPr bwMode="auto">
          <a:xfrm>
            <a:off x="195263" y="1524000"/>
            <a:ext cx="3209925" cy="3810000"/>
          </a:xfrm>
          <a:prstGeom prst="rect">
            <a:avLst/>
          </a:prstGeom>
          <a:noFill/>
        </p:spPr>
      </p:pic>
      <p:pic>
        <p:nvPicPr>
          <p:cNvPr id="9229" name="Picture 13" descr="galileo-telescopes-150-434-830"/>
          <p:cNvPicPr>
            <a:picLocks noChangeAspect="1" noChangeArrowheads="1"/>
          </p:cNvPicPr>
          <p:nvPr/>
        </p:nvPicPr>
        <p:blipFill>
          <a:blip r:embed="rId4" cstate="print"/>
          <a:srcRect/>
          <a:stretch>
            <a:fillRect/>
          </a:stretch>
        </p:blipFill>
        <p:spPr bwMode="auto">
          <a:xfrm>
            <a:off x="3563938" y="1103313"/>
            <a:ext cx="2432050" cy="4649787"/>
          </a:xfrm>
          <a:prstGeom prst="rect">
            <a:avLst/>
          </a:prstGeom>
          <a:noFill/>
        </p:spPr>
      </p:pic>
      <p:pic>
        <p:nvPicPr>
          <p:cNvPr id="9230" name="Picture 14" descr="2_2_5_800"/>
          <p:cNvPicPr>
            <a:picLocks noChangeAspect="1" noChangeArrowheads="1"/>
          </p:cNvPicPr>
          <p:nvPr/>
        </p:nvPicPr>
        <p:blipFill>
          <a:blip r:embed="rId5" cstate="print"/>
          <a:srcRect/>
          <a:stretch>
            <a:fillRect/>
          </a:stretch>
        </p:blipFill>
        <p:spPr bwMode="auto">
          <a:xfrm>
            <a:off x="6804025" y="990600"/>
            <a:ext cx="1731963" cy="2438400"/>
          </a:xfrm>
          <a:prstGeom prst="rect">
            <a:avLst/>
          </a:prstGeom>
          <a:noFill/>
        </p:spPr>
      </p:pic>
      <p:sp>
        <p:nvSpPr>
          <p:cNvPr id="9231" name="Rectangle 15"/>
          <p:cNvSpPr>
            <a:spLocks noChangeArrowheads="1"/>
          </p:cNvSpPr>
          <p:nvPr/>
        </p:nvSpPr>
        <p:spPr bwMode="auto">
          <a:xfrm>
            <a:off x="1774825" y="6237288"/>
            <a:ext cx="5594350" cy="366712"/>
          </a:xfrm>
          <a:prstGeom prst="rect">
            <a:avLst/>
          </a:prstGeom>
          <a:noFill/>
          <a:ln w="9525">
            <a:noFill/>
            <a:miter lim="800000"/>
            <a:headEnd/>
            <a:tailEnd/>
          </a:ln>
          <a:effectLst/>
        </p:spPr>
        <p:txBody>
          <a:bodyPr wrap="none" anchor="ctr">
            <a:spAutoFit/>
          </a:bodyPr>
          <a:lstStyle/>
          <a:p>
            <a:r>
              <a:rPr lang="pt-BR" b="1"/>
              <a:t>Galileu Galilei</a:t>
            </a:r>
            <a:r>
              <a:rPr lang="pt-BR"/>
              <a:t> (15 Fevereiro 1564 – 8 Janeiro 1642) </a:t>
            </a:r>
          </a:p>
        </p:txBody>
      </p:sp>
      <p:pic>
        <p:nvPicPr>
          <p:cNvPr id="9232" name="Picture 16"/>
          <p:cNvPicPr>
            <a:picLocks noChangeAspect="1" noChangeArrowheads="1"/>
          </p:cNvPicPr>
          <p:nvPr/>
        </p:nvPicPr>
        <p:blipFill>
          <a:blip r:embed="rId6" cstate="print"/>
          <a:srcRect/>
          <a:stretch>
            <a:fillRect/>
          </a:stretch>
        </p:blipFill>
        <p:spPr bwMode="auto">
          <a:xfrm>
            <a:off x="6732588" y="3933825"/>
            <a:ext cx="2095500" cy="18002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82952" name="Picture 8" descr="2_2_4_800"/>
          <p:cNvPicPr>
            <a:picLocks noChangeAspect="1" noChangeArrowheads="1"/>
          </p:cNvPicPr>
          <p:nvPr/>
        </p:nvPicPr>
        <p:blipFill>
          <a:blip r:embed="rId3" cstate="print"/>
          <a:srcRect/>
          <a:stretch>
            <a:fillRect/>
          </a:stretch>
        </p:blipFill>
        <p:spPr bwMode="auto">
          <a:xfrm>
            <a:off x="395288" y="1412875"/>
            <a:ext cx="2438400" cy="738188"/>
          </a:xfrm>
          <a:prstGeom prst="rect">
            <a:avLst/>
          </a:prstGeom>
          <a:noFill/>
        </p:spPr>
      </p:pic>
      <p:pic>
        <p:nvPicPr>
          <p:cNvPr id="82953" name="Picture 9" descr="2_2_6_800"/>
          <p:cNvPicPr>
            <a:picLocks noChangeArrowheads="1"/>
          </p:cNvPicPr>
          <p:nvPr/>
        </p:nvPicPr>
        <p:blipFill>
          <a:blip r:embed="rId4" cstate="print"/>
          <a:srcRect/>
          <a:stretch>
            <a:fillRect/>
          </a:stretch>
        </p:blipFill>
        <p:spPr bwMode="auto">
          <a:xfrm>
            <a:off x="539750" y="3429000"/>
            <a:ext cx="2438400" cy="1536700"/>
          </a:xfrm>
          <a:prstGeom prst="rect">
            <a:avLst/>
          </a:prstGeom>
          <a:noFill/>
        </p:spPr>
      </p:pic>
      <p:pic>
        <p:nvPicPr>
          <p:cNvPr id="82954" name="Picture 10" descr="2_2_8a_800"/>
          <p:cNvPicPr>
            <a:picLocks noChangeAspect="1" noChangeArrowheads="1"/>
          </p:cNvPicPr>
          <p:nvPr/>
        </p:nvPicPr>
        <p:blipFill>
          <a:blip r:embed="rId5" cstate="print"/>
          <a:srcRect/>
          <a:stretch>
            <a:fillRect/>
          </a:stretch>
        </p:blipFill>
        <p:spPr bwMode="auto">
          <a:xfrm>
            <a:off x="6300788" y="1341438"/>
            <a:ext cx="2438400" cy="1624012"/>
          </a:xfrm>
          <a:prstGeom prst="rect">
            <a:avLst/>
          </a:prstGeom>
          <a:noFill/>
        </p:spPr>
      </p:pic>
      <p:pic>
        <p:nvPicPr>
          <p:cNvPr id="82955" name="Picture 11" descr="P0_4_800"/>
          <p:cNvPicPr>
            <a:picLocks noChangeAspect="1" noChangeArrowheads="1"/>
          </p:cNvPicPr>
          <p:nvPr/>
        </p:nvPicPr>
        <p:blipFill>
          <a:blip r:embed="rId6" cstate="print"/>
          <a:srcRect/>
          <a:stretch>
            <a:fillRect/>
          </a:stretch>
        </p:blipFill>
        <p:spPr bwMode="auto">
          <a:xfrm>
            <a:off x="3563938" y="3429000"/>
            <a:ext cx="2438400" cy="1655763"/>
          </a:xfrm>
          <a:prstGeom prst="rect">
            <a:avLst/>
          </a:prstGeom>
          <a:noFill/>
        </p:spPr>
      </p:pic>
      <p:pic>
        <p:nvPicPr>
          <p:cNvPr id="82957" name="Picture 13" descr="P2_8_A_800"/>
          <p:cNvPicPr>
            <a:picLocks noChangeAspect="1" noChangeArrowheads="1"/>
          </p:cNvPicPr>
          <p:nvPr/>
        </p:nvPicPr>
        <p:blipFill>
          <a:blip r:embed="rId7" cstate="print"/>
          <a:srcRect/>
          <a:stretch>
            <a:fillRect/>
          </a:stretch>
        </p:blipFill>
        <p:spPr bwMode="auto">
          <a:xfrm>
            <a:off x="6372225" y="3429000"/>
            <a:ext cx="2438400" cy="2212975"/>
          </a:xfrm>
          <a:prstGeom prst="rect">
            <a:avLst/>
          </a:prstGeom>
          <a:noFill/>
        </p:spPr>
      </p:pic>
      <p:pic>
        <p:nvPicPr>
          <p:cNvPr id="82958" name="Picture 14" descr="P2_8_B_800"/>
          <p:cNvPicPr>
            <a:picLocks noChangeAspect="1" noChangeArrowheads="1"/>
          </p:cNvPicPr>
          <p:nvPr/>
        </p:nvPicPr>
        <p:blipFill>
          <a:blip r:embed="rId8" cstate="print"/>
          <a:srcRect/>
          <a:stretch>
            <a:fillRect/>
          </a:stretch>
        </p:blipFill>
        <p:spPr bwMode="auto">
          <a:xfrm>
            <a:off x="3635375" y="1484313"/>
            <a:ext cx="2438400" cy="1609725"/>
          </a:xfrm>
          <a:prstGeom prst="rect">
            <a:avLst/>
          </a:prstGeom>
          <a:noFill/>
        </p:spPr>
      </p:pic>
      <p:sp>
        <p:nvSpPr>
          <p:cNvPr id="82959" name="Text Box 15"/>
          <p:cNvSpPr txBox="1">
            <a:spLocks noChangeArrowheads="1"/>
          </p:cNvSpPr>
          <p:nvPr/>
        </p:nvSpPr>
        <p:spPr bwMode="auto">
          <a:xfrm>
            <a:off x="5148263" y="908050"/>
            <a:ext cx="2376487" cy="519113"/>
          </a:xfrm>
          <a:prstGeom prst="rect">
            <a:avLst/>
          </a:prstGeom>
          <a:noFill/>
          <a:ln w="9525">
            <a:noFill/>
            <a:miter lim="800000"/>
            <a:headEnd/>
            <a:tailEnd/>
          </a:ln>
          <a:effectLst/>
        </p:spPr>
        <p:txBody>
          <a:bodyPr>
            <a:spAutoFit/>
          </a:bodyPr>
          <a:lstStyle/>
          <a:p>
            <a:pPr>
              <a:spcBef>
                <a:spcPct val="50000"/>
              </a:spcBef>
            </a:pPr>
            <a:r>
              <a:rPr lang="pt-BR" sz="2800"/>
              <a:t> A objetiva</a:t>
            </a:r>
          </a:p>
        </p:txBody>
      </p:sp>
      <p:sp>
        <p:nvSpPr>
          <p:cNvPr id="82960" name="Rectangle 16"/>
          <p:cNvSpPr>
            <a:spLocks noChangeArrowheads="1"/>
          </p:cNvSpPr>
          <p:nvPr/>
        </p:nvSpPr>
        <p:spPr bwMode="auto">
          <a:xfrm>
            <a:off x="2027238" y="6165850"/>
            <a:ext cx="5089525" cy="457200"/>
          </a:xfrm>
          <a:prstGeom prst="rect">
            <a:avLst/>
          </a:prstGeom>
          <a:noFill/>
          <a:ln w="9525">
            <a:noFill/>
            <a:miter lim="800000"/>
            <a:headEnd/>
            <a:tailEnd/>
          </a:ln>
          <a:effectLst/>
        </p:spPr>
        <p:txBody>
          <a:bodyPr wrap="none">
            <a:spAutoFit/>
          </a:bodyPr>
          <a:lstStyle/>
          <a:p>
            <a:pPr>
              <a:spcBef>
                <a:spcPct val="50000"/>
              </a:spcBef>
            </a:pPr>
            <a:r>
              <a:rPr lang="pt-BR" sz="2400"/>
              <a:t>f=980mm e A=15mm  M=20x (1609)</a:t>
            </a:r>
          </a:p>
        </p:txBody>
      </p:sp>
      <p:sp>
        <p:nvSpPr>
          <p:cNvPr id="82961" name="Text Box 17"/>
          <p:cNvSpPr txBox="1">
            <a:spLocks noChangeArrowheads="1"/>
          </p:cNvSpPr>
          <p:nvPr/>
        </p:nvSpPr>
        <p:spPr bwMode="auto">
          <a:xfrm>
            <a:off x="2286000" y="188913"/>
            <a:ext cx="4572000" cy="519112"/>
          </a:xfrm>
          <a:prstGeom prst="rect">
            <a:avLst/>
          </a:prstGeom>
          <a:noFill/>
          <a:ln w="9525">
            <a:noFill/>
            <a:miter lim="800000"/>
            <a:headEnd/>
            <a:tailEnd/>
          </a:ln>
          <a:effectLst/>
        </p:spPr>
        <p:txBody>
          <a:bodyPr>
            <a:spAutoFit/>
          </a:bodyPr>
          <a:lstStyle/>
          <a:p>
            <a:pPr>
              <a:spcBef>
                <a:spcPct val="50000"/>
              </a:spcBef>
            </a:pPr>
            <a:r>
              <a:rPr lang="pt-BR" sz="2800"/>
              <a:t>Galileu e seu "perspicillum"</a:t>
            </a:r>
            <a:r>
              <a:rPr lang="pt-BR"/>
              <a:t> </a:t>
            </a:r>
          </a:p>
        </p:txBody>
      </p:sp>
      <p:sp>
        <p:nvSpPr>
          <p:cNvPr id="82962" name="Text Box 18"/>
          <p:cNvSpPr txBox="1">
            <a:spLocks noChangeArrowheads="1"/>
          </p:cNvSpPr>
          <p:nvPr/>
        </p:nvSpPr>
        <p:spPr bwMode="auto">
          <a:xfrm>
            <a:off x="468313" y="2349500"/>
            <a:ext cx="2808287" cy="457200"/>
          </a:xfrm>
          <a:prstGeom prst="rect">
            <a:avLst/>
          </a:prstGeom>
          <a:noFill/>
          <a:ln w="9525">
            <a:noFill/>
            <a:miter lim="800000"/>
            <a:headEnd/>
            <a:tailEnd/>
          </a:ln>
          <a:effectLst/>
        </p:spPr>
        <p:txBody>
          <a:bodyPr>
            <a:spAutoFit/>
          </a:bodyPr>
          <a:lstStyle/>
          <a:p>
            <a:pPr>
              <a:spcBef>
                <a:spcPct val="50000"/>
              </a:spcBef>
            </a:pPr>
            <a:r>
              <a:rPr lang="pt-BR" sz="2400"/>
              <a:t>O funcionamento</a:t>
            </a:r>
          </a:p>
        </p:txBody>
      </p:sp>
      <p:sp>
        <p:nvSpPr>
          <p:cNvPr id="82963" name="Text Box 19"/>
          <p:cNvSpPr txBox="1">
            <a:spLocks noChangeArrowheads="1"/>
          </p:cNvSpPr>
          <p:nvPr/>
        </p:nvSpPr>
        <p:spPr bwMode="auto">
          <a:xfrm>
            <a:off x="684213" y="5157788"/>
            <a:ext cx="2447925" cy="519112"/>
          </a:xfrm>
          <a:prstGeom prst="rect">
            <a:avLst/>
          </a:prstGeom>
          <a:noFill/>
          <a:ln w="9525">
            <a:noFill/>
            <a:miter lim="800000"/>
            <a:headEnd/>
            <a:tailEnd/>
          </a:ln>
          <a:effectLst/>
        </p:spPr>
        <p:txBody>
          <a:bodyPr>
            <a:spAutoFit/>
          </a:bodyPr>
          <a:lstStyle/>
          <a:p>
            <a:pPr>
              <a:spcBef>
                <a:spcPct val="50000"/>
              </a:spcBef>
            </a:pPr>
            <a:r>
              <a:rPr lang="pt-BR" sz="2800"/>
              <a:t>Perspicillum</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93" name="Picture 9" descr="Sidereus_Nuncius_1610"/>
          <p:cNvPicPr>
            <a:picLocks noChangeAspect="1" noChangeArrowheads="1"/>
          </p:cNvPicPr>
          <p:nvPr/>
        </p:nvPicPr>
        <p:blipFill>
          <a:blip r:embed="rId3" cstate="print"/>
          <a:srcRect/>
          <a:stretch>
            <a:fillRect/>
          </a:stretch>
        </p:blipFill>
        <p:spPr bwMode="auto">
          <a:xfrm>
            <a:off x="2827338" y="1196975"/>
            <a:ext cx="3489325" cy="5184775"/>
          </a:xfrm>
          <a:prstGeom prst="rect">
            <a:avLst/>
          </a:prstGeom>
          <a:noFill/>
        </p:spPr>
      </p:pic>
      <p:sp>
        <p:nvSpPr>
          <p:cNvPr id="67594" name="Rectangle 10"/>
          <p:cNvSpPr>
            <a:spLocks noChangeArrowheads="1"/>
          </p:cNvSpPr>
          <p:nvPr/>
        </p:nvSpPr>
        <p:spPr bwMode="auto">
          <a:xfrm>
            <a:off x="2195512" y="0"/>
            <a:ext cx="4752975" cy="579437"/>
          </a:xfrm>
          <a:prstGeom prst="rect">
            <a:avLst/>
          </a:prstGeom>
          <a:noFill/>
          <a:ln w="9525">
            <a:noFill/>
            <a:miter lim="800000"/>
            <a:headEnd/>
            <a:tailEnd/>
          </a:ln>
          <a:effectLst/>
        </p:spPr>
        <p:txBody>
          <a:bodyPr>
            <a:spAutoFit/>
          </a:bodyPr>
          <a:lstStyle/>
          <a:p>
            <a:r>
              <a:rPr lang="pt-BR" sz="3200" dirty="0"/>
              <a:t>Mensageiro das Estrelas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1907705" y="260350"/>
            <a:ext cx="4501034" cy="584775"/>
          </a:xfrm>
          <a:prstGeom prst="rect">
            <a:avLst/>
          </a:prstGeom>
          <a:noFill/>
          <a:ln w="9525">
            <a:noFill/>
            <a:miter lim="800000"/>
            <a:headEnd/>
            <a:tailEnd/>
          </a:ln>
          <a:effectLst/>
        </p:spPr>
        <p:txBody>
          <a:bodyPr wrap="square">
            <a:spAutoFit/>
          </a:bodyPr>
          <a:lstStyle/>
          <a:p>
            <a:pPr>
              <a:spcBef>
                <a:spcPct val="50000"/>
              </a:spcBef>
            </a:pPr>
            <a:r>
              <a:rPr lang="pt-BR" sz="2800" dirty="0" smtClean="0"/>
              <a:t>a palavra </a:t>
            </a:r>
            <a:r>
              <a:rPr lang="pt-BR" sz="3200" i="1" dirty="0"/>
              <a:t>Telescópio</a:t>
            </a:r>
            <a:endParaRPr lang="pt-BR" sz="2800" i="1" dirty="0"/>
          </a:p>
        </p:txBody>
      </p:sp>
      <p:sp>
        <p:nvSpPr>
          <p:cNvPr id="69643" name="Text Box 11"/>
          <p:cNvSpPr txBox="1">
            <a:spLocks noChangeArrowheads="1"/>
          </p:cNvSpPr>
          <p:nvPr/>
        </p:nvSpPr>
        <p:spPr bwMode="auto">
          <a:xfrm>
            <a:off x="827088" y="1052513"/>
            <a:ext cx="7489825" cy="2181225"/>
          </a:xfrm>
          <a:prstGeom prst="rect">
            <a:avLst/>
          </a:prstGeom>
          <a:noFill/>
          <a:ln w="9525">
            <a:noFill/>
            <a:miter lim="800000"/>
            <a:headEnd/>
            <a:tailEnd/>
          </a:ln>
          <a:effectLst/>
        </p:spPr>
        <p:txBody>
          <a:bodyPr>
            <a:spAutoFit/>
          </a:bodyPr>
          <a:lstStyle/>
          <a:p>
            <a:pPr>
              <a:spcBef>
                <a:spcPct val="50000"/>
              </a:spcBef>
            </a:pPr>
            <a:r>
              <a:rPr lang="pt-BR" sz="2000" dirty="0"/>
              <a:t>14 de Abril 1611 – durante um banquete</a:t>
            </a:r>
          </a:p>
          <a:p>
            <a:pPr>
              <a:spcBef>
                <a:spcPct val="50000"/>
              </a:spcBef>
            </a:pPr>
            <a:r>
              <a:rPr lang="pt-BR" dirty="0"/>
              <a:t>Foi introduzida Johann </a:t>
            </a:r>
            <a:r>
              <a:rPr lang="pt-BR" dirty="0" err="1"/>
              <a:t>Demisiani</a:t>
            </a:r>
            <a:r>
              <a:rPr lang="pt-BR" dirty="0"/>
              <a:t> de Cefalônia </a:t>
            </a:r>
          </a:p>
          <a:p>
            <a:pPr>
              <a:spcBef>
                <a:spcPct val="50000"/>
              </a:spcBef>
            </a:pPr>
            <a:endParaRPr lang="pt-BR" sz="2000" dirty="0"/>
          </a:p>
          <a:p>
            <a:pPr>
              <a:spcBef>
                <a:spcPct val="50000"/>
              </a:spcBef>
            </a:pPr>
            <a:r>
              <a:rPr lang="pt-BR" sz="2000" dirty="0"/>
              <a:t>A palavra telescópio aparece pela primeira vez escrita na obra:</a:t>
            </a:r>
          </a:p>
          <a:p>
            <a:pPr>
              <a:spcBef>
                <a:spcPct val="50000"/>
              </a:spcBef>
            </a:pPr>
            <a:r>
              <a:rPr lang="pt-BR" sz="2000" i="1" dirty="0"/>
              <a:t>Lunar </a:t>
            </a:r>
            <a:r>
              <a:rPr lang="pt-BR" sz="2000" i="1" dirty="0" err="1"/>
              <a:t>Phenomena</a:t>
            </a:r>
            <a:r>
              <a:rPr lang="pt-BR" sz="2000" dirty="0"/>
              <a:t> de Julius </a:t>
            </a:r>
            <a:r>
              <a:rPr lang="pt-BR" sz="2000" dirty="0" err="1"/>
              <a:t>Caesar</a:t>
            </a:r>
            <a:r>
              <a:rPr lang="pt-BR" sz="2000" dirty="0"/>
              <a:t> </a:t>
            </a:r>
            <a:r>
              <a:rPr lang="pt-BR" sz="2000" dirty="0" err="1"/>
              <a:t>Lagalla</a:t>
            </a:r>
            <a:r>
              <a:rPr lang="pt-BR" sz="2000" dirty="0"/>
              <a:t> em 1612 </a:t>
            </a:r>
          </a:p>
        </p:txBody>
      </p:sp>
      <p:sp>
        <p:nvSpPr>
          <p:cNvPr id="69644" name="Text Box 12"/>
          <p:cNvSpPr txBox="1">
            <a:spLocks noChangeArrowheads="1"/>
          </p:cNvSpPr>
          <p:nvPr/>
        </p:nvSpPr>
        <p:spPr bwMode="auto">
          <a:xfrm>
            <a:off x="250825" y="3789363"/>
            <a:ext cx="8642350" cy="1938992"/>
          </a:xfrm>
          <a:prstGeom prst="rect">
            <a:avLst/>
          </a:prstGeom>
          <a:noFill/>
          <a:ln w="9525">
            <a:noFill/>
            <a:miter lim="800000"/>
            <a:headEnd/>
            <a:tailEnd/>
          </a:ln>
          <a:effectLst/>
        </p:spPr>
        <p:txBody>
          <a:bodyPr>
            <a:spAutoFit/>
          </a:bodyPr>
          <a:lstStyle/>
          <a:p>
            <a:pPr>
              <a:spcBef>
                <a:spcPct val="50000"/>
              </a:spcBef>
            </a:pPr>
            <a:r>
              <a:rPr lang="pt-BR" sz="2400" dirty="0">
                <a:solidFill>
                  <a:srgbClr val="FF0000"/>
                </a:solidFill>
              </a:rPr>
              <a:t>Tele</a:t>
            </a:r>
            <a:r>
              <a:rPr lang="pt-BR" sz="2400" dirty="0">
                <a:solidFill>
                  <a:schemeClr val="accent2">
                    <a:lumMod val="20000"/>
                    <a:lumOff val="80000"/>
                  </a:schemeClr>
                </a:solidFill>
              </a:rPr>
              <a:t>scópio</a:t>
            </a:r>
          </a:p>
          <a:p>
            <a:pPr>
              <a:spcBef>
                <a:spcPct val="50000"/>
              </a:spcBef>
            </a:pPr>
            <a:r>
              <a:rPr lang="pt-BR" sz="2400" dirty="0"/>
              <a:t>Do Grego - </a:t>
            </a:r>
            <a:r>
              <a:rPr lang="pt-BR" sz="2400" dirty="0">
                <a:solidFill>
                  <a:srgbClr val="FF0000"/>
                </a:solidFill>
              </a:rPr>
              <a:t> </a:t>
            </a:r>
            <a:r>
              <a:rPr lang="pt-BR" sz="2400" dirty="0" err="1">
                <a:solidFill>
                  <a:srgbClr val="FF0000"/>
                </a:solidFill>
              </a:rPr>
              <a:t>téle</a:t>
            </a:r>
            <a:r>
              <a:rPr lang="pt-BR" sz="2400" dirty="0"/>
              <a:t> – longe</a:t>
            </a:r>
          </a:p>
          <a:p>
            <a:pPr>
              <a:spcBef>
                <a:spcPct val="50000"/>
              </a:spcBef>
            </a:pPr>
            <a:r>
              <a:rPr lang="pt-BR" sz="2400" dirty="0"/>
              <a:t>Do Grego – </a:t>
            </a:r>
            <a:r>
              <a:rPr lang="pt-BR" sz="2400" dirty="0" err="1">
                <a:solidFill>
                  <a:schemeClr val="accent2">
                    <a:lumMod val="20000"/>
                    <a:lumOff val="80000"/>
                  </a:schemeClr>
                </a:solidFill>
              </a:rPr>
              <a:t>skopéo</a:t>
            </a:r>
            <a:r>
              <a:rPr lang="pt-BR" sz="2400" dirty="0">
                <a:solidFill>
                  <a:schemeClr val="accent2"/>
                </a:solidFill>
              </a:rPr>
              <a:t> </a:t>
            </a:r>
            <a:r>
              <a:rPr lang="pt-BR" sz="2400" dirty="0">
                <a:solidFill>
                  <a:schemeClr val="bg1"/>
                </a:solidFill>
              </a:rPr>
              <a:t>– olhar atentamente, examinar, observar</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72" name="Picture 8" descr="2_2_4_800"/>
          <p:cNvPicPr>
            <a:picLocks noChangeAspect="1" noChangeArrowheads="1"/>
          </p:cNvPicPr>
          <p:nvPr/>
        </p:nvPicPr>
        <p:blipFill>
          <a:blip r:embed="rId3" cstate="print"/>
          <a:srcRect/>
          <a:stretch>
            <a:fillRect/>
          </a:stretch>
        </p:blipFill>
        <p:spPr bwMode="auto">
          <a:xfrm>
            <a:off x="250825" y="765175"/>
            <a:ext cx="3744913" cy="1133475"/>
          </a:xfrm>
          <a:prstGeom prst="rect">
            <a:avLst/>
          </a:prstGeom>
          <a:noFill/>
        </p:spPr>
      </p:pic>
      <p:sp>
        <p:nvSpPr>
          <p:cNvPr id="11273" name="Text Box 9"/>
          <p:cNvSpPr txBox="1">
            <a:spLocks noChangeArrowheads="1"/>
          </p:cNvSpPr>
          <p:nvPr/>
        </p:nvSpPr>
        <p:spPr bwMode="auto">
          <a:xfrm>
            <a:off x="2411412" y="0"/>
            <a:ext cx="4321175" cy="457200"/>
          </a:xfrm>
          <a:prstGeom prst="rect">
            <a:avLst/>
          </a:prstGeom>
          <a:noFill/>
          <a:ln w="9525">
            <a:noFill/>
            <a:miter lim="800000"/>
            <a:headEnd/>
            <a:tailEnd/>
          </a:ln>
          <a:effectLst/>
        </p:spPr>
        <p:txBody>
          <a:bodyPr>
            <a:spAutoFit/>
          </a:bodyPr>
          <a:lstStyle/>
          <a:p>
            <a:pPr>
              <a:spcBef>
                <a:spcPct val="50000"/>
              </a:spcBef>
            </a:pPr>
            <a:r>
              <a:rPr lang="pt-BR" sz="2400" dirty="0"/>
              <a:t>Funcionamento do Telescópio</a:t>
            </a:r>
          </a:p>
        </p:txBody>
      </p:sp>
      <p:pic>
        <p:nvPicPr>
          <p:cNvPr id="11274" name="Picture 10" descr="003-galileu"/>
          <p:cNvPicPr>
            <a:picLocks noChangeAspect="1" noChangeArrowheads="1"/>
          </p:cNvPicPr>
          <p:nvPr/>
        </p:nvPicPr>
        <p:blipFill>
          <a:blip r:embed="rId4" cstate="print"/>
          <a:srcRect/>
          <a:stretch>
            <a:fillRect/>
          </a:stretch>
        </p:blipFill>
        <p:spPr bwMode="auto">
          <a:xfrm>
            <a:off x="881063" y="3429000"/>
            <a:ext cx="7381875" cy="2743200"/>
          </a:xfrm>
          <a:prstGeom prst="rect">
            <a:avLst/>
          </a:prstGeom>
          <a:noFill/>
        </p:spPr>
      </p:pic>
      <p:pic>
        <p:nvPicPr>
          <p:cNvPr id="11275" name="Picture 11" descr="visao-estrela"/>
          <p:cNvPicPr>
            <a:picLocks noChangeAspect="1" noChangeArrowheads="1"/>
          </p:cNvPicPr>
          <p:nvPr/>
        </p:nvPicPr>
        <p:blipFill>
          <a:blip r:embed="rId5" cstate="print"/>
          <a:srcRect/>
          <a:stretch>
            <a:fillRect/>
          </a:stretch>
        </p:blipFill>
        <p:spPr bwMode="auto">
          <a:xfrm>
            <a:off x="4787900" y="1196975"/>
            <a:ext cx="3819525" cy="1476375"/>
          </a:xfrm>
          <a:prstGeom prst="rect">
            <a:avLst/>
          </a:prstGeom>
          <a:noFill/>
        </p:spPr>
      </p:pic>
      <p:sp>
        <p:nvSpPr>
          <p:cNvPr id="11276" name="AutoShape 12"/>
          <p:cNvSpPr>
            <a:spLocks noChangeArrowheads="1"/>
          </p:cNvSpPr>
          <p:nvPr/>
        </p:nvSpPr>
        <p:spPr bwMode="auto">
          <a:xfrm>
            <a:off x="114300" y="4149725"/>
            <a:ext cx="576263" cy="647700"/>
          </a:xfrm>
          <a:prstGeom prst="star5">
            <a:avLst/>
          </a:prstGeom>
          <a:solidFill>
            <a:srgbClr val="FF0000"/>
          </a:solidFill>
          <a:ln w="9525">
            <a:solidFill>
              <a:srgbClr val="FF0000"/>
            </a:solidFill>
            <a:miter lim="800000"/>
            <a:headEnd/>
            <a:tailEnd/>
          </a:ln>
          <a:effectLst/>
        </p:spPr>
        <p:txBody>
          <a:bodyPr wrap="none" anchor="ctr"/>
          <a:lstStyle/>
          <a:p>
            <a:endParaRPr lang="pt-BR"/>
          </a:p>
        </p:txBody>
      </p:sp>
      <p:sp>
        <p:nvSpPr>
          <p:cNvPr id="11277" name="Line 13"/>
          <p:cNvSpPr>
            <a:spLocks noChangeShapeType="1"/>
          </p:cNvSpPr>
          <p:nvPr/>
        </p:nvSpPr>
        <p:spPr bwMode="auto">
          <a:xfrm>
            <a:off x="0" y="4508500"/>
            <a:ext cx="1979613" cy="144463"/>
          </a:xfrm>
          <a:prstGeom prst="line">
            <a:avLst/>
          </a:prstGeom>
          <a:noFill/>
          <a:ln w="38100">
            <a:solidFill>
              <a:srgbClr val="FF0000"/>
            </a:solidFill>
            <a:round/>
            <a:headEnd/>
            <a:tailEnd/>
          </a:ln>
          <a:effectLst/>
        </p:spPr>
        <p:txBody>
          <a:bodyPr/>
          <a:lstStyle/>
          <a:p>
            <a:endParaRPr lang="pt-BR"/>
          </a:p>
        </p:txBody>
      </p:sp>
      <p:sp>
        <p:nvSpPr>
          <p:cNvPr id="11278" name="Line 14"/>
          <p:cNvSpPr>
            <a:spLocks noChangeShapeType="1"/>
          </p:cNvSpPr>
          <p:nvPr/>
        </p:nvSpPr>
        <p:spPr bwMode="auto">
          <a:xfrm>
            <a:off x="5580063" y="4581525"/>
            <a:ext cx="2665412" cy="215900"/>
          </a:xfrm>
          <a:prstGeom prst="line">
            <a:avLst/>
          </a:prstGeom>
          <a:noFill/>
          <a:ln w="28575">
            <a:solidFill>
              <a:srgbClr val="FF0000"/>
            </a:solidFill>
            <a:round/>
            <a:headEnd/>
            <a:tailEnd/>
          </a:ln>
          <a:effectLst/>
        </p:spPr>
        <p:txBody>
          <a:bodyPr/>
          <a:lstStyle/>
          <a:p>
            <a:endParaRPr lang="pt-BR"/>
          </a:p>
        </p:txBody>
      </p:sp>
      <p:sp>
        <p:nvSpPr>
          <p:cNvPr id="11279" name="Text Box 15"/>
          <p:cNvSpPr txBox="1">
            <a:spLocks noChangeArrowheads="1"/>
          </p:cNvSpPr>
          <p:nvPr/>
        </p:nvSpPr>
        <p:spPr bwMode="auto">
          <a:xfrm>
            <a:off x="2590800" y="6376988"/>
            <a:ext cx="3960813" cy="366712"/>
          </a:xfrm>
          <a:prstGeom prst="rect">
            <a:avLst/>
          </a:prstGeom>
          <a:noFill/>
          <a:ln w="9525">
            <a:noFill/>
            <a:miter lim="800000"/>
            <a:headEnd/>
            <a:tailEnd/>
          </a:ln>
          <a:effectLst/>
        </p:spPr>
        <p:txBody>
          <a:bodyPr>
            <a:spAutoFit/>
          </a:bodyPr>
          <a:lstStyle/>
          <a:p>
            <a:pPr>
              <a:spcBef>
                <a:spcPct val="50000"/>
              </a:spcBef>
            </a:pPr>
            <a:r>
              <a:rPr lang="pt-BR"/>
              <a:t>Raios de luz através do telescópio</a:t>
            </a:r>
          </a:p>
        </p:txBody>
      </p:sp>
      <p:sp>
        <p:nvSpPr>
          <p:cNvPr id="11280" name="Text Box 16"/>
          <p:cNvSpPr txBox="1">
            <a:spLocks noChangeArrowheads="1"/>
          </p:cNvSpPr>
          <p:nvPr/>
        </p:nvSpPr>
        <p:spPr bwMode="auto">
          <a:xfrm>
            <a:off x="5364163" y="2852738"/>
            <a:ext cx="2808287" cy="366712"/>
          </a:xfrm>
          <a:prstGeom prst="rect">
            <a:avLst/>
          </a:prstGeom>
          <a:noFill/>
          <a:ln w="9525">
            <a:noFill/>
            <a:miter lim="800000"/>
            <a:headEnd/>
            <a:tailEnd/>
          </a:ln>
          <a:effectLst/>
        </p:spPr>
        <p:txBody>
          <a:bodyPr>
            <a:spAutoFit/>
          </a:bodyPr>
          <a:lstStyle/>
          <a:p>
            <a:pPr>
              <a:spcBef>
                <a:spcPct val="50000"/>
              </a:spcBef>
            </a:pPr>
            <a:r>
              <a:rPr lang="pt-BR"/>
              <a:t>O funcionamento do Olho</a:t>
            </a:r>
          </a:p>
        </p:txBody>
      </p:sp>
      <p:sp>
        <p:nvSpPr>
          <p:cNvPr id="11281" name="Text Box 17"/>
          <p:cNvSpPr txBox="1">
            <a:spLocks noChangeArrowheads="1"/>
          </p:cNvSpPr>
          <p:nvPr/>
        </p:nvSpPr>
        <p:spPr bwMode="auto">
          <a:xfrm>
            <a:off x="755650" y="1989138"/>
            <a:ext cx="2808288" cy="366712"/>
          </a:xfrm>
          <a:prstGeom prst="rect">
            <a:avLst/>
          </a:prstGeom>
          <a:noFill/>
          <a:ln w="9525">
            <a:noFill/>
            <a:miter lim="800000"/>
            <a:headEnd/>
            <a:tailEnd/>
          </a:ln>
          <a:effectLst/>
        </p:spPr>
        <p:txBody>
          <a:bodyPr>
            <a:spAutoFit/>
          </a:bodyPr>
          <a:lstStyle/>
          <a:p>
            <a:pPr>
              <a:spcBef>
                <a:spcPct val="50000"/>
              </a:spcBef>
            </a:pPr>
            <a:r>
              <a:rPr lang="pt-BR"/>
              <a:t>A explicação de Galileu</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0063" y="1052736"/>
            <a:ext cx="8072437" cy="5166890"/>
          </a:xfrm>
        </p:spPr>
        <p:txBody>
          <a:bodyPr/>
          <a:lstStyle/>
          <a:p>
            <a:pPr algn="just">
              <a:buClr>
                <a:srgbClr val="00FF00"/>
              </a:buClr>
              <a:buFont typeface="Wingdings" pitchFamily="2" charset="2"/>
              <a:buChar char="v"/>
              <a:defRPr/>
            </a:pPr>
            <a:r>
              <a:rPr lang="pt-BR" dirty="0" smtClean="0">
                <a:solidFill>
                  <a:srgbClr val="92D050"/>
                </a:solidFill>
                <a:latin typeface="Century Gothic" pitchFamily="34" charset="0"/>
              </a:rPr>
              <a:t> </a:t>
            </a:r>
            <a:r>
              <a:rPr lang="pt-BR" dirty="0" smtClean="0">
                <a:solidFill>
                  <a:srgbClr val="00FF00"/>
                </a:solidFill>
                <a:latin typeface="Century Gothic" pitchFamily="34" charset="0"/>
              </a:rPr>
              <a:t>a pupila tem um diâmetro de cerca de 7mm</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este diâmetro define a área coletora de luz do olho humano</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com os telescópios, podemos aumentar esta área e o limite é dado pela tecnologia</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04056" y="2564904"/>
            <a:ext cx="7772400" cy="1143000"/>
          </a:xfrm>
        </p:spPr>
        <p:txBody>
          <a:bodyPr/>
          <a:lstStyle/>
          <a:p>
            <a:pPr>
              <a:lnSpc>
                <a:spcPct val="150000"/>
              </a:lnSpc>
              <a:defRPr/>
            </a:pPr>
            <a:r>
              <a:rPr lang="pt-BR" b="0" dirty="0" smtClean="0">
                <a:solidFill>
                  <a:srgbClr val="00FF00"/>
                </a:solidFill>
                <a:latin typeface="Century Gothic" pitchFamily="34" charset="0"/>
              </a:rPr>
              <a:t>Tipos de telescópios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3"/>
          <p:cNvSpPr>
            <a:spLocks noGrp="1"/>
          </p:cNvSpPr>
          <p:nvPr>
            <p:ph type="ctrTitle"/>
          </p:nvPr>
        </p:nvSpPr>
        <p:spPr>
          <a:xfrm>
            <a:off x="642938" y="285750"/>
            <a:ext cx="7772400" cy="1470025"/>
          </a:xfrm>
        </p:spPr>
        <p:txBody>
          <a:bodyPr/>
          <a:lstStyle/>
          <a:p>
            <a:r>
              <a:rPr lang="pt-BR" dirty="0" smtClean="0">
                <a:solidFill>
                  <a:schemeClr val="bg1"/>
                </a:solidFill>
                <a:latin typeface="Century Gothic" pitchFamily="34" charset="0"/>
              </a:rPr>
              <a:t>Os telescópios podem ser:</a:t>
            </a:r>
          </a:p>
        </p:txBody>
      </p:sp>
      <p:sp>
        <p:nvSpPr>
          <p:cNvPr id="3" name="Subtítulo 2"/>
          <p:cNvSpPr>
            <a:spLocks noGrp="1"/>
          </p:cNvSpPr>
          <p:nvPr>
            <p:ph type="subTitle" idx="1"/>
          </p:nvPr>
        </p:nvSpPr>
        <p:spPr>
          <a:xfrm>
            <a:off x="500063" y="2714625"/>
            <a:ext cx="8072437" cy="1752600"/>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refratores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refletores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a:t>
            </a:r>
            <a:r>
              <a:rPr lang="pt-BR" dirty="0" err="1" smtClean="0">
                <a:solidFill>
                  <a:srgbClr val="00FF00"/>
                </a:solidFill>
                <a:latin typeface="Century Gothic" pitchFamily="34" charset="0"/>
              </a:rPr>
              <a:t>catadióptricos</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Por que precisamos de telescópios?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Refratores </a:t>
            </a:r>
            <a:br>
              <a:rPr lang="pt-BR" b="0" dirty="0" smtClean="0">
                <a:solidFill>
                  <a:srgbClr val="00FF00"/>
                </a:solidFill>
                <a:latin typeface="Century Gothic" pitchFamily="34" charset="0"/>
              </a:rPr>
            </a:br>
            <a:r>
              <a:rPr lang="pt-BR" b="0" dirty="0" smtClean="0">
                <a:solidFill>
                  <a:srgbClr val="00FF00"/>
                </a:solidFill>
                <a:latin typeface="Century Gothic" pitchFamily="34" charset="0"/>
              </a:rPr>
              <a:t>(também conhecidos como lunetas)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andre silva\Meus documentos\CONCURSO_CDCC\apresentações\Imagens\telescópios\funcionamento refrator.jpg"/>
          <p:cNvPicPr>
            <a:picLocks noChangeAspect="1" noChangeArrowheads="1"/>
          </p:cNvPicPr>
          <p:nvPr/>
        </p:nvPicPr>
        <p:blipFill>
          <a:blip r:embed="rId2" cstate="print"/>
          <a:srcRect/>
          <a:stretch>
            <a:fillRect/>
          </a:stretch>
        </p:blipFill>
        <p:spPr bwMode="auto">
          <a:xfrm>
            <a:off x="0" y="656581"/>
            <a:ext cx="9144000" cy="6170612"/>
          </a:xfrm>
          <a:prstGeom prst="rect">
            <a:avLst/>
          </a:prstGeom>
          <a:noFill/>
          <a:ln w="9525">
            <a:noFill/>
            <a:miter lim="800000"/>
            <a:headEnd/>
            <a:tailEnd/>
          </a:ln>
        </p:spPr>
      </p:pic>
      <p:sp>
        <p:nvSpPr>
          <p:cNvPr id="13315" name="Título 3"/>
          <p:cNvSpPr>
            <a:spLocks noGrp="1"/>
          </p:cNvSpPr>
          <p:nvPr>
            <p:ph type="ctrTitle"/>
          </p:nvPr>
        </p:nvSpPr>
        <p:spPr>
          <a:xfrm>
            <a:off x="642938" y="-273273"/>
            <a:ext cx="7772400" cy="1470025"/>
          </a:xfrm>
        </p:spPr>
        <p:txBody>
          <a:bodyPr/>
          <a:lstStyle/>
          <a:p>
            <a:r>
              <a:rPr lang="pt-BR" smtClean="0">
                <a:solidFill>
                  <a:schemeClr val="bg1"/>
                </a:solidFill>
                <a:latin typeface="Century Gothic" pitchFamily="34" charset="0"/>
              </a:rPr>
              <a:t>Como funciona um refrator</a:t>
            </a:r>
          </a:p>
        </p:txBody>
      </p:sp>
      <p:sp>
        <p:nvSpPr>
          <p:cNvPr id="6" name="CaixaDeTexto 5"/>
          <p:cNvSpPr txBox="1"/>
          <p:nvPr/>
        </p:nvSpPr>
        <p:spPr>
          <a:xfrm>
            <a:off x="0" y="6550968"/>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grpSp>
        <p:nvGrpSpPr>
          <p:cNvPr id="2" name="Grupo 41"/>
          <p:cNvGrpSpPr>
            <a:grpSpLocks/>
          </p:cNvGrpSpPr>
          <p:nvPr/>
        </p:nvGrpSpPr>
        <p:grpSpPr bwMode="auto">
          <a:xfrm>
            <a:off x="214313" y="2826693"/>
            <a:ext cx="8929687" cy="2357438"/>
            <a:chOff x="214283" y="2571744"/>
            <a:chExt cx="9644129" cy="2643206"/>
          </a:xfrm>
        </p:grpSpPr>
        <p:cxnSp>
          <p:nvCxnSpPr>
            <p:cNvPr id="13322" name="Conector de seta reta 11"/>
            <p:cNvCxnSpPr>
              <a:cxnSpLocks noChangeShapeType="1"/>
            </p:cNvCxnSpPr>
            <p:nvPr/>
          </p:nvCxnSpPr>
          <p:spPr bwMode="auto">
            <a:xfrm rot="10800000" flipV="1">
              <a:off x="8392534" y="2571744"/>
              <a:ext cx="1465878" cy="560680"/>
            </a:xfrm>
            <a:prstGeom prst="straightConnector1">
              <a:avLst/>
            </a:prstGeom>
            <a:noFill/>
            <a:ln w="44450" algn="ctr">
              <a:solidFill>
                <a:schemeClr val="bg1"/>
              </a:solidFill>
              <a:prstDash val="dash"/>
              <a:round/>
              <a:headEnd type="none" w="sm" len="sm"/>
              <a:tailEnd type="arrow" w="med" len="med"/>
            </a:ln>
          </p:spPr>
        </p:cxnSp>
        <p:cxnSp>
          <p:nvCxnSpPr>
            <p:cNvPr id="13323" name="Conector de seta reta 16"/>
            <p:cNvCxnSpPr>
              <a:cxnSpLocks noChangeShapeType="1"/>
            </p:cNvCxnSpPr>
            <p:nvPr/>
          </p:nvCxnSpPr>
          <p:spPr bwMode="auto">
            <a:xfrm rot="10800000" flipV="1">
              <a:off x="642910" y="3132424"/>
              <a:ext cx="7749624" cy="1939650"/>
            </a:xfrm>
            <a:prstGeom prst="straightConnector1">
              <a:avLst/>
            </a:prstGeom>
            <a:noFill/>
            <a:ln w="44450" algn="ctr">
              <a:solidFill>
                <a:schemeClr val="bg1"/>
              </a:solidFill>
              <a:prstDash val="dash"/>
              <a:round/>
              <a:headEnd type="none" w="sm" len="sm"/>
              <a:tailEnd type="arrow" w="med" len="med"/>
            </a:ln>
          </p:spPr>
        </p:cxnSp>
        <p:cxnSp>
          <p:nvCxnSpPr>
            <p:cNvPr id="13324" name="Conector de seta reta 18"/>
            <p:cNvCxnSpPr>
              <a:cxnSpLocks noChangeShapeType="1"/>
            </p:cNvCxnSpPr>
            <p:nvPr/>
          </p:nvCxnSpPr>
          <p:spPr bwMode="auto">
            <a:xfrm rot="10800000" flipV="1">
              <a:off x="214283" y="5072074"/>
              <a:ext cx="428639" cy="142876"/>
            </a:xfrm>
            <a:prstGeom prst="straightConnector1">
              <a:avLst/>
            </a:prstGeom>
            <a:noFill/>
            <a:ln w="44450" algn="ctr">
              <a:solidFill>
                <a:schemeClr val="bg1"/>
              </a:solidFill>
              <a:prstDash val="dash"/>
              <a:round/>
              <a:headEnd type="none" w="sm" len="sm"/>
              <a:tailEnd type="arrow" w="med" len="med"/>
            </a:ln>
          </p:spPr>
        </p:cxnSp>
      </p:grpSp>
      <p:grpSp>
        <p:nvGrpSpPr>
          <p:cNvPr id="3" name="Grupo 40"/>
          <p:cNvGrpSpPr>
            <a:grpSpLocks/>
          </p:cNvGrpSpPr>
          <p:nvPr/>
        </p:nvGrpSpPr>
        <p:grpSpPr bwMode="auto">
          <a:xfrm>
            <a:off x="285750" y="1112193"/>
            <a:ext cx="8858250" cy="4357688"/>
            <a:chOff x="285720" y="1142984"/>
            <a:chExt cx="8858280" cy="4357718"/>
          </a:xfrm>
        </p:grpSpPr>
        <p:cxnSp>
          <p:nvCxnSpPr>
            <p:cNvPr id="13319" name="Conector de seta reta 8"/>
            <p:cNvCxnSpPr>
              <a:cxnSpLocks noChangeShapeType="1"/>
            </p:cNvCxnSpPr>
            <p:nvPr/>
          </p:nvCxnSpPr>
          <p:spPr bwMode="auto">
            <a:xfrm rot="10800000" flipV="1">
              <a:off x="7286644" y="1142984"/>
              <a:ext cx="1857356" cy="714380"/>
            </a:xfrm>
            <a:prstGeom prst="straightConnector1">
              <a:avLst/>
            </a:prstGeom>
            <a:noFill/>
            <a:ln w="44450" algn="ctr">
              <a:solidFill>
                <a:schemeClr val="bg1"/>
              </a:solidFill>
              <a:prstDash val="dash"/>
              <a:round/>
              <a:headEnd type="none" w="sm" len="sm"/>
              <a:tailEnd type="arrow" w="med" len="med"/>
            </a:ln>
          </p:spPr>
        </p:cxnSp>
        <p:cxnSp>
          <p:nvCxnSpPr>
            <p:cNvPr id="13320" name="Conector de seta reta 13"/>
            <p:cNvCxnSpPr>
              <a:cxnSpLocks noChangeShapeType="1"/>
            </p:cNvCxnSpPr>
            <p:nvPr/>
          </p:nvCxnSpPr>
          <p:spPr bwMode="auto">
            <a:xfrm rot="10800000" flipV="1">
              <a:off x="714348" y="1857364"/>
              <a:ext cx="6572296" cy="3500462"/>
            </a:xfrm>
            <a:prstGeom prst="straightConnector1">
              <a:avLst/>
            </a:prstGeom>
            <a:noFill/>
            <a:ln w="44450" algn="ctr">
              <a:solidFill>
                <a:schemeClr val="bg1"/>
              </a:solidFill>
              <a:prstDash val="dash"/>
              <a:round/>
              <a:headEnd type="none" w="sm" len="sm"/>
              <a:tailEnd type="arrow" w="med" len="med"/>
            </a:ln>
          </p:spPr>
        </p:cxnSp>
        <p:cxnSp>
          <p:nvCxnSpPr>
            <p:cNvPr id="13321" name="Conector de seta reta 19"/>
            <p:cNvCxnSpPr>
              <a:cxnSpLocks noChangeShapeType="1"/>
            </p:cNvCxnSpPr>
            <p:nvPr/>
          </p:nvCxnSpPr>
          <p:spPr bwMode="auto">
            <a:xfrm rot="10800000" flipV="1">
              <a:off x="285720" y="5357826"/>
              <a:ext cx="428630" cy="142876"/>
            </a:xfrm>
            <a:prstGeom prst="straightConnector1">
              <a:avLst/>
            </a:prstGeom>
            <a:noFill/>
            <a:ln w="44450" algn="ctr">
              <a:solidFill>
                <a:schemeClr val="bg1"/>
              </a:solidFill>
              <a:prstDash val="dash"/>
              <a:round/>
              <a:headEnd type="none" w="sm" len="sm"/>
              <a:tailEnd type="arrow"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ctrTitle"/>
          </p:nvPr>
        </p:nvSpPr>
        <p:spPr>
          <a:xfrm>
            <a:off x="642938" y="1357313"/>
            <a:ext cx="3143250" cy="4143375"/>
          </a:xfrm>
        </p:spPr>
        <p:txBody>
          <a:bodyPr/>
          <a:lstStyle/>
          <a:p>
            <a:r>
              <a:rPr lang="pt-BR" dirty="0" smtClean="0">
                <a:solidFill>
                  <a:schemeClr val="bg1"/>
                </a:solidFill>
                <a:latin typeface="Century Gothic" pitchFamily="34" charset="0"/>
              </a:rPr>
              <a:t>Telescópio de Galileu</a:t>
            </a:r>
          </a:p>
        </p:txBody>
      </p:sp>
      <p:pic>
        <p:nvPicPr>
          <p:cNvPr id="14339" name="Picture 2" descr="C:\Documents and Settings\andre silva\Meus documentos\CONCURSO_CDCC\apresentações\Imagens\telescópios\telescópio de galileu.jpg"/>
          <p:cNvPicPr>
            <a:picLocks noChangeAspect="1" noChangeArrowheads="1"/>
          </p:cNvPicPr>
          <p:nvPr/>
        </p:nvPicPr>
        <p:blipFill>
          <a:blip r:embed="rId2" cstate="print">
            <a:lum bright="-26000"/>
          </a:blip>
          <a:srcRect/>
          <a:stretch>
            <a:fillRect/>
          </a:stretch>
        </p:blipFill>
        <p:spPr bwMode="auto">
          <a:xfrm>
            <a:off x="4286250" y="0"/>
            <a:ext cx="4857750" cy="690721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http://www.britannica.com</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p:cNvSpPr>
            <a:spLocks noGrp="1"/>
          </p:cNvSpPr>
          <p:nvPr>
            <p:ph type="ctrTitle"/>
          </p:nvPr>
        </p:nvSpPr>
        <p:spPr>
          <a:xfrm>
            <a:off x="642938" y="-41275"/>
            <a:ext cx="7772400" cy="1470025"/>
          </a:xfrm>
        </p:spPr>
        <p:txBody>
          <a:bodyPr/>
          <a:lstStyle/>
          <a:p>
            <a:r>
              <a:rPr lang="pt-BR" smtClean="0">
                <a:solidFill>
                  <a:schemeClr val="bg1"/>
                </a:solidFill>
                <a:latin typeface="Century Gothic" pitchFamily="34" charset="0"/>
              </a:rPr>
              <a:t>galileoscópio</a:t>
            </a:r>
          </a:p>
        </p:txBody>
      </p:sp>
      <p:pic>
        <p:nvPicPr>
          <p:cNvPr id="15363" name="Picture 2" descr="C:\Documents and Settings\andre silva\Meus documentos\CONCURSO_CDCC\apresentações\Imagens\telescópios\Galileoscopio.jpg"/>
          <p:cNvPicPr>
            <a:picLocks noChangeAspect="1" noChangeArrowheads="1"/>
          </p:cNvPicPr>
          <p:nvPr/>
        </p:nvPicPr>
        <p:blipFill>
          <a:blip r:embed="rId2" cstate="print">
            <a:lum/>
          </a:blip>
          <a:srcRect/>
          <a:stretch>
            <a:fillRect/>
          </a:stretch>
        </p:blipFill>
        <p:spPr bwMode="auto">
          <a:xfrm>
            <a:off x="0" y="1485900"/>
            <a:ext cx="9144000" cy="5372100"/>
          </a:xfrm>
          <a:prstGeom prst="rect">
            <a:avLst/>
          </a:prstGeom>
          <a:noFill/>
          <a:ln w="9525">
            <a:noFill/>
            <a:miter lim="800000"/>
            <a:headEnd/>
            <a:tailEnd/>
          </a:ln>
        </p:spPr>
      </p:pic>
      <p:sp>
        <p:nvSpPr>
          <p:cNvPr id="15364" name="CaixaDeTexto 3"/>
          <p:cNvSpPr txBox="1">
            <a:spLocks noChangeArrowheads="1"/>
          </p:cNvSpPr>
          <p:nvPr/>
        </p:nvSpPr>
        <p:spPr bwMode="auto">
          <a:xfrm>
            <a:off x="0" y="6581775"/>
            <a:ext cx="6000750" cy="276225"/>
          </a:xfrm>
          <a:prstGeom prst="rect">
            <a:avLst/>
          </a:prstGeom>
          <a:noFill/>
          <a:ln w="9525">
            <a:noFill/>
            <a:miter lim="800000"/>
            <a:headEnd/>
            <a:tailEnd/>
          </a:ln>
        </p:spPr>
        <p:txBody>
          <a:bodyPr>
            <a:spAutoFit/>
          </a:bodyPr>
          <a:lstStyle/>
          <a:p>
            <a:pPr algn="l"/>
            <a:r>
              <a:rPr lang="pt-BR" sz="1200">
                <a:solidFill>
                  <a:schemeClr val="tx1"/>
                </a:solidFill>
                <a:latin typeface="Century Gothic" pitchFamily="34" charset="0"/>
              </a:rPr>
              <a:t>Crédito da imagem: http://luna-astronomia.blogspot.com</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Desvantagens dos refratores</a:t>
            </a:r>
          </a:p>
        </p:txBody>
      </p:sp>
      <p:sp>
        <p:nvSpPr>
          <p:cNvPr id="3" name="Subtítulo 2"/>
          <p:cNvSpPr>
            <a:spLocks noGrp="1"/>
          </p:cNvSpPr>
          <p:nvPr>
            <p:ph type="subTitle" idx="1"/>
          </p:nvPr>
        </p:nvSpPr>
        <p:spPr>
          <a:xfrm>
            <a:off x="428625" y="2571750"/>
            <a:ext cx="8072438" cy="3071813"/>
          </a:xfrm>
        </p:spPr>
        <p:txBody>
          <a:bodyPr/>
          <a:lstStyle/>
          <a:p>
            <a:pPr algn="l">
              <a:buClr>
                <a:srgbClr val="00FF00"/>
              </a:buClr>
              <a:buFont typeface="Wingdings" pitchFamily="2" charset="2"/>
              <a:buChar char="v"/>
              <a:defRPr/>
            </a:pPr>
            <a:r>
              <a:rPr lang="pt-BR" dirty="0" smtClean="0">
                <a:solidFill>
                  <a:srgbClr val="00FF00"/>
                </a:solidFill>
                <a:latin typeface="Century Gothic" pitchFamily="34" charset="0"/>
              </a:rPr>
              <a:t> aberração cromática</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para grandes diâmetros a construção é difícil</a:t>
            </a:r>
          </a:p>
          <a:p>
            <a:pPr algn="l">
              <a:buClr>
                <a:schemeClr val="accent6">
                  <a:lumMod val="60000"/>
                  <a:lumOff val="40000"/>
                </a:schemeClr>
              </a:buClr>
              <a:buFont typeface="Wingdings" pitchFamily="2" charset="2"/>
              <a:buChar char="v"/>
              <a:defRPr/>
            </a:pPr>
            <a:endParaRPr lang="pt-BR" dirty="0" smtClean="0">
              <a:solidFill>
                <a:srgbClr val="00FF00"/>
              </a:solidFill>
              <a:latin typeface="Century Gothic" pitchFamily="34" charset="0"/>
            </a:endParaRPr>
          </a:p>
          <a:p>
            <a:pPr algn="l">
              <a:buClr>
                <a:schemeClr val="accent6">
                  <a:lumMod val="60000"/>
                  <a:lumOff val="40000"/>
                </a:schemeClr>
              </a:buClr>
              <a:buFont typeface="Wingdings" pitchFamily="2" charset="2"/>
              <a:buChar char="v"/>
              <a:defRPr/>
            </a:pP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Aberração cromática</a:t>
            </a:r>
          </a:p>
        </p:txBody>
      </p:sp>
      <p:pic>
        <p:nvPicPr>
          <p:cNvPr id="17411" name="Picture 2" descr="C:\Documents and Settings\andre silva\Meus documentos\CONCURSO_CDCC\apresentações\Imagens\telescópios\prisma_espectro.jpg"/>
          <p:cNvPicPr>
            <a:picLocks noChangeAspect="1" noChangeArrowheads="1"/>
          </p:cNvPicPr>
          <p:nvPr/>
        </p:nvPicPr>
        <p:blipFill>
          <a:blip r:embed="rId2" cstate="print"/>
          <a:srcRect/>
          <a:stretch>
            <a:fillRect/>
          </a:stretch>
        </p:blipFill>
        <p:spPr bwMode="auto">
          <a:xfrm>
            <a:off x="1857375" y="1289050"/>
            <a:ext cx="6572250" cy="2803525"/>
          </a:xfrm>
          <a:prstGeom prst="rect">
            <a:avLst/>
          </a:prstGeom>
          <a:noFill/>
          <a:ln w="9525">
            <a:solidFill>
              <a:schemeClr val="tx1"/>
            </a:solidFill>
            <a:miter lim="800000"/>
            <a:headEnd/>
            <a:tailEnd/>
          </a:ln>
        </p:spPr>
      </p:pic>
      <p:pic>
        <p:nvPicPr>
          <p:cNvPr id="33795" name="Picture 3" descr="C:\Documents and Settings\andre silva\Meus documentos\CONCURSO_CDCC\apresentações\Imagens\telescópios\aberração cromática.jpg"/>
          <p:cNvPicPr>
            <a:picLocks noChangeAspect="1" noChangeArrowheads="1"/>
          </p:cNvPicPr>
          <p:nvPr/>
        </p:nvPicPr>
        <p:blipFill>
          <a:blip r:embed="rId3" cstate="print"/>
          <a:srcRect/>
          <a:stretch>
            <a:fillRect/>
          </a:stretch>
        </p:blipFill>
        <p:spPr bwMode="auto">
          <a:xfrm>
            <a:off x="357188" y="2794000"/>
            <a:ext cx="3786187" cy="3740150"/>
          </a:xfrm>
          <a:prstGeom prst="rect">
            <a:avLst/>
          </a:prstGeom>
          <a:noFill/>
          <a:ln w="9525">
            <a:noFill/>
            <a:miter lim="800000"/>
            <a:headEnd/>
            <a:tailEnd/>
          </a:ln>
        </p:spPr>
      </p:pic>
      <p:sp>
        <p:nvSpPr>
          <p:cNvPr id="6" name="CaixaDeTexto 5"/>
          <p:cNvSpPr txBox="1"/>
          <p:nvPr/>
        </p:nvSpPr>
        <p:spPr>
          <a:xfrm>
            <a:off x="0" y="6567155"/>
            <a:ext cx="8786813" cy="246221"/>
          </a:xfrm>
          <a:prstGeom prst="rect">
            <a:avLst/>
          </a:prstGeom>
          <a:noFill/>
        </p:spPr>
        <p:txBody>
          <a:bodyPr>
            <a:spAutoFit/>
          </a:bodyPr>
          <a:lstStyle/>
          <a:p>
            <a:pPr algn="l">
              <a:defRPr/>
            </a:pPr>
            <a:r>
              <a:rPr lang="pt-BR" sz="1000" dirty="0">
                <a:solidFill>
                  <a:schemeClr val="accent5">
                    <a:lumMod val="50000"/>
                  </a:schemeClr>
                </a:solidFill>
                <a:latin typeface="Century Gothic" pitchFamily="34" charset="0"/>
              </a:rPr>
              <a:t>Créditos das imagens:  imagem superior: http://www.on.br; imagem inferior: http://educacaoespacial.wordpress.com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Refletores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andre silva\Meus documentos\CONCURSO_CDCC\apresentações\Imagens\telescópios\funcionamento refletor.jpg"/>
          <p:cNvPicPr>
            <a:picLocks noChangeAspect="1" noChangeArrowheads="1"/>
          </p:cNvPicPr>
          <p:nvPr/>
        </p:nvPicPr>
        <p:blipFill>
          <a:blip r:embed="rId2" cstate="print"/>
          <a:srcRect/>
          <a:stretch>
            <a:fillRect/>
          </a:stretch>
        </p:blipFill>
        <p:spPr bwMode="auto">
          <a:xfrm>
            <a:off x="7938" y="1428750"/>
            <a:ext cx="9136062" cy="5429250"/>
          </a:xfrm>
          <a:prstGeom prst="rect">
            <a:avLst/>
          </a:prstGeom>
          <a:noFill/>
          <a:ln w="9525">
            <a:noFill/>
            <a:miter lim="800000"/>
            <a:headEnd/>
            <a:tailEnd/>
          </a:ln>
        </p:spPr>
      </p:pic>
      <p:sp>
        <p:nvSpPr>
          <p:cNvPr id="19459" name="Título 3"/>
          <p:cNvSpPr>
            <a:spLocks noGrp="1"/>
          </p:cNvSpPr>
          <p:nvPr>
            <p:ph type="ctrTitle"/>
          </p:nvPr>
        </p:nvSpPr>
        <p:spPr>
          <a:xfrm>
            <a:off x="642938" y="71438"/>
            <a:ext cx="7772400" cy="1470025"/>
          </a:xfrm>
        </p:spPr>
        <p:txBody>
          <a:bodyPr/>
          <a:lstStyle/>
          <a:p>
            <a:r>
              <a:rPr lang="pt-BR" smtClean="0">
                <a:solidFill>
                  <a:schemeClr val="bg1"/>
                </a:solidFill>
                <a:latin typeface="Century Gothic" pitchFamily="34" charset="0"/>
              </a:rPr>
              <a:t>Como funciona um refletor</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cxnSp>
        <p:nvCxnSpPr>
          <p:cNvPr id="8" name="Conector de seta reta 7"/>
          <p:cNvCxnSpPr>
            <a:cxnSpLocks noChangeShapeType="1"/>
          </p:cNvCxnSpPr>
          <p:nvPr/>
        </p:nvCxnSpPr>
        <p:spPr bwMode="auto">
          <a:xfrm rot="10800000" flipV="1">
            <a:off x="1214438" y="3643313"/>
            <a:ext cx="7929562" cy="2428875"/>
          </a:xfrm>
          <a:prstGeom prst="straightConnector1">
            <a:avLst/>
          </a:prstGeom>
          <a:noFill/>
          <a:ln w="57150" algn="ctr">
            <a:solidFill>
              <a:srgbClr val="92D050"/>
            </a:solidFill>
            <a:prstDash val="dash"/>
            <a:round/>
            <a:headEnd type="none" w="sm" len="sm"/>
            <a:tailEnd type="arrow" w="med" len="med"/>
          </a:ln>
        </p:spPr>
      </p:cxnSp>
      <p:cxnSp>
        <p:nvCxnSpPr>
          <p:cNvPr id="9" name="Conector de seta reta 8"/>
          <p:cNvCxnSpPr>
            <a:cxnSpLocks noChangeShapeType="1"/>
          </p:cNvCxnSpPr>
          <p:nvPr/>
        </p:nvCxnSpPr>
        <p:spPr bwMode="auto">
          <a:xfrm flipV="1">
            <a:off x="1214438" y="4214813"/>
            <a:ext cx="4000500" cy="1857375"/>
          </a:xfrm>
          <a:prstGeom prst="straightConnector1">
            <a:avLst/>
          </a:prstGeom>
          <a:noFill/>
          <a:ln w="57150" algn="ctr">
            <a:solidFill>
              <a:srgbClr val="92D050"/>
            </a:solidFill>
            <a:prstDash val="dash"/>
            <a:round/>
            <a:headEnd type="none" w="sm" len="sm"/>
            <a:tailEnd type="arrow" w="med" len="med"/>
          </a:ln>
        </p:spPr>
      </p:cxnSp>
      <p:cxnSp>
        <p:nvCxnSpPr>
          <p:cNvPr id="10" name="Conector de seta reta 9"/>
          <p:cNvCxnSpPr>
            <a:cxnSpLocks noChangeShapeType="1"/>
          </p:cNvCxnSpPr>
          <p:nvPr/>
        </p:nvCxnSpPr>
        <p:spPr bwMode="auto">
          <a:xfrm rot="10800000" flipV="1">
            <a:off x="357188" y="4286250"/>
            <a:ext cx="4786312" cy="1214438"/>
          </a:xfrm>
          <a:prstGeom prst="straightConnector1">
            <a:avLst/>
          </a:prstGeom>
          <a:noFill/>
          <a:ln w="57150" algn="ctr">
            <a:solidFill>
              <a:srgbClr val="92D050"/>
            </a:solidFill>
            <a:prstDash val="dash"/>
            <a:round/>
            <a:headEnd type="none" w="sm" len="sm"/>
            <a:tailEnd type="arrow" w="med" len="med"/>
          </a:ln>
        </p:spPr>
      </p:cxnSp>
      <p:cxnSp>
        <p:nvCxnSpPr>
          <p:cNvPr id="12" name="Conector de seta reta 11"/>
          <p:cNvCxnSpPr>
            <a:cxnSpLocks noChangeShapeType="1"/>
          </p:cNvCxnSpPr>
          <p:nvPr/>
        </p:nvCxnSpPr>
        <p:spPr bwMode="auto">
          <a:xfrm rot="10800000" flipV="1">
            <a:off x="857250" y="2071688"/>
            <a:ext cx="8286750" cy="2500312"/>
          </a:xfrm>
          <a:prstGeom prst="straightConnector1">
            <a:avLst/>
          </a:prstGeom>
          <a:noFill/>
          <a:ln w="57150" algn="ctr">
            <a:solidFill>
              <a:srgbClr val="92D050"/>
            </a:solidFill>
            <a:prstDash val="dash"/>
            <a:round/>
            <a:headEnd type="none" w="sm" len="sm"/>
            <a:tailEnd type="arrow" w="med" len="med"/>
          </a:ln>
        </p:spPr>
      </p:cxnSp>
      <p:cxnSp>
        <p:nvCxnSpPr>
          <p:cNvPr id="13" name="Conector de seta reta 12"/>
          <p:cNvCxnSpPr>
            <a:cxnSpLocks noChangeShapeType="1"/>
          </p:cNvCxnSpPr>
          <p:nvPr/>
        </p:nvCxnSpPr>
        <p:spPr bwMode="auto">
          <a:xfrm flipV="1">
            <a:off x="857250" y="3929063"/>
            <a:ext cx="4214813" cy="642937"/>
          </a:xfrm>
          <a:prstGeom prst="straightConnector1">
            <a:avLst/>
          </a:prstGeom>
          <a:noFill/>
          <a:ln w="57150" algn="ctr">
            <a:solidFill>
              <a:srgbClr val="92D050"/>
            </a:solidFill>
            <a:prstDash val="dash"/>
            <a:round/>
            <a:headEnd type="none" w="sm" len="sm"/>
            <a:tailEnd type="arrow" w="med" len="med"/>
          </a:ln>
        </p:spPr>
      </p:cxnSp>
      <p:cxnSp>
        <p:nvCxnSpPr>
          <p:cNvPr id="14" name="Conector de seta reta 13"/>
          <p:cNvCxnSpPr>
            <a:cxnSpLocks noChangeShapeType="1"/>
          </p:cNvCxnSpPr>
          <p:nvPr/>
        </p:nvCxnSpPr>
        <p:spPr bwMode="auto">
          <a:xfrm rot="10800000" flipV="1">
            <a:off x="357188" y="3929063"/>
            <a:ext cx="4643437" cy="1571625"/>
          </a:xfrm>
          <a:prstGeom prst="straightConnector1">
            <a:avLst/>
          </a:prstGeom>
          <a:noFill/>
          <a:ln w="57150" algn="ctr">
            <a:solidFill>
              <a:srgbClr val="92D050"/>
            </a:solidFill>
            <a:prstDash val="dash"/>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3000"/>
                                        <p:tgtEl>
                                          <p:spTgt spid="8"/>
                                        </p:tgtEl>
                                      </p:cBhvr>
                                    </p:animEffec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30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000"/>
                                        <p:tgtEl>
                                          <p:spTgt spid="9"/>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a:t>
            </a:r>
          </a:p>
        </p:txBody>
      </p:sp>
      <p:pic>
        <p:nvPicPr>
          <p:cNvPr id="20483" name="Picture 2" descr="C:\Documents and Settings\andre silva\Meus documentos\CONCURSO_CDCC\apresentações\Imagens\telescópios\Newtonian telescope.png"/>
          <p:cNvPicPr>
            <a:picLocks noChangeAspect="1" noChangeArrowheads="1"/>
          </p:cNvPicPr>
          <p:nvPr/>
        </p:nvPicPr>
        <p:blipFill>
          <a:blip r:embed="rId2" cstate="print">
            <a:lum/>
          </a:blip>
          <a:srcRect/>
          <a:stretch>
            <a:fillRect/>
          </a:stretch>
        </p:blipFill>
        <p:spPr bwMode="auto">
          <a:xfrm>
            <a:off x="1285875" y="2143125"/>
            <a:ext cx="6962775" cy="3233738"/>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O telescópio de Newton</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http://astro.if.ufrgs.br</a:t>
            </a:r>
          </a:p>
        </p:txBody>
      </p:sp>
      <p:pic>
        <p:nvPicPr>
          <p:cNvPr id="21508" name="Picture 2" descr="C:\Documents and Settings\andre silva\Meus documentos\CONCURSO_CDCC\apresentações\Imagens\telescópios\telescopio de newton.gif"/>
          <p:cNvPicPr>
            <a:picLocks noChangeAspect="1" noChangeArrowheads="1"/>
          </p:cNvPicPr>
          <p:nvPr/>
        </p:nvPicPr>
        <p:blipFill>
          <a:blip r:embed="rId2" cstate="print">
            <a:lum/>
          </a:blip>
          <a:srcRect/>
          <a:stretch>
            <a:fillRect/>
          </a:stretch>
        </p:blipFill>
        <p:spPr bwMode="auto">
          <a:xfrm>
            <a:off x="2714625" y="1700213"/>
            <a:ext cx="3359150" cy="4514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3"/>
          <p:cNvSpPr>
            <a:spLocks noGrp="1"/>
          </p:cNvSpPr>
          <p:nvPr>
            <p:ph type="title"/>
          </p:nvPr>
        </p:nvSpPr>
        <p:spPr>
          <a:xfrm>
            <a:off x="714375" y="285750"/>
            <a:ext cx="7772400" cy="1143000"/>
          </a:xfrm>
        </p:spPr>
        <p:txBody>
          <a:bodyPr/>
          <a:lstStyle/>
          <a:p>
            <a:r>
              <a:rPr lang="pt-BR" smtClean="0">
                <a:solidFill>
                  <a:schemeClr val="bg1"/>
                </a:solidFill>
                <a:latin typeface="Century Gothic" pitchFamily="34" charset="0"/>
              </a:rPr>
              <a:t>o olho</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r>
              <a:rPr lang="pt-BR" sz="1200" dirty="0">
                <a:solidFill>
                  <a:schemeClr val="accent2">
                    <a:lumMod val="40000"/>
                    <a:lumOff val="60000"/>
                  </a:schemeClr>
                </a:solidFill>
                <a:latin typeface="Century Gothic" pitchFamily="34" charset="0"/>
              </a:rPr>
              <a:t> </a:t>
            </a:r>
          </a:p>
        </p:txBody>
      </p:sp>
      <p:pic>
        <p:nvPicPr>
          <p:cNvPr id="7172" name="Picture 4" descr="C:\Documents and Settings\andre silva\Meus documentos\CONCURSO_CDCC\apresentações\Imagens\telescópios\estrutura do olho.jpg"/>
          <p:cNvPicPr>
            <a:picLocks noChangeAspect="1" noChangeArrowheads="1"/>
          </p:cNvPicPr>
          <p:nvPr/>
        </p:nvPicPr>
        <p:blipFill>
          <a:blip r:embed="rId2" cstate="print"/>
          <a:srcRect/>
          <a:stretch>
            <a:fillRect/>
          </a:stretch>
        </p:blipFill>
        <p:spPr bwMode="auto">
          <a:xfrm>
            <a:off x="2071688" y="1285875"/>
            <a:ext cx="4857750" cy="4879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 moderno</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pic>
        <p:nvPicPr>
          <p:cNvPr id="22532" name="Picture 3"/>
          <p:cNvPicPr>
            <a:picLocks noChangeAspect="1" noChangeArrowheads="1"/>
          </p:cNvPicPr>
          <p:nvPr/>
        </p:nvPicPr>
        <p:blipFill>
          <a:blip r:embed="rId2" cstate="print">
            <a:lum/>
          </a:blip>
          <a:srcRect/>
          <a:stretch>
            <a:fillRect/>
          </a:stretch>
        </p:blipFill>
        <p:spPr bwMode="auto">
          <a:xfrm>
            <a:off x="1766888" y="1500188"/>
            <a:ext cx="5591175" cy="4918075"/>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3"/>
          <p:cNvSpPr>
            <a:spLocks noGrp="1"/>
          </p:cNvSpPr>
          <p:nvPr>
            <p:ph type="ctrTitle"/>
          </p:nvPr>
        </p:nvSpPr>
        <p:spPr>
          <a:xfrm>
            <a:off x="571500" y="214313"/>
            <a:ext cx="7772400" cy="1470025"/>
          </a:xfrm>
        </p:spPr>
        <p:txBody>
          <a:bodyPr/>
          <a:lstStyle/>
          <a:p>
            <a:r>
              <a:rPr lang="pt-BR" smtClean="0">
                <a:solidFill>
                  <a:schemeClr val="bg1"/>
                </a:solidFill>
                <a:latin typeface="Century Gothic" pitchFamily="34" charset="0"/>
              </a:rPr>
              <a:t>Cassegrain</a:t>
            </a:r>
          </a:p>
        </p:txBody>
      </p:sp>
      <p:pic>
        <p:nvPicPr>
          <p:cNvPr id="23555" name="Picture 2" descr="C:\Documents and Settings\andre silva\Meus documentos\CONCURSO_CDCC\apresentações\Imagens\telescópios\Cassegrain telescope.png"/>
          <p:cNvPicPr>
            <a:picLocks noChangeAspect="1" noChangeArrowheads="1"/>
          </p:cNvPicPr>
          <p:nvPr/>
        </p:nvPicPr>
        <p:blipFill>
          <a:blip r:embed="rId2" cstate="print">
            <a:lum/>
          </a:blip>
          <a:srcRect/>
          <a:stretch>
            <a:fillRect/>
          </a:stretch>
        </p:blipFill>
        <p:spPr bwMode="auto">
          <a:xfrm>
            <a:off x="-618839" y="1253716"/>
            <a:ext cx="10398943" cy="5199472"/>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714375" y="2714625"/>
            <a:ext cx="7772400" cy="1143000"/>
          </a:xfrm>
        </p:spPr>
        <p:txBody>
          <a:bodyPr/>
          <a:lstStyle/>
          <a:p>
            <a:pPr>
              <a:lnSpc>
                <a:spcPct val="150000"/>
              </a:lnSpc>
            </a:pPr>
            <a:r>
              <a:rPr lang="pt-BR" b="0" dirty="0" err="1" smtClean="0">
                <a:solidFill>
                  <a:srgbClr val="00FF00"/>
                </a:solidFill>
                <a:latin typeface="Century Gothic" pitchFamily="34" charset="0"/>
              </a:rPr>
              <a:t>Catadióptricos</a:t>
            </a:r>
            <a:endParaRPr lang="pt-BR" b="0" dirty="0" smtClean="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Schmidt</a:t>
            </a:r>
          </a:p>
        </p:txBody>
      </p:sp>
      <p:pic>
        <p:nvPicPr>
          <p:cNvPr id="25603" name="Picture 2" descr="C:\Documents and Settings\andre silva\Meus documentos\CONCURSO_CDCC\apresentações\Imagens\telescópios\Schimidt telescope.png"/>
          <p:cNvPicPr>
            <a:picLocks noChangeAspect="1" noChangeArrowheads="1"/>
          </p:cNvPicPr>
          <p:nvPr/>
        </p:nvPicPr>
        <p:blipFill>
          <a:blip r:embed="rId2" cstate="print">
            <a:lum/>
          </a:blip>
          <a:srcRect/>
          <a:stretch>
            <a:fillRect/>
          </a:stretch>
        </p:blipFill>
        <p:spPr bwMode="auto">
          <a:xfrm>
            <a:off x="-666750" y="857250"/>
            <a:ext cx="10525125" cy="526256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Maksutov</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grpSp>
        <p:nvGrpSpPr>
          <p:cNvPr id="26628" name="Grupo 5"/>
          <p:cNvGrpSpPr>
            <a:grpSpLocks/>
          </p:cNvGrpSpPr>
          <p:nvPr/>
        </p:nvGrpSpPr>
        <p:grpSpPr bwMode="auto">
          <a:xfrm>
            <a:off x="0" y="1633538"/>
            <a:ext cx="9144000" cy="4105275"/>
            <a:chOff x="1" y="1633750"/>
            <a:chExt cx="9144000" cy="4105051"/>
          </a:xfrm>
        </p:grpSpPr>
        <p:pic>
          <p:nvPicPr>
            <p:cNvPr id="26629" name="Picture 2" descr="C:\Documents and Settings\andre silva\Meus documentos\CONCURSO_CDCC\apresentações\Imagens\telescópios\Maksutov-Telescope.png"/>
            <p:cNvPicPr>
              <a:picLocks noChangeAspect="1" noChangeArrowheads="1"/>
            </p:cNvPicPr>
            <p:nvPr/>
          </p:nvPicPr>
          <p:blipFill>
            <a:blip r:embed="rId2" cstate="print">
              <a:lum/>
            </a:blip>
            <a:srcRect/>
            <a:stretch>
              <a:fillRect/>
            </a:stretch>
          </p:blipFill>
          <p:spPr bwMode="auto">
            <a:xfrm>
              <a:off x="1" y="1633750"/>
              <a:ext cx="9144000" cy="4105051"/>
            </a:xfrm>
            <a:prstGeom prst="rect">
              <a:avLst/>
            </a:prstGeom>
            <a:noFill/>
            <a:ln w="9525">
              <a:noFill/>
              <a:miter lim="800000"/>
              <a:headEnd/>
              <a:tailEnd/>
            </a:ln>
          </p:spPr>
        </p:pic>
        <p:sp>
          <p:nvSpPr>
            <p:cNvPr id="26630" name="Retângulo 4"/>
            <p:cNvSpPr>
              <a:spLocks noChangeArrowheads="1"/>
            </p:cNvSpPr>
            <p:nvPr/>
          </p:nvSpPr>
          <p:spPr bwMode="auto">
            <a:xfrm>
              <a:off x="285720" y="1857364"/>
              <a:ext cx="3643338" cy="642942"/>
            </a:xfrm>
            <a:prstGeom prst="rect">
              <a:avLst/>
            </a:prstGeom>
            <a:solidFill>
              <a:srgbClr val="B2B2B2"/>
            </a:solidFill>
            <a:ln w="12700" algn="ctr">
              <a:noFill/>
              <a:round/>
              <a:headEnd type="none" w="sm" len="sm"/>
              <a:tailEnd type="none" w="sm" len="sm"/>
            </a:ln>
          </p:spPr>
          <p:txBody>
            <a:bodyPr/>
            <a:lstStyle/>
            <a:p>
              <a:endParaRPr lang="pt-BR">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Os maiores telescópios da atualidade</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 maior refrator, ainda em operação</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Refrator de Yerkes</a:t>
            </a:r>
          </a:p>
        </p:txBody>
      </p:sp>
      <p:pic>
        <p:nvPicPr>
          <p:cNvPr id="29699" name="Picture 2" descr="C:\Documents and Settings\andre silva\Meus documentos\CONCURSO_CDCC\apresentações\Imagens\telescópios\Yerkes_Observatory.jpg"/>
          <p:cNvPicPr>
            <a:picLocks noChangeAspect="1" noChangeArrowheads="1"/>
          </p:cNvPicPr>
          <p:nvPr/>
        </p:nvPicPr>
        <p:blipFill>
          <a:blip r:embed="rId2" cstate="print">
            <a:lum/>
          </a:blip>
          <a:srcRect/>
          <a:stretch>
            <a:fillRect/>
          </a:stretch>
        </p:blipFill>
        <p:spPr bwMode="auto">
          <a:xfrm>
            <a:off x="1285875" y="1289050"/>
            <a:ext cx="6715125" cy="5311775"/>
          </a:xfrm>
          <a:prstGeom prst="rect">
            <a:avLst/>
          </a:prstGeom>
          <a:noFill/>
          <a:ln w="9525">
            <a:noFill/>
            <a:miter lim="800000"/>
            <a:headEnd/>
            <a:tailEnd/>
          </a:ln>
        </p:spPr>
      </p:pic>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observatório de </a:t>
            </a:r>
            <a:r>
              <a:rPr lang="pt-BR" sz="1200" dirty="0" err="1">
                <a:solidFill>
                  <a:schemeClr val="accent5">
                    <a:lumMod val="50000"/>
                  </a:schemeClr>
                </a:solidFill>
                <a:latin typeface="Century Gothic" pitchFamily="34" charset="0"/>
              </a:rPr>
              <a:t>Yerkes</a:t>
            </a:r>
            <a:endParaRPr lang="pt-BR" sz="1200" dirty="0">
              <a:solidFill>
                <a:schemeClr val="accent5">
                  <a:lumMod val="50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Os maiores telescópios do mundo (refletores)</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Large</a:t>
            </a:r>
            <a:r>
              <a:rPr lang="pt-BR" dirty="0" smtClean="0">
                <a:solidFill>
                  <a:schemeClr val="bg1"/>
                </a:solidFill>
                <a:latin typeface="Century Gothic" pitchFamily="34" charset="0"/>
              </a:rPr>
              <a:t> Binocular Telescope (LBT) </a:t>
            </a:r>
          </a:p>
        </p:txBody>
      </p:sp>
      <p:sp>
        <p:nvSpPr>
          <p:cNvPr id="5" name="CaixaDeTexto 4"/>
          <p:cNvSpPr txBox="1"/>
          <p:nvPr/>
        </p:nvSpPr>
        <p:spPr>
          <a:xfrm>
            <a:off x="0" y="6581775"/>
            <a:ext cx="914400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das imagens: http://en.wikipedia.org (domo fechado) ; http://www.aip.de (domo aberto)  </a:t>
            </a:r>
          </a:p>
        </p:txBody>
      </p:sp>
      <p:sp>
        <p:nvSpPr>
          <p:cNvPr id="6" name="Subtítulo 2"/>
          <p:cNvSpPr txBox="1">
            <a:spLocks/>
          </p:cNvSpPr>
          <p:nvPr/>
        </p:nvSpPr>
        <p:spPr>
          <a:xfrm>
            <a:off x="428625" y="2071688"/>
            <a:ext cx="3214688" cy="3714750"/>
          </a:xfrm>
          <a:prstGeom prst="rect">
            <a:avLst/>
          </a:prstGeom>
          <a:ln>
            <a:solidFill>
              <a:srgbClr val="92D050"/>
            </a:solidFill>
          </a:ln>
        </p:spPr>
        <p:txBody>
          <a:bodyPr/>
          <a:lstStyle/>
          <a:p>
            <a:pPr marL="342900" indent="-342900" algn="l">
              <a:spcBef>
                <a:spcPct val="20000"/>
              </a:spcBef>
              <a:buClr>
                <a:srgbClr val="00FF00"/>
              </a:buClr>
              <a:buFont typeface="Wingdings" pitchFamily="2" charset="2"/>
              <a:buChar char="v"/>
              <a:defRPr/>
            </a:pPr>
            <a:r>
              <a:rPr lang="pt-BR" sz="2400" b="0" kern="0" dirty="0" smtClean="0">
                <a:solidFill>
                  <a:srgbClr val="00FF00"/>
                </a:solidFill>
                <a:latin typeface="Century Gothic" pitchFamily="34" charset="0"/>
              </a:rPr>
              <a:t>Diâmetro </a:t>
            </a:r>
            <a:r>
              <a:rPr lang="pt-BR" sz="2400" b="0" kern="0" dirty="0">
                <a:solidFill>
                  <a:srgbClr val="00FF00"/>
                </a:solidFill>
                <a:latin typeface="Century Gothic" pitchFamily="34" charset="0"/>
              </a:rPr>
              <a:t>efetivo de </a:t>
            </a:r>
            <a:r>
              <a:rPr lang="pt-BR" sz="2400" b="0" dirty="0">
                <a:solidFill>
                  <a:srgbClr val="00FF00"/>
                </a:solidFill>
                <a:latin typeface="Century Gothic" pitchFamily="34" charset="0"/>
              </a:rPr>
              <a:t>11,9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Dois espelhos de </a:t>
            </a:r>
            <a:r>
              <a:rPr lang="pt-BR" sz="2400" b="0" dirty="0">
                <a:solidFill>
                  <a:srgbClr val="00FF00"/>
                </a:solidFill>
                <a:latin typeface="Century Gothic" pitchFamily="34" charset="0"/>
              </a:rPr>
              <a:t>8,4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 Itália e Alemanha</a:t>
            </a:r>
          </a:p>
        </p:txBody>
      </p:sp>
      <p:pic>
        <p:nvPicPr>
          <p:cNvPr id="31749" name="Picture 3" descr="C:\Documents and Settings\andre silva\Meus documentos\CONCURSO_CDCC\apresentações\Imagens\telescópios\LBT_outra.jpg"/>
          <p:cNvPicPr>
            <a:picLocks noChangeAspect="1" noChangeArrowheads="1"/>
          </p:cNvPicPr>
          <p:nvPr/>
        </p:nvPicPr>
        <p:blipFill>
          <a:blip r:embed="rId2" cstate="print"/>
          <a:srcRect/>
          <a:stretch>
            <a:fillRect/>
          </a:stretch>
        </p:blipFill>
        <p:spPr bwMode="auto">
          <a:xfrm>
            <a:off x="3867150" y="2071688"/>
            <a:ext cx="4845050" cy="3714750"/>
          </a:xfrm>
          <a:prstGeom prst="rect">
            <a:avLst/>
          </a:prstGeom>
          <a:noFill/>
          <a:ln w="9525">
            <a:noFill/>
            <a:miter lim="800000"/>
            <a:headEnd/>
            <a:tailEnd/>
          </a:ln>
        </p:spPr>
      </p:pic>
      <p:pic>
        <p:nvPicPr>
          <p:cNvPr id="45060" name="Picture 4" descr="C:\Documents and Settings\andre silva\Meus documentos\CONCURSO_CDCC\apresentações\Imagens\telescópios\LBT-Gebaeude.jpg"/>
          <p:cNvPicPr>
            <a:picLocks noChangeAspect="1" noChangeArrowheads="1"/>
          </p:cNvPicPr>
          <p:nvPr/>
        </p:nvPicPr>
        <p:blipFill>
          <a:blip r:embed="rId3" cstate="print"/>
          <a:srcRect/>
          <a:stretch>
            <a:fillRect/>
          </a:stretch>
        </p:blipFill>
        <p:spPr bwMode="auto">
          <a:xfrm>
            <a:off x="3857625" y="2071688"/>
            <a:ext cx="4953000" cy="3714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45060"/>
                                        </p:tgtEl>
                                      </p:cBhvr>
                                    </p:animEffect>
                                    <p:set>
                                      <p:cBhvr>
                                        <p:cTn id="7" dur="1" fill="hold">
                                          <p:stCondLst>
                                            <p:cond delay="2999"/>
                                          </p:stCondLst>
                                        </p:cTn>
                                        <p:tgtEl>
                                          <p:spTgt spid="45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3"/>
          <p:cNvSpPr>
            <a:spLocks noGrp="1"/>
          </p:cNvSpPr>
          <p:nvPr>
            <p:ph type="title"/>
          </p:nvPr>
        </p:nvSpPr>
        <p:spPr>
          <a:xfrm>
            <a:off x="714375" y="0"/>
            <a:ext cx="7772400" cy="1143000"/>
          </a:xfrm>
        </p:spPr>
        <p:txBody>
          <a:bodyPr/>
          <a:lstStyle/>
          <a:p>
            <a:r>
              <a:rPr lang="pt-BR" smtClean="0">
                <a:solidFill>
                  <a:schemeClr val="bg1"/>
                </a:solidFill>
                <a:latin typeface="Century Gothic" pitchFamily="34" charset="0"/>
              </a:rPr>
              <a:t>Pupila e iris</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http://www.imagensdeposito.com</a:t>
            </a:r>
          </a:p>
        </p:txBody>
      </p:sp>
      <p:pic>
        <p:nvPicPr>
          <p:cNvPr id="8196" name="Picture 3"/>
          <p:cNvPicPr>
            <a:picLocks noChangeAspect="1" noChangeArrowheads="1"/>
          </p:cNvPicPr>
          <p:nvPr/>
        </p:nvPicPr>
        <p:blipFill>
          <a:blip r:embed="rId2" cstate="print">
            <a:lum/>
          </a:blip>
          <a:srcRect/>
          <a:stretch>
            <a:fillRect/>
          </a:stretch>
        </p:blipFill>
        <p:spPr bwMode="auto">
          <a:xfrm>
            <a:off x="2209800" y="2057400"/>
            <a:ext cx="4724400" cy="2743200"/>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3"/>
          <p:cNvSpPr>
            <a:spLocks noGrp="1"/>
          </p:cNvSpPr>
          <p:nvPr>
            <p:ph type="title"/>
          </p:nvPr>
        </p:nvSpPr>
        <p:spPr>
          <a:xfrm>
            <a:off x="714375" y="500063"/>
            <a:ext cx="7772400" cy="1143000"/>
          </a:xfrm>
        </p:spPr>
        <p:txBody>
          <a:bodyPr/>
          <a:lstStyle/>
          <a:p>
            <a:r>
              <a:rPr lang="pt-BR" smtClean="0">
                <a:solidFill>
                  <a:schemeClr val="bg1"/>
                </a:solidFill>
                <a:latin typeface="Century Gothic" pitchFamily="34" charset="0"/>
              </a:rPr>
              <a:t>Gran Telescopio Canarias (GTC)</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493216" y="2071688"/>
            <a:ext cx="3214688" cy="3214687"/>
          </a:xfrm>
          <a:prstGeom prst="rect">
            <a:avLst/>
          </a:prstGeom>
          <a:ln>
            <a:solidFill>
              <a:srgbClr val="92D050"/>
            </a:solidFill>
          </a:ln>
        </p:spPr>
        <p:txBody>
          <a:bodyPr/>
          <a:lstStyle/>
          <a:p>
            <a:pPr marL="342900" indent="-342900" algn="l">
              <a:spcBef>
                <a:spcPct val="20000"/>
              </a:spcBef>
              <a:buClr>
                <a:schemeClr val="accent6">
                  <a:lumMod val="60000"/>
                  <a:lumOff val="40000"/>
                </a:schemeClr>
              </a:buClr>
              <a:buFont typeface="Courier New" pitchFamily="49" charset="0"/>
              <a:buChar char="o"/>
              <a:defRPr/>
            </a:pPr>
            <a:endParaRPr lang="pt-BR" sz="2400" b="0" kern="0" dirty="0">
              <a:solidFill>
                <a:schemeClr val="accent6">
                  <a:lumMod val="20000"/>
                  <a:lumOff val="80000"/>
                </a:schemeClr>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10,4 </a:t>
            </a:r>
            <a:r>
              <a:rPr lang="pt-BR" sz="2400" b="0" dirty="0">
                <a:solidFill>
                  <a:srgbClr val="00FF00"/>
                </a:solidFill>
                <a:latin typeface="Century Gothic" pitchFamily="34" charset="0"/>
              </a:rPr>
              <a:t>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Ilhas Canárias (Espanha)</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Espanha, México e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2773" name="Picture 2" descr="C:\Documents and Settings\andre silva\Meus documentos\CONCURSO_CDCC\apresentações\Imagens\telescópios\Canarias.jpg"/>
          <p:cNvPicPr>
            <a:picLocks noChangeAspect="1" noChangeArrowheads="1"/>
          </p:cNvPicPr>
          <p:nvPr/>
        </p:nvPicPr>
        <p:blipFill>
          <a:blip r:embed="rId2" cstate="print"/>
          <a:srcRect/>
          <a:stretch>
            <a:fillRect/>
          </a:stretch>
        </p:blipFill>
        <p:spPr bwMode="auto">
          <a:xfrm>
            <a:off x="3960813" y="2071688"/>
            <a:ext cx="4826000" cy="3214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Keck</a:t>
            </a:r>
            <a:r>
              <a:rPr lang="pt-BR" dirty="0" smtClean="0">
                <a:solidFill>
                  <a:schemeClr val="bg1"/>
                </a:solidFill>
                <a:latin typeface="Century Gothic" pitchFamily="34" charset="0"/>
              </a:rPr>
              <a:t> 1 e 2 </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285750" y="2071688"/>
            <a:ext cx="3071813" cy="3214687"/>
          </a:xfrm>
          <a:prstGeom prst="rect">
            <a:avLst/>
          </a:prstGeom>
          <a:ln>
            <a:solidFill>
              <a:srgbClr val="92D050"/>
            </a:solidFill>
          </a:ln>
        </p:spPr>
        <p:txBody>
          <a:bodyPr/>
          <a:lstStyle/>
          <a:p>
            <a:pPr marL="342900" indent="-342900" algn="l">
              <a:lnSpc>
                <a:spcPct val="150000"/>
              </a:lnSpc>
              <a:spcBef>
                <a:spcPct val="20000"/>
              </a:spcBef>
              <a:buClr>
                <a:schemeClr val="accent6">
                  <a:lumMod val="60000"/>
                  <a:lumOff val="40000"/>
                </a:schemeClr>
              </a:buClr>
              <a:buFont typeface="Courier New" pitchFamily="49" charset="0"/>
              <a:buChar char="o"/>
              <a:defRPr/>
            </a:pPr>
            <a:endParaRPr lang="pt-BR" sz="2400" b="0" kern="0" dirty="0">
              <a:solidFill>
                <a:srgbClr val="92D050"/>
              </a:solidFill>
              <a:latin typeface="Century Gothic" pitchFamily="34" charset="0"/>
            </a:endParaRPr>
          </a:p>
          <a:p>
            <a:pPr marL="342900" indent="-342900" algn="l">
              <a:lnSpc>
                <a:spcPct val="150000"/>
              </a:lnSpc>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a:t>
            </a:r>
            <a:r>
              <a:rPr lang="pt-BR" sz="2400" b="0" dirty="0">
                <a:solidFill>
                  <a:srgbClr val="00FF00"/>
                </a:solidFill>
                <a:latin typeface="Century Gothic" pitchFamily="34" charset="0"/>
              </a:rPr>
              <a:t>10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Havaí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3797" name="Picture 3" descr="C:\Documents and Settings\andre silva\Meus documentos\CONCURSO_CDCC\apresentações\Imagens\telescópios\Keck1.png"/>
          <p:cNvPicPr>
            <a:picLocks noChangeAspect="1" noChangeArrowheads="1"/>
          </p:cNvPicPr>
          <p:nvPr/>
        </p:nvPicPr>
        <p:blipFill>
          <a:blip r:embed="rId2" cstate="print"/>
          <a:srcRect/>
          <a:stretch>
            <a:fillRect/>
          </a:stretch>
        </p:blipFill>
        <p:spPr bwMode="auto">
          <a:xfrm>
            <a:off x="3643313" y="2044700"/>
            <a:ext cx="5175250" cy="3241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Algumas grandezas físicas envolvidas</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530225"/>
            <a:ext cx="8858250" cy="1470025"/>
          </a:xfrm>
        </p:spPr>
        <p:txBody>
          <a:bodyPr/>
          <a:lstStyle/>
          <a:p>
            <a:r>
              <a:rPr lang="pt-BR" smtClean="0">
                <a:solidFill>
                  <a:schemeClr val="bg1"/>
                </a:solidFill>
                <a:latin typeface="Century Gothic" pitchFamily="34" charset="0"/>
              </a:rPr>
              <a:t>Grandezas importantes relacionadas com telescópios:</a:t>
            </a:r>
          </a:p>
        </p:txBody>
      </p:sp>
      <p:sp>
        <p:nvSpPr>
          <p:cNvPr id="3" name="Subtítulo 2"/>
          <p:cNvSpPr>
            <a:spLocks noGrp="1"/>
          </p:cNvSpPr>
          <p:nvPr>
            <p:ph type="subTitle" idx="1"/>
          </p:nvPr>
        </p:nvSpPr>
        <p:spPr>
          <a:xfrm>
            <a:off x="2123728" y="2780928"/>
            <a:ext cx="5976664" cy="3744416"/>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distância focal</a:t>
            </a:r>
          </a:p>
          <a:p>
            <a:pPr algn="l">
              <a:buClr>
                <a:srgbClr val="00FF00"/>
              </a:buClr>
              <a:buFont typeface="Wingdings" pitchFamily="2" charset="2"/>
              <a:buChar char="v"/>
              <a:defRPr/>
            </a:pPr>
            <a:r>
              <a:rPr lang="pt-BR" dirty="0" smtClean="0">
                <a:solidFill>
                  <a:srgbClr val="00FF00"/>
                </a:solidFill>
                <a:latin typeface="Century Gothic" pitchFamily="34" charset="0"/>
              </a:rPr>
              <a:t> abertura</a:t>
            </a:r>
          </a:p>
          <a:p>
            <a:pPr algn="l">
              <a:buClr>
                <a:srgbClr val="00FF00"/>
              </a:buClr>
              <a:buFont typeface="Wingdings" pitchFamily="2" charset="2"/>
              <a:buChar char="v"/>
              <a:defRPr/>
            </a:pPr>
            <a:r>
              <a:rPr lang="pt-BR" dirty="0" smtClean="0">
                <a:solidFill>
                  <a:srgbClr val="00FF00"/>
                </a:solidFill>
                <a:latin typeface="Century Gothic" pitchFamily="34" charset="0"/>
              </a:rPr>
              <a:t> aumento</a:t>
            </a:r>
          </a:p>
          <a:p>
            <a:pPr algn="l">
              <a:buClr>
                <a:srgbClr val="00FF00"/>
              </a:buClr>
              <a:buFont typeface="Wingdings" pitchFamily="2" charset="2"/>
              <a:buChar char="v"/>
              <a:defRPr/>
            </a:pPr>
            <a:r>
              <a:rPr lang="pt-BR" dirty="0" smtClean="0">
                <a:solidFill>
                  <a:srgbClr val="00FF00"/>
                </a:solidFill>
                <a:latin typeface="Century Gothic" pitchFamily="34" charset="0"/>
              </a:rPr>
              <a:t> poder separador</a:t>
            </a:r>
          </a:p>
          <a:p>
            <a:pPr algn="l">
              <a:buClr>
                <a:srgbClr val="00FF00"/>
              </a:buClr>
              <a:buFont typeface="Wingdings" pitchFamily="2" charset="2"/>
              <a:buChar char="v"/>
              <a:defRPr/>
            </a:pPr>
            <a:r>
              <a:rPr lang="pt-BR" dirty="0" smtClean="0">
                <a:solidFill>
                  <a:srgbClr val="00FF00"/>
                </a:solidFill>
                <a:latin typeface="Century Gothic" pitchFamily="34" charset="0"/>
              </a:rPr>
              <a:t> magnitude limite</a:t>
            </a:r>
          </a:p>
          <a:p>
            <a:pPr algn="l">
              <a:buClr>
                <a:srgbClr val="00FF00"/>
              </a:buClr>
              <a:buFont typeface="Wingdings" pitchFamily="2" charset="2"/>
              <a:buChar char="v"/>
              <a:defRPr/>
            </a:pPr>
            <a:r>
              <a:rPr lang="pt-BR" dirty="0" smtClean="0">
                <a:solidFill>
                  <a:srgbClr val="00FF00"/>
                </a:solidFill>
                <a:latin typeface="Century Gothic" pitchFamily="34" charset="0"/>
              </a:rPr>
              <a:t>razão de luminosidade</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0"/>
            <a:ext cx="8858250" cy="1470025"/>
          </a:xfrm>
        </p:spPr>
        <p:txBody>
          <a:bodyPr/>
          <a:lstStyle/>
          <a:p>
            <a:r>
              <a:rPr lang="pt-BR" dirty="0" smtClean="0">
                <a:solidFill>
                  <a:schemeClr val="bg1"/>
                </a:solidFill>
                <a:latin typeface="Century Gothic" pitchFamily="34" charset="0"/>
              </a:rPr>
              <a:t>Grandezas importantes </a:t>
            </a:r>
            <a:r>
              <a:rPr lang="pt-BR" sz="3600" dirty="0" smtClean="0">
                <a:solidFill>
                  <a:schemeClr val="bg1"/>
                </a:solidFill>
                <a:latin typeface="Century Gothic" pitchFamily="34" charset="0"/>
              </a:rPr>
              <a:t>Telescópio Refrator </a:t>
            </a:r>
            <a:r>
              <a:rPr lang="pt-BR" sz="3600" dirty="0" err="1" smtClean="0">
                <a:solidFill>
                  <a:schemeClr val="bg1"/>
                </a:solidFill>
                <a:latin typeface="Century Gothic" pitchFamily="34" charset="0"/>
              </a:rPr>
              <a:t>Grubb</a:t>
            </a:r>
            <a:r>
              <a:rPr lang="pt-BR" sz="3600" dirty="0" smtClean="0">
                <a:solidFill>
                  <a:schemeClr val="bg1"/>
                </a:solidFill>
                <a:latin typeface="Century Gothic" pitchFamily="34" charset="0"/>
              </a:rPr>
              <a:t> 204/3000</a:t>
            </a:r>
            <a:endParaRPr lang="pt-BR" dirty="0" smtClean="0">
              <a:solidFill>
                <a:schemeClr val="bg1"/>
              </a:solidFill>
              <a:latin typeface="Century Gothic" pitchFamily="34" charset="0"/>
            </a:endParaRPr>
          </a:p>
        </p:txBody>
      </p:sp>
      <p:pic>
        <p:nvPicPr>
          <p:cNvPr id="5" name="Imagem 4" descr="refrator-grubb-00.jpg"/>
          <p:cNvPicPr>
            <a:picLocks noChangeAspect="1"/>
          </p:cNvPicPr>
          <p:nvPr/>
        </p:nvPicPr>
        <p:blipFill>
          <a:blip r:embed="rId3" cstate="print"/>
          <a:stretch>
            <a:fillRect/>
          </a:stretch>
        </p:blipFill>
        <p:spPr>
          <a:xfrm>
            <a:off x="2987824" y="1412776"/>
            <a:ext cx="3168352" cy="4719977"/>
          </a:xfrm>
          <a:prstGeom prst="rect">
            <a:avLst/>
          </a:prstGeom>
        </p:spPr>
      </p:pic>
      <p:sp>
        <p:nvSpPr>
          <p:cNvPr id="4" name="Retângulo 3"/>
          <p:cNvSpPr/>
          <p:nvPr/>
        </p:nvSpPr>
        <p:spPr>
          <a:xfrm>
            <a:off x="0" y="6519446"/>
            <a:ext cx="9144000" cy="338554"/>
          </a:xfrm>
          <a:prstGeom prst="rect">
            <a:avLst/>
          </a:prstGeom>
        </p:spPr>
        <p:txBody>
          <a:bodyPr wrap="square">
            <a:spAutoFit/>
          </a:bodyPr>
          <a:lstStyle/>
          <a:p>
            <a:pPr algn="l"/>
            <a:r>
              <a:rPr lang="pt-BR" dirty="0" smtClean="0">
                <a:solidFill>
                  <a:srgbClr val="00FF00"/>
                </a:solidFill>
              </a:rPr>
              <a:t>Crédito da Imagem: http://www.cdcc.usp.br/cda/historico</a:t>
            </a:r>
            <a:endParaRPr lang="pt-BR"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076056" y="1724025"/>
            <a:ext cx="3643313" cy="371475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6867" name="Título 3"/>
          <p:cNvSpPr>
            <a:spLocks noGrp="1"/>
          </p:cNvSpPr>
          <p:nvPr>
            <p:ph type="title"/>
          </p:nvPr>
        </p:nvSpPr>
        <p:spPr>
          <a:xfrm>
            <a:off x="642938" y="428625"/>
            <a:ext cx="7772400" cy="1143000"/>
          </a:xfrm>
        </p:spPr>
        <p:txBody>
          <a:bodyPr/>
          <a:lstStyle/>
          <a:p>
            <a:r>
              <a:rPr lang="pt-BR" smtClean="0">
                <a:solidFill>
                  <a:schemeClr val="bg1"/>
                </a:solidFill>
                <a:latin typeface="Century Gothic" pitchFamily="34" charset="0"/>
              </a:rPr>
              <a:t>distância focal, F</a:t>
            </a:r>
          </a:p>
        </p:txBody>
      </p:sp>
      <p:sp>
        <p:nvSpPr>
          <p:cNvPr id="5" name="Subtítulo 2"/>
          <p:cNvSpPr txBox="1">
            <a:spLocks/>
          </p:cNvSpPr>
          <p:nvPr/>
        </p:nvSpPr>
        <p:spPr>
          <a:xfrm>
            <a:off x="504056" y="1724025"/>
            <a:ext cx="4286250" cy="3714750"/>
          </a:xfrm>
          <a:prstGeom prst="rect">
            <a:avLst/>
          </a:prstGeom>
          <a:ln>
            <a:solidFill>
              <a:srgbClr val="92D050"/>
            </a:solidFill>
          </a:ln>
        </p:spPr>
        <p:txBody>
          <a:bodyPr/>
          <a:lstStyle/>
          <a:p>
            <a:pPr marL="82550" indent="-82550" algn="just">
              <a:spcBef>
                <a:spcPct val="20000"/>
              </a:spcBef>
              <a:buClr>
                <a:schemeClr val="accent6">
                  <a:lumMod val="60000"/>
                  <a:lumOff val="40000"/>
                </a:schemeClr>
              </a:buClr>
              <a:defRPr/>
            </a:pPr>
            <a:r>
              <a:rPr lang="pt-BR" sz="32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Distância da </a:t>
            </a:r>
            <a:r>
              <a:rPr lang="pt-BR" sz="3400" kern="0" dirty="0">
                <a:solidFill>
                  <a:schemeClr val="bg1">
                    <a:lumMod val="85000"/>
                  </a:schemeClr>
                </a:solidFill>
                <a:latin typeface="Century Gothic" pitchFamily="34" charset="0"/>
              </a:rPr>
              <a:t>lente</a:t>
            </a:r>
            <a:r>
              <a:rPr lang="pt-BR" sz="3400" b="0" kern="0" dirty="0">
                <a:solidFill>
                  <a:schemeClr val="bg1">
                    <a:lumMod val="85000"/>
                  </a:schemeClr>
                </a:solidFill>
                <a:latin typeface="Century Gothic" pitchFamily="34" charset="0"/>
              </a:rPr>
              <a:t> (ou espelho)</a:t>
            </a:r>
            <a:r>
              <a:rPr lang="pt-BR" sz="340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até o</a:t>
            </a:r>
            <a:r>
              <a:rPr lang="pt-BR" sz="3400" b="0" kern="0" dirty="0">
                <a:solidFill>
                  <a:schemeClr val="accent6">
                    <a:lumMod val="20000"/>
                    <a:lumOff val="80000"/>
                  </a:schemeClr>
                </a:solidFill>
                <a:latin typeface="Century Gothic" pitchFamily="34" charset="0"/>
              </a:rPr>
              <a:t> </a:t>
            </a:r>
            <a:r>
              <a:rPr lang="pt-BR" sz="3400" kern="0" dirty="0">
                <a:solidFill>
                  <a:schemeClr val="bg1"/>
                </a:solidFill>
                <a:latin typeface="Century Gothic" pitchFamily="34" charset="0"/>
              </a:rPr>
              <a:t>foco</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(ponto onde os</a:t>
            </a:r>
            <a:r>
              <a:rPr lang="pt-BR" sz="3400" b="0" kern="0" dirty="0">
                <a:solidFill>
                  <a:schemeClr val="accent6">
                    <a:lumMod val="20000"/>
                    <a:lumOff val="80000"/>
                  </a:schemeClr>
                </a:solidFill>
                <a:latin typeface="Century Gothic" pitchFamily="34" charset="0"/>
              </a:rPr>
              <a:t> </a:t>
            </a:r>
            <a:r>
              <a:rPr lang="pt-BR" sz="3400" kern="0" dirty="0">
                <a:solidFill>
                  <a:srgbClr val="FFFF00"/>
                </a:solidFill>
                <a:latin typeface="Century Gothic" pitchFamily="34" charset="0"/>
              </a:rPr>
              <a:t>raios paralelos</a:t>
            </a:r>
            <a:r>
              <a:rPr lang="pt-BR" sz="3400" b="0" kern="0" dirty="0">
                <a:solidFill>
                  <a:srgbClr val="FFFF00"/>
                </a:solidFill>
                <a:latin typeface="Century Gothic" pitchFamily="34" charset="0"/>
              </a:rPr>
              <a:t> </a:t>
            </a:r>
            <a:r>
              <a:rPr lang="pt-BR" sz="3400" b="0" kern="0" dirty="0">
                <a:solidFill>
                  <a:srgbClr val="00FF00"/>
                </a:solidFill>
                <a:latin typeface="Century Gothic" pitchFamily="34" charset="0"/>
              </a:rPr>
              <a:t>ao</a:t>
            </a:r>
            <a:r>
              <a:rPr lang="pt-BR" sz="3400" b="0" kern="0" dirty="0">
                <a:solidFill>
                  <a:schemeClr val="accent6">
                    <a:lumMod val="20000"/>
                    <a:lumOff val="80000"/>
                  </a:schemeClr>
                </a:solidFill>
                <a:latin typeface="Century Gothic" pitchFamily="34" charset="0"/>
              </a:rPr>
              <a:t> </a:t>
            </a:r>
            <a:r>
              <a:rPr lang="pt-BR" sz="3400" kern="0" dirty="0">
                <a:solidFill>
                  <a:srgbClr val="FF0000"/>
                </a:solidFill>
                <a:latin typeface="Century Gothic" pitchFamily="34" charset="0"/>
              </a:rPr>
              <a:t>eixo óptico</a:t>
            </a:r>
            <a:r>
              <a:rPr lang="pt-BR" sz="3400" b="0" kern="0" dirty="0">
                <a:solidFill>
                  <a:srgbClr val="FF0000"/>
                </a:solidFill>
                <a:latin typeface="Century Gothic" pitchFamily="34" charset="0"/>
              </a:rPr>
              <a:t> </a:t>
            </a:r>
            <a:r>
              <a:rPr lang="pt-BR" sz="3400" b="0" kern="0" dirty="0">
                <a:solidFill>
                  <a:srgbClr val="00FF00"/>
                </a:solidFill>
                <a:latin typeface="Century Gothic" pitchFamily="34" charset="0"/>
              </a:rPr>
              <a:t>convergem)</a:t>
            </a:r>
          </a:p>
        </p:txBody>
      </p:sp>
      <p:grpSp>
        <p:nvGrpSpPr>
          <p:cNvPr id="3" name="Group 367"/>
          <p:cNvGrpSpPr>
            <a:grpSpLocks/>
          </p:cNvGrpSpPr>
          <p:nvPr/>
        </p:nvGrpSpPr>
        <p:grpSpPr bwMode="auto">
          <a:xfrm>
            <a:off x="7019193" y="1866894"/>
            <a:ext cx="885760" cy="2428892"/>
            <a:chOff x="2112" y="768"/>
            <a:chExt cx="1438" cy="3264"/>
          </a:xfrm>
          <a:solidFill>
            <a:schemeClr val="accent3">
              <a:lumMod val="50000"/>
            </a:schemeClr>
          </a:solidFill>
        </p:grpSpPr>
        <p:sp>
          <p:nvSpPr>
            <p:cNvPr id="19" name="Freeform 365" descr="Malha"/>
            <p:cNvSpPr>
              <a:spLocks/>
            </p:cNvSpPr>
            <p:nvPr/>
          </p:nvSpPr>
          <p:spPr bwMode="auto">
            <a:xfrm>
              <a:off x="2112"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sp>
          <p:nvSpPr>
            <p:cNvPr id="20" name="Freeform 366" descr="Malha"/>
            <p:cNvSpPr>
              <a:spLocks/>
            </p:cNvSpPr>
            <p:nvPr/>
          </p:nvSpPr>
          <p:spPr bwMode="auto">
            <a:xfrm flipH="1">
              <a:off x="2830"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grpSp>
      <p:sp>
        <p:nvSpPr>
          <p:cNvPr id="21" name="Freeform 368"/>
          <p:cNvSpPr>
            <a:spLocks/>
          </p:cNvSpPr>
          <p:nvPr/>
        </p:nvSpPr>
        <p:spPr bwMode="auto">
          <a:xfrm>
            <a:off x="5207833" y="2662909"/>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47625">
            <a:solidFill>
              <a:srgbClr val="FFFF00"/>
            </a:solidFill>
            <a:round/>
            <a:headEnd type="none" w="sm" len="sm"/>
            <a:tailEnd type="none" w="sm" len="sm"/>
          </a:ln>
        </p:spPr>
        <p:txBody>
          <a:bodyPr/>
          <a:lstStyle/>
          <a:p>
            <a:pPr>
              <a:defRPr/>
            </a:pPr>
            <a:endParaRPr lang="pt-BR">
              <a:latin typeface="Century Gothic" pitchFamily="34" charset="0"/>
            </a:endParaRPr>
          </a:p>
        </p:txBody>
      </p:sp>
      <p:sp>
        <p:nvSpPr>
          <p:cNvPr id="22" name="Freeform 369"/>
          <p:cNvSpPr>
            <a:spLocks/>
          </p:cNvSpPr>
          <p:nvPr/>
        </p:nvSpPr>
        <p:spPr bwMode="auto">
          <a:xfrm flipV="1">
            <a:off x="5194996" y="3105154"/>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50800">
            <a:solidFill>
              <a:srgbClr val="FFFF00"/>
            </a:solidFill>
            <a:round/>
            <a:headEnd type="none" w="sm" len="sm"/>
            <a:tailEnd type="none" w="sm" len="sm"/>
          </a:ln>
        </p:spPr>
        <p:txBody>
          <a:bodyPr/>
          <a:lstStyle/>
          <a:p>
            <a:pPr>
              <a:defRPr/>
            </a:pPr>
            <a:endParaRPr lang="pt-BR">
              <a:latin typeface="Century Gothic" pitchFamily="34" charset="0"/>
            </a:endParaRPr>
          </a:p>
        </p:txBody>
      </p:sp>
      <p:cxnSp>
        <p:nvCxnSpPr>
          <p:cNvPr id="36870" name="Conector reto 29"/>
          <p:cNvCxnSpPr>
            <a:cxnSpLocks noChangeShapeType="1"/>
          </p:cNvCxnSpPr>
          <p:nvPr/>
        </p:nvCxnSpPr>
        <p:spPr bwMode="auto">
          <a:xfrm>
            <a:off x="5190356" y="3090862"/>
            <a:ext cx="3386138" cy="19050"/>
          </a:xfrm>
          <a:prstGeom prst="line">
            <a:avLst/>
          </a:prstGeom>
          <a:noFill/>
          <a:ln w="22225" algn="ctr">
            <a:solidFill>
              <a:srgbClr val="FF0000"/>
            </a:solidFill>
            <a:round/>
            <a:headEnd type="none" w="sm" len="sm"/>
            <a:tailEnd type="none" w="sm" len="sm"/>
          </a:ln>
        </p:spPr>
      </p:cxnSp>
      <p:sp>
        <p:nvSpPr>
          <p:cNvPr id="36871" name="Elipse 30"/>
          <p:cNvSpPr>
            <a:spLocks noChangeArrowheads="1"/>
          </p:cNvSpPr>
          <p:nvPr/>
        </p:nvSpPr>
        <p:spPr bwMode="auto">
          <a:xfrm>
            <a:off x="8505056" y="3040491"/>
            <a:ext cx="142875" cy="142875"/>
          </a:xfrm>
          <a:prstGeom prst="ellipse">
            <a:avLst/>
          </a:prstGeom>
          <a:solidFill>
            <a:schemeClr val="bg1"/>
          </a:solidFill>
          <a:ln w="12700" algn="ctr">
            <a:solidFill>
              <a:schemeClr val="tx1"/>
            </a:solidFill>
            <a:round/>
            <a:headEnd type="none" w="sm" len="sm"/>
            <a:tailEnd type="none" w="sm" len="sm"/>
          </a:ln>
        </p:spPr>
        <p:txBody>
          <a:bodyPr/>
          <a:lstStyle/>
          <a:p>
            <a:endParaRPr lang="pt-BR">
              <a:latin typeface="Century Gothic" pitchFamily="34" charset="0"/>
            </a:endParaRPr>
          </a:p>
        </p:txBody>
      </p:sp>
      <p:cxnSp>
        <p:nvCxnSpPr>
          <p:cNvPr id="36872" name="Conector reto 33"/>
          <p:cNvCxnSpPr>
            <a:cxnSpLocks noChangeShapeType="1"/>
          </p:cNvCxnSpPr>
          <p:nvPr/>
        </p:nvCxnSpPr>
        <p:spPr bwMode="auto">
          <a:xfrm rot="10800000" flipV="1">
            <a:off x="7462069" y="1866900"/>
            <a:ext cx="1587" cy="2428875"/>
          </a:xfrm>
          <a:prstGeom prst="line">
            <a:avLst/>
          </a:prstGeom>
          <a:noFill/>
          <a:ln w="25400" algn="ctr">
            <a:solidFill>
              <a:schemeClr val="bg1"/>
            </a:solidFill>
            <a:prstDash val="dash"/>
            <a:round/>
            <a:headEnd type="none" w="sm" len="sm"/>
            <a:tailEnd type="none" w="sm" len="sm"/>
          </a:ln>
        </p:spPr>
      </p:cxnSp>
      <p:sp>
        <p:nvSpPr>
          <p:cNvPr id="36873" name="Chave direita 36"/>
          <p:cNvSpPr>
            <a:spLocks/>
          </p:cNvSpPr>
          <p:nvPr/>
        </p:nvSpPr>
        <p:spPr bwMode="auto">
          <a:xfrm rot="5400000">
            <a:off x="7790681" y="4010025"/>
            <a:ext cx="428625" cy="1143000"/>
          </a:xfrm>
          <a:prstGeom prst="rightBrace">
            <a:avLst>
              <a:gd name="adj1" fmla="val 31185"/>
              <a:gd name="adj2" fmla="val 5475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cxnSp>
        <p:nvCxnSpPr>
          <p:cNvPr id="36874" name="Conector reto 37"/>
          <p:cNvCxnSpPr>
            <a:cxnSpLocks noChangeShapeType="1"/>
          </p:cNvCxnSpPr>
          <p:nvPr/>
        </p:nvCxnSpPr>
        <p:spPr bwMode="auto">
          <a:xfrm>
            <a:off x="8576494" y="3109912"/>
            <a:ext cx="1587" cy="1185863"/>
          </a:xfrm>
          <a:prstGeom prst="line">
            <a:avLst/>
          </a:prstGeom>
          <a:noFill/>
          <a:ln w="25400" algn="ctr">
            <a:solidFill>
              <a:schemeClr val="bg1"/>
            </a:solidFill>
            <a:prstDash val="dash"/>
            <a:round/>
            <a:headEnd type="none" w="sm" len="sm"/>
            <a:tailEnd type="none" w="sm" len="sm"/>
          </a:ln>
        </p:spPr>
      </p:cxnSp>
      <p:cxnSp>
        <p:nvCxnSpPr>
          <p:cNvPr id="36875" name="Conector de seta reta 41"/>
          <p:cNvCxnSpPr>
            <a:cxnSpLocks noChangeShapeType="1"/>
          </p:cNvCxnSpPr>
          <p:nvPr/>
        </p:nvCxnSpPr>
        <p:spPr bwMode="auto">
          <a:xfrm>
            <a:off x="5576119" y="2659406"/>
            <a:ext cx="357187" cy="1588"/>
          </a:xfrm>
          <a:prstGeom prst="straightConnector1">
            <a:avLst/>
          </a:prstGeom>
          <a:noFill/>
          <a:ln w="50800" algn="ctr">
            <a:solidFill>
              <a:srgbClr val="FFFF00"/>
            </a:solidFill>
            <a:round/>
            <a:headEnd type="none" w="sm" len="sm"/>
            <a:tailEnd type="arrow" w="med" len="med"/>
          </a:ln>
        </p:spPr>
      </p:cxnSp>
      <p:cxnSp>
        <p:nvCxnSpPr>
          <p:cNvPr id="36876" name="Conector de seta reta 43"/>
          <p:cNvCxnSpPr>
            <a:cxnSpLocks noChangeShapeType="1"/>
          </p:cNvCxnSpPr>
          <p:nvPr/>
        </p:nvCxnSpPr>
        <p:spPr bwMode="auto">
          <a:xfrm>
            <a:off x="5576119" y="3572696"/>
            <a:ext cx="357187" cy="1588"/>
          </a:xfrm>
          <a:prstGeom prst="straightConnector1">
            <a:avLst/>
          </a:prstGeom>
          <a:noFill/>
          <a:ln w="47625" algn="ctr">
            <a:solidFill>
              <a:srgbClr val="FFFF00"/>
            </a:solidFill>
            <a:round/>
            <a:headEnd type="none" w="sm" len="sm"/>
            <a:tailEnd type="arrow" w="med" len="med"/>
          </a:ln>
        </p:spPr>
      </p:cxnSp>
      <p:sp>
        <p:nvSpPr>
          <p:cNvPr id="36877" name="Retângulo 51"/>
          <p:cNvSpPr>
            <a:spLocks noChangeArrowheads="1"/>
          </p:cNvSpPr>
          <p:nvPr/>
        </p:nvSpPr>
        <p:spPr bwMode="auto">
          <a:xfrm>
            <a:off x="7812925" y="4724400"/>
            <a:ext cx="455574" cy="769441"/>
          </a:xfrm>
          <a:prstGeom prst="rect">
            <a:avLst/>
          </a:prstGeom>
          <a:noFill/>
          <a:ln w="9525">
            <a:noFill/>
            <a:miter lim="800000"/>
            <a:headEnd/>
            <a:tailEnd/>
          </a:ln>
        </p:spPr>
        <p:txBody>
          <a:bodyPr wrap="none">
            <a:spAutoFit/>
          </a:bodyPr>
          <a:lstStyle/>
          <a:p>
            <a:r>
              <a:rPr lang="pt-BR" sz="4400">
                <a:solidFill>
                  <a:schemeClr val="bg1"/>
                </a:solidFill>
                <a:latin typeface="Century Gothic" pitchFamily="34" charset="0"/>
              </a:rPr>
              <a:t>F</a:t>
            </a:r>
            <a:endParaRPr lang="pt-BR" sz="4400">
              <a:latin typeface="Century Gothic" pitchFamily="34" charset="0"/>
            </a:endParaRPr>
          </a:p>
        </p:txBody>
      </p:sp>
      <p:sp>
        <p:nvSpPr>
          <p:cNvPr id="18" name="CaixaDeTexto 17"/>
          <p:cNvSpPr txBox="1"/>
          <p:nvPr/>
        </p:nvSpPr>
        <p:spPr>
          <a:xfrm>
            <a:off x="971600" y="6165304"/>
            <a:ext cx="7200800" cy="523220"/>
          </a:xfrm>
          <a:prstGeom prst="rect">
            <a:avLst/>
          </a:prstGeom>
          <a:noFill/>
        </p:spPr>
        <p:txBody>
          <a:bodyPr wrap="square" rtlCol="0">
            <a:spAutoFit/>
          </a:bodyPr>
          <a:lstStyle/>
          <a:p>
            <a:r>
              <a:rPr lang="pt-BR" sz="2800" dirty="0" smtClean="0">
                <a:solidFill>
                  <a:srgbClr val="00CC99"/>
                </a:solidFill>
              </a:rPr>
              <a:t>Refrator </a:t>
            </a:r>
            <a:r>
              <a:rPr lang="pt-BR" sz="2800" dirty="0" err="1" smtClean="0">
                <a:solidFill>
                  <a:srgbClr val="00CC99"/>
                </a:solidFill>
              </a:rPr>
              <a:t>Grubb</a:t>
            </a:r>
            <a:r>
              <a:rPr lang="pt-BR" sz="2800" dirty="0" smtClean="0">
                <a:solidFill>
                  <a:srgbClr val="00CC99"/>
                </a:solidFill>
              </a:rPr>
              <a:t>; </a:t>
            </a:r>
            <a:r>
              <a:rPr lang="pt-BR" sz="2800" dirty="0" smtClean="0">
                <a:solidFill>
                  <a:schemeClr val="bg1"/>
                </a:solidFill>
              </a:rPr>
              <a:t>F</a:t>
            </a:r>
            <a:r>
              <a:rPr lang="pt-BR" sz="2800" dirty="0" smtClean="0">
                <a:solidFill>
                  <a:srgbClr val="00CC99"/>
                </a:solidFill>
              </a:rPr>
              <a:t>= 3 000mm</a:t>
            </a:r>
            <a:endParaRPr lang="pt-BR" sz="2800" dirty="0">
              <a:solidFill>
                <a:srgbClr val="00CC99"/>
              </a:solidFill>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Abertura, #f</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smtClean="0">
                <a:solidFill>
                  <a:srgbClr val="0066FF"/>
                </a:solidFill>
                <a:latin typeface="Century Gothic" pitchFamily="34" charset="0"/>
              </a:rPr>
              <a:t>do diâmetro da objetiva</a:t>
            </a:r>
            <a:endParaRPr lang="pt-BR" sz="3400" b="0" kern="0" dirty="0">
              <a:solidFill>
                <a:srgbClr val="00FF00"/>
              </a:solidFill>
              <a:latin typeface="Century Gothic" pitchFamily="34" charset="0"/>
            </a:endParaRPr>
          </a:p>
        </p:txBody>
      </p:sp>
      <p:grpSp>
        <p:nvGrpSpPr>
          <p:cNvPr id="37893" name="Grupo 9"/>
          <p:cNvGrpSpPr>
            <a:grpSpLocks/>
          </p:cNvGrpSpPr>
          <p:nvPr/>
        </p:nvGrpSpPr>
        <p:grpSpPr bwMode="auto">
          <a:xfrm>
            <a:off x="5504319" y="1913409"/>
            <a:ext cx="2723936" cy="2502231"/>
            <a:chOff x="5499192" y="2928934"/>
            <a:chExt cx="2723955" cy="2502921"/>
          </a:xfrm>
        </p:grpSpPr>
        <p:sp>
          <p:nvSpPr>
            <p:cNvPr id="37894" name="Retângulo 51"/>
            <p:cNvSpPr>
              <a:spLocks noChangeArrowheads="1"/>
            </p:cNvSpPr>
            <p:nvPr/>
          </p:nvSpPr>
          <p:spPr bwMode="auto">
            <a:xfrm>
              <a:off x="7429335" y="4231195"/>
              <a:ext cx="793812" cy="1200660"/>
            </a:xfrm>
            <a:prstGeom prst="rect">
              <a:avLst/>
            </a:prstGeom>
            <a:noFill/>
            <a:ln w="9525">
              <a:noFill/>
              <a:miter lim="800000"/>
              <a:headEnd/>
              <a:tailEnd/>
            </a:ln>
          </p:spPr>
          <p:txBody>
            <a:bodyPr wrap="none">
              <a:spAutoFit/>
            </a:bodyPr>
            <a:lstStyle/>
            <a:p>
              <a:r>
                <a:rPr lang="pt-BR" sz="7200" dirty="0" smtClean="0">
                  <a:solidFill>
                    <a:srgbClr val="0066FF"/>
                  </a:solidFill>
                  <a:latin typeface="Century Gothic" pitchFamily="34" charset="0"/>
                </a:rPr>
                <a:t>d</a:t>
              </a:r>
              <a:endParaRPr lang="pt-BR" sz="7200" dirty="0">
                <a:solidFill>
                  <a:srgbClr val="0066FF"/>
                </a:solidFill>
                <a:latin typeface="Century Gothic" pitchFamily="34" charset="0"/>
              </a:endParaRPr>
            </a:p>
          </p:txBody>
        </p:sp>
        <p:sp>
          <p:nvSpPr>
            <p:cNvPr id="37895" name="Retângulo 22"/>
            <p:cNvSpPr>
              <a:spLocks noChangeArrowheads="1"/>
            </p:cNvSpPr>
            <p:nvPr/>
          </p:nvSpPr>
          <p:spPr bwMode="auto">
            <a:xfrm>
              <a:off x="5499192" y="3443117"/>
              <a:ext cx="997396" cy="1200660"/>
            </a:xfrm>
            <a:prstGeom prst="rect">
              <a:avLst/>
            </a:prstGeom>
            <a:noFill/>
            <a:ln w="9525">
              <a:noFill/>
              <a:miter lim="800000"/>
              <a:headEnd/>
              <a:tailEnd/>
            </a:ln>
          </p:spPr>
          <p:txBody>
            <a:bodyPr wrap="none">
              <a:spAutoFit/>
            </a:bodyPr>
            <a:lstStyle/>
            <a:p>
              <a:r>
                <a:rPr lang="pt-BR" sz="7200" dirty="0" smtClean="0">
                  <a:solidFill>
                    <a:schemeClr val="bg1"/>
                  </a:solidFill>
                  <a:latin typeface="Century Gothic" pitchFamily="34" charset="0"/>
                </a:rPr>
                <a:t>#f</a:t>
              </a:r>
              <a:endParaRPr lang="pt-BR" sz="7200" dirty="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395536" y="5805264"/>
            <a:ext cx="8208912" cy="584775"/>
          </a:xfrm>
          <a:prstGeom prst="rect">
            <a:avLst/>
          </a:prstGeom>
          <a:noFill/>
        </p:spPr>
        <p:txBody>
          <a:bodyPr wrap="square" rtlCol="0">
            <a:spAutoFit/>
          </a:bodyPr>
          <a:lstStyle/>
          <a:p>
            <a:r>
              <a:rPr lang="pt-BR" sz="3200" dirty="0" smtClean="0">
                <a:solidFill>
                  <a:srgbClr val="00FF00"/>
                </a:solidFill>
              </a:rPr>
              <a:t>Refrator </a:t>
            </a:r>
            <a:r>
              <a:rPr lang="pt-BR" sz="3200" dirty="0" err="1" smtClean="0">
                <a:solidFill>
                  <a:srgbClr val="00FF00"/>
                </a:solidFill>
              </a:rPr>
              <a:t>Grubb</a:t>
            </a:r>
            <a:r>
              <a:rPr lang="pt-BR" sz="3200" dirty="0" smtClean="0">
                <a:solidFill>
                  <a:srgbClr val="00FF00"/>
                </a:solidFill>
              </a:rPr>
              <a:t>; </a:t>
            </a:r>
            <a:r>
              <a:rPr lang="pt-BR" sz="3200" dirty="0" smtClean="0">
                <a:solidFill>
                  <a:schemeClr val="bg1"/>
                </a:solidFill>
              </a:rPr>
              <a:t>#f </a:t>
            </a:r>
            <a:r>
              <a:rPr lang="pt-BR" sz="3200" dirty="0" smtClean="0">
                <a:solidFill>
                  <a:srgbClr val="00FF00"/>
                </a:solidFill>
              </a:rPr>
              <a:t>= 14.7</a:t>
            </a:r>
            <a:endParaRPr lang="pt-BR" sz="3200"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A</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a:solidFill>
                  <a:srgbClr val="0066FF"/>
                </a:solidFill>
                <a:latin typeface="Century Gothic" pitchFamily="34" charset="0"/>
              </a:rPr>
              <a:t>distância focal da ocular</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(lente de olho)</a:t>
            </a:r>
          </a:p>
        </p:txBody>
      </p:sp>
      <p:grpSp>
        <p:nvGrpSpPr>
          <p:cNvPr id="2" name="Grupo 9"/>
          <p:cNvGrpSpPr>
            <a:grpSpLocks/>
          </p:cNvGrpSpPr>
          <p:nvPr/>
        </p:nvGrpSpPr>
        <p:grpSpPr bwMode="auto">
          <a:xfrm>
            <a:off x="5569242" y="1913409"/>
            <a:ext cx="2625558" cy="2502231"/>
            <a:chOff x="5564115" y="2928934"/>
            <a:chExt cx="2625576" cy="2502921"/>
          </a:xfrm>
        </p:grpSpPr>
        <p:sp>
          <p:nvSpPr>
            <p:cNvPr id="37894" name="Retângulo 51"/>
            <p:cNvSpPr>
              <a:spLocks noChangeArrowheads="1"/>
            </p:cNvSpPr>
            <p:nvPr/>
          </p:nvSpPr>
          <p:spPr bwMode="auto">
            <a:xfrm>
              <a:off x="7604864" y="4231195"/>
              <a:ext cx="442753" cy="1200660"/>
            </a:xfrm>
            <a:prstGeom prst="rect">
              <a:avLst/>
            </a:prstGeom>
            <a:noFill/>
            <a:ln w="9525">
              <a:noFill/>
              <a:miter lim="800000"/>
              <a:headEnd/>
              <a:tailEnd/>
            </a:ln>
          </p:spPr>
          <p:txBody>
            <a:bodyPr wrap="none">
              <a:spAutoFit/>
            </a:bodyPr>
            <a:lstStyle/>
            <a:p>
              <a:r>
                <a:rPr lang="pt-BR" sz="7200">
                  <a:solidFill>
                    <a:srgbClr val="0066FF"/>
                  </a:solidFill>
                  <a:latin typeface="Century Gothic" pitchFamily="34" charset="0"/>
                </a:rPr>
                <a:t>f</a:t>
              </a:r>
            </a:p>
          </p:txBody>
        </p:sp>
        <p:sp>
          <p:nvSpPr>
            <p:cNvPr id="37895" name="Retângulo 22"/>
            <p:cNvSpPr>
              <a:spLocks noChangeArrowheads="1"/>
            </p:cNvSpPr>
            <p:nvPr/>
          </p:nvSpPr>
          <p:spPr bwMode="auto">
            <a:xfrm>
              <a:off x="5564115" y="3443117"/>
              <a:ext cx="86755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a:t>
              </a:r>
              <a:endParaRPr lang="pt-BR" sz="720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467544" y="5157192"/>
            <a:ext cx="7848872" cy="1877437"/>
          </a:xfrm>
          <a:prstGeom prst="rect">
            <a:avLst/>
          </a:prstGeom>
          <a:noFill/>
        </p:spPr>
        <p:txBody>
          <a:bodyPr wrap="square" rtlCol="0">
            <a:spAutoFit/>
          </a:bodyPr>
          <a:lstStyle/>
          <a:p>
            <a:pPr algn="l"/>
            <a:r>
              <a:rPr lang="pt-BR" sz="2000" dirty="0" smtClean="0">
                <a:solidFill>
                  <a:srgbClr val="00FF00"/>
                </a:solidFill>
              </a:rPr>
              <a:t>Refrator </a:t>
            </a:r>
            <a:r>
              <a:rPr lang="pt-BR" sz="2000" dirty="0" err="1" smtClean="0">
                <a:solidFill>
                  <a:srgbClr val="00FF00"/>
                </a:solidFill>
              </a:rPr>
              <a:t>Grubb</a:t>
            </a:r>
            <a:r>
              <a:rPr lang="pt-BR" sz="2000" dirty="0" smtClean="0">
                <a:solidFill>
                  <a:srgbClr val="00FF00"/>
                </a:solidFill>
              </a:rPr>
              <a:t>;</a:t>
            </a:r>
          </a:p>
          <a:p>
            <a:pPr algn="l"/>
            <a:r>
              <a:rPr lang="pt-BR" sz="2000" dirty="0" smtClean="0">
                <a:solidFill>
                  <a:srgbClr val="00B0F0"/>
                </a:solidFill>
              </a:rPr>
              <a:t>f = 40mm </a:t>
            </a:r>
            <a:r>
              <a:rPr lang="pt-BR" sz="2000" dirty="0" smtClean="0">
                <a:solidFill>
                  <a:srgbClr val="00FF00"/>
                </a:solidFill>
              </a:rPr>
              <a:t>;</a:t>
            </a:r>
            <a:r>
              <a:rPr lang="pt-BR" sz="2000" dirty="0" smtClean="0"/>
              <a:t>  </a:t>
            </a:r>
            <a:r>
              <a:rPr lang="pt-BR" sz="2000" dirty="0" smtClean="0">
                <a:solidFill>
                  <a:schemeClr val="bg1"/>
                </a:solidFill>
              </a:rPr>
              <a:t>A =   75X</a:t>
            </a:r>
          </a:p>
          <a:p>
            <a:pPr algn="l"/>
            <a:r>
              <a:rPr lang="pt-BR" sz="2000" dirty="0" smtClean="0">
                <a:solidFill>
                  <a:srgbClr val="00B0F0"/>
                </a:solidFill>
              </a:rPr>
              <a:t>f = 25mm </a:t>
            </a:r>
            <a:r>
              <a:rPr lang="pt-BR" sz="2000" dirty="0" smtClean="0">
                <a:solidFill>
                  <a:srgbClr val="00FF00"/>
                </a:solidFill>
              </a:rPr>
              <a:t>;</a:t>
            </a:r>
            <a:r>
              <a:rPr lang="pt-BR" sz="2000" dirty="0" smtClean="0"/>
              <a:t>  </a:t>
            </a:r>
            <a:r>
              <a:rPr lang="pt-BR" sz="2000" dirty="0" smtClean="0">
                <a:solidFill>
                  <a:schemeClr val="bg1"/>
                </a:solidFill>
              </a:rPr>
              <a:t>A = 120X</a:t>
            </a:r>
          </a:p>
          <a:p>
            <a:pPr algn="l"/>
            <a:r>
              <a:rPr lang="pt-BR" sz="2000" dirty="0" smtClean="0">
                <a:solidFill>
                  <a:srgbClr val="00B0F0"/>
                </a:solidFill>
              </a:rPr>
              <a:t>f = 16mm </a:t>
            </a:r>
            <a:r>
              <a:rPr lang="pt-BR" sz="2000" dirty="0" smtClean="0">
                <a:solidFill>
                  <a:srgbClr val="00FF00"/>
                </a:solidFill>
              </a:rPr>
              <a:t>;</a:t>
            </a:r>
            <a:r>
              <a:rPr lang="pt-BR" sz="2000" dirty="0" smtClean="0"/>
              <a:t>  </a:t>
            </a:r>
            <a:r>
              <a:rPr lang="pt-BR" sz="2000" dirty="0" smtClean="0">
                <a:solidFill>
                  <a:schemeClr val="bg1"/>
                </a:solidFill>
              </a:rPr>
              <a:t>A = 187.5X</a:t>
            </a:r>
          </a:p>
          <a:p>
            <a:pPr algn="l"/>
            <a:r>
              <a:rPr lang="pt-BR" sz="2000" dirty="0" smtClean="0">
                <a:solidFill>
                  <a:srgbClr val="00B0F0"/>
                </a:solidFill>
              </a:rPr>
              <a:t>f = 10mm </a:t>
            </a:r>
            <a:r>
              <a:rPr lang="pt-BR" sz="2000" dirty="0" smtClean="0">
                <a:solidFill>
                  <a:srgbClr val="00FF00"/>
                </a:solidFill>
              </a:rPr>
              <a:t>;</a:t>
            </a:r>
            <a:r>
              <a:rPr lang="pt-BR" sz="2000" dirty="0" smtClean="0"/>
              <a:t>  </a:t>
            </a:r>
            <a:r>
              <a:rPr lang="pt-BR" sz="2000" dirty="0" smtClean="0">
                <a:solidFill>
                  <a:schemeClr val="bg1"/>
                </a:solidFill>
              </a:rPr>
              <a:t>A = 300X</a:t>
            </a:r>
          </a:p>
          <a:p>
            <a:pPr algn="l"/>
            <a:endParaRPr lang="pt-BR" dirty="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máximo útil</a:t>
            </a:r>
          </a:p>
        </p:txBody>
      </p:sp>
      <p:sp>
        <p:nvSpPr>
          <p:cNvPr id="5" name="Subtítulo 2"/>
          <p:cNvSpPr txBox="1">
            <a:spLocks/>
          </p:cNvSpPr>
          <p:nvPr/>
        </p:nvSpPr>
        <p:spPr>
          <a:xfrm>
            <a:off x="428624" y="2500313"/>
            <a:ext cx="7887791"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b="0" kern="0" dirty="0" smtClean="0">
                <a:solidFill>
                  <a:srgbClr val="00FF00"/>
                </a:solidFill>
                <a:latin typeface="Century Gothic" pitchFamily="34" charset="0"/>
              </a:rPr>
              <a:t>2x o diâmetro do telescópio em mm</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60 mm: 120x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110 mm: 220x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250 mm: 500x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 Refrator </a:t>
            </a:r>
            <a:r>
              <a:rPr lang="pt-BR" sz="3400" b="0" kern="0" dirty="0" err="1" smtClean="0">
                <a:solidFill>
                  <a:srgbClr val="00FF00"/>
                </a:solidFill>
                <a:latin typeface="Century Gothic" pitchFamily="34" charset="0"/>
              </a:rPr>
              <a:t>Grubb</a:t>
            </a:r>
            <a:r>
              <a:rPr lang="pt-BR" sz="3400" b="0" kern="0" dirty="0" smtClean="0">
                <a:solidFill>
                  <a:srgbClr val="00FF00"/>
                </a:solidFill>
                <a:latin typeface="Century Gothic" pitchFamily="34" charset="0"/>
              </a:rPr>
              <a:t> de 204 mm: 404x</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642938" y="0"/>
            <a:ext cx="7772400" cy="1143000"/>
          </a:xfrm>
        </p:spPr>
        <p:txBody>
          <a:bodyPr/>
          <a:lstStyle/>
          <a:p>
            <a:r>
              <a:rPr lang="pt-BR" dirty="0" smtClean="0">
                <a:solidFill>
                  <a:schemeClr val="bg1"/>
                </a:solidFill>
                <a:latin typeface="Century Gothic" pitchFamily="34" charset="0"/>
              </a:rPr>
              <a:t>poder separador, P</a:t>
            </a:r>
          </a:p>
        </p:txBody>
      </p:sp>
      <p:sp>
        <p:nvSpPr>
          <p:cNvPr id="5" name="Subtítulo 2"/>
          <p:cNvSpPr txBox="1">
            <a:spLocks/>
          </p:cNvSpPr>
          <p:nvPr/>
        </p:nvSpPr>
        <p:spPr>
          <a:xfrm>
            <a:off x="285750" y="1045368"/>
            <a:ext cx="4286250" cy="5072063"/>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a capacidade do telescópio de podermos ver a menor separação angular entre dois pontos</a:t>
            </a:r>
          </a:p>
        </p:txBody>
      </p:sp>
      <p:pic>
        <p:nvPicPr>
          <p:cNvPr id="67586"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808038" y="4429125"/>
            <a:ext cx="120650" cy="71438"/>
          </a:xfrm>
          <a:prstGeom prst="rect">
            <a:avLst/>
          </a:prstGeom>
          <a:noFill/>
          <a:ln>
            <a:solidFill>
              <a:schemeClr val="accent6">
                <a:lumMod val="40000"/>
                <a:lumOff val="60000"/>
              </a:schemeClr>
            </a:solidFill>
          </a:ln>
        </p:spPr>
      </p:pic>
      <p:pic>
        <p:nvPicPr>
          <p:cNvPr id="27" name="Picture 2" descr="C:\Documents and Settings\andre silva\Meus documentos\CONCURSO_CDCC\apresentações\Imagens\telescópios\resolução.gif"/>
          <p:cNvPicPr>
            <a:picLocks noChangeAspect="1" noChangeArrowheads="1"/>
          </p:cNvPicPr>
          <p:nvPr/>
        </p:nvPicPr>
        <p:blipFill>
          <a:blip r:embed="rId3" cstate="print"/>
          <a:srcRect/>
          <a:stretch>
            <a:fillRect/>
          </a:stretch>
        </p:blipFill>
        <p:spPr bwMode="auto">
          <a:xfrm>
            <a:off x="1691680" y="3789040"/>
            <a:ext cx="2562225" cy="1900237"/>
          </a:xfrm>
          <a:prstGeom prst="rect">
            <a:avLst/>
          </a:prstGeom>
          <a:noFill/>
          <a:ln>
            <a:solidFill>
              <a:srgbClr val="92D050"/>
            </a:solidFill>
          </a:ln>
        </p:spPr>
      </p:pic>
      <p:sp>
        <p:nvSpPr>
          <p:cNvPr id="28" name="Retângulo 27"/>
          <p:cNvSpPr/>
          <p:nvPr/>
        </p:nvSpPr>
        <p:spPr bwMode="auto">
          <a:xfrm>
            <a:off x="5004048" y="1045368"/>
            <a:ext cx="3643313" cy="5072063"/>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8919" name="Retângulo 28"/>
          <p:cNvSpPr>
            <a:spLocks noChangeArrowheads="1"/>
          </p:cNvSpPr>
          <p:nvPr/>
        </p:nvSpPr>
        <p:spPr bwMode="auto">
          <a:xfrm>
            <a:off x="7086600" y="2786063"/>
            <a:ext cx="850900" cy="1200150"/>
          </a:xfrm>
          <a:prstGeom prst="rect">
            <a:avLst/>
          </a:prstGeom>
          <a:noFill/>
          <a:ln w="9525">
            <a:noFill/>
            <a:miter lim="800000"/>
            <a:headEnd/>
            <a:tailEnd/>
          </a:ln>
        </p:spPr>
        <p:txBody>
          <a:bodyPr wrap="none">
            <a:spAutoFit/>
          </a:bodyPr>
          <a:lstStyle/>
          <a:p>
            <a:r>
              <a:rPr lang="pt-BR" sz="7200" dirty="0">
                <a:solidFill>
                  <a:srgbClr val="FFFF00"/>
                </a:solidFill>
                <a:latin typeface="Century Gothic" pitchFamily="34" charset="0"/>
              </a:rPr>
              <a:t>D</a:t>
            </a:r>
          </a:p>
        </p:txBody>
      </p:sp>
      <p:sp>
        <p:nvSpPr>
          <p:cNvPr id="38920" name="Retângulo 32"/>
          <p:cNvSpPr>
            <a:spLocks noChangeArrowheads="1"/>
          </p:cNvSpPr>
          <p:nvPr/>
        </p:nvSpPr>
        <p:spPr bwMode="auto">
          <a:xfrm>
            <a:off x="5406645" y="2071688"/>
            <a:ext cx="70243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P</a:t>
            </a:r>
            <a:endParaRPr lang="pt-BR" sz="7200">
              <a:latin typeface="Century Gothic" pitchFamily="34" charset="0"/>
            </a:endParaRPr>
          </a:p>
        </p:txBody>
      </p:sp>
      <p:sp>
        <p:nvSpPr>
          <p:cNvPr id="38921" name="Retângulo 34"/>
          <p:cNvSpPr>
            <a:spLocks noChangeArrowheads="1"/>
          </p:cNvSpPr>
          <p:nvPr/>
        </p:nvSpPr>
        <p:spPr bwMode="auto">
          <a:xfrm>
            <a:off x="6572250" y="1571625"/>
            <a:ext cx="1724025" cy="120015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120</a:t>
            </a:r>
          </a:p>
        </p:txBody>
      </p:sp>
      <p:sp>
        <p:nvSpPr>
          <p:cNvPr id="38922" name="Retângulo 35"/>
          <p:cNvSpPr>
            <a:spLocks noChangeArrowheads="1"/>
          </p:cNvSpPr>
          <p:nvPr/>
        </p:nvSpPr>
        <p:spPr bwMode="auto">
          <a:xfrm>
            <a:off x="6940589" y="1714500"/>
            <a:ext cx="110799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__</a:t>
            </a:r>
            <a:endParaRPr lang="pt-BR" sz="7200">
              <a:latin typeface="Century Gothic" pitchFamily="34" charset="0"/>
            </a:endParaRPr>
          </a:p>
        </p:txBody>
      </p:sp>
      <p:sp>
        <p:nvSpPr>
          <p:cNvPr id="38923" name="Retângulo 38"/>
          <p:cNvSpPr>
            <a:spLocks noChangeArrowheads="1"/>
          </p:cNvSpPr>
          <p:nvPr/>
        </p:nvSpPr>
        <p:spPr bwMode="auto">
          <a:xfrm>
            <a:off x="6140685" y="2157413"/>
            <a:ext cx="73930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sp>
        <p:nvSpPr>
          <p:cNvPr id="40" name="Retângulo 39"/>
          <p:cNvSpPr/>
          <p:nvPr/>
        </p:nvSpPr>
        <p:spPr>
          <a:xfrm>
            <a:off x="5364088" y="4149080"/>
            <a:ext cx="3214687" cy="830262"/>
          </a:xfrm>
          <a:prstGeom prst="rect">
            <a:avLst/>
          </a:prstGeom>
        </p:spPr>
        <p:txBody>
          <a:bodyPr>
            <a:spAutoFit/>
          </a:bodyPr>
          <a:lstStyle/>
          <a:p>
            <a:pPr algn="l">
              <a:defRPr/>
            </a:pPr>
            <a:r>
              <a:rPr lang="pt-BR" sz="2400" kern="0" dirty="0">
                <a:solidFill>
                  <a:schemeClr val="bg1"/>
                </a:solidFill>
                <a:latin typeface="Century Gothic" pitchFamily="34" charset="0"/>
              </a:rPr>
              <a:t>P</a:t>
            </a:r>
            <a:r>
              <a:rPr lang="pt-BR" sz="2400" b="0" kern="0" dirty="0">
                <a:solidFill>
                  <a:srgbClr val="00FF00"/>
                </a:solidFill>
                <a:latin typeface="Century Gothic" pitchFamily="34" charset="0"/>
              </a:rPr>
              <a:t> em segundos de arco (”)</a:t>
            </a:r>
            <a:endParaRPr lang="pt-BR" sz="2400" dirty="0">
              <a:solidFill>
                <a:srgbClr val="00FF00"/>
              </a:solidFill>
              <a:latin typeface="Century Gothic" pitchFamily="34" charset="0"/>
            </a:endParaRPr>
          </a:p>
        </p:txBody>
      </p:sp>
      <p:sp>
        <p:nvSpPr>
          <p:cNvPr id="41" name="Retângulo 40"/>
          <p:cNvSpPr/>
          <p:nvPr/>
        </p:nvSpPr>
        <p:spPr>
          <a:xfrm>
            <a:off x="5364088" y="5085184"/>
            <a:ext cx="3214687" cy="831850"/>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milímetros (mm)</a:t>
            </a:r>
            <a:endParaRPr lang="pt-BR" sz="2400" dirty="0">
              <a:solidFill>
                <a:srgbClr val="00FF00"/>
              </a:solidFill>
              <a:latin typeface="Century Gothic" pitchFamily="34" charset="0"/>
            </a:endParaRPr>
          </a:p>
        </p:txBody>
      </p:sp>
      <p:sp>
        <p:nvSpPr>
          <p:cNvPr id="43" name="CaixaDeTexto 4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sp>
        <p:nvSpPr>
          <p:cNvPr id="15" name="CaixaDeTexto 14"/>
          <p:cNvSpPr txBox="1"/>
          <p:nvPr/>
        </p:nvSpPr>
        <p:spPr>
          <a:xfrm>
            <a:off x="3635896" y="6308783"/>
            <a:ext cx="5112568" cy="461665"/>
          </a:xfrm>
          <a:prstGeom prst="rect">
            <a:avLst/>
          </a:prstGeom>
          <a:noFill/>
        </p:spPr>
        <p:txBody>
          <a:bodyPr wrap="square" rtlCol="0">
            <a:spAutoFit/>
          </a:bodyPr>
          <a:lstStyle/>
          <a:p>
            <a:r>
              <a:rPr lang="pt-BR" sz="2400" dirty="0" smtClean="0">
                <a:solidFill>
                  <a:srgbClr val="00CC99"/>
                </a:solidFill>
              </a:rPr>
              <a:t>Refrator </a:t>
            </a:r>
            <a:r>
              <a:rPr lang="pt-BR" sz="2400" dirty="0" err="1" smtClean="0">
                <a:solidFill>
                  <a:srgbClr val="00CC99"/>
                </a:solidFill>
              </a:rPr>
              <a:t>Grubb</a:t>
            </a:r>
            <a:r>
              <a:rPr lang="pt-BR" sz="2400" dirty="0" smtClean="0">
                <a:solidFill>
                  <a:srgbClr val="00CC99"/>
                </a:solidFill>
              </a:rPr>
              <a:t>;   </a:t>
            </a:r>
            <a:r>
              <a:rPr lang="pt-BR" sz="2400" dirty="0" smtClean="0">
                <a:solidFill>
                  <a:schemeClr val="bg1"/>
                </a:solidFill>
              </a:rPr>
              <a:t>P </a:t>
            </a:r>
            <a:r>
              <a:rPr lang="pt-BR" sz="2400" dirty="0" smtClean="0">
                <a:solidFill>
                  <a:srgbClr val="00CC99"/>
                </a:solidFill>
              </a:rPr>
              <a:t>= 0,6”</a:t>
            </a:r>
            <a:endParaRPr lang="pt-BR" dirty="0">
              <a:solidFill>
                <a:srgbClr val="00CC9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AutoShape 3"/>
          <p:cNvSpPr>
            <a:spLocks noChangeArrowheads="1"/>
          </p:cNvSpPr>
          <p:nvPr/>
        </p:nvSpPr>
        <p:spPr bwMode="auto">
          <a:xfrm>
            <a:off x="50038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2"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8854" name="Rectangle 16"/>
          <p:cNvSpPr>
            <a:spLocks noChangeArrowheads="1"/>
          </p:cNvSpPr>
          <p:nvPr/>
        </p:nvSpPr>
        <p:spPr bwMode="auto">
          <a:xfrm>
            <a:off x="90011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3 500 AC </a:t>
            </a:r>
          </a:p>
        </p:txBody>
      </p:sp>
      <p:sp>
        <p:nvSpPr>
          <p:cNvPr id="78857" name="Rectangle 16"/>
          <p:cNvSpPr>
            <a:spLocks noChangeArrowheads="1"/>
          </p:cNvSpPr>
          <p:nvPr/>
        </p:nvSpPr>
        <p:spPr bwMode="auto">
          <a:xfrm>
            <a:off x="536416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330-1453 </a:t>
            </a:r>
          </a:p>
        </p:txBody>
      </p:sp>
      <p:sp>
        <p:nvSpPr>
          <p:cNvPr id="78858" name="TextBox 13"/>
          <p:cNvSpPr txBox="1">
            <a:spLocks noChangeArrowheads="1"/>
          </p:cNvSpPr>
          <p:nvPr/>
        </p:nvSpPr>
        <p:spPr bwMode="auto">
          <a:xfrm>
            <a:off x="539750" y="1844675"/>
            <a:ext cx="2808288" cy="707886"/>
          </a:xfrm>
          <a:prstGeom prst="rect">
            <a:avLst/>
          </a:prstGeom>
          <a:noFill/>
          <a:ln w="9525">
            <a:noFill/>
            <a:miter lim="800000"/>
            <a:headEnd/>
            <a:tailEnd/>
          </a:ln>
        </p:spPr>
        <p:txBody>
          <a:bodyPr>
            <a:spAutoFit/>
          </a:bodyPr>
          <a:lstStyle/>
          <a:p>
            <a:pPr algn="ctr" defTabSz="912813"/>
            <a:r>
              <a:rPr lang="pt-BR" sz="2000" b="1" dirty="0">
                <a:latin typeface="Calibri" pitchFamily="34" charset="0"/>
              </a:rPr>
              <a:t>O vidro surge no Egito, na Síria </a:t>
            </a:r>
            <a:r>
              <a:rPr lang="pt-BR" sz="2000" b="1" dirty="0" smtClean="0">
                <a:latin typeface="Calibri" pitchFamily="34" charset="0"/>
              </a:rPr>
              <a:t>e Mesopotâmia</a:t>
            </a:r>
            <a:endParaRPr lang="pt-BR" sz="2000" b="1" dirty="0">
              <a:latin typeface="Calibri" pitchFamily="34" charset="0"/>
            </a:endParaRPr>
          </a:p>
        </p:txBody>
      </p:sp>
      <p:sp>
        <p:nvSpPr>
          <p:cNvPr id="78859" name="TextBox 13"/>
          <p:cNvSpPr txBox="1">
            <a:spLocks noChangeArrowheads="1"/>
          </p:cNvSpPr>
          <p:nvPr/>
        </p:nvSpPr>
        <p:spPr bwMode="auto">
          <a:xfrm>
            <a:off x="4572000" y="1412875"/>
            <a:ext cx="2305050" cy="1616075"/>
          </a:xfrm>
          <a:prstGeom prst="rect">
            <a:avLst/>
          </a:prstGeom>
          <a:noFill/>
          <a:ln w="9525">
            <a:noFill/>
            <a:miter lim="800000"/>
            <a:headEnd/>
            <a:tailEnd/>
          </a:ln>
        </p:spPr>
        <p:txBody>
          <a:bodyPr>
            <a:spAutoFit/>
          </a:bodyPr>
          <a:lstStyle/>
          <a:p>
            <a:pPr algn="ctr" defTabSz="912813"/>
            <a:r>
              <a:rPr lang="pt-BR" sz="2000" b="1" dirty="0">
                <a:latin typeface="Calibri" pitchFamily="34" charset="0"/>
              </a:rPr>
              <a:t>Mercadores bizantinos introduzem a arte do vidro no Império Romano</a:t>
            </a:r>
          </a:p>
        </p:txBody>
      </p:sp>
      <p:pic>
        <p:nvPicPr>
          <p:cNvPr id="78860" name="Picture 12" descr="250px-LocationByzantineEmpire_550"/>
          <p:cNvPicPr>
            <a:picLocks noChangeAspect="1" noChangeArrowheads="1"/>
          </p:cNvPicPr>
          <p:nvPr/>
        </p:nvPicPr>
        <p:blipFill>
          <a:blip r:embed="rId3" cstate="print"/>
          <a:srcRect/>
          <a:stretch>
            <a:fillRect/>
          </a:stretch>
        </p:blipFill>
        <p:spPr bwMode="auto">
          <a:xfrm>
            <a:off x="4427538" y="4221163"/>
            <a:ext cx="3430587" cy="2238375"/>
          </a:xfrm>
          <a:prstGeom prst="rect">
            <a:avLst/>
          </a:prstGeom>
          <a:noFill/>
        </p:spPr>
      </p:pic>
      <p:pic>
        <p:nvPicPr>
          <p:cNvPr id="78861" name="Picture 13"/>
          <p:cNvPicPr>
            <a:picLocks noChangeAspect="1" noChangeArrowheads="1"/>
          </p:cNvPicPr>
          <p:nvPr/>
        </p:nvPicPr>
        <p:blipFill>
          <a:blip r:embed="rId4" cstate="print"/>
          <a:srcRect/>
          <a:stretch>
            <a:fillRect/>
          </a:stretch>
        </p:blipFill>
        <p:spPr bwMode="auto">
          <a:xfrm>
            <a:off x="900113" y="4121150"/>
            <a:ext cx="1292225" cy="2636838"/>
          </a:xfrm>
          <a:prstGeom prst="rect">
            <a:avLst/>
          </a:prstGeom>
          <a:noFill/>
          <a:ln w="9525">
            <a:noFill/>
            <a:miter lim="800000"/>
            <a:headEnd/>
            <a:tailEnd/>
          </a:ln>
          <a:effectLst/>
        </p:spPr>
      </p:pic>
      <p:pic>
        <p:nvPicPr>
          <p:cNvPr id="78862" name="Picture 14"/>
          <p:cNvPicPr>
            <a:picLocks noChangeAspect="1" noChangeArrowheads="1"/>
          </p:cNvPicPr>
          <p:nvPr/>
        </p:nvPicPr>
        <p:blipFill>
          <a:blip r:embed="rId5" cstate="print"/>
          <a:srcRect/>
          <a:stretch>
            <a:fillRect/>
          </a:stretch>
        </p:blipFill>
        <p:spPr bwMode="auto">
          <a:xfrm>
            <a:off x="7308850" y="1773238"/>
            <a:ext cx="1085850" cy="1019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642938" y="0"/>
            <a:ext cx="7772400" cy="1143000"/>
          </a:xfrm>
        </p:spPr>
        <p:txBody>
          <a:bodyPr/>
          <a:lstStyle/>
          <a:p>
            <a:r>
              <a:rPr lang="pt-BR" smtClean="0">
                <a:solidFill>
                  <a:schemeClr val="bg1"/>
                </a:solidFill>
                <a:latin typeface="Century Gothic" pitchFamily="34" charset="0"/>
              </a:rPr>
              <a:t>Magnitude limite, m</a:t>
            </a:r>
            <a:r>
              <a:rPr lang="pt-BR" baseline="-25000" smtClean="0">
                <a:solidFill>
                  <a:schemeClr val="bg1"/>
                </a:solidFill>
                <a:latin typeface="Century Gothic" pitchFamily="34" charset="0"/>
              </a:rPr>
              <a:t>lim</a:t>
            </a:r>
          </a:p>
        </p:txBody>
      </p:sp>
      <p:sp>
        <p:nvSpPr>
          <p:cNvPr id="5" name="Subtítulo 2"/>
          <p:cNvSpPr txBox="1">
            <a:spLocks/>
          </p:cNvSpPr>
          <p:nvPr/>
        </p:nvSpPr>
        <p:spPr>
          <a:xfrm>
            <a:off x="500063" y="1571625"/>
            <a:ext cx="4286250" cy="1857375"/>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magnitude da estrela de menor brilho que pode ser vista ao telescópio</a:t>
            </a:r>
          </a:p>
        </p:txBody>
      </p:sp>
      <p:sp>
        <p:nvSpPr>
          <p:cNvPr id="28" name="Retângulo 27"/>
          <p:cNvSpPr/>
          <p:nvPr/>
        </p:nvSpPr>
        <p:spPr bwMode="auto">
          <a:xfrm>
            <a:off x="500063"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39941" name="Grupo 13"/>
          <p:cNvGrpSpPr>
            <a:grpSpLocks/>
          </p:cNvGrpSpPr>
          <p:nvPr/>
        </p:nvGrpSpPr>
        <p:grpSpPr bwMode="auto">
          <a:xfrm>
            <a:off x="555587" y="3840163"/>
            <a:ext cx="4245049" cy="731880"/>
            <a:chOff x="5349842" y="2071678"/>
            <a:chExt cx="4244741" cy="731929"/>
          </a:xfrm>
        </p:grpSpPr>
        <p:sp>
          <p:nvSpPr>
            <p:cNvPr id="39945" name="Retângulo 32"/>
            <p:cNvSpPr>
              <a:spLocks noChangeArrowheads="1"/>
            </p:cNvSpPr>
            <p:nvPr/>
          </p:nvSpPr>
          <p:spPr bwMode="auto">
            <a:xfrm>
              <a:off x="5349842" y="2071678"/>
              <a:ext cx="1055021"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m</a:t>
              </a:r>
              <a:r>
                <a:rPr lang="pt-BR" sz="3600" baseline="-25000">
                  <a:solidFill>
                    <a:schemeClr val="bg1"/>
                  </a:solidFill>
                  <a:latin typeface="Century Gothic" pitchFamily="34" charset="0"/>
                </a:rPr>
                <a:t>lim</a:t>
              </a:r>
              <a:endParaRPr lang="pt-BR" sz="3600">
                <a:latin typeface="Century Gothic" pitchFamily="34" charset="0"/>
              </a:endParaRPr>
            </a:p>
          </p:txBody>
        </p:sp>
        <p:sp>
          <p:nvSpPr>
            <p:cNvPr id="39946" name="Retângulo 34"/>
            <p:cNvSpPr>
              <a:spLocks noChangeArrowheads="1"/>
            </p:cNvSpPr>
            <p:nvPr/>
          </p:nvSpPr>
          <p:spPr bwMode="auto">
            <a:xfrm>
              <a:off x="6675406" y="2139727"/>
              <a:ext cx="2919177" cy="646374"/>
            </a:xfrm>
            <a:prstGeom prst="rect">
              <a:avLst/>
            </a:prstGeom>
            <a:noFill/>
            <a:ln w="9525">
              <a:noFill/>
              <a:miter lim="800000"/>
              <a:headEnd/>
              <a:tailEnd/>
            </a:ln>
          </p:spPr>
          <p:txBody>
            <a:bodyPr wrap="none">
              <a:spAutoFit/>
            </a:bodyPr>
            <a:lstStyle/>
            <a:p>
              <a:r>
                <a:rPr lang="pt-BR" sz="3600" dirty="0">
                  <a:solidFill>
                    <a:srgbClr val="00FF00"/>
                  </a:solidFill>
                  <a:latin typeface="Century Gothic" pitchFamily="34" charset="0"/>
                </a:rPr>
                <a:t>7,1 + 5.</a:t>
              </a:r>
              <a:r>
                <a:rPr lang="pt-BR" sz="3600" dirty="0" err="1">
                  <a:solidFill>
                    <a:srgbClr val="00FF00"/>
                  </a:solidFill>
                  <a:latin typeface="Century Gothic" pitchFamily="34" charset="0"/>
                </a:rPr>
                <a:t>log</a:t>
              </a:r>
              <a:r>
                <a:rPr lang="pt-BR" sz="3600" dirty="0">
                  <a:solidFill>
                    <a:srgbClr val="00FF00"/>
                  </a:solidFill>
                  <a:latin typeface="Century Gothic" pitchFamily="34" charset="0"/>
                </a:rPr>
                <a:t> </a:t>
              </a:r>
              <a:r>
                <a:rPr lang="pt-BR" sz="3600" dirty="0">
                  <a:solidFill>
                    <a:srgbClr val="FFFF00"/>
                  </a:solidFill>
                  <a:latin typeface="Century Gothic" pitchFamily="34" charset="0"/>
                </a:rPr>
                <a:t>D</a:t>
              </a: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262"/>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centímetros (cm)</a:t>
            </a:r>
            <a:endParaRPr lang="pt-BR" sz="2400" dirty="0">
              <a:solidFill>
                <a:srgbClr val="00FF00"/>
              </a:solidFill>
              <a:latin typeface="Century Gothic" pitchFamily="34" charset="0"/>
            </a:endParaRPr>
          </a:p>
        </p:txBody>
      </p:sp>
      <p:pic>
        <p:nvPicPr>
          <p:cNvPr id="68612" name="Picture 4" descr="C:\Documents and Settings\andre silva\Meus documentos\CONCURSO_CDCC\apresentações\Imagens\telescópios\very_angry_baby_face.jpg"/>
          <p:cNvPicPr>
            <a:picLocks noChangeAspect="1" noChangeArrowheads="1"/>
          </p:cNvPicPr>
          <p:nvPr/>
        </p:nvPicPr>
        <p:blipFill>
          <a:blip r:embed="rId2" cstate="print">
            <a:grayscl/>
          </a:blip>
          <a:srcRect/>
          <a:stretch>
            <a:fillRect/>
          </a:stretch>
        </p:blipFill>
        <p:spPr bwMode="auto">
          <a:xfrm>
            <a:off x="5214938" y="1571625"/>
            <a:ext cx="3225800" cy="4162425"/>
          </a:xfrm>
          <a:prstGeom prst="rect">
            <a:avLst/>
          </a:prstGeom>
          <a:noFill/>
          <a:ln>
            <a:solidFill>
              <a:srgbClr val="92D050"/>
            </a:solidFill>
          </a:ln>
        </p:spPr>
      </p:pic>
      <p:sp>
        <p:nvSpPr>
          <p:cNvPr id="18" name="CaixaDeTexto 17"/>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http://www.webmastertalkforums.com</a:t>
            </a: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rgbClr val="FFFF00"/>
                </a:solidFill>
              </a:rPr>
              <a:t>D</a:t>
            </a:r>
            <a:r>
              <a:rPr lang="pt-BR" sz="2800" dirty="0" smtClean="0">
                <a:solidFill>
                  <a:schemeClr val="accent1"/>
                </a:solidFill>
              </a:rPr>
              <a:t>=204mm  </a:t>
            </a:r>
            <a:r>
              <a:rPr lang="pt-BR" sz="2800" dirty="0" smtClean="0">
                <a:solidFill>
                  <a:schemeClr val="bg1"/>
                </a:solidFill>
              </a:rPr>
              <a:t>m </a:t>
            </a:r>
            <a:r>
              <a:rPr lang="pt-BR" sz="2800" baseline="-25000" dirty="0" err="1" smtClean="0">
                <a:solidFill>
                  <a:schemeClr val="bg1"/>
                </a:solidFill>
              </a:rPr>
              <a:t>lim</a:t>
            </a:r>
            <a:r>
              <a:rPr lang="pt-BR" sz="2800" dirty="0" smtClean="0">
                <a:solidFill>
                  <a:schemeClr val="bg1"/>
                </a:solidFill>
              </a:rPr>
              <a:t> </a:t>
            </a:r>
            <a:r>
              <a:rPr lang="pt-BR" sz="2800" dirty="0" smtClean="0">
                <a:solidFill>
                  <a:schemeClr val="accent1"/>
                </a:solidFill>
              </a:rPr>
              <a:t>= 13.6</a:t>
            </a:r>
            <a:endParaRPr lang="pt-BR" sz="2800" dirty="0">
              <a:solidFill>
                <a:schemeClr val="accen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411225" y="-171400"/>
            <a:ext cx="8321550" cy="1143000"/>
          </a:xfrm>
        </p:spPr>
        <p:txBody>
          <a:bodyPr/>
          <a:lstStyle/>
          <a:p>
            <a:r>
              <a:rPr lang="pt-BR" dirty="0" smtClean="0">
                <a:solidFill>
                  <a:schemeClr val="bg1"/>
                </a:solidFill>
                <a:latin typeface="Century Gothic" pitchFamily="34" charset="0"/>
              </a:rPr>
              <a:t>Razão de Luminosidade (</a:t>
            </a:r>
            <a:r>
              <a:rPr lang="pt-BR" sz="2400" dirty="0" smtClean="0">
                <a:solidFill>
                  <a:schemeClr val="bg1"/>
                </a:solidFill>
                <a:latin typeface="Century Gothic" pitchFamily="34" charset="0"/>
              </a:rPr>
              <a:t>“LGP”</a:t>
            </a:r>
            <a:r>
              <a:rPr lang="pt-BR" dirty="0" smtClean="0">
                <a:solidFill>
                  <a:schemeClr val="bg1"/>
                </a:solidFill>
                <a:latin typeface="Century Gothic" pitchFamily="34" charset="0"/>
              </a:rPr>
              <a:t>)</a:t>
            </a:r>
            <a:endParaRPr lang="pt-BR" baseline="-25000" dirty="0" smtClean="0">
              <a:solidFill>
                <a:schemeClr val="bg1"/>
              </a:solidFill>
              <a:latin typeface="Century Gothic" pitchFamily="34" charset="0"/>
            </a:endParaRPr>
          </a:p>
        </p:txBody>
      </p:sp>
      <p:sp>
        <p:nvSpPr>
          <p:cNvPr id="5" name="Subtítulo 2"/>
          <p:cNvSpPr txBox="1">
            <a:spLocks/>
          </p:cNvSpPr>
          <p:nvPr/>
        </p:nvSpPr>
        <p:spPr>
          <a:xfrm>
            <a:off x="467544" y="776440"/>
            <a:ext cx="4248472" cy="280496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400" b="0" kern="0" dirty="0">
                <a:solidFill>
                  <a:srgbClr val="00FF00"/>
                </a:solidFill>
                <a:latin typeface="Century Gothic" pitchFamily="34" charset="0"/>
              </a:rPr>
              <a:t>Mede </a:t>
            </a:r>
            <a:r>
              <a:rPr lang="pt-BR" sz="2400" b="0" kern="0" dirty="0" smtClean="0">
                <a:solidFill>
                  <a:srgbClr val="00FF00"/>
                </a:solidFill>
                <a:latin typeface="Century Gothic" pitchFamily="34" charset="0"/>
              </a:rPr>
              <a:t>a razão de luz coletada pela objetiva do telescópio comparada com o olho humano ou com outro instrumento.</a:t>
            </a:r>
            <a:endParaRPr lang="pt-BR" sz="2800" b="0" kern="0" dirty="0">
              <a:solidFill>
                <a:srgbClr val="00FF00"/>
              </a:solidFill>
              <a:latin typeface="Century Gothic" pitchFamily="34" charset="0"/>
            </a:endParaRPr>
          </a:p>
        </p:txBody>
      </p:sp>
      <p:sp>
        <p:nvSpPr>
          <p:cNvPr id="28" name="Retângulo 27"/>
          <p:cNvSpPr/>
          <p:nvPr/>
        </p:nvSpPr>
        <p:spPr bwMode="auto">
          <a:xfrm>
            <a:off x="470879"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2" name="Grupo 13"/>
          <p:cNvGrpSpPr>
            <a:grpSpLocks/>
          </p:cNvGrpSpPr>
          <p:nvPr/>
        </p:nvGrpSpPr>
        <p:grpSpPr bwMode="auto">
          <a:xfrm>
            <a:off x="566007" y="3840163"/>
            <a:ext cx="3731285" cy="731880"/>
            <a:chOff x="5360265" y="2071678"/>
            <a:chExt cx="3731017" cy="731929"/>
          </a:xfrm>
        </p:grpSpPr>
        <p:sp>
          <p:nvSpPr>
            <p:cNvPr id="39945" name="Retângulo 32"/>
            <p:cNvSpPr>
              <a:spLocks noChangeArrowheads="1"/>
            </p:cNvSpPr>
            <p:nvPr/>
          </p:nvSpPr>
          <p:spPr bwMode="auto">
            <a:xfrm>
              <a:off x="5360265" y="2071678"/>
              <a:ext cx="1034182" cy="646374"/>
            </a:xfrm>
            <a:prstGeom prst="rect">
              <a:avLst/>
            </a:prstGeom>
            <a:noFill/>
            <a:ln w="9525">
              <a:noFill/>
              <a:miter lim="800000"/>
              <a:headEnd/>
              <a:tailEnd/>
            </a:ln>
          </p:spPr>
          <p:txBody>
            <a:bodyPr wrap="none">
              <a:spAutoFit/>
            </a:bodyPr>
            <a:lstStyle/>
            <a:p>
              <a:r>
                <a:rPr lang="pt-BR" sz="3600" dirty="0" smtClean="0">
                  <a:solidFill>
                    <a:schemeClr val="bg1"/>
                  </a:solidFill>
                  <a:latin typeface="Century Gothic" pitchFamily="34" charset="0"/>
                </a:rPr>
                <a:t>LGP</a:t>
              </a:r>
              <a:endParaRPr lang="pt-BR" sz="3600" dirty="0">
                <a:latin typeface="Century Gothic" pitchFamily="34" charset="0"/>
              </a:endParaRPr>
            </a:p>
          </p:txBody>
        </p:sp>
        <p:sp>
          <p:nvSpPr>
            <p:cNvPr id="39946" name="Retângulo 34"/>
            <p:cNvSpPr>
              <a:spLocks noChangeArrowheads="1"/>
            </p:cNvSpPr>
            <p:nvPr/>
          </p:nvSpPr>
          <p:spPr bwMode="auto">
            <a:xfrm>
              <a:off x="7178716" y="2139727"/>
              <a:ext cx="1912566" cy="646374"/>
            </a:xfrm>
            <a:prstGeom prst="rect">
              <a:avLst/>
            </a:prstGeom>
            <a:noFill/>
            <a:ln w="9525">
              <a:noFill/>
              <a:miter lim="800000"/>
              <a:headEnd/>
              <a:tailEnd/>
            </a:ln>
          </p:spPr>
          <p:txBody>
            <a:bodyPr wrap="none">
              <a:spAutoFit/>
            </a:bodyPr>
            <a:lstStyle/>
            <a:p>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a:t>
              </a:r>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a:t>
              </a:r>
              <a:r>
                <a:rPr lang="pt-BR" sz="3600" baseline="30000" dirty="0" smtClean="0">
                  <a:solidFill>
                    <a:srgbClr val="00FF00"/>
                  </a:solidFill>
                  <a:latin typeface="Century Gothic" pitchFamily="34" charset="0"/>
                </a:rPr>
                <a:t>2</a:t>
              </a:r>
              <a:endParaRPr lang="pt-BR" sz="3600" baseline="30000" dirty="0">
                <a:solidFill>
                  <a:srgbClr val="FFFF00"/>
                </a:solidFill>
                <a:latin typeface="Century Gothic" pitchFamily="34" charset="0"/>
              </a:endParaRP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997"/>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a:t>
            </a:r>
            <a:r>
              <a:rPr lang="pt-BR" sz="2400" b="0" kern="0" dirty="0" smtClean="0">
                <a:solidFill>
                  <a:srgbClr val="00FF00"/>
                </a:solidFill>
                <a:latin typeface="Century Gothic" pitchFamily="34" charset="0"/>
              </a:rPr>
              <a:t>das objetivas a comparar</a:t>
            </a:r>
            <a:endParaRPr lang="pt-BR" sz="2400" dirty="0">
              <a:solidFill>
                <a:srgbClr val="00FF00"/>
              </a:solidFill>
              <a:latin typeface="Century Gothic" pitchFamily="34" charset="0"/>
            </a:endParaRP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chemeClr val="bg1"/>
                </a:solidFill>
              </a:rPr>
              <a:t>LGP =</a:t>
            </a:r>
            <a:r>
              <a:rPr lang="pt-BR" sz="2800" dirty="0" smtClean="0">
                <a:solidFill>
                  <a:schemeClr val="accent1"/>
                </a:solidFill>
              </a:rPr>
              <a:t> 849</a:t>
            </a:r>
            <a:endParaRPr lang="pt-BR" sz="2800" dirty="0">
              <a:solidFill>
                <a:schemeClr val="accent1"/>
              </a:solidFill>
            </a:endParaRPr>
          </a:p>
        </p:txBody>
      </p:sp>
      <p:pic>
        <p:nvPicPr>
          <p:cNvPr id="1026" name="Picture 2"/>
          <p:cNvPicPr>
            <a:picLocks noChangeAspect="1" noChangeArrowheads="1"/>
          </p:cNvPicPr>
          <p:nvPr/>
        </p:nvPicPr>
        <p:blipFill>
          <a:blip r:embed="rId2" cstate="print"/>
          <a:srcRect/>
          <a:stretch>
            <a:fillRect/>
          </a:stretch>
        </p:blipFill>
        <p:spPr bwMode="auto">
          <a:xfrm>
            <a:off x="4932040" y="1196752"/>
            <a:ext cx="4060728" cy="2915666"/>
          </a:xfrm>
          <a:prstGeom prst="rect">
            <a:avLst/>
          </a:prstGeom>
          <a:noFill/>
          <a:ln w="9525">
            <a:noFill/>
            <a:miter lim="800000"/>
            <a:headEnd/>
            <a:tailEnd/>
          </a:ln>
        </p:spPr>
      </p:pic>
      <p:sp>
        <p:nvSpPr>
          <p:cNvPr id="14" name="CaixaDeTexto 13"/>
          <p:cNvSpPr txBox="1"/>
          <p:nvPr/>
        </p:nvSpPr>
        <p:spPr>
          <a:xfrm>
            <a:off x="179512" y="6519446"/>
            <a:ext cx="8496944" cy="338554"/>
          </a:xfrm>
          <a:prstGeom prst="rect">
            <a:avLst/>
          </a:prstGeom>
          <a:noFill/>
        </p:spPr>
        <p:txBody>
          <a:bodyPr wrap="square" rtlCol="0">
            <a:spAutoFit/>
          </a:bodyPr>
          <a:lstStyle/>
          <a:p>
            <a:r>
              <a:rPr lang="pt-BR" dirty="0" smtClean="0"/>
              <a:t>Ref.: http://www.clifford.org/drbill/csueb/1880/presentations/02optics_8inch_cass.pdf</a:t>
            </a:r>
            <a:endParaRPr lang="pt-BR" dirty="0"/>
          </a:p>
        </p:txBody>
      </p:sp>
      <p:grpSp>
        <p:nvGrpSpPr>
          <p:cNvPr id="15" name="Grupo 13"/>
          <p:cNvGrpSpPr>
            <a:grpSpLocks/>
          </p:cNvGrpSpPr>
          <p:nvPr/>
        </p:nvGrpSpPr>
        <p:grpSpPr bwMode="auto">
          <a:xfrm>
            <a:off x="5284794" y="4437112"/>
            <a:ext cx="3384537" cy="1200329"/>
            <a:chOff x="5784996" y="1567588"/>
            <a:chExt cx="3384295" cy="1200409"/>
          </a:xfrm>
        </p:grpSpPr>
        <p:sp>
          <p:nvSpPr>
            <p:cNvPr id="16" name="Retângulo 32"/>
            <p:cNvSpPr>
              <a:spLocks noChangeArrowheads="1"/>
            </p:cNvSpPr>
            <p:nvPr/>
          </p:nvSpPr>
          <p:spPr bwMode="auto">
            <a:xfrm>
              <a:off x="5784996" y="2071678"/>
              <a:ext cx="184718" cy="646374"/>
            </a:xfrm>
            <a:prstGeom prst="rect">
              <a:avLst/>
            </a:prstGeom>
            <a:noFill/>
            <a:ln w="9525">
              <a:noFill/>
              <a:miter lim="800000"/>
              <a:headEnd/>
              <a:tailEnd/>
            </a:ln>
          </p:spPr>
          <p:txBody>
            <a:bodyPr wrap="none">
              <a:spAutoFit/>
            </a:bodyPr>
            <a:lstStyle/>
            <a:p>
              <a:endParaRPr lang="pt-BR" sz="3600" dirty="0">
                <a:latin typeface="Century Gothic" pitchFamily="34" charset="0"/>
              </a:endParaRPr>
            </a:p>
          </p:txBody>
        </p:sp>
        <p:sp>
          <p:nvSpPr>
            <p:cNvPr id="17" name="Retângulo 34"/>
            <p:cNvSpPr>
              <a:spLocks noChangeArrowheads="1"/>
            </p:cNvSpPr>
            <p:nvPr/>
          </p:nvSpPr>
          <p:spPr bwMode="auto">
            <a:xfrm>
              <a:off x="6221259" y="1567588"/>
              <a:ext cx="2948032" cy="1200409"/>
            </a:xfrm>
            <a:prstGeom prst="rect">
              <a:avLst/>
            </a:prstGeom>
            <a:noFill/>
            <a:ln w="9525">
              <a:noFill/>
              <a:miter lim="800000"/>
              <a:headEnd/>
              <a:tailEnd/>
            </a:ln>
          </p:spPr>
          <p:txBody>
            <a:bodyPr wrap="none">
              <a:spAutoFit/>
            </a:bodyPr>
            <a:lstStyle/>
            <a:p>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 </a:t>
              </a:r>
              <a:r>
                <a:rPr lang="pt-BR" sz="3600" dirty="0" smtClean="0">
                  <a:solidFill>
                    <a:srgbClr val="00FF00"/>
                  </a:solidFill>
                  <a:latin typeface="Century Gothic" pitchFamily="34" charset="0"/>
                </a:rPr>
                <a:t>= 204 mm</a:t>
              </a:r>
              <a:r>
                <a:rPr lang="pt-BR" sz="3600" baseline="-25000" dirty="0" smtClean="0">
                  <a:solidFill>
                    <a:srgbClr val="00FF00"/>
                  </a:solidFill>
                  <a:latin typeface="Century Gothic" pitchFamily="34" charset="0"/>
                </a:rPr>
                <a:t/>
              </a:r>
              <a:br>
                <a:rPr lang="pt-BR" sz="3600" baseline="-25000" dirty="0" smtClean="0">
                  <a:solidFill>
                    <a:srgbClr val="00FF00"/>
                  </a:solidFill>
                  <a:latin typeface="Century Gothic" pitchFamily="34" charset="0"/>
                </a:rPr>
              </a:b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 7mm</a:t>
              </a:r>
              <a:endParaRPr lang="pt-BR" sz="3600" dirty="0">
                <a:solidFill>
                  <a:srgbClr val="FFFF00"/>
                </a:solidFill>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714375" y="1285875"/>
            <a:ext cx="7772400" cy="1143000"/>
          </a:xfrm>
        </p:spPr>
        <p:txBody>
          <a:bodyPr/>
          <a:lstStyle/>
          <a:p>
            <a:r>
              <a:rPr lang="pt-BR" smtClean="0">
                <a:solidFill>
                  <a:schemeClr val="bg1"/>
                </a:solidFill>
                <a:latin typeface="Century Gothic" pitchFamily="34" charset="0"/>
              </a:rPr>
              <a:t>“Praticando”...</a:t>
            </a:r>
          </a:p>
        </p:txBody>
      </p:sp>
      <p:sp>
        <p:nvSpPr>
          <p:cNvPr id="4" name="CaixaDeTexto 3"/>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a:t>
            </a:r>
            <a:r>
              <a:rPr lang="pt-BR" sz="1200" dirty="0" smtClean="0">
                <a:solidFill>
                  <a:schemeClr val="accent5">
                    <a:lumMod val="50000"/>
                  </a:schemeClr>
                </a:solidFill>
                <a:latin typeface="Century Gothic" pitchFamily="34" charset="0"/>
              </a:rPr>
              <a:t>: Universidade de Nebraska</a:t>
            </a:r>
            <a:endParaRPr lang="pt-BR" sz="1200" dirty="0">
              <a:solidFill>
                <a:schemeClr val="accent5">
                  <a:lumMod val="50000"/>
                </a:schemeClr>
              </a:solidFill>
              <a:latin typeface="Century Gothic" pitchFamily="34" charset="0"/>
            </a:endParaRPr>
          </a:p>
        </p:txBody>
      </p:sp>
      <p:pic>
        <p:nvPicPr>
          <p:cNvPr id="6" name="Picture 4">
            <a:hlinkClick r:id="rId2" action="ppaction://hlinkfile"/>
          </p:cNvPr>
          <p:cNvPicPr>
            <a:picLocks noChangeArrowheads="1"/>
          </p:cNvPicPr>
          <p:nvPr/>
        </p:nvPicPr>
        <p:blipFill>
          <a:blip r:embed="rId3" cstate="print">
            <a:lum bright="3000" contrast="13000"/>
          </a:blip>
          <a:stretch>
            <a:fillRect/>
          </a:stretch>
        </p:blipFill>
        <p:spPr bwMode="auto">
          <a:xfrm>
            <a:off x="3636096" y="2852936"/>
            <a:ext cx="1800000" cy="1800000"/>
          </a:xfrm>
          <a:prstGeom prst="rect">
            <a:avLst/>
          </a:prstGeom>
          <a:noFill/>
          <a:ln>
            <a:solidFill>
              <a:schemeClr val="bg1"/>
            </a:solidFill>
          </a:ln>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snapshot20091120035149.jpg"/>
          <p:cNvPicPr>
            <a:picLocks noChangeAspect="1"/>
          </p:cNvPicPr>
          <p:nvPr/>
        </p:nvPicPr>
        <p:blipFill>
          <a:blip r:embed="rId3" cstate="print"/>
          <a:srcRect/>
          <a:stretch>
            <a:fillRect/>
          </a:stretch>
        </p:blipFill>
        <p:spPr bwMode="auto">
          <a:xfrm>
            <a:off x="857250" y="1857375"/>
            <a:ext cx="7286625" cy="4572000"/>
          </a:xfrm>
          <a:prstGeom prst="rect">
            <a:avLst/>
          </a:prstGeom>
          <a:noFill/>
          <a:ln w="9525">
            <a:noFill/>
            <a:miter lim="800000"/>
            <a:headEnd/>
            <a:tailEnd/>
          </a:ln>
        </p:spPr>
      </p:pic>
      <p:sp>
        <p:nvSpPr>
          <p:cNvPr id="3" name="TextBox 2"/>
          <p:cNvSpPr txBox="1"/>
          <p:nvPr/>
        </p:nvSpPr>
        <p:spPr>
          <a:xfrm>
            <a:off x="928688" y="285750"/>
            <a:ext cx="7072312" cy="1323975"/>
          </a:xfrm>
          <a:prstGeom prst="rect">
            <a:avLst/>
          </a:prstGeom>
          <a:noFill/>
        </p:spPr>
        <p:txBody>
          <a:bodyPr>
            <a:spAutoFit/>
          </a:bodyPr>
          <a:lstStyle/>
          <a:p>
            <a:pPr algn="just">
              <a:defRPr/>
            </a:pPr>
            <a:r>
              <a:rPr lang="pt-BR" sz="2000" dirty="0">
                <a:solidFill>
                  <a:schemeClr val="bg1"/>
                </a:solidFill>
                <a:latin typeface="Imprint MT Shadow" pitchFamily="82" charset="0"/>
              </a:rPr>
              <a:t>O </a:t>
            </a:r>
            <a:r>
              <a:rPr lang="pt-BR" sz="2000" dirty="0" err="1">
                <a:solidFill>
                  <a:schemeClr val="bg1"/>
                </a:solidFill>
                <a:latin typeface="Imprint MT Shadow" pitchFamily="82" charset="0"/>
              </a:rPr>
              <a:t>European</a:t>
            </a:r>
            <a:r>
              <a:rPr lang="pt-BR" sz="2000" dirty="0">
                <a:solidFill>
                  <a:schemeClr val="bg1"/>
                </a:solidFill>
                <a:latin typeface="Imprint MT Shadow" pitchFamily="82" charset="0"/>
              </a:rPr>
              <a:t> </a:t>
            </a:r>
            <a:r>
              <a:rPr lang="pt-BR" sz="2000" dirty="0" err="1" smtClean="0">
                <a:solidFill>
                  <a:schemeClr val="bg1"/>
                </a:solidFill>
                <a:latin typeface="Imprint MT Shadow" pitchFamily="82" charset="0"/>
              </a:rPr>
              <a:t>Extremely</a:t>
            </a:r>
            <a:r>
              <a:rPr lang="pt-BR" sz="2000" dirty="0" smtClean="0">
                <a:solidFill>
                  <a:schemeClr val="bg1"/>
                </a:solidFill>
                <a:latin typeface="Imprint MT Shadow" pitchFamily="82" charset="0"/>
              </a:rPr>
              <a:t> </a:t>
            </a:r>
            <a:r>
              <a:rPr lang="pt-BR" sz="2000" dirty="0">
                <a:solidFill>
                  <a:schemeClr val="bg1"/>
                </a:solidFill>
                <a:latin typeface="Imprint MT Shadow" pitchFamily="82" charset="0"/>
              </a:rPr>
              <a:t>Large Telescope (ELT) é o mais ambicioso dos projetos de nova geração. Deverá ficar pronto em </a:t>
            </a:r>
            <a:r>
              <a:rPr lang="pt-BR" sz="2000" dirty="0" smtClean="0">
                <a:solidFill>
                  <a:schemeClr val="bg1"/>
                </a:solidFill>
                <a:latin typeface="Imprint MT Shadow" pitchFamily="82" charset="0"/>
              </a:rPr>
              <a:t>2024. </a:t>
            </a:r>
            <a:r>
              <a:rPr lang="pt-BR" sz="2000" dirty="0">
                <a:solidFill>
                  <a:schemeClr val="bg1"/>
                </a:solidFill>
                <a:latin typeface="Imprint MT Shadow" pitchFamily="82" charset="0"/>
              </a:rPr>
              <a:t>Com </a:t>
            </a:r>
            <a:r>
              <a:rPr lang="pt-BR" sz="2000" dirty="0" smtClean="0">
                <a:solidFill>
                  <a:schemeClr val="bg1"/>
                </a:solidFill>
                <a:latin typeface="Imprint MT Shadow" pitchFamily="82" charset="0"/>
              </a:rPr>
              <a:t>39,3 </a:t>
            </a:r>
            <a:r>
              <a:rPr lang="pt-BR" sz="2000" dirty="0">
                <a:solidFill>
                  <a:schemeClr val="bg1"/>
                </a:solidFill>
                <a:latin typeface="Imprint MT Shadow" pitchFamily="82" charset="0"/>
              </a:rPr>
              <a:t>metos de diâmetro </a:t>
            </a:r>
            <a:r>
              <a:rPr lang="pt-BR" sz="2000" dirty="0" smtClean="0">
                <a:solidFill>
                  <a:schemeClr val="bg1"/>
                </a:solidFill>
                <a:latin typeface="Imprint MT Shadow" pitchFamily="82" charset="0"/>
              </a:rPr>
              <a:t>com 798 segmentos e </a:t>
            </a:r>
            <a:r>
              <a:rPr lang="pt-BR" sz="2000" dirty="0">
                <a:solidFill>
                  <a:schemeClr val="bg1"/>
                </a:solidFill>
                <a:latin typeface="Imprint MT Shadow" pitchFamily="82" charset="0"/>
              </a:rPr>
              <a:t>um custo de 1,5 bilhões de </a:t>
            </a:r>
            <a:r>
              <a:rPr lang="pt-BR" sz="2000" dirty="0" smtClean="0">
                <a:solidFill>
                  <a:schemeClr val="bg1"/>
                </a:solidFill>
                <a:latin typeface="Imprint MT Shadow" pitchFamily="82" charset="0"/>
              </a:rPr>
              <a:t>Euros.</a:t>
            </a:r>
            <a:endParaRPr lang="pt-BR" sz="2000" dirty="0">
              <a:solidFill>
                <a:schemeClr val="bg1"/>
              </a:solidFill>
              <a:latin typeface="Imprint MT Shadow" pitchFamily="82" charset="0"/>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upload.wikimedia.org/wikipedia/commons/thumb/b/bf/The_European_Extremely_Large_Telescope.jpg/1024px-The_European_Extremely_Large_Telescope.jpg"/>
          <p:cNvPicPr>
            <a:picLocks noChangeAspect="1" noChangeArrowheads="1"/>
          </p:cNvPicPr>
          <p:nvPr/>
        </p:nvPicPr>
        <p:blipFill>
          <a:blip r:embed="rId3" cstate="print"/>
          <a:srcRect/>
          <a:stretch>
            <a:fillRect/>
          </a:stretch>
        </p:blipFill>
        <p:spPr bwMode="auto">
          <a:xfrm>
            <a:off x="24921" y="-3519"/>
            <a:ext cx="9078738" cy="6525344"/>
          </a:xfrm>
          <a:prstGeom prst="rect">
            <a:avLst/>
          </a:prstGeom>
          <a:noFill/>
        </p:spPr>
      </p:pic>
      <p:sp>
        <p:nvSpPr>
          <p:cNvPr id="3" name="CaixaDeTexto 2"/>
          <p:cNvSpPr txBox="1"/>
          <p:nvPr/>
        </p:nvSpPr>
        <p:spPr>
          <a:xfrm>
            <a:off x="7524328" y="6165304"/>
            <a:ext cx="1152128" cy="369332"/>
          </a:xfrm>
          <a:prstGeom prst="rect">
            <a:avLst/>
          </a:prstGeom>
          <a:noFill/>
        </p:spPr>
        <p:txBody>
          <a:bodyPr wrap="square" rtlCol="0">
            <a:spAutoFit/>
          </a:bodyPr>
          <a:lstStyle/>
          <a:p>
            <a:r>
              <a:rPr lang="pt-BR" dirty="0" smtClean="0"/>
              <a:t>EELT</a:t>
            </a:r>
            <a:endParaRPr lang="pt-BR" dirty="0"/>
          </a:p>
        </p:txBody>
      </p:sp>
      <p:sp>
        <p:nvSpPr>
          <p:cNvPr id="4" name="CaixaDeTexto 3"/>
          <p:cNvSpPr txBox="1"/>
          <p:nvPr/>
        </p:nvSpPr>
        <p:spPr>
          <a:xfrm>
            <a:off x="1065975" y="6488668"/>
            <a:ext cx="7011257" cy="369332"/>
          </a:xfrm>
          <a:prstGeom prst="rect">
            <a:avLst/>
          </a:prstGeom>
          <a:noFill/>
        </p:spPr>
        <p:txBody>
          <a:bodyPr wrap="square" rtlCol="0">
            <a:spAutoFit/>
          </a:bodyPr>
          <a:lstStyle/>
          <a:p>
            <a:r>
              <a:rPr lang="pt-BR" dirty="0" smtClean="0"/>
              <a:t>Observatório </a:t>
            </a:r>
            <a:r>
              <a:rPr lang="pt-BR" dirty="0" err="1" smtClean="0"/>
              <a:t>Cero</a:t>
            </a:r>
            <a:r>
              <a:rPr lang="pt-BR" dirty="0" smtClean="0"/>
              <a:t> Amazonas em </a:t>
            </a:r>
            <a:r>
              <a:rPr lang="pt-BR" dirty="0" err="1" smtClean="0"/>
              <a:t>Antofogasta</a:t>
            </a:r>
            <a:r>
              <a:rPr lang="pt-BR" dirty="0" smtClean="0"/>
              <a:t> no Chile (2024) </a:t>
            </a:r>
            <a:endParaRPr lang="pt-BR"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13" y="214313"/>
            <a:ext cx="7500937" cy="1938337"/>
          </a:xfrm>
          <a:prstGeom prst="rect">
            <a:avLst/>
          </a:prstGeom>
          <a:noFill/>
        </p:spPr>
        <p:txBody>
          <a:bodyPr>
            <a:spAutoFit/>
          </a:bodyPr>
          <a:lstStyle/>
          <a:p>
            <a:pPr algn="just">
              <a:defRPr/>
            </a:pPr>
            <a:r>
              <a:rPr lang="pt-BR" sz="2000" dirty="0">
                <a:solidFill>
                  <a:schemeClr val="bg1"/>
                </a:solidFill>
                <a:latin typeface="Imprint MT Shadow" pitchFamily="82" charset="0"/>
              </a:rPr>
              <a:t>Na Próxima década esta revolução nos instrumentos propiciará grandes descobertas, estes telescópios serão capazes de procurar por pequenos planetas rochosos orbitando estrelas. E pela primeira vez investigar com boa chance de sucesso a vida em outros planetas.</a:t>
            </a:r>
          </a:p>
          <a:p>
            <a:pPr algn="ctr">
              <a:defRPr/>
            </a:pPr>
            <a:endParaRPr lang="pt-BR" sz="2000" dirty="0">
              <a:solidFill>
                <a:schemeClr val="bg1"/>
              </a:solidFill>
              <a:latin typeface="Imprint MT Shadow" pitchFamily="82" charset="0"/>
            </a:endParaRPr>
          </a:p>
          <a:p>
            <a:pPr algn="ctr">
              <a:defRPr/>
            </a:pPr>
            <a:endParaRPr lang="pt-BR" sz="2000" dirty="0">
              <a:solidFill>
                <a:schemeClr val="accent1">
                  <a:lumMod val="20000"/>
                  <a:lumOff val="80000"/>
                </a:schemeClr>
              </a:solidFill>
              <a:latin typeface="Imprint MT Shadow" pitchFamily="82" charset="0"/>
            </a:endParaRPr>
          </a:p>
        </p:txBody>
      </p:sp>
      <p:sp>
        <p:nvSpPr>
          <p:cNvPr id="4" name="TextBox 3"/>
          <p:cNvSpPr txBox="1"/>
          <p:nvPr/>
        </p:nvSpPr>
        <p:spPr>
          <a:xfrm>
            <a:off x="179512" y="1643050"/>
            <a:ext cx="8640960" cy="461665"/>
          </a:xfrm>
          <a:prstGeom prst="rect">
            <a:avLst/>
          </a:prstGeom>
          <a:noFill/>
        </p:spPr>
        <p:txBody>
          <a:bodyPr wrap="square">
            <a:spAutoFit/>
          </a:bodyPr>
          <a:lstStyle/>
          <a:p>
            <a:pPr algn="ctr">
              <a:defRPr/>
            </a:pP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Aguardem o </a:t>
            </a:r>
            <a:r>
              <a:rPr lang="pt-BR" sz="2400" b="1" dirty="0" err="1"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G</a:t>
            </a:r>
            <a:r>
              <a:rPr lang="pt-BR" sz="2400" b="1" dirty="0" err="1"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ianT</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 </a:t>
            </a:r>
            <a:r>
              <a:rPr lang="pt-BR" sz="2400" b="1" dirty="0" err="1"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M</a:t>
            </a:r>
            <a:r>
              <a:rPr lang="pt-BR" sz="2400" b="1" dirty="0" err="1"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agellan</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 </a:t>
            </a:r>
            <a:r>
              <a:rPr lang="pt-BR" sz="2400" b="1" dirty="0" smtClean="0">
                <a:ln w="12700">
                  <a:solidFill>
                    <a:schemeClr val="tx2">
                      <a:satMod val="155000"/>
                    </a:schemeClr>
                  </a:solidFill>
                  <a:prstDash val="solid"/>
                </a:ln>
                <a:solidFill>
                  <a:srgbClr val="FF0000"/>
                </a:solidFill>
                <a:effectLst>
                  <a:outerShdw blurRad="63500" sx="102000" sy="102000" algn="ctr" rotWithShape="0">
                    <a:prstClr val="black">
                      <a:alpha val="40000"/>
                    </a:prstClr>
                  </a:outerShdw>
                </a:effectLst>
                <a:latin typeface="Ravie" pitchFamily="82" charset="0"/>
              </a:rPr>
              <a:t>T</a:t>
            </a:r>
            <a:r>
              <a:rPr lang="pt-BR" sz="2400" b="1" dirty="0" smtClean="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elescope!!</a:t>
            </a:r>
            <a:endParaRPr lang="pt-BR" sz="2400" b="1" dirty="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endParaRPr>
          </a:p>
        </p:txBody>
      </p:sp>
      <p:sp>
        <p:nvSpPr>
          <p:cNvPr id="6" name="CaixaDeTexto 5"/>
          <p:cNvSpPr txBox="1"/>
          <p:nvPr/>
        </p:nvSpPr>
        <p:spPr>
          <a:xfrm>
            <a:off x="4183111" y="6519446"/>
            <a:ext cx="777778" cy="338554"/>
          </a:xfrm>
          <a:prstGeom prst="rect">
            <a:avLst/>
          </a:prstGeom>
          <a:noFill/>
        </p:spPr>
        <p:txBody>
          <a:bodyPr wrap="none" rtlCol="0">
            <a:spAutoFit/>
          </a:bodyPr>
          <a:lstStyle/>
          <a:p>
            <a:r>
              <a:rPr lang="pt-BR" smtClean="0">
                <a:solidFill>
                  <a:srgbClr val="00CC99"/>
                </a:solidFill>
              </a:rPr>
              <a:t>(</a:t>
            </a:r>
            <a:r>
              <a:rPr lang="pt-BR" smtClean="0">
                <a:solidFill>
                  <a:srgbClr val="FF0000"/>
                </a:solidFill>
              </a:rPr>
              <a:t>2021</a:t>
            </a:r>
            <a:r>
              <a:rPr lang="pt-BR" smtClean="0">
                <a:solidFill>
                  <a:srgbClr val="00CC99"/>
                </a:solidFill>
              </a:rPr>
              <a:t>)</a:t>
            </a:r>
            <a:endParaRPr lang="pt-BR" dirty="0">
              <a:solidFill>
                <a:srgbClr val="00CC99"/>
              </a:solidFill>
            </a:endParaRPr>
          </a:p>
        </p:txBody>
      </p:sp>
      <p:pic>
        <p:nvPicPr>
          <p:cNvPr id="7" name="All-GMT-S-clips2-w-music-large.mp4">
            <a:hlinkClick r:id="" action="ppaction://media"/>
          </p:cNvPr>
          <p:cNvPicPr>
            <a:picLocks noRot="1" noChangeAspect="1"/>
          </p:cNvPicPr>
          <p:nvPr>
            <a:videoFile r:link="rId1"/>
          </p:nvPr>
        </p:nvPicPr>
        <p:blipFill>
          <a:blip r:embed="rId4" cstate="print"/>
          <a:stretch>
            <a:fillRect/>
          </a:stretch>
        </p:blipFill>
        <p:spPr>
          <a:xfrm>
            <a:off x="819922" y="2276872"/>
            <a:ext cx="7504156" cy="42210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8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7" name="AutoShape 3"/>
          <p:cNvSpPr>
            <a:spLocks noChangeArrowheads="1"/>
          </p:cNvSpPr>
          <p:nvPr/>
        </p:nvSpPr>
        <p:spPr bwMode="auto">
          <a:xfrm>
            <a:off x="62992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8"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9"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pic>
        <p:nvPicPr>
          <p:cNvPr id="72711" name="Picture 16"/>
          <p:cNvPicPr>
            <a:picLocks noChangeAspect="1" noChangeArrowheads="1"/>
          </p:cNvPicPr>
          <p:nvPr/>
        </p:nvPicPr>
        <p:blipFill>
          <a:blip r:embed="rId3" cstate="print"/>
          <a:srcRect/>
          <a:stretch>
            <a:fillRect/>
          </a:stretch>
        </p:blipFill>
        <p:spPr bwMode="auto">
          <a:xfrm>
            <a:off x="6524625" y="692150"/>
            <a:ext cx="2068513" cy="2374900"/>
          </a:xfrm>
          <a:prstGeom prst="rect">
            <a:avLst/>
          </a:prstGeom>
          <a:noFill/>
          <a:ln w="9525">
            <a:solidFill>
              <a:srgbClr val="6E460A"/>
            </a:solidFill>
            <a:miter lim="800000"/>
            <a:headEnd/>
            <a:tailEnd/>
          </a:ln>
        </p:spPr>
      </p:pic>
      <p:sp>
        <p:nvSpPr>
          <p:cNvPr id="72712" name="Rectangle 16"/>
          <p:cNvSpPr>
            <a:spLocks noChangeArrowheads="1"/>
          </p:cNvSpPr>
          <p:nvPr/>
        </p:nvSpPr>
        <p:spPr bwMode="auto">
          <a:xfrm>
            <a:off x="6696075"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1352 </a:t>
            </a:r>
          </a:p>
        </p:txBody>
      </p:sp>
      <p:sp>
        <p:nvSpPr>
          <p:cNvPr id="72713" name="Rectangle 16"/>
          <p:cNvSpPr>
            <a:spLocks noChangeArrowheads="1"/>
          </p:cNvSpPr>
          <p:nvPr/>
        </p:nvSpPr>
        <p:spPr bwMode="auto">
          <a:xfrm>
            <a:off x="827088"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1280</a:t>
            </a:r>
          </a:p>
        </p:txBody>
      </p:sp>
      <p:sp>
        <p:nvSpPr>
          <p:cNvPr id="72715" name="Text Box 17"/>
          <p:cNvSpPr txBox="1">
            <a:spLocks noChangeArrowheads="1"/>
          </p:cNvSpPr>
          <p:nvPr/>
        </p:nvSpPr>
        <p:spPr bwMode="auto">
          <a:xfrm>
            <a:off x="6407150" y="4365625"/>
            <a:ext cx="2736850" cy="1616075"/>
          </a:xfrm>
          <a:prstGeom prst="rect">
            <a:avLst/>
          </a:prstGeom>
          <a:noFill/>
          <a:ln w="9525">
            <a:noFill/>
            <a:miter lim="800000"/>
            <a:headEnd/>
            <a:tailEnd/>
          </a:ln>
        </p:spPr>
        <p:txBody>
          <a:bodyPr>
            <a:spAutoFit/>
          </a:bodyPr>
          <a:lstStyle/>
          <a:p>
            <a:pPr algn="ctr"/>
            <a:r>
              <a:rPr lang="pt-BR" sz="2000" b="1" dirty="0"/>
              <a:t>Detalhe de um retrato de Hugh de Provença, pintado por </a:t>
            </a:r>
            <a:r>
              <a:rPr lang="pt-BR" sz="2000" b="1" dirty="0" err="1"/>
              <a:t>Tomaso</a:t>
            </a:r>
            <a:r>
              <a:rPr lang="pt-BR" sz="2000" b="1" dirty="0"/>
              <a:t> da </a:t>
            </a:r>
            <a:r>
              <a:rPr lang="pt-BR" sz="2000" b="1" dirty="0" err="1"/>
              <a:t>Modena</a:t>
            </a:r>
            <a:r>
              <a:rPr lang="pt-BR" sz="2000" b="1" dirty="0"/>
              <a:t> </a:t>
            </a:r>
          </a:p>
        </p:txBody>
      </p:sp>
      <p:sp>
        <p:nvSpPr>
          <p:cNvPr id="72716" name="TextBox 13"/>
          <p:cNvSpPr txBox="1">
            <a:spLocks noChangeArrowheads="1"/>
          </p:cNvSpPr>
          <p:nvPr/>
        </p:nvSpPr>
        <p:spPr bwMode="auto">
          <a:xfrm>
            <a:off x="539750" y="1052513"/>
            <a:ext cx="2305050" cy="1631216"/>
          </a:xfrm>
          <a:prstGeom prst="rect">
            <a:avLst/>
          </a:prstGeom>
          <a:noFill/>
          <a:ln w="9525">
            <a:noFill/>
            <a:miter lim="800000"/>
            <a:headEnd/>
            <a:tailEnd/>
          </a:ln>
        </p:spPr>
        <p:txBody>
          <a:bodyPr>
            <a:spAutoFit/>
          </a:bodyPr>
          <a:lstStyle/>
          <a:p>
            <a:pPr algn="ctr" defTabSz="912813"/>
            <a:r>
              <a:rPr lang="pt-BR" sz="2000" b="1" dirty="0">
                <a:latin typeface="Calibri" pitchFamily="34" charset="0"/>
              </a:rPr>
              <a:t>Um frade fábrica os primeiros cristais para a visão em um monastério de Pisa, Itália</a:t>
            </a:r>
          </a:p>
        </p:txBody>
      </p:sp>
      <p:sp>
        <p:nvSpPr>
          <p:cNvPr id="72718" name="AutoShape 14"/>
          <p:cNvSpPr>
            <a:spLocks noChangeArrowheads="1"/>
          </p:cNvSpPr>
          <p:nvPr/>
        </p:nvSpPr>
        <p:spPr bwMode="auto">
          <a:xfrm>
            <a:off x="3275013"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19" name="Rectangle 16"/>
          <p:cNvSpPr>
            <a:spLocks noChangeArrowheads="1"/>
          </p:cNvSpPr>
          <p:nvPr/>
        </p:nvSpPr>
        <p:spPr bwMode="auto">
          <a:xfrm>
            <a:off x="3706813"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1284</a:t>
            </a:r>
          </a:p>
        </p:txBody>
      </p:sp>
      <p:sp>
        <p:nvSpPr>
          <p:cNvPr id="72720" name="TextBox 13"/>
          <p:cNvSpPr txBox="1">
            <a:spLocks noChangeArrowheads="1"/>
          </p:cNvSpPr>
          <p:nvPr/>
        </p:nvSpPr>
        <p:spPr bwMode="auto">
          <a:xfrm>
            <a:off x="3419475" y="1700213"/>
            <a:ext cx="2305050" cy="1190625"/>
          </a:xfrm>
          <a:prstGeom prst="rect">
            <a:avLst/>
          </a:prstGeom>
          <a:noFill/>
          <a:ln w="9525">
            <a:noFill/>
            <a:miter lim="800000"/>
            <a:headEnd/>
            <a:tailEnd/>
          </a:ln>
        </p:spPr>
        <p:txBody>
          <a:bodyPr>
            <a:spAutoFit/>
          </a:bodyPr>
          <a:lstStyle/>
          <a:p>
            <a:pPr algn="ctr" defTabSz="912813"/>
            <a:r>
              <a:rPr lang="pt-BR" b="1" dirty="0"/>
              <a:t>A </a:t>
            </a:r>
            <a:r>
              <a:rPr lang="pt-BR" b="1" dirty="0" err="1"/>
              <a:t>Salvino</a:t>
            </a:r>
            <a:r>
              <a:rPr lang="pt-BR" b="1" dirty="0"/>
              <a:t> D´Amato atribui-se a invenção do óculos</a:t>
            </a:r>
            <a:r>
              <a:rPr lang="pt-BR" dirty="0"/>
              <a:t>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900"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80904" name="Text Box 17"/>
          <p:cNvSpPr txBox="1">
            <a:spLocks noChangeArrowheads="1"/>
          </p:cNvSpPr>
          <p:nvPr/>
        </p:nvSpPr>
        <p:spPr bwMode="auto">
          <a:xfrm>
            <a:off x="611188" y="4221163"/>
            <a:ext cx="3529012" cy="946150"/>
          </a:xfrm>
          <a:prstGeom prst="rect">
            <a:avLst/>
          </a:prstGeom>
          <a:noFill/>
          <a:ln w="9525">
            <a:noFill/>
            <a:miter lim="800000"/>
            <a:headEnd/>
            <a:tailEnd/>
          </a:ln>
        </p:spPr>
        <p:txBody>
          <a:bodyPr>
            <a:spAutoFit/>
          </a:bodyPr>
          <a:lstStyle/>
          <a:p>
            <a:r>
              <a:rPr lang="pt-BR"/>
              <a:t>DVANNOCCIO BIRINGUCCIO, </a:t>
            </a:r>
          </a:p>
          <a:p>
            <a:r>
              <a:rPr lang="pt-BR"/>
              <a:t>De la pirotechnia , Veneza</a:t>
            </a:r>
          </a:p>
          <a:p>
            <a:endParaRPr lang="pt-BR" sz="2000" b="1"/>
          </a:p>
        </p:txBody>
      </p:sp>
      <p:sp>
        <p:nvSpPr>
          <p:cNvPr id="80906" name="AutoShape 10"/>
          <p:cNvSpPr>
            <a:spLocks noChangeArrowheads="1"/>
          </p:cNvSpPr>
          <p:nvPr/>
        </p:nvSpPr>
        <p:spPr bwMode="auto">
          <a:xfrm>
            <a:off x="909266"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80907" name="Rectangle 16"/>
          <p:cNvSpPr>
            <a:spLocks noChangeArrowheads="1"/>
          </p:cNvSpPr>
          <p:nvPr/>
        </p:nvSpPr>
        <p:spPr bwMode="auto">
          <a:xfrm>
            <a:off x="1306515" y="3429000"/>
            <a:ext cx="1476375" cy="457200"/>
          </a:xfrm>
          <a:prstGeom prst="rect">
            <a:avLst/>
          </a:prstGeom>
          <a:noFill/>
          <a:ln w="9525">
            <a:noFill/>
            <a:miter lim="800000"/>
            <a:headEnd/>
            <a:tailEnd/>
          </a:ln>
        </p:spPr>
        <p:txBody>
          <a:bodyPr>
            <a:spAutoFit/>
          </a:bodyPr>
          <a:lstStyle/>
          <a:p>
            <a:pPr algn="ctr" defTabSz="912813"/>
            <a:r>
              <a:rPr lang="pt-BR" sz="2400" dirty="0">
                <a:latin typeface="Calibri" pitchFamily="34" charset="0"/>
              </a:rPr>
              <a:t>1540</a:t>
            </a:r>
          </a:p>
        </p:txBody>
      </p:sp>
      <p:pic>
        <p:nvPicPr>
          <p:cNvPr id="80911" name="Picture 15" descr="1_4_2_800"/>
          <p:cNvPicPr>
            <a:picLocks noChangeAspect="1" noChangeArrowheads="1"/>
          </p:cNvPicPr>
          <p:nvPr/>
        </p:nvPicPr>
        <p:blipFill>
          <a:blip r:embed="rId3" cstate="print"/>
          <a:srcRect/>
          <a:stretch>
            <a:fillRect/>
          </a:stretch>
        </p:blipFill>
        <p:spPr bwMode="auto">
          <a:xfrm>
            <a:off x="107950" y="485775"/>
            <a:ext cx="4748213" cy="2438400"/>
          </a:xfrm>
          <a:prstGeom prst="rect">
            <a:avLst/>
          </a:prstGeom>
          <a:noFill/>
        </p:spPr>
      </p:pic>
      <p:pic>
        <p:nvPicPr>
          <p:cNvPr id="80913" name="Picture 17"/>
          <p:cNvPicPr>
            <a:picLocks noChangeAspect="1" noChangeArrowheads="1"/>
          </p:cNvPicPr>
          <p:nvPr/>
        </p:nvPicPr>
        <p:blipFill>
          <a:blip r:embed="rId4" cstate="print"/>
          <a:srcRect/>
          <a:stretch>
            <a:fillRect/>
          </a:stretch>
        </p:blipFill>
        <p:spPr bwMode="auto">
          <a:xfrm>
            <a:off x="4284663" y="2924175"/>
            <a:ext cx="4819650" cy="39147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79388"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4757"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4762" name="Rectangle 16"/>
          <p:cNvSpPr>
            <a:spLocks noChangeArrowheads="1"/>
          </p:cNvSpPr>
          <p:nvPr/>
        </p:nvSpPr>
        <p:spPr bwMode="auto">
          <a:xfrm>
            <a:off x="611188"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4765" name="Text Box 17"/>
          <p:cNvSpPr txBox="1">
            <a:spLocks noChangeArrowheads="1"/>
          </p:cNvSpPr>
          <p:nvPr/>
        </p:nvSpPr>
        <p:spPr bwMode="auto">
          <a:xfrm>
            <a:off x="214313" y="4508500"/>
            <a:ext cx="2736850" cy="1006475"/>
          </a:xfrm>
          <a:prstGeom prst="rect">
            <a:avLst/>
          </a:prstGeom>
          <a:noFill/>
          <a:ln w="9525">
            <a:noFill/>
            <a:miter lim="800000"/>
            <a:headEnd/>
            <a:tailEnd/>
          </a:ln>
        </p:spPr>
        <p:txBody>
          <a:bodyPr>
            <a:spAutoFit/>
          </a:bodyPr>
          <a:lstStyle/>
          <a:p>
            <a:r>
              <a:rPr lang="pt-BR" sz="2000" b="1"/>
              <a:t>A Hans Lipperhey</a:t>
            </a:r>
          </a:p>
          <a:p>
            <a:r>
              <a:rPr lang="pt-BR" sz="2000" b="1"/>
              <a:t>atribui-se a invenção do telescópio  </a:t>
            </a:r>
          </a:p>
        </p:txBody>
      </p:sp>
      <p:pic>
        <p:nvPicPr>
          <p:cNvPr id="74766" name="Picture 14"/>
          <p:cNvPicPr>
            <a:picLocks noChangeAspect="1" noChangeArrowheads="1"/>
          </p:cNvPicPr>
          <p:nvPr/>
        </p:nvPicPr>
        <p:blipFill>
          <a:blip r:embed="rId3" cstate="print"/>
          <a:srcRect/>
          <a:stretch>
            <a:fillRect/>
          </a:stretch>
        </p:blipFill>
        <p:spPr bwMode="auto">
          <a:xfrm>
            <a:off x="5148263" y="620713"/>
            <a:ext cx="2857500" cy="1914525"/>
          </a:xfrm>
          <a:prstGeom prst="rect">
            <a:avLst/>
          </a:prstGeom>
          <a:noFill/>
          <a:ln w="9525">
            <a:noFill/>
            <a:miter lim="800000"/>
            <a:headEnd/>
            <a:tailEnd/>
          </a:ln>
          <a:effectLst/>
        </p:spPr>
      </p:pic>
      <p:sp>
        <p:nvSpPr>
          <p:cNvPr id="74767" name="Rectangle 15"/>
          <p:cNvSpPr>
            <a:spLocks noChangeArrowheads="1"/>
          </p:cNvSpPr>
          <p:nvPr/>
        </p:nvSpPr>
        <p:spPr bwMode="auto">
          <a:xfrm>
            <a:off x="684213" y="2924175"/>
            <a:ext cx="1685925" cy="274638"/>
          </a:xfrm>
          <a:prstGeom prst="rect">
            <a:avLst/>
          </a:prstGeom>
          <a:noFill/>
          <a:ln w="9525">
            <a:noFill/>
            <a:miter lim="800000"/>
            <a:headEnd/>
            <a:tailEnd/>
          </a:ln>
          <a:effectLst/>
        </p:spPr>
        <p:txBody>
          <a:bodyPr wrap="none" anchor="ctr">
            <a:spAutoFit/>
          </a:bodyPr>
          <a:lstStyle/>
          <a:p>
            <a:r>
              <a:rPr lang="pt-BR" sz="1200"/>
              <a:t>1570–Setembro 1619 </a:t>
            </a:r>
          </a:p>
        </p:txBody>
      </p:sp>
      <p:pic>
        <p:nvPicPr>
          <p:cNvPr id="74768" name="Picture 16" descr="P2_3_800"/>
          <p:cNvPicPr>
            <a:picLocks noChangeAspect="1" noChangeArrowheads="1"/>
          </p:cNvPicPr>
          <p:nvPr/>
        </p:nvPicPr>
        <p:blipFill>
          <a:blip r:embed="rId4" cstate="print"/>
          <a:srcRect/>
          <a:stretch>
            <a:fillRect/>
          </a:stretch>
        </p:blipFill>
        <p:spPr bwMode="auto">
          <a:xfrm>
            <a:off x="539750" y="549275"/>
            <a:ext cx="1858963" cy="2438400"/>
          </a:xfrm>
          <a:prstGeom prst="rect">
            <a:avLst/>
          </a:prstGeom>
          <a:noFill/>
        </p:spPr>
      </p:pic>
      <p:sp>
        <p:nvSpPr>
          <p:cNvPr id="74769" name="Text Box 17"/>
          <p:cNvSpPr txBox="1">
            <a:spLocks noChangeArrowheads="1"/>
          </p:cNvSpPr>
          <p:nvPr/>
        </p:nvSpPr>
        <p:spPr bwMode="auto">
          <a:xfrm>
            <a:off x="3276600" y="3068638"/>
            <a:ext cx="5256213" cy="3255962"/>
          </a:xfrm>
          <a:prstGeom prst="rect">
            <a:avLst/>
          </a:prstGeom>
          <a:noFill/>
          <a:ln w="9525">
            <a:noFill/>
            <a:miter lim="800000"/>
            <a:headEnd/>
            <a:tailEnd/>
          </a:ln>
          <a:effectLst/>
        </p:spPr>
        <p:txBody>
          <a:bodyPr>
            <a:spAutoFit/>
          </a:bodyPr>
          <a:lstStyle/>
          <a:p>
            <a:pPr>
              <a:spcBef>
                <a:spcPct val="50000"/>
              </a:spcBef>
              <a:buFontTx/>
              <a:buChar char="•"/>
            </a:pPr>
            <a:r>
              <a:rPr lang="pt-BR"/>
              <a:t>Crianças brincado com lentes</a:t>
            </a:r>
          </a:p>
          <a:p>
            <a:pPr>
              <a:spcBef>
                <a:spcPct val="50000"/>
              </a:spcBef>
              <a:buFontTx/>
              <a:buChar char="•"/>
            </a:pPr>
            <a:r>
              <a:rPr lang="pt-BR"/>
              <a:t>De um Aprendiz</a:t>
            </a:r>
          </a:p>
          <a:p>
            <a:pPr>
              <a:spcBef>
                <a:spcPct val="50000"/>
              </a:spcBef>
              <a:buFontTx/>
              <a:buChar char="•"/>
            </a:pPr>
            <a:r>
              <a:rPr lang="pt-BR"/>
              <a:t>De experimentação própria</a:t>
            </a:r>
          </a:p>
          <a:p>
            <a:pPr>
              <a:spcBef>
                <a:spcPct val="50000"/>
              </a:spcBef>
              <a:buFontTx/>
              <a:buChar char="•"/>
            </a:pPr>
            <a:r>
              <a:rPr lang="pt-BR"/>
              <a:t>Cópia de outro artífice</a:t>
            </a:r>
          </a:p>
          <a:p>
            <a:pPr>
              <a:spcBef>
                <a:spcPct val="50000"/>
              </a:spcBef>
              <a:buFontTx/>
              <a:buChar char="•"/>
            </a:pPr>
            <a:r>
              <a:rPr lang="pt-BR"/>
              <a:t>Pedido de Patente</a:t>
            </a:r>
          </a:p>
          <a:p>
            <a:pPr lvl="1">
              <a:spcBef>
                <a:spcPct val="50000"/>
              </a:spcBef>
              <a:buFont typeface="Wingdings" pitchFamily="2" charset="2"/>
              <a:buChar char="ü"/>
            </a:pPr>
            <a:r>
              <a:rPr lang="pt-BR"/>
              <a:t>Manter o segredo</a:t>
            </a:r>
          </a:p>
          <a:p>
            <a:pPr lvl="1">
              <a:spcBef>
                <a:spcPct val="50000"/>
              </a:spcBef>
              <a:buFont typeface="Wingdings" pitchFamily="2" charset="2"/>
              <a:buChar char="ü"/>
            </a:pPr>
            <a:r>
              <a:rPr lang="pt-BR"/>
              <a:t>Exclusividade de produção</a:t>
            </a:r>
          </a:p>
          <a:p>
            <a:pPr lvl="1">
              <a:spcBef>
                <a:spcPct val="50000"/>
              </a:spcBef>
              <a:buFont typeface="Wingdings" pitchFamily="2" charset="2"/>
              <a:buChar char="ü"/>
            </a:pPr>
            <a:r>
              <a:rPr lang="pt-BR"/>
              <a:t>Pensão anual</a:t>
            </a:r>
          </a:p>
        </p:txBody>
      </p:sp>
      <p:sp>
        <p:nvSpPr>
          <p:cNvPr id="74770" name="Rectangle 18"/>
          <p:cNvSpPr>
            <a:spLocks noChangeArrowheads="1"/>
          </p:cNvSpPr>
          <p:nvPr/>
        </p:nvSpPr>
        <p:spPr bwMode="auto">
          <a:xfrm>
            <a:off x="5651500" y="2636838"/>
            <a:ext cx="1603375" cy="274637"/>
          </a:xfrm>
          <a:prstGeom prst="rect">
            <a:avLst/>
          </a:prstGeom>
          <a:noFill/>
          <a:ln w="9525">
            <a:noFill/>
            <a:miter lim="800000"/>
            <a:headEnd/>
            <a:tailEnd/>
          </a:ln>
          <a:effectLst/>
        </p:spPr>
        <p:txBody>
          <a:bodyPr wrap="none" anchor="ctr">
            <a:spAutoFit/>
          </a:bodyPr>
          <a:lstStyle/>
          <a:p>
            <a:r>
              <a:rPr lang="pt-BR" sz="1200"/>
              <a:t>O pedido de patente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79388" y="3068638"/>
            <a:ext cx="8280400" cy="122396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680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6804" name="Rectangle 16"/>
          <p:cNvSpPr>
            <a:spLocks noChangeArrowheads="1"/>
          </p:cNvSpPr>
          <p:nvPr/>
        </p:nvSpPr>
        <p:spPr bwMode="auto">
          <a:xfrm>
            <a:off x="3708400" y="3573463"/>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6811" name="Rectangle 11"/>
          <p:cNvSpPr>
            <a:spLocks noChangeArrowheads="1"/>
          </p:cNvSpPr>
          <p:nvPr/>
        </p:nvSpPr>
        <p:spPr bwMode="auto">
          <a:xfrm>
            <a:off x="755650" y="549275"/>
            <a:ext cx="2195513" cy="21590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6812" name="Text Box 12"/>
          <p:cNvSpPr txBox="1">
            <a:spLocks noChangeArrowheads="1"/>
          </p:cNvSpPr>
          <p:nvPr/>
        </p:nvSpPr>
        <p:spPr bwMode="auto">
          <a:xfrm>
            <a:off x="1547813" y="1268413"/>
            <a:ext cx="647700" cy="762000"/>
          </a:xfrm>
          <a:prstGeom prst="rect">
            <a:avLst/>
          </a:prstGeom>
          <a:noFill/>
          <a:ln w="9525">
            <a:noFill/>
            <a:miter lim="800000"/>
            <a:headEnd/>
            <a:tailEnd/>
          </a:ln>
          <a:effectLst/>
        </p:spPr>
        <p:txBody>
          <a:bodyPr>
            <a:spAutoFit/>
          </a:bodyPr>
          <a:lstStyle/>
          <a:p>
            <a:pPr>
              <a:spcBef>
                <a:spcPct val="50000"/>
              </a:spcBef>
            </a:pPr>
            <a:r>
              <a:rPr lang="pt-BR" sz="4400"/>
              <a:t>?</a:t>
            </a:r>
          </a:p>
        </p:txBody>
      </p:sp>
      <p:sp>
        <p:nvSpPr>
          <p:cNvPr id="76813" name="Text Box 17"/>
          <p:cNvSpPr txBox="1">
            <a:spLocks noChangeArrowheads="1"/>
          </p:cNvSpPr>
          <p:nvPr/>
        </p:nvSpPr>
        <p:spPr bwMode="auto">
          <a:xfrm>
            <a:off x="968375" y="4508500"/>
            <a:ext cx="1874838" cy="396875"/>
          </a:xfrm>
          <a:prstGeom prst="rect">
            <a:avLst/>
          </a:prstGeom>
          <a:noFill/>
          <a:ln w="9525">
            <a:noFill/>
            <a:miter lim="800000"/>
            <a:headEnd/>
            <a:tailEnd/>
          </a:ln>
        </p:spPr>
        <p:txBody>
          <a:bodyPr>
            <a:spAutoFit/>
          </a:bodyPr>
          <a:lstStyle/>
          <a:p>
            <a:r>
              <a:rPr lang="pt-BR" sz="2000" b="1"/>
              <a:t>James Metius</a:t>
            </a:r>
          </a:p>
        </p:txBody>
      </p:sp>
      <p:sp>
        <p:nvSpPr>
          <p:cNvPr id="76814" name="Rectangle 14"/>
          <p:cNvSpPr>
            <a:spLocks noChangeArrowheads="1"/>
          </p:cNvSpPr>
          <p:nvPr/>
        </p:nvSpPr>
        <p:spPr bwMode="auto">
          <a:xfrm>
            <a:off x="1258888" y="2781300"/>
            <a:ext cx="993775" cy="274638"/>
          </a:xfrm>
          <a:prstGeom prst="rect">
            <a:avLst/>
          </a:prstGeom>
          <a:noFill/>
          <a:ln w="9525">
            <a:noFill/>
            <a:miter lim="800000"/>
            <a:headEnd/>
            <a:tailEnd/>
          </a:ln>
          <a:effectLst/>
        </p:spPr>
        <p:txBody>
          <a:bodyPr wrap="none" anchor="ctr">
            <a:spAutoFit/>
          </a:bodyPr>
          <a:lstStyle/>
          <a:p>
            <a:r>
              <a:rPr lang="pt-BR" sz="1200"/>
              <a:t>1571- 1628 </a:t>
            </a:r>
          </a:p>
        </p:txBody>
      </p:sp>
      <p:pic>
        <p:nvPicPr>
          <p:cNvPr id="76815" name="Picture 15" descr="P2_4_800"/>
          <p:cNvPicPr>
            <a:picLocks noChangeAspect="1" noChangeArrowheads="1"/>
          </p:cNvPicPr>
          <p:nvPr/>
        </p:nvPicPr>
        <p:blipFill>
          <a:blip r:embed="rId3" cstate="print"/>
          <a:srcRect/>
          <a:stretch>
            <a:fillRect/>
          </a:stretch>
        </p:blipFill>
        <p:spPr bwMode="auto">
          <a:xfrm>
            <a:off x="5651500" y="549275"/>
            <a:ext cx="1855788" cy="2438400"/>
          </a:xfrm>
          <a:prstGeom prst="rect">
            <a:avLst/>
          </a:prstGeom>
          <a:noFill/>
        </p:spPr>
      </p:pic>
      <p:sp>
        <p:nvSpPr>
          <p:cNvPr id="76816" name="Rectangle 16"/>
          <p:cNvSpPr>
            <a:spLocks noChangeArrowheads="1"/>
          </p:cNvSpPr>
          <p:nvPr/>
        </p:nvSpPr>
        <p:spPr bwMode="auto">
          <a:xfrm>
            <a:off x="6156325" y="3082925"/>
            <a:ext cx="993775" cy="274638"/>
          </a:xfrm>
          <a:prstGeom prst="rect">
            <a:avLst/>
          </a:prstGeom>
          <a:noFill/>
          <a:ln w="9525">
            <a:noFill/>
            <a:miter lim="800000"/>
            <a:headEnd/>
            <a:tailEnd/>
          </a:ln>
          <a:effectLst/>
        </p:spPr>
        <p:txBody>
          <a:bodyPr wrap="none" anchor="ctr">
            <a:spAutoFit/>
          </a:bodyPr>
          <a:lstStyle/>
          <a:p>
            <a:r>
              <a:rPr lang="pt-BR" sz="1200"/>
              <a:t>1580- 1638 </a:t>
            </a:r>
          </a:p>
        </p:txBody>
      </p:sp>
      <p:sp>
        <p:nvSpPr>
          <p:cNvPr id="76817" name="Text Box 17"/>
          <p:cNvSpPr txBox="1">
            <a:spLocks noChangeArrowheads="1"/>
          </p:cNvSpPr>
          <p:nvPr/>
        </p:nvSpPr>
        <p:spPr bwMode="auto">
          <a:xfrm>
            <a:off x="5651500" y="4365625"/>
            <a:ext cx="2736850" cy="1311275"/>
          </a:xfrm>
          <a:prstGeom prst="rect">
            <a:avLst/>
          </a:prstGeom>
          <a:noFill/>
          <a:ln w="9525">
            <a:noFill/>
            <a:miter lim="800000"/>
            <a:headEnd/>
            <a:tailEnd/>
          </a:ln>
        </p:spPr>
        <p:txBody>
          <a:bodyPr>
            <a:spAutoFit/>
          </a:bodyPr>
          <a:lstStyle/>
          <a:p>
            <a:r>
              <a:rPr lang="pt-BR" sz="2000" b="1"/>
              <a:t>A Zacharias Jansen atribui-se a invenção do microscópio composto.</a:t>
            </a:r>
          </a:p>
        </p:txBody>
      </p:sp>
      <p:sp>
        <p:nvSpPr>
          <p:cNvPr id="76818" name="Text Box 17"/>
          <p:cNvSpPr txBox="1">
            <a:spLocks noChangeArrowheads="1"/>
          </p:cNvSpPr>
          <p:nvPr/>
        </p:nvSpPr>
        <p:spPr bwMode="auto">
          <a:xfrm>
            <a:off x="2159000" y="5876925"/>
            <a:ext cx="4824413" cy="701675"/>
          </a:xfrm>
          <a:prstGeom prst="rect">
            <a:avLst/>
          </a:prstGeom>
          <a:noFill/>
          <a:ln w="9525">
            <a:noFill/>
            <a:miter lim="800000"/>
            <a:headEnd/>
            <a:tailEnd/>
          </a:ln>
        </p:spPr>
        <p:txBody>
          <a:bodyPr>
            <a:spAutoFit/>
          </a:bodyPr>
          <a:lstStyle/>
          <a:p>
            <a:pPr algn="ctr"/>
            <a:r>
              <a:rPr lang="pt-BR" sz="2000" b="1"/>
              <a:t>A PATENTE não é concedida devido a </a:t>
            </a:r>
          </a:p>
          <a:p>
            <a:pPr algn="ctr"/>
            <a:r>
              <a:rPr lang="pt-BR" sz="2000" b="1"/>
              <a:t>simplicidade do instrumento</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7372</TotalTime>
  <Words>3747</Words>
  <Application>Microsoft Office PowerPoint</Application>
  <PresentationFormat>Apresentação na tela (4:3)</PresentationFormat>
  <Paragraphs>405</Paragraphs>
  <Slides>55</Slides>
  <Notes>17</Notes>
  <HiddenSlides>0</HiddenSlides>
  <MMClips>1</MMClips>
  <ScaleCrop>false</ScaleCrop>
  <HeadingPairs>
    <vt:vector size="4" baseType="variant">
      <vt:variant>
        <vt:lpstr>Tema</vt:lpstr>
      </vt:variant>
      <vt:variant>
        <vt:i4>1</vt:i4>
      </vt:variant>
      <vt:variant>
        <vt:lpstr>Títulos de slides</vt:lpstr>
      </vt:variant>
      <vt:variant>
        <vt:i4>55</vt:i4>
      </vt:variant>
    </vt:vector>
  </HeadingPairs>
  <TitlesOfParts>
    <vt:vector size="56" baseType="lpstr">
      <vt:lpstr>Blank Presentation</vt:lpstr>
      <vt:lpstr>Slide 1</vt:lpstr>
      <vt:lpstr>Por que precisamos de telescópios?</vt:lpstr>
      <vt:lpstr>o olho</vt:lpstr>
      <vt:lpstr>Pupila e iris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Tipos de telescópios</vt:lpstr>
      <vt:lpstr>Os telescópios podem ser:</vt:lpstr>
      <vt:lpstr>Refratores  (também conhecidos como lunetas)</vt:lpstr>
      <vt:lpstr>Como funciona um refrator</vt:lpstr>
      <vt:lpstr>Telescópio de Galileu</vt:lpstr>
      <vt:lpstr>galileoscópio</vt:lpstr>
      <vt:lpstr>Desvantagens dos refratores</vt:lpstr>
      <vt:lpstr>Aberração cromática</vt:lpstr>
      <vt:lpstr>Refletores</vt:lpstr>
      <vt:lpstr>Como funciona um refletor</vt:lpstr>
      <vt:lpstr>Newtoniano</vt:lpstr>
      <vt:lpstr>O telescópio de Newton</vt:lpstr>
      <vt:lpstr>Newtoniano moderno</vt:lpstr>
      <vt:lpstr>Cassegrain</vt:lpstr>
      <vt:lpstr>Catadióptricos</vt:lpstr>
      <vt:lpstr>Schmidt</vt:lpstr>
      <vt:lpstr>Maksutov</vt:lpstr>
      <vt:lpstr>Os maiores telescópios da atualidade</vt:lpstr>
      <vt:lpstr>O maior refrator, ainda em operação</vt:lpstr>
      <vt:lpstr>Refrator de Yerkes</vt:lpstr>
      <vt:lpstr>Os maiores telescópios do mundo (refletores)</vt:lpstr>
      <vt:lpstr>Large Binocular Telescope (LBT) </vt:lpstr>
      <vt:lpstr>Gran Telescopio Canarias (GTC)</vt:lpstr>
      <vt:lpstr>Keck 1 e 2 </vt:lpstr>
      <vt:lpstr>Algumas grandezas físicas envolvidas</vt:lpstr>
      <vt:lpstr>Grandezas importantes relacionadas com telescópios:</vt:lpstr>
      <vt:lpstr>Grandezas importantes Telescópio Refrator Grubb 204/3000</vt:lpstr>
      <vt:lpstr>distância focal, F</vt:lpstr>
      <vt:lpstr>Abertura, #f</vt:lpstr>
      <vt:lpstr>aumento, A</vt:lpstr>
      <vt:lpstr>Aumento máximo útil</vt:lpstr>
      <vt:lpstr>poder separador, P</vt:lpstr>
      <vt:lpstr>Magnitude limite, mlim</vt:lpstr>
      <vt:lpstr>Razão de Luminosidade (“LGP”)</vt:lpstr>
      <vt:lpstr>“Praticando”...</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416</cp:revision>
  <cp:lastPrinted>2000-05-01T12:23:36Z</cp:lastPrinted>
  <dcterms:created xsi:type="dcterms:W3CDTF">1995-06-17T23:31:02Z</dcterms:created>
  <dcterms:modified xsi:type="dcterms:W3CDTF">2015-05-07T12:27:19Z</dcterms:modified>
</cp:coreProperties>
</file>