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1001" r:id="rId2"/>
    <p:sldId id="1002" r:id="rId3"/>
    <p:sldId id="1003" r:id="rId4"/>
    <p:sldId id="1033" r:id="rId5"/>
    <p:sldId id="1004" r:id="rId6"/>
    <p:sldId id="1021" r:id="rId7"/>
    <p:sldId id="1041" r:id="rId8"/>
    <p:sldId id="1022" r:id="rId9"/>
    <p:sldId id="1040" r:id="rId10"/>
    <p:sldId id="1047" r:id="rId11"/>
    <p:sldId id="1048" r:id="rId12"/>
    <p:sldId id="1049" r:id="rId13"/>
    <p:sldId id="1050" r:id="rId14"/>
    <p:sldId id="1058" r:id="rId15"/>
    <p:sldId id="1057" r:id="rId16"/>
    <p:sldId id="1056" r:id="rId17"/>
    <p:sldId id="1059" r:id="rId18"/>
    <p:sldId id="1055" r:id="rId19"/>
    <p:sldId id="1054" r:id="rId20"/>
    <p:sldId id="1053" r:id="rId21"/>
    <p:sldId id="1051" r:id="rId22"/>
    <p:sldId id="1034" r:id="rId23"/>
    <p:sldId id="1025" r:id="rId24"/>
    <p:sldId id="1026" r:id="rId25"/>
    <p:sldId id="1046" r:id="rId26"/>
    <p:sldId id="1030" r:id="rId27"/>
    <p:sldId id="1031" r:id="rId28"/>
    <p:sldId id="1032" r:id="rId29"/>
    <p:sldId id="1016" r:id="rId30"/>
    <p:sldId id="1018" r:id="rId31"/>
    <p:sldId id="1019" r:id="rId32"/>
    <p:sldId id="1020" r:id="rId33"/>
    <p:sldId id="1035" r:id="rId34"/>
    <p:sldId id="1036" r:id="rId35"/>
    <p:sldId id="1017" r:id="rId36"/>
    <p:sldId id="1037" r:id="rId37"/>
    <p:sldId id="1038" r:id="rId38"/>
    <p:sldId id="1039" r:id="rId39"/>
    <p:sldId id="1060" r:id="rId40"/>
    <p:sldId id="1045" r:id="rId41"/>
    <p:sldId id="1044" r:id="rId42"/>
    <p:sldId id="1042" r:id="rId43"/>
    <p:sldId id="1043" r:id="rId44"/>
  </p:sldIdLst>
  <p:sldSz cx="9144000" cy="6858000" type="screen4x3"/>
  <p:notesSz cx="6858000" cy="8686800"/>
  <p:defaultTextStyle>
    <a:defPPr>
      <a:defRPr lang="pt-BR"/>
    </a:defPPr>
    <a:lvl1pPr algn="ctr" rtl="0" eaLnBrk="0" fontAlgn="base" hangingPunct="0">
      <a:spcBef>
        <a:spcPct val="0"/>
      </a:spcBef>
      <a:spcAft>
        <a:spcPct val="0"/>
      </a:spcAft>
      <a:defRPr sz="1600" b="1" kern="1200">
        <a:solidFill>
          <a:srgbClr val="FF0066"/>
        </a:solidFill>
        <a:latin typeface="Arial" charset="0"/>
        <a:ea typeface="+mn-ea"/>
        <a:cs typeface="+mn-cs"/>
      </a:defRPr>
    </a:lvl1pPr>
    <a:lvl2pPr marL="457200" algn="ctr" rtl="0" eaLnBrk="0" fontAlgn="base" hangingPunct="0">
      <a:spcBef>
        <a:spcPct val="0"/>
      </a:spcBef>
      <a:spcAft>
        <a:spcPct val="0"/>
      </a:spcAft>
      <a:defRPr sz="1600" b="1" kern="1200">
        <a:solidFill>
          <a:srgbClr val="FF0066"/>
        </a:solidFill>
        <a:latin typeface="Arial" charset="0"/>
        <a:ea typeface="+mn-ea"/>
        <a:cs typeface="+mn-cs"/>
      </a:defRPr>
    </a:lvl2pPr>
    <a:lvl3pPr marL="914400" algn="ctr" rtl="0" eaLnBrk="0" fontAlgn="base" hangingPunct="0">
      <a:spcBef>
        <a:spcPct val="0"/>
      </a:spcBef>
      <a:spcAft>
        <a:spcPct val="0"/>
      </a:spcAft>
      <a:defRPr sz="1600" b="1" kern="1200">
        <a:solidFill>
          <a:srgbClr val="FF0066"/>
        </a:solidFill>
        <a:latin typeface="Arial" charset="0"/>
        <a:ea typeface="+mn-ea"/>
        <a:cs typeface="+mn-cs"/>
      </a:defRPr>
    </a:lvl3pPr>
    <a:lvl4pPr marL="1371600" algn="ctr" rtl="0" eaLnBrk="0" fontAlgn="base" hangingPunct="0">
      <a:spcBef>
        <a:spcPct val="0"/>
      </a:spcBef>
      <a:spcAft>
        <a:spcPct val="0"/>
      </a:spcAft>
      <a:defRPr sz="1600" b="1" kern="1200">
        <a:solidFill>
          <a:srgbClr val="FF0066"/>
        </a:solidFill>
        <a:latin typeface="Arial" charset="0"/>
        <a:ea typeface="+mn-ea"/>
        <a:cs typeface="+mn-cs"/>
      </a:defRPr>
    </a:lvl4pPr>
    <a:lvl5pPr marL="1828800" algn="ctr" rtl="0" eaLnBrk="0" fontAlgn="base" hangingPunct="0">
      <a:spcBef>
        <a:spcPct val="0"/>
      </a:spcBef>
      <a:spcAft>
        <a:spcPct val="0"/>
      </a:spcAft>
      <a:defRPr sz="1600" b="1" kern="1200">
        <a:solidFill>
          <a:srgbClr val="FF0066"/>
        </a:solidFill>
        <a:latin typeface="Arial" charset="0"/>
        <a:ea typeface="+mn-ea"/>
        <a:cs typeface="+mn-cs"/>
      </a:defRPr>
    </a:lvl5pPr>
    <a:lvl6pPr marL="2286000" algn="l" defTabSz="914400" rtl="0" eaLnBrk="1" latinLnBrk="0" hangingPunct="1">
      <a:defRPr sz="1600" b="1" kern="1200">
        <a:solidFill>
          <a:srgbClr val="FF0066"/>
        </a:solidFill>
        <a:latin typeface="Arial" charset="0"/>
        <a:ea typeface="+mn-ea"/>
        <a:cs typeface="+mn-cs"/>
      </a:defRPr>
    </a:lvl6pPr>
    <a:lvl7pPr marL="2743200" algn="l" defTabSz="914400" rtl="0" eaLnBrk="1" latinLnBrk="0" hangingPunct="1">
      <a:defRPr sz="1600" b="1" kern="1200">
        <a:solidFill>
          <a:srgbClr val="FF0066"/>
        </a:solidFill>
        <a:latin typeface="Arial" charset="0"/>
        <a:ea typeface="+mn-ea"/>
        <a:cs typeface="+mn-cs"/>
      </a:defRPr>
    </a:lvl7pPr>
    <a:lvl8pPr marL="3200400" algn="l" defTabSz="914400" rtl="0" eaLnBrk="1" latinLnBrk="0" hangingPunct="1">
      <a:defRPr sz="1600" b="1" kern="1200">
        <a:solidFill>
          <a:srgbClr val="FF0066"/>
        </a:solidFill>
        <a:latin typeface="Arial" charset="0"/>
        <a:ea typeface="+mn-ea"/>
        <a:cs typeface="+mn-cs"/>
      </a:defRPr>
    </a:lvl8pPr>
    <a:lvl9pPr marL="3657600" algn="l" defTabSz="914400" rtl="0" eaLnBrk="1" latinLnBrk="0" hangingPunct="1">
      <a:defRPr sz="1600" b="1" kern="1200">
        <a:solidFill>
          <a:srgbClr val="FF0066"/>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820000"/>
    <a:srgbClr val="600000"/>
    <a:srgbClr val="002B4C"/>
    <a:srgbClr val="005392"/>
    <a:srgbClr val="0000FF"/>
    <a:srgbClr val="143C2B"/>
    <a:srgbClr val="000066"/>
    <a:srgbClr val="0066FF"/>
    <a:srgbClr val="00CC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5402" autoAdjust="0"/>
  </p:normalViewPr>
  <p:slideViewPr>
    <p:cSldViewPr>
      <p:cViewPr varScale="1">
        <p:scale>
          <a:sx n="107" d="100"/>
          <a:sy n="107" d="100"/>
        </p:scale>
        <p:origin x="-1674" y="-90"/>
      </p:cViewPr>
      <p:guideLst>
        <p:guide orient="horz" pos="2251"/>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39" y="863"/>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a:defRPr sz="1000" b="0" i="1">
                <a:solidFill>
                  <a:schemeClr val="tx1"/>
                </a:solidFill>
                <a:latin typeface="Times New Roman" pitchFamily="18" charset="0"/>
              </a:defRPr>
            </a:lvl1pPr>
          </a:lstStyle>
          <a:p>
            <a:pPr>
              <a:defRPr/>
            </a:pPr>
            <a:endParaRPr lang="pt-BR"/>
          </a:p>
        </p:txBody>
      </p:sp>
      <p:sp>
        <p:nvSpPr>
          <p:cNvPr id="3075" name="Rectangle 3"/>
          <p:cNvSpPr>
            <a:spLocks noGrp="1" noChangeArrowheads="1"/>
          </p:cNvSpPr>
          <p:nvPr>
            <p:ph type="dt" sz="quarter" idx="1"/>
          </p:nvPr>
        </p:nvSpPr>
        <p:spPr bwMode="auto">
          <a:xfrm>
            <a:off x="388620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b="0" i="1">
                <a:solidFill>
                  <a:schemeClr val="tx1"/>
                </a:solidFill>
                <a:latin typeface="Times New Roman" pitchFamily="18" charset="0"/>
              </a:defRPr>
            </a:lvl1pPr>
          </a:lstStyle>
          <a:p>
            <a:pPr>
              <a:defRPr/>
            </a:pPr>
            <a:endParaRPr lang="pt-BR"/>
          </a:p>
        </p:txBody>
      </p:sp>
      <p:sp>
        <p:nvSpPr>
          <p:cNvPr id="3076" name="Rectangle 4"/>
          <p:cNvSpPr>
            <a:spLocks noGrp="1" noChangeArrowheads="1"/>
          </p:cNvSpPr>
          <p:nvPr>
            <p:ph type="ftr" sz="quarter" idx="2"/>
          </p:nvPr>
        </p:nvSpPr>
        <p:spPr bwMode="auto">
          <a:xfrm>
            <a:off x="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a:defRPr sz="1000" b="0" i="1">
                <a:solidFill>
                  <a:schemeClr val="tx1"/>
                </a:solidFill>
                <a:latin typeface="Times New Roman" pitchFamily="18" charset="0"/>
              </a:defRPr>
            </a:lvl1pPr>
          </a:lstStyle>
          <a:p>
            <a:pPr>
              <a:defRPr/>
            </a:pPr>
            <a:endParaRPr lang="pt-BR"/>
          </a:p>
        </p:txBody>
      </p:sp>
      <p:sp>
        <p:nvSpPr>
          <p:cNvPr id="3077" name="Rectangle 5"/>
          <p:cNvSpPr>
            <a:spLocks noGrp="1" noChangeArrowheads="1"/>
          </p:cNvSpPr>
          <p:nvPr>
            <p:ph type="sldNum" sz="quarter" idx="3"/>
          </p:nvPr>
        </p:nvSpPr>
        <p:spPr bwMode="auto">
          <a:xfrm>
            <a:off x="388620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b="0" i="1">
                <a:solidFill>
                  <a:schemeClr val="tx1"/>
                </a:solidFill>
                <a:latin typeface="Times New Roman" pitchFamily="18" charset="0"/>
              </a:defRPr>
            </a:lvl1pPr>
          </a:lstStyle>
          <a:p>
            <a:pPr>
              <a:defRPr/>
            </a:pPr>
            <a:fld id="{F3C9440B-DEF0-4341-941B-32317991C5D3}" type="slidenum">
              <a:rPr lang="pt-BR"/>
              <a:pPr>
                <a:defRPr/>
              </a:pPr>
              <a:t>‹nº›</a:t>
            </a:fld>
            <a:endParaRPr lang="pt-B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a:defRPr sz="1000" b="0" i="1">
                <a:solidFill>
                  <a:schemeClr val="tx1"/>
                </a:solidFill>
              </a:defRPr>
            </a:lvl1pPr>
          </a:lstStyle>
          <a:p>
            <a:pPr>
              <a:defRPr/>
            </a:pPr>
            <a:endParaRPr lang="pt-BR"/>
          </a:p>
        </p:txBody>
      </p:sp>
      <p:sp>
        <p:nvSpPr>
          <p:cNvPr id="2051" name="Rectangle 3"/>
          <p:cNvSpPr>
            <a:spLocks noGrp="1" noChangeArrowheads="1"/>
          </p:cNvSpPr>
          <p:nvPr>
            <p:ph type="dt" idx="1"/>
          </p:nvPr>
        </p:nvSpPr>
        <p:spPr bwMode="auto">
          <a:xfrm>
            <a:off x="388620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b="0" i="1">
                <a:solidFill>
                  <a:schemeClr val="tx1"/>
                </a:solidFill>
              </a:defRPr>
            </a:lvl1pPr>
          </a:lstStyle>
          <a:p>
            <a:pPr>
              <a:defRPr/>
            </a:pPr>
            <a:endParaRPr lang="pt-BR"/>
          </a:p>
        </p:txBody>
      </p:sp>
      <p:sp>
        <p:nvSpPr>
          <p:cNvPr id="27652" name="Rectangle 4"/>
          <p:cNvSpPr>
            <a:spLocks noGrp="1" noRot="1" noChangeAspect="1" noChangeArrowheads="1" noTextEdit="1"/>
          </p:cNvSpPr>
          <p:nvPr>
            <p:ph type="sldImg" idx="2"/>
          </p:nvPr>
        </p:nvSpPr>
        <p:spPr bwMode="auto">
          <a:xfrm>
            <a:off x="1263650" y="657225"/>
            <a:ext cx="4330700" cy="324485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4400" y="4125913"/>
            <a:ext cx="5029200" cy="39100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2054" name="Rectangle 6"/>
          <p:cNvSpPr>
            <a:spLocks noGrp="1" noChangeArrowheads="1"/>
          </p:cNvSpPr>
          <p:nvPr>
            <p:ph type="ftr" sz="quarter" idx="4"/>
          </p:nvPr>
        </p:nvSpPr>
        <p:spPr bwMode="auto">
          <a:xfrm>
            <a:off x="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a:defRPr sz="1000" b="0" i="1">
                <a:solidFill>
                  <a:schemeClr val="tx1"/>
                </a:solidFill>
              </a:defRPr>
            </a:lvl1pPr>
          </a:lstStyle>
          <a:p>
            <a:pPr>
              <a:defRPr/>
            </a:pPr>
            <a:endParaRPr lang="pt-BR"/>
          </a:p>
        </p:txBody>
      </p:sp>
      <p:sp>
        <p:nvSpPr>
          <p:cNvPr id="2055" name="Rectangle 7"/>
          <p:cNvSpPr>
            <a:spLocks noGrp="1" noChangeArrowheads="1"/>
          </p:cNvSpPr>
          <p:nvPr>
            <p:ph type="sldNum" sz="quarter" idx="5"/>
          </p:nvPr>
        </p:nvSpPr>
        <p:spPr bwMode="auto">
          <a:xfrm>
            <a:off x="388620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b="0" i="1">
                <a:solidFill>
                  <a:schemeClr val="tx1"/>
                </a:solidFill>
              </a:defRPr>
            </a:lvl1pPr>
          </a:lstStyle>
          <a:p>
            <a:pPr>
              <a:defRPr/>
            </a:pPr>
            <a:fld id="{36B50E0C-8C83-40B2-A26D-A743C2BA505B}" type="slidenum">
              <a:rPr lang="pt-BR"/>
              <a:pPr>
                <a:defRPr/>
              </a:pPr>
              <a:t>‹nº›</a:t>
            </a:fld>
            <a:endParaRPr 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1F951485-E842-4205-8042-A3071C5D2D18}" type="slidenum">
              <a:rPr lang="pt-BR" smtClean="0"/>
              <a:pPr/>
              <a:t>1</a:t>
            </a:fld>
            <a:endParaRPr lang="pt-BR" smtClean="0"/>
          </a:p>
        </p:txBody>
      </p:sp>
      <p:sp>
        <p:nvSpPr>
          <p:cNvPr id="28675" name="Text Box 2"/>
          <p:cNvSpPr txBox="1">
            <a:spLocks noChangeArrowheads="1"/>
          </p:cNvSpPr>
          <p:nvPr/>
        </p:nvSpPr>
        <p:spPr bwMode="auto">
          <a:xfrm>
            <a:off x="1190625" y="835025"/>
            <a:ext cx="4476750" cy="3006725"/>
          </a:xfrm>
          <a:prstGeom prst="rect">
            <a:avLst/>
          </a:prstGeom>
          <a:solidFill>
            <a:srgbClr val="FFFFFF"/>
          </a:solidFill>
          <a:ln w="9360">
            <a:solidFill>
              <a:srgbClr val="000000"/>
            </a:solidFill>
            <a:miter lim="800000"/>
            <a:headEnd/>
            <a:tailEnd/>
          </a:ln>
        </p:spPr>
        <p:txBody>
          <a:bodyPr wrap="none" anchor="ctr"/>
          <a:lstStyle/>
          <a:p>
            <a:endParaRPr lang="pt-BR"/>
          </a:p>
        </p:txBody>
      </p:sp>
      <p:sp>
        <p:nvSpPr>
          <p:cNvPr id="28676" name="Rectangle 3"/>
          <p:cNvSpPr>
            <a:spLocks noGrp="1" noChangeArrowheads="1"/>
          </p:cNvSpPr>
          <p:nvPr>
            <p:ph type="body"/>
          </p:nvPr>
        </p:nvSpPr>
        <p:spPr>
          <a:xfrm>
            <a:off x="1062038" y="4132263"/>
            <a:ext cx="4735512" cy="3333750"/>
          </a:xfrm>
          <a:noFill/>
          <a:ln/>
        </p:spPr>
        <p:txBody>
          <a:bodyPr wrap="none" anchor="ctr"/>
          <a:lstStyle/>
          <a:p>
            <a:endParaRPr lang="pt-B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11</a:t>
            </a:fld>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a:t>
            </a:r>
            <a:r>
              <a:rPr lang="pt-BR" dirty="0" smtClean="0"/>
              <a:t>eclipse.gsfc.nasa.gov/SEplot/SEplotkey.html</a:t>
            </a:r>
          </a:p>
          <a:p>
            <a:r>
              <a:rPr lang="pt-BR" dirty="0" smtClean="0"/>
              <a:t>Paralaxe Solar:</a:t>
            </a:r>
          </a:p>
          <a:p>
            <a:r>
              <a:rPr lang="pt-BR" sz="1200" b="0" i="0" kern="1200" dirty="0" smtClean="0">
                <a:solidFill>
                  <a:schemeClr val="tx1"/>
                </a:solidFill>
                <a:latin typeface="Times New Roman" pitchFamily="18" charset="0"/>
                <a:ea typeface="+mn-ea"/>
                <a:cs typeface="+mn-cs"/>
              </a:rPr>
              <a:t>A unidade derivada da Unidade Astronômica é a “</a:t>
            </a:r>
            <a:r>
              <a:rPr lang="pt-BR" sz="1200" b="1" i="0" kern="1200" dirty="0" smtClean="0">
                <a:solidFill>
                  <a:schemeClr val="tx1"/>
                </a:solidFill>
                <a:latin typeface="Times New Roman" pitchFamily="18" charset="0"/>
                <a:ea typeface="+mn-ea"/>
                <a:cs typeface="+mn-cs"/>
              </a:rPr>
              <a:t>paralaxe solar</a:t>
            </a:r>
            <a:r>
              <a:rPr lang="pt-BR" sz="1200" b="0" i="0" kern="1200" dirty="0" smtClean="0">
                <a:solidFill>
                  <a:schemeClr val="tx1"/>
                </a:solidFill>
                <a:latin typeface="Times New Roman" pitchFamily="18" charset="0"/>
                <a:ea typeface="+mn-ea"/>
                <a:cs typeface="+mn-cs"/>
              </a:rPr>
              <a:t>” que é definida como se segue: a paralaxe solar é o </a:t>
            </a:r>
            <a:r>
              <a:rPr lang="pt-BR" sz="1200" b="0" i="0" kern="1200" dirty="0" err="1" smtClean="0">
                <a:solidFill>
                  <a:schemeClr val="tx1"/>
                </a:solidFill>
                <a:latin typeface="Times New Roman" pitchFamily="18" charset="0"/>
                <a:ea typeface="+mn-ea"/>
                <a:cs typeface="+mn-cs"/>
              </a:rPr>
              <a:t>arcoseno</a:t>
            </a:r>
            <a:r>
              <a:rPr lang="pt-BR" sz="1200" b="0" i="0" kern="1200" dirty="0" smtClean="0">
                <a:solidFill>
                  <a:schemeClr val="tx1"/>
                </a:solidFill>
                <a:latin typeface="Times New Roman" pitchFamily="18" charset="0"/>
                <a:ea typeface="+mn-ea"/>
                <a:cs typeface="+mn-cs"/>
              </a:rPr>
              <a:t> do raio terrestre dividido pela unidade astronômica.</a:t>
            </a:r>
            <a:br>
              <a:rPr lang="pt-BR" sz="1200" b="0" i="0" kern="1200" dirty="0" smtClean="0">
                <a:solidFill>
                  <a:schemeClr val="tx1"/>
                </a:solidFill>
                <a:latin typeface="Times New Roman" pitchFamily="18" charset="0"/>
                <a:ea typeface="+mn-ea"/>
                <a:cs typeface="+mn-cs"/>
              </a:rPr>
            </a:br>
            <a:endParaRPr lang="pt-BR" sz="1200" b="0" i="0" kern="1200" dirty="0" smtClean="0">
              <a:solidFill>
                <a:schemeClr val="tx1"/>
              </a:solidFill>
              <a:latin typeface="Times New Roman" pitchFamily="18" charset="0"/>
              <a:ea typeface="+mn-ea"/>
              <a:cs typeface="+mn-cs"/>
            </a:endParaRPr>
          </a:p>
          <a:p>
            <a:r>
              <a:rPr lang="pt-BR" sz="1200" b="0" i="0" kern="1200" dirty="0" smtClean="0">
                <a:solidFill>
                  <a:schemeClr val="tx1"/>
                </a:solidFill>
                <a:latin typeface="Times New Roman" pitchFamily="18" charset="0"/>
                <a:ea typeface="+mn-ea"/>
                <a:cs typeface="+mn-cs"/>
              </a:rPr>
              <a:t>Há unidades secundárias de comprimento definidas como se segue:</a:t>
            </a:r>
          </a:p>
          <a:p>
            <a:r>
              <a:rPr lang="pt-BR" sz="1200" b="1" i="0" kern="1200" dirty="0" err="1" smtClean="0">
                <a:solidFill>
                  <a:schemeClr val="tx1"/>
                </a:solidFill>
                <a:latin typeface="Times New Roman" pitchFamily="18" charset="0"/>
                <a:ea typeface="+mn-ea"/>
                <a:cs typeface="+mn-cs"/>
              </a:rPr>
              <a:t>parsec</a:t>
            </a:r>
            <a:r>
              <a:rPr lang="pt-BR" sz="1200" b="0" i="0" kern="1200" dirty="0" smtClean="0">
                <a:solidFill>
                  <a:schemeClr val="tx1"/>
                </a:solidFill>
                <a:latin typeface="Times New Roman" pitchFamily="18" charset="0"/>
                <a:ea typeface="+mn-ea"/>
                <a:cs typeface="+mn-cs"/>
              </a:rPr>
              <a:t> é a distância à estrela cuja paralaxe anual é igual a um segundo de arco, isto é, a distância à qual uma unidade astronômica subtende um ângulo de um segundo de arco;</a:t>
            </a:r>
          </a:p>
          <a:p>
            <a:r>
              <a:rPr lang="pt-BR" sz="1200" b="1" i="0" kern="1200" dirty="0" smtClean="0">
                <a:solidFill>
                  <a:schemeClr val="tx1"/>
                </a:solidFill>
                <a:latin typeface="Times New Roman" pitchFamily="18" charset="0"/>
                <a:ea typeface="+mn-ea"/>
                <a:cs typeface="+mn-cs"/>
              </a:rPr>
              <a:t>ano-luz</a:t>
            </a:r>
            <a:r>
              <a:rPr lang="pt-BR" sz="1200" b="0" i="0" kern="1200" dirty="0" smtClean="0">
                <a:solidFill>
                  <a:schemeClr val="tx1"/>
                </a:solidFill>
                <a:latin typeface="Times New Roman" pitchFamily="18" charset="0"/>
                <a:ea typeface="+mn-ea"/>
                <a:cs typeface="+mn-cs"/>
              </a:rPr>
              <a:t> é a distância que a luz viaja durante um ano Juliano (365.25 dias) no vácuo.</a:t>
            </a:r>
            <a:br>
              <a:rPr lang="pt-BR" sz="1200" b="0" i="0" kern="1200" dirty="0" smtClean="0">
                <a:solidFill>
                  <a:schemeClr val="tx1"/>
                </a:solidFill>
                <a:latin typeface="Times New Roman" pitchFamily="18" charset="0"/>
                <a:ea typeface="+mn-ea"/>
                <a:cs typeface="+mn-cs"/>
              </a:rPr>
            </a:br>
            <a:endParaRPr lang="pt-BR" sz="1200" b="0" i="0" kern="1200" dirty="0" smtClean="0">
              <a:solidFill>
                <a:schemeClr val="tx1"/>
              </a:solidFill>
              <a:latin typeface="Times New Roman" pitchFamily="18" charset="0"/>
              <a:ea typeface="+mn-ea"/>
              <a:cs typeface="+mn-cs"/>
            </a:endParaRPr>
          </a:p>
          <a:p>
            <a:r>
              <a:rPr lang="pt-BR" sz="1200" b="0" i="0" kern="1200" dirty="0" smtClean="0">
                <a:solidFill>
                  <a:schemeClr val="tx1"/>
                </a:solidFill>
                <a:latin typeface="Times New Roman" pitchFamily="18" charset="0"/>
                <a:ea typeface="+mn-ea"/>
                <a:cs typeface="+mn-cs"/>
              </a:rPr>
              <a:t>Só o metro corresponde a uma constante arbitrariamente definida; as outras unidades são derivadas e os seus valores podem variar com o tempo. A constante gravitacional de Gauss tem como valor (UAI, 1976 e IERS, 1992) 0.017 202 098 95 radianos por dia, o que é dizer 0.985 607 668 601 425 graus por dia.</a:t>
            </a:r>
          </a:p>
          <a:p>
            <a:r>
              <a:rPr lang="pt-BR" sz="1200" b="0" i="0" kern="1200" dirty="0" smtClean="0">
                <a:solidFill>
                  <a:schemeClr val="tx1"/>
                </a:solidFill>
                <a:latin typeface="Times New Roman" pitchFamily="18" charset="0"/>
                <a:ea typeface="+mn-ea"/>
                <a:cs typeface="+mn-cs"/>
              </a:rPr>
              <a:t>O quadro seguinte dá os valores correntes destas constantes. </a:t>
            </a:r>
            <a:br>
              <a:rPr lang="pt-BR" sz="1200" b="0" i="0" kern="1200" dirty="0" smtClean="0">
                <a:solidFill>
                  <a:schemeClr val="tx1"/>
                </a:solidFill>
                <a:latin typeface="Times New Roman" pitchFamily="18" charset="0"/>
                <a:ea typeface="+mn-ea"/>
                <a:cs typeface="+mn-cs"/>
              </a:rPr>
            </a:br>
            <a:endParaRPr lang="pt-BR" sz="1200" b="0" i="0" kern="1200" dirty="0" smtClean="0">
              <a:solidFill>
                <a:schemeClr val="tx1"/>
              </a:solidFill>
              <a:latin typeface="Times New Roman" pitchFamily="18" charset="0"/>
              <a:ea typeface="+mn-ea"/>
              <a:cs typeface="+mn-cs"/>
            </a:endParaRPr>
          </a:p>
          <a:p>
            <a:r>
              <a:rPr lang="pt-BR" sz="1200" b="0" u="none" strike="noStrike" kern="1200" dirty="0" smtClean="0">
                <a:solidFill>
                  <a:schemeClr val="tx1"/>
                </a:solidFill>
                <a:latin typeface="Times New Roman" pitchFamily="18" charset="0"/>
                <a:ea typeface="+mn-ea"/>
                <a:cs typeface="+mn-cs"/>
              </a:rPr>
              <a:t> Paralaxe </a:t>
            </a:r>
            <a:r>
              <a:rPr lang="pt-BR" sz="1200" b="0" u="none" strike="noStrike" kern="1200" dirty="0" err="1" smtClean="0">
                <a:solidFill>
                  <a:schemeClr val="tx1"/>
                </a:solidFill>
                <a:latin typeface="Times New Roman" pitchFamily="18" charset="0"/>
                <a:ea typeface="+mn-ea"/>
                <a:cs typeface="+mn-cs"/>
              </a:rPr>
              <a:t>SolarUnidade</a:t>
            </a:r>
            <a:r>
              <a:rPr lang="pt-BR" sz="1200" b="0" u="none" strike="noStrike" kern="1200" dirty="0" smtClean="0">
                <a:solidFill>
                  <a:schemeClr val="tx1"/>
                </a:solidFill>
                <a:latin typeface="Times New Roman" pitchFamily="18" charset="0"/>
                <a:ea typeface="+mn-ea"/>
                <a:cs typeface="+mn-cs"/>
              </a:rPr>
              <a:t> </a:t>
            </a:r>
            <a:r>
              <a:rPr lang="pt-BR" sz="1200" b="0" u="none" strike="noStrike" kern="1200" dirty="0" err="1" smtClean="0">
                <a:solidFill>
                  <a:schemeClr val="tx1"/>
                </a:solidFill>
                <a:latin typeface="Times New Roman" pitchFamily="18" charset="0"/>
                <a:ea typeface="+mn-ea"/>
                <a:cs typeface="+mn-cs"/>
              </a:rPr>
              <a:t>Astronómica</a:t>
            </a:r>
            <a:endParaRPr lang="pt-BR" sz="1200" b="0" u="none" strike="noStrike" kern="1200" dirty="0" smtClean="0">
              <a:solidFill>
                <a:schemeClr val="tx1"/>
              </a:solidFill>
              <a:latin typeface="Times New Roman" pitchFamily="18" charset="0"/>
              <a:ea typeface="+mn-ea"/>
              <a:cs typeface="+mn-cs"/>
            </a:endParaRPr>
          </a:p>
          <a:p>
            <a:r>
              <a:rPr lang="pt-BR" sz="1200" b="0" u="none" strike="noStrike" kern="1200" dirty="0" smtClean="0">
                <a:solidFill>
                  <a:schemeClr val="tx1"/>
                </a:solidFill>
                <a:latin typeface="Times New Roman" pitchFamily="18" charset="0"/>
                <a:ea typeface="+mn-ea"/>
                <a:cs typeface="+mn-cs"/>
              </a:rPr>
              <a:t>Símbolo	                        π</a:t>
            </a:r>
            <a:r>
              <a:rPr lang="pt-BR" sz="1200" b="0" u="none" strike="noStrike" kern="1200" baseline="-25000" dirty="0" smtClean="0">
                <a:solidFill>
                  <a:schemeClr val="tx1"/>
                </a:solidFill>
                <a:latin typeface="Times New Roman" pitchFamily="18" charset="0"/>
                <a:ea typeface="+mn-ea"/>
                <a:cs typeface="+mn-cs"/>
              </a:rPr>
              <a:t>0	       </a:t>
            </a:r>
            <a:r>
              <a:rPr lang="pt-BR" sz="1200" b="0" u="none" strike="noStrike" kern="1200" dirty="0" smtClean="0">
                <a:solidFill>
                  <a:schemeClr val="tx1"/>
                </a:solidFill>
                <a:latin typeface="Times New Roman" pitchFamily="18" charset="0"/>
                <a:ea typeface="+mn-ea"/>
                <a:cs typeface="+mn-cs"/>
              </a:rPr>
              <a:t>AU	</a:t>
            </a:r>
          </a:p>
          <a:p>
            <a:r>
              <a:rPr lang="pt-BR" sz="1200" b="0" u="none" strike="noStrike" kern="1200" dirty="0" smtClean="0">
                <a:solidFill>
                  <a:schemeClr val="tx1"/>
                </a:solidFill>
                <a:latin typeface="Times New Roman" pitchFamily="18" charset="0"/>
                <a:ea typeface="+mn-ea"/>
                <a:cs typeface="+mn-cs"/>
              </a:rPr>
              <a:t>Unidade	           Segundo de Arco	  Metro	</a:t>
            </a:r>
          </a:p>
          <a:p>
            <a:r>
              <a:rPr lang="pt-BR" sz="1200" b="0" u="none" strike="noStrike" kern="1200" dirty="0" err="1" smtClean="0">
                <a:solidFill>
                  <a:schemeClr val="tx1"/>
                </a:solidFill>
                <a:latin typeface="Times New Roman" pitchFamily="18" charset="0"/>
                <a:ea typeface="+mn-ea"/>
                <a:cs typeface="+mn-cs"/>
              </a:rPr>
              <a:t>Newcomb</a:t>
            </a:r>
            <a:r>
              <a:rPr lang="pt-BR" sz="1200" b="0" u="none" strike="noStrike" kern="1200" dirty="0" smtClean="0">
                <a:solidFill>
                  <a:schemeClr val="tx1"/>
                </a:solidFill>
                <a:latin typeface="Times New Roman" pitchFamily="18" charset="0"/>
                <a:ea typeface="+mn-ea"/>
                <a:cs typeface="+mn-cs"/>
              </a:rPr>
              <a:t> 1895	8,790 	</a:t>
            </a:r>
          </a:p>
          <a:p>
            <a:r>
              <a:rPr lang="pt-BR" sz="1200" b="0" u="none" strike="noStrike" kern="1200" dirty="0" smtClean="0">
                <a:solidFill>
                  <a:schemeClr val="tx1"/>
                </a:solidFill>
                <a:latin typeface="Times New Roman" pitchFamily="18" charset="0"/>
                <a:ea typeface="+mn-ea"/>
                <a:cs typeface="+mn-cs"/>
              </a:rPr>
              <a:t>Paris 1896	                   8.80 </a:t>
            </a:r>
          </a:p>
          <a:p>
            <a:r>
              <a:rPr lang="pt-BR" sz="1200" b="0" u="none" strike="noStrike" kern="1200" dirty="0" smtClean="0">
                <a:solidFill>
                  <a:schemeClr val="tx1"/>
                </a:solidFill>
                <a:latin typeface="Times New Roman" pitchFamily="18" charset="0"/>
                <a:ea typeface="+mn-ea"/>
                <a:cs typeface="+mn-cs"/>
              </a:rPr>
              <a:t>De </a:t>
            </a:r>
            <a:r>
              <a:rPr lang="pt-BR" sz="1200" b="0" u="none" strike="noStrike" kern="1200" dirty="0" err="1" smtClean="0">
                <a:solidFill>
                  <a:schemeClr val="tx1"/>
                </a:solidFill>
                <a:latin typeface="Times New Roman" pitchFamily="18" charset="0"/>
                <a:ea typeface="+mn-ea"/>
                <a:cs typeface="+mn-cs"/>
              </a:rPr>
              <a:t>Sitter</a:t>
            </a:r>
            <a:r>
              <a:rPr lang="pt-BR" sz="1200" b="0" u="none" strike="noStrike" kern="1200" dirty="0" smtClean="0">
                <a:solidFill>
                  <a:schemeClr val="tx1"/>
                </a:solidFill>
                <a:latin typeface="Times New Roman" pitchFamily="18" charset="0"/>
                <a:ea typeface="+mn-ea"/>
                <a:cs typeface="+mn-cs"/>
              </a:rPr>
              <a:t> 1938	8.8030	149 453 000 000</a:t>
            </a:r>
          </a:p>
          <a:p>
            <a:r>
              <a:rPr lang="pt-BR" sz="1200" b="0" u="none" strike="noStrike" kern="1200" dirty="0" err="1" smtClean="0">
                <a:solidFill>
                  <a:schemeClr val="tx1"/>
                </a:solidFill>
                <a:latin typeface="Times New Roman" pitchFamily="18" charset="0"/>
                <a:ea typeface="+mn-ea"/>
                <a:cs typeface="+mn-cs"/>
              </a:rPr>
              <a:t>Clemence</a:t>
            </a:r>
            <a:r>
              <a:rPr lang="pt-BR" sz="1200" b="0" u="none" strike="noStrike" kern="1200" dirty="0" smtClean="0">
                <a:solidFill>
                  <a:schemeClr val="tx1"/>
                </a:solidFill>
                <a:latin typeface="Times New Roman" pitchFamily="18" charset="0"/>
                <a:ea typeface="+mn-ea"/>
                <a:cs typeface="+mn-cs"/>
              </a:rPr>
              <a:t> 1948	8.790	149 670 000 000</a:t>
            </a:r>
          </a:p>
          <a:p>
            <a:r>
              <a:rPr lang="pt-BR" sz="1200" b="0" u="none" strike="noStrike" kern="1200" dirty="0" smtClean="0">
                <a:solidFill>
                  <a:schemeClr val="tx1"/>
                </a:solidFill>
                <a:latin typeface="Times New Roman" pitchFamily="18" charset="0"/>
                <a:ea typeface="+mn-ea"/>
                <a:cs typeface="+mn-cs"/>
              </a:rPr>
              <a:t>UAI 1964	                   8.79405	 49 600 000 000</a:t>
            </a:r>
          </a:p>
          <a:p>
            <a:r>
              <a:rPr lang="pt-BR" sz="1200" b="0" u="none" strike="noStrike" kern="1200" dirty="0" smtClean="0">
                <a:solidFill>
                  <a:schemeClr val="tx1"/>
                </a:solidFill>
                <a:latin typeface="Times New Roman" pitchFamily="18" charset="0"/>
                <a:ea typeface="+mn-ea"/>
                <a:cs typeface="+mn-cs"/>
              </a:rPr>
              <a:t>UAI 1976	                   8.794148	149 597 870 000</a:t>
            </a:r>
          </a:p>
          <a:p>
            <a:r>
              <a:rPr lang="pt-BR" sz="1200" b="0" u="none" strike="noStrike" kern="1200" dirty="0" smtClean="0">
                <a:solidFill>
                  <a:schemeClr val="tx1"/>
                </a:solidFill>
                <a:latin typeface="Times New Roman" pitchFamily="18" charset="0"/>
                <a:ea typeface="+mn-ea"/>
                <a:cs typeface="+mn-cs"/>
              </a:rPr>
              <a:t>JPL DE200 1982	                    149 597 870 660</a:t>
            </a:r>
          </a:p>
          <a:p>
            <a:r>
              <a:rPr lang="pt-BR" sz="1200" b="0" u="none" strike="noStrike" kern="1200" dirty="0" smtClean="0">
                <a:solidFill>
                  <a:schemeClr val="tx1"/>
                </a:solidFill>
                <a:latin typeface="Times New Roman" pitchFamily="18" charset="0"/>
                <a:ea typeface="+mn-ea"/>
                <a:cs typeface="+mn-cs"/>
              </a:rPr>
              <a:t>IERS 1992	                   8.794142        149 597 870 610</a:t>
            </a:r>
          </a:p>
          <a:p>
            <a:r>
              <a:rPr lang="pt-BR" sz="1200" b="0" u="none" strike="noStrike" kern="1200" dirty="0" smtClean="0">
                <a:solidFill>
                  <a:schemeClr val="tx1"/>
                </a:solidFill>
                <a:latin typeface="Times New Roman" pitchFamily="18" charset="0"/>
                <a:ea typeface="+mn-ea"/>
                <a:cs typeface="+mn-cs"/>
              </a:rPr>
              <a:t>JPL DE403 1995 		149 597 870 691</a:t>
            </a:r>
            <a:endParaRPr lang="pt-BR" sz="1200" b="0" i="0" kern="1200" dirty="0" smtClean="0">
              <a:solidFill>
                <a:schemeClr val="tx1"/>
              </a:solidFill>
              <a:latin typeface="Times New Roman" pitchFamily="18" charset="0"/>
              <a:ea typeface="+mn-ea"/>
              <a:cs typeface="+mn-cs"/>
            </a:endParaRPr>
          </a:p>
          <a:p>
            <a:r>
              <a:rPr lang="pt-BR" dirty="0" smtClean="0"/>
              <a:t/>
            </a:r>
            <a:br>
              <a:rPr lang="pt-BR" dirty="0" smtClean="0"/>
            </a:br>
            <a:r>
              <a:rPr lang="pt-BR" sz="1200" b="0" i="0" kern="1200" dirty="0" smtClean="0">
                <a:solidFill>
                  <a:schemeClr val="tx1"/>
                </a:solidFill>
                <a:latin typeface="Times New Roman" pitchFamily="18" charset="0"/>
                <a:ea typeface="+mn-ea"/>
                <a:cs typeface="+mn-cs"/>
              </a:rPr>
              <a:t>Finalmente para um valor da Unidade Astronômica correspondendo ao IERS (1992) isto é 149 597 870 610 metros, as unidades de comprimento auxiliares são:</a:t>
            </a:r>
            <a:br>
              <a:rPr lang="pt-BR" sz="1200" b="0" i="0" kern="1200" dirty="0" smtClean="0">
                <a:solidFill>
                  <a:schemeClr val="tx1"/>
                </a:solidFill>
                <a:latin typeface="Times New Roman" pitchFamily="18" charset="0"/>
                <a:ea typeface="+mn-ea"/>
                <a:cs typeface="+mn-cs"/>
              </a:rPr>
            </a:br>
            <a:endParaRPr lang="pt-BR" sz="1200" b="0" i="0" kern="1200" dirty="0" smtClean="0">
              <a:solidFill>
                <a:schemeClr val="tx1"/>
              </a:solidFill>
              <a:latin typeface="Times New Roman" pitchFamily="18" charset="0"/>
              <a:ea typeface="+mn-ea"/>
              <a:cs typeface="+mn-cs"/>
            </a:endParaRPr>
          </a:p>
          <a:p>
            <a:r>
              <a:rPr lang="pt-BR" sz="1200" b="0" i="0" kern="1200" dirty="0" smtClean="0">
                <a:solidFill>
                  <a:schemeClr val="tx1"/>
                </a:solidFill>
                <a:latin typeface="Times New Roman" pitchFamily="18" charset="0"/>
                <a:ea typeface="+mn-ea"/>
                <a:cs typeface="+mn-cs"/>
              </a:rPr>
              <a:t>1 ano-luz = 63,241.077 10 </a:t>
            </a:r>
            <a:r>
              <a:rPr lang="pt-BR" sz="1200" b="0" i="0" kern="1200" dirty="0" err="1" smtClean="0">
                <a:solidFill>
                  <a:schemeClr val="tx1"/>
                </a:solidFill>
                <a:latin typeface="Times New Roman" pitchFamily="18" charset="0"/>
                <a:ea typeface="+mn-ea"/>
                <a:cs typeface="+mn-cs"/>
              </a:rPr>
              <a:t>au</a:t>
            </a:r>
            <a:endParaRPr lang="pt-BR" sz="1200" b="0" i="0" kern="1200" dirty="0" smtClean="0">
              <a:solidFill>
                <a:schemeClr val="tx1"/>
              </a:solidFill>
              <a:latin typeface="Times New Roman" pitchFamily="18" charset="0"/>
              <a:ea typeface="+mn-ea"/>
              <a:cs typeface="+mn-cs"/>
            </a:endParaRPr>
          </a:p>
          <a:p>
            <a:r>
              <a:rPr lang="pt-BR" sz="1200" b="0" i="0" kern="1200" dirty="0" smtClean="0">
                <a:solidFill>
                  <a:schemeClr val="tx1"/>
                </a:solidFill>
                <a:latin typeface="Times New Roman" pitchFamily="18" charset="0"/>
                <a:ea typeface="+mn-ea"/>
                <a:cs typeface="+mn-cs"/>
              </a:rPr>
              <a:t>1 </a:t>
            </a:r>
            <a:r>
              <a:rPr lang="pt-BR" sz="1200" b="0" i="0" kern="1200" dirty="0" err="1" smtClean="0">
                <a:solidFill>
                  <a:schemeClr val="tx1"/>
                </a:solidFill>
                <a:latin typeface="Times New Roman" pitchFamily="18" charset="0"/>
                <a:ea typeface="+mn-ea"/>
                <a:cs typeface="+mn-cs"/>
              </a:rPr>
              <a:t>parsec</a:t>
            </a:r>
            <a:r>
              <a:rPr lang="pt-BR" sz="1200" b="0" i="0" kern="1200" dirty="0" smtClean="0">
                <a:solidFill>
                  <a:schemeClr val="tx1"/>
                </a:solidFill>
                <a:latin typeface="Times New Roman" pitchFamily="18" charset="0"/>
                <a:ea typeface="+mn-ea"/>
                <a:cs typeface="+mn-cs"/>
              </a:rPr>
              <a:t> = 206,264.806 248 </a:t>
            </a:r>
            <a:r>
              <a:rPr lang="pt-BR" sz="1200" b="0" i="0" kern="1200" dirty="0" err="1" smtClean="0">
                <a:solidFill>
                  <a:schemeClr val="tx1"/>
                </a:solidFill>
                <a:latin typeface="Times New Roman" pitchFamily="18" charset="0"/>
                <a:ea typeface="+mn-ea"/>
                <a:cs typeface="+mn-cs"/>
              </a:rPr>
              <a:t>au</a:t>
            </a:r>
            <a:r>
              <a:rPr lang="pt-BR" sz="1200" b="0" i="0" kern="1200" dirty="0" smtClean="0">
                <a:solidFill>
                  <a:schemeClr val="tx1"/>
                </a:solidFill>
                <a:latin typeface="Times New Roman" pitchFamily="18" charset="0"/>
                <a:ea typeface="+mn-ea"/>
                <a:cs typeface="+mn-cs"/>
              </a:rPr>
              <a:t> </a:t>
            </a:r>
          </a:p>
          <a:p>
            <a:endParaRPr lang="pt-BR" sz="1200" b="0" i="0" kern="1200" dirty="0" smtClean="0">
              <a:solidFill>
                <a:schemeClr val="tx1"/>
              </a:solidFill>
              <a:latin typeface="Times New Roman" pitchFamily="18" charset="0"/>
              <a:ea typeface="+mn-ea"/>
              <a:cs typeface="+mn-cs"/>
            </a:endParaRPr>
          </a:p>
          <a:p>
            <a:r>
              <a:rPr lang="pt-BR" sz="1200" b="0" i="0" kern="1200" dirty="0" smtClean="0">
                <a:solidFill>
                  <a:schemeClr val="tx1"/>
                </a:solidFill>
                <a:latin typeface="Times New Roman" pitchFamily="18" charset="0"/>
                <a:ea typeface="+mn-ea"/>
                <a:cs typeface="+mn-cs"/>
              </a:rPr>
              <a:t>Fonte: http://www.oal.ul.pt/vt2004/Venus%20Transit%20Background%20-%20Info%20Sheet%20G3.</a:t>
            </a:r>
            <a:r>
              <a:rPr lang="pt-BR" sz="1200" b="0" i="0" kern="1200" dirty="0" err="1" smtClean="0">
                <a:solidFill>
                  <a:schemeClr val="tx1"/>
                </a:solidFill>
                <a:latin typeface="Times New Roman" pitchFamily="18" charset="0"/>
                <a:ea typeface="+mn-ea"/>
                <a:cs typeface="+mn-cs"/>
              </a:rPr>
              <a:t>htm</a:t>
            </a:r>
            <a:endParaRPr lang="pt-BR" sz="1200" b="0" i="0" kern="1200" dirty="0" smtClean="0">
              <a:solidFill>
                <a:schemeClr val="tx1"/>
              </a:solidFill>
              <a:latin typeface="Times New Roman" pitchFamily="18" charset="0"/>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12</a:t>
            </a:fld>
            <a:endParaRPr 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http://eclipse.gsfc.nasa.gov/SEplot/SEplotkey.html</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13</a:t>
            </a:fld>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http://eclipse.gsfc.nasa.gov/SEplot/SEplotkey.html</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15</a:t>
            </a:fld>
            <a:endParaRPr 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http://eclipse.gsfc.nasa.gov/SEplot/SEplotkey.html</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17</a:t>
            </a:fld>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fontScale="92500" lnSpcReduction="20000"/>
          </a:bodyPr>
          <a:lstStyle/>
          <a:p>
            <a:r>
              <a:rPr lang="pt-BR" dirty="0" smtClean="0"/>
              <a:t>http://www.visualphotos.com/photo/1x7586189/total_solar_eclipse_diamond_ring_effect_R5060428.jpg</a:t>
            </a:r>
          </a:p>
          <a:p>
            <a:r>
              <a:rPr lang="pt-BR" dirty="0" smtClean="0"/>
              <a:t>http://www.iq89.com/eng/astro/rapport-2010-eng.html</a:t>
            </a:r>
          </a:p>
          <a:p>
            <a:endParaRPr lang="pt-BR" dirty="0" smtClean="0"/>
          </a:p>
          <a:p>
            <a:r>
              <a:rPr lang="pt-BR" dirty="0" smtClean="0"/>
              <a:t>http://en.wikipedia.org/wiki/Baily'</a:t>
            </a:r>
            <a:r>
              <a:rPr lang="pt-BR" dirty="0" err="1" smtClean="0"/>
              <a:t>s_beads</a:t>
            </a:r>
            <a:endParaRPr lang="pt-BR" dirty="0" smtClean="0"/>
          </a:p>
          <a:p>
            <a:r>
              <a:rPr lang="en-US" dirty="0" smtClean="0"/>
              <a:t>The </a:t>
            </a:r>
            <a:r>
              <a:rPr lang="en-US" dirty="0" err="1" smtClean="0"/>
              <a:t>Baily's</a:t>
            </a:r>
            <a:r>
              <a:rPr lang="en-US" dirty="0" smtClean="0"/>
              <a:t> beads effect is a feature of total solar eclipses. As the moon "grazes" by the Sun during a solar eclipse, the rugged lunar limb topography allows beads of sunlight to shine through in some places, and not in others. The name is in honor of Francis </a:t>
            </a:r>
            <a:r>
              <a:rPr lang="en-US" dirty="0" err="1" smtClean="0"/>
              <a:t>Baily</a:t>
            </a:r>
            <a:r>
              <a:rPr lang="en-US" dirty="0" smtClean="0"/>
              <a:t> who first provided an exact explanation of the phenomenon in 1836.[1][2] The diamond ring effect is seen when only one bead is left; a shining diamond set in a bright ring around the lunar silhouette.[3]</a:t>
            </a:r>
          </a:p>
          <a:p>
            <a:endParaRPr lang="en-US" dirty="0" smtClean="0"/>
          </a:p>
          <a:p>
            <a:r>
              <a:rPr lang="en-US" dirty="0" smtClean="0"/>
              <a:t>Lunar topography has considerable relief because of the presence of mountains, craters, valleys and other topographical features. The irregularities of the lunar limb profile (the "edge" of the Moon, as seen from a distance) are known accurately from observations of grazing </a:t>
            </a:r>
            <a:r>
              <a:rPr lang="en-US" dirty="0" err="1" smtClean="0"/>
              <a:t>occultations</a:t>
            </a:r>
            <a:r>
              <a:rPr lang="en-US" dirty="0" smtClean="0"/>
              <a:t> of stars. Astronomers thus have a fairly good idea which mountains and valleys will cause the beads to appear in advance of the eclipse. While </a:t>
            </a:r>
            <a:r>
              <a:rPr lang="en-US" dirty="0" err="1" smtClean="0"/>
              <a:t>Baily's</a:t>
            </a:r>
            <a:r>
              <a:rPr lang="en-US" dirty="0" smtClean="0"/>
              <a:t> beads are seen briefly for a few seconds at the center of the eclipse path, their duration is maximized near the edges of the path of the umbra, reaching 1–2 minutes.</a:t>
            </a:r>
          </a:p>
          <a:p>
            <a:endParaRPr lang="en-US" dirty="0" smtClean="0"/>
          </a:p>
          <a:p>
            <a:r>
              <a:rPr lang="en-US" dirty="0" smtClean="0"/>
              <a:t>It is not safe to view </a:t>
            </a:r>
            <a:r>
              <a:rPr lang="en-US" dirty="0" err="1" smtClean="0"/>
              <a:t>Baily's</a:t>
            </a:r>
            <a:r>
              <a:rPr lang="en-US" dirty="0" smtClean="0"/>
              <a:t> beads or the diamond ring effect without proper eye protection because in both cases the photosphere is still visible.</a:t>
            </a:r>
          </a:p>
          <a:p>
            <a:endParaRPr lang="en-US" dirty="0" smtClean="0"/>
          </a:p>
          <a:p>
            <a:r>
              <a:rPr lang="pt-BR" dirty="0" smtClean="0"/>
              <a:t>http://en.wikipedia.org/wiki/Lunation_Number</a:t>
            </a:r>
          </a:p>
          <a:p>
            <a:r>
              <a:rPr lang="pt-BR" dirty="0" err="1" smtClean="0"/>
              <a:t>Lunation</a:t>
            </a:r>
            <a:r>
              <a:rPr lang="pt-BR" dirty="0" smtClean="0"/>
              <a:t> </a:t>
            </a:r>
            <a:r>
              <a:rPr lang="pt-BR" dirty="0" err="1" smtClean="0"/>
              <a:t>Number</a:t>
            </a:r>
            <a:r>
              <a:rPr lang="pt-BR" dirty="0" smtClean="0"/>
              <a:t> </a:t>
            </a:r>
            <a:r>
              <a:rPr lang="pt-BR" dirty="0" err="1" smtClean="0"/>
              <a:t>or</a:t>
            </a:r>
            <a:r>
              <a:rPr lang="pt-BR" dirty="0" smtClean="0"/>
              <a:t> </a:t>
            </a:r>
            <a:r>
              <a:rPr lang="pt-BR" dirty="0" err="1" smtClean="0"/>
              <a:t>Lunation</a:t>
            </a:r>
            <a:r>
              <a:rPr lang="pt-BR" dirty="0" smtClean="0"/>
              <a:t> </a:t>
            </a:r>
            <a:r>
              <a:rPr lang="pt-BR" dirty="0" err="1" smtClean="0"/>
              <a:t>Cycle</a:t>
            </a:r>
            <a:r>
              <a:rPr lang="pt-BR" dirty="0" smtClean="0"/>
              <a:t> is a </a:t>
            </a:r>
            <a:r>
              <a:rPr lang="pt-BR" dirty="0" err="1" smtClean="0"/>
              <a:t>number</a:t>
            </a:r>
            <a:r>
              <a:rPr lang="pt-BR" dirty="0" smtClean="0"/>
              <a:t> </a:t>
            </a:r>
            <a:r>
              <a:rPr lang="pt-BR" dirty="0" err="1" smtClean="0"/>
              <a:t>given</a:t>
            </a:r>
            <a:r>
              <a:rPr lang="pt-BR" dirty="0" smtClean="0"/>
              <a:t> to </a:t>
            </a:r>
            <a:r>
              <a:rPr lang="pt-BR" dirty="0" err="1" smtClean="0"/>
              <a:t>each</a:t>
            </a:r>
            <a:r>
              <a:rPr lang="pt-BR" dirty="0" smtClean="0"/>
              <a:t> </a:t>
            </a:r>
            <a:r>
              <a:rPr lang="pt-BR" dirty="0" err="1" smtClean="0"/>
              <a:t>lunation</a:t>
            </a:r>
            <a:r>
              <a:rPr lang="pt-BR" dirty="0" smtClean="0"/>
              <a:t> </a:t>
            </a:r>
            <a:r>
              <a:rPr lang="pt-BR" dirty="0" err="1" smtClean="0"/>
              <a:t>beginning</a:t>
            </a:r>
            <a:r>
              <a:rPr lang="pt-BR" dirty="0" smtClean="0"/>
              <a:t> </a:t>
            </a:r>
            <a:r>
              <a:rPr lang="pt-BR" dirty="0" err="1" smtClean="0"/>
              <a:t>from</a:t>
            </a:r>
            <a:r>
              <a:rPr lang="pt-BR" dirty="0" smtClean="0"/>
              <a:t> a </a:t>
            </a:r>
            <a:r>
              <a:rPr lang="pt-BR" dirty="0" err="1" smtClean="0"/>
              <a:t>certain</a:t>
            </a:r>
            <a:r>
              <a:rPr lang="pt-BR" dirty="0" smtClean="0"/>
              <a:t> </a:t>
            </a:r>
            <a:r>
              <a:rPr lang="pt-BR" dirty="0" err="1" smtClean="0"/>
              <a:t>one</a:t>
            </a:r>
            <a:r>
              <a:rPr lang="pt-BR" dirty="0" smtClean="0"/>
              <a:t> in </a:t>
            </a:r>
            <a:r>
              <a:rPr lang="pt-BR" dirty="0" err="1" smtClean="0"/>
              <a:t>history</a:t>
            </a:r>
            <a:r>
              <a:rPr lang="pt-BR" dirty="0" smtClean="0"/>
              <a:t>. </a:t>
            </a:r>
            <a:r>
              <a:rPr lang="pt-BR" dirty="0" err="1" smtClean="0"/>
              <a:t>There</a:t>
            </a:r>
            <a:r>
              <a:rPr lang="pt-BR" dirty="0" smtClean="0"/>
              <a:t> are </a:t>
            </a:r>
            <a:r>
              <a:rPr lang="pt-BR" dirty="0" err="1" smtClean="0"/>
              <a:t>several</a:t>
            </a:r>
            <a:r>
              <a:rPr lang="pt-BR" dirty="0" smtClean="0"/>
              <a:t> series </a:t>
            </a:r>
            <a:r>
              <a:rPr lang="pt-BR" dirty="0" err="1" smtClean="0"/>
              <a:t>of</a:t>
            </a:r>
            <a:r>
              <a:rPr lang="pt-BR" dirty="0" smtClean="0"/>
              <a:t> </a:t>
            </a:r>
            <a:r>
              <a:rPr lang="pt-BR" dirty="0" err="1" smtClean="0"/>
              <a:t>lunation</a:t>
            </a:r>
            <a:r>
              <a:rPr lang="pt-BR" dirty="0" smtClean="0"/>
              <a:t> </a:t>
            </a:r>
            <a:r>
              <a:rPr lang="pt-BR" dirty="0" err="1" smtClean="0"/>
              <a:t>numbers</a:t>
            </a:r>
            <a:r>
              <a:rPr lang="pt-BR" dirty="0" smtClean="0"/>
              <a:t> in use.</a:t>
            </a:r>
          </a:p>
          <a:p>
            <a:endParaRPr lang="pt-BR" dirty="0" smtClean="0"/>
          </a:p>
          <a:p>
            <a:r>
              <a:rPr lang="pt-BR" dirty="0" err="1" smtClean="0"/>
              <a:t>The</a:t>
            </a:r>
            <a:r>
              <a:rPr lang="pt-BR" dirty="0" smtClean="0"/>
              <a:t> </a:t>
            </a:r>
            <a:r>
              <a:rPr lang="pt-BR" dirty="0" err="1" smtClean="0"/>
              <a:t>most</a:t>
            </a:r>
            <a:r>
              <a:rPr lang="pt-BR" dirty="0" smtClean="0"/>
              <a:t> </a:t>
            </a:r>
            <a:r>
              <a:rPr lang="pt-BR" dirty="0" err="1" smtClean="0"/>
              <a:t>commonly</a:t>
            </a:r>
            <a:r>
              <a:rPr lang="pt-BR" dirty="0" smtClean="0"/>
              <a:t> </a:t>
            </a:r>
            <a:r>
              <a:rPr lang="pt-BR" dirty="0" err="1" smtClean="0"/>
              <a:t>used</a:t>
            </a:r>
            <a:r>
              <a:rPr lang="pt-BR" dirty="0" smtClean="0"/>
              <a:t> is </a:t>
            </a:r>
            <a:r>
              <a:rPr lang="pt-BR" dirty="0" err="1" smtClean="0"/>
              <a:t>the</a:t>
            </a:r>
            <a:r>
              <a:rPr lang="pt-BR" dirty="0" smtClean="0"/>
              <a:t> Brown </a:t>
            </a:r>
            <a:r>
              <a:rPr lang="pt-BR" dirty="0" err="1" smtClean="0"/>
              <a:t>Lunation</a:t>
            </a:r>
            <a:r>
              <a:rPr lang="pt-BR" dirty="0" smtClean="0"/>
              <a:t> </a:t>
            </a:r>
            <a:r>
              <a:rPr lang="pt-BR" dirty="0" err="1" smtClean="0"/>
              <a:t>Number</a:t>
            </a:r>
            <a:r>
              <a:rPr lang="pt-BR" dirty="0" smtClean="0"/>
              <a:t>, </a:t>
            </a:r>
            <a:r>
              <a:rPr lang="pt-BR" dirty="0" err="1" smtClean="0"/>
              <a:t>which</a:t>
            </a:r>
            <a:r>
              <a:rPr lang="pt-BR" dirty="0" smtClean="0"/>
              <a:t> defines </a:t>
            </a:r>
            <a:r>
              <a:rPr lang="pt-BR" dirty="0" err="1" smtClean="0"/>
              <a:t>lunation</a:t>
            </a:r>
            <a:r>
              <a:rPr lang="pt-BR" dirty="0" smtClean="0"/>
              <a:t> 1 as </a:t>
            </a:r>
            <a:r>
              <a:rPr lang="pt-BR" dirty="0" err="1" smtClean="0"/>
              <a:t>beginning</a:t>
            </a:r>
            <a:r>
              <a:rPr lang="pt-BR" dirty="0" smtClean="0"/>
              <a:t> </a:t>
            </a:r>
            <a:r>
              <a:rPr lang="pt-BR" dirty="0" err="1" smtClean="0"/>
              <a:t>at</a:t>
            </a:r>
            <a:r>
              <a:rPr lang="pt-BR" dirty="0" smtClean="0"/>
              <a:t> </a:t>
            </a:r>
            <a:r>
              <a:rPr lang="pt-BR" dirty="0" err="1" smtClean="0"/>
              <a:t>the</a:t>
            </a:r>
            <a:r>
              <a:rPr lang="pt-BR" dirty="0" smtClean="0"/>
              <a:t> </a:t>
            </a:r>
            <a:r>
              <a:rPr lang="pt-BR" dirty="0" err="1" smtClean="0"/>
              <a:t>first</a:t>
            </a:r>
            <a:r>
              <a:rPr lang="pt-BR" dirty="0" smtClean="0"/>
              <a:t> </a:t>
            </a:r>
            <a:r>
              <a:rPr lang="pt-BR" dirty="0" err="1" smtClean="0"/>
              <a:t>new</a:t>
            </a:r>
            <a:r>
              <a:rPr lang="pt-BR" dirty="0" smtClean="0"/>
              <a:t> </a:t>
            </a:r>
            <a:r>
              <a:rPr lang="pt-BR" dirty="0" err="1" smtClean="0"/>
              <a:t>moon</a:t>
            </a:r>
            <a:r>
              <a:rPr lang="pt-BR" dirty="0" smtClean="0"/>
              <a:t> </a:t>
            </a:r>
            <a:r>
              <a:rPr lang="pt-BR" dirty="0" err="1" smtClean="0"/>
              <a:t>of</a:t>
            </a:r>
            <a:r>
              <a:rPr lang="pt-BR" dirty="0" smtClean="0"/>
              <a:t> 1923, </a:t>
            </a:r>
            <a:r>
              <a:rPr lang="pt-BR" dirty="0" err="1" smtClean="0"/>
              <a:t>the</a:t>
            </a:r>
            <a:r>
              <a:rPr lang="pt-BR" dirty="0" smtClean="0"/>
              <a:t> </a:t>
            </a:r>
            <a:r>
              <a:rPr lang="pt-BR" dirty="0" err="1" smtClean="0"/>
              <a:t>year</a:t>
            </a:r>
            <a:r>
              <a:rPr lang="pt-BR" dirty="0" smtClean="0"/>
              <a:t> </a:t>
            </a:r>
            <a:r>
              <a:rPr lang="pt-BR" dirty="0" err="1" smtClean="0"/>
              <a:t>when</a:t>
            </a:r>
            <a:r>
              <a:rPr lang="pt-BR" dirty="0" smtClean="0"/>
              <a:t> Ernest William </a:t>
            </a:r>
            <a:r>
              <a:rPr lang="pt-BR" dirty="0" err="1" smtClean="0"/>
              <a:t>Brown's</a:t>
            </a:r>
            <a:r>
              <a:rPr lang="pt-BR" dirty="0" smtClean="0"/>
              <a:t> lunar </a:t>
            </a:r>
            <a:r>
              <a:rPr lang="pt-BR" dirty="0" err="1" smtClean="0"/>
              <a:t>theory</a:t>
            </a:r>
            <a:r>
              <a:rPr lang="pt-BR" dirty="0" smtClean="0"/>
              <a:t> </a:t>
            </a:r>
            <a:r>
              <a:rPr lang="pt-BR" dirty="0" err="1" smtClean="0"/>
              <a:t>was</a:t>
            </a:r>
            <a:r>
              <a:rPr lang="pt-BR" dirty="0" smtClean="0"/>
              <a:t> </a:t>
            </a:r>
            <a:r>
              <a:rPr lang="pt-BR" dirty="0" err="1" smtClean="0"/>
              <a:t>introduced</a:t>
            </a:r>
            <a:r>
              <a:rPr lang="pt-BR" dirty="0" smtClean="0"/>
              <a:t> in </a:t>
            </a:r>
            <a:r>
              <a:rPr lang="pt-BR" dirty="0" err="1" smtClean="0"/>
              <a:t>the</a:t>
            </a:r>
            <a:r>
              <a:rPr lang="pt-BR" dirty="0" smtClean="0"/>
              <a:t> major </a:t>
            </a:r>
            <a:r>
              <a:rPr lang="pt-BR" dirty="0" err="1" smtClean="0"/>
              <a:t>national</a:t>
            </a:r>
            <a:r>
              <a:rPr lang="pt-BR" dirty="0" smtClean="0"/>
              <a:t> </a:t>
            </a:r>
            <a:r>
              <a:rPr lang="pt-BR" dirty="0" err="1" smtClean="0"/>
              <a:t>astronomical</a:t>
            </a:r>
            <a:r>
              <a:rPr lang="pt-BR" dirty="0" smtClean="0"/>
              <a:t> </a:t>
            </a:r>
            <a:r>
              <a:rPr lang="pt-BR" dirty="0" err="1" smtClean="0"/>
              <a:t>almanacs</a:t>
            </a:r>
            <a:r>
              <a:rPr lang="pt-BR" dirty="0" smtClean="0"/>
              <a:t>. </a:t>
            </a:r>
            <a:r>
              <a:rPr lang="pt-BR" dirty="0" err="1" smtClean="0"/>
              <a:t>Lunation</a:t>
            </a:r>
            <a:r>
              <a:rPr lang="pt-BR" dirty="0" smtClean="0"/>
              <a:t> 1 </a:t>
            </a:r>
            <a:r>
              <a:rPr lang="pt-BR" dirty="0" err="1" smtClean="0"/>
              <a:t>occurred</a:t>
            </a:r>
            <a:r>
              <a:rPr lang="pt-BR" dirty="0" smtClean="0"/>
              <a:t> </a:t>
            </a:r>
            <a:r>
              <a:rPr lang="pt-BR" dirty="0" err="1" smtClean="0"/>
              <a:t>at</a:t>
            </a:r>
            <a:r>
              <a:rPr lang="pt-BR" dirty="0" smtClean="0"/>
              <a:t> </a:t>
            </a:r>
            <a:r>
              <a:rPr lang="pt-BR" dirty="0" err="1" smtClean="0"/>
              <a:t>approximately</a:t>
            </a:r>
            <a:r>
              <a:rPr lang="pt-BR" dirty="0" smtClean="0"/>
              <a:t> 02:41 UTC, </a:t>
            </a:r>
            <a:r>
              <a:rPr lang="pt-BR" dirty="0" err="1" smtClean="0"/>
              <a:t>January</a:t>
            </a:r>
            <a:r>
              <a:rPr lang="pt-BR" dirty="0" smtClean="0"/>
              <a:t> 17, 1923.</a:t>
            </a:r>
          </a:p>
          <a:p>
            <a:endParaRPr lang="pt-BR" dirty="0" smtClean="0"/>
          </a:p>
          <a:p>
            <a:r>
              <a:rPr lang="pt-BR" dirty="0" err="1" smtClean="0"/>
              <a:t>Another</a:t>
            </a:r>
            <a:r>
              <a:rPr lang="pt-BR" dirty="0" smtClean="0"/>
              <a:t> </a:t>
            </a:r>
            <a:r>
              <a:rPr lang="pt-BR" dirty="0" err="1" smtClean="0"/>
              <a:t>increasingly</a:t>
            </a:r>
            <a:r>
              <a:rPr lang="pt-BR" dirty="0" smtClean="0"/>
              <a:t> popular </a:t>
            </a:r>
            <a:r>
              <a:rPr lang="pt-BR" dirty="0" err="1" smtClean="0"/>
              <a:t>lunation</a:t>
            </a:r>
            <a:r>
              <a:rPr lang="pt-BR" dirty="0" smtClean="0"/>
              <a:t> </a:t>
            </a:r>
            <a:r>
              <a:rPr lang="pt-BR" dirty="0" err="1" smtClean="0"/>
              <a:t>number</a:t>
            </a:r>
            <a:r>
              <a:rPr lang="pt-BR" dirty="0" smtClean="0"/>
              <a:t> (</a:t>
            </a:r>
            <a:r>
              <a:rPr lang="pt-BR" dirty="0" err="1" smtClean="0"/>
              <a:t>simply</a:t>
            </a:r>
            <a:r>
              <a:rPr lang="pt-BR" dirty="0" smtClean="0"/>
              <a:t> </a:t>
            </a:r>
            <a:r>
              <a:rPr lang="pt-BR" dirty="0" err="1" smtClean="0"/>
              <a:t>called</a:t>
            </a:r>
            <a:r>
              <a:rPr lang="pt-BR" dirty="0" smtClean="0"/>
              <a:t> </a:t>
            </a:r>
            <a:r>
              <a:rPr lang="pt-BR" dirty="0" err="1" smtClean="0"/>
              <a:t>the</a:t>
            </a:r>
            <a:r>
              <a:rPr lang="pt-BR" dirty="0" smtClean="0"/>
              <a:t> </a:t>
            </a:r>
            <a:r>
              <a:rPr lang="pt-BR" dirty="0" err="1" smtClean="0"/>
              <a:t>Lunation</a:t>
            </a:r>
            <a:r>
              <a:rPr lang="pt-BR" dirty="0" smtClean="0"/>
              <a:t> </a:t>
            </a:r>
            <a:r>
              <a:rPr lang="pt-BR" dirty="0" err="1" smtClean="0"/>
              <a:t>Number</a:t>
            </a:r>
            <a:r>
              <a:rPr lang="pt-BR" dirty="0" smtClean="0"/>
              <a:t>), </a:t>
            </a:r>
            <a:r>
              <a:rPr lang="pt-BR" dirty="0" err="1" smtClean="0"/>
              <a:t>introduced</a:t>
            </a:r>
            <a:r>
              <a:rPr lang="pt-BR" dirty="0" smtClean="0"/>
              <a:t> </a:t>
            </a:r>
            <a:r>
              <a:rPr lang="pt-BR" dirty="0" err="1" smtClean="0"/>
              <a:t>by</a:t>
            </a:r>
            <a:r>
              <a:rPr lang="pt-BR" dirty="0" smtClean="0"/>
              <a:t> Jean </a:t>
            </a:r>
            <a:r>
              <a:rPr lang="pt-BR" dirty="0" err="1" smtClean="0"/>
              <a:t>Meeus</a:t>
            </a:r>
            <a:r>
              <a:rPr lang="pt-BR" dirty="0" smtClean="0"/>
              <a:t>, defines </a:t>
            </a:r>
            <a:r>
              <a:rPr lang="pt-BR" dirty="0" err="1" smtClean="0"/>
              <a:t>lunation</a:t>
            </a:r>
            <a:r>
              <a:rPr lang="pt-BR" dirty="0" smtClean="0"/>
              <a:t> 0 as </a:t>
            </a:r>
            <a:r>
              <a:rPr lang="pt-BR" dirty="0" err="1" smtClean="0"/>
              <a:t>beginning</a:t>
            </a:r>
            <a:r>
              <a:rPr lang="pt-BR" dirty="0" smtClean="0"/>
              <a:t> </a:t>
            </a:r>
            <a:r>
              <a:rPr lang="pt-BR" dirty="0" err="1" smtClean="0"/>
              <a:t>on</a:t>
            </a:r>
            <a:r>
              <a:rPr lang="pt-BR" dirty="0" smtClean="0"/>
              <a:t> </a:t>
            </a:r>
            <a:r>
              <a:rPr lang="pt-BR" dirty="0" err="1" smtClean="0"/>
              <a:t>the</a:t>
            </a:r>
            <a:r>
              <a:rPr lang="pt-BR" dirty="0" smtClean="0"/>
              <a:t> </a:t>
            </a:r>
            <a:r>
              <a:rPr lang="pt-BR" dirty="0" err="1" smtClean="0"/>
              <a:t>first</a:t>
            </a:r>
            <a:r>
              <a:rPr lang="pt-BR" dirty="0" smtClean="0"/>
              <a:t> </a:t>
            </a:r>
            <a:r>
              <a:rPr lang="pt-BR" dirty="0" err="1" smtClean="0"/>
              <a:t>new</a:t>
            </a:r>
            <a:r>
              <a:rPr lang="pt-BR" dirty="0" smtClean="0"/>
              <a:t> </a:t>
            </a:r>
            <a:r>
              <a:rPr lang="pt-BR" dirty="0" err="1" smtClean="0"/>
              <a:t>moon</a:t>
            </a:r>
            <a:r>
              <a:rPr lang="pt-BR" dirty="0" smtClean="0"/>
              <a:t> </a:t>
            </a:r>
            <a:r>
              <a:rPr lang="pt-BR" dirty="0" err="1" smtClean="0"/>
              <a:t>of</a:t>
            </a:r>
            <a:r>
              <a:rPr lang="pt-BR" dirty="0" smtClean="0"/>
              <a:t> 2000 (</a:t>
            </a:r>
            <a:r>
              <a:rPr lang="pt-BR" dirty="0" err="1" smtClean="0"/>
              <a:t>this</a:t>
            </a:r>
            <a:r>
              <a:rPr lang="pt-BR" dirty="0" smtClean="0"/>
              <a:t> </a:t>
            </a:r>
            <a:r>
              <a:rPr lang="pt-BR" dirty="0" err="1" smtClean="0"/>
              <a:t>occurred</a:t>
            </a:r>
            <a:r>
              <a:rPr lang="pt-BR" dirty="0" smtClean="0"/>
              <a:t> </a:t>
            </a:r>
            <a:r>
              <a:rPr lang="pt-BR" dirty="0" err="1" smtClean="0"/>
              <a:t>at</a:t>
            </a:r>
            <a:r>
              <a:rPr lang="pt-BR" dirty="0" smtClean="0"/>
              <a:t> </a:t>
            </a:r>
            <a:r>
              <a:rPr lang="pt-BR" dirty="0" err="1" smtClean="0"/>
              <a:t>approximately</a:t>
            </a:r>
            <a:r>
              <a:rPr lang="pt-BR" dirty="0" smtClean="0"/>
              <a:t> 18:14 UTC, </a:t>
            </a:r>
            <a:r>
              <a:rPr lang="pt-BR" dirty="0" err="1" smtClean="0"/>
              <a:t>January</a:t>
            </a:r>
            <a:r>
              <a:rPr lang="pt-BR" dirty="0" smtClean="0"/>
              <a:t> 6, 2000). </a:t>
            </a:r>
            <a:r>
              <a:rPr lang="pt-BR" dirty="0" err="1" smtClean="0"/>
              <a:t>The</a:t>
            </a:r>
            <a:r>
              <a:rPr lang="pt-BR" dirty="0" smtClean="0"/>
              <a:t> formula </a:t>
            </a:r>
            <a:r>
              <a:rPr lang="pt-BR" dirty="0" err="1" smtClean="0"/>
              <a:t>relating</a:t>
            </a:r>
            <a:r>
              <a:rPr lang="pt-BR" dirty="0" smtClean="0"/>
              <a:t> </a:t>
            </a:r>
            <a:r>
              <a:rPr lang="pt-BR" dirty="0" err="1" smtClean="0"/>
              <a:t>this</a:t>
            </a:r>
            <a:r>
              <a:rPr lang="pt-BR" dirty="0" smtClean="0"/>
              <a:t> </a:t>
            </a:r>
            <a:r>
              <a:rPr lang="pt-BR" dirty="0" err="1" smtClean="0"/>
              <a:t>Lunation</a:t>
            </a:r>
            <a:r>
              <a:rPr lang="pt-BR" dirty="0" smtClean="0"/>
              <a:t> </a:t>
            </a:r>
            <a:r>
              <a:rPr lang="pt-BR" dirty="0" err="1" smtClean="0"/>
              <a:t>Number</a:t>
            </a:r>
            <a:r>
              <a:rPr lang="pt-BR" dirty="0" smtClean="0"/>
              <a:t> </a:t>
            </a:r>
            <a:r>
              <a:rPr lang="pt-BR" dirty="0" err="1" smtClean="0"/>
              <a:t>with</a:t>
            </a:r>
            <a:r>
              <a:rPr lang="pt-BR" dirty="0" smtClean="0"/>
              <a:t> </a:t>
            </a:r>
            <a:r>
              <a:rPr lang="pt-BR" dirty="0" err="1" smtClean="0"/>
              <a:t>the</a:t>
            </a:r>
            <a:r>
              <a:rPr lang="pt-BR" dirty="0" smtClean="0"/>
              <a:t> Brown </a:t>
            </a:r>
            <a:r>
              <a:rPr lang="pt-BR" dirty="0" err="1" smtClean="0"/>
              <a:t>Lunation</a:t>
            </a:r>
            <a:r>
              <a:rPr lang="pt-BR" dirty="0" smtClean="0"/>
              <a:t> </a:t>
            </a:r>
            <a:r>
              <a:rPr lang="pt-BR" dirty="0" err="1" smtClean="0"/>
              <a:t>Number</a:t>
            </a:r>
            <a:r>
              <a:rPr lang="pt-BR" dirty="0" smtClean="0"/>
              <a:t> is: BLN = LN + 953.</a:t>
            </a:r>
          </a:p>
          <a:p>
            <a:endParaRPr lang="pt-BR" dirty="0" smtClean="0"/>
          </a:p>
          <a:p>
            <a:r>
              <a:rPr lang="pt-BR" dirty="0" err="1" smtClean="0"/>
              <a:t>The</a:t>
            </a:r>
            <a:r>
              <a:rPr lang="pt-BR" dirty="0" smtClean="0"/>
              <a:t> </a:t>
            </a:r>
            <a:r>
              <a:rPr lang="pt-BR" dirty="0" err="1" smtClean="0"/>
              <a:t>Islamic</a:t>
            </a:r>
            <a:r>
              <a:rPr lang="pt-BR" dirty="0" smtClean="0"/>
              <a:t> </a:t>
            </a:r>
            <a:r>
              <a:rPr lang="pt-BR" dirty="0" err="1" smtClean="0"/>
              <a:t>Lunation</a:t>
            </a:r>
            <a:r>
              <a:rPr lang="pt-BR" dirty="0" smtClean="0"/>
              <a:t> </a:t>
            </a:r>
            <a:r>
              <a:rPr lang="pt-BR" dirty="0" err="1" smtClean="0"/>
              <a:t>Number</a:t>
            </a:r>
            <a:r>
              <a:rPr lang="pt-BR" dirty="0" smtClean="0"/>
              <a:t> is </a:t>
            </a:r>
            <a:r>
              <a:rPr lang="pt-BR" dirty="0" err="1" smtClean="0"/>
              <a:t>the</a:t>
            </a:r>
            <a:r>
              <a:rPr lang="pt-BR" dirty="0" smtClean="0"/>
              <a:t> </a:t>
            </a:r>
            <a:r>
              <a:rPr lang="pt-BR" dirty="0" err="1" smtClean="0"/>
              <a:t>count</a:t>
            </a:r>
            <a:r>
              <a:rPr lang="pt-BR" dirty="0" smtClean="0"/>
              <a:t> </a:t>
            </a:r>
            <a:r>
              <a:rPr lang="pt-BR" dirty="0" err="1" smtClean="0"/>
              <a:t>of</a:t>
            </a:r>
            <a:r>
              <a:rPr lang="pt-BR" dirty="0" smtClean="0"/>
              <a:t> </a:t>
            </a:r>
            <a:r>
              <a:rPr lang="pt-BR" dirty="0" err="1" smtClean="0"/>
              <a:t>lunations</a:t>
            </a:r>
            <a:r>
              <a:rPr lang="pt-BR" dirty="0" smtClean="0"/>
              <a:t> in </a:t>
            </a:r>
            <a:r>
              <a:rPr lang="pt-BR" dirty="0" err="1" smtClean="0"/>
              <a:t>the</a:t>
            </a:r>
            <a:r>
              <a:rPr lang="pt-BR" dirty="0" smtClean="0"/>
              <a:t> </a:t>
            </a:r>
            <a:r>
              <a:rPr lang="pt-BR" dirty="0" err="1" smtClean="0"/>
              <a:t>Islamic</a:t>
            </a:r>
            <a:r>
              <a:rPr lang="pt-BR" dirty="0" smtClean="0"/>
              <a:t> </a:t>
            </a:r>
            <a:r>
              <a:rPr lang="pt-BR" dirty="0" err="1" smtClean="0"/>
              <a:t>calendar</a:t>
            </a:r>
            <a:r>
              <a:rPr lang="pt-BR" dirty="0" smtClean="0"/>
              <a:t> </a:t>
            </a:r>
            <a:r>
              <a:rPr lang="pt-BR" dirty="0" err="1" smtClean="0"/>
              <a:t>with</a:t>
            </a:r>
            <a:r>
              <a:rPr lang="pt-BR" dirty="0" smtClean="0"/>
              <a:t> </a:t>
            </a:r>
            <a:r>
              <a:rPr lang="pt-BR" dirty="0" err="1" smtClean="0"/>
              <a:t>lunation</a:t>
            </a:r>
            <a:r>
              <a:rPr lang="pt-BR" dirty="0" smtClean="0"/>
              <a:t> 1 as </a:t>
            </a:r>
            <a:r>
              <a:rPr lang="pt-BR" dirty="0" err="1" smtClean="0"/>
              <a:t>beginning</a:t>
            </a:r>
            <a:r>
              <a:rPr lang="pt-BR" dirty="0" smtClean="0"/>
              <a:t> </a:t>
            </a:r>
            <a:r>
              <a:rPr lang="pt-BR" dirty="0" err="1" smtClean="0"/>
              <a:t>on</a:t>
            </a:r>
            <a:r>
              <a:rPr lang="pt-BR" dirty="0" smtClean="0"/>
              <a:t> July 16, 622. It </a:t>
            </a:r>
            <a:r>
              <a:rPr lang="pt-BR" dirty="0" err="1" smtClean="0"/>
              <a:t>can</a:t>
            </a:r>
            <a:r>
              <a:rPr lang="pt-BR" dirty="0" smtClean="0"/>
              <a:t> </a:t>
            </a:r>
            <a:r>
              <a:rPr lang="pt-BR" dirty="0" err="1" smtClean="0"/>
              <a:t>be</a:t>
            </a:r>
            <a:r>
              <a:rPr lang="pt-BR" dirty="0" smtClean="0"/>
              <a:t> </a:t>
            </a:r>
            <a:r>
              <a:rPr lang="pt-BR" dirty="0" err="1" smtClean="0"/>
              <a:t>calculated</a:t>
            </a:r>
            <a:r>
              <a:rPr lang="pt-BR" dirty="0" smtClean="0"/>
              <a:t> </a:t>
            </a:r>
            <a:r>
              <a:rPr lang="pt-BR" dirty="0" err="1" smtClean="0"/>
              <a:t>using</a:t>
            </a:r>
            <a:r>
              <a:rPr lang="pt-BR" dirty="0" smtClean="0"/>
              <a:t> ILN = LN + 17038.</a:t>
            </a:r>
          </a:p>
          <a:p>
            <a:endParaRPr lang="pt-BR" dirty="0" smtClean="0"/>
          </a:p>
          <a:p>
            <a:r>
              <a:rPr lang="pt-BR" dirty="0" err="1" smtClean="0"/>
              <a:t>The</a:t>
            </a:r>
            <a:r>
              <a:rPr lang="pt-BR" dirty="0" smtClean="0"/>
              <a:t> </a:t>
            </a:r>
            <a:r>
              <a:rPr lang="pt-BR" dirty="0" err="1" smtClean="0"/>
              <a:t>Goldstine</a:t>
            </a:r>
            <a:r>
              <a:rPr lang="pt-BR" dirty="0" smtClean="0"/>
              <a:t> </a:t>
            </a:r>
            <a:r>
              <a:rPr lang="pt-BR" dirty="0" err="1" smtClean="0"/>
              <a:t>Lunation</a:t>
            </a:r>
            <a:r>
              <a:rPr lang="pt-BR" dirty="0" smtClean="0"/>
              <a:t> </a:t>
            </a:r>
            <a:r>
              <a:rPr lang="pt-BR" dirty="0" err="1" smtClean="0"/>
              <a:t>Number</a:t>
            </a:r>
            <a:r>
              <a:rPr lang="pt-BR" dirty="0" smtClean="0"/>
              <a:t> </a:t>
            </a:r>
            <a:r>
              <a:rPr lang="pt-BR" dirty="0" err="1" smtClean="0"/>
              <a:t>refers</a:t>
            </a:r>
            <a:r>
              <a:rPr lang="pt-BR" dirty="0" smtClean="0"/>
              <a:t> to </a:t>
            </a:r>
            <a:r>
              <a:rPr lang="pt-BR" dirty="0" err="1" smtClean="0"/>
              <a:t>the</a:t>
            </a:r>
            <a:r>
              <a:rPr lang="pt-BR" dirty="0" smtClean="0"/>
              <a:t> </a:t>
            </a:r>
            <a:r>
              <a:rPr lang="pt-BR" dirty="0" err="1" smtClean="0"/>
              <a:t>lunation</a:t>
            </a:r>
            <a:r>
              <a:rPr lang="pt-BR" dirty="0" smtClean="0"/>
              <a:t> </a:t>
            </a:r>
            <a:r>
              <a:rPr lang="pt-BR" dirty="0" err="1" smtClean="0"/>
              <a:t>numbering</a:t>
            </a:r>
            <a:r>
              <a:rPr lang="pt-BR" dirty="0" smtClean="0"/>
              <a:t> </a:t>
            </a:r>
            <a:r>
              <a:rPr lang="pt-BR" dirty="0" err="1" smtClean="0"/>
              <a:t>used</a:t>
            </a:r>
            <a:r>
              <a:rPr lang="pt-BR" dirty="0" smtClean="0"/>
              <a:t> </a:t>
            </a:r>
            <a:r>
              <a:rPr lang="pt-BR" dirty="0" err="1" smtClean="0"/>
              <a:t>by</a:t>
            </a:r>
            <a:r>
              <a:rPr lang="pt-BR" dirty="0" smtClean="0"/>
              <a:t> </a:t>
            </a:r>
            <a:r>
              <a:rPr lang="pt-BR" dirty="0" err="1" smtClean="0"/>
              <a:t>Herman</a:t>
            </a:r>
            <a:r>
              <a:rPr lang="pt-BR" dirty="0" smtClean="0"/>
              <a:t> </a:t>
            </a:r>
            <a:r>
              <a:rPr lang="pt-BR" dirty="0" err="1" smtClean="0"/>
              <a:t>Goldstine</a:t>
            </a:r>
            <a:r>
              <a:rPr lang="pt-BR" dirty="0" smtClean="0"/>
              <a:t> in </a:t>
            </a:r>
            <a:r>
              <a:rPr lang="pt-BR" dirty="0" err="1" smtClean="0"/>
              <a:t>his</a:t>
            </a:r>
            <a:r>
              <a:rPr lang="pt-BR" dirty="0" smtClean="0"/>
              <a:t> 1973 book </a:t>
            </a:r>
            <a:r>
              <a:rPr lang="pt-BR" dirty="0" err="1" smtClean="0"/>
              <a:t>New</a:t>
            </a:r>
            <a:r>
              <a:rPr lang="pt-BR" dirty="0" smtClean="0"/>
              <a:t> </a:t>
            </a:r>
            <a:r>
              <a:rPr lang="pt-BR" dirty="0" err="1" smtClean="0"/>
              <a:t>and</a:t>
            </a:r>
            <a:r>
              <a:rPr lang="pt-BR" dirty="0" smtClean="0"/>
              <a:t> </a:t>
            </a:r>
            <a:r>
              <a:rPr lang="pt-BR" dirty="0" err="1" smtClean="0"/>
              <a:t>Full</a:t>
            </a:r>
            <a:r>
              <a:rPr lang="pt-BR" dirty="0" smtClean="0"/>
              <a:t> </a:t>
            </a:r>
            <a:r>
              <a:rPr lang="pt-BR" dirty="0" err="1" smtClean="0"/>
              <a:t>Moons</a:t>
            </a:r>
            <a:r>
              <a:rPr lang="pt-BR" dirty="0" smtClean="0"/>
              <a:t>: 1001 </a:t>
            </a:r>
            <a:r>
              <a:rPr lang="pt-BR" dirty="0" err="1" smtClean="0"/>
              <a:t>B.C.</a:t>
            </a:r>
            <a:r>
              <a:rPr lang="pt-BR" dirty="0" smtClean="0"/>
              <a:t> to A.D. 1651, </a:t>
            </a:r>
            <a:r>
              <a:rPr lang="pt-BR" dirty="0" err="1" smtClean="0"/>
              <a:t>with</a:t>
            </a:r>
            <a:r>
              <a:rPr lang="pt-BR" dirty="0" smtClean="0"/>
              <a:t> </a:t>
            </a:r>
            <a:r>
              <a:rPr lang="pt-BR" dirty="0" err="1" smtClean="0"/>
              <a:t>lunation</a:t>
            </a:r>
            <a:r>
              <a:rPr lang="pt-BR" dirty="0" smtClean="0"/>
              <a:t> 0 </a:t>
            </a:r>
            <a:r>
              <a:rPr lang="pt-BR" dirty="0" err="1" smtClean="0"/>
              <a:t>beginning</a:t>
            </a:r>
            <a:r>
              <a:rPr lang="pt-BR" dirty="0" smtClean="0"/>
              <a:t> </a:t>
            </a:r>
            <a:r>
              <a:rPr lang="pt-BR" dirty="0" err="1" smtClean="0"/>
              <a:t>on</a:t>
            </a:r>
            <a:r>
              <a:rPr lang="pt-BR" dirty="0" smtClean="0"/>
              <a:t> </a:t>
            </a:r>
            <a:r>
              <a:rPr lang="pt-BR" dirty="0" err="1" smtClean="0"/>
              <a:t>January</a:t>
            </a:r>
            <a:r>
              <a:rPr lang="pt-BR" dirty="0" smtClean="0"/>
              <a:t> 11, 1001 BC, </a:t>
            </a:r>
            <a:r>
              <a:rPr lang="pt-BR" dirty="0" err="1" smtClean="0"/>
              <a:t>and</a:t>
            </a:r>
            <a:r>
              <a:rPr lang="pt-BR" dirty="0" smtClean="0"/>
              <a:t> </a:t>
            </a:r>
            <a:r>
              <a:rPr lang="pt-BR" dirty="0" err="1" smtClean="0"/>
              <a:t>can</a:t>
            </a:r>
            <a:r>
              <a:rPr lang="pt-BR" dirty="0" smtClean="0"/>
              <a:t> </a:t>
            </a:r>
            <a:r>
              <a:rPr lang="pt-BR" dirty="0" err="1" smtClean="0"/>
              <a:t>be</a:t>
            </a:r>
            <a:r>
              <a:rPr lang="pt-BR" dirty="0" smtClean="0"/>
              <a:t> </a:t>
            </a:r>
            <a:r>
              <a:rPr lang="pt-BR" dirty="0" err="1" smtClean="0"/>
              <a:t>calculated</a:t>
            </a:r>
            <a:r>
              <a:rPr lang="pt-BR" dirty="0" smtClean="0"/>
              <a:t> </a:t>
            </a:r>
            <a:r>
              <a:rPr lang="pt-BR" dirty="0" err="1" smtClean="0"/>
              <a:t>using</a:t>
            </a:r>
            <a:r>
              <a:rPr lang="pt-BR" dirty="0" smtClean="0"/>
              <a:t> GLN = LN + 37105.</a:t>
            </a:r>
          </a:p>
          <a:p>
            <a:endParaRPr lang="pt-BR" dirty="0" smtClean="0"/>
          </a:p>
          <a:p>
            <a:r>
              <a:rPr lang="pt-BR" dirty="0" err="1" smtClean="0"/>
              <a:t>The</a:t>
            </a:r>
            <a:r>
              <a:rPr lang="pt-BR" dirty="0" smtClean="0"/>
              <a:t> </a:t>
            </a:r>
            <a:r>
              <a:rPr lang="pt-BR" dirty="0" err="1" smtClean="0"/>
              <a:t>Hebrew</a:t>
            </a:r>
            <a:r>
              <a:rPr lang="pt-BR" dirty="0" smtClean="0"/>
              <a:t> </a:t>
            </a:r>
            <a:r>
              <a:rPr lang="pt-BR" dirty="0" err="1" smtClean="0"/>
              <a:t>Lunation</a:t>
            </a:r>
            <a:r>
              <a:rPr lang="pt-BR" dirty="0" smtClean="0"/>
              <a:t> </a:t>
            </a:r>
            <a:r>
              <a:rPr lang="pt-BR" dirty="0" err="1" smtClean="0"/>
              <a:t>Number</a:t>
            </a:r>
            <a:r>
              <a:rPr lang="pt-BR" dirty="0" smtClean="0"/>
              <a:t> is </a:t>
            </a:r>
            <a:r>
              <a:rPr lang="pt-BR" dirty="0" err="1" smtClean="0"/>
              <a:t>the</a:t>
            </a:r>
            <a:r>
              <a:rPr lang="pt-BR" dirty="0" smtClean="0"/>
              <a:t> </a:t>
            </a:r>
            <a:r>
              <a:rPr lang="pt-BR" dirty="0" err="1" smtClean="0"/>
              <a:t>count</a:t>
            </a:r>
            <a:r>
              <a:rPr lang="pt-BR" dirty="0" smtClean="0"/>
              <a:t> </a:t>
            </a:r>
            <a:r>
              <a:rPr lang="pt-BR" dirty="0" err="1" smtClean="0"/>
              <a:t>of</a:t>
            </a:r>
            <a:r>
              <a:rPr lang="pt-BR" dirty="0" smtClean="0"/>
              <a:t> </a:t>
            </a:r>
            <a:r>
              <a:rPr lang="pt-BR" dirty="0" err="1" smtClean="0"/>
              <a:t>lunations</a:t>
            </a:r>
            <a:r>
              <a:rPr lang="pt-BR" dirty="0" smtClean="0"/>
              <a:t> in </a:t>
            </a:r>
            <a:r>
              <a:rPr lang="pt-BR" dirty="0" err="1" smtClean="0"/>
              <a:t>the</a:t>
            </a:r>
            <a:r>
              <a:rPr lang="pt-BR" dirty="0" smtClean="0"/>
              <a:t> </a:t>
            </a:r>
            <a:r>
              <a:rPr lang="pt-BR" dirty="0" err="1" smtClean="0"/>
              <a:t>Hebrew</a:t>
            </a:r>
            <a:r>
              <a:rPr lang="pt-BR" dirty="0" smtClean="0"/>
              <a:t> </a:t>
            </a:r>
            <a:r>
              <a:rPr lang="pt-BR" dirty="0" err="1" smtClean="0"/>
              <a:t>calendar</a:t>
            </a:r>
            <a:r>
              <a:rPr lang="pt-BR" dirty="0" smtClean="0"/>
              <a:t> </a:t>
            </a:r>
            <a:r>
              <a:rPr lang="pt-BR" dirty="0" err="1" smtClean="0"/>
              <a:t>with</a:t>
            </a:r>
            <a:r>
              <a:rPr lang="pt-BR" dirty="0" smtClean="0"/>
              <a:t> </a:t>
            </a:r>
            <a:r>
              <a:rPr lang="pt-BR" dirty="0" err="1" smtClean="0"/>
              <a:t>lunation</a:t>
            </a:r>
            <a:r>
              <a:rPr lang="pt-BR" dirty="0" smtClean="0"/>
              <a:t> 1 </a:t>
            </a:r>
            <a:r>
              <a:rPr lang="pt-BR" dirty="0" err="1" smtClean="0"/>
              <a:t>beginning</a:t>
            </a:r>
            <a:r>
              <a:rPr lang="pt-BR" dirty="0" smtClean="0"/>
              <a:t> </a:t>
            </a:r>
            <a:r>
              <a:rPr lang="pt-BR" dirty="0" err="1" smtClean="0"/>
              <a:t>on</a:t>
            </a:r>
            <a:r>
              <a:rPr lang="pt-BR" dirty="0" smtClean="0"/>
              <a:t> </a:t>
            </a:r>
            <a:r>
              <a:rPr lang="pt-BR" dirty="0" err="1" smtClean="0"/>
              <a:t>October</a:t>
            </a:r>
            <a:r>
              <a:rPr lang="pt-BR" dirty="0" smtClean="0"/>
              <a:t> 7, 3761 BC. It </a:t>
            </a:r>
            <a:r>
              <a:rPr lang="pt-BR" dirty="0" err="1" smtClean="0"/>
              <a:t>can</a:t>
            </a:r>
            <a:r>
              <a:rPr lang="pt-BR" dirty="0" smtClean="0"/>
              <a:t> </a:t>
            </a:r>
            <a:r>
              <a:rPr lang="pt-BR" dirty="0" err="1" smtClean="0"/>
              <a:t>be</a:t>
            </a:r>
            <a:r>
              <a:rPr lang="pt-BR" dirty="0" smtClean="0"/>
              <a:t> </a:t>
            </a:r>
            <a:r>
              <a:rPr lang="pt-BR" dirty="0" err="1" smtClean="0"/>
              <a:t>calculated</a:t>
            </a:r>
            <a:r>
              <a:rPr lang="pt-BR" dirty="0" smtClean="0"/>
              <a:t> </a:t>
            </a:r>
            <a:r>
              <a:rPr lang="pt-BR" dirty="0" err="1" smtClean="0"/>
              <a:t>using</a:t>
            </a:r>
            <a:r>
              <a:rPr lang="pt-BR" dirty="0" smtClean="0"/>
              <a:t> HLN = LN + 71234.</a:t>
            </a:r>
          </a:p>
          <a:p>
            <a:endParaRPr lang="pt-BR" dirty="0" smtClean="0"/>
          </a:p>
          <a:p>
            <a:r>
              <a:rPr lang="pt-BR" dirty="0" err="1" smtClean="0"/>
              <a:t>The</a:t>
            </a:r>
            <a:r>
              <a:rPr lang="pt-BR" dirty="0" smtClean="0"/>
              <a:t> </a:t>
            </a:r>
            <a:r>
              <a:rPr lang="pt-BR" dirty="0" err="1" smtClean="0"/>
              <a:t>Thai</a:t>
            </a:r>
            <a:r>
              <a:rPr lang="pt-BR" dirty="0" smtClean="0"/>
              <a:t> </a:t>
            </a:r>
            <a:r>
              <a:rPr lang="pt-BR" dirty="0" err="1" smtClean="0"/>
              <a:t>Lunation</a:t>
            </a:r>
            <a:r>
              <a:rPr lang="pt-BR" dirty="0" smtClean="0"/>
              <a:t> </a:t>
            </a:r>
            <a:r>
              <a:rPr lang="pt-BR" dirty="0" err="1" smtClean="0"/>
              <a:t>Number</a:t>
            </a:r>
            <a:r>
              <a:rPr lang="pt-BR" dirty="0" smtClean="0"/>
              <a:t> is </a:t>
            </a:r>
            <a:r>
              <a:rPr lang="pt-BR" dirty="0" err="1" smtClean="0"/>
              <a:t>called</a:t>
            </a:r>
            <a:r>
              <a:rPr lang="pt-BR" dirty="0" smtClean="0"/>
              <a:t> "</a:t>
            </a:r>
            <a:r>
              <a:rPr lang="th-TH" dirty="0" smtClean="0"/>
              <a:t>มาสเกณฑ์" (</a:t>
            </a:r>
            <a:r>
              <a:rPr lang="pt-BR" dirty="0" err="1" smtClean="0"/>
              <a:t>Maasa-Kendha</a:t>
            </a:r>
            <a:r>
              <a:rPr lang="pt-BR" dirty="0" smtClean="0"/>
              <a:t>), defines </a:t>
            </a:r>
            <a:r>
              <a:rPr lang="pt-BR" dirty="0" err="1" smtClean="0"/>
              <a:t>lunation</a:t>
            </a:r>
            <a:r>
              <a:rPr lang="pt-BR" dirty="0" smtClean="0"/>
              <a:t> 0 as </a:t>
            </a:r>
            <a:r>
              <a:rPr lang="pt-BR" dirty="0" err="1" smtClean="0"/>
              <a:t>beginning</a:t>
            </a:r>
            <a:r>
              <a:rPr lang="pt-BR" dirty="0" smtClean="0"/>
              <a:t> </a:t>
            </a:r>
            <a:r>
              <a:rPr lang="pt-BR" dirty="0" err="1" smtClean="0"/>
              <a:t>of</a:t>
            </a:r>
            <a:r>
              <a:rPr lang="pt-BR" dirty="0" smtClean="0"/>
              <a:t> </a:t>
            </a:r>
            <a:r>
              <a:rPr lang="pt-BR" dirty="0" err="1" smtClean="0"/>
              <a:t>the</a:t>
            </a:r>
            <a:r>
              <a:rPr lang="pt-BR" dirty="0" smtClean="0"/>
              <a:t> </a:t>
            </a:r>
            <a:r>
              <a:rPr lang="pt-BR" dirty="0" err="1" smtClean="0"/>
              <a:t>SouthEast-Asian</a:t>
            </a:r>
            <a:r>
              <a:rPr lang="pt-BR" dirty="0" smtClean="0"/>
              <a:t> </a:t>
            </a:r>
            <a:r>
              <a:rPr lang="pt-BR" dirty="0" err="1" smtClean="0"/>
              <a:t>Calendar</a:t>
            </a:r>
            <a:r>
              <a:rPr lang="pt-BR" dirty="0" smtClean="0"/>
              <a:t> </a:t>
            </a:r>
            <a:r>
              <a:rPr lang="pt-BR" dirty="0" err="1" smtClean="0"/>
              <a:t>on</a:t>
            </a:r>
            <a:r>
              <a:rPr lang="pt-BR" dirty="0" smtClean="0"/>
              <a:t> </a:t>
            </a:r>
            <a:r>
              <a:rPr lang="pt-BR" dirty="0" err="1" smtClean="0"/>
              <a:t>Sunday</a:t>
            </a:r>
            <a:r>
              <a:rPr lang="pt-BR" dirty="0" smtClean="0"/>
              <a:t> </a:t>
            </a:r>
            <a:r>
              <a:rPr lang="pt-BR" dirty="0" err="1" smtClean="0"/>
              <a:t>March</a:t>
            </a:r>
            <a:r>
              <a:rPr lang="pt-BR" dirty="0" smtClean="0"/>
              <a:t> 22, 638 (Julian </a:t>
            </a:r>
            <a:r>
              <a:rPr lang="pt-BR" dirty="0" err="1" smtClean="0"/>
              <a:t>Calendar</a:t>
            </a:r>
            <a:r>
              <a:rPr lang="pt-BR" dirty="0" smtClean="0"/>
              <a:t>). It </a:t>
            </a:r>
            <a:r>
              <a:rPr lang="pt-BR" dirty="0" err="1" smtClean="0"/>
              <a:t>can</a:t>
            </a:r>
            <a:r>
              <a:rPr lang="pt-BR" dirty="0" smtClean="0"/>
              <a:t> </a:t>
            </a:r>
            <a:r>
              <a:rPr lang="pt-BR" dirty="0" err="1" smtClean="0"/>
              <a:t>be</a:t>
            </a:r>
            <a:r>
              <a:rPr lang="pt-BR" dirty="0" smtClean="0"/>
              <a:t> </a:t>
            </a:r>
            <a:r>
              <a:rPr lang="pt-BR" dirty="0" err="1" smtClean="0"/>
              <a:t>calculated</a:t>
            </a:r>
            <a:r>
              <a:rPr lang="pt-BR" dirty="0" smtClean="0"/>
              <a:t> </a:t>
            </a:r>
            <a:r>
              <a:rPr lang="pt-BR" dirty="0" err="1" smtClean="0"/>
              <a:t>using</a:t>
            </a:r>
            <a:r>
              <a:rPr lang="pt-BR" dirty="0" smtClean="0"/>
              <a:t> TLN = LN + 16843.</a:t>
            </a:r>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19</a:t>
            </a:fld>
            <a:endParaRPr 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http://eclipse.gsfc.nasa.gov/SEsaros/SEsaros129.html</a:t>
            </a:r>
          </a:p>
          <a:p>
            <a:r>
              <a:rPr lang="pt-BR" dirty="0" smtClean="0"/>
              <a:t>http://eclipse.gsfc.nasa.gov/SEplot/SEplot2001/SE2005Apr08H.GIF</a:t>
            </a:r>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22</a:t>
            </a:fld>
            <a:endParaRPr 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Fonte: http://eclipse.gsfc.nasa.gov/SEsaros/SEsaros0-180.html</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23</a:t>
            </a:fld>
            <a:endParaRPr 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Imagem: http://eclipse.gsfc.nasa.gov/SEsarosanimate/117.gif</a:t>
            </a:r>
          </a:p>
          <a:p>
            <a:r>
              <a:rPr lang="pt-BR" dirty="0" smtClean="0"/>
              <a:t>Fonte: http://eclipse.gsfc.nasa.gov/SEsaros/SEsaros0-180.html</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24</a:t>
            </a:fld>
            <a:endParaRPr lang="pt-B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http://eclipses.gsfc.nasa.gov/SEsarosanimate/148.gif</a:t>
            </a:r>
          </a:p>
          <a:p>
            <a:r>
              <a:rPr lang="pt-BR" dirty="0" smtClean="0"/>
              <a:t>http://eclipses.gsfc.nasa.gov/SEsaros/SEsaros148.html</a:t>
            </a:r>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25</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algn="l">
              <a:defRPr/>
            </a:pPr>
            <a:r>
              <a:rPr lang="pt-BR" sz="1200" dirty="0" smtClean="0">
                <a:solidFill>
                  <a:schemeClr val="accent2">
                    <a:lumMod val="60000"/>
                    <a:lumOff val="40000"/>
                  </a:schemeClr>
                </a:solidFill>
                <a:latin typeface="Century Gothic" pitchFamily="34" charset="0"/>
              </a:rPr>
              <a:t>Crédito da imagem: www.mreclipse.com</a:t>
            </a:r>
          </a:p>
          <a:p>
            <a:pPr algn="l">
              <a:defRPr/>
            </a:pPr>
            <a:r>
              <a:rPr lang="pt-BR" sz="1200" dirty="0" smtClean="0">
                <a:solidFill>
                  <a:schemeClr val="accent2">
                    <a:lumMod val="60000"/>
                    <a:lumOff val="40000"/>
                  </a:schemeClr>
                </a:solidFill>
                <a:latin typeface="Century Gothic" pitchFamily="34" charset="0"/>
              </a:rPr>
              <a:t>http://www.mreclipse.com/SEphoto/TSE2006/TSE2006galleryA.html</a:t>
            </a:r>
          </a:p>
          <a:p>
            <a:pPr algn="l">
              <a:defRPr/>
            </a:pPr>
            <a:r>
              <a:rPr lang="pt-BR" sz="1200" dirty="0" smtClean="0">
                <a:solidFill>
                  <a:schemeClr val="accent2">
                    <a:lumMod val="60000"/>
                    <a:lumOff val="40000"/>
                  </a:schemeClr>
                </a:solidFill>
                <a:latin typeface="Century Gothic" pitchFamily="34" charset="0"/>
              </a:rPr>
              <a:t>http://www.mreclipse.com/SEphoto/TSE2006/image/T06-cmp205bx.JPG</a:t>
            </a:r>
          </a:p>
          <a:p>
            <a:endParaRPr lang="pt-BR" dirty="0"/>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2</a:t>
            </a:fld>
            <a:endParaRPr lang="pt-B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Imagem: http://eclipse.gsfc.nasa.gov/SEplot/SEplot2001/SE2011Jul01P.GIF</a:t>
            </a:r>
          </a:p>
          <a:p>
            <a:r>
              <a:rPr lang="pt-BR" dirty="0" smtClean="0"/>
              <a:t>Fonte:  http://eclipse.gsfc.nasa.gov/SEsaros/SEsaros156.html</a:t>
            </a:r>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26</a:t>
            </a:fld>
            <a:endParaRPr lang="pt-B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Imagem: http://eclipse.gsfc.nasa.gov/5MCSEmap/1001-1100/1062-12-03.gif</a:t>
            </a:r>
          </a:p>
          <a:p>
            <a:r>
              <a:rPr lang="pt-BR" dirty="0" smtClean="0"/>
              <a:t>Fonte:  http://eclipse.gsfc.nasa.gov/SEsaros/SEsaros156.html</a:t>
            </a:r>
          </a:p>
          <a:p>
            <a:r>
              <a:rPr lang="pt-BR" dirty="0" smtClean="0"/>
              <a:t>Imagem:</a:t>
            </a:r>
            <a:r>
              <a:rPr lang="pt-BR" baseline="0" dirty="0" smtClean="0"/>
              <a:t>  http://eclipse.gsfc.nasa.gov/5MCSEmap/1301-1400/1351-05-25.gif</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27</a:t>
            </a:fld>
            <a:endParaRPr lang="pt-B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Imagem: http://eclipse.gsfc.nasa.gov/5MCSEmap/2501-2600/2516-05-03.gif</a:t>
            </a:r>
          </a:p>
          <a:p>
            <a:r>
              <a:rPr lang="pt-BR" dirty="0" smtClean="0"/>
              <a:t>Fonte: http://eclipse.gsfc.nasa.gov/SEsaros/SEsaros156.html</a:t>
            </a:r>
          </a:p>
          <a:p>
            <a:endParaRPr lang="pt-BR" dirty="0" smtClean="0"/>
          </a:p>
          <a:p>
            <a:r>
              <a:rPr lang="pt-BR" dirty="0" smtClean="0"/>
              <a:t>http://eclipse.gsfc.nasa.gov/5MCSEmap/2101-2200/2137-09-15.gif</a:t>
            </a:r>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28</a:t>
            </a:fld>
            <a:endParaRPr lang="pt-B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Imagem: http://eclipse.gsfc.nasa.gov/SEatlas/SEatlas3/SEatlas2001.GIF</a:t>
            </a:r>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30</a:t>
            </a:fld>
            <a:endParaRPr lang="pt-B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http://eclipse.gsfc.nasa.gov/SEatlas/SEatlas3/SEatlas2021.GIF</a:t>
            </a:r>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31</a:t>
            </a:fld>
            <a:endParaRPr lang="pt-B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http://eclipse.gsfc.nasa.gov/SEatlas/SEatlas3/SEatlas2041.GIF</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32</a:t>
            </a:fld>
            <a:endParaRPr lang="pt-B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http://eclipse.gsfc.nasa.gov/SEatlas/SEatlas3/SEatlas2061.GIF</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33</a:t>
            </a:fld>
            <a:endParaRPr lang="pt-B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http://eclipse.gsfc.nasa.gov/SEatlas/SEatlas3/SEatlas2081.GIF</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34</a:t>
            </a:fld>
            <a:endParaRPr lang="pt-B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Fonte das imagens: gatinho: </a:t>
            </a:r>
          </a:p>
          <a:p>
            <a:r>
              <a:rPr lang="pt-BR" dirty="0" smtClean="0"/>
              <a:t>Nenê chorando :http://www.fotorkut.com.br</a:t>
            </a:r>
          </a:p>
          <a:p>
            <a:r>
              <a:rPr lang="pt-BR" dirty="0" err="1" smtClean="0"/>
              <a:t>minions</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35</a:t>
            </a:fld>
            <a:endParaRPr lang="pt-B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http://eclipse.gsfc.nasa.gov/SEanimate/SEanimate2001/SE2045Aug12T.GIF</a:t>
            </a:r>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36</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algn="l">
              <a:defRPr/>
            </a:pPr>
            <a:r>
              <a:rPr lang="pt-BR" sz="1200" dirty="0" smtClean="0">
                <a:solidFill>
                  <a:schemeClr val="accent2">
                    <a:lumMod val="60000"/>
                    <a:lumOff val="40000"/>
                  </a:schemeClr>
                </a:solidFill>
                <a:latin typeface="Century Gothic" pitchFamily="34" charset="0"/>
              </a:rPr>
              <a:t>Crédito da imagem:</a:t>
            </a:r>
          </a:p>
          <a:p>
            <a:pPr algn="l">
              <a:defRPr/>
            </a:pPr>
            <a:r>
              <a:rPr lang="pt-BR" sz="1200" dirty="0" smtClean="0">
                <a:solidFill>
                  <a:schemeClr val="accent2">
                    <a:lumMod val="60000"/>
                    <a:lumOff val="40000"/>
                  </a:schemeClr>
                </a:solidFill>
                <a:latin typeface="Century Gothic" pitchFamily="34" charset="0"/>
              </a:rPr>
              <a:t>www.mreclipse.com</a:t>
            </a:r>
          </a:p>
          <a:p>
            <a:pPr algn="l">
              <a:defRPr/>
            </a:pPr>
            <a:r>
              <a:rPr lang="pt-BR" sz="1200" dirty="0" smtClean="0">
                <a:solidFill>
                  <a:schemeClr val="accent2">
                    <a:lumMod val="60000"/>
                    <a:lumOff val="40000"/>
                  </a:schemeClr>
                </a:solidFill>
                <a:latin typeface="Century Gothic" pitchFamily="34" charset="0"/>
              </a:rPr>
              <a:t>http://www.mreclipse.com/SEphoto/ASE2005/ASE2005galleryA.html</a:t>
            </a:r>
          </a:p>
          <a:p>
            <a:pPr algn="l">
              <a:defRPr/>
            </a:pPr>
            <a:r>
              <a:rPr lang="pt-BR" sz="1200" dirty="0" smtClean="0">
                <a:solidFill>
                  <a:schemeClr val="accent2">
                    <a:lumMod val="60000"/>
                    <a:lumOff val="40000"/>
                  </a:schemeClr>
                </a:solidFill>
                <a:latin typeface="Century Gothic" pitchFamily="34" charset="0"/>
              </a:rPr>
              <a:t>http://www.mreclipse.com/SEphoto/ASE2005/image/A05-105900w.JPG</a:t>
            </a:r>
          </a:p>
          <a:p>
            <a:endParaRPr lang="pt-BR" dirty="0"/>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3</a:t>
            </a:fld>
            <a:endParaRPr lang="pt-B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pt-BR" dirty="0" smtClean="0"/>
              <a:t>http://eclipse.gsfc.nasa.gov/SEplot/SEplot2051/SE2067Dec06H.GIF</a:t>
            </a:r>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37</a:t>
            </a:fld>
            <a:endParaRPr lang="pt-B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http://eclipse.gsfc.nasa.gov/SEplot/SEplot2051/SE2075Jan16T.GIF</a:t>
            </a:r>
          </a:p>
          <a:p>
            <a:r>
              <a:rPr lang="pt-BR" dirty="0" smtClean="0"/>
              <a:t>http://eclipse.gsfc.nasa.gov/SEgoogle/SEgoogle2061.html</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38</a:t>
            </a:fld>
            <a:endParaRPr lang="pt-B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http://eclipse.gsfc.nasa.gov/SEgoogle/SEgoogle2051/SE2075Jan16Tgoogle.html</a:t>
            </a:r>
          </a:p>
          <a:p>
            <a:endParaRPr lang="pt-BR" dirty="0" smtClean="0"/>
          </a:p>
          <a:p>
            <a:r>
              <a:rPr lang="pt-BR" dirty="0" smtClean="0"/>
              <a:t>http://eclipse.gsfc.nasa.gov/SEgoogle/SEgoogle2061.html</a:t>
            </a:r>
          </a:p>
          <a:p>
            <a:endParaRPr lang="pt-BR" dirty="0" smtClean="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39</a:t>
            </a:fld>
            <a:endParaRPr lang="pt-B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http://en.wikipedia.org/wiki/Gamma_(eclipse)</a:t>
            </a:r>
          </a:p>
          <a:p>
            <a:r>
              <a:rPr lang="pt-BR" dirty="0" smtClean="0"/>
              <a:t>Imagem: http://en.wikipedia.org/wiki/Gamma_(eclipse)#</a:t>
            </a:r>
            <a:r>
              <a:rPr lang="pt-BR" dirty="0" err="1" smtClean="0"/>
              <a:t>mediaviewer</a:t>
            </a:r>
            <a:r>
              <a:rPr lang="pt-BR" dirty="0" smtClean="0"/>
              <a:t>/File:</a:t>
            </a:r>
            <a:r>
              <a:rPr lang="pt-BR" dirty="0" err="1" smtClean="0"/>
              <a:t>SolarEclipseGamma</a:t>
            </a:r>
            <a:r>
              <a:rPr lang="pt-BR" dirty="0" smtClean="0"/>
              <a:t>.</a:t>
            </a:r>
            <a:r>
              <a:rPr lang="pt-BR" dirty="0" err="1" smtClean="0"/>
              <a:t>svg</a:t>
            </a:r>
            <a:endParaRPr lang="pt-BR" dirty="0" smtClean="0"/>
          </a:p>
          <a:p>
            <a:endParaRPr lang="pt-BR" dirty="0" smtClean="0"/>
          </a:p>
          <a:p>
            <a:r>
              <a:rPr lang="pt-BR" dirty="0" err="1" smtClean="0"/>
              <a:t>Gamma</a:t>
            </a:r>
            <a:r>
              <a:rPr lang="pt-BR" dirty="0" smtClean="0"/>
              <a:t> positivo se for para o hemisfério Norte</a:t>
            </a:r>
          </a:p>
          <a:p>
            <a:r>
              <a:rPr lang="pt-BR" dirty="0" err="1" smtClean="0"/>
              <a:t>Gamma</a:t>
            </a:r>
            <a:r>
              <a:rPr lang="pt-BR" dirty="0" smtClean="0"/>
              <a:t> negativo se for para o hemisfério Sul</a:t>
            </a:r>
          </a:p>
          <a:p>
            <a:r>
              <a:rPr lang="pt-BR" dirty="0" err="1" smtClean="0"/>
              <a:t>Gamma</a:t>
            </a:r>
            <a:r>
              <a:rPr lang="pt-BR" dirty="0" smtClean="0"/>
              <a:t> menor que 0,9972 eclipse total central</a:t>
            </a:r>
          </a:p>
          <a:p>
            <a:r>
              <a:rPr lang="pt-BR" dirty="0" err="1" smtClean="0"/>
              <a:t>Gamma</a:t>
            </a:r>
            <a:r>
              <a:rPr lang="pt-BR" dirty="0" smtClean="0"/>
              <a:t> entre 0,9972 e 1,55  o eclipse será parcial</a:t>
            </a:r>
          </a:p>
          <a:p>
            <a:r>
              <a:rPr lang="pt-BR" dirty="0" err="1" smtClean="0"/>
              <a:t>Gamma</a:t>
            </a:r>
            <a:r>
              <a:rPr lang="pt-BR" dirty="0" smtClean="0"/>
              <a:t> entre 0,9972 e 1,0260 o eclipse pode ser anular nas regiões polares</a:t>
            </a:r>
          </a:p>
          <a:p>
            <a:endParaRPr lang="pt-BR"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43</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fontScale="92500" lnSpcReduction="10000"/>
          </a:bodyPr>
          <a:lstStyle/>
          <a:p>
            <a:r>
              <a:rPr lang="pt-BR" dirty="0" smtClean="0"/>
              <a:t>Fonte: http://apod.nasa.gov/apod/ap131103.html</a:t>
            </a:r>
          </a:p>
          <a:p>
            <a:endParaRPr lang="pt-BR" dirty="0" smtClean="0"/>
          </a:p>
          <a:p>
            <a:r>
              <a:rPr lang="pt-BR" dirty="0" smtClean="0"/>
              <a:t>Um raro Eclipse Solar Híbrido </a:t>
            </a:r>
          </a:p>
          <a:p>
            <a:r>
              <a:rPr lang="pt-BR" dirty="0" smtClean="0"/>
              <a:t>Crédito de imagem e direitos autorais: Esquerda : Fred </a:t>
            </a:r>
            <a:r>
              <a:rPr lang="pt-BR" dirty="0" err="1" smtClean="0"/>
              <a:t>Espenak</a:t>
            </a:r>
            <a:r>
              <a:rPr lang="pt-BR" dirty="0" smtClean="0"/>
              <a:t> - Direito : </a:t>
            </a:r>
            <a:r>
              <a:rPr lang="pt-BR" dirty="0" err="1" smtClean="0"/>
              <a:t>Stephan</a:t>
            </a:r>
            <a:r>
              <a:rPr lang="pt-BR" dirty="0" smtClean="0"/>
              <a:t> </a:t>
            </a:r>
            <a:r>
              <a:rPr lang="pt-BR" dirty="0" err="1" smtClean="0"/>
              <a:t>Heinsius</a:t>
            </a:r>
            <a:endParaRPr lang="pt-BR" dirty="0" smtClean="0"/>
          </a:p>
          <a:p>
            <a:r>
              <a:rPr lang="pt-BR" dirty="0" smtClean="0"/>
              <a:t>Explicação: Um espetacular evento celeste geocêntrico de 2005 foi um raro eclipse híbrido do Sol - um total ou um eclipse anular pode ser visto, dependendo da localização do observador. Para Fred </a:t>
            </a:r>
            <a:r>
              <a:rPr lang="pt-BR" dirty="0" err="1" smtClean="0"/>
              <a:t>Espenak</a:t>
            </a:r>
            <a:r>
              <a:rPr lang="pt-BR" dirty="0" smtClean="0"/>
              <a:t> , a bordo de um navio balançando suavemente no meio da sombra da Lua na sua faixa de 2.200 quilômetros a oeste de Galápagos, o eclipse foi total, a silhueta lunar cobrindo exatamente o disco solar brilhante para alguns breves momentos. Sua câmera capturou uma imagem da totalidade revelando extensa </a:t>
            </a:r>
            <a:r>
              <a:rPr lang="pt-BR" dirty="0" smtClean="0"/>
              <a:t>coroa solar e </a:t>
            </a:r>
            <a:r>
              <a:rPr lang="pt-BR" dirty="0" smtClean="0"/>
              <a:t>proeminências elevando-se acima da borda do Sol. Mas para </a:t>
            </a:r>
            <a:r>
              <a:rPr lang="pt-BR" dirty="0" err="1" smtClean="0"/>
              <a:t>Stephan</a:t>
            </a:r>
            <a:r>
              <a:rPr lang="pt-BR" dirty="0" smtClean="0"/>
              <a:t> </a:t>
            </a:r>
            <a:r>
              <a:rPr lang="pt-BR" dirty="0" err="1" smtClean="0"/>
              <a:t>Heinsius</a:t>
            </a:r>
            <a:r>
              <a:rPr lang="pt-BR" dirty="0" smtClean="0"/>
              <a:t> , perto do final da faixa de </a:t>
            </a:r>
            <a:r>
              <a:rPr lang="pt-BR" dirty="0" err="1" smtClean="0"/>
              <a:t>umbra</a:t>
            </a:r>
            <a:r>
              <a:rPr lang="pt-BR" dirty="0" smtClean="0"/>
              <a:t> em </a:t>
            </a:r>
            <a:r>
              <a:rPr lang="pt-BR" dirty="0" err="1" smtClean="0"/>
              <a:t>Penonome</a:t>
            </a:r>
            <a:r>
              <a:rPr lang="pt-BR" dirty="0" smtClean="0"/>
              <a:t> </a:t>
            </a:r>
            <a:r>
              <a:rPr lang="pt-BR" dirty="0" err="1" smtClean="0"/>
              <a:t>Airfield</a:t>
            </a:r>
            <a:r>
              <a:rPr lang="pt-BR" dirty="0" smtClean="0"/>
              <a:t>, Panamá, tamanho aparente da Lua encolheu o suficiente para criar um eclipse anular, mostrando um anel completo de do disco brilhante do Sol como uma dramático anel de fogo . Fotos dos dois locais são comparados acima. Como é rara tal eclipse híbrido ? Os cálculos mostram que, durante o século 21 apenas 3,1% (7 em 224) dos eclipses solares são </a:t>
            </a:r>
            <a:r>
              <a:rPr lang="pt-BR" dirty="0" smtClean="0"/>
              <a:t>híbridos. Enquanto </a:t>
            </a:r>
            <a:r>
              <a:rPr lang="pt-BR" dirty="0" smtClean="0"/>
              <a:t>híbridos </a:t>
            </a:r>
            <a:r>
              <a:rPr lang="pt-BR" dirty="0" smtClean="0"/>
              <a:t>representam </a:t>
            </a:r>
            <a:r>
              <a:rPr lang="pt-BR" dirty="0" smtClean="0"/>
              <a:t>cerca de 5% de todos os eclipses solares durante o período de 2000 aC a </a:t>
            </a:r>
            <a:r>
              <a:rPr lang="pt-BR" dirty="0" smtClean="0"/>
              <a:t>3000 dC </a:t>
            </a:r>
            <a:r>
              <a:rPr lang="pt-BR" dirty="0" smtClean="0"/>
              <a:t>. Hoje eclipse solar híbrido é mais amplamente visível para além da faixa sombra central como um breve eclipse parcial da Américas do nordeste através da África, e ao longo da faixa em uma fase de anular apenas para os primeiros 15 segundos.</a:t>
            </a:r>
          </a:p>
          <a:p>
            <a:endParaRPr lang="pt-BR" dirty="0" smtClean="0"/>
          </a:p>
          <a:p>
            <a:endParaRPr lang="pt-BR" dirty="0" smtClean="0"/>
          </a:p>
          <a:p>
            <a:endParaRPr lang="pt-BR"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4</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algn="l">
              <a:defRPr/>
            </a:pPr>
            <a:r>
              <a:rPr lang="pt-BR" sz="1200" dirty="0" smtClean="0">
                <a:solidFill>
                  <a:schemeClr val="accent2">
                    <a:lumMod val="60000"/>
                    <a:lumOff val="40000"/>
                  </a:schemeClr>
                </a:solidFill>
                <a:latin typeface="Century Gothic" pitchFamily="34" charset="0"/>
              </a:rPr>
              <a:t>Crédito da imagem: www.mreclipse.com</a:t>
            </a:r>
          </a:p>
          <a:p>
            <a:pPr algn="l">
              <a:defRPr/>
            </a:pPr>
            <a:r>
              <a:rPr lang="pt-BR" sz="1200" dirty="0" smtClean="0">
                <a:solidFill>
                  <a:schemeClr val="accent2">
                    <a:lumMod val="60000"/>
                    <a:lumOff val="40000"/>
                  </a:schemeClr>
                </a:solidFill>
                <a:latin typeface="Century Gothic" pitchFamily="34" charset="0"/>
              </a:rPr>
              <a:t>http://www.mreclipse.com/SEreports/PSE2000Jul30/PSE2000Jul30.html</a:t>
            </a:r>
          </a:p>
          <a:p>
            <a:pPr algn="l">
              <a:defRPr/>
            </a:pPr>
            <a:r>
              <a:rPr lang="pt-BR" sz="1200" dirty="0" smtClean="0">
                <a:solidFill>
                  <a:schemeClr val="accent2">
                    <a:lumMod val="60000"/>
                    <a:lumOff val="40000"/>
                  </a:schemeClr>
                </a:solidFill>
                <a:latin typeface="Century Gothic" pitchFamily="34" charset="0"/>
              </a:rPr>
              <a:t>http://www.mreclipse.com/SEreports/PSE2000Jul30/PSE2000-1.JPG</a:t>
            </a:r>
          </a:p>
          <a:p>
            <a:endParaRPr lang="pt-BR" dirty="0"/>
          </a:p>
        </p:txBody>
      </p:sp>
      <p:sp>
        <p:nvSpPr>
          <p:cNvPr id="4" name="Espaço Reservado para Número de Slide 3"/>
          <p:cNvSpPr>
            <a:spLocks noGrp="1"/>
          </p:cNvSpPr>
          <p:nvPr>
            <p:ph type="sldNum" sz="quarter" idx="10"/>
          </p:nvPr>
        </p:nvSpPr>
        <p:spPr/>
        <p:txBody>
          <a:bodyPr/>
          <a:lstStyle/>
          <a:p>
            <a:pPr>
              <a:defRPr/>
            </a:pPr>
            <a:fld id="{44C27E86-A91C-48BC-BC6F-3157D93EDA57}" type="slidenum">
              <a:rPr lang="pt-BR" smtClean="0"/>
              <a:pPr>
                <a:defRPr/>
              </a:pPr>
              <a:t>5</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Fonte: http://www.significados.com.br/canone/</a:t>
            </a:r>
          </a:p>
          <a:p>
            <a:endParaRPr lang="pt-BR" dirty="0" smtClean="0"/>
          </a:p>
          <a:p>
            <a:r>
              <a:rPr lang="pt-BR" dirty="0" smtClean="0"/>
              <a:t>http://eclipse.gsfc.nasa.gov/SEsaros/SEsaros148.html</a:t>
            </a:r>
          </a:p>
          <a:p>
            <a:r>
              <a:rPr lang="pt-BR" dirty="0" smtClean="0"/>
              <a:t>http://eclipse.gsfc.nasa.gov/5MCSEmap/2001-2100/2014-04-29.gif</a:t>
            </a:r>
          </a:p>
          <a:p>
            <a:endParaRPr lang="pt-BR" dirty="0" smtClean="0"/>
          </a:p>
          <a:p>
            <a:r>
              <a:rPr lang="pt-BR" dirty="0" smtClean="0"/>
              <a:t>Cânone – </a:t>
            </a:r>
            <a:r>
              <a:rPr lang="pt-BR" dirty="0" err="1" smtClean="0"/>
              <a:t>Wikipidia</a:t>
            </a:r>
            <a:endParaRPr lang="pt-BR" dirty="0" smtClean="0"/>
          </a:p>
          <a:p>
            <a:r>
              <a:rPr lang="pt-BR" dirty="0" smtClean="0"/>
              <a:t>http://pt.wikipedia.org/wiki/C</a:t>
            </a:r>
            <a:r>
              <a:rPr lang="pt-BR" dirty="0" err="1" smtClean="0"/>
              <a:t>ânone</a:t>
            </a:r>
            <a:endParaRPr lang="pt-BR" dirty="0" smtClean="0"/>
          </a:p>
          <a:p>
            <a:r>
              <a:rPr lang="pt-BR" dirty="0" smtClean="0"/>
              <a:t>Um cânone ou cânon é um termo que deriva da palavra grega </a:t>
            </a:r>
            <a:r>
              <a:rPr lang="pt-BR" smtClean="0"/>
              <a:t>kanón</a:t>
            </a:r>
            <a:r>
              <a:rPr lang="pt-BR" dirty="0" smtClean="0"/>
              <a:t>, que designa uma vara utilizada como instrumento de medida, e que normalmente se caracteriza como um conjunto de regras (ou, frequentemente, como um conjunto de modelos) sobre um determinado assunto. Este em geral ligado ao mundo das artes e da arquitetura1 , mas, igualmente das religiões, nomeadamente da Igreja Católica. A canonização é a sistematização deste conjunto de modelos.</a:t>
            </a:r>
          </a:p>
          <a:p>
            <a:endParaRPr lang="pt-BR" dirty="0" smtClean="0"/>
          </a:p>
          <a:p>
            <a:r>
              <a:rPr lang="pt-BR" dirty="0" smtClean="0"/>
              <a:t>A materialização do cânone, no campo das artes, pode se dar em produtos diversos, mas são comuns na história os tratados canônicos, contendo em geral desenhos com modelos estruturais a serem seguidos na tarefa compositiva, segundo uma determinada visão da arte. O homem </a:t>
            </a:r>
            <a:r>
              <a:rPr lang="pt-BR" dirty="0" err="1" smtClean="0"/>
              <a:t>vitruviano</a:t>
            </a:r>
            <a:r>
              <a:rPr lang="pt-BR" dirty="0" smtClean="0"/>
              <a:t> de Leonardo da Vinci, por exemplo, pode ser considerado um cânone das proporções clássicas do ser humano.</a:t>
            </a:r>
          </a:p>
          <a:p>
            <a:endParaRPr lang="pt-BR" dirty="0" smtClean="0"/>
          </a:p>
          <a:p>
            <a:endParaRPr lang="pt-BR" dirty="0" smtClean="0"/>
          </a:p>
          <a:p>
            <a:endParaRPr lang="pt-BR" dirty="0" smtClean="0"/>
          </a:p>
          <a:p>
            <a:endParaRPr lang="pt-BR"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6</a:t>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http://eclipse.gsfc.nasa.gov/5MCSE/plate436.pdf</a:t>
            </a:r>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7</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Fonte: http://eclipse.gsfc.nasa.gov/SEcat5/SEmapkey.html</a:t>
            </a:r>
          </a:p>
          <a:p>
            <a:endParaRPr lang="pt-BR" dirty="0" smtClean="0"/>
          </a:p>
          <a:p>
            <a:r>
              <a:rPr lang="en-US" dirty="0" smtClean="0"/>
              <a:t>Gamma:  Distance of the shadow cone axis from the center of Earth (units of equatorial radii) at the instant of greatest eclipse.</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8</a:t>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http://eclipse.gsfc.nasa.gov/SEsaros/SEsaros149.html</a:t>
            </a:r>
          </a:p>
          <a:p>
            <a:r>
              <a:rPr lang="pt-BR" dirty="0" smtClean="0"/>
              <a:t>http://eclipse.gsfc.nasa.gov/5MCSEmap/2001-2100/2061-04-20.gif</a:t>
            </a:r>
          </a:p>
          <a:p>
            <a:endParaRPr lang="pt-BR" dirty="0" smtClean="0"/>
          </a:p>
          <a:p>
            <a:r>
              <a:rPr lang="pt-BR" dirty="0" smtClean="0"/>
              <a:t>http://eclipse.gsfc.nasa.gov/SEsaros/SEsaros142.html</a:t>
            </a:r>
          </a:p>
          <a:p>
            <a:r>
              <a:rPr lang="pt-BR" dirty="0" smtClean="0"/>
              <a:t>http://eclipse.gsfc.nasa.gov/5MCSEmap/2001-2100/2075-01-16.gif</a:t>
            </a:r>
          </a:p>
          <a:p>
            <a:endParaRPr lang="pt-BR"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9</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D518058B-13FA-4390-A631-82F82138E844}" type="slidenum">
              <a:rPr lang="pt-BR"/>
              <a:pPr>
                <a:defRPr/>
              </a:pPr>
              <a:t>‹nº›</a:t>
            </a:fld>
            <a:endParaRPr lang="pt-B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6AE8350D-E317-433A-A23F-1C6617582646}" type="slidenum">
              <a:rPr lang="pt-BR"/>
              <a:pPr>
                <a:defRPr/>
              </a:pPr>
              <a:t>‹nº›</a:t>
            </a:fld>
            <a:endParaRPr lang="pt-B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85800" y="609600"/>
            <a:ext cx="5676900" cy="54864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EDDC36E8-442E-4B83-9F12-AEAF56334CDD}" type="slidenum">
              <a:rPr lang="pt-BR"/>
              <a:pPr>
                <a:defRPr/>
              </a:pPr>
              <a:t>‹nº›</a:t>
            </a:fld>
            <a:endParaRPr lang="pt-B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012A0C60-0DA1-404D-84B6-6685914EB659}" type="slidenum">
              <a:rPr lang="pt-BR"/>
              <a:pPr>
                <a:defRPr/>
              </a:pPr>
              <a:t>‹nº›</a:t>
            </a:fld>
            <a:endParaRPr lang="pt-B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EED95DED-4987-4EB0-B1AF-760FE09FE425}" type="slidenum">
              <a:rPr lang="pt-BR"/>
              <a:pPr>
                <a:defRPr/>
              </a:pPr>
              <a:t>‹nº›</a:t>
            </a:fld>
            <a:endParaRPr lang="pt-B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5999C415-98BD-417E-9539-43554B8A8235}" type="slidenum">
              <a:rPr lang="pt-BR"/>
              <a:pPr>
                <a:defRPr/>
              </a:pPr>
              <a:t>‹nº›</a:t>
            </a:fld>
            <a:endParaRPr lang="pt-B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3F852D75-3C83-4462-A78E-EED260A9871A}" type="slidenum">
              <a:rPr lang="pt-BR"/>
              <a:pPr>
                <a:defRPr/>
              </a:pPr>
              <a:t>‹nº›</a:t>
            </a:fld>
            <a:endParaRPr lang="pt-B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00BD1FA0-FDD9-477F-8FB5-3C65AC270E7D}" type="slidenum">
              <a:rPr lang="pt-BR"/>
              <a:pPr>
                <a:defRPr/>
              </a:pPr>
              <a:t>‹nº›</a:t>
            </a:fld>
            <a:endParaRPr lang="pt-B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1C04B383-2DBD-492F-94B8-6B86818C9A3B}" type="slidenum">
              <a:rPr lang="pt-BR"/>
              <a:pPr>
                <a:defRPr/>
              </a:pPr>
              <a:t>‹nº›</a:t>
            </a:fld>
            <a:endParaRPr lang="pt-B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6FCFD353-E0FB-4591-A784-2206C0E52688}" type="slidenum">
              <a:rPr lang="pt-BR"/>
              <a:pPr>
                <a:defRPr/>
              </a:pPr>
              <a:t>‹nº›</a:t>
            </a:fld>
            <a:endParaRPr lang="pt-B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BF5D5609-945A-4322-B7F7-E3FCA8D92EF4}" type="slidenum">
              <a:rPr lang="pt-BR"/>
              <a:pPr>
                <a:defRPr/>
              </a:pPr>
              <a:t>‹nº›</a:t>
            </a:fld>
            <a:endParaRPr lang="pt-B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l="-17000" r="-17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pt-BR"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0">
                <a:solidFill>
                  <a:schemeClr val="tx1"/>
                </a:solidFill>
              </a:defRPr>
            </a:lvl1pPr>
          </a:lstStyle>
          <a:p>
            <a:pPr>
              <a:defRPr/>
            </a:pPr>
            <a:endParaRPr lang="pt-B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b="0">
                <a:solidFill>
                  <a:schemeClr val="tx1"/>
                </a:solidFill>
              </a:defRPr>
            </a:lvl1pPr>
          </a:lstStyle>
          <a:p>
            <a:pPr>
              <a:defRPr/>
            </a:pPr>
            <a:endParaRPr lang="pt-B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solidFill>
                  <a:schemeClr val="tx1"/>
                </a:solidFill>
              </a:defRPr>
            </a:lvl1pPr>
          </a:lstStyle>
          <a:p>
            <a:pPr>
              <a:defRPr/>
            </a:pPr>
            <a:fld id="{C685709A-53F4-4E08-BD1B-26E93DFEB616}"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eaLnBrk="0" fontAlgn="base" hangingPunct="0">
        <a:spcBef>
          <a:spcPct val="0"/>
        </a:spcBef>
        <a:spcAft>
          <a:spcPct val="0"/>
        </a:spcAft>
        <a:defRPr sz="4400" b="1">
          <a:solidFill>
            <a:schemeClr val="tx2"/>
          </a:solidFill>
          <a:latin typeface="Arial" charset="0"/>
        </a:defRPr>
      </a:lvl6pPr>
      <a:lvl7pPr marL="914400" algn="ctr" rtl="0" eaLnBrk="0" fontAlgn="base" hangingPunct="0">
        <a:spcBef>
          <a:spcPct val="0"/>
        </a:spcBef>
        <a:spcAft>
          <a:spcPct val="0"/>
        </a:spcAft>
        <a:defRPr sz="4400" b="1">
          <a:solidFill>
            <a:schemeClr val="tx2"/>
          </a:solidFill>
          <a:latin typeface="Arial" charset="0"/>
        </a:defRPr>
      </a:lvl7pPr>
      <a:lvl8pPr marL="1371600" algn="ctr" rtl="0" eaLnBrk="0" fontAlgn="base" hangingPunct="0">
        <a:spcBef>
          <a:spcPct val="0"/>
        </a:spcBef>
        <a:spcAft>
          <a:spcPct val="0"/>
        </a:spcAft>
        <a:defRPr sz="4400" b="1">
          <a:solidFill>
            <a:schemeClr val="tx2"/>
          </a:solidFill>
          <a:latin typeface="Arial" charset="0"/>
        </a:defRPr>
      </a:lvl8pPr>
      <a:lvl9pPr marL="1828800" algn="ctr" rtl="0" eaLnBrk="0" fontAlgn="base" hangingPunct="0">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lr>
          <a:srgbClr val="FF0066"/>
        </a:buClr>
        <a:buFont typeface="Wingdings" pitchFamily="2" charset="2"/>
        <a:buChar char="l"/>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FF0066"/>
        </a:buClr>
        <a:buFont typeface="Wingdings" pitchFamily="2" charset="2"/>
        <a:buChar char="l"/>
        <a:defRPr sz="2800" b="1">
          <a:solidFill>
            <a:schemeClr val="tx1"/>
          </a:solidFill>
          <a:latin typeface="+mn-lt"/>
        </a:defRPr>
      </a:lvl2pPr>
      <a:lvl3pPr marL="1143000" indent="-228600" algn="l" rtl="0" eaLnBrk="0" fontAlgn="base" hangingPunct="0">
        <a:spcBef>
          <a:spcPct val="20000"/>
        </a:spcBef>
        <a:spcAft>
          <a:spcPct val="0"/>
        </a:spcAft>
        <a:buClr>
          <a:srgbClr val="FF0066"/>
        </a:buClr>
        <a:buFont typeface="Wingdings" pitchFamily="2" charset="2"/>
        <a:buChar char="l"/>
        <a:defRPr sz="2400" b="1">
          <a:solidFill>
            <a:schemeClr val="tx1"/>
          </a:solidFill>
          <a:latin typeface="+mn-lt"/>
        </a:defRPr>
      </a:lvl3pPr>
      <a:lvl4pPr marL="1600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4pPr>
      <a:lvl5pPr marL="20574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5pPr>
      <a:lvl6pPr marL="25146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6pPr>
      <a:lvl7pPr marL="29718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7pPr>
      <a:lvl8pPr marL="34290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8pPr>
      <a:lvl9pPr marL="3886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2.gif"/></Relationships>
</file>

<file path=ppt/slides/_rels/slide28.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4.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1.gif"/></Relationships>
</file>

<file path=ppt/slides/_rels/slide3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eclipse.gsfc.nasa.gov/SEgoogle/SEgoogle2051/SE2075Jan16Tgoogle.html" TargetMode="Externa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0" y="6596063"/>
            <a:ext cx="9144000" cy="261937"/>
          </a:xfrm>
          <a:prstGeom prst="rect">
            <a:avLst/>
          </a:prstGeom>
          <a:noFill/>
        </p:spPr>
        <p:txBody>
          <a:bodyPr>
            <a:spAutoFit/>
          </a:bodyPr>
          <a:lstStyle>
            <a:defPPr>
              <a:defRPr lang="pt-BR"/>
            </a:defPPr>
            <a:lvl1pPr algn="ctr" rtl="0" eaLnBrk="0" fontAlgn="base" hangingPunct="0">
              <a:spcBef>
                <a:spcPct val="0"/>
              </a:spcBef>
              <a:spcAft>
                <a:spcPct val="0"/>
              </a:spcAft>
              <a:defRPr sz="1600" b="1" kern="1200">
                <a:solidFill>
                  <a:srgbClr val="FF0066"/>
                </a:solidFill>
                <a:latin typeface="Arial" charset="0"/>
                <a:ea typeface="+mn-ea"/>
                <a:cs typeface="+mn-cs"/>
              </a:defRPr>
            </a:lvl1pPr>
            <a:lvl2pPr marL="457200" algn="ctr" rtl="0" eaLnBrk="0" fontAlgn="base" hangingPunct="0">
              <a:spcBef>
                <a:spcPct val="0"/>
              </a:spcBef>
              <a:spcAft>
                <a:spcPct val="0"/>
              </a:spcAft>
              <a:defRPr sz="1600" b="1" kern="1200">
                <a:solidFill>
                  <a:srgbClr val="FF0066"/>
                </a:solidFill>
                <a:latin typeface="Arial" charset="0"/>
                <a:ea typeface="+mn-ea"/>
                <a:cs typeface="+mn-cs"/>
              </a:defRPr>
            </a:lvl2pPr>
            <a:lvl3pPr marL="914400" algn="ctr" rtl="0" eaLnBrk="0" fontAlgn="base" hangingPunct="0">
              <a:spcBef>
                <a:spcPct val="0"/>
              </a:spcBef>
              <a:spcAft>
                <a:spcPct val="0"/>
              </a:spcAft>
              <a:defRPr sz="1600" b="1" kern="1200">
                <a:solidFill>
                  <a:srgbClr val="FF0066"/>
                </a:solidFill>
                <a:latin typeface="Arial" charset="0"/>
                <a:ea typeface="+mn-ea"/>
                <a:cs typeface="+mn-cs"/>
              </a:defRPr>
            </a:lvl3pPr>
            <a:lvl4pPr marL="1371600" algn="ctr" rtl="0" eaLnBrk="0" fontAlgn="base" hangingPunct="0">
              <a:spcBef>
                <a:spcPct val="0"/>
              </a:spcBef>
              <a:spcAft>
                <a:spcPct val="0"/>
              </a:spcAft>
              <a:defRPr sz="1600" b="1" kern="1200">
                <a:solidFill>
                  <a:srgbClr val="FF0066"/>
                </a:solidFill>
                <a:latin typeface="Arial" charset="0"/>
                <a:ea typeface="+mn-ea"/>
                <a:cs typeface="+mn-cs"/>
              </a:defRPr>
            </a:lvl4pPr>
            <a:lvl5pPr marL="1828800" algn="ctr" rtl="0" eaLnBrk="0" fontAlgn="base" hangingPunct="0">
              <a:spcBef>
                <a:spcPct val="0"/>
              </a:spcBef>
              <a:spcAft>
                <a:spcPct val="0"/>
              </a:spcAft>
              <a:defRPr sz="1600" b="1" kern="1200">
                <a:solidFill>
                  <a:srgbClr val="FF0066"/>
                </a:solidFill>
                <a:latin typeface="Arial" charset="0"/>
                <a:ea typeface="+mn-ea"/>
                <a:cs typeface="+mn-cs"/>
              </a:defRPr>
            </a:lvl5pPr>
            <a:lvl6pPr marL="2286000" algn="l" defTabSz="914400" rtl="0" eaLnBrk="1" latinLnBrk="0" hangingPunct="1">
              <a:defRPr sz="1600" b="1" kern="1200">
                <a:solidFill>
                  <a:srgbClr val="FF0066"/>
                </a:solidFill>
                <a:latin typeface="Arial" charset="0"/>
                <a:ea typeface="+mn-ea"/>
                <a:cs typeface="+mn-cs"/>
              </a:defRPr>
            </a:lvl6pPr>
            <a:lvl7pPr marL="2743200" algn="l" defTabSz="914400" rtl="0" eaLnBrk="1" latinLnBrk="0" hangingPunct="1">
              <a:defRPr sz="1600" b="1" kern="1200">
                <a:solidFill>
                  <a:srgbClr val="FF0066"/>
                </a:solidFill>
                <a:latin typeface="Arial" charset="0"/>
                <a:ea typeface="+mn-ea"/>
                <a:cs typeface="+mn-cs"/>
              </a:defRPr>
            </a:lvl7pPr>
            <a:lvl8pPr marL="3200400" algn="l" defTabSz="914400" rtl="0" eaLnBrk="1" latinLnBrk="0" hangingPunct="1">
              <a:defRPr sz="1600" b="1" kern="1200">
                <a:solidFill>
                  <a:srgbClr val="FF0066"/>
                </a:solidFill>
                <a:latin typeface="Arial" charset="0"/>
                <a:ea typeface="+mn-ea"/>
                <a:cs typeface="+mn-cs"/>
              </a:defRPr>
            </a:lvl8pPr>
            <a:lvl9pPr marL="3657600" algn="l" defTabSz="914400" rtl="0" eaLnBrk="1" latinLnBrk="0" hangingPunct="1">
              <a:defRPr sz="1600" b="1" kern="1200">
                <a:solidFill>
                  <a:srgbClr val="FF0066"/>
                </a:solidFill>
                <a:latin typeface="Arial" charset="0"/>
                <a:ea typeface="+mn-ea"/>
                <a:cs typeface="+mn-cs"/>
              </a:defRPr>
            </a:lvl9pPr>
          </a:lstStyle>
          <a:p>
            <a:pPr algn="l">
              <a:defRPr/>
            </a:pPr>
            <a:r>
              <a:rPr lang="pt-BR" sz="1100" dirty="0" smtClean="0">
                <a:solidFill>
                  <a:schemeClr val="accent2">
                    <a:lumMod val="40000"/>
                    <a:lumOff val="60000"/>
                  </a:schemeClr>
                </a:solidFill>
                <a:latin typeface="Century Gothic" pitchFamily="34" charset="0"/>
              </a:rPr>
              <a:t>Imagem de fundo: céu de São Carlos na data de fundação do observatório Dietrich </a:t>
            </a:r>
            <a:r>
              <a:rPr lang="pt-BR" sz="1100" dirty="0" err="1" smtClean="0">
                <a:solidFill>
                  <a:schemeClr val="accent2">
                    <a:lumMod val="40000"/>
                    <a:lumOff val="60000"/>
                  </a:schemeClr>
                </a:solidFill>
                <a:latin typeface="Century Gothic" pitchFamily="34" charset="0"/>
              </a:rPr>
              <a:t>Schiel</a:t>
            </a:r>
            <a:r>
              <a:rPr lang="pt-BR" sz="1100" dirty="0" smtClean="0">
                <a:solidFill>
                  <a:schemeClr val="accent2">
                    <a:lumMod val="40000"/>
                    <a:lumOff val="60000"/>
                  </a:schemeClr>
                </a:solidFill>
                <a:latin typeface="Century Gothic" pitchFamily="34" charset="0"/>
              </a:rPr>
              <a:t> (10/04/86, 20:00 TL) crédito: </a:t>
            </a:r>
            <a:r>
              <a:rPr lang="pt-BR" sz="1100" dirty="0" err="1" smtClean="0">
                <a:solidFill>
                  <a:schemeClr val="accent2">
                    <a:lumMod val="40000"/>
                    <a:lumOff val="60000"/>
                  </a:schemeClr>
                </a:solidFill>
                <a:latin typeface="Century Gothic" pitchFamily="34" charset="0"/>
              </a:rPr>
              <a:t>Stellarium</a:t>
            </a:r>
            <a:endParaRPr lang="pt-BR" sz="1100" dirty="0">
              <a:solidFill>
                <a:schemeClr val="accent2">
                  <a:lumMod val="40000"/>
                  <a:lumOff val="60000"/>
                </a:schemeClr>
              </a:solidFill>
              <a:latin typeface="Century Gothic" pitchFamily="34" charset="0"/>
            </a:endParaRPr>
          </a:p>
        </p:txBody>
      </p:sp>
      <p:sp>
        <p:nvSpPr>
          <p:cNvPr id="4099" name="AutoShape 9"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latin typeface="Century Gothic" pitchFamily="34" charset="0"/>
            </a:endParaRPr>
          </a:p>
        </p:txBody>
      </p:sp>
      <p:sp>
        <p:nvSpPr>
          <p:cNvPr id="4100" name="AutoShape 11"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latin typeface="Century Gothic" pitchFamily="34" charset="0"/>
            </a:endParaRPr>
          </a:p>
        </p:txBody>
      </p:sp>
      <p:sp>
        <p:nvSpPr>
          <p:cNvPr id="4101" name="AutoShape 13"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latin typeface="Century Gothic" pitchFamily="34" charset="0"/>
            </a:endParaRPr>
          </a:p>
        </p:txBody>
      </p:sp>
      <p:sp>
        <p:nvSpPr>
          <p:cNvPr id="9" name="Subtítulo 3"/>
          <p:cNvSpPr txBox="1">
            <a:spLocks/>
          </p:cNvSpPr>
          <p:nvPr/>
        </p:nvSpPr>
        <p:spPr bwMode="auto">
          <a:xfrm>
            <a:off x="1483568" y="2900536"/>
            <a:ext cx="6400800" cy="1752600"/>
          </a:xfrm>
          <a:prstGeom prst="rect">
            <a:avLst/>
          </a:prstGeom>
          <a:noFill/>
          <a:ln w="9525">
            <a:noFill/>
            <a:miter lim="800000"/>
            <a:headEnd/>
            <a:tailEnd/>
          </a:ln>
        </p:spPr>
        <p:txBody>
          <a:bodyPr lIns="92075" tIns="46038" rIns="92075" bIns="46038"/>
          <a:lstStyle/>
          <a:p>
            <a:pPr>
              <a:spcBef>
                <a:spcPct val="20000"/>
              </a:spcBef>
              <a:buClr>
                <a:srgbClr val="FF0066"/>
              </a:buClr>
              <a:buFont typeface="Wingdings" pitchFamily="2" charset="2"/>
              <a:buNone/>
              <a:defRPr/>
            </a:pPr>
            <a:r>
              <a:rPr lang="pt-BR" sz="4400" kern="0" dirty="0" smtClean="0">
                <a:solidFill>
                  <a:schemeClr val="bg1"/>
                </a:solidFill>
                <a:latin typeface="Century Gothic" pitchFamily="34" charset="0"/>
              </a:rPr>
              <a:t>Eclipses Solares</a:t>
            </a:r>
            <a:endParaRPr lang="pt-BR" sz="4400" kern="0" dirty="0">
              <a:solidFill>
                <a:schemeClr val="tx1"/>
              </a:solidFill>
              <a:latin typeface="Century Gothic" pitchFamily="34" charset="0"/>
            </a:endParaRPr>
          </a:p>
        </p:txBody>
      </p:sp>
      <p:pic>
        <p:nvPicPr>
          <p:cNvPr id="10" name="Picture 2"/>
          <p:cNvPicPr>
            <a:picLocks noChangeAspect="1" noChangeArrowheads="1"/>
          </p:cNvPicPr>
          <p:nvPr/>
        </p:nvPicPr>
        <p:blipFill>
          <a:blip r:embed="rId3" cstate="print"/>
          <a:srcRect/>
          <a:stretch>
            <a:fillRect/>
          </a:stretch>
        </p:blipFill>
        <p:spPr bwMode="auto">
          <a:xfrm>
            <a:off x="144016" y="66528"/>
            <a:ext cx="2699792" cy="1448280"/>
          </a:xfrm>
          <a:prstGeom prst="rect">
            <a:avLst/>
          </a:prstGeom>
          <a:noFill/>
          <a:ln w="9525">
            <a:noFill/>
            <a:miter lim="800000"/>
            <a:headEnd/>
            <a:tailEnd/>
          </a:ln>
        </p:spPr>
      </p:pic>
      <p:pic>
        <p:nvPicPr>
          <p:cNvPr id="11" name="Picture 13"/>
          <p:cNvPicPr>
            <a:picLocks noChangeAspect="1" noChangeArrowheads="1"/>
          </p:cNvPicPr>
          <p:nvPr/>
        </p:nvPicPr>
        <p:blipFill>
          <a:blip r:embed="rId4" cstate="print"/>
          <a:srcRect/>
          <a:stretch>
            <a:fillRect/>
          </a:stretch>
        </p:blipFill>
        <p:spPr bwMode="auto">
          <a:xfrm>
            <a:off x="7020272" y="44624"/>
            <a:ext cx="1523820" cy="1296144"/>
          </a:xfrm>
          <a:prstGeom prst="rect">
            <a:avLst/>
          </a:prstGeom>
          <a:noFill/>
          <a:ln w="9525">
            <a:noFill/>
            <a:miter lim="800000"/>
            <a:headEnd/>
            <a:tailEnd/>
          </a:ln>
        </p:spPr>
      </p:pic>
      <p:sp>
        <p:nvSpPr>
          <p:cNvPr id="12" name="Retângulo 11"/>
          <p:cNvSpPr/>
          <p:nvPr/>
        </p:nvSpPr>
        <p:spPr>
          <a:xfrm>
            <a:off x="5701362" y="1213302"/>
            <a:ext cx="4055214" cy="415498"/>
          </a:xfrm>
          <a:prstGeom prst="rect">
            <a:avLst/>
          </a:prstGeom>
        </p:spPr>
        <p:txBody>
          <a:bodyPr wrap="square">
            <a:spAutoFit/>
          </a:bodyPr>
          <a:lstStyle/>
          <a:p>
            <a:pPr algn="ctr"/>
            <a:r>
              <a:rPr lang="pt-BR" sz="1050" b="1" dirty="0" smtClean="0">
                <a:solidFill>
                  <a:schemeClr val="bg1"/>
                </a:solidFill>
                <a:latin typeface="Century Gothic" pitchFamily="34" charset="0"/>
              </a:rPr>
              <a:t>Centro de Divulgação da Astronomia</a:t>
            </a:r>
          </a:p>
          <a:p>
            <a:pPr algn="ctr"/>
            <a:r>
              <a:rPr lang="pt-BR" sz="1050" b="1" dirty="0" smtClean="0">
                <a:solidFill>
                  <a:schemeClr val="bg1"/>
                </a:solidFill>
                <a:latin typeface="Century Gothic" pitchFamily="34" charset="0"/>
              </a:rPr>
              <a:t>Observatório Dietrich </a:t>
            </a:r>
            <a:r>
              <a:rPr lang="pt-BR" sz="1050" b="1" dirty="0" err="1" smtClean="0">
                <a:solidFill>
                  <a:schemeClr val="bg1"/>
                </a:solidFill>
                <a:latin typeface="Century Gothic" pitchFamily="34" charset="0"/>
              </a:rPr>
              <a:t>Schiel</a:t>
            </a:r>
            <a:endParaRPr lang="pt-BR" sz="1050" b="1" dirty="0" smtClean="0">
              <a:solidFill>
                <a:schemeClr val="bg1"/>
              </a:solidFill>
              <a:latin typeface="Century Gothic" pitchFamily="34" charset="0"/>
            </a:endParaRPr>
          </a:p>
        </p:txBody>
      </p:sp>
      <p:sp>
        <p:nvSpPr>
          <p:cNvPr id="13" name="CaixaDeTexto 12"/>
          <p:cNvSpPr txBox="1"/>
          <p:nvPr/>
        </p:nvSpPr>
        <p:spPr>
          <a:xfrm>
            <a:off x="5652120" y="5212357"/>
            <a:ext cx="3456384" cy="1077218"/>
          </a:xfrm>
          <a:prstGeom prst="rect">
            <a:avLst/>
          </a:prstGeom>
          <a:noFill/>
        </p:spPr>
        <p:txBody>
          <a:bodyPr wrap="square" rtlCol="0">
            <a:spAutoFit/>
          </a:bodyPr>
          <a:lstStyle/>
          <a:p>
            <a:pPr algn="l"/>
            <a:r>
              <a:rPr lang="pt-BR" sz="2000" dirty="0" smtClean="0">
                <a:solidFill>
                  <a:schemeClr val="bg1"/>
                </a:solidFill>
                <a:latin typeface="Century Gothic" pitchFamily="34" charset="0"/>
              </a:rPr>
              <a:t>Jorge </a:t>
            </a:r>
            <a:r>
              <a:rPr lang="pt-BR" sz="2000" dirty="0" err="1" smtClean="0">
                <a:solidFill>
                  <a:schemeClr val="bg1"/>
                </a:solidFill>
                <a:latin typeface="Century Gothic" pitchFamily="34" charset="0"/>
              </a:rPr>
              <a:t>Hönel</a:t>
            </a:r>
            <a:endParaRPr lang="pt-BR" sz="2000" dirty="0" smtClean="0">
              <a:solidFill>
                <a:schemeClr val="bg1"/>
              </a:solidFill>
              <a:latin typeface="Century Gothic" pitchFamily="34" charset="0"/>
            </a:endParaRPr>
          </a:p>
          <a:p>
            <a:pPr algn="l"/>
            <a:r>
              <a:rPr lang="pt-BR" sz="1400" dirty="0" smtClean="0">
                <a:solidFill>
                  <a:schemeClr val="bg1"/>
                </a:solidFill>
                <a:latin typeface="Century Gothic" pitchFamily="34" charset="0"/>
              </a:rPr>
              <a:t>Observatório  Dietrich Schiel</a:t>
            </a:r>
          </a:p>
          <a:p>
            <a:pPr algn="l"/>
            <a:r>
              <a:rPr lang="pt-BR" sz="1400" dirty="0" smtClean="0">
                <a:solidFill>
                  <a:schemeClr val="bg1"/>
                </a:solidFill>
                <a:latin typeface="Century Gothic" pitchFamily="34" charset="0"/>
              </a:rPr>
              <a:t>/CDCC/USP</a:t>
            </a:r>
          </a:p>
          <a:p>
            <a:endParaRPr lang="pt-BR" dirty="0">
              <a:solidFill>
                <a:schemeClr val="accent1"/>
              </a:solidFill>
            </a:endParaRPr>
          </a:p>
        </p:txBody>
      </p:sp>
      <p:pic>
        <p:nvPicPr>
          <p:cNvPr id="16" name="Picture 2" descr="C:\Users\ANDRE\Documents\1-OBSERVATÓRIO\1-ATIVIDADES\4-Minicursos\4-minicurso-Eclipses-2sem-2014\divulgacao\figura-para-facebook-eclipses.jpg"/>
          <p:cNvPicPr>
            <a:picLocks noChangeAspect="1" noChangeArrowheads="1"/>
          </p:cNvPicPr>
          <p:nvPr/>
        </p:nvPicPr>
        <p:blipFill>
          <a:blip r:embed="rId5" cstate="print"/>
          <a:srcRect/>
          <a:stretch>
            <a:fillRect/>
          </a:stretch>
        </p:blipFill>
        <p:spPr bwMode="auto">
          <a:xfrm>
            <a:off x="3563888" y="188640"/>
            <a:ext cx="2160315" cy="2160315"/>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eclipse.gsfc.nasa.gov/SEplot/SEplot2051/SE2067Dec06H.GIF"/>
          <p:cNvPicPr>
            <a:picLocks noChangeAspect="1" noChangeArrowheads="1"/>
          </p:cNvPicPr>
          <p:nvPr/>
        </p:nvPicPr>
        <p:blipFill>
          <a:blip r:embed="rId2" cstate="print"/>
          <a:srcRect/>
          <a:stretch>
            <a:fillRect/>
          </a:stretch>
        </p:blipFill>
        <p:spPr bwMode="auto">
          <a:xfrm>
            <a:off x="3851920" y="0"/>
            <a:ext cx="5292080" cy="6854684"/>
          </a:xfrm>
          <a:prstGeom prst="rect">
            <a:avLst/>
          </a:prstGeom>
          <a:noFill/>
        </p:spPr>
      </p:pic>
      <p:sp>
        <p:nvSpPr>
          <p:cNvPr id="4" name="CaixaDeTexto 3"/>
          <p:cNvSpPr txBox="1"/>
          <p:nvPr/>
        </p:nvSpPr>
        <p:spPr>
          <a:xfrm>
            <a:off x="251520" y="1268760"/>
            <a:ext cx="2808312" cy="1815882"/>
          </a:xfrm>
          <a:prstGeom prst="rect">
            <a:avLst/>
          </a:prstGeom>
          <a:noFill/>
        </p:spPr>
        <p:txBody>
          <a:bodyPr wrap="square" rtlCol="0">
            <a:spAutoFit/>
          </a:bodyPr>
          <a:lstStyle/>
          <a:p>
            <a:r>
              <a:rPr lang="pt-BR" sz="2800" dirty="0" smtClean="0">
                <a:solidFill>
                  <a:schemeClr val="bg1"/>
                </a:solidFill>
              </a:rPr>
              <a:t>Nomenclatura da efemérides de um eclipse solar</a:t>
            </a:r>
            <a:endParaRPr lang="pt-BR" sz="2800"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857375" y="260648"/>
            <a:ext cx="5429250" cy="2000250"/>
          </a:xfrm>
          <a:prstGeom prst="rect">
            <a:avLst/>
          </a:prstGeom>
          <a:noFill/>
          <a:ln w="9525">
            <a:noFill/>
            <a:miter lim="800000"/>
            <a:headEnd/>
            <a:tailEnd/>
          </a:ln>
        </p:spPr>
      </p:pic>
      <p:sp>
        <p:nvSpPr>
          <p:cNvPr id="4" name="CaixaDeTexto 3"/>
          <p:cNvSpPr txBox="1"/>
          <p:nvPr/>
        </p:nvSpPr>
        <p:spPr>
          <a:xfrm>
            <a:off x="251520" y="2564904"/>
            <a:ext cx="8568952" cy="4093428"/>
          </a:xfrm>
          <a:prstGeom prst="rect">
            <a:avLst/>
          </a:prstGeom>
          <a:noFill/>
        </p:spPr>
        <p:txBody>
          <a:bodyPr wrap="square" rtlCol="0">
            <a:spAutoFit/>
          </a:bodyPr>
          <a:lstStyle/>
          <a:p>
            <a:pPr algn="l"/>
            <a:r>
              <a:rPr lang="pt-BR" sz="2000" dirty="0" smtClean="0">
                <a:solidFill>
                  <a:schemeClr val="bg1"/>
                </a:solidFill>
              </a:rPr>
              <a:t>Tipo do Eclipse: Eclipse Solar Híbrido de 06 de Dezembro de 2067</a:t>
            </a:r>
          </a:p>
          <a:p>
            <a:pPr algn="l"/>
            <a:endParaRPr lang="pt-BR" sz="2000" dirty="0" smtClean="0">
              <a:solidFill>
                <a:schemeClr val="bg1"/>
              </a:solidFill>
            </a:endParaRPr>
          </a:p>
          <a:p>
            <a:pPr algn="l"/>
            <a:r>
              <a:rPr lang="pt-BR" sz="2000" dirty="0" smtClean="0">
                <a:solidFill>
                  <a:schemeClr val="bg1"/>
                </a:solidFill>
              </a:rPr>
              <a:t>Instante da Conjunção Geocêntrica e sua Data Juliana</a:t>
            </a:r>
          </a:p>
          <a:p>
            <a:pPr algn="l"/>
            <a:endParaRPr lang="pt-BR" sz="2000" dirty="0" smtClean="0">
              <a:solidFill>
                <a:schemeClr val="bg1"/>
              </a:solidFill>
            </a:endParaRPr>
          </a:p>
          <a:p>
            <a:pPr algn="l"/>
            <a:r>
              <a:rPr lang="pt-BR" sz="2000" dirty="0" smtClean="0">
                <a:solidFill>
                  <a:schemeClr val="bg1"/>
                </a:solidFill>
              </a:rPr>
              <a:t>Instante do máximo do Eclipse e sua Data Juliana</a:t>
            </a:r>
          </a:p>
          <a:p>
            <a:pPr algn="l"/>
            <a:endParaRPr lang="pt-BR" sz="2000" dirty="0" smtClean="0">
              <a:solidFill>
                <a:schemeClr val="bg1"/>
              </a:solidFill>
            </a:endParaRPr>
          </a:p>
          <a:p>
            <a:pPr algn="l"/>
            <a:r>
              <a:rPr lang="pt-BR" sz="2000" dirty="0" smtClean="0">
                <a:solidFill>
                  <a:schemeClr val="bg1"/>
                </a:solidFill>
              </a:rPr>
              <a:t>Magnitude do Eclipse  (Lua/Sol) – razão do tamanho aparente</a:t>
            </a:r>
          </a:p>
          <a:p>
            <a:pPr algn="l"/>
            <a:endParaRPr lang="pt-BR" sz="2000" dirty="0" smtClean="0">
              <a:solidFill>
                <a:schemeClr val="bg1"/>
              </a:solidFill>
            </a:endParaRPr>
          </a:p>
          <a:p>
            <a:pPr algn="l"/>
            <a:r>
              <a:rPr lang="pt-BR" sz="2000" dirty="0" err="1" smtClean="0">
                <a:solidFill>
                  <a:schemeClr val="bg1"/>
                </a:solidFill>
              </a:rPr>
              <a:t>Gamma</a:t>
            </a:r>
            <a:r>
              <a:rPr lang="pt-BR" sz="2000" dirty="0" smtClean="0">
                <a:solidFill>
                  <a:schemeClr val="bg1"/>
                </a:solidFill>
              </a:rPr>
              <a:t> – distância do eixo da sombra ao centro da Terra</a:t>
            </a:r>
          </a:p>
          <a:p>
            <a:pPr algn="l"/>
            <a:endParaRPr lang="pt-BR" sz="2000" dirty="0" smtClean="0">
              <a:solidFill>
                <a:schemeClr val="bg1"/>
              </a:solidFill>
            </a:endParaRPr>
          </a:p>
          <a:p>
            <a:pPr algn="l"/>
            <a:r>
              <a:rPr lang="pt-BR" sz="2000" dirty="0" smtClean="0">
                <a:solidFill>
                  <a:schemeClr val="bg1"/>
                </a:solidFill>
              </a:rPr>
              <a:t>Número da Série de </a:t>
            </a:r>
            <a:r>
              <a:rPr lang="pt-BR" sz="2000" dirty="0" err="1" smtClean="0">
                <a:solidFill>
                  <a:schemeClr val="bg1"/>
                </a:solidFill>
              </a:rPr>
              <a:t>Saros</a:t>
            </a:r>
            <a:endParaRPr lang="pt-BR" sz="2000" dirty="0" smtClean="0">
              <a:solidFill>
                <a:schemeClr val="bg1"/>
              </a:solidFill>
            </a:endParaRPr>
          </a:p>
          <a:p>
            <a:pPr algn="l"/>
            <a:endParaRPr lang="pt-BR" sz="2000" dirty="0" smtClean="0">
              <a:solidFill>
                <a:schemeClr val="bg1"/>
              </a:solidFill>
            </a:endParaRPr>
          </a:p>
          <a:p>
            <a:pPr algn="l"/>
            <a:r>
              <a:rPr lang="pt-BR" sz="2000" dirty="0" smtClean="0">
                <a:solidFill>
                  <a:schemeClr val="bg1"/>
                </a:solidFill>
              </a:rPr>
              <a:t>Número do membro dentro da Série de </a:t>
            </a:r>
            <a:r>
              <a:rPr lang="pt-BR" sz="2000" dirty="0" err="1" smtClean="0">
                <a:solidFill>
                  <a:schemeClr val="bg1"/>
                </a:solidFill>
              </a:rPr>
              <a:t>Saros</a:t>
            </a:r>
            <a:endParaRPr lang="pt-BR"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51520" y="116631"/>
            <a:ext cx="4032448" cy="2761951"/>
          </a:xfrm>
          <a:prstGeom prst="rect">
            <a:avLst/>
          </a:prstGeom>
          <a:noFill/>
          <a:ln w="9525">
            <a:noFill/>
            <a:miter lim="800000"/>
            <a:headEnd/>
            <a:tailEnd/>
          </a:ln>
        </p:spPr>
      </p:pic>
      <p:sp>
        <p:nvSpPr>
          <p:cNvPr id="4" name="Rectangle 3"/>
          <p:cNvSpPr>
            <a:spLocks noChangeArrowheads="1"/>
          </p:cNvSpPr>
          <p:nvPr/>
        </p:nvSpPr>
        <p:spPr bwMode="auto">
          <a:xfrm>
            <a:off x="251520" y="3549424"/>
            <a:ext cx="8712968" cy="1819699"/>
          </a:xfrm>
          <a:prstGeom prst="rect">
            <a:avLst/>
          </a:prstGeom>
          <a:solidFill>
            <a:srgbClr val="FFFFFF"/>
          </a:solidFill>
          <a:ln w="9525">
            <a:noFill/>
            <a:miter lim="800000"/>
            <a:headEnd/>
            <a:tailEnd/>
          </a:ln>
          <a:effectLst/>
        </p:spPr>
        <p:txBody>
          <a:bodyPr vert="horz" wrap="square" lIns="0" tIns="0" rIns="71415" bIns="952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2800" b="0" i="0" u="none" strike="noStrike" cap="none" normalizeH="0" baseline="0" dirty="0" err="1" smtClean="0">
                <a:ln>
                  <a:noFill/>
                </a:ln>
                <a:solidFill>
                  <a:srgbClr val="000000"/>
                </a:solidFill>
                <a:effectLst/>
                <a:latin typeface="Arial Unicode MS" pitchFamily="34" charset="-128"/>
                <a:cs typeface="Arial" pitchFamily="34" charset="0"/>
              </a:rPr>
              <a:t>R.A.</a:t>
            </a:r>
            <a:r>
              <a:rPr kumimoji="0" lang="pt-BR" sz="2800" b="0" i="0" u="none" strike="noStrike" cap="none" normalizeH="0" baseline="0" dirty="0" smtClean="0">
                <a:ln>
                  <a:noFill/>
                </a:ln>
                <a:solidFill>
                  <a:srgbClr val="000000"/>
                </a:solidFill>
                <a:effectLst/>
                <a:latin typeface="Arial Unicode MS" pitchFamily="34" charset="-128"/>
                <a:cs typeface="Arial" pitchFamily="34" charset="0"/>
              </a:rPr>
              <a:t> – Ascensão Reta </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sz="2800" b="0" i="0" u="none" strike="noStrike" cap="none" normalizeH="0" baseline="0" dirty="0" smtClean="0">
                <a:ln>
                  <a:noFill/>
                </a:ln>
                <a:solidFill>
                  <a:srgbClr val="000000"/>
                </a:solidFill>
                <a:effectLst/>
                <a:latin typeface="Arial Unicode MS" pitchFamily="34" charset="-128"/>
                <a:cs typeface="Arial" pitchFamily="34" charset="0"/>
              </a:rPr>
              <a:t>Dec. - Declinação </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sz="2800" b="0" i="0" u="none" strike="noStrike" cap="none" normalizeH="0" baseline="0" dirty="0" smtClean="0">
                <a:ln>
                  <a:noFill/>
                </a:ln>
                <a:solidFill>
                  <a:srgbClr val="000000"/>
                </a:solidFill>
                <a:effectLst/>
                <a:latin typeface="Arial Unicode MS" pitchFamily="34" charset="-128"/>
                <a:cs typeface="Arial" pitchFamily="34" charset="0"/>
              </a:rPr>
              <a:t>S.D. – </a:t>
            </a:r>
            <a:r>
              <a:rPr kumimoji="0" lang="pt-BR" sz="2800" b="0" i="0" u="none" strike="noStrike" cap="none" normalizeH="0" baseline="0" dirty="0" err="1" smtClean="0">
                <a:ln>
                  <a:noFill/>
                </a:ln>
                <a:solidFill>
                  <a:srgbClr val="000000"/>
                </a:solidFill>
                <a:effectLst/>
                <a:latin typeface="Arial Unicode MS" pitchFamily="34" charset="-128"/>
                <a:cs typeface="Arial" pitchFamily="34" charset="0"/>
              </a:rPr>
              <a:t>Semi-Diâmetro</a:t>
            </a:r>
            <a:r>
              <a:rPr kumimoji="0" lang="pt-BR" sz="2800" b="0" i="0" u="none" strike="noStrike" cap="none" normalizeH="0" baseline="0" dirty="0" smtClean="0">
                <a:ln>
                  <a:noFill/>
                </a:ln>
                <a:solidFill>
                  <a:srgbClr val="000000"/>
                </a:solidFill>
                <a:effectLst/>
                <a:latin typeface="Arial Unicode MS" pitchFamily="34" charset="-128"/>
                <a:cs typeface="Arial" pitchFamily="34" charset="0"/>
              </a:rPr>
              <a:t> Aparente do Sol </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sz="2800" b="0" i="0" u="none" strike="noStrike" cap="none" normalizeH="0" baseline="0" dirty="0" smtClean="0">
                <a:ln>
                  <a:noFill/>
                </a:ln>
                <a:solidFill>
                  <a:srgbClr val="000000"/>
                </a:solidFill>
                <a:effectLst/>
                <a:latin typeface="Arial Unicode MS" pitchFamily="34" charset="-128"/>
                <a:cs typeface="Arial" pitchFamily="34" charset="0"/>
              </a:rPr>
              <a:t>H.P. – Paralaxe Horizontal</a:t>
            </a:r>
            <a:r>
              <a:rPr kumimoji="0" lang="pt-BR" sz="2800" b="0" i="0" u="none" strike="noStrike" cap="none" normalizeH="0" dirty="0" smtClean="0">
                <a:ln>
                  <a:noFill/>
                </a:ln>
                <a:solidFill>
                  <a:srgbClr val="000000"/>
                </a:solidFill>
                <a:effectLst/>
                <a:latin typeface="Arial Unicode MS" pitchFamily="34" charset="-128"/>
                <a:cs typeface="Arial" pitchFamily="34" charset="0"/>
              </a:rPr>
              <a:t> ou Paralaxe Solar</a:t>
            </a:r>
            <a:r>
              <a:rPr kumimoji="0" lang="pt-BR" sz="1800" b="0" i="0" u="none" strike="noStrike" cap="none" normalizeH="0" baseline="0" dirty="0" smtClean="0">
                <a:ln>
                  <a:noFill/>
                </a:ln>
                <a:solidFill>
                  <a:schemeClr val="tx1"/>
                </a:solidFill>
                <a:effectLst/>
                <a:latin typeface="Arial" pitchFamily="34" charset="0"/>
                <a:cs typeface="Arial" pitchFamily="34" charset="0"/>
              </a:rPr>
              <a:t> </a:t>
            </a:r>
            <a:endParaRPr kumimoji="0" lang="pt-BR" sz="6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4230799" y="188640"/>
            <a:ext cx="4563033" cy="3096344"/>
          </a:xfrm>
          <a:prstGeom prst="rect">
            <a:avLst/>
          </a:prstGeom>
          <a:noFill/>
          <a:ln w="9525">
            <a:noFill/>
            <a:miter lim="800000"/>
            <a:headEnd/>
            <a:tailEnd/>
          </a:ln>
        </p:spPr>
      </p:pic>
      <p:sp>
        <p:nvSpPr>
          <p:cNvPr id="3075" name="Rectangle 3"/>
          <p:cNvSpPr>
            <a:spLocks noChangeArrowheads="1"/>
          </p:cNvSpPr>
          <p:nvPr/>
        </p:nvSpPr>
        <p:spPr bwMode="auto">
          <a:xfrm>
            <a:off x="251520" y="3549424"/>
            <a:ext cx="8712968" cy="1819699"/>
          </a:xfrm>
          <a:prstGeom prst="rect">
            <a:avLst/>
          </a:prstGeom>
          <a:solidFill>
            <a:srgbClr val="FFFFFF"/>
          </a:solidFill>
          <a:ln w="9525">
            <a:noFill/>
            <a:miter lim="800000"/>
            <a:headEnd/>
            <a:tailEnd/>
          </a:ln>
          <a:effectLst/>
        </p:spPr>
        <p:txBody>
          <a:bodyPr vert="horz" wrap="square" lIns="0" tIns="0" rIns="71415" bIns="952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2800" b="0" i="0" u="none" strike="noStrike" cap="none" normalizeH="0" baseline="0" dirty="0" err="1" smtClean="0">
                <a:ln>
                  <a:noFill/>
                </a:ln>
                <a:solidFill>
                  <a:srgbClr val="000000"/>
                </a:solidFill>
                <a:effectLst/>
                <a:latin typeface="Arial Unicode MS" pitchFamily="34" charset="-128"/>
                <a:cs typeface="Arial" pitchFamily="34" charset="0"/>
              </a:rPr>
              <a:t>R.A.</a:t>
            </a:r>
            <a:r>
              <a:rPr kumimoji="0" lang="pt-BR" sz="2800" b="0" i="0" u="none" strike="noStrike" cap="none" normalizeH="0" baseline="0" dirty="0" smtClean="0">
                <a:ln>
                  <a:noFill/>
                </a:ln>
                <a:solidFill>
                  <a:srgbClr val="000000"/>
                </a:solidFill>
                <a:effectLst/>
                <a:latin typeface="Arial Unicode MS" pitchFamily="34" charset="-128"/>
                <a:cs typeface="Arial" pitchFamily="34" charset="0"/>
              </a:rPr>
              <a:t> – Ascensão Reta </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sz="2800" b="0" i="0" u="none" strike="noStrike" cap="none" normalizeH="0" baseline="0" dirty="0" smtClean="0">
                <a:ln>
                  <a:noFill/>
                </a:ln>
                <a:solidFill>
                  <a:srgbClr val="000000"/>
                </a:solidFill>
                <a:effectLst/>
                <a:latin typeface="Arial Unicode MS" pitchFamily="34" charset="-128"/>
                <a:cs typeface="Arial" pitchFamily="34" charset="0"/>
              </a:rPr>
              <a:t>Dec. - Declinação </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sz="2800" b="0" i="0" u="none" strike="noStrike" cap="none" normalizeH="0" baseline="0" dirty="0" smtClean="0">
                <a:ln>
                  <a:noFill/>
                </a:ln>
                <a:solidFill>
                  <a:srgbClr val="000000"/>
                </a:solidFill>
                <a:effectLst/>
                <a:latin typeface="Arial Unicode MS" pitchFamily="34" charset="-128"/>
                <a:cs typeface="Arial" pitchFamily="34" charset="0"/>
              </a:rPr>
              <a:t>S.D. – </a:t>
            </a:r>
            <a:r>
              <a:rPr kumimoji="0" lang="pt-BR" sz="2800" b="0" i="0" u="none" strike="noStrike" cap="none" normalizeH="0" baseline="0" dirty="0" err="1" smtClean="0">
                <a:ln>
                  <a:noFill/>
                </a:ln>
                <a:solidFill>
                  <a:srgbClr val="000000"/>
                </a:solidFill>
                <a:effectLst/>
                <a:latin typeface="Arial Unicode MS" pitchFamily="34" charset="-128"/>
                <a:cs typeface="Arial" pitchFamily="34" charset="0"/>
              </a:rPr>
              <a:t>Semi-Diâmetro</a:t>
            </a:r>
            <a:r>
              <a:rPr kumimoji="0" lang="pt-BR" sz="2800" b="0" i="0" u="none" strike="noStrike" cap="none" normalizeH="0" baseline="0" dirty="0" smtClean="0">
                <a:ln>
                  <a:noFill/>
                </a:ln>
                <a:solidFill>
                  <a:srgbClr val="000000"/>
                </a:solidFill>
                <a:effectLst/>
                <a:latin typeface="Arial Unicode MS" pitchFamily="34" charset="-128"/>
                <a:cs typeface="Arial" pitchFamily="34" charset="0"/>
              </a:rPr>
              <a:t> Aparente da Lua </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sz="2800" b="0" i="0" u="none" strike="noStrike" cap="none" normalizeH="0" baseline="0" dirty="0" smtClean="0">
                <a:ln>
                  <a:noFill/>
                </a:ln>
                <a:solidFill>
                  <a:srgbClr val="000000"/>
                </a:solidFill>
                <a:effectLst/>
                <a:latin typeface="Arial Unicode MS" pitchFamily="34" charset="-128"/>
                <a:cs typeface="Arial" pitchFamily="34" charset="0"/>
              </a:rPr>
              <a:t>H.P. – Paralaxe Horizontal</a:t>
            </a:r>
            <a:r>
              <a:rPr kumimoji="0" lang="pt-BR" sz="2800" b="0" i="0" u="none" strike="noStrike" cap="none" normalizeH="0" dirty="0" smtClean="0">
                <a:ln>
                  <a:noFill/>
                </a:ln>
                <a:solidFill>
                  <a:srgbClr val="000000"/>
                </a:solidFill>
                <a:effectLst/>
                <a:latin typeface="Arial Unicode MS" pitchFamily="34" charset="-128"/>
                <a:cs typeface="Arial" pitchFamily="34" charset="0"/>
              </a:rPr>
              <a:t> ou Paralaxe Lunar</a:t>
            </a:r>
            <a:r>
              <a:rPr kumimoji="0" lang="pt-BR" sz="1800" b="0" i="0" u="none" strike="noStrike" cap="none" normalizeH="0" baseline="0" dirty="0" smtClean="0">
                <a:ln>
                  <a:noFill/>
                </a:ln>
                <a:solidFill>
                  <a:schemeClr val="tx1"/>
                </a:solidFill>
                <a:effectLst/>
                <a:latin typeface="Arial" pitchFamily="34" charset="0"/>
                <a:cs typeface="Arial" pitchFamily="34" charset="0"/>
              </a:rPr>
              <a:t> </a:t>
            </a:r>
            <a:endParaRPr kumimoji="0" lang="pt-BR" sz="6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867249" y="0"/>
            <a:ext cx="6276751" cy="6269087"/>
          </a:xfrm>
          <a:prstGeom prst="rect">
            <a:avLst/>
          </a:prstGeom>
          <a:noFill/>
          <a:ln w="9525">
            <a:noFill/>
            <a:miter lim="800000"/>
            <a:headEnd/>
            <a:tailEnd/>
          </a:ln>
        </p:spPr>
      </p:pic>
      <p:sp>
        <p:nvSpPr>
          <p:cNvPr id="4" name="CaixaDeTexto 3"/>
          <p:cNvSpPr txBox="1"/>
          <p:nvPr/>
        </p:nvSpPr>
        <p:spPr>
          <a:xfrm>
            <a:off x="2843808" y="6519446"/>
            <a:ext cx="6300192" cy="338554"/>
          </a:xfrm>
          <a:prstGeom prst="rect">
            <a:avLst/>
          </a:prstGeom>
          <a:noFill/>
        </p:spPr>
        <p:txBody>
          <a:bodyPr wrap="square" rtlCol="0">
            <a:spAutoFit/>
          </a:bodyPr>
          <a:lstStyle/>
          <a:p>
            <a:r>
              <a:rPr lang="pt-BR" dirty="0" smtClean="0">
                <a:solidFill>
                  <a:schemeClr val="bg1"/>
                </a:solidFill>
              </a:rPr>
              <a:t>Projeção Ortográfica da Evolução do Eclipse</a:t>
            </a:r>
            <a:endParaRPr lang="pt-BR" dirty="0">
              <a:solidFill>
                <a:schemeClr val="bg1"/>
              </a:solidFill>
            </a:endParaRPr>
          </a:p>
        </p:txBody>
      </p:sp>
      <p:sp>
        <p:nvSpPr>
          <p:cNvPr id="5" name="CaixaDeTexto 4"/>
          <p:cNvSpPr txBox="1"/>
          <p:nvPr/>
        </p:nvSpPr>
        <p:spPr>
          <a:xfrm>
            <a:off x="179512" y="764704"/>
            <a:ext cx="2592288" cy="2554545"/>
          </a:xfrm>
          <a:prstGeom prst="rect">
            <a:avLst/>
          </a:prstGeom>
          <a:noFill/>
        </p:spPr>
        <p:txBody>
          <a:bodyPr wrap="square" rtlCol="0">
            <a:spAutoFit/>
          </a:bodyPr>
          <a:lstStyle/>
          <a:p>
            <a:pPr algn="just"/>
            <a:r>
              <a:rPr lang="pt-BR" dirty="0" smtClean="0">
                <a:solidFill>
                  <a:schemeClr val="bg1"/>
                </a:solidFill>
              </a:rPr>
              <a:t>Ponto Sub Solar</a:t>
            </a:r>
          </a:p>
          <a:p>
            <a:pPr algn="just"/>
            <a:r>
              <a:rPr lang="pt-BR" dirty="0" smtClean="0">
                <a:solidFill>
                  <a:schemeClr val="bg1"/>
                </a:solidFill>
              </a:rPr>
              <a:t>Local da superfície terrestre onde o Sol está na posição zenital no instante do máximo do eclipse.</a:t>
            </a:r>
          </a:p>
          <a:p>
            <a:pPr algn="just"/>
            <a:r>
              <a:rPr lang="pt-BR" dirty="0" smtClean="0">
                <a:solidFill>
                  <a:schemeClr val="bg1"/>
                </a:solidFill>
              </a:rPr>
              <a:t>“Sol a Pino”</a:t>
            </a:r>
          </a:p>
          <a:p>
            <a:pPr algn="just"/>
            <a:endParaRPr lang="pt-BR" dirty="0" smtClean="0">
              <a:solidFill>
                <a:schemeClr val="bg1"/>
              </a:solidFill>
            </a:endParaRPr>
          </a:p>
          <a:p>
            <a:pPr algn="just"/>
            <a:r>
              <a:rPr lang="pt-BR" dirty="0" err="1" smtClean="0">
                <a:solidFill>
                  <a:schemeClr val="bg1"/>
                </a:solidFill>
              </a:rPr>
              <a:t>Greatest</a:t>
            </a:r>
            <a:r>
              <a:rPr lang="pt-BR" dirty="0" smtClean="0">
                <a:solidFill>
                  <a:schemeClr val="bg1"/>
                </a:solidFill>
              </a:rPr>
              <a:t> Eclipse</a:t>
            </a:r>
          </a:p>
          <a:p>
            <a:pPr algn="just"/>
            <a:r>
              <a:rPr lang="pt-BR" dirty="0" smtClean="0">
                <a:solidFill>
                  <a:schemeClr val="bg1"/>
                </a:solidFill>
              </a:rPr>
              <a:t>Máximo do Eclipse</a:t>
            </a:r>
            <a:endParaRPr lang="pt-BR"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179512" y="188640"/>
            <a:ext cx="3312368" cy="2874224"/>
          </a:xfrm>
          <a:prstGeom prst="rect">
            <a:avLst/>
          </a:prstGeom>
          <a:noFill/>
          <a:ln w="9525">
            <a:noFill/>
            <a:miter lim="800000"/>
            <a:headEnd/>
            <a:tailEnd/>
          </a:ln>
        </p:spPr>
      </p:pic>
      <p:sp>
        <p:nvSpPr>
          <p:cNvPr id="5123" name="Rectangle 3"/>
          <p:cNvSpPr>
            <a:spLocks noChangeArrowheads="1"/>
          </p:cNvSpPr>
          <p:nvPr/>
        </p:nvSpPr>
        <p:spPr bwMode="auto">
          <a:xfrm>
            <a:off x="0" y="4268860"/>
            <a:ext cx="9144000" cy="2589140"/>
          </a:xfrm>
          <a:prstGeom prst="rect">
            <a:avLst/>
          </a:prstGeom>
          <a:solidFill>
            <a:srgbClr val="FFFFFF"/>
          </a:solidFill>
          <a:ln w="9525">
            <a:noFill/>
            <a:miter lim="800000"/>
            <a:headEnd/>
            <a:tailEnd/>
          </a:ln>
          <a:effectLst/>
        </p:spPr>
        <p:txBody>
          <a:bodyPr vert="horz" wrap="square" lIns="0" tIns="0" rIns="71415" bIns="952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smtClean="0">
                <a:ln>
                  <a:noFill/>
                </a:ln>
                <a:solidFill>
                  <a:srgbClr val="000000"/>
                </a:solidFill>
                <a:effectLst/>
                <a:latin typeface="Arial Unicode MS" pitchFamily="34" charset="-128"/>
                <a:cs typeface="Arial" pitchFamily="34" charset="0"/>
              </a:rPr>
              <a:t>P1 – Instante da primeira tangência externa da Penumbra com o limbo da Terra.</a:t>
            </a:r>
            <a:br>
              <a:rPr kumimoji="0" lang="pt-BR" sz="1800" b="0" i="0" u="none" strike="noStrike" cap="none" normalizeH="0" baseline="0" dirty="0" smtClean="0">
                <a:ln>
                  <a:noFill/>
                </a:ln>
                <a:solidFill>
                  <a:srgbClr val="000000"/>
                </a:solidFill>
                <a:effectLst/>
                <a:latin typeface="Arial Unicode MS" pitchFamily="34" charset="-128"/>
                <a:cs typeface="Arial" pitchFamily="34" charset="0"/>
              </a:rPr>
            </a:br>
            <a:r>
              <a:rPr kumimoji="0" lang="pt-BR" sz="1800" b="0" i="0" u="none" strike="noStrike" cap="none" normalizeH="0" baseline="0" dirty="0" smtClean="0">
                <a:ln>
                  <a:noFill/>
                </a:ln>
                <a:solidFill>
                  <a:srgbClr val="000000"/>
                </a:solidFill>
                <a:effectLst/>
                <a:latin typeface="Arial Unicode MS" pitchFamily="34" charset="-128"/>
                <a:cs typeface="Arial" pitchFamily="34" charset="0"/>
              </a:rPr>
              <a:t>(Início da fase Parcial do Eclipse)</a:t>
            </a:r>
          </a:p>
          <a:p>
            <a:pPr marL="0" marR="0" lvl="0" indent="0" algn="l" defTabSz="914400" rtl="0" eaLnBrk="1" fontAlgn="base" latinLnBrk="0" hangingPunct="1">
              <a:lnSpc>
                <a:spcPct val="100000"/>
              </a:lnSpc>
              <a:spcBef>
                <a:spcPct val="0"/>
              </a:spcBef>
              <a:spcAft>
                <a:spcPct val="0"/>
              </a:spcAft>
              <a:buClrTx/>
              <a:buSzTx/>
              <a:buFontTx/>
              <a:buNone/>
              <a:tabLst/>
            </a:pPr>
            <a:endParaRPr lang="pt-BR" sz="1800" b="0" dirty="0" smtClean="0">
              <a:solidFill>
                <a:srgbClr val="000000"/>
              </a:solidFill>
              <a:latin typeface="Arial Unicode MS"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smtClean="0">
                <a:ln>
                  <a:noFill/>
                </a:ln>
                <a:solidFill>
                  <a:srgbClr val="000000"/>
                </a:solidFill>
                <a:effectLst/>
                <a:latin typeface="Arial Unicode MS" pitchFamily="34" charset="-128"/>
                <a:cs typeface="Arial" pitchFamily="34" charset="0"/>
              </a:rPr>
              <a:t>P2 - Instante da primeira tangência interna da Penumbra com o limbo da Terra. </a:t>
            </a:r>
          </a:p>
          <a:p>
            <a:pPr marL="0" marR="0" lvl="0" indent="0" algn="l" defTabSz="914400" rtl="0" eaLnBrk="1" fontAlgn="base" latinLnBrk="0" hangingPunct="1">
              <a:lnSpc>
                <a:spcPct val="100000"/>
              </a:lnSpc>
              <a:spcBef>
                <a:spcPct val="0"/>
              </a:spcBef>
              <a:spcAft>
                <a:spcPct val="0"/>
              </a:spcAft>
              <a:buClrTx/>
              <a:buSzTx/>
              <a:buFontTx/>
              <a:buNone/>
              <a:tabLst/>
            </a:pPr>
            <a:endParaRPr lang="pt-BR" sz="1800" b="0" dirty="0" smtClean="0">
              <a:solidFill>
                <a:srgbClr val="000000"/>
              </a:solidFill>
              <a:latin typeface="Arial Unicode MS"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smtClean="0">
                <a:ln>
                  <a:noFill/>
                </a:ln>
                <a:solidFill>
                  <a:srgbClr val="000000"/>
                </a:solidFill>
                <a:effectLst/>
                <a:latin typeface="Arial Unicode MS" pitchFamily="34" charset="-128"/>
                <a:cs typeface="Arial" pitchFamily="34" charset="0"/>
              </a:rPr>
              <a:t>P3 – Instante da última tangência interna da Penumbra com o Limbo da Terra. </a:t>
            </a:r>
          </a:p>
          <a:p>
            <a:pPr marL="0" marR="0" lvl="0" indent="0" algn="l" defTabSz="914400" rtl="0" eaLnBrk="1" fontAlgn="base" latinLnBrk="0" hangingPunct="1">
              <a:lnSpc>
                <a:spcPct val="100000"/>
              </a:lnSpc>
              <a:spcBef>
                <a:spcPct val="0"/>
              </a:spcBef>
              <a:spcAft>
                <a:spcPct val="0"/>
              </a:spcAft>
              <a:buClrTx/>
              <a:buSzTx/>
              <a:buFontTx/>
              <a:buNone/>
              <a:tabLst/>
            </a:pPr>
            <a:endParaRPr lang="pt-BR" sz="1800" b="0" dirty="0" smtClean="0">
              <a:solidFill>
                <a:srgbClr val="000000"/>
              </a:solidFill>
              <a:latin typeface="Arial Unicode MS"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smtClean="0">
                <a:ln>
                  <a:noFill/>
                </a:ln>
                <a:solidFill>
                  <a:srgbClr val="000000"/>
                </a:solidFill>
                <a:effectLst/>
                <a:latin typeface="Arial Unicode MS" pitchFamily="34" charset="-128"/>
                <a:cs typeface="Arial" pitchFamily="34" charset="0"/>
              </a:rPr>
              <a:t>P4 – Instante da última tangência externa da Penumbra com o limbo da Terra.</a:t>
            </a:r>
          </a:p>
          <a:p>
            <a:pPr marL="0" marR="0" lvl="0" indent="0" algn="l" defTabSz="914400" rtl="0" eaLnBrk="1" fontAlgn="base" latinLnBrk="0" hangingPunct="1">
              <a:lnSpc>
                <a:spcPct val="100000"/>
              </a:lnSpc>
              <a:spcBef>
                <a:spcPct val="0"/>
              </a:spcBef>
              <a:spcAft>
                <a:spcPct val="0"/>
              </a:spcAft>
              <a:buClrTx/>
              <a:buSzTx/>
              <a:buFontTx/>
              <a:buNone/>
              <a:tabLst/>
            </a:pPr>
            <a:r>
              <a:rPr lang="pt-BR" sz="1800" b="0" dirty="0" smtClean="0">
                <a:solidFill>
                  <a:srgbClr val="000000"/>
                </a:solidFill>
                <a:latin typeface="Arial Unicode MS" pitchFamily="34" charset="-128"/>
                <a:cs typeface="Arial" pitchFamily="34" charset="0"/>
              </a:rPr>
              <a:t>(Final da fase Parcial do Eclipse)</a:t>
            </a:r>
            <a:r>
              <a:rPr kumimoji="0" lang="pt-BR" sz="1200" b="0" i="0" u="none" strike="noStrike" cap="none" normalizeH="0" baseline="0" dirty="0" smtClean="0">
                <a:ln>
                  <a:noFill/>
                </a:ln>
                <a:solidFill>
                  <a:schemeClr val="tx1"/>
                </a:solidFill>
                <a:effectLst/>
                <a:latin typeface="Arial" pitchFamily="34" charset="0"/>
                <a:cs typeface="Arial" pitchFamily="34" charset="0"/>
              </a:rPr>
              <a:t> </a:t>
            </a:r>
            <a:endParaRPr kumimoji="0" lang="pt-BR" sz="4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2"/>
          <p:cNvPicPr>
            <a:picLocks noChangeAspect="1" noChangeArrowheads="1"/>
          </p:cNvPicPr>
          <p:nvPr/>
        </p:nvPicPr>
        <p:blipFill>
          <a:blip r:embed="rId4" cstate="print"/>
          <a:srcRect/>
          <a:stretch>
            <a:fillRect/>
          </a:stretch>
        </p:blipFill>
        <p:spPr bwMode="auto">
          <a:xfrm>
            <a:off x="4501896" y="29184"/>
            <a:ext cx="4211960" cy="420681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2709862" y="476672"/>
            <a:ext cx="3724275" cy="1171575"/>
          </a:xfrm>
          <a:prstGeom prst="rect">
            <a:avLst/>
          </a:prstGeom>
          <a:noFill/>
          <a:ln w="9525">
            <a:noFill/>
            <a:miter lim="800000"/>
            <a:headEnd/>
            <a:tailEnd/>
          </a:ln>
        </p:spPr>
      </p:pic>
      <p:sp>
        <p:nvSpPr>
          <p:cNvPr id="3" name="CaixaDeTexto 2"/>
          <p:cNvSpPr txBox="1"/>
          <p:nvPr/>
        </p:nvSpPr>
        <p:spPr>
          <a:xfrm>
            <a:off x="179512" y="2492896"/>
            <a:ext cx="8568952" cy="2677656"/>
          </a:xfrm>
          <a:prstGeom prst="rect">
            <a:avLst/>
          </a:prstGeom>
          <a:noFill/>
        </p:spPr>
        <p:txBody>
          <a:bodyPr wrap="square" rtlCol="0">
            <a:spAutoFit/>
          </a:bodyPr>
          <a:lstStyle/>
          <a:p>
            <a:pPr algn="l"/>
            <a:r>
              <a:rPr lang="pt-BR" sz="2400" dirty="0" smtClean="0">
                <a:solidFill>
                  <a:schemeClr val="bg1"/>
                </a:solidFill>
              </a:rPr>
              <a:t>Local Geográfico com a Circunstância Máxima do Eclipse</a:t>
            </a:r>
          </a:p>
          <a:p>
            <a:pPr algn="l"/>
            <a:r>
              <a:rPr lang="pt-BR" sz="2400" dirty="0" smtClean="0">
                <a:solidFill>
                  <a:schemeClr val="bg1"/>
                </a:solidFill>
              </a:rPr>
              <a:t>             Lat. = latitude geográfica</a:t>
            </a:r>
          </a:p>
          <a:p>
            <a:pPr algn="l"/>
            <a:r>
              <a:rPr lang="pt-BR" sz="2400" dirty="0" smtClean="0">
                <a:solidFill>
                  <a:schemeClr val="bg1"/>
                </a:solidFill>
              </a:rPr>
              <a:t>         Long. = longitude geográfica</a:t>
            </a:r>
          </a:p>
          <a:p>
            <a:pPr algn="l"/>
            <a:r>
              <a:rPr lang="pt-BR" sz="2400" dirty="0" smtClean="0">
                <a:solidFill>
                  <a:schemeClr val="bg1"/>
                </a:solidFill>
              </a:rPr>
              <a:t>Path </a:t>
            </a:r>
            <a:r>
              <a:rPr lang="pt-BR" sz="2400" dirty="0" err="1" smtClean="0">
                <a:solidFill>
                  <a:schemeClr val="bg1"/>
                </a:solidFill>
              </a:rPr>
              <a:t>Width</a:t>
            </a:r>
            <a:r>
              <a:rPr lang="pt-BR" sz="2400" dirty="0" smtClean="0">
                <a:solidFill>
                  <a:schemeClr val="bg1"/>
                </a:solidFill>
              </a:rPr>
              <a:t> = dimensão da </a:t>
            </a:r>
            <a:r>
              <a:rPr lang="pt-BR" sz="2400" dirty="0" err="1" smtClean="0">
                <a:solidFill>
                  <a:schemeClr val="bg1"/>
                </a:solidFill>
              </a:rPr>
              <a:t>umbra</a:t>
            </a:r>
            <a:endParaRPr lang="pt-BR" sz="2400" dirty="0" smtClean="0">
              <a:solidFill>
                <a:schemeClr val="bg1"/>
              </a:solidFill>
            </a:endParaRPr>
          </a:p>
          <a:p>
            <a:pPr algn="l"/>
            <a:r>
              <a:rPr lang="pt-BR" sz="2400" dirty="0" smtClean="0">
                <a:solidFill>
                  <a:schemeClr val="bg1"/>
                </a:solidFill>
              </a:rPr>
              <a:t>    </a:t>
            </a:r>
            <a:r>
              <a:rPr lang="pt-BR" sz="2400" dirty="0" err="1" smtClean="0">
                <a:solidFill>
                  <a:schemeClr val="bg1"/>
                </a:solidFill>
              </a:rPr>
              <a:t>Duration</a:t>
            </a:r>
            <a:r>
              <a:rPr lang="pt-BR" sz="2400" dirty="0" smtClean="0">
                <a:solidFill>
                  <a:schemeClr val="bg1"/>
                </a:solidFill>
              </a:rPr>
              <a:t> = duração do máximo do eclipse</a:t>
            </a:r>
          </a:p>
          <a:p>
            <a:pPr algn="l"/>
            <a:r>
              <a:rPr lang="pt-BR" sz="2400" dirty="0" smtClean="0">
                <a:solidFill>
                  <a:schemeClr val="bg1"/>
                </a:solidFill>
              </a:rPr>
              <a:t>      Sun Alt. = Altura do Sol na localidade</a:t>
            </a:r>
          </a:p>
          <a:p>
            <a:pPr algn="l"/>
            <a:r>
              <a:rPr lang="pt-BR" sz="2400" dirty="0" smtClean="0">
                <a:solidFill>
                  <a:schemeClr val="bg1"/>
                </a:solidFill>
              </a:rPr>
              <a:t>   Sun </a:t>
            </a:r>
            <a:r>
              <a:rPr lang="pt-BR" sz="2400" dirty="0" err="1" smtClean="0">
                <a:solidFill>
                  <a:schemeClr val="bg1"/>
                </a:solidFill>
              </a:rPr>
              <a:t>Azm</a:t>
            </a:r>
            <a:r>
              <a:rPr lang="pt-BR" sz="2400" dirty="0" smtClean="0">
                <a:solidFill>
                  <a:schemeClr val="bg1"/>
                </a:solidFill>
              </a:rPr>
              <a:t>. = Azimute do Sol na localidade </a:t>
            </a:r>
            <a:endParaRPr lang="pt-BR" sz="2400"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5292080" y="188640"/>
            <a:ext cx="3648050" cy="2764244"/>
          </a:xfrm>
          <a:prstGeom prst="rect">
            <a:avLst/>
          </a:prstGeom>
          <a:noFill/>
          <a:ln w="9525">
            <a:noFill/>
            <a:miter lim="800000"/>
            <a:headEnd/>
            <a:tailEnd/>
          </a:ln>
        </p:spPr>
      </p:pic>
      <p:sp>
        <p:nvSpPr>
          <p:cNvPr id="10243" name="Rectangle 3"/>
          <p:cNvSpPr>
            <a:spLocks noChangeArrowheads="1"/>
          </p:cNvSpPr>
          <p:nvPr/>
        </p:nvSpPr>
        <p:spPr bwMode="auto">
          <a:xfrm>
            <a:off x="0" y="3861048"/>
            <a:ext cx="8892480" cy="2758417"/>
          </a:xfrm>
          <a:prstGeom prst="rect">
            <a:avLst/>
          </a:prstGeom>
          <a:solidFill>
            <a:srgbClr val="FFFFFF"/>
          </a:solidFill>
          <a:ln w="9525">
            <a:noFill/>
            <a:miter lim="800000"/>
            <a:headEnd/>
            <a:tailEnd/>
          </a:ln>
          <a:effectLst/>
        </p:spPr>
        <p:txBody>
          <a:bodyPr vert="horz" wrap="square" lIns="0" tIns="0" rIns="71415" bIns="952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smtClean="0">
                <a:ln>
                  <a:noFill/>
                </a:ln>
                <a:solidFill>
                  <a:srgbClr val="000000"/>
                </a:solidFill>
                <a:effectLst/>
                <a:latin typeface="Arial Unicode MS" pitchFamily="34" charset="-128"/>
                <a:cs typeface="Arial" pitchFamily="34" charset="0"/>
              </a:rPr>
              <a:t>U1 – Instante da primeira tangência externa da </a:t>
            </a:r>
            <a:r>
              <a:rPr kumimoji="0" lang="pt-BR" sz="1800" b="0" i="0" u="none" strike="noStrike" cap="none" normalizeH="0" baseline="0" dirty="0" err="1" smtClean="0">
                <a:ln>
                  <a:noFill/>
                </a:ln>
                <a:solidFill>
                  <a:srgbClr val="000000"/>
                </a:solidFill>
                <a:effectLst/>
                <a:latin typeface="Arial Unicode MS" pitchFamily="34" charset="-128"/>
                <a:cs typeface="Arial" pitchFamily="34" charset="0"/>
              </a:rPr>
              <a:t>Umbra</a:t>
            </a:r>
            <a:r>
              <a:rPr kumimoji="0" lang="pt-BR" sz="1800" b="0" i="0" u="none" strike="noStrike" cap="none" normalizeH="0" baseline="0" dirty="0" smtClean="0">
                <a:ln>
                  <a:noFill/>
                </a:ln>
                <a:solidFill>
                  <a:srgbClr val="000000"/>
                </a:solidFill>
                <a:effectLst/>
                <a:latin typeface="Arial Unicode MS" pitchFamily="34" charset="-128"/>
                <a:cs typeface="Arial" pitchFamily="34" charset="0"/>
              </a:rPr>
              <a:t> com o limbo da Terra.</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smtClean="0">
                <a:ln>
                  <a:noFill/>
                </a:ln>
                <a:solidFill>
                  <a:srgbClr val="000000"/>
                </a:solidFill>
                <a:effectLst/>
                <a:latin typeface="Arial Unicode MS" pitchFamily="34" charset="-128"/>
                <a:cs typeface="Arial" pitchFamily="34" charset="0"/>
              </a:rPr>
              <a:t> (Início da fase Total do Eclipse)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smtClean="0">
              <a:ln>
                <a:noFill/>
              </a:ln>
              <a:solidFill>
                <a:srgbClr val="000000"/>
              </a:solidFill>
              <a:effectLst/>
              <a:latin typeface="Arial Unicode MS"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smtClean="0">
                <a:ln>
                  <a:noFill/>
                </a:ln>
                <a:solidFill>
                  <a:srgbClr val="000000"/>
                </a:solidFill>
                <a:effectLst/>
                <a:latin typeface="Arial Unicode MS" pitchFamily="34" charset="-128"/>
                <a:cs typeface="Arial" pitchFamily="34" charset="0"/>
              </a:rPr>
              <a:t>U2 - Instante da primeira tangência interna da </a:t>
            </a:r>
            <a:r>
              <a:rPr kumimoji="0" lang="pt-BR" sz="1800" b="0" i="0" u="none" strike="noStrike" cap="none" normalizeH="0" baseline="0" dirty="0" err="1" smtClean="0">
                <a:ln>
                  <a:noFill/>
                </a:ln>
                <a:solidFill>
                  <a:srgbClr val="000000"/>
                </a:solidFill>
                <a:effectLst/>
                <a:latin typeface="Arial Unicode MS" pitchFamily="34" charset="-128"/>
                <a:cs typeface="Arial" pitchFamily="34" charset="0"/>
              </a:rPr>
              <a:t>Umbra</a:t>
            </a:r>
            <a:r>
              <a:rPr kumimoji="0" lang="pt-BR" sz="1800" b="0" i="0" u="none" strike="noStrike" cap="none" normalizeH="0" baseline="0" dirty="0" smtClean="0">
                <a:ln>
                  <a:noFill/>
                </a:ln>
                <a:solidFill>
                  <a:srgbClr val="000000"/>
                </a:solidFill>
                <a:effectLst/>
                <a:latin typeface="Arial Unicode MS" pitchFamily="34" charset="-128"/>
                <a:cs typeface="Arial" pitchFamily="34" charset="0"/>
              </a:rPr>
              <a:t> com o limbo da Terra.</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smtClean="0">
                <a:ln>
                  <a:noFill/>
                </a:ln>
                <a:solidFill>
                  <a:srgbClr val="000000"/>
                </a:solidFill>
                <a:effectLst/>
                <a:latin typeface="Arial Unicode MS" pitchFamily="34" charset="-128"/>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smtClean="0">
                <a:ln>
                  <a:noFill/>
                </a:ln>
                <a:solidFill>
                  <a:srgbClr val="000000"/>
                </a:solidFill>
                <a:effectLst/>
                <a:latin typeface="Arial Unicode MS" pitchFamily="34" charset="-128"/>
                <a:cs typeface="Arial" pitchFamily="34" charset="0"/>
              </a:rPr>
              <a:t>U3 – Instante da última tangência interna as </a:t>
            </a:r>
            <a:r>
              <a:rPr kumimoji="0" lang="pt-BR" sz="1800" b="0" i="0" u="none" strike="noStrike" cap="none" normalizeH="0" baseline="0" dirty="0" err="1" smtClean="0">
                <a:ln>
                  <a:noFill/>
                </a:ln>
                <a:solidFill>
                  <a:srgbClr val="000000"/>
                </a:solidFill>
                <a:effectLst/>
                <a:latin typeface="Arial Unicode MS" pitchFamily="34" charset="-128"/>
                <a:cs typeface="Arial" pitchFamily="34" charset="0"/>
              </a:rPr>
              <a:t>Umbra</a:t>
            </a:r>
            <a:r>
              <a:rPr kumimoji="0" lang="pt-BR" sz="1800" b="0" i="0" u="none" strike="noStrike" cap="none" normalizeH="0" baseline="0" dirty="0" smtClean="0">
                <a:ln>
                  <a:noFill/>
                </a:ln>
                <a:solidFill>
                  <a:srgbClr val="000000"/>
                </a:solidFill>
                <a:effectLst/>
                <a:latin typeface="Arial Unicode MS" pitchFamily="34" charset="-128"/>
                <a:cs typeface="Arial" pitchFamily="34" charset="0"/>
              </a:rPr>
              <a:t> com o Limbo da Terra.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smtClean="0">
              <a:ln>
                <a:noFill/>
              </a:ln>
              <a:solidFill>
                <a:srgbClr val="000000"/>
              </a:solidFill>
              <a:effectLst/>
              <a:latin typeface="Arial Unicode MS"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smtClean="0">
                <a:ln>
                  <a:noFill/>
                </a:ln>
                <a:solidFill>
                  <a:srgbClr val="000000"/>
                </a:solidFill>
                <a:effectLst/>
                <a:latin typeface="Arial Unicode MS" pitchFamily="34" charset="-128"/>
                <a:cs typeface="Arial" pitchFamily="34" charset="0"/>
              </a:rPr>
              <a:t>U4 - Instante da última tangência externa da </a:t>
            </a:r>
            <a:r>
              <a:rPr kumimoji="0" lang="pt-BR" sz="1800" b="0" i="0" u="none" strike="noStrike" cap="none" normalizeH="0" baseline="0" dirty="0" err="1" smtClean="0">
                <a:ln>
                  <a:noFill/>
                </a:ln>
                <a:solidFill>
                  <a:srgbClr val="000000"/>
                </a:solidFill>
                <a:effectLst/>
                <a:latin typeface="Arial Unicode MS" pitchFamily="34" charset="-128"/>
                <a:cs typeface="Arial" pitchFamily="34" charset="0"/>
              </a:rPr>
              <a:t>Umbra</a:t>
            </a:r>
            <a:r>
              <a:rPr kumimoji="0" lang="pt-BR" sz="1800" b="0" i="0" u="none" strike="noStrike" cap="none" normalizeH="0" baseline="0" dirty="0" smtClean="0">
                <a:ln>
                  <a:noFill/>
                </a:ln>
                <a:solidFill>
                  <a:srgbClr val="000000"/>
                </a:solidFill>
                <a:effectLst/>
                <a:latin typeface="Arial Unicode MS" pitchFamily="34" charset="-128"/>
                <a:cs typeface="Arial" pitchFamily="34" charset="0"/>
              </a:rPr>
              <a:t> com o limbo da Terra.</a:t>
            </a:r>
          </a:p>
          <a:p>
            <a:pPr marL="0" marR="0" lvl="0" indent="0" algn="l" defTabSz="914400" rtl="0" eaLnBrk="1" fontAlgn="base" latinLnBrk="0" hangingPunct="1">
              <a:lnSpc>
                <a:spcPct val="100000"/>
              </a:lnSpc>
              <a:spcBef>
                <a:spcPct val="0"/>
              </a:spcBef>
              <a:spcAft>
                <a:spcPct val="0"/>
              </a:spcAft>
              <a:buClrTx/>
              <a:buSzTx/>
              <a:buFontTx/>
              <a:buNone/>
              <a:tabLst/>
            </a:pPr>
            <a:r>
              <a:rPr lang="pt-BR" sz="1800" b="0" dirty="0" smtClean="0">
                <a:solidFill>
                  <a:srgbClr val="000000"/>
                </a:solidFill>
                <a:latin typeface="Arial Unicode MS" pitchFamily="34" charset="-128"/>
                <a:cs typeface="Arial" pitchFamily="34" charset="0"/>
              </a:rPr>
              <a:t>(Final da Fase Total do Eclipse)</a:t>
            </a:r>
            <a:endParaRPr kumimoji="0" lang="pt-BR" sz="1800" b="0" i="0" u="none" strike="noStrike" cap="none" normalizeH="0" baseline="0" dirty="0" smtClean="0">
              <a:ln>
                <a:noFill/>
              </a:ln>
              <a:solidFill>
                <a:srgbClr val="000000"/>
              </a:solidFill>
              <a:effectLst/>
              <a:latin typeface="Arial Unicode MS"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t-BR" sz="1100" b="0" i="0" u="none" strike="noStrike" cap="none" normalizeH="0" baseline="0" dirty="0" smtClean="0">
                <a:ln>
                  <a:noFill/>
                </a:ln>
                <a:solidFill>
                  <a:schemeClr val="tx1"/>
                </a:solidFill>
                <a:effectLst/>
                <a:latin typeface="Arial" pitchFamily="34" charset="0"/>
                <a:cs typeface="Arial" pitchFamily="34" charset="0"/>
              </a:rPr>
              <a:t> </a:t>
            </a:r>
            <a:endParaRPr kumimoji="0" lang="pt-BR"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79512" y="188640"/>
            <a:ext cx="2846459" cy="2088232"/>
          </a:xfrm>
          <a:prstGeom prst="rect">
            <a:avLst/>
          </a:prstGeom>
          <a:noFill/>
          <a:ln w="9525">
            <a:noFill/>
            <a:miter lim="800000"/>
            <a:headEnd/>
            <a:tailEnd/>
          </a:ln>
        </p:spPr>
      </p:pic>
      <p:sp>
        <p:nvSpPr>
          <p:cNvPr id="4" name="CaixaDeTexto 3"/>
          <p:cNvSpPr txBox="1"/>
          <p:nvPr/>
        </p:nvSpPr>
        <p:spPr>
          <a:xfrm>
            <a:off x="611560" y="2564904"/>
            <a:ext cx="8064896" cy="2492990"/>
          </a:xfrm>
          <a:prstGeom prst="rect">
            <a:avLst/>
          </a:prstGeom>
          <a:noFill/>
        </p:spPr>
        <p:txBody>
          <a:bodyPr wrap="square" rtlCol="0">
            <a:spAutoFit/>
          </a:bodyPr>
          <a:lstStyle/>
          <a:p>
            <a:pPr algn="l"/>
            <a:r>
              <a:rPr lang="pt-BR" sz="2000" dirty="0" smtClean="0">
                <a:solidFill>
                  <a:schemeClr val="bg1"/>
                </a:solidFill>
              </a:rPr>
              <a:t>Método de Cálculo das Efemérides </a:t>
            </a:r>
            <a:r>
              <a:rPr lang="pt-BR" sz="2000" smtClean="0">
                <a:solidFill>
                  <a:schemeClr val="bg1"/>
                </a:solidFill>
              </a:rPr>
              <a:t>e Parâmetros do </a:t>
            </a:r>
            <a:r>
              <a:rPr lang="pt-BR" sz="2000" dirty="0" smtClean="0">
                <a:solidFill>
                  <a:schemeClr val="bg1"/>
                </a:solidFill>
              </a:rPr>
              <a:t>Eclipse </a:t>
            </a:r>
          </a:p>
          <a:p>
            <a:pPr algn="l"/>
            <a:r>
              <a:rPr lang="pt-BR" sz="2000" dirty="0" err="1" smtClean="0">
                <a:solidFill>
                  <a:schemeClr val="bg1"/>
                </a:solidFill>
              </a:rPr>
              <a:t>Newcomb</a:t>
            </a:r>
            <a:r>
              <a:rPr lang="pt-BR" sz="2000" dirty="0" smtClean="0">
                <a:solidFill>
                  <a:schemeClr val="bg1"/>
                </a:solidFill>
              </a:rPr>
              <a:t> (Efeméride do Sol)</a:t>
            </a:r>
          </a:p>
          <a:p>
            <a:pPr algn="l"/>
            <a:r>
              <a:rPr lang="pt-BR" sz="2000" dirty="0" smtClean="0">
                <a:solidFill>
                  <a:schemeClr val="bg1"/>
                </a:solidFill>
              </a:rPr>
              <a:t>ILE ( Efeméride da Lua)</a:t>
            </a:r>
          </a:p>
          <a:p>
            <a:pPr algn="l"/>
            <a:r>
              <a:rPr lang="pt-BR" sz="2000" dirty="0" smtClean="0">
                <a:solidFill>
                  <a:schemeClr val="bg1"/>
                </a:solidFill>
                <a:latin typeface="Symbol" pitchFamily="18" charset="2"/>
              </a:rPr>
              <a:t>D</a:t>
            </a:r>
            <a:r>
              <a:rPr lang="pt-BR" sz="2000" dirty="0" smtClean="0">
                <a:solidFill>
                  <a:schemeClr val="bg1"/>
                </a:solidFill>
              </a:rPr>
              <a:t>T = Tempo Dinâmico Terrestre  </a:t>
            </a:r>
            <a:r>
              <a:rPr lang="pt-BR" sz="2000" dirty="0" err="1" smtClean="0">
                <a:solidFill>
                  <a:schemeClr val="bg1"/>
                </a:solidFill>
              </a:rPr>
              <a:t>menosTempo</a:t>
            </a:r>
            <a:r>
              <a:rPr lang="pt-BR" sz="2000" dirty="0" smtClean="0">
                <a:solidFill>
                  <a:schemeClr val="bg1"/>
                </a:solidFill>
              </a:rPr>
              <a:t> Universal</a:t>
            </a:r>
          </a:p>
          <a:p>
            <a:pPr algn="l"/>
            <a:r>
              <a:rPr lang="pt-BR" sz="2000" dirty="0" smtClean="0">
                <a:solidFill>
                  <a:schemeClr val="bg1"/>
                </a:solidFill>
              </a:rPr>
              <a:t>K1 = dimensão em raios lunares da Penumbra</a:t>
            </a:r>
          </a:p>
          <a:p>
            <a:pPr algn="l"/>
            <a:r>
              <a:rPr lang="pt-BR" sz="2000" dirty="0" smtClean="0">
                <a:solidFill>
                  <a:schemeClr val="bg1"/>
                </a:solidFill>
              </a:rPr>
              <a:t>K2 = dimensão em raios lunares da </a:t>
            </a:r>
            <a:r>
              <a:rPr lang="pt-BR" sz="2000" dirty="0" err="1" smtClean="0">
                <a:solidFill>
                  <a:schemeClr val="bg1"/>
                </a:solidFill>
              </a:rPr>
              <a:t>Umbra</a:t>
            </a:r>
            <a:endParaRPr lang="pt-BR" sz="2000" dirty="0" smtClean="0">
              <a:solidFill>
                <a:schemeClr val="bg1"/>
              </a:solidFill>
            </a:endParaRPr>
          </a:p>
          <a:p>
            <a:pPr algn="l"/>
            <a:r>
              <a:rPr lang="pt-BR" sz="2000" dirty="0" err="1" smtClean="0">
                <a:solidFill>
                  <a:schemeClr val="bg1"/>
                </a:solidFill>
                <a:latin typeface="Symbol" pitchFamily="18" charset="2"/>
              </a:rPr>
              <a:t>D</a:t>
            </a:r>
            <a:r>
              <a:rPr lang="pt-BR" sz="2000" dirty="0" err="1" smtClean="0">
                <a:solidFill>
                  <a:schemeClr val="bg1"/>
                </a:solidFill>
              </a:rPr>
              <a:t>b</a:t>
            </a:r>
            <a:r>
              <a:rPr lang="pt-BR" sz="2000" dirty="0" smtClean="0">
                <a:solidFill>
                  <a:schemeClr val="bg1"/>
                </a:solidFill>
              </a:rPr>
              <a:t> e </a:t>
            </a:r>
            <a:r>
              <a:rPr lang="pt-BR" sz="2000" dirty="0" smtClean="0">
                <a:solidFill>
                  <a:schemeClr val="bg1"/>
                </a:solidFill>
                <a:latin typeface="Symbol" pitchFamily="18" charset="2"/>
              </a:rPr>
              <a:t>D</a:t>
            </a:r>
            <a:r>
              <a:rPr lang="pt-BR" sz="2000" dirty="0" smtClean="0">
                <a:solidFill>
                  <a:schemeClr val="bg1"/>
                </a:solidFill>
              </a:rPr>
              <a:t>l deslocamento da posição lunar</a:t>
            </a:r>
            <a:endParaRPr lang="pt-BR" dirty="0" smtClean="0">
              <a:solidFill>
                <a:schemeClr val="bg1"/>
              </a:solidFill>
            </a:endParaRPr>
          </a:p>
          <a:p>
            <a:endParaRPr lang="pt-BR" dirty="0"/>
          </a:p>
        </p:txBody>
      </p:sp>
      <p:sp>
        <p:nvSpPr>
          <p:cNvPr id="5" name="CaixaDeTexto 4"/>
          <p:cNvSpPr txBox="1"/>
          <p:nvPr/>
        </p:nvSpPr>
        <p:spPr>
          <a:xfrm>
            <a:off x="107504" y="5157192"/>
            <a:ext cx="8964488" cy="1323439"/>
          </a:xfrm>
          <a:prstGeom prst="rect">
            <a:avLst/>
          </a:prstGeom>
          <a:noFill/>
        </p:spPr>
        <p:txBody>
          <a:bodyPr wrap="square" rtlCol="0">
            <a:spAutoFit/>
          </a:bodyPr>
          <a:lstStyle/>
          <a:p>
            <a:pPr algn="l"/>
            <a:r>
              <a:rPr lang="fr-FR" dirty="0" smtClean="0">
                <a:solidFill>
                  <a:schemeClr val="bg1"/>
                </a:solidFill>
              </a:rPr>
              <a:t>VSOP87</a:t>
            </a:r>
            <a:r>
              <a:rPr lang="fr-FR" b="0" dirty="0" smtClean="0">
                <a:solidFill>
                  <a:schemeClr val="bg1"/>
                </a:solidFill>
              </a:rPr>
              <a:t>: </a:t>
            </a:r>
            <a:r>
              <a:rPr lang="fr-FR" i="1" dirty="0" smtClean="0">
                <a:solidFill>
                  <a:schemeClr val="bg1"/>
                </a:solidFill>
              </a:rPr>
              <a:t>Variations Séculaires des Orbites Planétaires</a:t>
            </a:r>
          </a:p>
          <a:p>
            <a:pPr algn="l"/>
            <a:r>
              <a:rPr lang="fr-FR" dirty="0" smtClean="0">
                <a:solidFill>
                  <a:schemeClr val="bg1"/>
                </a:solidFill>
              </a:rPr>
              <a:t>ELP 2000-85</a:t>
            </a:r>
            <a:r>
              <a:rPr lang="fr-FR" b="0" i="1" dirty="0" smtClean="0">
                <a:solidFill>
                  <a:schemeClr val="bg1"/>
                </a:solidFill>
              </a:rPr>
              <a:t>: </a:t>
            </a:r>
            <a:r>
              <a:rPr lang="pt-BR" i="1" dirty="0" err="1" smtClean="0">
                <a:solidFill>
                  <a:schemeClr val="bg1"/>
                </a:solidFill>
              </a:rPr>
              <a:t>Éphéméride</a:t>
            </a:r>
            <a:r>
              <a:rPr lang="pt-BR" i="1" dirty="0" smtClean="0">
                <a:solidFill>
                  <a:schemeClr val="bg1"/>
                </a:solidFill>
              </a:rPr>
              <a:t> </a:t>
            </a:r>
            <a:r>
              <a:rPr lang="pt-BR" i="1" dirty="0" err="1" smtClean="0">
                <a:solidFill>
                  <a:schemeClr val="bg1"/>
                </a:solidFill>
              </a:rPr>
              <a:t>Lunaire</a:t>
            </a:r>
            <a:r>
              <a:rPr lang="pt-BR" i="1" dirty="0" smtClean="0">
                <a:solidFill>
                  <a:schemeClr val="bg1"/>
                </a:solidFill>
              </a:rPr>
              <a:t> </a:t>
            </a:r>
            <a:r>
              <a:rPr lang="pt-BR" i="1" dirty="0" err="1" smtClean="0">
                <a:solidFill>
                  <a:schemeClr val="bg1"/>
                </a:solidFill>
              </a:rPr>
              <a:t>Parisienne</a:t>
            </a:r>
            <a:endParaRPr lang="pt-BR" i="1" dirty="0" smtClean="0">
              <a:solidFill>
                <a:schemeClr val="bg1"/>
              </a:solidFill>
            </a:endParaRPr>
          </a:p>
          <a:p>
            <a:pPr algn="l"/>
            <a:r>
              <a:rPr lang="pt-BR" dirty="0" smtClean="0">
                <a:solidFill>
                  <a:schemeClr val="bg1"/>
                </a:solidFill>
              </a:rPr>
              <a:t>ILE</a:t>
            </a:r>
            <a:r>
              <a:rPr lang="pt-BR" i="1" dirty="0" smtClean="0">
                <a:solidFill>
                  <a:schemeClr val="bg1"/>
                </a:solidFill>
              </a:rPr>
              <a:t>: </a:t>
            </a:r>
            <a:r>
              <a:rPr lang="pt-BR" i="1" dirty="0" err="1" smtClean="0">
                <a:solidFill>
                  <a:schemeClr val="bg1"/>
                </a:solidFill>
              </a:rPr>
              <a:t>Improved</a:t>
            </a:r>
            <a:r>
              <a:rPr lang="pt-BR" i="1" dirty="0" smtClean="0">
                <a:solidFill>
                  <a:schemeClr val="bg1"/>
                </a:solidFill>
              </a:rPr>
              <a:t> Lunar </a:t>
            </a:r>
            <a:r>
              <a:rPr lang="pt-BR" i="1" dirty="0" err="1" smtClean="0">
                <a:solidFill>
                  <a:schemeClr val="bg1"/>
                </a:solidFill>
              </a:rPr>
              <a:t>Ephemeris</a:t>
            </a:r>
            <a:r>
              <a:rPr lang="pt-BR" i="1" dirty="0" smtClean="0">
                <a:solidFill>
                  <a:schemeClr val="bg1"/>
                </a:solidFill>
              </a:rPr>
              <a:t> </a:t>
            </a:r>
            <a:r>
              <a:rPr lang="pt-BR" sz="1400" dirty="0" smtClean="0">
                <a:solidFill>
                  <a:schemeClr val="bg1"/>
                </a:solidFill>
              </a:rPr>
              <a:t>(1954)</a:t>
            </a:r>
          </a:p>
          <a:p>
            <a:pPr algn="l"/>
            <a:r>
              <a:rPr lang="pt-BR" dirty="0" err="1" smtClean="0">
                <a:solidFill>
                  <a:schemeClr val="bg1"/>
                </a:solidFill>
              </a:rPr>
              <a:t>Newcomb</a:t>
            </a:r>
            <a:r>
              <a:rPr lang="pt-BR" dirty="0" smtClean="0">
                <a:solidFill>
                  <a:schemeClr val="bg1"/>
                </a:solidFill>
              </a:rPr>
              <a:t>:</a:t>
            </a:r>
            <a:r>
              <a:rPr lang="pt-BR" sz="1400" dirty="0" smtClean="0">
                <a:solidFill>
                  <a:schemeClr val="bg1"/>
                </a:solidFill>
              </a:rPr>
              <a:t> Simon </a:t>
            </a:r>
            <a:r>
              <a:rPr lang="pt-BR" sz="1400" dirty="0" err="1" smtClean="0">
                <a:solidFill>
                  <a:schemeClr val="bg1"/>
                </a:solidFill>
              </a:rPr>
              <a:t>Newcomb</a:t>
            </a:r>
            <a:r>
              <a:rPr lang="pt-BR" sz="1400" dirty="0" smtClean="0">
                <a:solidFill>
                  <a:schemeClr val="bg1"/>
                </a:solidFill>
              </a:rPr>
              <a:t> - </a:t>
            </a:r>
            <a:r>
              <a:rPr lang="pt-BR" sz="1400" dirty="0" err="1" smtClean="0">
                <a:solidFill>
                  <a:schemeClr val="bg1"/>
                </a:solidFill>
              </a:rPr>
              <a:t>United</a:t>
            </a:r>
            <a:r>
              <a:rPr lang="pt-BR" sz="1400" dirty="0" smtClean="0">
                <a:solidFill>
                  <a:schemeClr val="bg1"/>
                </a:solidFill>
              </a:rPr>
              <a:t> States Naval </a:t>
            </a:r>
            <a:r>
              <a:rPr lang="pt-BR" sz="1400" dirty="0" err="1" smtClean="0">
                <a:solidFill>
                  <a:schemeClr val="bg1"/>
                </a:solidFill>
              </a:rPr>
              <a:t>Observatory</a:t>
            </a:r>
            <a:endParaRPr lang="pt-BR" sz="1400" dirty="0" smtClean="0">
              <a:solidFill>
                <a:schemeClr val="bg1"/>
              </a:solidFill>
            </a:endParaRPr>
          </a:p>
          <a:p>
            <a:pPr algn="l"/>
            <a:r>
              <a:rPr lang="pt-BR" dirty="0" smtClean="0">
                <a:solidFill>
                  <a:schemeClr val="bg1"/>
                </a:solidFill>
              </a:rPr>
              <a:t>JPL DE405  [</a:t>
            </a:r>
            <a:r>
              <a:rPr lang="pt-BR" dirty="0" err="1" smtClean="0">
                <a:solidFill>
                  <a:schemeClr val="bg1"/>
                </a:solidFill>
              </a:rPr>
              <a:t>Development</a:t>
            </a:r>
            <a:r>
              <a:rPr lang="pt-BR" dirty="0" smtClean="0">
                <a:solidFill>
                  <a:schemeClr val="bg1"/>
                </a:solidFill>
              </a:rPr>
              <a:t> </a:t>
            </a:r>
            <a:r>
              <a:rPr lang="pt-BR" dirty="0" err="1" smtClean="0">
                <a:solidFill>
                  <a:schemeClr val="bg1"/>
                </a:solidFill>
              </a:rPr>
              <a:t>Ephemeris</a:t>
            </a:r>
            <a:r>
              <a:rPr lang="pt-BR" dirty="0" smtClean="0">
                <a:solidFill>
                  <a:schemeClr val="bg1"/>
                </a:solidFill>
              </a:rPr>
              <a:t>]</a:t>
            </a:r>
            <a:r>
              <a:rPr lang="pt-BR" sz="1400" dirty="0" smtClean="0">
                <a:solidFill>
                  <a:schemeClr val="bg1"/>
                </a:solidFill>
              </a:rPr>
              <a:t>( </a:t>
            </a:r>
            <a:r>
              <a:rPr lang="pt-BR" sz="1400" dirty="0" err="1" smtClean="0">
                <a:solidFill>
                  <a:schemeClr val="bg1"/>
                </a:solidFill>
              </a:rPr>
              <a:t>Horizons</a:t>
            </a:r>
            <a:r>
              <a:rPr lang="pt-BR" sz="1400" dirty="0" smtClean="0">
                <a:solidFill>
                  <a:schemeClr val="bg1"/>
                </a:solidFill>
              </a:rPr>
              <a:t> </a:t>
            </a:r>
            <a:r>
              <a:rPr lang="pt-BR" sz="1400" dirty="0" err="1" smtClean="0">
                <a:solidFill>
                  <a:schemeClr val="bg1"/>
                </a:solidFill>
              </a:rPr>
              <a:t>Ephemeris</a:t>
            </a:r>
            <a:r>
              <a:rPr lang="pt-BR" sz="1400" dirty="0" smtClean="0">
                <a:solidFill>
                  <a:schemeClr val="bg1"/>
                </a:solidFill>
              </a:rPr>
              <a:t> - Jet </a:t>
            </a:r>
            <a:r>
              <a:rPr lang="pt-BR" sz="1400" dirty="0" err="1" smtClean="0">
                <a:solidFill>
                  <a:schemeClr val="bg1"/>
                </a:solidFill>
              </a:rPr>
              <a:t>Propulsion</a:t>
            </a:r>
            <a:r>
              <a:rPr lang="pt-BR" sz="1400" dirty="0" smtClean="0">
                <a:solidFill>
                  <a:schemeClr val="bg1"/>
                </a:solidFill>
              </a:rPr>
              <a:t> </a:t>
            </a:r>
            <a:r>
              <a:rPr lang="pt-BR" sz="1400" dirty="0" err="1" smtClean="0">
                <a:solidFill>
                  <a:schemeClr val="bg1"/>
                </a:solidFill>
              </a:rPr>
              <a:t>Laboratory</a:t>
            </a:r>
            <a:r>
              <a:rPr lang="pt-BR" sz="1400" dirty="0" smtClean="0">
                <a:solidFill>
                  <a:schemeClr val="bg1"/>
                </a:solidFill>
              </a:rPr>
              <a:t> - NASA)</a:t>
            </a:r>
            <a:endParaRPr lang="pt-BR"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1" name="Picture 9"/>
          <p:cNvPicPr>
            <a:picLocks noChangeAspect="1" noChangeArrowheads="1"/>
          </p:cNvPicPr>
          <p:nvPr/>
        </p:nvPicPr>
        <p:blipFill>
          <a:blip r:embed="rId3" cstate="print"/>
          <a:srcRect/>
          <a:stretch>
            <a:fillRect/>
          </a:stretch>
        </p:blipFill>
        <p:spPr bwMode="auto">
          <a:xfrm>
            <a:off x="5436096" y="4076700"/>
            <a:ext cx="3009900" cy="2781300"/>
          </a:xfrm>
          <a:prstGeom prst="rect">
            <a:avLst/>
          </a:prstGeom>
          <a:noFill/>
          <a:ln w="9525">
            <a:noFill/>
            <a:miter lim="800000"/>
            <a:headEnd/>
            <a:tailEnd/>
          </a:ln>
        </p:spPr>
      </p:pic>
      <p:pic>
        <p:nvPicPr>
          <p:cNvPr id="8194" name="Picture 2"/>
          <p:cNvPicPr>
            <a:picLocks noChangeAspect="1" noChangeArrowheads="1"/>
          </p:cNvPicPr>
          <p:nvPr/>
        </p:nvPicPr>
        <p:blipFill>
          <a:blip r:embed="rId4" cstate="print"/>
          <a:srcRect/>
          <a:stretch>
            <a:fillRect/>
          </a:stretch>
        </p:blipFill>
        <p:spPr bwMode="auto">
          <a:xfrm>
            <a:off x="5508104" y="188640"/>
            <a:ext cx="3382119" cy="2733493"/>
          </a:xfrm>
          <a:prstGeom prst="rect">
            <a:avLst/>
          </a:prstGeom>
          <a:noFill/>
          <a:ln w="9525">
            <a:noFill/>
            <a:miter lim="800000"/>
            <a:headEnd/>
            <a:tailEnd/>
          </a:ln>
        </p:spPr>
      </p:pic>
      <p:graphicFrame>
        <p:nvGraphicFramePr>
          <p:cNvPr id="5" name="Tabela 4"/>
          <p:cNvGraphicFramePr>
            <a:graphicFrameLocks noGrp="1"/>
          </p:cNvGraphicFramePr>
          <p:nvPr/>
        </p:nvGraphicFramePr>
        <p:xfrm>
          <a:off x="5292080" y="6548342"/>
          <a:ext cx="2759968" cy="309658"/>
        </p:xfrm>
        <a:graphic>
          <a:graphicData uri="http://schemas.openxmlformats.org/drawingml/2006/table">
            <a:tbl>
              <a:tblPr/>
              <a:tblGrid>
                <a:gridCol w="2759968"/>
              </a:tblGrid>
              <a:tr h="309658">
                <a:tc>
                  <a:txBody>
                    <a:bodyPr/>
                    <a:lstStyle/>
                    <a:p>
                      <a:pPr algn="ctr"/>
                      <a:r>
                        <a:rPr lang="fr-FR" sz="1100" b="1" dirty="0">
                          <a:solidFill>
                            <a:schemeClr val="bg1"/>
                          </a:solidFill>
                        </a:rPr>
                        <a:t>Exposure 1/1000 sec @ ISO 200</a:t>
                      </a:r>
                    </a:p>
                  </a:txBody>
                  <a:tcPr marL="46817" marR="46817" marT="23409" marB="23409" anchor="ctr">
                    <a:lnL>
                      <a:noFill/>
                    </a:lnL>
                    <a:lnR>
                      <a:noFill/>
                    </a:lnR>
                    <a:lnT>
                      <a:noFill/>
                    </a:lnT>
                    <a:lnB>
                      <a:noFill/>
                    </a:lnB>
                  </a:tcPr>
                </a:tc>
              </a:tr>
            </a:tbl>
          </a:graphicData>
        </a:graphic>
      </p:graphicFrame>
      <p:pic>
        <p:nvPicPr>
          <p:cNvPr id="8200" name="Picture 8"/>
          <p:cNvPicPr>
            <a:picLocks noChangeAspect="1" noChangeArrowheads="1"/>
          </p:cNvPicPr>
          <p:nvPr/>
        </p:nvPicPr>
        <p:blipFill>
          <a:blip r:embed="rId5" cstate="print"/>
          <a:srcRect/>
          <a:stretch>
            <a:fillRect/>
          </a:stretch>
        </p:blipFill>
        <p:spPr bwMode="auto">
          <a:xfrm>
            <a:off x="1115616" y="4149080"/>
            <a:ext cx="2581275" cy="2381250"/>
          </a:xfrm>
          <a:prstGeom prst="rect">
            <a:avLst/>
          </a:prstGeom>
          <a:noFill/>
          <a:ln w="9525">
            <a:noFill/>
            <a:miter lim="800000"/>
            <a:headEnd/>
            <a:tailEnd/>
          </a:ln>
        </p:spPr>
      </p:pic>
      <p:sp>
        <p:nvSpPr>
          <p:cNvPr id="10" name="Retângulo 9"/>
          <p:cNvSpPr/>
          <p:nvPr/>
        </p:nvSpPr>
        <p:spPr>
          <a:xfrm>
            <a:off x="1259632" y="6519446"/>
            <a:ext cx="2334293" cy="338554"/>
          </a:xfrm>
          <a:prstGeom prst="rect">
            <a:avLst/>
          </a:prstGeom>
        </p:spPr>
        <p:txBody>
          <a:bodyPr wrap="none">
            <a:spAutoFit/>
          </a:bodyPr>
          <a:lstStyle/>
          <a:p>
            <a:r>
              <a:rPr lang="pt-BR" b="0" dirty="0" smtClean="0">
                <a:solidFill>
                  <a:schemeClr val="bg1"/>
                </a:solidFill>
              </a:rPr>
              <a:t>Crédito: Philippe </a:t>
            </a:r>
            <a:r>
              <a:rPr lang="pt-BR" b="0" dirty="0" err="1" smtClean="0">
                <a:solidFill>
                  <a:schemeClr val="bg1"/>
                </a:solidFill>
              </a:rPr>
              <a:t>Plailly</a:t>
            </a:r>
            <a:r>
              <a:rPr lang="pt-BR" b="0" dirty="0" smtClean="0">
                <a:solidFill>
                  <a:schemeClr val="bg1"/>
                </a:solidFill>
              </a:rPr>
              <a:t> </a:t>
            </a:r>
            <a:endParaRPr lang="pt-BR" dirty="0">
              <a:solidFill>
                <a:schemeClr val="bg1"/>
              </a:solidFill>
            </a:endParaRPr>
          </a:p>
        </p:txBody>
      </p:sp>
      <p:sp>
        <p:nvSpPr>
          <p:cNvPr id="11" name="Retângulo 10"/>
          <p:cNvSpPr/>
          <p:nvPr/>
        </p:nvSpPr>
        <p:spPr>
          <a:xfrm>
            <a:off x="1475656" y="3789040"/>
            <a:ext cx="1871025" cy="338554"/>
          </a:xfrm>
          <a:prstGeom prst="rect">
            <a:avLst/>
          </a:prstGeom>
        </p:spPr>
        <p:txBody>
          <a:bodyPr wrap="none">
            <a:spAutoFit/>
          </a:bodyPr>
          <a:lstStyle/>
          <a:p>
            <a:r>
              <a:rPr lang="pt-BR" b="0" dirty="0" smtClean="0">
                <a:solidFill>
                  <a:schemeClr val="bg1"/>
                </a:solidFill>
              </a:rPr>
              <a:t>Anel de Diamante</a:t>
            </a:r>
            <a:endParaRPr lang="pt-BR" dirty="0">
              <a:solidFill>
                <a:schemeClr val="bg1"/>
              </a:solidFill>
            </a:endParaRPr>
          </a:p>
        </p:txBody>
      </p:sp>
      <p:sp>
        <p:nvSpPr>
          <p:cNvPr id="12" name="Retângulo 11"/>
          <p:cNvSpPr/>
          <p:nvPr/>
        </p:nvSpPr>
        <p:spPr>
          <a:xfrm>
            <a:off x="5758759" y="3717032"/>
            <a:ext cx="2212465" cy="338554"/>
          </a:xfrm>
          <a:prstGeom prst="rect">
            <a:avLst/>
          </a:prstGeom>
        </p:spPr>
        <p:txBody>
          <a:bodyPr wrap="none">
            <a:spAutoFit/>
          </a:bodyPr>
          <a:lstStyle/>
          <a:p>
            <a:r>
              <a:rPr lang="pt-BR" b="0" dirty="0" smtClean="0">
                <a:solidFill>
                  <a:schemeClr val="bg1"/>
                </a:solidFill>
              </a:rPr>
              <a:t>Pérola de </a:t>
            </a:r>
            <a:r>
              <a:rPr lang="pt-BR" b="0" dirty="0" err="1" smtClean="0">
                <a:solidFill>
                  <a:schemeClr val="bg1"/>
                </a:solidFill>
              </a:rPr>
              <a:t>Baily</a:t>
            </a:r>
            <a:r>
              <a:rPr lang="pt-BR" b="0" dirty="0" smtClean="0">
                <a:solidFill>
                  <a:schemeClr val="bg1"/>
                </a:solidFill>
              </a:rPr>
              <a:t> (1836)</a:t>
            </a:r>
            <a:endParaRPr lang="pt-BR" dirty="0">
              <a:solidFill>
                <a:schemeClr val="bg1"/>
              </a:solidFill>
            </a:endParaRPr>
          </a:p>
        </p:txBody>
      </p:sp>
      <p:sp>
        <p:nvSpPr>
          <p:cNvPr id="13" name="CaixaDeTexto 12"/>
          <p:cNvSpPr txBox="1"/>
          <p:nvPr/>
        </p:nvSpPr>
        <p:spPr>
          <a:xfrm>
            <a:off x="467544" y="404664"/>
            <a:ext cx="4608512" cy="3600986"/>
          </a:xfrm>
          <a:prstGeom prst="rect">
            <a:avLst/>
          </a:prstGeom>
          <a:noFill/>
        </p:spPr>
        <p:txBody>
          <a:bodyPr wrap="square" rtlCol="0">
            <a:spAutoFit/>
          </a:bodyPr>
          <a:lstStyle/>
          <a:p>
            <a:pPr algn="l"/>
            <a:r>
              <a:rPr lang="pt-BR" sz="2400" dirty="0" err="1" smtClean="0">
                <a:solidFill>
                  <a:schemeClr val="bg1"/>
                </a:solidFill>
              </a:rPr>
              <a:t>Libração</a:t>
            </a:r>
            <a:r>
              <a:rPr lang="pt-BR" sz="2400" dirty="0" smtClean="0">
                <a:solidFill>
                  <a:schemeClr val="bg1"/>
                </a:solidFill>
              </a:rPr>
              <a:t> Geométrica da Lua</a:t>
            </a:r>
          </a:p>
          <a:p>
            <a:pPr algn="l"/>
            <a:r>
              <a:rPr lang="pt-BR" sz="2400" dirty="0" smtClean="0">
                <a:solidFill>
                  <a:schemeClr val="bg1"/>
                </a:solidFill>
              </a:rPr>
              <a:t>l  = longitude</a:t>
            </a:r>
          </a:p>
          <a:p>
            <a:pPr algn="l"/>
            <a:r>
              <a:rPr lang="pt-BR" sz="2400" dirty="0" smtClean="0">
                <a:solidFill>
                  <a:schemeClr val="bg1"/>
                </a:solidFill>
              </a:rPr>
              <a:t>b = latitude</a:t>
            </a:r>
          </a:p>
          <a:p>
            <a:pPr algn="l"/>
            <a:r>
              <a:rPr lang="pt-BR" sz="2400" dirty="0" smtClean="0">
                <a:solidFill>
                  <a:schemeClr val="bg1"/>
                </a:solidFill>
              </a:rPr>
              <a:t>c = ângulo de posição</a:t>
            </a:r>
          </a:p>
          <a:p>
            <a:pPr algn="l"/>
            <a:endParaRPr lang="pt-BR" sz="2400" dirty="0" smtClean="0">
              <a:solidFill>
                <a:schemeClr val="bg1"/>
              </a:solidFill>
            </a:endParaRPr>
          </a:p>
          <a:p>
            <a:pPr algn="l"/>
            <a:r>
              <a:rPr lang="pt-BR" sz="2400" dirty="0" smtClean="0">
                <a:solidFill>
                  <a:schemeClr val="bg1"/>
                </a:solidFill>
              </a:rPr>
              <a:t>N° de </a:t>
            </a:r>
            <a:r>
              <a:rPr lang="pt-BR" sz="2400" dirty="0" err="1" smtClean="0">
                <a:solidFill>
                  <a:schemeClr val="bg1"/>
                </a:solidFill>
              </a:rPr>
              <a:t>Lunação</a:t>
            </a:r>
            <a:r>
              <a:rPr lang="pt-BR" sz="2400" dirty="0" smtClean="0">
                <a:solidFill>
                  <a:schemeClr val="bg1"/>
                </a:solidFill>
              </a:rPr>
              <a:t> de Brown </a:t>
            </a:r>
            <a:r>
              <a:rPr lang="pt-BR" sz="2000" dirty="0" smtClean="0">
                <a:solidFill>
                  <a:schemeClr val="bg1"/>
                </a:solidFill>
              </a:rPr>
              <a:t/>
            </a:r>
            <a:br>
              <a:rPr lang="pt-BR" sz="2000" dirty="0" smtClean="0">
                <a:solidFill>
                  <a:schemeClr val="bg1"/>
                </a:solidFill>
              </a:rPr>
            </a:br>
            <a:r>
              <a:rPr lang="en-US" b="0" dirty="0" smtClean="0">
                <a:solidFill>
                  <a:schemeClr val="bg1"/>
                </a:solidFill>
              </a:rPr>
              <a:t>(02:41 UTC, 17 de Janeiro de 1923)</a:t>
            </a:r>
          </a:p>
          <a:p>
            <a:pPr algn="l"/>
            <a:r>
              <a:rPr lang="pt-BR" sz="1200" b="0" dirty="0" smtClean="0">
                <a:solidFill>
                  <a:schemeClr val="bg1"/>
                </a:solidFill>
              </a:rPr>
              <a:t>                   (Ernest William Brown)</a:t>
            </a:r>
            <a:endParaRPr lang="en-US" sz="1200" b="0" dirty="0" smtClean="0">
              <a:solidFill>
                <a:schemeClr val="bg1"/>
              </a:solidFill>
            </a:endParaRPr>
          </a:p>
          <a:p>
            <a:pPr algn="l"/>
            <a:endParaRPr lang="en-US" sz="1200" b="0" dirty="0" smtClean="0">
              <a:solidFill>
                <a:schemeClr val="bg1"/>
              </a:solidFill>
            </a:endParaRPr>
          </a:p>
          <a:p>
            <a:r>
              <a:rPr lang="en-US" sz="2400" b="0" dirty="0" err="1" smtClean="0">
                <a:solidFill>
                  <a:schemeClr val="bg1"/>
                </a:solidFill>
              </a:rPr>
              <a:t>Perfil</a:t>
            </a:r>
            <a:r>
              <a:rPr lang="en-US" sz="2400" b="0" dirty="0" smtClean="0">
                <a:solidFill>
                  <a:schemeClr val="bg1"/>
                </a:solidFill>
              </a:rPr>
              <a:t> Lunar</a:t>
            </a:r>
            <a:endParaRPr lang="pt-BR" sz="3200" dirty="0" smtClean="0">
              <a:solidFill>
                <a:schemeClr val="bg1"/>
              </a:solidFill>
            </a:endParaRPr>
          </a:p>
          <a:p>
            <a:endParaRPr lang="pt-BR" dirty="0"/>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1"/>
          <p:cNvSpPr>
            <a:spLocks noGrp="1"/>
          </p:cNvSpPr>
          <p:nvPr>
            <p:ph type="title"/>
          </p:nvPr>
        </p:nvSpPr>
        <p:spPr>
          <a:xfrm>
            <a:off x="685800" y="188640"/>
            <a:ext cx="7772400" cy="1143000"/>
          </a:xfrm>
        </p:spPr>
        <p:txBody>
          <a:bodyPr/>
          <a:lstStyle/>
          <a:p>
            <a:r>
              <a:rPr lang="pt-BR" dirty="0" smtClean="0">
                <a:solidFill>
                  <a:schemeClr val="accent6">
                    <a:lumMod val="40000"/>
                    <a:lumOff val="60000"/>
                  </a:schemeClr>
                </a:solidFill>
                <a:latin typeface="Century Gothic" pitchFamily="34" charset="0"/>
              </a:rPr>
              <a:t>eclipse solar </a:t>
            </a:r>
            <a:r>
              <a:rPr lang="pt-BR" sz="5400" dirty="0" smtClean="0">
                <a:solidFill>
                  <a:schemeClr val="bg1"/>
                </a:solidFill>
                <a:latin typeface="Century Gothic" pitchFamily="34" charset="0"/>
              </a:rPr>
              <a:t>total</a:t>
            </a:r>
            <a:endParaRPr lang="pt-BR" dirty="0" smtClean="0">
              <a:solidFill>
                <a:schemeClr val="bg1"/>
              </a:solidFill>
              <a:latin typeface="Century Gothic" pitchFamily="34" charset="0"/>
            </a:endParaRPr>
          </a:p>
        </p:txBody>
      </p:sp>
      <p:pic>
        <p:nvPicPr>
          <p:cNvPr id="22531" name="Picture 4" descr="C:\Documents and Settings\andre silva\Meus documentos\Downloads\imagens\eclipse_solar\T06-cmp105cx.JPG"/>
          <p:cNvPicPr>
            <a:picLocks noChangeAspect="1" noChangeArrowheads="1"/>
          </p:cNvPicPr>
          <p:nvPr/>
        </p:nvPicPr>
        <p:blipFill>
          <a:blip r:embed="rId3" cstate="print"/>
          <a:srcRect/>
          <a:stretch>
            <a:fillRect/>
          </a:stretch>
        </p:blipFill>
        <p:spPr bwMode="auto">
          <a:xfrm>
            <a:off x="1397000" y="1420813"/>
            <a:ext cx="6350000" cy="4305300"/>
          </a:xfrm>
          <a:prstGeom prst="rect">
            <a:avLst/>
          </a:prstGeom>
          <a:noFill/>
          <a:ln w="9525">
            <a:noFill/>
            <a:miter lim="800000"/>
            <a:headEnd/>
            <a:tailEnd/>
          </a:ln>
        </p:spPr>
      </p:pic>
      <p:sp>
        <p:nvSpPr>
          <p:cNvPr id="4" name="Retângulo 3"/>
          <p:cNvSpPr/>
          <p:nvPr/>
        </p:nvSpPr>
        <p:spPr>
          <a:xfrm>
            <a:off x="1727684" y="5877272"/>
            <a:ext cx="5688632" cy="338554"/>
          </a:xfrm>
          <a:prstGeom prst="rect">
            <a:avLst/>
          </a:prstGeom>
        </p:spPr>
        <p:txBody>
          <a:bodyPr wrap="square">
            <a:spAutoFit/>
          </a:bodyPr>
          <a:lstStyle/>
          <a:p>
            <a:r>
              <a:rPr lang="en-US" b="0" dirty="0" smtClean="0">
                <a:solidFill>
                  <a:schemeClr val="bg1"/>
                </a:solidFill>
              </a:rPr>
              <a:t>29 de </a:t>
            </a:r>
            <a:r>
              <a:rPr lang="en-US" b="0" dirty="0" err="1" smtClean="0">
                <a:solidFill>
                  <a:schemeClr val="bg1"/>
                </a:solidFill>
              </a:rPr>
              <a:t>Março</a:t>
            </a:r>
            <a:r>
              <a:rPr lang="en-US" b="0" dirty="0" smtClean="0">
                <a:solidFill>
                  <a:schemeClr val="bg1"/>
                </a:solidFill>
              </a:rPr>
              <a:t> de 2009 (</a:t>
            </a:r>
            <a:r>
              <a:rPr lang="en-US" b="0" dirty="0" err="1" smtClean="0">
                <a:solidFill>
                  <a:schemeClr val="bg1"/>
                </a:solidFill>
              </a:rPr>
              <a:t>Jalu</a:t>
            </a:r>
            <a:r>
              <a:rPr lang="en-US" b="0" dirty="0" smtClean="0">
                <a:solidFill>
                  <a:schemeClr val="bg1"/>
                </a:solidFill>
              </a:rPr>
              <a:t>, </a:t>
            </a:r>
            <a:r>
              <a:rPr lang="en-US" b="0" dirty="0" err="1" smtClean="0">
                <a:solidFill>
                  <a:schemeClr val="bg1"/>
                </a:solidFill>
              </a:rPr>
              <a:t>Líbia</a:t>
            </a:r>
            <a:r>
              <a:rPr lang="en-US" b="0" dirty="0" smtClean="0">
                <a:solidFill>
                  <a:schemeClr val="bg1"/>
                </a:solidFill>
              </a:rPr>
              <a:t>)</a:t>
            </a:r>
            <a:endParaRPr lang="pt-BR"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1784509" y="332656"/>
            <a:ext cx="5574981" cy="2448272"/>
          </a:xfrm>
          <a:prstGeom prst="rect">
            <a:avLst/>
          </a:prstGeom>
          <a:noFill/>
          <a:ln w="9525">
            <a:noFill/>
            <a:miter lim="800000"/>
            <a:headEnd/>
            <a:tailEnd/>
          </a:ln>
        </p:spPr>
      </p:pic>
      <p:sp>
        <p:nvSpPr>
          <p:cNvPr id="4" name="CaixaDeTexto 3"/>
          <p:cNvSpPr txBox="1"/>
          <p:nvPr/>
        </p:nvSpPr>
        <p:spPr>
          <a:xfrm>
            <a:off x="719572" y="3356992"/>
            <a:ext cx="7704856" cy="1938992"/>
          </a:xfrm>
          <a:prstGeom prst="rect">
            <a:avLst/>
          </a:prstGeom>
          <a:noFill/>
        </p:spPr>
        <p:txBody>
          <a:bodyPr wrap="square" rtlCol="0">
            <a:spAutoFit/>
          </a:bodyPr>
          <a:lstStyle/>
          <a:p>
            <a:pPr algn="l"/>
            <a:r>
              <a:rPr lang="pt-BR" sz="2400" dirty="0" smtClean="0">
                <a:solidFill>
                  <a:schemeClr val="bg1"/>
                </a:solidFill>
              </a:rPr>
              <a:t>Escala do Mapa</a:t>
            </a:r>
          </a:p>
          <a:p>
            <a:pPr algn="l"/>
            <a:r>
              <a:rPr lang="pt-BR" sz="2400" dirty="0" smtClean="0">
                <a:solidFill>
                  <a:schemeClr val="bg1"/>
                </a:solidFill>
              </a:rPr>
              <a:t>Autor: Fred </a:t>
            </a:r>
            <a:r>
              <a:rPr lang="pt-BR" sz="2400" dirty="0" err="1" smtClean="0">
                <a:solidFill>
                  <a:schemeClr val="bg1"/>
                </a:solidFill>
              </a:rPr>
              <a:t>Espenak</a:t>
            </a:r>
            <a:endParaRPr lang="pt-BR" sz="2400" dirty="0" smtClean="0">
              <a:solidFill>
                <a:schemeClr val="bg1"/>
              </a:solidFill>
            </a:endParaRPr>
          </a:p>
          <a:p>
            <a:pPr algn="l"/>
            <a:r>
              <a:rPr lang="pt-BR" sz="2400" dirty="0" smtClean="0">
                <a:solidFill>
                  <a:schemeClr val="bg1"/>
                </a:solidFill>
              </a:rPr>
              <a:t>Instituição: NASA  Goddard </a:t>
            </a:r>
            <a:r>
              <a:rPr lang="pt-BR" sz="2400" dirty="0" err="1" smtClean="0">
                <a:solidFill>
                  <a:schemeClr val="bg1"/>
                </a:solidFill>
              </a:rPr>
              <a:t>Space</a:t>
            </a:r>
            <a:r>
              <a:rPr lang="pt-BR" sz="2400" dirty="0" smtClean="0">
                <a:solidFill>
                  <a:schemeClr val="bg1"/>
                </a:solidFill>
              </a:rPr>
              <a:t> </a:t>
            </a:r>
            <a:r>
              <a:rPr lang="pt-BR" sz="2400" dirty="0" err="1" smtClean="0">
                <a:solidFill>
                  <a:schemeClr val="bg1"/>
                </a:solidFill>
              </a:rPr>
              <a:t>Flight</a:t>
            </a:r>
            <a:r>
              <a:rPr lang="pt-BR" sz="2400" dirty="0" smtClean="0">
                <a:solidFill>
                  <a:schemeClr val="bg1"/>
                </a:solidFill>
              </a:rPr>
              <a:t> Center</a:t>
            </a:r>
          </a:p>
          <a:p>
            <a:pPr algn="l"/>
            <a:r>
              <a:rPr lang="pt-BR" sz="2400" dirty="0" smtClean="0">
                <a:solidFill>
                  <a:schemeClr val="bg1"/>
                </a:solidFill>
              </a:rPr>
              <a:t>Data da Confecção do Mapa – 20 de Julho de 2004</a:t>
            </a:r>
          </a:p>
          <a:p>
            <a:pPr algn="l"/>
            <a:r>
              <a:rPr lang="pt-BR" sz="2400" dirty="0" smtClean="0">
                <a:solidFill>
                  <a:schemeClr val="bg1"/>
                </a:solidFill>
              </a:rPr>
              <a:t>URL da página sobre eclipses</a:t>
            </a:r>
            <a:endParaRPr lang="pt-BR" sz="2400"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eclipse.gsfc.nasa.gov/SEplot/SEplot2051/SE2067Dec06H.GIF"/>
          <p:cNvPicPr>
            <a:picLocks noChangeAspect="1" noChangeArrowheads="1"/>
          </p:cNvPicPr>
          <p:nvPr/>
        </p:nvPicPr>
        <p:blipFill>
          <a:blip r:embed="rId2" cstate="print"/>
          <a:srcRect/>
          <a:stretch>
            <a:fillRect/>
          </a:stretch>
        </p:blipFill>
        <p:spPr bwMode="auto">
          <a:xfrm>
            <a:off x="1925960" y="3316"/>
            <a:ext cx="5292080" cy="6854684"/>
          </a:xfrm>
          <a:prstGeom prst="rect">
            <a:avLst/>
          </a:prstGeom>
          <a:noFill/>
        </p:spPr>
      </p:pic>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eclipse.gsfc.nasa.gov/SEmono/HSE2005/HSE2005fig/HSE2005map1a.GIF"/>
          <p:cNvPicPr>
            <a:picLocks noChangeAspect="1" noChangeArrowheads="1"/>
          </p:cNvPicPr>
          <p:nvPr/>
        </p:nvPicPr>
        <p:blipFill>
          <a:blip r:embed="rId3" cstate="print"/>
          <a:srcRect/>
          <a:stretch>
            <a:fillRect/>
          </a:stretch>
        </p:blipFill>
        <p:spPr bwMode="auto">
          <a:xfrm>
            <a:off x="3851920" y="0"/>
            <a:ext cx="4644008" cy="6843802"/>
          </a:xfrm>
          <a:prstGeom prst="rect">
            <a:avLst/>
          </a:prstGeom>
          <a:noFill/>
        </p:spPr>
      </p:pic>
      <p:sp>
        <p:nvSpPr>
          <p:cNvPr id="4" name="CaixaDeTexto 3"/>
          <p:cNvSpPr txBox="1"/>
          <p:nvPr/>
        </p:nvSpPr>
        <p:spPr>
          <a:xfrm>
            <a:off x="179512" y="188640"/>
            <a:ext cx="3600400" cy="4401205"/>
          </a:xfrm>
          <a:prstGeom prst="rect">
            <a:avLst/>
          </a:prstGeom>
          <a:noFill/>
        </p:spPr>
        <p:txBody>
          <a:bodyPr wrap="square" rtlCol="0">
            <a:spAutoFit/>
          </a:bodyPr>
          <a:lstStyle/>
          <a:p>
            <a:r>
              <a:rPr lang="pt-BR" sz="2800" dirty="0" smtClean="0">
                <a:solidFill>
                  <a:schemeClr val="bg1"/>
                </a:solidFill>
              </a:rPr>
              <a:t>Século XXI</a:t>
            </a:r>
          </a:p>
          <a:p>
            <a:endParaRPr lang="pt-BR" sz="2800" dirty="0" smtClean="0">
              <a:solidFill>
                <a:schemeClr val="bg1"/>
              </a:solidFill>
            </a:endParaRPr>
          </a:p>
          <a:p>
            <a:r>
              <a:rPr lang="pt-BR" sz="2800" dirty="0" smtClean="0">
                <a:solidFill>
                  <a:schemeClr val="bg1"/>
                </a:solidFill>
              </a:rPr>
              <a:t>224</a:t>
            </a:r>
          </a:p>
          <a:p>
            <a:r>
              <a:rPr lang="pt-BR" sz="2800" dirty="0" smtClean="0">
                <a:solidFill>
                  <a:schemeClr val="bg1"/>
                </a:solidFill>
              </a:rPr>
              <a:t>Eclipses  Solares</a:t>
            </a:r>
          </a:p>
          <a:p>
            <a:endParaRPr lang="pt-BR" sz="2800" dirty="0" smtClean="0">
              <a:solidFill>
                <a:schemeClr val="bg1"/>
              </a:solidFill>
            </a:endParaRPr>
          </a:p>
          <a:p>
            <a:r>
              <a:rPr lang="pt-BR" sz="2000" dirty="0" smtClean="0">
                <a:solidFill>
                  <a:schemeClr val="bg1"/>
                </a:solidFill>
              </a:rPr>
              <a:t> 7 são híbridos (3,12%)</a:t>
            </a:r>
          </a:p>
          <a:p>
            <a:endParaRPr lang="pt-BR" sz="2000" dirty="0" smtClean="0">
              <a:solidFill>
                <a:schemeClr val="bg1"/>
              </a:solidFill>
            </a:endParaRPr>
          </a:p>
          <a:p>
            <a:r>
              <a:rPr lang="pt-BR" sz="2000" dirty="0" smtClean="0">
                <a:solidFill>
                  <a:schemeClr val="bg1"/>
                </a:solidFill>
              </a:rPr>
              <a:t>68 são totais (30,35%)</a:t>
            </a:r>
          </a:p>
          <a:p>
            <a:endParaRPr lang="pt-BR" sz="2000" dirty="0" smtClean="0">
              <a:solidFill>
                <a:schemeClr val="bg1"/>
              </a:solidFill>
            </a:endParaRPr>
          </a:p>
          <a:p>
            <a:r>
              <a:rPr lang="pt-BR" sz="2000" dirty="0" smtClean="0">
                <a:solidFill>
                  <a:schemeClr val="bg1"/>
                </a:solidFill>
              </a:rPr>
              <a:t>72 são anulares (32,14%)</a:t>
            </a:r>
          </a:p>
          <a:p>
            <a:endParaRPr lang="pt-BR" sz="2000" dirty="0" smtClean="0">
              <a:solidFill>
                <a:schemeClr val="bg1"/>
              </a:solidFill>
            </a:endParaRPr>
          </a:p>
          <a:p>
            <a:r>
              <a:rPr lang="pt-BR" sz="2000" dirty="0" smtClean="0">
                <a:solidFill>
                  <a:schemeClr val="bg1"/>
                </a:solidFill>
              </a:rPr>
              <a:t>77 são parciais (34,37%)</a:t>
            </a:r>
            <a:endParaRPr lang="pt-BR"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67544" y="188640"/>
            <a:ext cx="7772400" cy="710952"/>
          </a:xfrm>
        </p:spPr>
        <p:txBody>
          <a:bodyPr/>
          <a:lstStyle/>
          <a:p>
            <a:pPr>
              <a:lnSpc>
                <a:spcPct val="150000"/>
              </a:lnSpc>
              <a:defRPr/>
            </a:pPr>
            <a:r>
              <a:rPr lang="pt-BR" b="0" dirty="0" smtClean="0">
                <a:solidFill>
                  <a:schemeClr val="bg1"/>
                </a:solidFill>
                <a:latin typeface="Century Gothic" pitchFamily="34" charset="0"/>
              </a:rPr>
              <a:t>Séries de </a:t>
            </a:r>
            <a:r>
              <a:rPr lang="pt-BR" b="0" dirty="0" err="1" smtClean="0">
                <a:solidFill>
                  <a:schemeClr val="bg1"/>
                </a:solidFill>
                <a:latin typeface="Century Gothic" pitchFamily="34" charset="0"/>
              </a:rPr>
              <a:t>Saros</a:t>
            </a:r>
            <a:endParaRPr lang="pt-BR" b="0" dirty="0" smtClean="0">
              <a:solidFill>
                <a:schemeClr val="bg1"/>
              </a:solidFill>
              <a:latin typeface="Century Gothic" pitchFamily="34" charset="0"/>
            </a:endParaRPr>
          </a:p>
        </p:txBody>
      </p:sp>
      <p:graphicFrame>
        <p:nvGraphicFramePr>
          <p:cNvPr id="3" name="Tabela 2"/>
          <p:cNvGraphicFramePr>
            <a:graphicFrameLocks noGrp="1"/>
          </p:cNvGraphicFramePr>
          <p:nvPr/>
        </p:nvGraphicFramePr>
        <p:xfrm>
          <a:off x="971600" y="1124744"/>
          <a:ext cx="7056786" cy="2095500"/>
        </p:xfrm>
        <a:graphic>
          <a:graphicData uri="http://schemas.openxmlformats.org/drawingml/2006/table">
            <a:tbl>
              <a:tblPr/>
              <a:tblGrid>
                <a:gridCol w="1176131"/>
                <a:gridCol w="1176131"/>
                <a:gridCol w="1176131"/>
                <a:gridCol w="1176131"/>
                <a:gridCol w="1176131"/>
                <a:gridCol w="1176131"/>
              </a:tblGrid>
              <a:tr h="0">
                <a:tc>
                  <a:txBody>
                    <a:bodyPr/>
                    <a:lstStyle/>
                    <a:p>
                      <a:pPr algn="ctr" fontAlgn="t"/>
                      <a:r>
                        <a:rPr lang="pt-BR" sz="1000" dirty="0" smtClean="0">
                          <a:solidFill>
                            <a:schemeClr val="tx1"/>
                          </a:solidFill>
                        </a:rPr>
                        <a:t>Série de </a:t>
                      </a:r>
                      <a:r>
                        <a:rPr lang="pt-BR" sz="1000" dirty="0" err="1" smtClean="0">
                          <a:solidFill>
                            <a:schemeClr val="tx1"/>
                          </a:solidFill>
                        </a:rPr>
                        <a:t>Saros</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smtClean="0">
                          <a:solidFill>
                            <a:schemeClr val="tx1"/>
                          </a:solidFill>
                        </a:rPr>
                        <a:t>N° de Eclipses</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smtClean="0">
                          <a:solidFill>
                            <a:schemeClr val="tx1"/>
                          </a:solidFill>
                        </a:rPr>
                        <a:t>Duração</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smtClean="0">
                          <a:solidFill>
                            <a:schemeClr val="tx1"/>
                          </a:solidFill>
                        </a:rPr>
                        <a:t>Início</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smtClean="0">
                          <a:solidFill>
                            <a:schemeClr val="tx1"/>
                          </a:solidFill>
                        </a:rPr>
                        <a:t>Término</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smtClean="0">
                          <a:solidFill>
                            <a:schemeClr val="tx1"/>
                          </a:solidFill>
                        </a:rPr>
                        <a:t>Tipos de Eclipses</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0">
                <a:tc>
                  <a:txBody>
                    <a:bodyPr/>
                    <a:lstStyle/>
                    <a:p>
                      <a:pPr algn="ctr" fontAlgn="t"/>
                      <a:r>
                        <a:rPr lang="pt-BR" sz="900" dirty="0">
                          <a:solidFill>
                            <a:schemeClr val="tx1"/>
                          </a:solidFill>
                        </a:rPr>
                        <a:t>117</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a:solidFill>
                            <a:schemeClr val="tx1"/>
                          </a:solidFill>
                        </a:rPr>
                        <a:t>71</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solidFill>
                            <a:schemeClr val="tx1"/>
                          </a:solidFill>
                        </a:rPr>
                        <a:t>1262.1</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solidFill>
                            <a:schemeClr val="tx1"/>
                          </a:solidFill>
                        </a:rPr>
                        <a:t>0792 Jun 24</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solidFill>
                            <a:schemeClr val="tx1"/>
                          </a:solidFill>
                        </a:rPr>
                        <a:t>2054 Aug 03</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900" dirty="0">
                          <a:solidFill>
                            <a:schemeClr val="tx1"/>
                          </a:solidFill>
                        </a:rPr>
                        <a:t>8P 23A 5H 28T 7P</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0">
                <a:tc>
                  <a:txBody>
                    <a:bodyPr/>
                    <a:lstStyle/>
                    <a:p>
                      <a:pPr algn="ctr" fontAlgn="t"/>
                      <a:r>
                        <a:rPr lang="pt-BR" sz="900" dirty="0">
                          <a:solidFill>
                            <a:schemeClr val="tx1"/>
                          </a:solidFill>
                        </a:rPr>
                        <a:t>118</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solidFill>
                            <a:schemeClr val="tx1"/>
                          </a:solidFill>
                        </a:rPr>
                        <a:t>72</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solidFill>
                            <a:schemeClr val="tx1"/>
                          </a:solidFill>
                        </a:rPr>
                        <a:t>1280.1</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solidFill>
                            <a:schemeClr val="tx1"/>
                          </a:solidFill>
                        </a:rPr>
                        <a:t>0803 May 24</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solidFill>
                            <a:schemeClr val="tx1"/>
                          </a:solidFill>
                        </a:rPr>
                        <a:t>2083 Jul 15</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900" dirty="0">
                          <a:solidFill>
                            <a:schemeClr val="tx1"/>
                          </a:solidFill>
                        </a:rPr>
                        <a:t>8P 40T 2H 15A 7P</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0">
                <a:tc>
                  <a:txBody>
                    <a:bodyPr/>
                    <a:lstStyle/>
                    <a:p>
                      <a:pPr algn="ctr" fontAlgn="t"/>
                      <a:r>
                        <a:rPr lang="pt-BR" sz="900" dirty="0">
                          <a:solidFill>
                            <a:schemeClr val="tx1"/>
                          </a:solidFill>
                        </a:rPr>
                        <a:t>119</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a:solidFill>
                            <a:schemeClr val="tx1"/>
                          </a:solidFill>
                        </a:rPr>
                        <a:t>71</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solidFill>
                            <a:schemeClr val="tx1"/>
                          </a:solidFill>
                        </a:rPr>
                        <a:t>1262.1</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solidFill>
                            <a:schemeClr val="tx1"/>
                          </a:solidFill>
                        </a:rPr>
                        <a:t>0850 May 15</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solidFill>
                            <a:schemeClr val="tx1"/>
                          </a:solidFill>
                        </a:rPr>
                        <a:t>2112 Jun 24</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900" dirty="0">
                          <a:solidFill>
                            <a:schemeClr val="tx1"/>
                          </a:solidFill>
                        </a:rPr>
                        <a:t>8P 2T 1H 51A 9P</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0">
                <a:tc>
                  <a:txBody>
                    <a:bodyPr/>
                    <a:lstStyle/>
                    <a:p>
                      <a:pPr algn="ctr" fontAlgn="t"/>
                      <a:r>
                        <a:rPr lang="pt-BR" sz="900" dirty="0">
                          <a:solidFill>
                            <a:schemeClr val="tx1"/>
                          </a:solidFill>
                        </a:rPr>
                        <a:t>120</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a:solidFill>
                            <a:schemeClr val="tx1"/>
                          </a:solidFill>
                        </a:rPr>
                        <a:t>71</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solidFill>
                            <a:schemeClr val="tx1"/>
                          </a:solidFill>
                        </a:rPr>
                        <a:t>1262.1</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solidFill>
                            <a:schemeClr val="tx1"/>
                          </a:solidFill>
                        </a:rPr>
                        <a:t>0933 May 27</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solidFill>
                            <a:schemeClr val="tx1"/>
                          </a:solidFill>
                        </a:rPr>
                        <a:t>2195 Jul 07</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900" dirty="0">
                          <a:solidFill>
                            <a:schemeClr val="tx1"/>
                          </a:solidFill>
                        </a:rPr>
                        <a:t>7P 25A 4H 26T 9P</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0">
                <a:tc>
                  <a:txBody>
                    <a:bodyPr/>
                    <a:lstStyle/>
                    <a:p>
                      <a:pPr algn="ctr" fontAlgn="t"/>
                      <a:r>
                        <a:rPr lang="pt-BR" sz="900" dirty="0">
                          <a:solidFill>
                            <a:schemeClr val="tx1"/>
                          </a:solidFill>
                        </a:rPr>
                        <a:t>121</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a:solidFill>
                            <a:schemeClr val="tx1"/>
                          </a:solidFill>
                        </a:rPr>
                        <a:t>71</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a:solidFill>
                            <a:schemeClr val="tx1"/>
                          </a:solidFill>
                        </a:rPr>
                        <a:t>1262.1</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solidFill>
                            <a:schemeClr val="tx1"/>
                          </a:solidFill>
                        </a:rPr>
                        <a:t>0944 Apr 25</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solidFill>
                            <a:schemeClr val="tx1"/>
                          </a:solidFill>
                        </a:rPr>
                        <a:t>2206 Jun 07</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900" dirty="0">
                          <a:solidFill>
                            <a:schemeClr val="tx1"/>
                          </a:solidFill>
                        </a:rPr>
                        <a:t>7P 42T 2H 11A 9P</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0">
                <a:tc>
                  <a:txBody>
                    <a:bodyPr/>
                    <a:lstStyle/>
                    <a:p>
                      <a:pPr algn="ctr" fontAlgn="t"/>
                      <a:r>
                        <a:rPr lang="pt-BR" sz="900" dirty="0">
                          <a:solidFill>
                            <a:schemeClr val="tx1"/>
                          </a:solidFill>
                        </a:rPr>
                        <a:t>122</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solidFill>
                            <a:schemeClr val="tx1"/>
                          </a:solidFill>
                        </a:rPr>
                        <a:t>70</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a:solidFill>
                            <a:schemeClr val="tx1"/>
                          </a:solidFill>
                        </a:rPr>
                        <a:t>1244.0</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solidFill>
                            <a:schemeClr val="tx1"/>
                          </a:solidFill>
                        </a:rPr>
                        <a:t>0991 Apr 17</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solidFill>
                            <a:schemeClr val="tx1"/>
                          </a:solidFill>
                        </a:rPr>
                        <a:t>2235 May 17</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900" dirty="0">
                          <a:solidFill>
                            <a:schemeClr val="tx1"/>
                          </a:solidFill>
                        </a:rPr>
                        <a:t>8P 3T 2H 37A 20P</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0">
                <a:tc>
                  <a:txBody>
                    <a:bodyPr/>
                    <a:lstStyle/>
                    <a:p>
                      <a:pPr algn="ctr" fontAlgn="t"/>
                      <a:r>
                        <a:rPr lang="pt-BR" sz="900" dirty="0">
                          <a:solidFill>
                            <a:schemeClr val="tx1"/>
                          </a:solidFill>
                        </a:rPr>
                        <a:t>123</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solidFill>
                            <a:schemeClr val="tx1"/>
                          </a:solidFill>
                        </a:rPr>
                        <a:t>70</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a:solidFill>
                            <a:schemeClr val="tx1"/>
                          </a:solidFill>
                        </a:rPr>
                        <a:t>1244.0</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a:solidFill>
                            <a:schemeClr val="tx1"/>
                          </a:solidFill>
                        </a:rPr>
                        <a:t>1074 </a:t>
                      </a:r>
                      <a:r>
                        <a:rPr lang="pt-BR" sz="1000" dirty="0" err="1">
                          <a:solidFill>
                            <a:schemeClr val="tx1"/>
                          </a:solidFill>
                        </a:rPr>
                        <a:t>Apr</a:t>
                      </a:r>
                      <a:r>
                        <a:rPr lang="pt-BR" sz="1000" dirty="0">
                          <a:solidFill>
                            <a:schemeClr val="tx1"/>
                          </a:solidFill>
                        </a:rPr>
                        <a:t> 29</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solidFill>
                            <a:schemeClr val="tx1"/>
                          </a:solidFill>
                        </a:rPr>
                        <a:t>2318 May 31</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900" dirty="0">
                          <a:solidFill>
                            <a:schemeClr val="tx1"/>
                          </a:solidFill>
                        </a:rPr>
                        <a:t>6P 27A 3H 14T 20P</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0">
                <a:tc>
                  <a:txBody>
                    <a:bodyPr/>
                    <a:lstStyle/>
                    <a:p>
                      <a:pPr algn="ctr" fontAlgn="t"/>
                      <a:r>
                        <a:rPr lang="pt-BR" sz="900" dirty="0">
                          <a:solidFill>
                            <a:schemeClr val="tx1"/>
                          </a:solidFill>
                        </a:rPr>
                        <a:t>124</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solidFill>
                            <a:schemeClr val="tx1"/>
                          </a:solidFill>
                        </a:rPr>
                        <a:t>73</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solidFill>
                            <a:schemeClr val="tx1"/>
                          </a:solidFill>
                        </a:rPr>
                        <a:t>1298.1</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a:solidFill>
                            <a:schemeClr val="tx1"/>
                          </a:solidFill>
                        </a:rPr>
                        <a:t>1049 Mar 06</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solidFill>
                            <a:schemeClr val="tx1"/>
                          </a:solidFill>
                        </a:rPr>
                        <a:t>2347 May 11</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900" dirty="0">
                          <a:solidFill>
                            <a:schemeClr val="tx1"/>
                          </a:solidFill>
                        </a:rPr>
                        <a:t>9P 43T 1H 20P</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0">
                <a:tc>
                  <a:txBody>
                    <a:bodyPr/>
                    <a:lstStyle/>
                    <a:p>
                      <a:pPr algn="ctr" fontAlgn="t"/>
                      <a:r>
                        <a:rPr lang="pt-BR" sz="900" dirty="0">
                          <a:solidFill>
                            <a:schemeClr val="tx1"/>
                          </a:solidFill>
                        </a:rPr>
                        <a:t>125</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a:solidFill>
                            <a:schemeClr val="tx1"/>
                          </a:solidFill>
                        </a:rPr>
                        <a:t>73</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solidFill>
                            <a:schemeClr val="tx1"/>
                          </a:solidFill>
                        </a:rPr>
                        <a:t>1298.1</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solidFill>
                            <a:schemeClr val="tx1"/>
                          </a:solidFill>
                        </a:rPr>
                        <a:t>1060 Feb 04</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a:solidFill>
                            <a:schemeClr val="tx1"/>
                          </a:solidFill>
                        </a:rPr>
                        <a:t>2358 </a:t>
                      </a:r>
                      <a:r>
                        <a:rPr lang="pt-BR" sz="1000" dirty="0" err="1">
                          <a:solidFill>
                            <a:schemeClr val="tx1"/>
                          </a:solidFill>
                        </a:rPr>
                        <a:t>Apr</a:t>
                      </a:r>
                      <a:r>
                        <a:rPr lang="pt-BR" sz="1000" dirty="0">
                          <a:solidFill>
                            <a:schemeClr val="tx1"/>
                          </a:solidFill>
                        </a:rPr>
                        <a:t> 09</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900" dirty="0">
                          <a:solidFill>
                            <a:schemeClr val="tx1"/>
                          </a:solidFill>
                        </a:rPr>
                        <a:t>12P 4T 2H 34A 21P</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bl>
          </a:graphicData>
        </a:graphic>
      </p:graphicFrame>
      <p:sp>
        <p:nvSpPr>
          <p:cNvPr id="59393"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chemeClr val="tx1"/>
                </a:solidFill>
                <a:effectLst/>
                <a:latin typeface="Arial" pitchFamily="34" charset="0"/>
                <a:cs typeface="Arial" pitchFamily="34" charset="0"/>
              </a:rPr>
              <a:t/>
            </a:r>
            <a:br>
              <a:rPr kumimoji="0" lang="pt-BR" sz="1800" b="0" i="0" u="none" strike="noStrike" cap="none" normalizeH="0" baseline="0" smtClean="0">
                <a:ln>
                  <a:noFill/>
                </a:ln>
                <a:solidFill>
                  <a:schemeClr val="tx1"/>
                </a:solidFill>
                <a:effectLst/>
                <a:latin typeface="Arial" pitchFamily="34" charset="0"/>
                <a:cs typeface="Arial" pitchFamily="34" charset="0"/>
              </a:rPr>
            </a:b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 name="Tabela 4"/>
          <p:cNvGraphicFramePr>
            <a:graphicFrameLocks noGrp="1"/>
          </p:cNvGraphicFramePr>
          <p:nvPr/>
        </p:nvGraphicFramePr>
        <p:xfrm>
          <a:off x="956055" y="4509120"/>
          <a:ext cx="7072331" cy="1676400"/>
        </p:xfrm>
        <a:graphic>
          <a:graphicData uri="http://schemas.openxmlformats.org/drawingml/2006/table">
            <a:tbl>
              <a:tblPr/>
              <a:tblGrid>
                <a:gridCol w="1167673"/>
                <a:gridCol w="1152128"/>
                <a:gridCol w="1224136"/>
                <a:gridCol w="1080120"/>
                <a:gridCol w="1039558"/>
                <a:gridCol w="1408716"/>
              </a:tblGrid>
              <a:tr h="0">
                <a:tc>
                  <a:txBody>
                    <a:bodyPr/>
                    <a:lstStyle/>
                    <a:p>
                      <a:pPr algn="ctr" fontAlgn="t"/>
                      <a:r>
                        <a:rPr lang="pt-BR" sz="1000" dirty="0" smtClean="0">
                          <a:solidFill>
                            <a:schemeClr val="tx1"/>
                          </a:solidFill>
                        </a:rPr>
                        <a:t>Série de </a:t>
                      </a:r>
                      <a:r>
                        <a:rPr lang="pt-BR" sz="1000" dirty="0" err="1" smtClean="0">
                          <a:solidFill>
                            <a:schemeClr val="tx1"/>
                          </a:solidFill>
                        </a:rPr>
                        <a:t>Saros</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smtClean="0">
                          <a:solidFill>
                            <a:schemeClr val="tx1"/>
                          </a:solidFill>
                        </a:rPr>
                        <a:t>N° de Eclipses</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smtClean="0">
                          <a:solidFill>
                            <a:schemeClr val="tx1"/>
                          </a:solidFill>
                        </a:rPr>
                        <a:t>Duração</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smtClean="0">
                          <a:solidFill>
                            <a:schemeClr val="tx1"/>
                          </a:solidFill>
                        </a:rPr>
                        <a:t>Início</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smtClean="0">
                          <a:solidFill>
                            <a:schemeClr val="tx1"/>
                          </a:solidFill>
                        </a:rPr>
                        <a:t>Término</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smtClean="0">
                          <a:solidFill>
                            <a:schemeClr val="tx1"/>
                          </a:solidFill>
                        </a:rPr>
                        <a:t>Tipos de Eclipses</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0">
                <a:tc>
                  <a:txBody>
                    <a:bodyPr/>
                    <a:lstStyle/>
                    <a:p>
                      <a:pPr algn="ctr" fontAlgn="t"/>
                      <a:r>
                        <a:rPr lang="pt-BR" sz="900" dirty="0">
                          <a:solidFill>
                            <a:schemeClr val="tx1"/>
                          </a:solidFill>
                        </a:rPr>
                        <a:t>150</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a:solidFill>
                            <a:schemeClr val="tx1"/>
                          </a:solidFill>
                        </a:rPr>
                        <a:t>71</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a:solidFill>
                            <a:schemeClr val="tx1"/>
                          </a:solidFill>
                        </a:rPr>
                        <a:t>1262.1</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a:solidFill>
                            <a:schemeClr val="tx1"/>
                          </a:solidFill>
                        </a:rPr>
                        <a:t>1729 </a:t>
                      </a:r>
                      <a:r>
                        <a:rPr lang="pt-BR" sz="1000" dirty="0" err="1">
                          <a:solidFill>
                            <a:schemeClr val="tx1"/>
                          </a:solidFill>
                        </a:rPr>
                        <a:t>Aug</a:t>
                      </a:r>
                      <a:r>
                        <a:rPr lang="pt-BR" sz="1000" dirty="0">
                          <a:solidFill>
                            <a:schemeClr val="tx1"/>
                          </a:solidFill>
                        </a:rPr>
                        <a:t> 24</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a:solidFill>
                            <a:schemeClr val="tx1"/>
                          </a:solidFill>
                        </a:rPr>
                        <a:t>2991 </a:t>
                      </a:r>
                      <a:r>
                        <a:rPr lang="pt-BR" sz="1000" dirty="0" err="1">
                          <a:solidFill>
                            <a:schemeClr val="tx1"/>
                          </a:solidFill>
                        </a:rPr>
                        <a:t>Sep</a:t>
                      </a:r>
                      <a:r>
                        <a:rPr lang="pt-BR" sz="1000" dirty="0">
                          <a:solidFill>
                            <a:schemeClr val="tx1"/>
                          </a:solidFill>
                        </a:rPr>
                        <a:t> 29</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900" dirty="0">
                          <a:solidFill>
                            <a:schemeClr val="tx1"/>
                          </a:solidFill>
                        </a:rPr>
                        <a:t>22P 40A 9P</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0">
                <a:tc>
                  <a:txBody>
                    <a:bodyPr/>
                    <a:lstStyle/>
                    <a:p>
                      <a:pPr algn="ctr" fontAlgn="t"/>
                      <a:r>
                        <a:rPr lang="pt-BR" sz="900" dirty="0">
                          <a:solidFill>
                            <a:schemeClr val="tx1"/>
                          </a:solidFill>
                        </a:rPr>
                        <a:t>151</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a:solidFill>
                            <a:schemeClr val="tx1"/>
                          </a:solidFill>
                        </a:rPr>
                        <a:t>72</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solidFill>
                            <a:schemeClr val="tx1"/>
                          </a:solidFill>
                        </a:rPr>
                        <a:t>1280.1</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a:solidFill>
                            <a:schemeClr val="tx1"/>
                          </a:solidFill>
                        </a:rPr>
                        <a:t>1776 </a:t>
                      </a:r>
                      <a:r>
                        <a:rPr lang="pt-BR" sz="1000" dirty="0" err="1">
                          <a:solidFill>
                            <a:schemeClr val="tx1"/>
                          </a:solidFill>
                        </a:rPr>
                        <a:t>Aug</a:t>
                      </a:r>
                      <a:r>
                        <a:rPr lang="pt-BR" sz="1000" dirty="0">
                          <a:solidFill>
                            <a:schemeClr val="tx1"/>
                          </a:solidFill>
                        </a:rPr>
                        <a:t> 14</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solidFill>
                            <a:schemeClr val="tx1"/>
                          </a:solidFill>
                        </a:rPr>
                        <a:t>3056 Oct 01</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900" dirty="0">
                          <a:solidFill>
                            <a:schemeClr val="tx1"/>
                          </a:solidFill>
                        </a:rPr>
                        <a:t>18P 6A 1H 39T 8P</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0">
                <a:tc>
                  <a:txBody>
                    <a:bodyPr/>
                    <a:lstStyle/>
                    <a:p>
                      <a:pPr algn="ctr" fontAlgn="t"/>
                      <a:r>
                        <a:rPr lang="pt-BR" sz="900" dirty="0">
                          <a:solidFill>
                            <a:schemeClr val="tx1"/>
                          </a:solidFill>
                        </a:rPr>
                        <a:t>152</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a:solidFill>
                            <a:schemeClr val="tx1"/>
                          </a:solidFill>
                        </a:rPr>
                        <a:t>70</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a:solidFill>
                            <a:schemeClr val="tx1"/>
                          </a:solidFill>
                        </a:rPr>
                        <a:t>1244.0</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a:solidFill>
                            <a:schemeClr val="tx1"/>
                          </a:solidFill>
                        </a:rPr>
                        <a:t>1805 Jul 26</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solidFill>
                            <a:schemeClr val="tx1"/>
                          </a:solidFill>
                        </a:rPr>
                        <a:t>3049 Aug 20</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900" dirty="0">
                          <a:solidFill>
                            <a:schemeClr val="tx1"/>
                          </a:solidFill>
                        </a:rPr>
                        <a:t>9P 30T 3H 22A 6P</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0">
                <a:tc>
                  <a:txBody>
                    <a:bodyPr/>
                    <a:lstStyle/>
                    <a:p>
                      <a:pPr algn="ctr" fontAlgn="t"/>
                      <a:r>
                        <a:rPr lang="pt-BR" sz="900" dirty="0">
                          <a:solidFill>
                            <a:schemeClr val="tx1"/>
                          </a:solidFill>
                        </a:rPr>
                        <a:t>153</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solidFill>
                            <a:schemeClr val="tx1"/>
                          </a:solidFill>
                        </a:rPr>
                        <a:t>70</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a:solidFill>
                            <a:schemeClr val="tx1"/>
                          </a:solidFill>
                        </a:rPr>
                        <a:t>1244.0</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a:solidFill>
                            <a:schemeClr val="tx1"/>
                          </a:solidFill>
                        </a:rPr>
                        <a:t>1870 Jul 28</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solidFill>
                            <a:schemeClr val="tx1"/>
                          </a:solidFill>
                        </a:rPr>
                        <a:t>3114 Aug 22</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900" dirty="0">
                          <a:solidFill>
                            <a:schemeClr val="tx1"/>
                          </a:solidFill>
                        </a:rPr>
                        <a:t>13P 49A 8P</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0">
                <a:tc>
                  <a:txBody>
                    <a:bodyPr/>
                    <a:lstStyle/>
                    <a:p>
                      <a:pPr algn="ctr" fontAlgn="t"/>
                      <a:r>
                        <a:rPr lang="pt-BR" sz="900" dirty="0">
                          <a:solidFill>
                            <a:schemeClr val="tx1"/>
                          </a:solidFill>
                        </a:rPr>
                        <a:t>154</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solidFill>
                            <a:schemeClr val="tx1"/>
                          </a:solidFill>
                        </a:rPr>
                        <a:t>71</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solidFill>
                            <a:schemeClr val="tx1"/>
                          </a:solidFill>
                        </a:rPr>
                        <a:t>1262.1</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a:solidFill>
                            <a:schemeClr val="tx1"/>
                          </a:solidFill>
                        </a:rPr>
                        <a:t>1917 Jul 19</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solidFill>
                            <a:schemeClr val="tx1"/>
                          </a:solidFill>
                        </a:rPr>
                        <a:t>3179 Aug 25</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900" dirty="0">
                          <a:solidFill>
                            <a:schemeClr val="tx1"/>
                          </a:solidFill>
                        </a:rPr>
                        <a:t>7P 17A 3H 36T 8P</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0">
                <a:tc>
                  <a:txBody>
                    <a:bodyPr/>
                    <a:lstStyle/>
                    <a:p>
                      <a:pPr algn="ctr" fontAlgn="t"/>
                      <a:r>
                        <a:rPr lang="pt-BR" sz="900" dirty="0">
                          <a:solidFill>
                            <a:schemeClr val="tx1"/>
                          </a:solidFill>
                        </a:rPr>
                        <a:t>155</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solidFill>
                            <a:schemeClr val="tx1"/>
                          </a:solidFill>
                        </a:rPr>
                        <a:t>71</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solidFill>
                            <a:schemeClr val="tx1"/>
                          </a:solidFill>
                        </a:rPr>
                        <a:t>1262.1</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solidFill>
                            <a:schemeClr val="tx1"/>
                          </a:solidFill>
                        </a:rPr>
                        <a:t>1928 Jun 17</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a:solidFill>
                            <a:schemeClr val="tx1"/>
                          </a:solidFill>
                        </a:rPr>
                        <a:t>3190 Jul 24</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900" dirty="0">
                          <a:solidFill>
                            <a:schemeClr val="tx1"/>
                          </a:solidFill>
                        </a:rPr>
                        <a:t>8P 33T 3H 20A 7P</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0">
                <a:tc>
                  <a:txBody>
                    <a:bodyPr/>
                    <a:lstStyle/>
                    <a:p>
                      <a:pPr algn="ctr" fontAlgn="t"/>
                      <a:r>
                        <a:rPr lang="pt-BR" sz="900" dirty="0">
                          <a:solidFill>
                            <a:schemeClr val="tx1"/>
                          </a:solidFill>
                        </a:rPr>
                        <a:t>156</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a:solidFill>
                            <a:schemeClr val="tx1"/>
                          </a:solidFill>
                        </a:rPr>
                        <a:t>69</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solidFill>
                            <a:schemeClr val="tx1"/>
                          </a:solidFill>
                        </a:rPr>
                        <a:t>1226.0</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solidFill>
                            <a:schemeClr val="tx1"/>
                          </a:solidFill>
                        </a:rPr>
                        <a:t>2011 Jul 01</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solidFill>
                            <a:schemeClr val="tx1"/>
                          </a:solidFill>
                        </a:rPr>
                        <a:t>3237 Jul 14</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900" dirty="0">
                          <a:solidFill>
                            <a:schemeClr val="tx1"/>
                          </a:solidFill>
                        </a:rPr>
                        <a:t>8P 52A 9P</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bl>
          </a:graphicData>
        </a:graphic>
      </p:graphicFrame>
      <p:sp>
        <p:nvSpPr>
          <p:cNvPr id="6" name="Título 3"/>
          <p:cNvSpPr txBox="1">
            <a:spLocks/>
          </p:cNvSpPr>
          <p:nvPr/>
        </p:nvSpPr>
        <p:spPr bwMode="auto">
          <a:xfrm>
            <a:off x="136688" y="3356992"/>
            <a:ext cx="8856984" cy="710952"/>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50000"/>
              </a:lnSpc>
              <a:spcBef>
                <a:spcPct val="0"/>
              </a:spcBef>
              <a:spcAft>
                <a:spcPct val="0"/>
              </a:spcAft>
              <a:buClrTx/>
              <a:buSzTx/>
              <a:buFontTx/>
              <a:buNone/>
              <a:tabLst/>
              <a:defRPr/>
            </a:pPr>
            <a:r>
              <a:rPr kumimoji="0" lang="pt-BR" sz="3600" b="0" i="0" u="none" strike="noStrike" kern="0" cap="none" spc="0" normalizeH="0" baseline="0" noProof="0" dirty="0" smtClean="0">
                <a:ln>
                  <a:noFill/>
                </a:ln>
                <a:solidFill>
                  <a:schemeClr val="bg1"/>
                </a:solidFill>
                <a:effectLst/>
                <a:uLnTx/>
                <a:uFillTx/>
                <a:latin typeface="Century Gothic" pitchFamily="34" charset="0"/>
                <a:ea typeface="+mj-ea"/>
                <a:cs typeface="+mj-cs"/>
              </a:rPr>
              <a:t>40 Séries de </a:t>
            </a:r>
            <a:r>
              <a:rPr kumimoji="0" lang="pt-BR" sz="3600" b="0" i="0" u="none" strike="noStrike" kern="0" cap="none" spc="0" normalizeH="0" baseline="0" noProof="0" dirty="0" err="1" smtClean="0">
                <a:ln>
                  <a:noFill/>
                </a:ln>
                <a:solidFill>
                  <a:schemeClr val="bg1"/>
                </a:solidFill>
                <a:effectLst/>
                <a:uLnTx/>
                <a:uFillTx/>
                <a:latin typeface="Century Gothic" pitchFamily="34" charset="0"/>
                <a:ea typeface="+mj-ea"/>
                <a:cs typeface="+mj-cs"/>
              </a:rPr>
              <a:t>Saros</a:t>
            </a:r>
            <a:r>
              <a:rPr kumimoji="0" lang="pt-BR" sz="3600" b="0" i="0" u="none" strike="noStrike" kern="0" cap="none" spc="0" normalizeH="0" baseline="0" noProof="0" dirty="0" smtClean="0">
                <a:ln>
                  <a:noFill/>
                </a:ln>
                <a:solidFill>
                  <a:schemeClr val="bg1"/>
                </a:solidFill>
                <a:effectLst/>
                <a:uLnTx/>
                <a:uFillTx/>
                <a:latin typeface="Century Gothic" pitchFamily="34" charset="0"/>
                <a:ea typeface="+mj-ea"/>
                <a:cs typeface="+mj-cs"/>
              </a:rPr>
              <a:t> em Andamento</a:t>
            </a: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eclipse.gsfc.nasa.gov/SEsarosanimate/117.gif"/>
          <p:cNvPicPr>
            <a:picLocks noChangeAspect="1" noChangeArrowheads="1" noCrop="1"/>
          </p:cNvPicPr>
          <p:nvPr/>
        </p:nvPicPr>
        <p:blipFill>
          <a:blip r:embed="rId3" cstate="print"/>
          <a:srcRect/>
          <a:stretch>
            <a:fillRect/>
          </a:stretch>
        </p:blipFill>
        <p:spPr bwMode="auto">
          <a:xfrm>
            <a:off x="1705582" y="48640"/>
            <a:ext cx="5713379" cy="6615492"/>
          </a:xfrm>
          <a:prstGeom prst="rect">
            <a:avLst/>
          </a:prstGeom>
          <a:noFill/>
        </p:spPr>
      </p:pic>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eclipses.gsfc.nasa.gov/SEsarosanimate/148.gif"/>
          <p:cNvPicPr>
            <a:picLocks noChangeAspect="1" noChangeArrowheads="1" noCrop="1"/>
          </p:cNvPicPr>
          <p:nvPr/>
        </p:nvPicPr>
        <p:blipFill>
          <a:blip r:embed="rId3" cstate="print"/>
          <a:srcRect/>
          <a:stretch>
            <a:fillRect/>
          </a:stretch>
        </p:blipFill>
        <p:spPr bwMode="auto">
          <a:xfrm>
            <a:off x="1693516" y="19352"/>
            <a:ext cx="5758803" cy="6668089"/>
          </a:xfrm>
          <a:prstGeom prst="rect">
            <a:avLst/>
          </a:prstGeom>
          <a:noFill/>
        </p:spPr>
      </p:pic>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eclipse.gsfc.nasa.gov/SEplot/SEplot2051/SE2054Aug03P.GIF"/>
          <p:cNvPicPr>
            <a:picLocks noChangeAspect="1" noChangeArrowheads="1"/>
          </p:cNvPicPr>
          <p:nvPr/>
        </p:nvPicPr>
        <p:blipFill>
          <a:blip r:embed="rId3" cstate="print"/>
          <a:srcRect/>
          <a:stretch>
            <a:fillRect/>
          </a:stretch>
        </p:blipFill>
        <p:spPr bwMode="auto">
          <a:xfrm>
            <a:off x="1905799" y="0"/>
            <a:ext cx="5294639" cy="6858000"/>
          </a:xfrm>
          <a:prstGeom prst="rect">
            <a:avLst/>
          </a:prstGeom>
          <a:noFill/>
        </p:spPr>
      </p:pic>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nvGraphicFramePr>
        <p:xfrm>
          <a:off x="683568" y="404664"/>
          <a:ext cx="7776864" cy="2479526"/>
        </p:xfrm>
        <a:graphic>
          <a:graphicData uri="http://schemas.openxmlformats.org/drawingml/2006/table">
            <a:tbl>
              <a:tblPr/>
              <a:tblGrid>
                <a:gridCol w="3564396"/>
                <a:gridCol w="1620180"/>
                <a:gridCol w="1296144"/>
                <a:gridCol w="1296144"/>
              </a:tblGrid>
              <a:tr h="471656">
                <a:tc gridSpan="4">
                  <a:txBody>
                    <a:bodyPr/>
                    <a:lstStyle/>
                    <a:p>
                      <a:pPr algn="ctr" fontAlgn="t"/>
                      <a:r>
                        <a:rPr lang="en-US" b="1" dirty="0" err="1" smtClean="0">
                          <a:solidFill>
                            <a:srgbClr val="000000"/>
                          </a:solidFill>
                        </a:rPr>
                        <a:t>Durações</a:t>
                      </a:r>
                      <a:r>
                        <a:rPr lang="en-US" b="1" dirty="0" smtClean="0">
                          <a:solidFill>
                            <a:srgbClr val="000000"/>
                          </a:solidFill>
                        </a:rPr>
                        <a:t> </a:t>
                      </a:r>
                      <a:r>
                        <a:rPr lang="en-US" b="1" dirty="0" err="1" smtClean="0">
                          <a:solidFill>
                            <a:srgbClr val="000000"/>
                          </a:solidFill>
                        </a:rPr>
                        <a:t>Extremas</a:t>
                      </a:r>
                      <a:r>
                        <a:rPr lang="en-US" b="1" dirty="0" smtClean="0">
                          <a:solidFill>
                            <a:srgbClr val="000000"/>
                          </a:solidFill>
                        </a:rPr>
                        <a:t> e Magnitudes dos</a:t>
                      </a:r>
                      <a:r>
                        <a:rPr lang="en-US" b="1" baseline="0" dirty="0" smtClean="0">
                          <a:solidFill>
                            <a:srgbClr val="000000"/>
                          </a:solidFill>
                        </a:rPr>
                        <a:t> Eclipses </a:t>
                      </a:r>
                      <a:r>
                        <a:rPr lang="en-US" b="1" baseline="0" dirty="0" err="1" smtClean="0">
                          <a:solidFill>
                            <a:srgbClr val="000000"/>
                          </a:solidFill>
                        </a:rPr>
                        <a:t>Solares</a:t>
                      </a:r>
                      <a:r>
                        <a:rPr lang="en-US" b="1" baseline="0" dirty="0" smtClean="0">
                          <a:solidFill>
                            <a:srgbClr val="000000"/>
                          </a:solidFill>
                        </a:rPr>
                        <a:t> (</a:t>
                      </a:r>
                      <a:r>
                        <a:rPr lang="en-US" b="1" dirty="0" err="1" smtClean="0">
                          <a:solidFill>
                            <a:srgbClr val="000000"/>
                          </a:solidFill>
                        </a:rPr>
                        <a:t>Saros</a:t>
                      </a:r>
                      <a:r>
                        <a:rPr lang="en-US" b="1" dirty="0" smtClean="0">
                          <a:solidFill>
                            <a:srgbClr val="000000"/>
                          </a:solidFill>
                        </a:rPr>
                        <a:t> 117)</a:t>
                      </a:r>
                      <a:endParaRPr lang="en-US"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hMerge="1">
                  <a:txBody>
                    <a:bodyPr/>
                    <a:lstStyle/>
                    <a:p>
                      <a:endParaRPr lang="pt-BR"/>
                    </a:p>
                  </a:txBody>
                  <a:tcPr/>
                </a:tc>
                <a:tc hMerge="1">
                  <a:txBody>
                    <a:bodyPr/>
                    <a:lstStyle/>
                    <a:p>
                      <a:endParaRPr lang="pt-BR"/>
                    </a:p>
                  </a:txBody>
                  <a:tcPr/>
                </a:tc>
                <a:tc hMerge="1">
                  <a:txBody>
                    <a:bodyPr/>
                    <a:lstStyle/>
                    <a:p>
                      <a:endParaRPr lang="pt-BR"/>
                    </a:p>
                  </a:txBody>
                  <a:tcPr/>
                </a:tc>
              </a:tr>
              <a:tr h="0">
                <a:tc>
                  <a:txBody>
                    <a:bodyPr/>
                    <a:lstStyle/>
                    <a:p>
                      <a:pPr algn="ctr" fontAlgn="t"/>
                      <a:r>
                        <a:rPr lang="pt-BR" b="1" dirty="0" smtClean="0">
                          <a:solidFill>
                            <a:srgbClr val="000000"/>
                          </a:solidFill>
                        </a:rPr>
                        <a:t>Tipo de Extrema</a:t>
                      </a:r>
                      <a:endParaRPr lang="pt-BR"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a:txBody>
                    <a:bodyPr/>
                    <a:lstStyle/>
                    <a:p>
                      <a:pPr algn="ctr" fontAlgn="t"/>
                      <a:r>
                        <a:rPr lang="pt-BR" b="1" dirty="0" smtClean="0">
                          <a:solidFill>
                            <a:srgbClr val="000000"/>
                          </a:solidFill>
                        </a:rPr>
                        <a:t>Data</a:t>
                      </a:r>
                      <a:endParaRPr lang="pt-BR"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a:txBody>
                    <a:bodyPr/>
                    <a:lstStyle/>
                    <a:p>
                      <a:pPr algn="ctr" fontAlgn="t"/>
                      <a:r>
                        <a:rPr lang="pt-BR" b="1" dirty="0" smtClean="0">
                          <a:solidFill>
                            <a:srgbClr val="000000"/>
                          </a:solidFill>
                        </a:rPr>
                        <a:t>Duração</a:t>
                      </a:r>
                      <a:endParaRPr lang="pt-BR"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a:txBody>
                    <a:bodyPr/>
                    <a:lstStyle/>
                    <a:p>
                      <a:pPr algn="ctr" fontAlgn="t"/>
                      <a:r>
                        <a:rPr lang="pt-BR" b="1">
                          <a:solidFill>
                            <a:srgbClr val="000000"/>
                          </a:solidFill>
                        </a:rPr>
                        <a:t>Magnitude</a:t>
                      </a: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r>
              <a:tr h="0">
                <a:tc>
                  <a:txBody>
                    <a:bodyPr/>
                    <a:lstStyle/>
                    <a:p>
                      <a:pPr algn="ctr" fontAlgn="t"/>
                      <a:r>
                        <a:rPr lang="pt-BR" sz="1000" dirty="0" smtClean="0"/>
                        <a:t>Extenso Eclipse Anular Solar</a:t>
                      </a:r>
                      <a:endParaRPr lang="pt-BR" sz="10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900" dirty="0" smtClean="0">
                          <a:solidFill>
                            <a:schemeClr val="tx1"/>
                          </a:solidFill>
                        </a:rPr>
                        <a:t>1062  Dez  03</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smtClean="0"/>
                        <a:t>09min26s</a:t>
                      </a:r>
                      <a:endParaRPr lang="pt-BR" sz="10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a:t>-</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0">
                <a:tc>
                  <a:txBody>
                    <a:bodyPr/>
                    <a:lstStyle/>
                    <a:p>
                      <a:pPr algn="ctr" fontAlgn="t"/>
                      <a:r>
                        <a:rPr lang="pt-BR" sz="1000" dirty="0" smtClean="0"/>
                        <a:t>Curto Eclipse Solar </a:t>
                      </a:r>
                      <a:endParaRPr lang="pt-BR" sz="10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900" dirty="0">
                          <a:solidFill>
                            <a:schemeClr val="tx1"/>
                          </a:solidFill>
                        </a:rPr>
                        <a:t>1333 </a:t>
                      </a:r>
                      <a:r>
                        <a:rPr lang="pt-BR" sz="900" dirty="0" smtClean="0">
                          <a:solidFill>
                            <a:schemeClr val="tx1"/>
                          </a:solidFill>
                        </a:rPr>
                        <a:t> Mai  14</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smtClean="0"/>
                        <a:t>00min20s</a:t>
                      </a:r>
                      <a:endParaRPr lang="pt-BR" sz="10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t>-</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0">
                <a:tc>
                  <a:txBody>
                    <a:bodyPr/>
                    <a:lstStyle/>
                    <a:p>
                      <a:pPr algn="ctr" fontAlgn="t"/>
                      <a:r>
                        <a:rPr lang="pt-BR" sz="1000" dirty="0" smtClean="0"/>
                        <a:t>Extenso Eclipse Solar Total</a:t>
                      </a:r>
                      <a:endParaRPr lang="pt-BR" sz="10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900" dirty="0">
                          <a:solidFill>
                            <a:schemeClr val="tx1"/>
                          </a:solidFill>
                        </a:rPr>
                        <a:t>1892 </a:t>
                      </a:r>
                      <a:r>
                        <a:rPr lang="pt-BR" sz="900" dirty="0" smtClean="0">
                          <a:solidFill>
                            <a:schemeClr val="tx1"/>
                          </a:solidFill>
                        </a:rPr>
                        <a:t> Abr  26</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smtClean="0"/>
                        <a:t>04min19s</a:t>
                      </a:r>
                      <a:endParaRPr lang="pt-BR" sz="10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t>-</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0">
                <a:tc>
                  <a:txBody>
                    <a:bodyPr/>
                    <a:lstStyle/>
                    <a:p>
                      <a:pPr algn="ctr" fontAlgn="t"/>
                      <a:r>
                        <a:rPr lang="pt-BR" sz="1000" dirty="0" smtClean="0"/>
                        <a:t>Curto Eclipse</a:t>
                      </a:r>
                      <a:r>
                        <a:rPr lang="pt-BR" sz="1000" baseline="0" dirty="0" smtClean="0"/>
                        <a:t> Solar</a:t>
                      </a:r>
                      <a:r>
                        <a:rPr lang="pt-BR" sz="1000" dirty="0" smtClean="0"/>
                        <a:t> Total</a:t>
                      </a:r>
                      <a:endParaRPr lang="pt-BR" sz="10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900" dirty="0">
                          <a:solidFill>
                            <a:schemeClr val="tx1"/>
                          </a:solidFill>
                        </a:rPr>
                        <a:t>1639 </a:t>
                      </a:r>
                      <a:r>
                        <a:rPr lang="pt-BR" sz="900" dirty="0" smtClean="0">
                          <a:solidFill>
                            <a:schemeClr val="tx1"/>
                          </a:solidFill>
                        </a:rPr>
                        <a:t> Nov   24</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smtClean="0"/>
                        <a:t>01min27s</a:t>
                      </a:r>
                      <a:endParaRPr lang="pt-BR" sz="10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t>-</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0">
                <a:tc>
                  <a:txBody>
                    <a:bodyPr/>
                    <a:lstStyle/>
                    <a:p>
                      <a:pPr algn="ctr" fontAlgn="t"/>
                      <a:r>
                        <a:rPr lang="pt-BR" sz="1000" dirty="0" smtClean="0"/>
                        <a:t>Extenso Eclipse</a:t>
                      </a:r>
                      <a:r>
                        <a:rPr lang="pt-BR" sz="1000" baseline="0" dirty="0" smtClean="0"/>
                        <a:t> Solar Híbrido</a:t>
                      </a:r>
                      <a:endParaRPr lang="pt-BR" sz="10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900" dirty="0">
                          <a:solidFill>
                            <a:schemeClr val="tx1"/>
                          </a:solidFill>
                        </a:rPr>
                        <a:t>1423 </a:t>
                      </a:r>
                      <a:r>
                        <a:rPr lang="pt-BR" sz="900" dirty="0" smtClean="0">
                          <a:solidFill>
                            <a:schemeClr val="tx1"/>
                          </a:solidFill>
                        </a:rPr>
                        <a:t> Jul  08</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smtClean="0"/>
                        <a:t>01min45s</a:t>
                      </a:r>
                      <a:endParaRPr lang="pt-BR" sz="10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t>-</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0">
                <a:tc>
                  <a:txBody>
                    <a:bodyPr/>
                    <a:lstStyle/>
                    <a:p>
                      <a:pPr algn="ctr" fontAlgn="t"/>
                      <a:r>
                        <a:rPr lang="pt-BR" sz="1000" dirty="0" smtClean="0"/>
                        <a:t>Curto eclipse Solar Híbrido</a:t>
                      </a:r>
                      <a:endParaRPr lang="pt-BR" sz="10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900" dirty="0">
                          <a:solidFill>
                            <a:schemeClr val="tx1"/>
                          </a:solidFill>
                        </a:rPr>
                        <a:t>1351 </a:t>
                      </a:r>
                      <a:r>
                        <a:rPr lang="pt-BR" sz="900" dirty="0" smtClean="0">
                          <a:solidFill>
                            <a:schemeClr val="tx1"/>
                          </a:solidFill>
                        </a:rPr>
                        <a:t> Mai  25</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smtClean="0"/>
                        <a:t>00min09s</a:t>
                      </a:r>
                      <a:endParaRPr lang="pt-BR" sz="10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t>-</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0">
                <a:tc>
                  <a:txBody>
                    <a:bodyPr/>
                    <a:lstStyle/>
                    <a:p>
                      <a:pPr algn="ctr" fontAlgn="t"/>
                      <a:r>
                        <a:rPr lang="pt-BR" sz="1000" dirty="0" smtClean="0"/>
                        <a:t>Maior Eclipse Solar Parcial</a:t>
                      </a:r>
                      <a:endParaRPr lang="pt-BR" sz="10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900" dirty="0">
                          <a:solidFill>
                            <a:schemeClr val="tx1"/>
                          </a:solidFill>
                        </a:rPr>
                        <a:t>0918 </a:t>
                      </a:r>
                      <a:r>
                        <a:rPr lang="pt-BR" sz="900" dirty="0" smtClean="0">
                          <a:solidFill>
                            <a:schemeClr val="tx1"/>
                          </a:solidFill>
                        </a:rPr>
                        <a:t> Set  08</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t>-</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a:t>0.90117</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0">
                <a:tc>
                  <a:txBody>
                    <a:bodyPr/>
                    <a:lstStyle/>
                    <a:p>
                      <a:pPr algn="ctr" fontAlgn="t"/>
                      <a:r>
                        <a:rPr lang="pt-BR" sz="1000" dirty="0" smtClean="0"/>
                        <a:t>Menor Eclipse Solar Parcial</a:t>
                      </a:r>
                      <a:endParaRPr lang="pt-BR" sz="10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900" dirty="0">
                          <a:solidFill>
                            <a:schemeClr val="tx1"/>
                          </a:solidFill>
                        </a:rPr>
                        <a:t>0792 </a:t>
                      </a:r>
                      <a:r>
                        <a:rPr lang="pt-BR" sz="900" dirty="0" smtClean="0">
                          <a:solidFill>
                            <a:schemeClr val="tx1"/>
                          </a:solidFill>
                        </a:rPr>
                        <a:t> Jun  24</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t>-</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a:t>0.05231</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bl>
          </a:graphicData>
        </a:graphic>
      </p:graphicFrame>
      <p:sp>
        <p:nvSpPr>
          <p:cNvPr id="74753"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chemeClr val="tx1"/>
                </a:solidFill>
                <a:effectLst/>
                <a:latin typeface="Arial" pitchFamily="34" charset="0"/>
                <a:cs typeface="Arial" pitchFamily="34" charset="0"/>
              </a:rPr>
              <a:t/>
            </a:r>
            <a:br>
              <a:rPr kumimoji="0" lang="pt-BR" sz="1800" b="0" i="0" u="none" strike="noStrike" cap="none" normalizeH="0" baseline="0" smtClean="0">
                <a:ln>
                  <a:noFill/>
                </a:ln>
                <a:solidFill>
                  <a:schemeClr val="tx1"/>
                </a:solidFill>
                <a:effectLst/>
                <a:latin typeface="Arial" pitchFamily="34" charset="0"/>
                <a:cs typeface="Arial" pitchFamily="34" charset="0"/>
              </a:rPr>
            </a:b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74755" name="Picture 3" descr="http://eclipse.gsfc.nasa.gov/5MCSEmap/1001-1100/1062-12-03.gif"/>
          <p:cNvPicPr>
            <a:picLocks noChangeAspect="1" noChangeArrowheads="1"/>
          </p:cNvPicPr>
          <p:nvPr/>
        </p:nvPicPr>
        <p:blipFill>
          <a:blip r:embed="rId3" cstate="print"/>
          <a:srcRect/>
          <a:stretch>
            <a:fillRect/>
          </a:stretch>
        </p:blipFill>
        <p:spPr bwMode="auto">
          <a:xfrm>
            <a:off x="467544" y="2961924"/>
            <a:ext cx="3376600" cy="3896076"/>
          </a:xfrm>
          <a:prstGeom prst="rect">
            <a:avLst/>
          </a:prstGeom>
          <a:noFill/>
        </p:spPr>
      </p:pic>
      <p:pic>
        <p:nvPicPr>
          <p:cNvPr id="74757" name="Picture 5" descr="http://eclipse.gsfc.nasa.gov/5MCSEmap/1301-1400/1351-05-25.gif"/>
          <p:cNvPicPr>
            <a:picLocks noChangeAspect="1" noChangeArrowheads="1"/>
          </p:cNvPicPr>
          <p:nvPr/>
        </p:nvPicPr>
        <p:blipFill>
          <a:blip r:embed="rId4" cstate="print"/>
          <a:srcRect/>
          <a:stretch>
            <a:fillRect/>
          </a:stretch>
        </p:blipFill>
        <p:spPr bwMode="auto">
          <a:xfrm>
            <a:off x="5292080" y="2911994"/>
            <a:ext cx="3419872" cy="3946006"/>
          </a:xfrm>
          <a:prstGeom prst="rect">
            <a:avLst/>
          </a:prstGeom>
          <a:noFill/>
        </p:spPr>
      </p:pic>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nvGraphicFramePr>
        <p:xfrm>
          <a:off x="539552" y="692695"/>
          <a:ext cx="8208912" cy="1703452"/>
        </p:xfrm>
        <a:graphic>
          <a:graphicData uri="http://schemas.openxmlformats.org/drawingml/2006/table">
            <a:tbl>
              <a:tblPr/>
              <a:tblGrid>
                <a:gridCol w="3762418"/>
                <a:gridCol w="1710190"/>
                <a:gridCol w="1368152"/>
                <a:gridCol w="1368152"/>
              </a:tblGrid>
              <a:tr h="533782">
                <a:tc gridSpan="4">
                  <a:txBody>
                    <a:bodyPr/>
                    <a:lstStyle/>
                    <a:p>
                      <a:pPr algn="ctr" fontAlgn="t"/>
                      <a:r>
                        <a:rPr lang="en-US" b="1" dirty="0" err="1" smtClean="0">
                          <a:solidFill>
                            <a:srgbClr val="000000"/>
                          </a:solidFill>
                        </a:rPr>
                        <a:t>Durações</a:t>
                      </a:r>
                      <a:r>
                        <a:rPr lang="en-US" b="1" dirty="0" smtClean="0">
                          <a:solidFill>
                            <a:srgbClr val="000000"/>
                          </a:solidFill>
                        </a:rPr>
                        <a:t> </a:t>
                      </a:r>
                      <a:r>
                        <a:rPr lang="en-US" b="1" dirty="0" err="1" smtClean="0">
                          <a:solidFill>
                            <a:srgbClr val="000000"/>
                          </a:solidFill>
                        </a:rPr>
                        <a:t>Extremas</a:t>
                      </a:r>
                      <a:r>
                        <a:rPr lang="en-US" b="1" dirty="0" smtClean="0">
                          <a:solidFill>
                            <a:srgbClr val="000000"/>
                          </a:solidFill>
                        </a:rPr>
                        <a:t> e Magnitudes dos Eclipses </a:t>
                      </a:r>
                      <a:r>
                        <a:rPr lang="en-US" b="1" dirty="0" err="1" smtClean="0">
                          <a:solidFill>
                            <a:srgbClr val="000000"/>
                          </a:solidFill>
                        </a:rPr>
                        <a:t>Solares</a:t>
                      </a:r>
                      <a:r>
                        <a:rPr lang="en-US" b="1" dirty="0" smtClean="0">
                          <a:solidFill>
                            <a:srgbClr val="000000"/>
                          </a:solidFill>
                        </a:rPr>
                        <a:t> (</a:t>
                      </a:r>
                      <a:r>
                        <a:rPr lang="en-US" b="1" dirty="0" err="1" smtClean="0">
                          <a:solidFill>
                            <a:srgbClr val="000000"/>
                          </a:solidFill>
                        </a:rPr>
                        <a:t>Saros</a:t>
                      </a:r>
                      <a:r>
                        <a:rPr lang="en-US" b="1" dirty="0" smtClean="0">
                          <a:solidFill>
                            <a:srgbClr val="000000"/>
                          </a:solidFill>
                        </a:rPr>
                        <a:t> 156)</a:t>
                      </a:r>
                      <a:endParaRPr lang="en-US"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hMerge="1">
                  <a:txBody>
                    <a:bodyPr/>
                    <a:lstStyle/>
                    <a:p>
                      <a:endParaRPr lang="pt-BR"/>
                    </a:p>
                  </a:txBody>
                  <a:tcPr/>
                </a:tc>
                <a:tc hMerge="1">
                  <a:txBody>
                    <a:bodyPr/>
                    <a:lstStyle/>
                    <a:p>
                      <a:endParaRPr lang="pt-BR"/>
                    </a:p>
                  </a:txBody>
                  <a:tcPr/>
                </a:tc>
                <a:tc hMerge="1">
                  <a:txBody>
                    <a:bodyPr/>
                    <a:lstStyle/>
                    <a:p>
                      <a:endParaRPr lang="pt-BR"/>
                    </a:p>
                  </a:txBody>
                  <a:tcPr/>
                </a:tc>
              </a:tr>
              <a:tr h="0">
                <a:tc>
                  <a:txBody>
                    <a:bodyPr/>
                    <a:lstStyle/>
                    <a:p>
                      <a:pPr algn="ctr" fontAlgn="t"/>
                      <a:r>
                        <a:rPr lang="pt-BR" b="1" dirty="0" smtClean="0">
                          <a:solidFill>
                            <a:srgbClr val="000000"/>
                          </a:solidFill>
                        </a:rPr>
                        <a:t>Tipo de Extrema</a:t>
                      </a:r>
                      <a:endParaRPr lang="pt-BR"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a:txBody>
                    <a:bodyPr/>
                    <a:lstStyle/>
                    <a:p>
                      <a:pPr algn="ctr" fontAlgn="t"/>
                      <a:r>
                        <a:rPr lang="pt-BR" b="1" dirty="0" smtClean="0">
                          <a:solidFill>
                            <a:srgbClr val="000000"/>
                          </a:solidFill>
                        </a:rPr>
                        <a:t>Data</a:t>
                      </a:r>
                      <a:endParaRPr lang="pt-BR"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a:txBody>
                    <a:bodyPr/>
                    <a:lstStyle/>
                    <a:p>
                      <a:pPr algn="ctr" fontAlgn="t"/>
                      <a:r>
                        <a:rPr lang="pt-BR" b="1" dirty="0" smtClean="0">
                          <a:solidFill>
                            <a:srgbClr val="000000"/>
                          </a:solidFill>
                        </a:rPr>
                        <a:t>Duração</a:t>
                      </a:r>
                      <a:endParaRPr lang="pt-BR"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a:txBody>
                    <a:bodyPr/>
                    <a:lstStyle/>
                    <a:p>
                      <a:pPr algn="ctr" fontAlgn="t"/>
                      <a:r>
                        <a:rPr lang="pt-BR" b="1" dirty="0">
                          <a:solidFill>
                            <a:srgbClr val="000000"/>
                          </a:solidFill>
                        </a:rPr>
                        <a:t>Magnitude</a:t>
                      </a: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r>
              <a:tr h="0">
                <a:tc>
                  <a:txBody>
                    <a:bodyPr/>
                    <a:lstStyle/>
                    <a:p>
                      <a:pPr algn="ctr" fontAlgn="t"/>
                      <a:r>
                        <a:rPr lang="pt-BR" sz="1000" dirty="0" smtClean="0">
                          <a:solidFill>
                            <a:schemeClr val="tx1"/>
                          </a:solidFill>
                        </a:rPr>
                        <a:t>Extenso Eclipse Solar Anular</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900" dirty="0" smtClean="0">
                          <a:solidFill>
                            <a:schemeClr val="tx1"/>
                          </a:solidFill>
                        </a:rPr>
                        <a:t>2516  Mai  03</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smtClean="0">
                          <a:solidFill>
                            <a:schemeClr val="tx1"/>
                          </a:solidFill>
                        </a:rPr>
                        <a:t>08min28s</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solidFill>
                            <a:schemeClr val="tx1"/>
                          </a:solidFill>
                        </a:rPr>
                        <a:t>-</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0">
                <a:tc>
                  <a:txBody>
                    <a:bodyPr/>
                    <a:lstStyle/>
                    <a:p>
                      <a:pPr algn="ctr" fontAlgn="t"/>
                      <a:r>
                        <a:rPr lang="pt-BR" sz="1000" dirty="0" smtClean="0">
                          <a:solidFill>
                            <a:schemeClr val="tx1"/>
                          </a:solidFill>
                        </a:rPr>
                        <a:t>Curto Eclipse Solar Anular</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a:solidFill>
                            <a:schemeClr val="tx1"/>
                          </a:solidFill>
                        </a:rPr>
                        <a:t>3075 </a:t>
                      </a:r>
                      <a:r>
                        <a:rPr lang="pt-BR" sz="1000" dirty="0" smtClean="0">
                          <a:solidFill>
                            <a:schemeClr val="tx1"/>
                          </a:solidFill>
                        </a:rPr>
                        <a:t> Abr  07</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smtClean="0">
                          <a:solidFill>
                            <a:schemeClr val="tx1"/>
                          </a:solidFill>
                        </a:rPr>
                        <a:t>02min19s</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a:solidFill>
                            <a:schemeClr val="tx1"/>
                          </a:solidFill>
                        </a:rPr>
                        <a:t>-</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0">
                <a:tc>
                  <a:txBody>
                    <a:bodyPr/>
                    <a:lstStyle/>
                    <a:p>
                      <a:pPr algn="ctr" fontAlgn="t"/>
                      <a:r>
                        <a:rPr lang="pt-BR" sz="1000" dirty="0" smtClean="0">
                          <a:solidFill>
                            <a:schemeClr val="tx1"/>
                          </a:solidFill>
                        </a:rPr>
                        <a:t>Maior Eclipse Solar Parcial</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900" dirty="0">
                          <a:solidFill>
                            <a:schemeClr val="tx1"/>
                          </a:solidFill>
                        </a:rPr>
                        <a:t>2137 </a:t>
                      </a:r>
                      <a:r>
                        <a:rPr lang="pt-BR" sz="900" dirty="0" smtClean="0">
                          <a:solidFill>
                            <a:schemeClr val="tx1"/>
                          </a:solidFill>
                        </a:rPr>
                        <a:t> Set  15</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dirty="0">
                          <a:solidFill>
                            <a:schemeClr val="tx1"/>
                          </a:solidFill>
                        </a:rPr>
                        <a:t>-</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000">
                          <a:solidFill>
                            <a:schemeClr val="tx1"/>
                          </a:solidFill>
                        </a:rPr>
                        <a:t>0.94361</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0">
                <a:tc>
                  <a:txBody>
                    <a:bodyPr/>
                    <a:lstStyle/>
                    <a:p>
                      <a:pPr algn="ctr" fontAlgn="t"/>
                      <a:r>
                        <a:rPr lang="pt-BR" sz="1000" dirty="0" smtClean="0">
                          <a:solidFill>
                            <a:schemeClr val="tx1"/>
                          </a:solidFill>
                        </a:rPr>
                        <a:t>Menor Eclipse Solar Parcial</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900" dirty="0">
                          <a:solidFill>
                            <a:schemeClr val="tx1"/>
                          </a:solidFill>
                        </a:rPr>
                        <a:t>2011 </a:t>
                      </a:r>
                      <a:r>
                        <a:rPr lang="pt-BR" sz="900" dirty="0" smtClean="0">
                          <a:solidFill>
                            <a:schemeClr val="tx1"/>
                          </a:solidFill>
                        </a:rPr>
                        <a:t> Jul  01</a:t>
                      </a:r>
                      <a:endParaRPr lang="pt-BR" sz="1000" dirty="0">
                        <a:solidFill>
                          <a:schemeClr val="tx1"/>
                        </a:solidFill>
                      </a:endParaRP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a:solidFill>
                            <a:schemeClr val="tx1"/>
                          </a:solidFill>
                        </a:rPr>
                        <a:t>-</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000" dirty="0">
                          <a:solidFill>
                            <a:schemeClr val="tx1"/>
                          </a:solidFill>
                        </a:rPr>
                        <a:t>0.09706</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bl>
          </a:graphicData>
        </a:graphic>
      </p:graphicFrame>
      <p:sp>
        <p:nvSpPr>
          <p:cNvPr id="76801"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chemeClr val="tx1"/>
                </a:solidFill>
                <a:effectLst/>
                <a:latin typeface="Arial" pitchFamily="34" charset="0"/>
                <a:cs typeface="Arial" pitchFamily="34" charset="0"/>
              </a:rPr>
              <a:t/>
            </a:r>
            <a:br>
              <a:rPr kumimoji="0" lang="pt-BR" sz="1800" b="0" i="0" u="none" strike="noStrike" cap="none" normalizeH="0" baseline="0" smtClean="0">
                <a:ln>
                  <a:noFill/>
                </a:ln>
                <a:solidFill>
                  <a:schemeClr val="tx1"/>
                </a:solidFill>
                <a:effectLst/>
                <a:latin typeface="Arial" pitchFamily="34" charset="0"/>
                <a:cs typeface="Arial" pitchFamily="34" charset="0"/>
              </a:rPr>
            </a:b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76803" name="Picture 3" descr="http://eclipse.gsfc.nasa.gov/5MCSEmap/2501-2600/2516-05-03.gif"/>
          <p:cNvPicPr>
            <a:picLocks noChangeAspect="1" noChangeArrowheads="1"/>
          </p:cNvPicPr>
          <p:nvPr/>
        </p:nvPicPr>
        <p:blipFill>
          <a:blip r:embed="rId3" cstate="print"/>
          <a:srcRect/>
          <a:stretch>
            <a:fillRect/>
          </a:stretch>
        </p:blipFill>
        <p:spPr bwMode="auto">
          <a:xfrm>
            <a:off x="107504" y="2555464"/>
            <a:ext cx="3728864" cy="4302536"/>
          </a:xfrm>
          <a:prstGeom prst="rect">
            <a:avLst/>
          </a:prstGeom>
          <a:noFill/>
        </p:spPr>
      </p:pic>
      <p:pic>
        <p:nvPicPr>
          <p:cNvPr id="76805" name="Picture 5" descr="http://eclipse.gsfc.nasa.gov/5MCSEmap/2101-2200/2137-09-15.gif"/>
          <p:cNvPicPr>
            <a:picLocks noChangeAspect="1" noChangeArrowheads="1"/>
          </p:cNvPicPr>
          <p:nvPr/>
        </p:nvPicPr>
        <p:blipFill>
          <a:blip r:embed="rId4" cstate="print"/>
          <a:srcRect/>
          <a:stretch>
            <a:fillRect/>
          </a:stretch>
        </p:blipFill>
        <p:spPr bwMode="auto">
          <a:xfrm>
            <a:off x="5292080" y="2555464"/>
            <a:ext cx="3728864" cy="4302535"/>
          </a:xfrm>
          <a:prstGeom prst="rect">
            <a:avLst/>
          </a:prstGeom>
          <a:noFill/>
        </p:spPr>
      </p:pic>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685800" y="2780928"/>
            <a:ext cx="7772400" cy="1143000"/>
          </a:xfrm>
        </p:spPr>
        <p:txBody>
          <a:bodyPr/>
          <a:lstStyle/>
          <a:p>
            <a:r>
              <a:rPr lang="pt-BR" dirty="0" smtClean="0">
                <a:solidFill>
                  <a:schemeClr val="bg1"/>
                </a:solidFill>
              </a:rPr>
              <a:t>Mapas-Múndi dos Eclipses Solares “Totais”</a:t>
            </a:r>
            <a:endParaRPr lang="pt-BR"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1"/>
          <p:cNvSpPr>
            <a:spLocks noGrp="1"/>
          </p:cNvSpPr>
          <p:nvPr>
            <p:ph type="title"/>
          </p:nvPr>
        </p:nvSpPr>
        <p:spPr>
          <a:xfrm>
            <a:off x="685800" y="260648"/>
            <a:ext cx="7772400" cy="1143000"/>
          </a:xfrm>
        </p:spPr>
        <p:txBody>
          <a:bodyPr/>
          <a:lstStyle/>
          <a:p>
            <a:r>
              <a:rPr lang="pt-BR" dirty="0" smtClean="0">
                <a:solidFill>
                  <a:schemeClr val="accent6">
                    <a:lumMod val="40000"/>
                    <a:lumOff val="60000"/>
                  </a:schemeClr>
                </a:solidFill>
                <a:latin typeface="Century Gothic" pitchFamily="34" charset="0"/>
              </a:rPr>
              <a:t>eclipse solar </a:t>
            </a:r>
            <a:r>
              <a:rPr lang="pt-BR" sz="5400" dirty="0" smtClean="0">
                <a:solidFill>
                  <a:schemeClr val="bg1"/>
                </a:solidFill>
                <a:latin typeface="Century Gothic" pitchFamily="34" charset="0"/>
              </a:rPr>
              <a:t>anular</a:t>
            </a:r>
          </a:p>
        </p:txBody>
      </p:sp>
      <p:pic>
        <p:nvPicPr>
          <p:cNvPr id="80898" name="Picture 2" descr="http://www.mreclipse.com/SEphoto/ASE2005/image/A05-105900w.JPG"/>
          <p:cNvPicPr>
            <a:picLocks noChangeAspect="1" noChangeArrowheads="1"/>
          </p:cNvPicPr>
          <p:nvPr/>
        </p:nvPicPr>
        <p:blipFill>
          <a:blip r:embed="rId3" cstate="print"/>
          <a:srcRect/>
          <a:stretch>
            <a:fillRect/>
          </a:stretch>
        </p:blipFill>
        <p:spPr bwMode="auto">
          <a:xfrm>
            <a:off x="1000125" y="1412776"/>
            <a:ext cx="7143750" cy="4762500"/>
          </a:xfrm>
          <a:prstGeom prst="rect">
            <a:avLst/>
          </a:prstGeom>
          <a:noFill/>
        </p:spPr>
      </p:pic>
      <p:sp>
        <p:nvSpPr>
          <p:cNvPr id="5" name="Retângulo 4"/>
          <p:cNvSpPr/>
          <p:nvPr/>
        </p:nvSpPr>
        <p:spPr>
          <a:xfrm>
            <a:off x="503548" y="6309320"/>
            <a:ext cx="8136904" cy="338554"/>
          </a:xfrm>
          <a:prstGeom prst="rect">
            <a:avLst/>
          </a:prstGeom>
        </p:spPr>
        <p:txBody>
          <a:bodyPr wrap="square">
            <a:spAutoFit/>
          </a:bodyPr>
          <a:lstStyle/>
          <a:p>
            <a:r>
              <a:rPr lang="pt-BR" b="0" dirty="0" smtClean="0">
                <a:solidFill>
                  <a:schemeClr val="bg1"/>
                </a:solidFill>
              </a:rPr>
              <a:t>03 de Outubro  de 2005 (</a:t>
            </a:r>
            <a:r>
              <a:rPr lang="pt-BR" b="0" dirty="0" err="1" smtClean="0">
                <a:solidFill>
                  <a:schemeClr val="bg1"/>
                </a:solidFill>
              </a:rPr>
              <a:t>Carrascosa</a:t>
            </a:r>
            <a:r>
              <a:rPr lang="pt-BR" b="0" dirty="0" smtClean="0">
                <a:solidFill>
                  <a:schemeClr val="bg1"/>
                </a:solidFill>
              </a:rPr>
              <a:t> </a:t>
            </a:r>
            <a:r>
              <a:rPr lang="pt-BR" b="0" dirty="0" err="1" smtClean="0">
                <a:solidFill>
                  <a:schemeClr val="bg1"/>
                </a:solidFill>
              </a:rPr>
              <a:t>del</a:t>
            </a:r>
            <a:r>
              <a:rPr lang="pt-BR" b="0" dirty="0" smtClean="0">
                <a:solidFill>
                  <a:schemeClr val="bg1"/>
                </a:solidFill>
              </a:rPr>
              <a:t> Campo, Espanha)</a:t>
            </a:r>
            <a:endParaRPr lang="pt-BR"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1026" name="Picture 2" descr="C:\Users\ANDRE\Documents\OBSERVATÓRIO\ATIVIDADES\Minicurso\Apresentacoes\aula-3-Andre\aula-3-mares-eclipses\SEatlas2001.GIF"/>
          <p:cNvPicPr>
            <a:picLocks noChangeAspect="1" noChangeArrowheads="1"/>
          </p:cNvPicPr>
          <p:nvPr/>
        </p:nvPicPr>
        <p:blipFill>
          <a:blip r:embed="rId3" cstate="print"/>
          <a:srcRect/>
          <a:stretch>
            <a:fillRect/>
          </a:stretch>
        </p:blipFill>
        <p:spPr bwMode="auto">
          <a:xfrm>
            <a:off x="0" y="0"/>
            <a:ext cx="9090946" cy="6858000"/>
          </a:xfrm>
          <a:prstGeom prst="rect">
            <a:avLst/>
          </a:prstGeom>
          <a:noFill/>
        </p:spPr>
      </p:pic>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2050" name="Picture 2" descr="C:\Users\ANDRE\Documents\OBSERVATÓRIO\ATIVIDADES\Minicurso\Apresentacoes\aula-3-Andre\aula-3-mares-eclipses\SEatlas2021.GIF"/>
          <p:cNvPicPr>
            <a:picLocks noChangeAspect="1" noChangeArrowheads="1"/>
          </p:cNvPicPr>
          <p:nvPr/>
        </p:nvPicPr>
        <p:blipFill>
          <a:blip r:embed="rId3" cstate="print"/>
          <a:srcRect/>
          <a:stretch>
            <a:fillRect/>
          </a:stretch>
        </p:blipFill>
        <p:spPr bwMode="auto">
          <a:xfrm>
            <a:off x="17558" y="0"/>
            <a:ext cx="9090946" cy="6858000"/>
          </a:xfrm>
          <a:prstGeom prst="rect">
            <a:avLst/>
          </a:prstGeom>
          <a:noFill/>
        </p:spPr>
      </p:pic>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3074" name="Picture 2" descr="C:\Users\ANDRE\Documents\OBSERVATÓRIO\ATIVIDADES\Minicurso\Apresentacoes\aula-3-Andre\aula-3-mares-eclipses\SEatlas2041.GIF"/>
          <p:cNvPicPr>
            <a:picLocks noChangeAspect="1" noChangeArrowheads="1"/>
          </p:cNvPicPr>
          <p:nvPr/>
        </p:nvPicPr>
        <p:blipFill>
          <a:blip r:embed="rId3" cstate="print"/>
          <a:srcRect/>
          <a:stretch>
            <a:fillRect/>
          </a:stretch>
        </p:blipFill>
        <p:spPr bwMode="auto">
          <a:xfrm>
            <a:off x="0" y="0"/>
            <a:ext cx="9144000" cy="6898023"/>
          </a:xfrm>
          <a:prstGeom prst="rect">
            <a:avLst/>
          </a:prstGeom>
          <a:noFill/>
        </p:spPr>
      </p:pic>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7" name="Picture 3"/>
          <p:cNvPicPr>
            <a:picLocks noChangeAspect="1" noChangeArrowheads="1"/>
          </p:cNvPicPr>
          <p:nvPr/>
        </p:nvPicPr>
        <p:blipFill>
          <a:blip r:embed="rId3" cstate="print"/>
          <a:srcRect/>
          <a:stretch>
            <a:fillRect/>
          </a:stretch>
        </p:blipFill>
        <p:spPr bwMode="auto">
          <a:xfrm>
            <a:off x="21882" y="0"/>
            <a:ext cx="9098650" cy="6858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3" cstate="print"/>
          <a:srcRect/>
          <a:stretch>
            <a:fillRect/>
          </a:stretch>
        </p:blipFill>
        <p:spPr bwMode="auto">
          <a:xfrm>
            <a:off x="0" y="-20955"/>
            <a:ext cx="9144000" cy="6899911"/>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bwMode="auto">
          <a:xfrm>
            <a:off x="522000" y="2766768"/>
            <a:ext cx="2846090" cy="3312815"/>
          </a:xfrm>
          <a:prstGeom prst="rect">
            <a:avLst/>
          </a:prstGeom>
          <a:noFill/>
          <a:ln w="9525">
            <a:noFill/>
            <a:miter lim="800000"/>
            <a:headEnd/>
            <a:tailEnd/>
          </a:ln>
        </p:spPr>
        <p:txBody>
          <a:bodyPr lIns="92075" tIns="46038" rIns="92075" bIns="46038"/>
          <a:lstStyle/>
          <a:p>
            <a:pPr marL="365125" lvl="1" indent="92075" algn="l">
              <a:spcBef>
                <a:spcPct val="20000"/>
              </a:spcBef>
              <a:buClr>
                <a:schemeClr val="accent6">
                  <a:lumMod val="60000"/>
                  <a:lumOff val="40000"/>
                </a:schemeClr>
              </a:buClr>
              <a:defRPr/>
            </a:pPr>
            <a:r>
              <a:rPr lang="pt-BR" sz="2400" kern="0" dirty="0" smtClean="0">
                <a:solidFill>
                  <a:schemeClr val="accent6">
                    <a:lumMod val="20000"/>
                    <a:lumOff val="80000"/>
                  </a:schemeClr>
                </a:solidFill>
                <a:latin typeface="Century Gothic" pitchFamily="34" charset="0"/>
              </a:rPr>
              <a:t>A- 22/09/2006</a:t>
            </a:r>
          </a:p>
          <a:p>
            <a:pPr marL="365125" lvl="1" indent="92075" algn="l">
              <a:spcBef>
                <a:spcPct val="20000"/>
              </a:spcBef>
              <a:buClr>
                <a:schemeClr val="accent6">
                  <a:lumMod val="60000"/>
                  <a:lumOff val="40000"/>
                </a:schemeClr>
              </a:buClr>
              <a:defRPr/>
            </a:pPr>
            <a:r>
              <a:rPr lang="pt-BR" sz="2400" kern="0" dirty="0" smtClean="0">
                <a:solidFill>
                  <a:schemeClr val="accent6">
                    <a:lumMod val="20000"/>
                    <a:lumOff val="80000"/>
                  </a:schemeClr>
                </a:solidFill>
                <a:latin typeface="Century Gothic" pitchFamily="34" charset="0"/>
              </a:rPr>
              <a:t>A- 14/10/2023</a:t>
            </a:r>
          </a:p>
          <a:p>
            <a:pPr marL="365125" lvl="1" indent="92075" algn="l">
              <a:spcBef>
                <a:spcPct val="20000"/>
              </a:spcBef>
              <a:buClr>
                <a:schemeClr val="accent6">
                  <a:lumMod val="60000"/>
                  <a:lumOff val="40000"/>
                </a:schemeClr>
              </a:buClr>
              <a:defRPr/>
            </a:pPr>
            <a:r>
              <a:rPr lang="pt-BR" sz="2400" kern="0" dirty="0" smtClean="0">
                <a:solidFill>
                  <a:schemeClr val="accent6">
                    <a:lumMod val="20000"/>
                    <a:lumOff val="80000"/>
                  </a:schemeClr>
                </a:solidFill>
                <a:latin typeface="Century Gothic" pitchFamily="34" charset="0"/>
              </a:rPr>
              <a:t>A- 06/02/2027</a:t>
            </a:r>
          </a:p>
          <a:p>
            <a:pPr marL="365125" lvl="1" indent="92075" algn="l">
              <a:spcBef>
                <a:spcPct val="20000"/>
              </a:spcBef>
              <a:buClr>
                <a:schemeClr val="accent6">
                  <a:lumMod val="60000"/>
                  <a:lumOff val="40000"/>
                </a:schemeClr>
              </a:buClr>
              <a:defRPr/>
            </a:pPr>
            <a:r>
              <a:rPr lang="pt-BR" sz="2400" kern="0" dirty="0" smtClean="0">
                <a:solidFill>
                  <a:schemeClr val="accent6">
                    <a:lumMod val="20000"/>
                    <a:lumOff val="80000"/>
                  </a:schemeClr>
                </a:solidFill>
                <a:latin typeface="Century Gothic" pitchFamily="34" charset="0"/>
              </a:rPr>
              <a:t>A- 26/01/2028</a:t>
            </a:r>
          </a:p>
          <a:p>
            <a:pPr marL="365125" lvl="1" indent="92075" algn="l">
              <a:spcBef>
                <a:spcPct val="20000"/>
              </a:spcBef>
              <a:buClr>
                <a:schemeClr val="accent6">
                  <a:lumMod val="60000"/>
                  <a:lumOff val="40000"/>
                </a:schemeClr>
              </a:buClr>
              <a:defRPr/>
            </a:pPr>
            <a:r>
              <a:rPr lang="pt-BR" sz="2400" kern="0" dirty="0" smtClean="0">
                <a:solidFill>
                  <a:schemeClr val="accent6">
                    <a:lumMod val="20000"/>
                    <a:lumOff val="80000"/>
                  </a:schemeClr>
                </a:solidFill>
                <a:latin typeface="Century Gothic" pitchFamily="34" charset="0"/>
              </a:rPr>
              <a:t>A- 12/09/2034</a:t>
            </a:r>
          </a:p>
          <a:p>
            <a:pPr marL="365125" lvl="1" indent="92075" algn="l">
              <a:spcBef>
                <a:spcPct val="20000"/>
              </a:spcBef>
              <a:buClr>
                <a:schemeClr val="accent6">
                  <a:lumMod val="60000"/>
                  <a:lumOff val="40000"/>
                </a:schemeClr>
              </a:buClr>
              <a:defRPr/>
            </a:pPr>
            <a:r>
              <a:rPr lang="pt-BR" sz="2400" kern="0" dirty="0" smtClean="0">
                <a:solidFill>
                  <a:schemeClr val="accent6">
                    <a:lumMod val="20000"/>
                    <a:lumOff val="80000"/>
                  </a:schemeClr>
                </a:solidFill>
                <a:latin typeface="Century Gothic" pitchFamily="34" charset="0"/>
              </a:rPr>
              <a:t> T- 12/08/2045</a:t>
            </a:r>
          </a:p>
          <a:p>
            <a:pPr marL="365125" lvl="1" indent="92075" algn="l">
              <a:spcBef>
                <a:spcPct val="20000"/>
              </a:spcBef>
              <a:buClr>
                <a:schemeClr val="accent6">
                  <a:lumMod val="60000"/>
                  <a:lumOff val="40000"/>
                </a:schemeClr>
              </a:buClr>
              <a:defRPr/>
            </a:pPr>
            <a:r>
              <a:rPr lang="pt-BR" sz="2400" kern="0" dirty="0" smtClean="0">
                <a:solidFill>
                  <a:schemeClr val="accent6">
                    <a:lumMod val="20000"/>
                    <a:lumOff val="80000"/>
                  </a:schemeClr>
                </a:solidFill>
                <a:latin typeface="Century Gothic" pitchFamily="34" charset="0"/>
              </a:rPr>
              <a:t>A- 31/05/2049</a:t>
            </a:r>
          </a:p>
          <a:p>
            <a:pPr marL="365125" lvl="1" indent="92075" algn="l">
              <a:spcBef>
                <a:spcPct val="20000"/>
              </a:spcBef>
              <a:buClr>
                <a:schemeClr val="accent6">
                  <a:lumMod val="60000"/>
                  <a:lumOff val="40000"/>
                </a:schemeClr>
              </a:buClr>
              <a:defRPr/>
            </a:pPr>
            <a:endParaRPr lang="pt-BR" sz="3200" kern="0" dirty="0">
              <a:solidFill>
                <a:schemeClr val="accent6">
                  <a:lumMod val="20000"/>
                  <a:lumOff val="80000"/>
                </a:schemeClr>
              </a:solidFill>
              <a:latin typeface="Century Gothic" pitchFamily="34" charset="0"/>
            </a:endParaRPr>
          </a:p>
        </p:txBody>
      </p:sp>
      <p:sp>
        <p:nvSpPr>
          <p:cNvPr id="3" name="Subtítulo 2"/>
          <p:cNvSpPr txBox="1">
            <a:spLocks/>
          </p:cNvSpPr>
          <p:nvPr/>
        </p:nvSpPr>
        <p:spPr bwMode="auto">
          <a:xfrm>
            <a:off x="5496160" y="2743400"/>
            <a:ext cx="2846090" cy="4104456"/>
          </a:xfrm>
          <a:prstGeom prst="rect">
            <a:avLst/>
          </a:prstGeom>
          <a:noFill/>
          <a:ln w="9525">
            <a:noFill/>
            <a:miter lim="800000"/>
            <a:headEnd/>
            <a:tailEnd/>
          </a:ln>
        </p:spPr>
        <p:txBody>
          <a:bodyPr lIns="92075" tIns="46038" rIns="92075" bIns="46038"/>
          <a:lstStyle/>
          <a:p>
            <a:pPr marL="365125" lvl="1" indent="92075" algn="l">
              <a:spcBef>
                <a:spcPct val="20000"/>
              </a:spcBef>
              <a:buClr>
                <a:schemeClr val="accent6">
                  <a:lumMod val="60000"/>
                  <a:lumOff val="40000"/>
                </a:schemeClr>
              </a:buClr>
              <a:defRPr/>
            </a:pPr>
            <a:r>
              <a:rPr lang="pt-BR" sz="2400" kern="0" dirty="0" smtClean="0">
                <a:solidFill>
                  <a:schemeClr val="accent6">
                    <a:lumMod val="20000"/>
                    <a:lumOff val="80000"/>
                  </a:schemeClr>
                </a:solidFill>
                <a:latin typeface="Century Gothic" pitchFamily="34" charset="0"/>
              </a:rPr>
              <a:t>A- 12/06/2056</a:t>
            </a:r>
          </a:p>
          <a:p>
            <a:pPr marL="365125" lvl="1" indent="92075" algn="l">
              <a:spcBef>
                <a:spcPct val="20000"/>
              </a:spcBef>
              <a:buClr>
                <a:schemeClr val="accent6">
                  <a:lumMod val="60000"/>
                  <a:lumOff val="40000"/>
                </a:schemeClr>
              </a:buClr>
              <a:defRPr/>
            </a:pPr>
            <a:r>
              <a:rPr lang="pt-BR" sz="2400" kern="0" dirty="0" smtClean="0">
                <a:solidFill>
                  <a:schemeClr val="accent6">
                    <a:lumMod val="20000"/>
                    <a:lumOff val="80000"/>
                  </a:schemeClr>
                </a:solidFill>
                <a:latin typeface="Century Gothic" pitchFamily="34" charset="0"/>
              </a:rPr>
              <a:t> T- 11/05/2059</a:t>
            </a:r>
          </a:p>
          <a:p>
            <a:pPr marL="365125" lvl="1" indent="92075" algn="l">
              <a:spcBef>
                <a:spcPct val="20000"/>
              </a:spcBef>
              <a:buClr>
                <a:schemeClr val="accent6">
                  <a:lumMod val="60000"/>
                  <a:lumOff val="40000"/>
                </a:schemeClr>
              </a:buClr>
              <a:defRPr/>
            </a:pPr>
            <a:r>
              <a:rPr lang="pt-BR" sz="2400" kern="0" dirty="0" smtClean="0">
                <a:solidFill>
                  <a:schemeClr val="accent6">
                    <a:lumMod val="20000"/>
                    <a:lumOff val="80000"/>
                  </a:schemeClr>
                </a:solidFill>
                <a:latin typeface="Century Gothic" pitchFamily="34" charset="0"/>
              </a:rPr>
              <a:t> T- 30/04/2060</a:t>
            </a:r>
          </a:p>
          <a:p>
            <a:pPr marL="365125" lvl="1" indent="92075" algn="l">
              <a:spcBef>
                <a:spcPct val="20000"/>
              </a:spcBef>
              <a:buClr>
                <a:schemeClr val="accent6">
                  <a:lumMod val="60000"/>
                  <a:lumOff val="40000"/>
                </a:schemeClr>
              </a:buClr>
              <a:defRPr/>
            </a:pPr>
            <a:r>
              <a:rPr lang="pt-BR" sz="2400" kern="0" dirty="0" smtClean="0">
                <a:solidFill>
                  <a:schemeClr val="accent6">
                    <a:lumMod val="20000"/>
                    <a:lumOff val="80000"/>
                  </a:schemeClr>
                </a:solidFill>
                <a:latin typeface="Century Gothic" pitchFamily="34" charset="0"/>
              </a:rPr>
              <a:t>H- 06/12/2067</a:t>
            </a:r>
          </a:p>
          <a:p>
            <a:pPr marL="365125" lvl="1" indent="92075" algn="l">
              <a:spcBef>
                <a:spcPct val="20000"/>
              </a:spcBef>
              <a:buClr>
                <a:schemeClr val="accent6">
                  <a:lumMod val="60000"/>
                  <a:lumOff val="40000"/>
                </a:schemeClr>
              </a:buClr>
              <a:defRPr/>
            </a:pPr>
            <a:r>
              <a:rPr lang="pt-BR" sz="2400" kern="0" dirty="0" smtClean="0">
                <a:solidFill>
                  <a:schemeClr val="accent6">
                    <a:lumMod val="20000"/>
                    <a:lumOff val="80000"/>
                  </a:schemeClr>
                </a:solidFill>
                <a:latin typeface="Century Gothic" pitchFamily="34" charset="0"/>
              </a:rPr>
              <a:t>A- 31/03/2071</a:t>
            </a:r>
          </a:p>
          <a:p>
            <a:pPr marL="365125" lvl="1" indent="92075" algn="l">
              <a:spcBef>
                <a:spcPct val="20000"/>
              </a:spcBef>
              <a:buClr>
                <a:schemeClr val="accent6">
                  <a:lumMod val="60000"/>
                  <a:lumOff val="40000"/>
                </a:schemeClr>
              </a:buClr>
              <a:defRPr/>
            </a:pPr>
            <a:r>
              <a:rPr lang="pt-BR" sz="2400" kern="0" dirty="0" smtClean="0">
                <a:solidFill>
                  <a:schemeClr val="accent6">
                    <a:lumMod val="20000"/>
                    <a:lumOff val="80000"/>
                  </a:schemeClr>
                </a:solidFill>
                <a:latin typeface="Century Gothic" pitchFamily="34" charset="0"/>
              </a:rPr>
              <a:t> T- 23/09/2071</a:t>
            </a:r>
          </a:p>
          <a:p>
            <a:pPr marL="365125" lvl="1" indent="92075" algn="l">
              <a:spcBef>
                <a:spcPct val="20000"/>
              </a:spcBef>
              <a:buClr>
                <a:schemeClr val="accent6">
                  <a:lumMod val="60000"/>
                  <a:lumOff val="40000"/>
                </a:schemeClr>
              </a:buClr>
              <a:defRPr/>
            </a:pPr>
            <a:r>
              <a:rPr lang="pt-BR" sz="2400" kern="0" dirty="0" smtClean="0">
                <a:solidFill>
                  <a:schemeClr val="accent6">
                    <a:lumMod val="20000"/>
                    <a:lumOff val="80000"/>
                  </a:schemeClr>
                </a:solidFill>
                <a:latin typeface="Century Gothic" pitchFamily="34" charset="0"/>
              </a:rPr>
              <a:t>A-16/01/2075</a:t>
            </a:r>
          </a:p>
          <a:p>
            <a:pPr marL="365125" lvl="1" indent="92075" algn="l">
              <a:spcBef>
                <a:spcPct val="20000"/>
              </a:spcBef>
              <a:buClr>
                <a:schemeClr val="accent6">
                  <a:lumMod val="60000"/>
                  <a:lumOff val="40000"/>
                </a:schemeClr>
              </a:buClr>
              <a:defRPr/>
            </a:pPr>
            <a:r>
              <a:rPr lang="pt-BR" sz="2400" kern="0" dirty="0" smtClean="0">
                <a:solidFill>
                  <a:schemeClr val="accent6">
                    <a:lumMod val="20000"/>
                    <a:lumOff val="80000"/>
                  </a:schemeClr>
                </a:solidFill>
                <a:latin typeface="Century Gothic" pitchFamily="34" charset="0"/>
              </a:rPr>
              <a:t>A- 15/11/2077</a:t>
            </a:r>
          </a:p>
          <a:p>
            <a:pPr marL="365125" lvl="1" indent="92075" algn="l">
              <a:spcBef>
                <a:spcPct val="20000"/>
              </a:spcBef>
              <a:buClr>
                <a:schemeClr val="accent6">
                  <a:lumMod val="60000"/>
                  <a:lumOff val="40000"/>
                </a:schemeClr>
              </a:buClr>
              <a:defRPr/>
            </a:pPr>
            <a:r>
              <a:rPr lang="pt-BR" sz="2400" kern="0" dirty="0" smtClean="0">
                <a:solidFill>
                  <a:schemeClr val="accent6">
                    <a:lumMod val="20000"/>
                    <a:lumOff val="80000"/>
                  </a:schemeClr>
                </a:solidFill>
                <a:latin typeface="Century Gothic" pitchFamily="34" charset="0"/>
              </a:rPr>
              <a:t>A-27/02/2082</a:t>
            </a:r>
          </a:p>
          <a:p>
            <a:pPr marL="365125" lvl="1" indent="92075" algn="l">
              <a:spcBef>
                <a:spcPct val="20000"/>
              </a:spcBef>
              <a:buClr>
                <a:schemeClr val="accent6">
                  <a:lumMod val="60000"/>
                  <a:lumOff val="40000"/>
                </a:schemeClr>
              </a:buClr>
              <a:defRPr/>
            </a:pPr>
            <a:endParaRPr lang="pt-BR" sz="3200" kern="0" dirty="0">
              <a:solidFill>
                <a:schemeClr val="accent6">
                  <a:lumMod val="20000"/>
                  <a:lumOff val="80000"/>
                </a:schemeClr>
              </a:solidFill>
              <a:latin typeface="Century Gothic" pitchFamily="34" charset="0"/>
            </a:endParaRPr>
          </a:p>
        </p:txBody>
      </p:sp>
      <p:sp>
        <p:nvSpPr>
          <p:cNvPr id="4" name="Título 4"/>
          <p:cNvSpPr txBox="1">
            <a:spLocks/>
          </p:cNvSpPr>
          <p:nvPr/>
        </p:nvSpPr>
        <p:spPr bwMode="auto">
          <a:xfrm>
            <a:off x="251520" y="731632"/>
            <a:ext cx="8568952"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4400" b="0" i="0" u="none" strike="noStrike" kern="0" cap="none" spc="0" normalizeH="0" baseline="0" noProof="0" dirty="0" smtClean="0">
                <a:ln>
                  <a:noFill/>
                </a:ln>
                <a:solidFill>
                  <a:schemeClr val="accent2">
                    <a:lumMod val="20000"/>
                    <a:lumOff val="80000"/>
                  </a:schemeClr>
                </a:solidFill>
                <a:effectLst/>
                <a:uLnTx/>
                <a:uFillTx/>
                <a:latin typeface="Century Gothic" pitchFamily="34" charset="0"/>
                <a:ea typeface="+mj-ea"/>
                <a:cs typeface="+mj-cs"/>
              </a:rPr>
              <a:t>Eclipses “Totais” </a:t>
            </a:r>
            <a:br>
              <a:rPr kumimoji="0" lang="pt-BR" sz="4400" b="0" i="0" u="none" strike="noStrike" kern="0" cap="none" spc="0" normalizeH="0" baseline="0" noProof="0" dirty="0" smtClean="0">
                <a:ln>
                  <a:noFill/>
                </a:ln>
                <a:solidFill>
                  <a:schemeClr val="accent2">
                    <a:lumMod val="20000"/>
                    <a:lumOff val="80000"/>
                  </a:schemeClr>
                </a:solidFill>
                <a:effectLst/>
                <a:uLnTx/>
                <a:uFillTx/>
                <a:latin typeface="Century Gothic" pitchFamily="34" charset="0"/>
                <a:ea typeface="+mj-ea"/>
                <a:cs typeface="+mj-cs"/>
              </a:rPr>
            </a:br>
            <a:r>
              <a:rPr kumimoji="0" lang="pt-BR" sz="4400" b="0" i="0" u="none" strike="noStrike" kern="0" cap="none" spc="0" normalizeH="0" baseline="0" noProof="0" dirty="0" smtClean="0">
                <a:ln>
                  <a:noFill/>
                </a:ln>
                <a:solidFill>
                  <a:schemeClr val="accent2">
                    <a:lumMod val="20000"/>
                    <a:lumOff val="80000"/>
                  </a:schemeClr>
                </a:solidFill>
                <a:effectLst/>
                <a:uLnTx/>
                <a:uFillTx/>
                <a:latin typeface="Century Gothic" pitchFamily="34" charset="0"/>
                <a:ea typeface="+mj-ea"/>
                <a:cs typeface="+mj-cs"/>
              </a:rPr>
              <a:t>visíveis no Brasil</a:t>
            </a:r>
            <a:br>
              <a:rPr kumimoji="0" lang="pt-BR" sz="4400" b="0" i="0" u="none" strike="noStrike" kern="0" cap="none" spc="0" normalizeH="0" baseline="0" noProof="0" dirty="0" smtClean="0">
                <a:ln>
                  <a:noFill/>
                </a:ln>
                <a:solidFill>
                  <a:schemeClr val="accent2">
                    <a:lumMod val="20000"/>
                    <a:lumOff val="80000"/>
                  </a:schemeClr>
                </a:solidFill>
                <a:effectLst/>
                <a:uLnTx/>
                <a:uFillTx/>
                <a:latin typeface="Century Gothic" pitchFamily="34" charset="0"/>
                <a:ea typeface="+mj-ea"/>
                <a:cs typeface="+mj-cs"/>
              </a:rPr>
            </a:br>
            <a:r>
              <a:rPr kumimoji="0" lang="pt-BR" sz="4400" b="0" i="0" u="none" strike="noStrike" kern="0" cap="none" spc="0" normalizeH="0" baseline="0" noProof="0" dirty="0" smtClean="0">
                <a:ln>
                  <a:noFill/>
                </a:ln>
                <a:solidFill>
                  <a:schemeClr val="accent2">
                    <a:lumMod val="20000"/>
                    <a:lumOff val="80000"/>
                  </a:schemeClr>
                </a:solidFill>
                <a:effectLst/>
                <a:uLnTx/>
                <a:uFillTx/>
                <a:latin typeface="Century Gothic" pitchFamily="34" charset="0"/>
                <a:ea typeface="+mj-ea"/>
                <a:cs typeface="+mj-cs"/>
              </a:rPr>
              <a:t>no Século XXI</a:t>
            </a:r>
          </a:p>
          <a:p>
            <a:pPr marL="0" marR="0" lvl="0" indent="0" algn="ctr" defTabSz="914400" rtl="0" eaLnBrk="0" fontAlgn="base" latinLnBrk="0" hangingPunct="0">
              <a:lnSpc>
                <a:spcPct val="100000"/>
              </a:lnSpc>
              <a:spcBef>
                <a:spcPct val="0"/>
              </a:spcBef>
              <a:spcAft>
                <a:spcPct val="0"/>
              </a:spcAft>
              <a:buClrTx/>
              <a:buSzTx/>
              <a:buFontTx/>
              <a:buNone/>
              <a:tabLst/>
              <a:defRPr/>
            </a:pPr>
            <a:r>
              <a:rPr lang="pt-BR" sz="2000" b="0" kern="0" dirty="0" smtClean="0">
                <a:solidFill>
                  <a:schemeClr val="accent2">
                    <a:lumMod val="20000"/>
                    <a:lumOff val="80000"/>
                  </a:schemeClr>
                </a:solidFill>
                <a:latin typeface="Century Gothic" pitchFamily="34" charset="0"/>
                <a:ea typeface="+mj-ea"/>
                <a:cs typeface="+mj-cs"/>
              </a:rPr>
              <a:t>(16 eclipses)</a:t>
            </a:r>
            <a:endParaRPr kumimoji="0" lang="pt-BR" sz="2000" b="0" i="0" u="none" strike="noStrike" kern="0" cap="none" spc="0" normalizeH="0" baseline="0" noProof="0" dirty="0" smtClean="0">
              <a:ln>
                <a:noFill/>
              </a:ln>
              <a:solidFill>
                <a:schemeClr val="accent2">
                  <a:lumMod val="20000"/>
                  <a:lumOff val="80000"/>
                </a:schemeClr>
              </a:solidFill>
              <a:effectLst/>
              <a:uLnTx/>
              <a:uFillTx/>
              <a:latin typeface="Century Gothic" pitchFamily="34" charset="0"/>
              <a:ea typeface="+mj-ea"/>
              <a:cs typeface="+mj-cs"/>
            </a:endParaRPr>
          </a:p>
        </p:txBody>
      </p:sp>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eclipse.gsfc.nasa.gov/SEanimate/SEanimate2001/SE2045Aug12T.GIF"/>
          <p:cNvPicPr>
            <a:picLocks noChangeAspect="1" noChangeArrowheads="1" noCrop="1"/>
          </p:cNvPicPr>
          <p:nvPr/>
        </p:nvPicPr>
        <p:blipFill>
          <a:blip r:embed="rId3" cstate="print"/>
          <a:srcRect/>
          <a:stretch>
            <a:fillRect/>
          </a:stretch>
        </p:blipFill>
        <p:spPr bwMode="auto">
          <a:xfrm>
            <a:off x="755576" y="2287587"/>
            <a:ext cx="2381250" cy="2571751"/>
          </a:xfrm>
          <a:prstGeom prst="rect">
            <a:avLst/>
          </a:prstGeom>
          <a:noFill/>
        </p:spPr>
      </p:pic>
      <p:pic>
        <p:nvPicPr>
          <p:cNvPr id="64516" name="Picture 4" descr="http://eclipse.gsfc.nasa.gov/SEplot/SEplot2001/SE2045Aug12T.GIF"/>
          <p:cNvPicPr>
            <a:picLocks noChangeAspect="1" noChangeArrowheads="1"/>
          </p:cNvPicPr>
          <p:nvPr/>
        </p:nvPicPr>
        <p:blipFill>
          <a:blip r:embed="rId4" cstate="print"/>
          <a:srcRect/>
          <a:stretch>
            <a:fillRect/>
          </a:stretch>
        </p:blipFill>
        <p:spPr bwMode="auto">
          <a:xfrm>
            <a:off x="3851920" y="0"/>
            <a:ext cx="5292080" cy="6854683"/>
          </a:xfrm>
          <a:prstGeom prst="rect">
            <a:avLst/>
          </a:prstGeom>
          <a:noFill/>
        </p:spPr>
      </p:pic>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eclipse.gsfc.nasa.gov/SEplot/SEplot2051/SE2067Dec06H.GIF"/>
          <p:cNvPicPr>
            <a:picLocks noChangeAspect="1" noChangeArrowheads="1"/>
          </p:cNvPicPr>
          <p:nvPr/>
        </p:nvPicPr>
        <p:blipFill>
          <a:blip r:embed="rId3" cstate="print"/>
          <a:srcRect/>
          <a:stretch>
            <a:fillRect/>
          </a:stretch>
        </p:blipFill>
        <p:spPr bwMode="auto">
          <a:xfrm>
            <a:off x="1925960" y="3316"/>
            <a:ext cx="5292080" cy="6854684"/>
          </a:xfrm>
          <a:prstGeom prst="rect">
            <a:avLst/>
          </a:prstGeom>
          <a:noFill/>
        </p:spPr>
      </p:pic>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eclipse.gsfc.nasa.gov/SEplot/SEplot2051/SE2075Jan16T.GIF"/>
          <p:cNvPicPr>
            <a:picLocks noChangeAspect="1" noChangeArrowheads="1"/>
          </p:cNvPicPr>
          <p:nvPr/>
        </p:nvPicPr>
        <p:blipFill>
          <a:blip r:embed="rId3" cstate="print"/>
          <a:srcRect/>
          <a:stretch>
            <a:fillRect/>
          </a:stretch>
        </p:blipFill>
        <p:spPr bwMode="auto">
          <a:xfrm>
            <a:off x="1927160" y="0"/>
            <a:ext cx="5292080" cy="6854684"/>
          </a:xfrm>
          <a:prstGeom prst="rect">
            <a:avLst/>
          </a:prstGeom>
          <a:noFill/>
        </p:spPr>
      </p:pic>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89756" y="0"/>
            <a:ext cx="8964488" cy="6824844"/>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2339752" y="4085413"/>
            <a:ext cx="6696075" cy="2733675"/>
          </a:xfrm>
          <a:prstGeom prst="rect">
            <a:avLst/>
          </a:prstGeom>
          <a:noFill/>
          <a:ln w="9525">
            <a:noFill/>
            <a:miter lim="800000"/>
            <a:headEnd/>
            <a:tailEnd/>
          </a:ln>
        </p:spPr>
      </p:pic>
      <p:sp>
        <p:nvSpPr>
          <p:cNvPr id="5" name="Retângulo 4"/>
          <p:cNvSpPr/>
          <p:nvPr/>
        </p:nvSpPr>
        <p:spPr>
          <a:xfrm>
            <a:off x="755576" y="548680"/>
            <a:ext cx="6048672" cy="276999"/>
          </a:xfrm>
          <a:prstGeom prst="rect">
            <a:avLst/>
          </a:prstGeom>
          <a:solidFill>
            <a:schemeClr val="accent1">
              <a:lumMod val="50000"/>
            </a:schemeClr>
          </a:solidFill>
        </p:spPr>
        <p:txBody>
          <a:bodyPr wrap="square">
            <a:spAutoFit/>
          </a:bodyPr>
          <a:lstStyle/>
          <a:p>
            <a:r>
              <a:rPr lang="pt-BR" sz="1200" dirty="0" smtClean="0">
                <a:solidFill>
                  <a:schemeClr val="tx1"/>
                </a:solidFill>
                <a:hlinkClick r:id="rId5"/>
              </a:rPr>
              <a:t>http://eclipse.gsfc.nasa.gov/SEgoogle/SEgoogle2051/SE2075Jan16Tgoogle.html</a:t>
            </a:r>
            <a:endParaRPr lang="pt-BR" sz="1200" dirty="0" smtClean="0">
              <a:solidFill>
                <a:schemeClr val="tx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85800" y="0"/>
            <a:ext cx="7772400" cy="764704"/>
          </a:xfrm>
        </p:spPr>
        <p:txBody>
          <a:bodyPr/>
          <a:lstStyle/>
          <a:p>
            <a:r>
              <a:rPr lang="pt-BR" dirty="0" smtClean="0">
                <a:solidFill>
                  <a:schemeClr val="accent6">
                    <a:lumMod val="40000"/>
                    <a:lumOff val="60000"/>
                  </a:schemeClr>
                </a:solidFill>
                <a:latin typeface="Century Gothic" pitchFamily="34" charset="0"/>
              </a:rPr>
              <a:t>eclipse solar </a:t>
            </a:r>
            <a:r>
              <a:rPr lang="pt-BR" sz="5400" dirty="0" smtClean="0">
                <a:solidFill>
                  <a:schemeClr val="bg1"/>
                </a:solidFill>
                <a:latin typeface="Century Gothic" pitchFamily="34" charset="0"/>
              </a:rPr>
              <a:t>híbrido</a:t>
            </a:r>
          </a:p>
        </p:txBody>
      </p:sp>
      <p:pic>
        <p:nvPicPr>
          <p:cNvPr id="1026" name="Picture 2" descr="See Explanation.  Clicking on the picture will download&#10; the highest resolution version available."/>
          <p:cNvPicPr>
            <a:picLocks noChangeAspect="1" noChangeArrowheads="1"/>
          </p:cNvPicPr>
          <p:nvPr/>
        </p:nvPicPr>
        <p:blipFill>
          <a:blip r:embed="rId3" cstate="print"/>
          <a:srcRect/>
          <a:stretch>
            <a:fillRect/>
          </a:stretch>
        </p:blipFill>
        <p:spPr bwMode="auto">
          <a:xfrm>
            <a:off x="1475656" y="908720"/>
            <a:ext cx="6444208" cy="5007687"/>
          </a:xfrm>
          <a:prstGeom prst="rect">
            <a:avLst/>
          </a:prstGeom>
          <a:noFill/>
        </p:spPr>
      </p:pic>
      <p:sp>
        <p:nvSpPr>
          <p:cNvPr id="5" name="Retângulo 4"/>
          <p:cNvSpPr/>
          <p:nvPr/>
        </p:nvSpPr>
        <p:spPr>
          <a:xfrm>
            <a:off x="1241601" y="6021288"/>
            <a:ext cx="6660798" cy="584775"/>
          </a:xfrm>
          <a:prstGeom prst="rect">
            <a:avLst/>
          </a:prstGeom>
        </p:spPr>
        <p:txBody>
          <a:bodyPr wrap="none">
            <a:spAutoFit/>
          </a:bodyPr>
          <a:lstStyle/>
          <a:p>
            <a:r>
              <a:rPr lang="en-US" b="0" dirty="0" smtClean="0">
                <a:solidFill>
                  <a:schemeClr val="bg1"/>
                </a:solidFill>
              </a:rPr>
              <a:t>Fred </a:t>
            </a:r>
            <a:r>
              <a:rPr lang="en-US" b="0" dirty="0" err="1" smtClean="0">
                <a:solidFill>
                  <a:schemeClr val="bg1"/>
                </a:solidFill>
              </a:rPr>
              <a:t>Espenak</a:t>
            </a:r>
            <a:r>
              <a:rPr lang="en-US" b="0" dirty="0" smtClean="0">
                <a:solidFill>
                  <a:schemeClr val="bg1"/>
                </a:solidFill>
              </a:rPr>
              <a:t> (</a:t>
            </a:r>
            <a:r>
              <a:rPr lang="en-US" b="0" dirty="0" err="1" smtClean="0">
                <a:solidFill>
                  <a:schemeClr val="bg1"/>
                </a:solidFill>
              </a:rPr>
              <a:t>Oceano</a:t>
            </a:r>
            <a:r>
              <a:rPr lang="en-US" b="0" dirty="0" smtClean="0">
                <a:solidFill>
                  <a:schemeClr val="bg1"/>
                </a:solidFill>
              </a:rPr>
              <a:t> </a:t>
            </a:r>
            <a:r>
              <a:rPr lang="en-US" b="0" dirty="0" err="1" smtClean="0">
                <a:solidFill>
                  <a:schemeClr val="bg1"/>
                </a:solidFill>
              </a:rPr>
              <a:t>Pacífico</a:t>
            </a:r>
            <a:r>
              <a:rPr lang="en-US" b="0" dirty="0" smtClean="0">
                <a:solidFill>
                  <a:schemeClr val="bg1"/>
                </a:solidFill>
              </a:rPr>
              <a:t>)              </a:t>
            </a:r>
            <a:r>
              <a:rPr lang="en-US" b="0" dirty="0" smtClean="0"/>
              <a:t>    </a:t>
            </a:r>
            <a:r>
              <a:rPr lang="en-US" b="0" dirty="0" smtClean="0">
                <a:solidFill>
                  <a:schemeClr val="bg1"/>
                </a:solidFill>
              </a:rPr>
              <a:t>Stephan </a:t>
            </a:r>
            <a:r>
              <a:rPr lang="en-US" b="0" dirty="0" err="1" smtClean="0">
                <a:solidFill>
                  <a:schemeClr val="bg1"/>
                </a:solidFill>
              </a:rPr>
              <a:t>Heinsiu</a:t>
            </a:r>
            <a:r>
              <a:rPr lang="en-US" b="0" dirty="0" smtClean="0">
                <a:solidFill>
                  <a:schemeClr val="bg1"/>
                </a:solidFill>
              </a:rPr>
              <a:t> (Panamá)</a:t>
            </a:r>
          </a:p>
          <a:p>
            <a:r>
              <a:rPr lang="en-US" b="0" dirty="0" smtClean="0">
                <a:solidFill>
                  <a:schemeClr val="bg1"/>
                </a:solidFill>
              </a:rPr>
              <a:t>8 de </a:t>
            </a:r>
            <a:r>
              <a:rPr lang="en-US" b="0" dirty="0" err="1" smtClean="0">
                <a:solidFill>
                  <a:schemeClr val="bg1"/>
                </a:solidFill>
              </a:rPr>
              <a:t>Abril</a:t>
            </a:r>
            <a:r>
              <a:rPr lang="en-US" b="0" dirty="0" smtClean="0">
                <a:solidFill>
                  <a:schemeClr val="bg1"/>
                </a:solidFill>
              </a:rPr>
              <a:t> de 2005</a:t>
            </a:r>
            <a:endParaRPr lang="pt-BR"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395536" y="1844824"/>
            <a:ext cx="8352928" cy="2431435"/>
          </a:xfrm>
          <a:prstGeom prst="rect">
            <a:avLst/>
          </a:prstGeom>
          <a:noFill/>
        </p:spPr>
        <p:txBody>
          <a:bodyPr wrap="square" rtlCol="0">
            <a:spAutoFit/>
          </a:bodyPr>
          <a:lstStyle/>
          <a:p>
            <a:r>
              <a:rPr lang="pt-BR" sz="3200" dirty="0" smtClean="0">
                <a:solidFill>
                  <a:schemeClr val="bg1"/>
                </a:solidFill>
              </a:rPr>
              <a:t>Aplicativo de Visualização </a:t>
            </a:r>
          </a:p>
          <a:p>
            <a:r>
              <a:rPr lang="pt-BR" sz="3200" dirty="0" smtClean="0">
                <a:solidFill>
                  <a:schemeClr val="bg1"/>
                </a:solidFill>
              </a:rPr>
              <a:t>de </a:t>
            </a:r>
          </a:p>
          <a:p>
            <a:r>
              <a:rPr lang="pt-BR" sz="3200" dirty="0" smtClean="0">
                <a:solidFill>
                  <a:schemeClr val="bg1"/>
                </a:solidFill>
              </a:rPr>
              <a:t>Eclipses Solares</a:t>
            </a:r>
            <a:br>
              <a:rPr lang="pt-BR" sz="3200" dirty="0" smtClean="0">
                <a:solidFill>
                  <a:schemeClr val="bg1"/>
                </a:solidFill>
              </a:rPr>
            </a:br>
            <a:r>
              <a:rPr lang="pt-BR" sz="2400" dirty="0" smtClean="0">
                <a:solidFill>
                  <a:schemeClr val="bg1"/>
                </a:solidFill>
              </a:rPr>
              <a:t>http://www.kotenmon.com/cal/emapwin_eng.htm</a:t>
            </a:r>
            <a:endParaRPr lang="pt-BR" sz="3200" dirty="0" smtClean="0">
              <a:solidFill>
                <a:schemeClr val="bg1"/>
              </a:solidFill>
            </a:endParaRPr>
          </a:p>
          <a:p>
            <a:endParaRPr lang="pt-BR" sz="3200"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3001963"/>
            <a:ext cx="7772400" cy="1143000"/>
          </a:xfrm>
        </p:spPr>
        <p:txBody>
          <a:bodyPr/>
          <a:lstStyle/>
          <a:p>
            <a:r>
              <a:rPr lang="pt-BR" dirty="0" smtClean="0">
                <a:solidFill>
                  <a:schemeClr val="bg1"/>
                </a:solidFill>
              </a:rPr>
              <a:t>Final da Terceira Aula</a:t>
            </a:r>
            <a:endParaRPr lang="pt-BR"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2564904"/>
            <a:ext cx="7772400" cy="1143000"/>
          </a:xfrm>
        </p:spPr>
        <p:txBody>
          <a:bodyPr/>
          <a:lstStyle/>
          <a:p>
            <a:r>
              <a:rPr lang="pt-BR" dirty="0" smtClean="0">
                <a:solidFill>
                  <a:schemeClr val="bg1"/>
                </a:solidFill>
              </a:rPr>
              <a:t>APÊNDICE</a:t>
            </a:r>
            <a:endParaRPr lang="pt-BR"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bwMode="auto">
          <a:xfrm>
            <a:off x="2051720" y="764704"/>
            <a:ext cx="5760640" cy="5328592"/>
          </a:xfrm>
          <a:prstGeom prst="rect">
            <a:avLst/>
          </a:prstGeom>
          <a:solidFill>
            <a:srgbClr val="00B0F0"/>
          </a:solidFill>
          <a:ln w="12700" cap="flat" cmpd="sng" algn="ctr">
            <a:solidFill>
              <a:srgbClr val="00B0F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pic>
        <p:nvPicPr>
          <p:cNvPr id="76802" name="Picture 2" descr="http://upload.wikimedia.org/wikipedia/commons/thumb/9/9f/SolarEclipseGamma.svg/950px-SolarEclipseGamma.svg.png"/>
          <p:cNvPicPr>
            <a:picLocks noChangeAspect="1" noChangeArrowheads="1"/>
          </p:cNvPicPr>
          <p:nvPr/>
        </p:nvPicPr>
        <p:blipFill>
          <a:blip r:embed="rId3" cstate="print"/>
          <a:srcRect/>
          <a:stretch>
            <a:fillRect/>
          </a:stretch>
        </p:blipFill>
        <p:spPr bwMode="auto">
          <a:xfrm>
            <a:off x="2123728" y="836712"/>
            <a:ext cx="5617252" cy="5203349"/>
          </a:xfrm>
          <a:prstGeom prst="rect">
            <a:avLst/>
          </a:prstGeom>
          <a:noFill/>
        </p:spPr>
      </p:pic>
      <p:sp>
        <p:nvSpPr>
          <p:cNvPr id="4" name="CaixaDeTexto 3"/>
          <p:cNvSpPr txBox="1"/>
          <p:nvPr/>
        </p:nvSpPr>
        <p:spPr>
          <a:xfrm>
            <a:off x="2627784" y="2492896"/>
            <a:ext cx="2808312" cy="338554"/>
          </a:xfrm>
          <a:prstGeom prst="rect">
            <a:avLst/>
          </a:prstGeom>
          <a:noFill/>
        </p:spPr>
        <p:txBody>
          <a:bodyPr wrap="square" rtlCol="0">
            <a:spAutoFit/>
          </a:bodyPr>
          <a:lstStyle/>
          <a:p>
            <a:r>
              <a:rPr lang="pt-BR" dirty="0" smtClean="0">
                <a:solidFill>
                  <a:srgbClr val="FF0000"/>
                </a:solidFill>
              </a:rPr>
              <a:t>GAMMA</a:t>
            </a:r>
            <a:endParaRPr lang="pt-BR" dirty="0">
              <a:solidFill>
                <a:srgbClr val="FF0000"/>
              </a:solidFill>
            </a:endParaRP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1"/>
          <p:cNvSpPr>
            <a:spLocks noGrp="1"/>
          </p:cNvSpPr>
          <p:nvPr>
            <p:ph type="title"/>
          </p:nvPr>
        </p:nvSpPr>
        <p:spPr>
          <a:xfrm>
            <a:off x="685800" y="260648"/>
            <a:ext cx="7772400" cy="1143000"/>
          </a:xfrm>
        </p:spPr>
        <p:txBody>
          <a:bodyPr/>
          <a:lstStyle/>
          <a:p>
            <a:r>
              <a:rPr lang="pt-BR" dirty="0" smtClean="0">
                <a:solidFill>
                  <a:schemeClr val="accent6">
                    <a:lumMod val="40000"/>
                    <a:lumOff val="60000"/>
                  </a:schemeClr>
                </a:solidFill>
                <a:latin typeface="Century Gothic" pitchFamily="34" charset="0"/>
              </a:rPr>
              <a:t>eclipse solar </a:t>
            </a:r>
            <a:r>
              <a:rPr lang="pt-BR" sz="5400" dirty="0" smtClean="0">
                <a:solidFill>
                  <a:schemeClr val="bg1"/>
                </a:solidFill>
                <a:latin typeface="Century Gothic" pitchFamily="34" charset="0"/>
              </a:rPr>
              <a:t>parcial</a:t>
            </a:r>
          </a:p>
        </p:txBody>
      </p:sp>
      <p:pic>
        <p:nvPicPr>
          <p:cNvPr id="76802" name="Picture 2" descr="http://www.mreclipse.com/SEreports/PSE2000Jul30/PSE2000-1.JPG"/>
          <p:cNvPicPr>
            <a:picLocks noChangeAspect="1" noChangeArrowheads="1"/>
          </p:cNvPicPr>
          <p:nvPr/>
        </p:nvPicPr>
        <p:blipFill>
          <a:blip r:embed="rId3" cstate="print"/>
          <a:srcRect/>
          <a:stretch>
            <a:fillRect/>
          </a:stretch>
        </p:blipFill>
        <p:spPr bwMode="auto">
          <a:xfrm>
            <a:off x="1243012" y="1392237"/>
            <a:ext cx="6657975" cy="4362451"/>
          </a:xfrm>
          <a:prstGeom prst="rect">
            <a:avLst/>
          </a:prstGeom>
          <a:noFill/>
        </p:spPr>
      </p:pic>
      <p:sp>
        <p:nvSpPr>
          <p:cNvPr id="5" name="Retângulo 4"/>
          <p:cNvSpPr/>
          <p:nvPr/>
        </p:nvSpPr>
        <p:spPr>
          <a:xfrm>
            <a:off x="1331640" y="6021288"/>
            <a:ext cx="6408712" cy="338554"/>
          </a:xfrm>
          <a:prstGeom prst="rect">
            <a:avLst/>
          </a:prstGeom>
        </p:spPr>
        <p:txBody>
          <a:bodyPr wrap="square">
            <a:spAutoFit/>
          </a:bodyPr>
          <a:lstStyle/>
          <a:p>
            <a:r>
              <a:rPr lang="en-US" b="0" dirty="0" smtClean="0">
                <a:solidFill>
                  <a:schemeClr val="bg1"/>
                </a:solidFill>
              </a:rPr>
              <a:t>30 de </a:t>
            </a:r>
            <a:r>
              <a:rPr lang="en-US" b="0" dirty="0" err="1" smtClean="0">
                <a:solidFill>
                  <a:schemeClr val="bg1"/>
                </a:solidFill>
              </a:rPr>
              <a:t>Julho</a:t>
            </a:r>
            <a:r>
              <a:rPr lang="en-US" b="0" dirty="0" smtClean="0">
                <a:solidFill>
                  <a:schemeClr val="bg1"/>
                </a:solidFill>
              </a:rPr>
              <a:t> 2000  (Spokane, </a:t>
            </a:r>
            <a:r>
              <a:rPr lang="en-US" b="0" dirty="0" err="1" smtClean="0">
                <a:solidFill>
                  <a:schemeClr val="bg1"/>
                </a:solidFill>
              </a:rPr>
              <a:t>Estados</a:t>
            </a:r>
            <a:r>
              <a:rPr lang="en-US" b="0" dirty="0" smtClean="0">
                <a:solidFill>
                  <a:schemeClr val="bg1"/>
                </a:solidFill>
              </a:rPr>
              <a:t> </a:t>
            </a:r>
            <a:r>
              <a:rPr lang="en-US" b="0" dirty="0" err="1" smtClean="0">
                <a:solidFill>
                  <a:schemeClr val="bg1"/>
                </a:solidFill>
              </a:rPr>
              <a:t>Unidos</a:t>
            </a:r>
            <a:r>
              <a:rPr lang="en-US" b="0" dirty="0" smtClean="0">
                <a:solidFill>
                  <a:schemeClr val="bg1"/>
                </a:solidFill>
              </a:rPr>
              <a:t>)</a:t>
            </a:r>
            <a:endParaRPr lang="pt-BR"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23528" y="980728"/>
            <a:ext cx="3636404" cy="5416868"/>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b="1" i="0" u="none" strike="noStrike" cap="none" normalizeH="0" baseline="0" dirty="0" smtClean="0">
              <a:ln>
                <a:noFill/>
              </a:ln>
              <a:solidFill>
                <a:schemeClr val="bg1"/>
              </a:solidFill>
              <a:effectLst/>
              <a:latin typeface="Lato"/>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800" b="1" i="0" u="none" strike="noStrike" cap="none" normalizeH="0" baseline="0" dirty="0" smtClean="0">
                <a:ln>
                  <a:noFill/>
                </a:ln>
                <a:solidFill>
                  <a:schemeClr val="bg1"/>
                </a:solidFill>
                <a:effectLst/>
                <a:latin typeface="Lato"/>
                <a:cs typeface="Arial" pitchFamily="34" charset="0"/>
              </a:rPr>
              <a:t>Cânone </a:t>
            </a:r>
            <a:r>
              <a:rPr kumimoji="0" lang="pt-BR" sz="2800" b="0" i="0" u="none" strike="noStrike" cap="none" normalizeH="0" baseline="0" dirty="0" smtClean="0">
                <a:ln>
                  <a:noFill/>
                </a:ln>
                <a:solidFill>
                  <a:schemeClr val="bg1"/>
                </a:solidFill>
                <a:effectLst/>
                <a:latin typeface="Lato"/>
                <a:cs typeface="Arial" pitchFamily="34" charset="0"/>
              </a:rPr>
              <a:t>é um termo que deriva do grego “</a:t>
            </a:r>
            <a:r>
              <a:rPr kumimoji="0" lang="pt-BR" sz="2800" b="0" i="1" u="none" strike="noStrike" cap="none" normalizeH="0" baseline="0" dirty="0" err="1" smtClean="0">
                <a:ln>
                  <a:noFill/>
                </a:ln>
                <a:solidFill>
                  <a:schemeClr val="bg1"/>
                </a:solidFill>
                <a:effectLst/>
                <a:latin typeface="Lato"/>
                <a:cs typeface="Arial" pitchFamily="34" charset="0"/>
              </a:rPr>
              <a:t>kanón</a:t>
            </a:r>
            <a:r>
              <a:rPr kumimoji="0" lang="pt-BR" sz="2800" b="0" i="0" u="none" strike="noStrike" cap="none" normalizeH="0" baseline="0" dirty="0" smtClean="0">
                <a:ln>
                  <a:noFill/>
                </a:ln>
                <a:solidFill>
                  <a:schemeClr val="bg1"/>
                </a:solidFill>
                <a:effectLst/>
                <a:latin typeface="Lato"/>
                <a:cs typeface="Arial" pitchFamily="34" charset="0"/>
              </a:rPr>
              <a:t>”, utilizado para designar uma vara que servia de referência como unidade de medida. Na Língua Portuguesa o termo adquiriu o significado geral de </a:t>
            </a:r>
            <a:r>
              <a:rPr kumimoji="0" lang="pt-BR" sz="2800" b="1" i="0" u="none" strike="noStrike" cap="none" normalizeH="0" baseline="0" dirty="0" smtClean="0">
                <a:ln>
                  <a:noFill/>
                </a:ln>
                <a:solidFill>
                  <a:schemeClr val="bg1"/>
                </a:solidFill>
                <a:effectLst/>
                <a:latin typeface="Lato"/>
                <a:cs typeface="Arial" pitchFamily="34" charset="0"/>
              </a:rPr>
              <a:t>regra</a:t>
            </a:r>
            <a:r>
              <a:rPr kumimoji="0" lang="pt-BR" sz="2800" b="0" i="0" u="none" strike="noStrike" cap="none" normalizeH="0" baseline="0" dirty="0" smtClean="0">
                <a:ln>
                  <a:noFill/>
                </a:ln>
                <a:solidFill>
                  <a:schemeClr val="bg1"/>
                </a:solidFill>
                <a:effectLst/>
                <a:latin typeface="Lato"/>
                <a:cs typeface="Arial" pitchFamily="34" charset="0"/>
              </a:rPr>
              <a:t>, </a:t>
            </a:r>
            <a:r>
              <a:rPr kumimoji="0" lang="pt-BR" sz="2800" b="1" i="0" u="none" strike="noStrike" cap="none" normalizeH="0" baseline="0" dirty="0" smtClean="0">
                <a:ln>
                  <a:noFill/>
                </a:ln>
                <a:solidFill>
                  <a:schemeClr val="bg1"/>
                </a:solidFill>
                <a:effectLst/>
                <a:latin typeface="Lato"/>
                <a:cs typeface="Arial" pitchFamily="34" charset="0"/>
              </a:rPr>
              <a:t>preceito </a:t>
            </a:r>
            <a:r>
              <a:rPr kumimoji="0" lang="pt-BR" sz="2800" b="0" i="0" u="none" strike="noStrike" cap="none" normalizeH="0" baseline="0" dirty="0" smtClean="0">
                <a:ln>
                  <a:noFill/>
                </a:ln>
                <a:solidFill>
                  <a:schemeClr val="bg1"/>
                </a:solidFill>
                <a:effectLst/>
                <a:latin typeface="Lato"/>
                <a:cs typeface="Arial" pitchFamily="34" charset="0"/>
              </a:rPr>
              <a:t>ou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800" b="1" i="0" u="none" strike="noStrike" cap="none" normalizeH="0" baseline="0" dirty="0" smtClean="0">
                <a:ln>
                  <a:noFill/>
                </a:ln>
                <a:solidFill>
                  <a:schemeClr val="bg1"/>
                </a:solidFill>
                <a:effectLst/>
                <a:latin typeface="Lato"/>
                <a:cs typeface="Arial" pitchFamily="34" charset="0"/>
              </a:rPr>
              <a:t>norma</a:t>
            </a:r>
            <a:r>
              <a:rPr kumimoji="0" lang="pt-BR" sz="2800" b="0" i="0" u="none" strike="noStrike" cap="none" normalizeH="0" baseline="0" dirty="0" smtClean="0">
                <a:ln>
                  <a:noFill/>
                </a:ln>
                <a:solidFill>
                  <a:schemeClr val="bg1"/>
                </a:solidFill>
                <a:effectLst/>
                <a:latin typeface="Lato"/>
                <a:cs typeface="Arial" pitchFamily="34" charset="0"/>
              </a:rPr>
              <a:t>.</a:t>
            </a:r>
            <a:endParaRPr kumimoji="0" lang="pt-BR" sz="4000" b="0" i="0" u="none" strike="noStrike" cap="none" normalizeH="0" baseline="0" dirty="0" smtClean="0">
              <a:ln>
                <a:noFill/>
              </a:ln>
              <a:solidFill>
                <a:schemeClr val="bg1"/>
              </a:solidFill>
              <a:effectLst/>
              <a:latin typeface="Arial" pitchFamily="34" charset="0"/>
              <a:cs typeface="Arial" pitchFamily="34" charset="0"/>
            </a:endParaRPr>
          </a:p>
        </p:txBody>
      </p:sp>
      <p:sp>
        <p:nvSpPr>
          <p:cNvPr id="5" name="Título 4"/>
          <p:cNvSpPr>
            <a:spLocks noGrp="1"/>
          </p:cNvSpPr>
          <p:nvPr>
            <p:ph type="title"/>
          </p:nvPr>
        </p:nvSpPr>
        <p:spPr>
          <a:xfrm>
            <a:off x="685800" y="116632"/>
            <a:ext cx="7772400" cy="1143000"/>
          </a:xfrm>
        </p:spPr>
        <p:txBody>
          <a:bodyPr/>
          <a:lstStyle/>
          <a:p>
            <a:r>
              <a:rPr lang="pt-BR" dirty="0" smtClean="0">
                <a:solidFill>
                  <a:schemeClr val="bg1"/>
                </a:solidFill>
              </a:rPr>
              <a:t>Mapas </a:t>
            </a:r>
            <a:r>
              <a:rPr lang="pt-BR" dirty="0" err="1" smtClean="0">
                <a:solidFill>
                  <a:schemeClr val="bg1"/>
                </a:solidFill>
              </a:rPr>
              <a:t>Cânonicos</a:t>
            </a:r>
            <a:endParaRPr lang="pt-BR" dirty="0">
              <a:solidFill>
                <a:schemeClr val="bg1"/>
              </a:solidFill>
            </a:endParaRPr>
          </a:p>
        </p:txBody>
      </p:sp>
      <p:pic>
        <p:nvPicPr>
          <p:cNvPr id="1027" name="Picture 3" descr="http://eclipse.gsfc.nasa.gov/5MCSEmap/2001-2100/2014-04-29.gif"/>
          <p:cNvPicPr>
            <a:picLocks noChangeAspect="1" noChangeArrowheads="1"/>
          </p:cNvPicPr>
          <p:nvPr/>
        </p:nvPicPr>
        <p:blipFill>
          <a:blip r:embed="rId3" cstate="print"/>
          <a:srcRect/>
          <a:stretch>
            <a:fillRect/>
          </a:stretch>
        </p:blipFill>
        <p:spPr bwMode="auto">
          <a:xfrm>
            <a:off x="4191000" y="1143000"/>
            <a:ext cx="4953000" cy="5715000"/>
          </a:xfrm>
          <a:prstGeom prst="rect">
            <a:avLst/>
          </a:prstGeom>
          <a:noFill/>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2" name="Picture 4"/>
          <p:cNvPicPr>
            <a:picLocks noChangeAspect="1" noChangeArrowheads="1"/>
          </p:cNvPicPr>
          <p:nvPr/>
        </p:nvPicPr>
        <p:blipFill>
          <a:blip r:embed="rId3" cstate="print"/>
          <a:srcRect/>
          <a:stretch>
            <a:fillRect/>
          </a:stretch>
        </p:blipFill>
        <p:spPr bwMode="auto">
          <a:xfrm>
            <a:off x="2087724" y="5068"/>
            <a:ext cx="4968552" cy="685293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mapas-solares-nomenclatura.gif"/>
          <p:cNvPicPr>
            <a:picLocks noChangeAspect="1"/>
          </p:cNvPicPr>
          <p:nvPr/>
        </p:nvPicPr>
        <p:blipFill>
          <a:blip r:embed="rId3" cstate="print"/>
          <a:stretch>
            <a:fillRect/>
          </a:stretch>
        </p:blipFill>
        <p:spPr>
          <a:xfrm>
            <a:off x="30454" y="476672"/>
            <a:ext cx="9113546" cy="5924453"/>
          </a:xfrm>
          <a:prstGeom prst="rect">
            <a:avLst/>
          </a:prstGeom>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eclipse.gsfc.nasa.gov/5MCSEmap/2001-2100/2061-04-20.gif"/>
          <p:cNvPicPr>
            <a:picLocks noChangeAspect="1" noChangeArrowheads="1"/>
          </p:cNvPicPr>
          <p:nvPr/>
        </p:nvPicPr>
        <p:blipFill>
          <a:blip r:embed="rId3" cstate="print"/>
          <a:srcRect/>
          <a:stretch>
            <a:fillRect/>
          </a:stretch>
        </p:blipFill>
        <p:spPr bwMode="auto">
          <a:xfrm>
            <a:off x="0" y="1039999"/>
            <a:ext cx="4391338" cy="5066928"/>
          </a:xfrm>
          <a:prstGeom prst="rect">
            <a:avLst/>
          </a:prstGeom>
          <a:noFill/>
        </p:spPr>
      </p:pic>
      <p:pic>
        <p:nvPicPr>
          <p:cNvPr id="70660" name="Picture 4" descr="http://eclipse.gsfc.nasa.gov/5MCSEmap/2001-2100/2075-01-16.gif"/>
          <p:cNvPicPr>
            <a:picLocks noChangeAspect="1" noChangeArrowheads="1"/>
          </p:cNvPicPr>
          <p:nvPr/>
        </p:nvPicPr>
        <p:blipFill>
          <a:blip r:embed="rId4" cstate="print"/>
          <a:srcRect/>
          <a:stretch>
            <a:fillRect/>
          </a:stretch>
        </p:blipFill>
        <p:spPr bwMode="auto">
          <a:xfrm>
            <a:off x="4775514" y="1053183"/>
            <a:ext cx="4368486" cy="5040560"/>
          </a:xfrm>
          <a:prstGeom prst="rect">
            <a:avLst/>
          </a:prstGeom>
          <a:noFill/>
        </p:spPr>
      </p:pic>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BR" sz="1600" b="1" i="0" u="none" strike="noStrike" cap="none" normalizeH="0" baseline="0" smtClean="0">
            <a:ln>
              <a:noFill/>
            </a:ln>
            <a:solidFill>
              <a:srgbClr val="FF0066"/>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BR" sz="1600" b="1" i="0" u="none" strike="noStrike" cap="none" normalizeH="0" baseline="0" smtClean="0">
            <a:ln>
              <a:noFill/>
            </a:ln>
            <a:solidFill>
              <a:srgbClr val="FF0066"/>
            </a:solidFill>
            <a:effectLst/>
            <a:latin typeface="Arial"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9001</TotalTime>
  <Words>2348</Words>
  <Application>Microsoft Office PowerPoint</Application>
  <PresentationFormat>Apresentação na tela (4:3)</PresentationFormat>
  <Paragraphs>476</Paragraphs>
  <Slides>43</Slides>
  <Notes>33</Notes>
  <HiddenSlides>0</HiddenSlides>
  <MMClips>0</MMClips>
  <ScaleCrop>false</ScaleCrop>
  <HeadingPairs>
    <vt:vector size="4" baseType="variant">
      <vt:variant>
        <vt:lpstr>Tema</vt:lpstr>
      </vt:variant>
      <vt:variant>
        <vt:i4>1</vt:i4>
      </vt:variant>
      <vt:variant>
        <vt:lpstr>Títulos de slides</vt:lpstr>
      </vt:variant>
      <vt:variant>
        <vt:i4>43</vt:i4>
      </vt:variant>
    </vt:vector>
  </HeadingPairs>
  <TitlesOfParts>
    <vt:vector size="44" baseType="lpstr">
      <vt:lpstr>Blank Presentation</vt:lpstr>
      <vt:lpstr>Slide 1</vt:lpstr>
      <vt:lpstr>eclipse solar total</vt:lpstr>
      <vt:lpstr>eclipse solar anular</vt:lpstr>
      <vt:lpstr>eclipse solar híbrido</vt:lpstr>
      <vt:lpstr>eclipse solar parcial</vt:lpstr>
      <vt:lpstr>Mapas Cânonicos</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Séries de Saros</vt:lpstr>
      <vt:lpstr>Slide 24</vt:lpstr>
      <vt:lpstr>Slide 25</vt:lpstr>
      <vt:lpstr>Slide 26</vt:lpstr>
      <vt:lpstr>Slide 27</vt:lpstr>
      <vt:lpstr>Slide 28</vt:lpstr>
      <vt:lpstr>Mapas-Múndi dos Eclipses Solares “Totais”</vt:lpstr>
      <vt:lpstr>Slide 30</vt:lpstr>
      <vt:lpstr>Slide 31</vt:lpstr>
      <vt:lpstr>Slide 32</vt:lpstr>
      <vt:lpstr>Slide 33</vt:lpstr>
      <vt:lpstr>Slide 34</vt:lpstr>
      <vt:lpstr>Slide 35</vt:lpstr>
      <vt:lpstr>Slide 36</vt:lpstr>
      <vt:lpstr>Slide 37</vt:lpstr>
      <vt:lpstr>Slide 38</vt:lpstr>
      <vt:lpstr>Slide 39</vt:lpstr>
      <vt:lpstr>Slide 40</vt:lpstr>
      <vt:lpstr>Final da Terceira Aula</vt:lpstr>
      <vt:lpstr>APÊNDICE</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Calendários</dc:title>
  <dc:creator>Iagusp</dc:creator>
  <cp:lastModifiedBy>Jorge</cp:lastModifiedBy>
  <cp:revision>573</cp:revision>
  <cp:lastPrinted>2000-05-01T12:23:36Z</cp:lastPrinted>
  <dcterms:created xsi:type="dcterms:W3CDTF">1995-06-17T23:31:02Z</dcterms:created>
  <dcterms:modified xsi:type="dcterms:W3CDTF">2015-07-30T13:43:49Z</dcterms:modified>
</cp:coreProperties>
</file>