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001" r:id="rId2"/>
    <p:sldId id="963" r:id="rId3"/>
    <p:sldId id="969" r:id="rId4"/>
    <p:sldId id="1028" r:id="rId5"/>
    <p:sldId id="1026" r:id="rId6"/>
    <p:sldId id="1030" r:id="rId7"/>
    <p:sldId id="1031" r:id="rId8"/>
    <p:sldId id="1032" r:id="rId9"/>
    <p:sldId id="1033" r:id="rId10"/>
    <p:sldId id="1027" r:id="rId11"/>
    <p:sldId id="1025" r:id="rId12"/>
    <p:sldId id="1029" r:id="rId13"/>
    <p:sldId id="1034" r:id="rId14"/>
    <p:sldId id="1046" r:id="rId15"/>
    <p:sldId id="1045" r:id="rId16"/>
    <p:sldId id="1044" r:id="rId17"/>
    <p:sldId id="1043" r:id="rId18"/>
    <p:sldId id="1042" r:id="rId19"/>
    <p:sldId id="1041" r:id="rId20"/>
    <p:sldId id="1040" r:id="rId21"/>
    <p:sldId id="1039" r:id="rId22"/>
    <p:sldId id="1038" r:id="rId23"/>
    <p:sldId id="1037" r:id="rId24"/>
    <p:sldId id="1036" r:id="rId25"/>
    <p:sldId id="1051" r:id="rId26"/>
    <p:sldId id="1049" r:id="rId27"/>
    <p:sldId id="1048" r:id="rId28"/>
    <p:sldId id="1047" r:id="rId29"/>
    <p:sldId id="1054" r:id="rId30"/>
    <p:sldId id="1035" r:id="rId31"/>
    <p:sldId id="1052" r:id="rId32"/>
    <p:sldId id="1053" r:id="rId33"/>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3103" autoAdjust="0"/>
  </p:normalViewPr>
  <p:slideViewPr>
    <p:cSldViewPr>
      <p:cViewPr>
        <p:scale>
          <a:sx n="98" d="100"/>
          <a:sy n="98" d="100"/>
        </p:scale>
        <p:origin x="-134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http://eclipse.gsfc.nasa.gov/LEcat5/figure.html</a:t>
            </a:r>
          </a:p>
          <a:p>
            <a:r>
              <a:rPr lang="pt-BR" dirty="0" smtClean="0"/>
              <a:t>http://eclipse.gsfc.nasa.gov/5MCLEmap/Fig1-1-LE.gif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5MCLE-</a:t>
            </a:r>
            <a:r>
              <a:rPr lang="pt-BR" dirty="0" err="1" smtClean="0"/>
              <a:t>Figs</a:t>
            </a:r>
            <a:r>
              <a:rPr lang="pt-BR" dirty="0" smtClean="0"/>
              <a:t>-10.</a:t>
            </a:r>
            <a:r>
              <a:rPr lang="pt-BR" dirty="0" err="1" smtClean="0"/>
              <a:t>pdf</a:t>
            </a:r>
            <a:endParaRPr lang="pt-BR" dirty="0" smtClean="0"/>
          </a:p>
          <a:p>
            <a:r>
              <a:rPr lang="pt-BR" dirty="0" smtClean="0"/>
              <a:t>http://eclipse.gsfc.nasa.gov/SEpubs/5MCLE.html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http://eclipse.gsfc.nasa.gov/LEplot/LEplot2001/LE2014Apr15T.pdf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http://eclipse.gsfc.nasa.gov/OH/OH2012.html</a:t>
            </a:r>
          </a:p>
          <a:p>
            <a:r>
              <a:rPr lang="en-US" sz="1200" b="1" i="0" kern="1200" dirty="0" smtClean="0">
                <a:solidFill>
                  <a:schemeClr val="tx1"/>
                </a:solidFill>
                <a:latin typeface="Times New Roman" pitchFamily="18" charset="0"/>
                <a:ea typeface="+mn-ea"/>
                <a:cs typeface="+mn-cs"/>
              </a:rPr>
              <a:t>Acknowledgments</a:t>
            </a:r>
          </a:p>
          <a:p>
            <a:r>
              <a:rPr lang="en-US" sz="1200" b="0" i="0" kern="1200" dirty="0" smtClean="0">
                <a:solidFill>
                  <a:schemeClr val="tx1"/>
                </a:solidFill>
                <a:latin typeface="Times New Roman" pitchFamily="18" charset="0"/>
                <a:ea typeface="+mn-ea"/>
                <a:cs typeface="+mn-cs"/>
              </a:rPr>
              <a:t>All eclipse predictions were generated on an Apple Power Mac G4 computer using algorithms developed from the Explanatory Supplement [1974] with additional algorithms from </a:t>
            </a:r>
            <a:r>
              <a:rPr lang="en-US" sz="1200" b="0" i="0" kern="1200" dirty="0" err="1" smtClean="0">
                <a:solidFill>
                  <a:schemeClr val="tx1"/>
                </a:solidFill>
                <a:latin typeface="Times New Roman" pitchFamily="18" charset="0"/>
                <a:ea typeface="+mn-ea"/>
                <a:cs typeface="+mn-cs"/>
              </a:rPr>
              <a:t>Meeus</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Grosjean</a:t>
            </a:r>
            <a:r>
              <a:rPr lang="en-US" sz="1200" b="0" i="0" kern="1200" dirty="0" smtClean="0">
                <a:solidFill>
                  <a:schemeClr val="tx1"/>
                </a:solidFill>
                <a:latin typeface="Times New Roman" pitchFamily="18" charset="0"/>
                <a:ea typeface="+mn-ea"/>
                <a:cs typeface="+mn-cs"/>
              </a:rPr>
              <a:t>, and </a:t>
            </a:r>
            <a:r>
              <a:rPr lang="en-US" sz="1200" b="0" i="0" kern="1200" dirty="0" err="1" smtClean="0">
                <a:solidFill>
                  <a:schemeClr val="tx1"/>
                </a:solidFill>
                <a:latin typeface="Times New Roman" pitchFamily="18" charset="0"/>
                <a:ea typeface="+mn-ea"/>
                <a:cs typeface="+mn-cs"/>
              </a:rPr>
              <a:t>Vanderleen</a:t>
            </a:r>
            <a:r>
              <a:rPr lang="en-US" sz="1200" b="0" i="0" kern="1200" dirty="0" smtClean="0">
                <a:solidFill>
                  <a:schemeClr val="tx1"/>
                </a:solidFill>
                <a:latin typeface="Times New Roman" pitchFamily="18" charset="0"/>
                <a:ea typeface="+mn-ea"/>
                <a:cs typeface="+mn-cs"/>
              </a:rPr>
              <a:t> [1966]. The solar coordinates used in the eclipse predictions are based on VSOP87 [P. </a:t>
            </a:r>
            <a:r>
              <a:rPr lang="en-US" sz="1200" b="0" i="0" kern="1200" dirty="0" err="1" smtClean="0">
                <a:solidFill>
                  <a:schemeClr val="tx1"/>
                </a:solidFill>
                <a:latin typeface="Times New Roman" pitchFamily="18" charset="0"/>
                <a:ea typeface="+mn-ea"/>
                <a:cs typeface="+mn-cs"/>
              </a:rPr>
              <a:t>Bretagnon</a:t>
            </a:r>
            <a:r>
              <a:rPr lang="en-US" sz="1200" b="0" i="0" kern="1200" dirty="0" smtClean="0">
                <a:solidFill>
                  <a:schemeClr val="tx1"/>
                </a:solidFill>
                <a:latin typeface="Times New Roman" pitchFamily="18" charset="0"/>
                <a:ea typeface="+mn-ea"/>
                <a:cs typeface="+mn-cs"/>
              </a:rPr>
              <a:t> and G. </a:t>
            </a:r>
            <a:r>
              <a:rPr lang="en-US" sz="1200" b="0" i="0" kern="1200" dirty="0" err="1" smtClean="0">
                <a:solidFill>
                  <a:schemeClr val="tx1"/>
                </a:solidFill>
                <a:latin typeface="Times New Roman" pitchFamily="18" charset="0"/>
                <a:ea typeface="+mn-ea"/>
                <a:cs typeface="+mn-cs"/>
              </a:rPr>
              <a:t>Francou</a:t>
            </a:r>
            <a:r>
              <a:rPr lang="en-US" sz="1200" b="0" i="0" kern="1200" dirty="0" smtClean="0">
                <a:solidFill>
                  <a:schemeClr val="tx1"/>
                </a:solidFill>
                <a:latin typeface="Times New Roman" pitchFamily="18" charset="0"/>
                <a:ea typeface="+mn-ea"/>
                <a:cs typeface="+mn-cs"/>
              </a:rPr>
              <a:t>, 1988]. The lunar coordinates are based on ELP-2000/82 [M. </a:t>
            </a:r>
            <a:r>
              <a:rPr lang="en-US" sz="1200" b="0" i="0" kern="1200" dirty="0" err="1" smtClean="0">
                <a:solidFill>
                  <a:schemeClr val="tx1"/>
                </a:solidFill>
                <a:latin typeface="Times New Roman" pitchFamily="18" charset="0"/>
                <a:ea typeface="+mn-ea"/>
                <a:cs typeface="+mn-cs"/>
              </a:rPr>
              <a:t>Chapront-Touzé</a:t>
            </a:r>
            <a:r>
              <a:rPr lang="en-US" sz="1200" b="0" i="0" kern="1200" dirty="0" smtClean="0">
                <a:solidFill>
                  <a:schemeClr val="tx1"/>
                </a:solidFill>
                <a:latin typeface="Times New Roman" pitchFamily="18" charset="0"/>
                <a:ea typeface="+mn-ea"/>
                <a:cs typeface="+mn-cs"/>
              </a:rPr>
              <a:t> and J. </a:t>
            </a:r>
            <a:r>
              <a:rPr lang="en-US" sz="1200" b="0" i="0" kern="1200" dirty="0" err="1" smtClean="0">
                <a:solidFill>
                  <a:schemeClr val="tx1"/>
                </a:solidFill>
                <a:latin typeface="Times New Roman" pitchFamily="18" charset="0"/>
                <a:ea typeface="+mn-ea"/>
                <a:cs typeface="+mn-cs"/>
              </a:rPr>
              <a:t>Chapront</a:t>
            </a:r>
            <a:r>
              <a:rPr lang="en-US" sz="1200" b="0" i="0" kern="1200" dirty="0" smtClean="0">
                <a:solidFill>
                  <a:schemeClr val="tx1"/>
                </a:solidFill>
                <a:latin typeface="Times New Roman" pitchFamily="18" charset="0"/>
                <a:ea typeface="+mn-ea"/>
                <a:cs typeface="+mn-cs"/>
              </a:rPr>
              <a:t>, 1983]. For lunar eclipses, the diameter of the </a:t>
            </a:r>
            <a:r>
              <a:rPr lang="en-US" sz="1200" b="0" i="0" kern="1200" dirty="0" err="1" smtClean="0">
                <a:solidFill>
                  <a:schemeClr val="tx1"/>
                </a:solidFill>
                <a:latin typeface="Times New Roman" pitchFamily="18" charset="0"/>
                <a:ea typeface="+mn-ea"/>
                <a:cs typeface="+mn-cs"/>
              </a:rPr>
              <a:t>umbral</a:t>
            </a:r>
            <a:r>
              <a:rPr lang="en-US" sz="1200" b="0" i="0" kern="1200" dirty="0" smtClean="0">
                <a:solidFill>
                  <a:schemeClr val="tx1"/>
                </a:solidFill>
                <a:latin typeface="Times New Roman" pitchFamily="18" charset="0"/>
                <a:ea typeface="+mn-ea"/>
                <a:cs typeface="+mn-cs"/>
              </a:rPr>
              <a:t> and penumbral shadows were calculated using </a:t>
            </a:r>
            <a:r>
              <a:rPr lang="en-US" sz="1200" b="0" i="0" kern="1200" dirty="0" err="1" smtClean="0">
                <a:solidFill>
                  <a:schemeClr val="tx1"/>
                </a:solidFill>
                <a:latin typeface="Times New Roman" pitchFamily="18" charset="0"/>
                <a:ea typeface="+mn-ea"/>
                <a:cs typeface="+mn-cs"/>
              </a:rPr>
              <a:t>Danjon's</a:t>
            </a:r>
            <a:r>
              <a:rPr lang="en-US" sz="1200" b="0" i="0" kern="1200" dirty="0" smtClean="0">
                <a:solidFill>
                  <a:schemeClr val="tx1"/>
                </a:solidFill>
                <a:latin typeface="Times New Roman" pitchFamily="18" charset="0"/>
                <a:ea typeface="+mn-ea"/>
                <a:cs typeface="+mn-cs"/>
              </a:rPr>
              <a:t> rule of enlarging Earth's radius by 1/85 to compensate for the opacity of the terrestrial atmosphere; corrections for the effects of </a:t>
            </a:r>
            <a:r>
              <a:rPr lang="en-US" sz="1200" b="0" i="0" kern="1200" dirty="0" err="1" smtClean="0">
                <a:solidFill>
                  <a:schemeClr val="tx1"/>
                </a:solidFill>
                <a:latin typeface="Times New Roman" pitchFamily="18" charset="0"/>
                <a:ea typeface="+mn-ea"/>
                <a:cs typeface="+mn-cs"/>
              </a:rPr>
              <a:t>oblateness</a:t>
            </a:r>
            <a:r>
              <a:rPr lang="en-US" sz="1200" b="0" i="0" kern="1200" dirty="0" smtClean="0">
                <a:solidFill>
                  <a:schemeClr val="tx1"/>
                </a:solidFill>
                <a:latin typeface="Times New Roman" pitchFamily="18" charset="0"/>
                <a:ea typeface="+mn-ea"/>
                <a:cs typeface="+mn-cs"/>
              </a:rPr>
              <a:t> have also been included. Text and table composition was done on a Macintosh using Microsoft Word. Additional figure annotation was performed with Claris MacDraw Pro.</a:t>
            </a:r>
          </a:p>
          <a:p>
            <a:r>
              <a:rPr lang="en-US" sz="1200" b="0" i="0" kern="1200" dirty="0" smtClean="0">
                <a:solidFill>
                  <a:schemeClr val="tx1"/>
                </a:solidFill>
                <a:latin typeface="Times New Roman" pitchFamily="18" charset="0"/>
                <a:ea typeface="+mn-ea"/>
                <a:cs typeface="+mn-cs"/>
              </a:rPr>
              <a:t>All calculations, diagrams, tables, and opinions presented in this paper are those of the author, and he assumes full responsibility for their accuracy</a:t>
            </a:r>
            <a:r>
              <a:rPr lang="en-US" sz="1200" b="0" i="0" kern="1200" dirty="0" smtClean="0">
                <a:solidFill>
                  <a:schemeClr val="tx1"/>
                </a:solidFill>
                <a:latin typeface="Times New Roman" pitchFamily="18" charset="0"/>
                <a:ea typeface="+mn-ea"/>
                <a:cs typeface="+mn-cs"/>
              </a:rPr>
              <a:t>.</a:t>
            </a:r>
          </a:p>
          <a:p>
            <a:endParaRPr lang="en-US" sz="1200" b="0" i="0" kern="1200" dirty="0" smtClean="0">
              <a:solidFill>
                <a:schemeClr val="tx1"/>
              </a:solidFill>
              <a:latin typeface="Times New Roman" pitchFamily="18" charset="0"/>
              <a:ea typeface="+mn-ea"/>
              <a:cs typeface="+mn-cs"/>
            </a:endParaRP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https://en.wikipedia.org/wiki/Andr%C3%A9-Louis_Danjon</a:t>
            </a:r>
          </a:p>
          <a:p>
            <a:endParaRPr lang="en-US" sz="1200" b="0" i="0" kern="1200" dirty="0" smtClean="0">
              <a:solidFill>
                <a:schemeClr val="tx1"/>
              </a:solidFill>
              <a:latin typeface="Times New Roman" pitchFamily="18" charset="0"/>
              <a:ea typeface="+mn-ea"/>
              <a:cs typeface="+mn-cs"/>
            </a:endParaRPr>
          </a:p>
          <a:p>
            <a:endParaRPr lang="en-US" sz="1200" b="0" i="0" kern="1200" dirty="0" smtClean="0">
              <a:solidFill>
                <a:schemeClr val="tx1"/>
              </a:solidFill>
              <a:latin typeface="Times New Roman" pitchFamily="18"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20</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http://eclipse.gsfc.nasa.gov/LEsaros/LEsaroscat.html</a:t>
            </a:r>
          </a:p>
          <a:p>
            <a:r>
              <a:rPr lang="pt-BR" dirty="0" smtClean="0"/>
              <a:t>http://eclipse.gsfc.nasa.gov/LEsaros/LEsaroscatkey.html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http://eclipse.gsfc.nasa.gov/5MCLEmap/2001-2100/LE2009-07-07N.gif</a:t>
            </a:r>
          </a:p>
          <a:p>
            <a:r>
              <a:rPr lang="pt-BR" dirty="0" smtClean="0"/>
              <a:t>http://eclipse.gsfc.nasa.gov/LEsaros/LEsaros110.html</a:t>
            </a:r>
          </a:p>
          <a:p>
            <a:endParaRPr lang="pt-BR" dirty="0" smtClean="0"/>
          </a:p>
          <a:p>
            <a:r>
              <a:rPr lang="pt-BR" dirty="0" smtClean="0"/>
              <a:t>http://eclipse.gsfc.nasa.gov/5MCLEmap/2001-2100/LE2096-06-06N.gif</a:t>
            </a:r>
          </a:p>
          <a:p>
            <a:r>
              <a:rPr lang="pt-BR" dirty="0" smtClean="0"/>
              <a:t>http://eclipse.gsfc.nasa.gov/LEsaros/LEsaros151.html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http://eclipse.gsfc.nasa.gov/OH/OH2014.html#</a:t>
            </a:r>
            <a:r>
              <a:rPr lang="pt-BR" dirty="0" err="1" smtClean="0"/>
              <a:t>tetrads</a:t>
            </a:r>
            <a:endParaRPr lang="pt-BR" dirty="0" smtClean="0"/>
          </a:p>
          <a:p>
            <a:r>
              <a:rPr lang="pt-BR" dirty="0" smtClean="0"/>
              <a:t>http://eclipse.gsfc.nasa.gov/LEcat5/LE2001-2100.html</a:t>
            </a:r>
          </a:p>
          <a:p>
            <a:endParaRPr lang="pt-BR" dirty="0" smtClean="0"/>
          </a:p>
          <a:p>
            <a:r>
              <a:rPr lang="pt-BR" dirty="0" smtClean="0"/>
              <a:t>http://www.biblicalintegrity.org/wp-content/uploads/2013/08/Blood-moons.jpg</a:t>
            </a:r>
          </a:p>
          <a:p>
            <a:r>
              <a:rPr lang="pt-BR" dirty="0" smtClean="0"/>
              <a:t>http://www.biblicalintegrity.org/2014/01/24/blood-moon-tetrad/</a:t>
            </a:r>
          </a:p>
          <a:p>
            <a:endParaRPr lang="pt-BR" dirty="0" smtClean="0"/>
          </a:p>
          <a:p>
            <a:endParaRPr lang="pt-BR" dirty="0" smtClean="0"/>
          </a:p>
          <a:p>
            <a:r>
              <a:rPr lang="pt-BR" dirty="0" smtClean="0"/>
              <a:t>Eclipse lunar Tétrades </a:t>
            </a:r>
          </a:p>
          <a:p>
            <a:endParaRPr lang="pt-BR" dirty="0" smtClean="0"/>
          </a:p>
          <a:p>
            <a:r>
              <a:rPr lang="pt-BR" dirty="0" smtClean="0"/>
              <a:t>Os eclipses lunares de 2014 é o primeiro de quatro eclipses lunares totais consecutivas - uma série conhecida como uma tétrade. Durante o período de 5000-ano -1.999-3.000, existem 4.378 eclipses de penumbra (36,3%), 4207 eclipses lunares parciais (34,9%) e 3479 eclipses lunares totais (28,8%). Cerca de 16,3% (568) de todos os eclipses totais pertencem a uma das 142 tétrades que ocorrem durante este período (</a:t>
            </a:r>
            <a:r>
              <a:rPr lang="pt-BR" dirty="0" err="1" smtClean="0"/>
              <a:t>Espenak</a:t>
            </a:r>
            <a:r>
              <a:rPr lang="pt-BR" dirty="0" smtClean="0"/>
              <a:t> e </a:t>
            </a:r>
            <a:r>
              <a:rPr lang="pt-BR" dirty="0" err="1" smtClean="0"/>
              <a:t>Meeus</a:t>
            </a:r>
            <a:r>
              <a:rPr lang="pt-BR" dirty="0" smtClean="0"/>
              <a:t>, 2009). O mecanismo que causa tétrades envolve a excentricidade da órbita da Terra em conjunto com o momento do eclipse temporadas (</a:t>
            </a:r>
            <a:r>
              <a:rPr lang="pt-BR" dirty="0" err="1" smtClean="0"/>
              <a:t>Meeus</a:t>
            </a:r>
            <a:r>
              <a:rPr lang="pt-BR" dirty="0" smtClean="0"/>
              <a:t>, 2004). Durante o presente milênio, o primeiro eclipse de cada tétrade ocorre em algum momento de fevereiro a julho. Em milênios mais tarde, a primeira data eclipse cai gradualmente no final do ano por causa da precessão. </a:t>
            </a:r>
          </a:p>
          <a:p>
            <a:endParaRPr lang="pt-BR" dirty="0" smtClean="0"/>
          </a:p>
          <a:p>
            <a:r>
              <a:rPr lang="pt-BR" dirty="0" smtClean="0"/>
              <a:t>Astrônomo italiano Giovanni </a:t>
            </a:r>
            <a:r>
              <a:rPr lang="pt-BR" dirty="0" err="1" smtClean="0"/>
              <a:t>Schiaparelli</a:t>
            </a:r>
            <a:r>
              <a:rPr lang="pt-BR" dirty="0" smtClean="0"/>
              <a:t> começou por salientar que a </a:t>
            </a:r>
            <a:r>
              <a:rPr lang="pt-BR" dirty="0" err="1" smtClean="0"/>
              <a:t>freqüência</a:t>
            </a:r>
            <a:r>
              <a:rPr lang="pt-BR" dirty="0" smtClean="0"/>
              <a:t> de tétrades é variável ao longo do tempo. Ele notou que </a:t>
            </a:r>
            <a:r>
              <a:rPr lang="pt-BR" dirty="0" err="1" smtClean="0"/>
              <a:t>tetrads</a:t>
            </a:r>
            <a:r>
              <a:rPr lang="pt-BR" dirty="0" smtClean="0"/>
              <a:t> eram relativamente abundantes durante um intervalo de 300 anos, enquanto nenhum ocorreu durante os próximos 300 anos. Por exemplo, não há </a:t>
            </a:r>
            <a:r>
              <a:rPr lang="pt-BR" dirty="0" err="1" smtClean="0"/>
              <a:t>tetrads</a:t>
            </a:r>
            <a:r>
              <a:rPr lang="pt-BR" dirty="0" smtClean="0"/>
              <a:t> 1582-1908, mas 17 tétrades ocorrer durante as seguintes duas e meia séculos de 1909 a 2156. O ~ período de tétrade "estações" 565 anos é amarrado a excentricidade lentamente diminuindo de órbita da Terra. Consequentemente, o período quaternário está a diminuir gradualmente (</a:t>
            </a:r>
            <a:r>
              <a:rPr lang="pt-BR" dirty="0" err="1" smtClean="0"/>
              <a:t>Meeus</a:t>
            </a:r>
            <a:r>
              <a:rPr lang="pt-BR" dirty="0" smtClean="0"/>
              <a:t>, 2004). No futuro distante, quando a excentricidade da Terra é 0, tétrades não será mais possível. </a:t>
            </a:r>
          </a:p>
          <a:p>
            <a:endParaRPr lang="pt-BR" dirty="0" smtClean="0"/>
          </a:p>
          <a:p>
            <a:r>
              <a:rPr lang="pt-BR" dirty="0" smtClean="0"/>
              <a:t>As magnitudes umbral dos eclipses totais que compõem uma tétrade são relativamente pequenas. Para o período de 300 anos de 1901-2200, a maior magnitude umbral de um eclipse tétrade é 1,4251 em 1949 abril 13 Para efeito de comparação, alguns outros eclipses totais durante este período são muito mais profundas. Dois exemplos são os eclipses totais de 2000 16 de julho e 26 de junho 2029, com magnitudes umbral de 1,7684 e 1,8436, respectivamente. </a:t>
            </a:r>
          </a:p>
          <a:p>
            <a:endParaRPr lang="pt-BR" dirty="0" smtClean="0"/>
          </a:p>
          <a:p>
            <a:r>
              <a:rPr lang="pt-BR" dirty="0" smtClean="0"/>
              <a:t>Tabela 6 apresenta as datas de cada eclipse nos oito </a:t>
            </a:r>
            <a:r>
              <a:rPr lang="pt-BR" dirty="0" err="1" smtClean="0"/>
              <a:t>tetrads</a:t>
            </a:r>
            <a:r>
              <a:rPr lang="pt-BR" dirty="0" smtClean="0"/>
              <a:t> ocorridos durante o século 21. A tétrade antes de 2014-15 foi em 2003-04, enquanto o grupo seguinte é quase 20 anos mais tarde, em 2032-33.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27</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http://www.mreclipse.com/LEphoto/TLE2004Oct/image/TLE2004-Triple1w.JPG</a:t>
            </a:r>
          </a:p>
          <a:p>
            <a:r>
              <a:rPr lang="pt-BR" dirty="0" smtClean="0"/>
              <a:t>http://www.mreclipse.com/LEphoto/TLE2004Oct/TLE2004Oct-1A.html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smtClean="0"/>
              <a:t>http://eclipse.gsfc.nasa.gov/LEcat5/LE2001-2100.html</a:t>
            </a:r>
            <a:endParaRPr lang="pt-B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dirty="0" smtClean="0"/>
              <a:t>http://eclipse.gsfc.nasa.gov/LEdecade/LEdecade2011.html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29</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http://upload.wikimedia.org/wikipedia/commons/0/0d/Valores_de_la_escala_de_Danjon.PNG</a:t>
            </a:r>
          </a:p>
          <a:p>
            <a:r>
              <a:rPr lang="pt-BR" dirty="0" smtClean="0"/>
              <a:t>http://es.wikipedia.org/wiki/Escala_de_Danjon</a:t>
            </a:r>
          </a:p>
          <a:p>
            <a:r>
              <a:rPr lang="pt-BR" dirty="0" smtClean="0"/>
              <a:t>http://en.wikipedia.org/wiki/Danjon_scale</a:t>
            </a:r>
          </a:p>
          <a:p>
            <a:r>
              <a:rPr lang="pt-BR" dirty="0" smtClean="0"/>
              <a:t>http://en.wikipedia.org/wiki/Danjon_scale#</a:t>
            </a:r>
            <a:r>
              <a:rPr lang="pt-BR" dirty="0" err="1" smtClean="0"/>
              <a:t>mediaviewer</a:t>
            </a:r>
            <a:r>
              <a:rPr lang="pt-BR" dirty="0" smtClean="0"/>
              <a:t>/File:</a:t>
            </a:r>
            <a:r>
              <a:rPr lang="pt-BR" dirty="0" err="1" smtClean="0"/>
              <a:t>Tom_Ruen_</a:t>
            </a:r>
            <a:r>
              <a:rPr lang="pt-BR" dirty="0" smtClean="0"/>
              <a:t>-_Lunar_eclipses_in_2003_(</a:t>
            </a:r>
            <a:r>
              <a:rPr lang="pt-BR" dirty="0" err="1" smtClean="0"/>
              <a:t>pd</a:t>
            </a:r>
            <a:r>
              <a:rPr lang="pt-BR" dirty="0" smtClean="0"/>
              <a:t>).</a:t>
            </a:r>
            <a:r>
              <a:rPr lang="pt-BR" dirty="0" err="1" smtClean="0"/>
              <a:t>jpg</a:t>
            </a:r>
            <a:endParaRPr lang="pt-BR" dirty="0" smtClean="0"/>
          </a:p>
          <a:p>
            <a:r>
              <a:rPr lang="pt-BR" dirty="0" smtClean="0"/>
              <a:t>http://upload.wikimedia.org/wikipedia/commons/1/17/Tom_Ruen_-_Lunar_eclipses_in_2003_%28pd%29.</a:t>
            </a:r>
            <a:r>
              <a:rPr lang="pt-BR" dirty="0" err="1" smtClean="0"/>
              <a:t>jpg</a:t>
            </a:r>
            <a:endParaRPr lang="pt-BR" dirty="0" smtClean="0"/>
          </a:p>
          <a:p>
            <a:r>
              <a:rPr lang="pt-BR" dirty="0" smtClean="0"/>
              <a:t>http://articles.adsabs.harvard.edu/cgi-bin/nph-iarticle_query?</a:t>
            </a:r>
            <a:r>
              <a:rPr lang="pt-BR" dirty="0" err="1" smtClean="0"/>
              <a:t>letter</a:t>
            </a:r>
            <a:r>
              <a:rPr lang="pt-BR" dirty="0" smtClean="0"/>
              <a:t>=.&amp;</a:t>
            </a:r>
            <a:r>
              <a:rPr lang="pt-BR" dirty="0" err="1" smtClean="0"/>
              <a:t>classic</a:t>
            </a:r>
            <a:r>
              <a:rPr lang="pt-BR" dirty="0" smtClean="0"/>
              <a:t>=</a:t>
            </a:r>
            <a:r>
              <a:rPr lang="pt-BR" dirty="0" err="1" smtClean="0"/>
              <a:t>YES&amp;bibcode</a:t>
            </a:r>
            <a:r>
              <a:rPr lang="pt-BR" dirty="0" smtClean="0"/>
              <a:t>=1921LAstr..35..261D&amp;</a:t>
            </a:r>
            <a:r>
              <a:rPr lang="pt-BR" dirty="0" err="1" smtClean="0"/>
              <a:t>page</a:t>
            </a:r>
            <a:r>
              <a:rPr lang="pt-BR" dirty="0" smtClean="0"/>
              <a:t>=&amp;</a:t>
            </a:r>
            <a:r>
              <a:rPr lang="pt-BR" dirty="0" err="1" smtClean="0"/>
              <a:t>type</a:t>
            </a:r>
            <a:r>
              <a:rPr lang="pt-BR" dirty="0" smtClean="0"/>
              <a:t>=</a:t>
            </a:r>
            <a:r>
              <a:rPr lang="pt-BR" dirty="0" err="1" smtClean="0"/>
              <a:t>SCREEN_VIEW&amp;data_type</a:t>
            </a:r>
            <a:r>
              <a:rPr lang="pt-BR" dirty="0" smtClean="0"/>
              <a:t>=</a:t>
            </a:r>
            <a:r>
              <a:rPr lang="pt-BR" dirty="0" err="1" smtClean="0"/>
              <a:t>PDF_HIGH&amp;send</a:t>
            </a:r>
            <a:r>
              <a:rPr lang="pt-BR" dirty="0" smtClean="0"/>
              <a:t>=</a:t>
            </a:r>
            <a:r>
              <a:rPr lang="pt-BR" dirty="0" err="1" smtClean="0"/>
              <a:t>GET&amp;filetype</a:t>
            </a:r>
            <a:r>
              <a:rPr lang="pt-BR" dirty="0" smtClean="0"/>
              <a:t>=.</a:t>
            </a:r>
            <a:r>
              <a:rPr lang="pt-BR" dirty="0" err="1" smtClean="0"/>
              <a:t>pdf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http://www.mreclipse.com/LEphoto/PLE2012Jun/images/PLE2012-1152w.jpg</a:t>
            </a:r>
          </a:p>
          <a:p>
            <a:r>
              <a:rPr lang="pt-BR" dirty="0" smtClean="0"/>
              <a:t>http://www.mreclipse.com/LEphoto/PLE2012Jun/PLE2012-1152.html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http://www.mreclipse.com/LEphoto/PLE2012Jun/images/PLE2012-seq1-2x.jpg</a:t>
            </a:r>
          </a:p>
          <a:p>
            <a:r>
              <a:rPr lang="pt-BR" dirty="0" smtClean="0"/>
              <a:t>http://www.mreclipse.com/MrEclipse.html#</a:t>
            </a:r>
            <a:r>
              <a:rPr lang="pt-BR" dirty="0" err="1" smtClean="0"/>
              <a:t>Moon</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http://www.mreclipse.com/LEphoto/NLE2002/image/NLE2002-3w.JPG</a:t>
            </a:r>
          </a:p>
          <a:p>
            <a:r>
              <a:rPr lang="pt-BR" dirty="0" smtClean="0"/>
              <a:t>http://www.mreclipse.com/LEphoto/LEgallery1/LEgallery2.html</a:t>
            </a:r>
          </a:p>
          <a:p>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Times New Roman" pitchFamily="18" charset="0"/>
                <a:ea typeface="+mn-ea"/>
                <a:cs typeface="+mn-cs"/>
              </a:rPr>
              <a:t>Penumbral Eclipse </a:t>
            </a:r>
            <a:r>
              <a:rPr lang="en-US" sz="1200" b="0" i="0" kern="1200" dirty="0" smtClean="0">
                <a:solidFill>
                  <a:schemeClr val="tx1"/>
                </a:solidFill>
                <a:latin typeface="Times New Roman" pitchFamily="18" charset="0"/>
                <a:ea typeface="+mn-ea"/>
                <a:cs typeface="+mn-cs"/>
              </a:rPr>
              <a:t>(NLE2002-3)Penumbral lunar eclipses are quite difficult to observe because the penumbral shadow is quite weak. But I saw the penumbral lunar eclipse of 2002 Nov 20 as a good opportunity to try out digital photography with a Nikon </a:t>
            </a:r>
            <a:r>
              <a:rPr lang="en-US" sz="1200" b="0" i="0" kern="1200" dirty="0" err="1" smtClean="0">
                <a:solidFill>
                  <a:schemeClr val="tx1"/>
                </a:solidFill>
                <a:latin typeface="Times New Roman" pitchFamily="18" charset="0"/>
                <a:ea typeface="+mn-ea"/>
                <a:cs typeface="+mn-cs"/>
              </a:rPr>
              <a:t>Coolpix</a:t>
            </a:r>
            <a:r>
              <a:rPr lang="en-US" sz="1200" b="0" i="0" kern="1200" dirty="0" smtClean="0">
                <a:solidFill>
                  <a:schemeClr val="tx1"/>
                </a:solidFill>
                <a:latin typeface="Times New Roman" pitchFamily="18" charset="0"/>
                <a:ea typeface="+mn-ea"/>
                <a:cs typeface="+mn-cs"/>
              </a:rPr>
              <a:t> 995. A pair of exposures shows the Moon before the eclipse and at mid eclipse when 88.9% of the Moon's diameter was immersed in the penumbral shadow.</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eclipse_shadowview_1080p30.mp4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67329main_</a:t>
            </a:r>
            <a:r>
              <a:rPr lang="pt-BR" dirty="0" err="1" smtClean="0"/>
              <a:t>NewLunarView</a:t>
            </a:r>
            <a:r>
              <a:rPr lang="pt-BR" dirty="0" smtClean="0"/>
              <a:t>-v3.</a:t>
            </a:r>
            <a:r>
              <a:rPr lang="pt-BR" dirty="0" err="1" smtClean="0"/>
              <a:t>mpg</a:t>
            </a:r>
            <a:endParaRPr lang="pt-BR" dirty="0" smtClean="0"/>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eclipse_moonview_1080p60.mp4</a:t>
            </a:r>
          </a:p>
          <a:p>
            <a:r>
              <a:rPr lang="pt-BR" dirty="0" smtClean="0"/>
              <a:t>http://lunar.gsfc.nasa.gov/</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eclipse_earthview_1080p60.mp4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E:\cda-2014\eclipses-lunares\aula\eclipse_shadowview_1080p30.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file:///E:\cda-2015\eclipses-solares-lunares-2015\4-aula-eclipses-lunares\67329main_NewLunarView-v3.mp4"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file:///E:\cda-2014\eclipses-lunares\aula\eclipse_moonview_1080p60.mp4"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file:///E:\cda-2014\eclipses-lunares\aula\eclipse_earthview_1080p60.mp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1483568" y="2900536"/>
            <a:ext cx="6400800"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Lunares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endParaRPr lang="pt-BR" sz="20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Observatório  Dietrich Schiel</a:t>
            </a: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2164" y="365752"/>
            <a:ext cx="9072924" cy="611572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2123728" y="0"/>
            <a:ext cx="4795852" cy="6858000"/>
          </a:xfrm>
          <a:prstGeom prst="rect">
            <a:avLst/>
          </a:prstGeom>
          <a:noFill/>
          <a:ln w="9525">
            <a:noFill/>
            <a:miter lim="800000"/>
            <a:headEnd/>
            <a:tailEnd/>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014712" y="0"/>
            <a:ext cx="5112568" cy="6837902"/>
          </a:xfrm>
          <a:prstGeom prst="rect">
            <a:avLst/>
          </a:prstGeom>
          <a:noFill/>
          <a:ln w="9525">
            <a:noFill/>
            <a:miter lim="800000"/>
            <a:headEnd/>
            <a:tailEnd/>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83390" y="260648"/>
            <a:ext cx="8977219" cy="2731567"/>
          </a:xfrm>
          <a:prstGeom prst="rect">
            <a:avLst/>
          </a:prstGeom>
          <a:noFill/>
          <a:ln w="9525">
            <a:noFill/>
            <a:miter lim="800000"/>
            <a:headEnd/>
            <a:tailEnd/>
          </a:ln>
        </p:spPr>
      </p:pic>
      <p:sp>
        <p:nvSpPr>
          <p:cNvPr id="4" name="CaixaDeTexto 3"/>
          <p:cNvSpPr txBox="1"/>
          <p:nvPr/>
        </p:nvSpPr>
        <p:spPr>
          <a:xfrm>
            <a:off x="323528" y="3429000"/>
            <a:ext cx="8496944" cy="2800767"/>
          </a:xfrm>
          <a:prstGeom prst="rect">
            <a:avLst/>
          </a:prstGeom>
          <a:noFill/>
        </p:spPr>
        <p:txBody>
          <a:bodyPr wrap="square" rtlCol="0">
            <a:spAutoFit/>
          </a:bodyPr>
          <a:lstStyle/>
          <a:p>
            <a:pPr algn="l"/>
            <a:r>
              <a:rPr lang="pt-BR" dirty="0" smtClean="0">
                <a:solidFill>
                  <a:schemeClr val="bg1"/>
                </a:solidFill>
              </a:rPr>
              <a:t>Eclipse Lunar Total de 15/04/2014</a:t>
            </a:r>
          </a:p>
          <a:p>
            <a:pPr algn="l"/>
            <a:endParaRPr lang="pt-BR" dirty="0" smtClean="0">
              <a:solidFill>
                <a:schemeClr val="bg1"/>
              </a:solidFill>
            </a:endParaRPr>
          </a:p>
          <a:p>
            <a:pPr algn="l"/>
            <a:r>
              <a:rPr lang="pt-BR" dirty="0" smtClean="0">
                <a:solidFill>
                  <a:schemeClr val="bg1"/>
                </a:solidFill>
              </a:rPr>
              <a:t>Instante da Conjunção Eclíptica</a:t>
            </a:r>
          </a:p>
          <a:p>
            <a:pPr algn="l"/>
            <a:endParaRPr lang="pt-BR" dirty="0" smtClean="0">
              <a:solidFill>
                <a:schemeClr val="bg1"/>
              </a:solidFill>
            </a:endParaRPr>
          </a:p>
          <a:p>
            <a:pPr algn="l"/>
            <a:r>
              <a:rPr lang="pt-BR" dirty="0" smtClean="0">
                <a:solidFill>
                  <a:schemeClr val="bg1"/>
                </a:solidFill>
              </a:rPr>
              <a:t>Instante do Máximo do Eclipse</a:t>
            </a:r>
          </a:p>
          <a:p>
            <a:pPr algn="l"/>
            <a:endParaRPr lang="pt-BR" dirty="0" smtClean="0">
              <a:solidFill>
                <a:schemeClr val="bg1"/>
              </a:solidFill>
            </a:endParaRPr>
          </a:p>
          <a:p>
            <a:pPr algn="l"/>
            <a:r>
              <a:rPr lang="pt-BR" dirty="0" smtClean="0">
                <a:solidFill>
                  <a:schemeClr val="bg1"/>
                </a:solidFill>
              </a:rPr>
              <a:t>Magnitude </a:t>
            </a:r>
            <a:r>
              <a:rPr lang="pt-BR" dirty="0" err="1" smtClean="0">
                <a:solidFill>
                  <a:schemeClr val="bg1"/>
                </a:solidFill>
              </a:rPr>
              <a:t>Penumbral</a:t>
            </a:r>
            <a:r>
              <a:rPr lang="pt-BR" dirty="0" smtClean="0">
                <a:solidFill>
                  <a:schemeClr val="bg1"/>
                </a:solidFill>
              </a:rPr>
              <a:t>       Raio da Penumbra          </a:t>
            </a:r>
            <a:r>
              <a:rPr lang="pt-BR" dirty="0" err="1" smtClean="0">
                <a:solidFill>
                  <a:schemeClr val="bg1"/>
                </a:solidFill>
              </a:rPr>
              <a:t>Gamma</a:t>
            </a:r>
            <a:endParaRPr lang="pt-BR" dirty="0" smtClean="0">
              <a:solidFill>
                <a:schemeClr val="bg1"/>
              </a:solidFill>
            </a:endParaRPr>
          </a:p>
          <a:p>
            <a:pPr algn="l"/>
            <a:r>
              <a:rPr lang="pt-BR" dirty="0" err="1" smtClean="0">
                <a:solidFill>
                  <a:schemeClr val="bg1"/>
                </a:solidFill>
              </a:rPr>
              <a:t>Magnitide</a:t>
            </a:r>
            <a:r>
              <a:rPr lang="pt-BR" dirty="0" smtClean="0">
                <a:solidFill>
                  <a:schemeClr val="bg1"/>
                </a:solidFill>
              </a:rPr>
              <a:t> Umbral              Raio da </a:t>
            </a:r>
            <a:r>
              <a:rPr lang="pt-BR" dirty="0" err="1" smtClean="0">
                <a:solidFill>
                  <a:schemeClr val="bg1"/>
                </a:solidFill>
              </a:rPr>
              <a:t>Umbra</a:t>
            </a:r>
            <a:endParaRPr lang="pt-BR" dirty="0" smtClean="0">
              <a:solidFill>
                <a:schemeClr val="bg1"/>
              </a:solidFill>
            </a:endParaRPr>
          </a:p>
          <a:p>
            <a:pPr algn="l"/>
            <a:endParaRPr lang="pt-BR" dirty="0" smtClean="0">
              <a:solidFill>
                <a:schemeClr val="bg1"/>
              </a:solidFill>
            </a:endParaRPr>
          </a:p>
          <a:p>
            <a:pPr algn="l"/>
            <a:endParaRPr lang="pt-BR" dirty="0" smtClean="0">
              <a:solidFill>
                <a:schemeClr val="bg1"/>
              </a:solidFill>
            </a:endParaRPr>
          </a:p>
          <a:p>
            <a:pPr algn="l"/>
            <a:r>
              <a:rPr lang="pt-BR" dirty="0" smtClean="0">
                <a:solidFill>
                  <a:schemeClr val="bg1"/>
                </a:solidFill>
              </a:rPr>
              <a:t>Número da Série de </a:t>
            </a:r>
            <a:r>
              <a:rPr lang="pt-BR" dirty="0" err="1" smtClean="0">
                <a:solidFill>
                  <a:schemeClr val="bg1"/>
                </a:solidFill>
              </a:rPr>
              <a:t>Saros</a:t>
            </a:r>
            <a:r>
              <a:rPr lang="pt-BR" dirty="0" smtClean="0">
                <a:solidFill>
                  <a:schemeClr val="bg1"/>
                </a:solidFill>
              </a:rPr>
              <a:t>              Membro da Série de </a:t>
            </a:r>
            <a:r>
              <a:rPr lang="pt-BR" dirty="0" err="1" smtClean="0">
                <a:solidFill>
                  <a:schemeClr val="bg1"/>
                </a:solidFill>
              </a:rPr>
              <a:t>Saros</a:t>
            </a:r>
            <a:endParaRPr lang="pt-BR" dirty="0">
              <a:solidFill>
                <a:schemeClr val="bg1"/>
              </a:solidFill>
            </a:endParaRPr>
          </a:p>
        </p:txBody>
      </p:sp>
      <p:sp>
        <p:nvSpPr>
          <p:cNvPr id="5" name="CaixaDeTexto 4"/>
          <p:cNvSpPr txBox="1"/>
          <p:nvPr/>
        </p:nvSpPr>
        <p:spPr>
          <a:xfrm>
            <a:off x="4932040" y="5157192"/>
            <a:ext cx="4032448" cy="584775"/>
          </a:xfrm>
          <a:prstGeom prst="rect">
            <a:avLst/>
          </a:prstGeom>
          <a:noFill/>
        </p:spPr>
        <p:txBody>
          <a:bodyPr wrap="square" rtlCol="0">
            <a:spAutoFit/>
          </a:bodyPr>
          <a:lstStyle/>
          <a:p>
            <a:r>
              <a:rPr lang="pt-BR" dirty="0" smtClean="0">
                <a:solidFill>
                  <a:schemeClr val="bg1"/>
                </a:solidFill>
              </a:rPr>
              <a:t>Eixo (máxima aproximação da Lua                                                                                    no máximo do Eclipse) </a:t>
            </a:r>
            <a:endParaRPr lang="pt-B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107504" y="404664"/>
            <a:ext cx="4133850" cy="2781300"/>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do Sol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Solar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788024" y="116632"/>
            <a:ext cx="4191000" cy="2695575"/>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da Lua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Lunar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530361" y="116632"/>
            <a:ext cx="8083278" cy="6512631"/>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79512" y="548680"/>
            <a:ext cx="4095750" cy="2028825"/>
          </a:xfrm>
          <a:prstGeom prst="rect">
            <a:avLst/>
          </a:prstGeom>
          <a:noFill/>
          <a:ln w="9525">
            <a:noFill/>
            <a:miter lim="800000"/>
            <a:headEnd/>
            <a:tailEnd/>
          </a:ln>
        </p:spPr>
      </p:pic>
      <p:sp>
        <p:nvSpPr>
          <p:cNvPr id="3" name="CaixaDeTexto 2"/>
          <p:cNvSpPr txBox="1"/>
          <p:nvPr/>
        </p:nvSpPr>
        <p:spPr>
          <a:xfrm>
            <a:off x="431540" y="3717032"/>
            <a:ext cx="8280920" cy="523220"/>
          </a:xfrm>
          <a:prstGeom prst="rect">
            <a:avLst/>
          </a:prstGeom>
          <a:noFill/>
        </p:spPr>
        <p:txBody>
          <a:bodyPr wrap="square" rtlCol="0">
            <a:spAutoFit/>
          </a:bodyPr>
          <a:lstStyle/>
          <a:p>
            <a:r>
              <a:rPr lang="pt-BR" sz="2800" dirty="0" smtClean="0">
                <a:solidFill>
                  <a:schemeClr val="bg1"/>
                </a:solidFill>
              </a:rPr>
              <a:t>Intervalo de Duração das Etapas do Eclipse</a:t>
            </a:r>
            <a:endParaRPr lang="pt-BR" sz="2800" dirty="0">
              <a:solidFill>
                <a:schemeClr val="bg1"/>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6417286" y="1"/>
            <a:ext cx="2726713" cy="2636911"/>
          </a:xfrm>
          <a:prstGeom prst="rect">
            <a:avLst/>
          </a:prstGeom>
          <a:noFill/>
          <a:ln w="9525">
            <a:noFill/>
            <a:miter lim="800000"/>
            <a:headEnd/>
            <a:tailEnd/>
          </a:ln>
        </p:spPr>
      </p:pic>
      <p:sp>
        <p:nvSpPr>
          <p:cNvPr id="20481" name="Rectangle 1"/>
          <p:cNvSpPr>
            <a:spLocks noChangeArrowheads="1"/>
          </p:cNvSpPr>
          <p:nvPr/>
        </p:nvSpPr>
        <p:spPr bwMode="auto">
          <a:xfrm>
            <a:off x="0" y="1268760"/>
            <a:ext cx="6553397" cy="42780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Parcial Umbral)</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U2 - Instante  da primeira tangência 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U3 -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Total  Umbral)</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U4 - Instante </a:t>
            </a:r>
            <a:r>
              <a:rPr lang="pt-BR" b="0" dirty="0" smtClean="0">
                <a:solidFill>
                  <a:schemeClr val="bg1"/>
                </a:solidFill>
                <a:latin typeface="Arial Unicode MS" pitchFamily="34" charset="-128"/>
                <a:cs typeface="Arial" pitchFamily="34" charset="0"/>
              </a:rPr>
              <a:t>da última tangência e</a:t>
            </a:r>
            <a:r>
              <a:rPr kumimoji="0" lang="pt-BR" b="0" i="0" u="none" strike="noStrike" cap="none" normalizeH="0" baseline="0" dirty="0" smtClean="0">
                <a:ln>
                  <a:noFill/>
                </a:ln>
                <a:solidFill>
                  <a:schemeClr val="bg1"/>
                </a:solidFill>
                <a:effectLst/>
                <a:latin typeface="Arial Unicode MS" pitchFamily="34" charset="-128"/>
                <a:cs typeface="Arial" pitchFamily="34" charset="0"/>
              </a:rPr>
              <a:t>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Parcial umbral) </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P4 -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r>
              <a:rPr kumimoji="0" lang="pt-BR" sz="1050" b="0" i="0" u="none" strike="noStrike" cap="none" normalizeH="0" baseline="0" dirty="0" smtClean="0">
                <a:ln>
                  <a:noFill/>
                </a:ln>
                <a:solidFill>
                  <a:schemeClr val="bg1"/>
                </a:solidFill>
                <a:effectLst/>
                <a:latin typeface="Arial" pitchFamily="34" charset="0"/>
                <a:cs typeface="Arial" pitchFamily="34" charset="0"/>
              </a:rPr>
              <a:t> </a:t>
            </a:r>
            <a:endParaRPr kumimoji="0" lang="pt-BR"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505075" y="476672"/>
            <a:ext cx="4133850" cy="2162175"/>
          </a:xfrm>
          <a:prstGeom prst="rect">
            <a:avLst/>
          </a:prstGeom>
          <a:noFill/>
          <a:ln w="9525">
            <a:noFill/>
            <a:miter lim="800000"/>
            <a:headEnd/>
            <a:tailEnd/>
          </a:ln>
        </p:spPr>
      </p:pic>
      <p:sp>
        <p:nvSpPr>
          <p:cNvPr id="3" name="CaixaDeTexto 2"/>
          <p:cNvSpPr txBox="1"/>
          <p:nvPr/>
        </p:nvSpPr>
        <p:spPr>
          <a:xfrm>
            <a:off x="719572" y="3356992"/>
            <a:ext cx="7704856" cy="1569660"/>
          </a:xfrm>
          <a:prstGeom prst="rect">
            <a:avLst/>
          </a:prstGeom>
          <a:noFill/>
        </p:spPr>
        <p:txBody>
          <a:bodyPr wrap="square" rtlCol="0">
            <a:spAutoFit/>
          </a:bodyPr>
          <a:lstStyle/>
          <a:p>
            <a:pPr algn="l"/>
            <a:r>
              <a:rPr lang="pt-BR" sz="2400" dirty="0" smtClean="0">
                <a:solidFill>
                  <a:schemeClr val="bg1"/>
                </a:solidFill>
              </a:rPr>
              <a:t>Escala do Mapa</a:t>
            </a: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a:xfrm>
            <a:off x="0" y="0"/>
            <a:ext cx="9144000" cy="899592"/>
          </a:xfrm>
        </p:spPr>
        <p:txBody>
          <a:bodyPr/>
          <a:lstStyle/>
          <a:p>
            <a:pPr>
              <a:lnSpc>
                <a:spcPct val="150000"/>
              </a:lnSpc>
            </a:pPr>
            <a:r>
              <a:rPr lang="pt-BR" dirty="0" smtClean="0">
                <a:solidFill>
                  <a:schemeClr val="accent6">
                    <a:lumMod val="40000"/>
                    <a:lumOff val="60000"/>
                  </a:schemeClr>
                </a:solidFill>
                <a:latin typeface="Century Gothic" pitchFamily="34" charset="0"/>
              </a:rPr>
              <a:t>eclipse lunar total</a:t>
            </a:r>
          </a:p>
        </p:txBody>
      </p:sp>
      <p:pic>
        <p:nvPicPr>
          <p:cNvPr id="28674" name="Picture 2" descr="http://www.mreclipse.com/LEphoto/TLE2004Oct/image/TLE2004-Triple1w.JPG"/>
          <p:cNvPicPr>
            <a:picLocks noChangeAspect="1" noChangeArrowheads="1"/>
          </p:cNvPicPr>
          <p:nvPr/>
        </p:nvPicPr>
        <p:blipFill>
          <a:blip r:embed="rId3" cstate="print"/>
          <a:srcRect/>
          <a:stretch>
            <a:fillRect/>
          </a:stretch>
        </p:blipFill>
        <p:spPr bwMode="auto">
          <a:xfrm>
            <a:off x="952500" y="866774"/>
            <a:ext cx="7239000" cy="5429251"/>
          </a:xfrm>
          <a:prstGeom prst="rect">
            <a:avLst/>
          </a:prstGeom>
          <a:noFill/>
        </p:spPr>
      </p:pic>
      <p:sp>
        <p:nvSpPr>
          <p:cNvPr id="5" name="Retângulo 4"/>
          <p:cNvSpPr/>
          <p:nvPr/>
        </p:nvSpPr>
        <p:spPr>
          <a:xfrm>
            <a:off x="2388972" y="6309320"/>
            <a:ext cx="4366067" cy="338554"/>
          </a:xfrm>
          <a:prstGeom prst="rect">
            <a:avLst/>
          </a:prstGeom>
        </p:spPr>
        <p:txBody>
          <a:bodyPr wrap="none">
            <a:spAutoFit/>
          </a:bodyPr>
          <a:lstStyle/>
          <a:p>
            <a:r>
              <a:rPr lang="en-US" b="0" dirty="0" smtClean="0">
                <a:solidFill>
                  <a:schemeClr val="bg1"/>
                </a:solidFill>
              </a:rPr>
              <a:t>Eclipse Lunar Total de 28 de </a:t>
            </a:r>
            <a:r>
              <a:rPr lang="en-US" b="0" dirty="0" err="1" smtClean="0">
                <a:solidFill>
                  <a:schemeClr val="bg1"/>
                </a:solidFill>
              </a:rPr>
              <a:t>Outubro</a:t>
            </a:r>
            <a:r>
              <a:rPr lang="en-US" b="0" dirty="0" smtClean="0">
                <a:solidFill>
                  <a:schemeClr val="bg1"/>
                </a:solidFill>
              </a:rPr>
              <a:t> de 2004</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323528" y="404664"/>
            <a:ext cx="4438650" cy="1276350"/>
          </a:xfrm>
          <a:prstGeom prst="rect">
            <a:avLst/>
          </a:prstGeom>
          <a:noFill/>
          <a:ln w="9525">
            <a:noFill/>
            <a:miter lim="800000"/>
            <a:headEnd/>
            <a:tailEnd/>
          </a:ln>
        </p:spPr>
      </p:pic>
      <p:sp>
        <p:nvSpPr>
          <p:cNvPr id="3" name="CaixaDeTexto 2"/>
          <p:cNvSpPr txBox="1"/>
          <p:nvPr/>
        </p:nvSpPr>
        <p:spPr>
          <a:xfrm>
            <a:off x="539552" y="2060848"/>
            <a:ext cx="8064896" cy="1569660"/>
          </a:xfrm>
          <a:prstGeom prst="rect">
            <a:avLst/>
          </a:prstGeom>
          <a:noFill/>
        </p:spPr>
        <p:txBody>
          <a:bodyPr wrap="square" rtlCol="0">
            <a:spAutoFit/>
          </a:bodyPr>
          <a:lstStyle/>
          <a:p>
            <a:pPr algn="l"/>
            <a:r>
              <a:rPr lang="pt-BR" sz="2000" dirty="0" smtClean="0">
                <a:solidFill>
                  <a:schemeClr val="bg1"/>
                </a:solidFill>
              </a:rPr>
              <a:t>Método de Cálculo das Efemérides e Parâmetros do Eclipse </a:t>
            </a:r>
          </a:p>
          <a:p>
            <a:pPr algn="l"/>
            <a:r>
              <a:rPr lang="pt-BR" sz="2000" dirty="0" smtClean="0">
                <a:solidFill>
                  <a:schemeClr val="bg1"/>
                </a:solidFill>
                <a:latin typeface="Symbol" pitchFamily="18" charset="2"/>
              </a:rPr>
              <a:t>D</a:t>
            </a:r>
            <a:r>
              <a:rPr lang="pt-BR" sz="2000" dirty="0" smtClean="0">
                <a:solidFill>
                  <a:schemeClr val="bg1"/>
                </a:solidFill>
              </a:rPr>
              <a:t>T = Tempo Dinâmico Terrestre  menos Tempo Universal</a:t>
            </a:r>
          </a:p>
          <a:p>
            <a:pPr algn="l"/>
            <a:r>
              <a:rPr lang="pt-BR" sz="2000" dirty="0" smtClean="0">
                <a:solidFill>
                  <a:schemeClr val="bg1"/>
                </a:solidFill>
              </a:rPr>
              <a:t>Regra = </a:t>
            </a:r>
            <a:r>
              <a:rPr lang="pt-BR" sz="2000" dirty="0" err="1" smtClean="0">
                <a:solidFill>
                  <a:schemeClr val="bg1"/>
                </a:solidFill>
              </a:rPr>
              <a:t>CdT</a:t>
            </a:r>
            <a:r>
              <a:rPr lang="pt-BR" sz="2000" dirty="0" smtClean="0">
                <a:solidFill>
                  <a:schemeClr val="bg1"/>
                </a:solidFill>
              </a:rPr>
              <a:t> (</a:t>
            </a:r>
            <a:r>
              <a:rPr lang="pt-BR" sz="2000" dirty="0" err="1" smtClean="0">
                <a:solidFill>
                  <a:schemeClr val="bg1"/>
                </a:solidFill>
              </a:rPr>
              <a:t>Danjon</a:t>
            </a:r>
            <a:r>
              <a:rPr lang="pt-BR" sz="2000" dirty="0" smtClean="0">
                <a:solidFill>
                  <a:schemeClr val="bg1"/>
                </a:solidFill>
              </a:rPr>
              <a:t>) (Efeito da Atmosfera Terrestre e Perfil da Terra)</a:t>
            </a:r>
          </a:p>
          <a:p>
            <a:endParaRPr lang="pt-BR" dirty="0"/>
          </a:p>
        </p:txBody>
      </p:sp>
      <p:sp>
        <p:nvSpPr>
          <p:cNvPr id="4" name="CaixaDeTexto 3"/>
          <p:cNvSpPr txBox="1"/>
          <p:nvPr/>
        </p:nvSpPr>
        <p:spPr>
          <a:xfrm>
            <a:off x="539552" y="3581400"/>
            <a:ext cx="6858508" cy="707886"/>
          </a:xfrm>
          <a:prstGeom prst="rect">
            <a:avLst/>
          </a:prstGeom>
          <a:noFill/>
        </p:spPr>
        <p:txBody>
          <a:bodyPr wrap="square" rtlCol="0">
            <a:spAutoFit/>
          </a:bodyPr>
          <a:lstStyle/>
          <a:p>
            <a:pPr algn="l"/>
            <a:r>
              <a:rPr lang="fr-FR" sz="2000" dirty="0" smtClean="0">
                <a:solidFill>
                  <a:schemeClr val="bg1"/>
                </a:solidFill>
              </a:rPr>
              <a:t>VSOP87</a:t>
            </a:r>
            <a:r>
              <a:rPr lang="fr-FR" sz="2000" b="0" dirty="0" smtClean="0">
                <a:solidFill>
                  <a:schemeClr val="bg1"/>
                </a:solidFill>
              </a:rPr>
              <a:t>: </a:t>
            </a:r>
            <a:r>
              <a:rPr lang="fr-FR" sz="2000" i="1" dirty="0" smtClean="0">
                <a:solidFill>
                  <a:schemeClr val="bg1"/>
                </a:solidFill>
              </a:rPr>
              <a:t>Variations Séculaires des Orbites Planétaires</a:t>
            </a:r>
          </a:p>
          <a:p>
            <a:pPr algn="l"/>
            <a:r>
              <a:rPr lang="fr-FR" sz="2000" dirty="0" smtClean="0">
                <a:solidFill>
                  <a:schemeClr val="bg1"/>
                </a:solidFill>
              </a:rPr>
              <a:t>ELP 2000-85</a:t>
            </a:r>
            <a:r>
              <a:rPr lang="fr-FR" sz="2000" b="0" i="1" dirty="0" smtClean="0">
                <a:solidFill>
                  <a:schemeClr val="bg1"/>
                </a:solidFill>
              </a:rPr>
              <a:t>: </a:t>
            </a:r>
            <a:r>
              <a:rPr lang="pt-BR" sz="2000" i="1" dirty="0" err="1" smtClean="0">
                <a:solidFill>
                  <a:schemeClr val="bg1"/>
                </a:solidFill>
              </a:rPr>
              <a:t>Éphéméride</a:t>
            </a:r>
            <a:r>
              <a:rPr lang="pt-BR" sz="2000" i="1" dirty="0" smtClean="0">
                <a:solidFill>
                  <a:schemeClr val="bg1"/>
                </a:solidFill>
              </a:rPr>
              <a:t> </a:t>
            </a:r>
            <a:r>
              <a:rPr lang="pt-BR" sz="2000" i="1" dirty="0" err="1" smtClean="0">
                <a:solidFill>
                  <a:schemeClr val="bg1"/>
                </a:solidFill>
              </a:rPr>
              <a:t>Lunaire</a:t>
            </a:r>
            <a:r>
              <a:rPr lang="pt-BR" sz="2000" i="1" dirty="0" smtClean="0">
                <a:solidFill>
                  <a:schemeClr val="bg1"/>
                </a:solidFill>
              </a:rPr>
              <a:t> </a:t>
            </a:r>
            <a:r>
              <a:rPr lang="pt-BR" sz="2000" i="1" dirty="0" err="1" smtClean="0">
                <a:solidFill>
                  <a:schemeClr val="bg1"/>
                </a:solidFill>
              </a:rPr>
              <a:t>Parisienne</a:t>
            </a:r>
            <a:endParaRPr lang="pt-BR" sz="2000" i="1" dirty="0" smtClean="0">
              <a:solidFill>
                <a:schemeClr val="bg1"/>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116631"/>
            <a:ext cx="9144000" cy="4236075"/>
          </a:xfrm>
          <a:prstGeom prst="rect">
            <a:avLst/>
          </a:prstGeom>
          <a:noFill/>
          <a:ln w="9525">
            <a:noFill/>
            <a:miter lim="800000"/>
            <a:headEnd/>
            <a:tailEnd/>
          </a:ln>
        </p:spPr>
      </p:pic>
      <p:sp>
        <p:nvSpPr>
          <p:cNvPr id="3" name="CaixaDeTexto 2"/>
          <p:cNvSpPr txBox="1"/>
          <p:nvPr/>
        </p:nvSpPr>
        <p:spPr>
          <a:xfrm>
            <a:off x="0" y="4797152"/>
            <a:ext cx="9036496" cy="1877437"/>
          </a:xfrm>
          <a:prstGeom prst="rect">
            <a:avLst/>
          </a:prstGeom>
          <a:noFill/>
        </p:spPr>
        <p:txBody>
          <a:bodyPr wrap="square" rtlCol="0">
            <a:spAutoFit/>
          </a:bodyPr>
          <a:lstStyle/>
          <a:p>
            <a:r>
              <a:rPr lang="pt-BR" sz="2000" dirty="0" smtClean="0">
                <a:solidFill>
                  <a:schemeClr val="bg1"/>
                </a:solidFill>
              </a:rPr>
              <a:t>Projeção  Cilíndrica Equidistante da Terra com as regiões de visibilidade e não visibilidade do Eclipse Lunar.</a:t>
            </a:r>
          </a:p>
          <a:p>
            <a:r>
              <a:rPr lang="pt-BR" sz="2000" dirty="0" smtClean="0">
                <a:solidFill>
                  <a:schemeClr val="bg1"/>
                </a:solidFill>
              </a:rPr>
              <a:t>Máximo do Eclipse Lunar com a Lua na posição zenital.</a:t>
            </a:r>
          </a:p>
          <a:p>
            <a:r>
              <a:rPr lang="pt-BR" sz="2000" dirty="0" smtClean="0">
                <a:solidFill>
                  <a:schemeClr val="bg1"/>
                </a:solidFill>
              </a:rPr>
              <a:t>Eclipse ao Nascer da Lua</a:t>
            </a:r>
          </a:p>
          <a:p>
            <a:r>
              <a:rPr lang="pt-BR" sz="2000" dirty="0" smtClean="0">
                <a:solidFill>
                  <a:schemeClr val="bg1"/>
                </a:solidFill>
              </a:rPr>
              <a:t>Eclipse ao Ocaso da Lua</a:t>
            </a:r>
          </a:p>
          <a:p>
            <a:endParaRPr lang="pt-BR"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1" y="617698"/>
          <a:ext cx="8640958" cy="4589446"/>
        </p:xfrm>
        <a:graphic>
          <a:graphicData uri="http://schemas.openxmlformats.org/drawingml/2006/table">
            <a:tbl>
              <a:tblPr/>
              <a:tblGrid>
                <a:gridCol w="864096"/>
                <a:gridCol w="864096"/>
                <a:gridCol w="864096"/>
                <a:gridCol w="1555372"/>
                <a:gridCol w="1555372"/>
                <a:gridCol w="2937926"/>
              </a:tblGrid>
              <a:tr h="363030">
                <a:tc gridSpan="6">
                  <a:txBody>
                    <a:bodyPr/>
                    <a:lstStyle/>
                    <a:p>
                      <a:pPr algn="ctr" fontAlgn="t"/>
                      <a:r>
                        <a:rPr lang="en-US" sz="1800" b="1" dirty="0" err="1" smtClean="0">
                          <a:solidFill>
                            <a:srgbClr val="000000"/>
                          </a:solidFill>
                          <a:latin typeface="+mj-lt"/>
                        </a:rPr>
                        <a:t>Século</a:t>
                      </a:r>
                      <a:r>
                        <a:rPr lang="en-US" sz="1800" b="1" dirty="0" smtClean="0">
                          <a:solidFill>
                            <a:srgbClr val="000000"/>
                          </a:solidFill>
                          <a:latin typeface="+mj-lt"/>
                        </a:rPr>
                        <a:t> XXI – </a:t>
                      </a:r>
                      <a:r>
                        <a:rPr lang="en-US" sz="1800" b="1" dirty="0" err="1" smtClean="0">
                          <a:solidFill>
                            <a:srgbClr val="000000"/>
                          </a:solidFill>
                          <a:latin typeface="+mj-lt"/>
                        </a:rPr>
                        <a:t>Séries</a:t>
                      </a:r>
                      <a:r>
                        <a:rPr lang="en-US" sz="1800" b="1" dirty="0" smtClean="0">
                          <a:solidFill>
                            <a:srgbClr val="000000"/>
                          </a:solidFill>
                          <a:latin typeface="+mj-lt"/>
                        </a:rPr>
                        <a:t> de </a:t>
                      </a:r>
                      <a:r>
                        <a:rPr lang="en-US" sz="1800" b="1" dirty="0" err="1" smtClean="0">
                          <a:solidFill>
                            <a:srgbClr val="000000"/>
                          </a:solidFill>
                          <a:latin typeface="+mj-lt"/>
                        </a:rPr>
                        <a:t>Saros</a:t>
                      </a:r>
                      <a:r>
                        <a:rPr lang="en-US" sz="1800" b="1" dirty="0" smtClean="0">
                          <a:solidFill>
                            <a:srgbClr val="000000"/>
                          </a:solidFill>
                          <a:latin typeface="+mj-lt"/>
                        </a:rPr>
                        <a:t> – Eclipses </a:t>
                      </a:r>
                      <a:r>
                        <a:rPr lang="en-US" sz="1800" b="1" dirty="0" err="1" smtClean="0">
                          <a:solidFill>
                            <a:srgbClr val="000000"/>
                          </a:solidFill>
                          <a:latin typeface="+mj-lt"/>
                        </a:rPr>
                        <a:t>Lunares</a:t>
                      </a:r>
                      <a:endParaRPr lang="en-US" sz="1800" b="1" dirty="0">
                        <a:solidFill>
                          <a:srgbClr val="000000"/>
                        </a:solidFill>
                        <a:latin typeface="+mj-lt"/>
                      </a:endParaRP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32048">
                <a:tc>
                  <a:txBody>
                    <a:bodyPr/>
                    <a:lstStyle/>
                    <a:p>
                      <a:pPr algn="ctr" fontAlgn="t"/>
                      <a:r>
                        <a:rPr lang="pt-BR" sz="1200" b="1" dirty="0" err="1">
                          <a:solidFill>
                            <a:srgbClr val="000000"/>
                          </a:solidFill>
                          <a:latin typeface="+mj-lt"/>
                        </a:rPr>
                        <a:t>Saros</a:t>
                      </a:r>
                      <a:r>
                        <a:rPr lang="pt-BR" sz="1200" b="1" dirty="0">
                          <a:solidFill>
                            <a:srgbClr val="000000"/>
                          </a:solidFill>
                          <a:latin typeface="+mj-lt"/>
                        </a:rPr>
                        <a:t> Series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Number (Eclipses)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Duration (Years)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First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Last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Eclipse Sequence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156879">
                <a:tc>
                  <a:txBody>
                    <a:bodyPr/>
                    <a:lstStyle/>
                    <a:p>
                      <a:pPr algn="ctr" fontAlgn="t"/>
                      <a:r>
                        <a:rPr lang="pt-BR" sz="1200" dirty="0">
                          <a:solidFill>
                            <a:schemeClr val="tx1"/>
                          </a:solidFill>
                          <a:latin typeface="+mj-lt"/>
                        </a:rPr>
                        <a:t>110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0747 </a:t>
                      </a:r>
                      <a:r>
                        <a:rPr lang="pt-BR" sz="1200" dirty="0" smtClean="0">
                          <a:latin typeface="+mj-lt"/>
                        </a:rPr>
                        <a:t>Mai </a:t>
                      </a:r>
                      <a:r>
                        <a:rPr lang="pt-BR" sz="1200" dirty="0">
                          <a:latin typeface="+mj-lt"/>
                        </a:rPr>
                        <a:t>28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2027 Jul 18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23P 13T 20P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0830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2092 Jul 19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9N 20P 11T 23P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0859 </a:t>
                      </a:r>
                      <a:r>
                        <a:rPr lang="pt-BR" sz="1200" dirty="0" smtClean="0">
                          <a:latin typeface="+mj-lt"/>
                        </a:rPr>
                        <a:t>Mai </a:t>
                      </a:r>
                      <a:r>
                        <a:rPr lang="pt-BR" sz="1200" dirty="0">
                          <a:latin typeface="+mj-lt"/>
                        </a:rPr>
                        <a:t>20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2139 Jul 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7N 21P 15T 22P 7N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0888 </a:t>
                      </a:r>
                      <a:r>
                        <a:rPr lang="pt-BR" sz="1200" dirty="0" smtClean="0">
                          <a:latin typeface="+mj-lt"/>
                        </a:rPr>
                        <a:t>Abr </a:t>
                      </a:r>
                      <a:r>
                        <a:rPr lang="pt-BR" sz="1200" dirty="0">
                          <a:latin typeface="+mj-lt"/>
                        </a:rPr>
                        <a:t>29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2150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7N 23P 13T 18P 10N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0971 </a:t>
                      </a:r>
                      <a:r>
                        <a:rPr lang="pt-BR" sz="1200" dirty="0" smtClean="0">
                          <a:latin typeface="+mj-lt"/>
                        </a:rPr>
                        <a:t>Mai </a:t>
                      </a:r>
                      <a:r>
                        <a:rPr lang="pt-BR" sz="1200" dirty="0">
                          <a:latin typeface="+mj-lt"/>
                        </a:rPr>
                        <a:t>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2233 Jun 22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19P 13T 12P 19N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1000 </a:t>
                      </a:r>
                      <a:r>
                        <a:rPr lang="pt-BR" sz="1200" dirty="0" smtClean="0">
                          <a:latin typeface="+mj-lt"/>
                        </a:rPr>
                        <a:t>Abr </a:t>
                      </a:r>
                      <a:r>
                        <a:rPr lang="pt-BR" sz="1200" dirty="0">
                          <a:latin typeface="+mj-lt"/>
                        </a:rPr>
                        <a:t>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2280 Jun 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7N 9P 26T 19P 11N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116</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1298.1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0993 Mar 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2291 </a:t>
                      </a:r>
                      <a:r>
                        <a:rPr lang="pt-BR" sz="1200" dirty="0" smtClean="0">
                          <a:latin typeface="+mj-lt"/>
                        </a:rPr>
                        <a:t>Mai </a:t>
                      </a:r>
                      <a:r>
                        <a:rPr lang="pt-BR" sz="1200" dirty="0">
                          <a:latin typeface="+mj-lt"/>
                        </a:rPr>
                        <a:t>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9N 9P 27T 8P 20N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117</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1094 </a:t>
                      </a:r>
                      <a:r>
                        <a:rPr lang="pt-BR" sz="1200" dirty="0" smtClean="0">
                          <a:latin typeface="+mj-lt"/>
                        </a:rPr>
                        <a:t>Abr </a:t>
                      </a:r>
                      <a:r>
                        <a:rPr lang="pt-BR" sz="1200" dirty="0">
                          <a:latin typeface="+mj-lt"/>
                        </a:rPr>
                        <a:t>03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2356 </a:t>
                      </a:r>
                      <a:r>
                        <a:rPr lang="pt-BR" sz="1200" dirty="0" smtClean="0">
                          <a:latin typeface="+mj-lt"/>
                        </a:rPr>
                        <a:t>Mai </a:t>
                      </a:r>
                      <a:r>
                        <a:rPr lang="pt-BR" sz="1200" dirty="0">
                          <a:latin typeface="+mj-lt"/>
                        </a:rPr>
                        <a:t>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8N 9P 24T 7P 23N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571048">
                <a:tc gridSpan="6">
                  <a:txBody>
                    <a:bodyPr/>
                    <a:lstStyle/>
                    <a:p>
                      <a:pPr algn="ctr" fontAlgn="t"/>
                      <a:r>
                        <a:rPr lang="pt-BR" sz="1200" b="1" dirty="0" smtClean="0">
                          <a:solidFill>
                            <a:schemeClr val="tx1"/>
                          </a:solidFill>
                          <a:latin typeface="+mj-lt"/>
                        </a:rPr>
                        <a:t>42 Séries de </a:t>
                      </a:r>
                      <a:r>
                        <a:rPr lang="pt-BR" sz="1200" b="1" dirty="0" err="1" smtClean="0">
                          <a:solidFill>
                            <a:schemeClr val="tx1"/>
                          </a:solidFill>
                          <a:latin typeface="+mj-lt"/>
                        </a:rPr>
                        <a:t>Saros</a:t>
                      </a:r>
                      <a:r>
                        <a:rPr lang="pt-BR" sz="1200" b="1" dirty="0" smtClean="0">
                          <a:solidFill>
                            <a:schemeClr val="tx1"/>
                          </a:solidFill>
                          <a:latin typeface="+mj-lt"/>
                        </a:rPr>
                        <a:t> em Andamento</a:t>
                      </a:r>
                      <a:endParaRPr lang="pt-BR" sz="1200" b="1" dirty="0">
                        <a:solidFill>
                          <a:schemeClr val="tx1"/>
                        </a:solidFill>
                        <a:latin typeface="+mj-lt"/>
                      </a:endParaRPr>
                    </a:p>
                  </a:txBody>
                  <a:tcPr marL="33027" marR="33027" marT="12385" marB="12385" anchor="ctr">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148</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1244.0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1973 Jul 15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3217 Ago 09</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20P 12T 23P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149</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1984 Jun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3246 Jul 20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7N 21P 15T 21P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150</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2013 Mai 25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3275 Jun 30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23P 12T 15P 13N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rPr>
                        <a:t>151</a:t>
                      </a:r>
                      <a:endParaRPr lang="pt-BR" sz="1400" dirty="0" smtClean="0">
                        <a:solidFill>
                          <a:schemeClr val="tx1"/>
                        </a:solidFill>
                      </a:endParaRP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smtClean="0"/>
                        <a:t>1262.1</a:t>
                      </a:r>
                    </a:p>
                    <a:p>
                      <a:pPr algn="ctr" fontAlgn="t"/>
                      <a:endParaRPr lang="pt-BR" sz="120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2096 Jun 06</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3358 Jul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8N 18P 14T 21P 10N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5121" name="Rectangle 1"/>
          <p:cNvSpPr>
            <a:spLocks noChangeArrowheads="1"/>
          </p:cNvSpPr>
          <p:nvPr/>
        </p:nvSpPr>
        <p:spPr bwMode="auto">
          <a:xfrm>
            <a:off x="0" y="0"/>
            <a:ext cx="9144000" cy="0"/>
          </a:xfrm>
          <a:prstGeom prst="rect">
            <a:avLst/>
          </a:prstGeom>
          <a:solidFill>
            <a:srgbClr val="006699"/>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5123" name="Rectangle 3"/>
          <p:cNvSpPr>
            <a:spLocks noChangeArrowheads="1"/>
          </p:cNvSpPr>
          <p:nvPr/>
        </p:nvSpPr>
        <p:spPr bwMode="auto">
          <a:xfrm>
            <a:off x="251520" y="5410887"/>
            <a:ext cx="2843705" cy="95792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400" b="0" dirty="0" smtClean="0">
                <a:solidFill>
                  <a:srgbClr val="000000"/>
                </a:solidFill>
                <a:latin typeface="Arial Unicode MS" pitchFamily="34" charset="-128"/>
                <a:cs typeface="Arial" pitchFamily="34" charset="0"/>
              </a:rPr>
              <a:t>Tipos de Eclipses Lunares</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N = Eclipse Lunar </a:t>
            </a:r>
            <a:r>
              <a:rPr kumimoji="0" lang="pt-BR" sz="1400" b="0"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P = Eclipse Lunar Parcial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T = Eclipse Lunar Total (umbral).</a:t>
            </a:r>
            <a:r>
              <a:rPr kumimoji="0" lang="pt-BR" sz="1050" b="0" i="0" u="none" strike="noStrike" cap="none" normalizeH="0" baseline="0" dirty="0" smtClean="0">
                <a:ln>
                  <a:noFill/>
                </a:ln>
                <a:solidFill>
                  <a:schemeClr val="tx1"/>
                </a:solidFill>
                <a:effectLst/>
                <a:latin typeface="Arial" pitchFamily="34" charset="0"/>
                <a:cs typeface="Arial" pitchFamily="34" charset="0"/>
              </a:rPr>
              <a:t> </a:t>
            </a:r>
            <a:endParaRPr kumimoji="0" lang="pt-B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3419872" y="5517232"/>
            <a:ext cx="5586442" cy="83481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 Início de 2 Série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2013/150 2096/151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Final de 2 Séries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2027/110 2092/111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clipse.gsfc.nasa.gov/5MCLEmap/2001-2100/LE2009-07-07N.gif"/>
          <p:cNvPicPr>
            <a:picLocks noChangeAspect="1" noChangeArrowheads="1"/>
          </p:cNvPicPr>
          <p:nvPr/>
        </p:nvPicPr>
        <p:blipFill>
          <a:blip r:embed="rId3" cstate="print"/>
          <a:srcRect/>
          <a:stretch>
            <a:fillRect/>
          </a:stretch>
        </p:blipFill>
        <p:spPr bwMode="auto">
          <a:xfrm>
            <a:off x="-36512" y="1092696"/>
            <a:ext cx="4425395" cy="4712568"/>
          </a:xfrm>
          <a:prstGeom prst="rect">
            <a:avLst/>
          </a:prstGeom>
          <a:noFill/>
        </p:spPr>
      </p:pic>
      <p:pic>
        <p:nvPicPr>
          <p:cNvPr id="4100" name="Picture 4" descr="http://eclipse.gsfc.nasa.gov/5MCLEmap/2001-2100/LE2096-06-06N.gif"/>
          <p:cNvPicPr>
            <a:picLocks noChangeAspect="1" noChangeArrowheads="1"/>
          </p:cNvPicPr>
          <p:nvPr/>
        </p:nvPicPr>
        <p:blipFill>
          <a:blip r:embed="rId4" cstate="print"/>
          <a:srcRect/>
          <a:stretch>
            <a:fillRect/>
          </a:stretch>
        </p:blipFill>
        <p:spPr bwMode="auto">
          <a:xfrm>
            <a:off x="4704255" y="1077415"/>
            <a:ext cx="4439745" cy="4727849"/>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295636" y="908720"/>
          <a:ext cx="6552728" cy="1988820"/>
        </p:xfrm>
        <a:graphic>
          <a:graphicData uri="http://schemas.openxmlformats.org/drawingml/2006/table">
            <a:tbl>
              <a:tblPr/>
              <a:tblGrid>
                <a:gridCol w="2400502"/>
                <a:gridCol w="1163894"/>
                <a:gridCol w="1356151"/>
                <a:gridCol w="1632181"/>
              </a:tblGrid>
              <a:tr h="259462">
                <a:tc gridSpan="4">
                  <a:txBody>
                    <a:bodyPr/>
                    <a:lstStyle/>
                    <a:p>
                      <a:pPr algn="ctr" fontAlgn="t"/>
                      <a:r>
                        <a:rPr lang="pt-BR" b="1" dirty="0" smtClean="0">
                          <a:solidFill>
                            <a:srgbClr val="000000"/>
                          </a:solidFill>
                        </a:rPr>
                        <a:t>Eclipses Lunares: </a:t>
                      </a:r>
                      <a:r>
                        <a:rPr lang="pt-BR" b="1" dirty="0">
                          <a:solidFill>
                            <a:srgbClr val="000000"/>
                          </a:solidFill>
                        </a:rPr>
                        <a:t>2001 </a:t>
                      </a:r>
                      <a:r>
                        <a:rPr lang="pt-BR" b="1" dirty="0" smtClean="0">
                          <a:solidFill>
                            <a:srgbClr val="000000"/>
                          </a:solidFill>
                        </a:rPr>
                        <a:t>– </a:t>
                      </a:r>
                      <a:r>
                        <a:rPr lang="pt-BR" b="1" dirty="0">
                          <a:solidFill>
                            <a:srgbClr val="000000"/>
                          </a:solidFill>
                        </a:rPr>
                        <a:t>2100</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Eclipse</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Símbolo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 os Eclipses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228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100,0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err="1"/>
                        <a:t>Penumbral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N</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37,7</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Parcial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P</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57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25,0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Total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37,3</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a 3"/>
          <p:cNvGraphicFramePr>
            <a:graphicFrameLocks noGrp="1"/>
          </p:cNvGraphicFramePr>
          <p:nvPr/>
        </p:nvGraphicFramePr>
        <p:xfrm>
          <a:off x="1658243" y="4365104"/>
          <a:ext cx="5827513" cy="1657350"/>
        </p:xfrm>
        <a:graphic>
          <a:graphicData uri="http://schemas.openxmlformats.org/drawingml/2006/table">
            <a:tbl>
              <a:tblPr/>
              <a:tblGrid>
                <a:gridCol w="2227113"/>
                <a:gridCol w="1519603"/>
                <a:gridCol w="2080797"/>
              </a:tblGrid>
              <a:tr h="115446">
                <a:tc gridSpan="3">
                  <a:txBody>
                    <a:bodyPr/>
                    <a:lstStyle/>
                    <a:p>
                      <a:pPr algn="ctr" fontAlgn="t"/>
                      <a:r>
                        <a:rPr lang="pt-BR" b="1" dirty="0" smtClean="0">
                          <a:solidFill>
                            <a:srgbClr val="000000"/>
                          </a:solidFill>
                        </a:rPr>
                        <a:t>Eclipses Lunares Totais</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Classificação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100.0%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Central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28.2%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Não Central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61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71.8%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47864" y="0"/>
            <a:ext cx="2448272" cy="707886"/>
          </a:xfrm>
          <a:prstGeom prst="rect">
            <a:avLst/>
          </a:prstGeom>
          <a:noFill/>
        </p:spPr>
        <p:txBody>
          <a:bodyPr wrap="square" rtlCol="0">
            <a:spAutoFit/>
          </a:bodyPr>
          <a:lstStyle/>
          <a:p>
            <a:r>
              <a:rPr lang="pt-BR" sz="4000" dirty="0" smtClean="0">
                <a:solidFill>
                  <a:srgbClr val="FF0000"/>
                </a:solidFill>
              </a:rPr>
              <a:t>Tétrade</a:t>
            </a:r>
            <a:endParaRPr lang="pt-BR" sz="4000" dirty="0">
              <a:solidFill>
                <a:srgbClr val="FF0000"/>
              </a:solidFill>
            </a:endParaRPr>
          </a:p>
        </p:txBody>
      </p:sp>
      <p:graphicFrame>
        <p:nvGraphicFramePr>
          <p:cNvPr id="4" name="Tabela 3"/>
          <p:cNvGraphicFramePr>
            <a:graphicFrameLocks noGrp="1"/>
          </p:cNvGraphicFramePr>
          <p:nvPr/>
        </p:nvGraphicFramePr>
        <p:xfrm>
          <a:off x="503549" y="692696"/>
          <a:ext cx="8136901" cy="3154680"/>
        </p:xfrm>
        <a:graphic>
          <a:graphicData uri="http://schemas.openxmlformats.org/drawingml/2006/table">
            <a:tbl>
              <a:tblPr/>
              <a:tblGrid>
                <a:gridCol w="1058977"/>
                <a:gridCol w="1769481"/>
                <a:gridCol w="1769481"/>
                <a:gridCol w="1769481"/>
                <a:gridCol w="1769481"/>
              </a:tblGrid>
              <a:tr h="0">
                <a:tc>
                  <a:txBody>
                    <a:bodyPr/>
                    <a:lstStyle/>
                    <a:p>
                      <a:pPr algn="ctr">
                        <a:lnSpc>
                          <a:spcPct val="115000"/>
                        </a:lnSpc>
                        <a:spcAft>
                          <a:spcPts val="0"/>
                        </a:spcAft>
                      </a:pPr>
                      <a:r>
                        <a:rPr lang="pt-BR" sz="2000" b="1" dirty="0" smtClean="0">
                          <a:solidFill>
                            <a:schemeClr val="bg1"/>
                          </a:solidFill>
                          <a:latin typeface="Calibri"/>
                          <a:ea typeface="Calibri"/>
                          <a:cs typeface="Times New Roman"/>
                        </a:rPr>
                        <a:t>Tétrade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smtClean="0">
                          <a:solidFill>
                            <a:schemeClr val="bg1"/>
                          </a:solidFill>
                          <a:latin typeface="Calibri"/>
                          <a:ea typeface="Calibri"/>
                          <a:cs typeface="Times New Roman"/>
                        </a:rPr>
                        <a:t>1°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2°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3°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4°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1</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2003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16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2003 Nov 09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2</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3</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4</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2044 Mar 13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2044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5</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30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6</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2072 Mar 04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2072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28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Fev </a:t>
                      </a:r>
                      <a:r>
                        <a:rPr lang="pt-BR" sz="2000" b="1" dirty="0">
                          <a:solidFill>
                            <a:schemeClr val="bg1"/>
                          </a:solidFill>
                          <a:latin typeface="Calibri"/>
                          <a:ea typeface="Calibri"/>
                          <a:cs typeface="Times New Roman"/>
                        </a:rPr>
                        <a:t>22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17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Mar 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Mar 05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a:t>
                      </a:r>
                      <a:r>
                        <a:rPr lang="pt-BR" sz="2000" b="1" dirty="0" err="1">
                          <a:solidFill>
                            <a:schemeClr val="bg1"/>
                          </a:solidFill>
                          <a:latin typeface="Calibri"/>
                          <a:ea typeface="Calibri"/>
                          <a:cs typeface="Times New Roman"/>
                        </a:rPr>
                        <a:t>Aug</a:t>
                      </a:r>
                      <a:r>
                        <a:rPr lang="pt-BR" sz="2000" b="1" dirty="0">
                          <a:solidFill>
                            <a:schemeClr val="bg1"/>
                          </a:solidFill>
                          <a:latin typeface="Calibri"/>
                          <a:ea typeface="Calibri"/>
                          <a:cs typeface="Times New Roman"/>
                        </a:rPr>
                        <a:t> 29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179512" y="4437112"/>
            <a:ext cx="2699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“Eclipses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During</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 F.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Espenak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Observers</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Handbook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Royal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Astronomical</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Society</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of</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Canada</a:t>
            </a:r>
            <a:r>
              <a:rPr kumimoji="0" lang="pt-B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0" dirty="0" smtClean="0">
              <a:solidFill>
                <a:schemeClr val="bg1"/>
              </a:solidFill>
              <a:latin typeface="Arial" pitchFamily="34" charset="0"/>
              <a:cs typeface="Arial" pitchFamily="34" charset="0"/>
            </a:endParaRPr>
          </a:p>
        </p:txBody>
      </p:sp>
      <p:pic>
        <p:nvPicPr>
          <p:cNvPr id="61442" name="Picture 2" descr="http://www.biblicalintegrity.org/wp-content/uploads/2013/08/Blood-moons.jpg"/>
          <p:cNvPicPr>
            <a:picLocks noChangeAspect="1" noChangeArrowheads="1"/>
          </p:cNvPicPr>
          <p:nvPr/>
        </p:nvPicPr>
        <p:blipFill>
          <a:blip r:embed="rId3" cstate="print"/>
          <a:srcRect/>
          <a:stretch>
            <a:fillRect/>
          </a:stretch>
        </p:blipFill>
        <p:spPr bwMode="auto">
          <a:xfrm>
            <a:off x="3429000" y="4086224"/>
            <a:ext cx="5715000" cy="27717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95536" y="1455834"/>
            <a:ext cx="8119187" cy="4251133"/>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a:r>
            <a:br>
              <a:rPr kumimoji="0" lang="pt-BR" sz="1800" b="1" i="0" u="none" strike="noStrike" cap="none" normalizeH="0" baseline="0" dirty="0" smtClean="0">
                <a:ln>
                  <a:noFill/>
                </a:ln>
                <a:solidFill>
                  <a:srgbClr val="000000"/>
                </a:solidFill>
                <a:effectLst/>
                <a:latin typeface="Arial Unicode MS" pitchFamily="34" charset="-128"/>
                <a:cs typeface="Arial" pitchFamily="34" charset="0"/>
              </a:rPr>
            </a:b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Lunar Total: 27/07/2018    Duração = 01h42min57s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Duração = 00h04m43s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19/11/2021    Duração = 03h28m23s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Duração = 00h25m30s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Maior Eclipse </a:t>
            </a:r>
            <a:r>
              <a:rPr lang="pt-BR" sz="1800" dirty="0" smtClean="0">
                <a:solidFill>
                  <a:srgbClr val="000000"/>
                </a:solidFill>
                <a:latin typeface="Arial Unicode MS" pitchFamily="34" charset="-128"/>
                <a:cs typeface="Arial" pitchFamily="34" charset="0"/>
              </a:rPr>
              <a:t>Lunar Total: </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26/06/2029  Magnitude Umbral= 1.8436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Magnitude Umbral= 1.0008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lang="pt-BR" sz="1800" dirty="0" smtClean="0">
                <a:solidFill>
                  <a:srgbClr val="000000"/>
                </a:solidFill>
                <a:latin typeface="Arial Unicode MS" pitchFamily="34" charset="-128"/>
                <a:cs typeface="Arial" pitchFamily="34" charset="0"/>
              </a:rPr>
              <a:t>           Maior</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20/11/2086  Magnitude Umbral = 0.9865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Magnitude Umbral = 0.0134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Extenso Eclipse 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25/04/2070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1.0515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18/07/2027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0.0014</a:t>
            </a:r>
            <a:r>
              <a:rPr kumimoji="0" lang="pt-BR" sz="1200" b="0" i="0" u="none" strike="noStrike" cap="none" normalizeH="0" baseline="0" dirty="0" smtClean="0">
                <a:ln>
                  <a:noFill/>
                </a:ln>
                <a:solidFill>
                  <a:schemeClr val="tx1"/>
                </a:solidFill>
                <a:effectLst/>
                <a:latin typeface="Arial" pitchFamily="34" charset="0"/>
                <a:cs typeface="Arial" pitchFamily="34" charset="0"/>
              </a:rPr>
              <a:t> </a:t>
            </a:r>
            <a:endParaRPr kumimoji="0" lang="pt-B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ixaDeTexto 2"/>
          <p:cNvSpPr txBox="1"/>
          <p:nvPr/>
        </p:nvSpPr>
        <p:spPr>
          <a:xfrm>
            <a:off x="1079612" y="260648"/>
            <a:ext cx="6984776" cy="461665"/>
          </a:xfrm>
          <a:prstGeom prst="rect">
            <a:avLst/>
          </a:prstGeom>
          <a:noFill/>
        </p:spPr>
        <p:txBody>
          <a:bodyPr wrap="square" rtlCol="0">
            <a:spAutoFit/>
          </a:bodyPr>
          <a:lstStyle/>
          <a:p>
            <a:r>
              <a:rPr lang="pt-BR" sz="2400" dirty="0" smtClean="0">
                <a:solidFill>
                  <a:schemeClr val="bg1"/>
                </a:solidFill>
              </a:rPr>
              <a:t>Extremos dos Eclipses Lunares no Séc. XXI</a:t>
            </a:r>
            <a:endParaRPr lang="pt-BR" sz="2400" dirty="0">
              <a:solidFill>
                <a:schemeClr val="bg1"/>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11560" y="2636912"/>
            <a:ext cx="7920880" cy="2312141"/>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228600" lvl="0" indent="-228600" algn="l">
              <a:buFontTx/>
              <a:buAutoNum type="arabicPeriod"/>
            </a:pPr>
            <a:r>
              <a:rPr lang="pt-BR" dirty="0" smtClean="0">
                <a:solidFill>
                  <a:srgbClr val="000000"/>
                </a:solidFill>
                <a:latin typeface="Arial Unicode MS" pitchFamily="34" charset="-128"/>
                <a:cs typeface="Arial" pitchFamily="34" charset="0"/>
              </a:rPr>
              <a:t>Eclipse Lunar </a:t>
            </a:r>
            <a:r>
              <a:rPr lang="pt-BR" dirty="0" err="1" smtClean="0">
                <a:solidFill>
                  <a:srgbClr val="000000"/>
                </a:solidFill>
                <a:latin typeface="Arial Unicode MS" pitchFamily="34" charset="-128"/>
                <a:cs typeface="Arial" pitchFamily="34" charset="0"/>
              </a:rPr>
              <a:t>Penumbral</a:t>
            </a:r>
            <a:r>
              <a:rPr lang="pt-BR" dirty="0" smtClean="0">
                <a:solidFill>
                  <a:srgbClr val="000000"/>
                </a:solidFill>
                <a:latin typeface="Arial Unicode MS" pitchFamily="34" charset="-128"/>
                <a:cs typeface="Arial" pitchFamily="34" charset="0"/>
              </a:rPr>
              <a:t> Total: 14/03/</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2006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1.0300</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29/08/2053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1.0191</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25/04/2070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1.0515</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08/08/2082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1.0011 </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29/09/2099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1.0340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ângulo 2"/>
          <p:cNvSpPr/>
          <p:nvPr/>
        </p:nvSpPr>
        <p:spPr>
          <a:xfrm>
            <a:off x="1367644" y="404664"/>
            <a:ext cx="6876764" cy="1200329"/>
          </a:xfrm>
          <a:prstGeom prst="rect">
            <a:avLst/>
          </a:prstGeom>
        </p:spPr>
        <p:txBody>
          <a:bodyPr wrap="square">
            <a:spAutoFit/>
          </a:bodyPr>
          <a:lstStyle/>
          <a:p>
            <a:pPr lvl="0" eaLnBrk="1" hangingPunct="1"/>
            <a:r>
              <a:rPr lang="pt-BR" sz="2400" dirty="0" smtClean="0">
                <a:solidFill>
                  <a:schemeClr val="bg1"/>
                </a:solidFill>
                <a:latin typeface="Arial" pitchFamily="34" charset="0"/>
                <a:cs typeface="Arial" pitchFamily="34" charset="0"/>
              </a:rPr>
              <a:t>86 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somente 5 </a:t>
            </a:r>
          </a:p>
          <a:p>
            <a:pPr lvl="0" eaLnBrk="1" hangingPunct="1"/>
            <a:r>
              <a:rPr lang="pt-BR" sz="2400" dirty="0" smtClean="0">
                <a:solidFill>
                  <a:schemeClr val="bg1"/>
                </a:solidFill>
                <a:latin typeface="Arial" pitchFamily="34" charset="0"/>
                <a:cs typeface="Arial" pitchFamily="34" charset="0"/>
              </a:rPr>
              <a:t>(5,8%) são </a:t>
            </a:r>
          </a:p>
          <a:p>
            <a:pPr lvl="0" eaLnBrk="1" hangingPunct="1"/>
            <a:r>
              <a:rPr lang="pt-BR" sz="2400" dirty="0" smtClean="0">
                <a:solidFill>
                  <a:schemeClr val="bg1"/>
                </a:solidFill>
                <a:latin typeface="Arial" pitchFamily="34" charset="0"/>
                <a:cs typeface="Arial" pitchFamily="34" charset="0"/>
              </a:rPr>
              <a:t>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Totais</a:t>
            </a:r>
            <a:r>
              <a:rPr lang="pt-BR" sz="2400" dirty="0" smtClean="0">
                <a:solidFill>
                  <a:srgbClr val="000000"/>
                </a:solidFill>
                <a:latin typeface="Arial" pitchFamily="34" charset="0"/>
                <a:cs typeface="Arial" pitchFamily="34" charset="0"/>
              </a:rPr>
              <a:t>:</a:t>
            </a:r>
            <a:endParaRPr lang="pt-BR" sz="2400" dirty="0" smtClean="0">
              <a:solidFill>
                <a:srgbClr val="000000"/>
              </a:solidFill>
              <a:latin typeface="Arial Unicode MS" pitchFamily="34" charset="-128"/>
              <a:cs typeface="Arial"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1970962" y="0"/>
            <a:ext cx="51310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18624" y="0"/>
            <a:ext cx="5112568" cy="6833296"/>
          </a:xfrm>
          <a:prstGeom prst="rect">
            <a:avLst/>
          </a:prstGeom>
          <a:no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27650" name="Picture 2" descr="PLE2012 partial eclipse"/>
          <p:cNvPicPr>
            <a:picLocks noChangeAspect="1" noChangeArrowheads="1"/>
          </p:cNvPicPr>
          <p:nvPr/>
        </p:nvPicPr>
        <p:blipFill>
          <a:blip r:embed="rId3" cstate="print"/>
          <a:srcRect/>
          <a:stretch>
            <a:fillRect/>
          </a:stretch>
        </p:blipFill>
        <p:spPr bwMode="auto">
          <a:xfrm>
            <a:off x="1361232" y="1439731"/>
            <a:ext cx="6421536" cy="4283338"/>
          </a:xfrm>
          <a:prstGeom prst="rect">
            <a:avLst/>
          </a:prstGeom>
          <a:noFill/>
        </p:spPr>
      </p:pic>
      <p:sp>
        <p:nvSpPr>
          <p:cNvPr id="6" name="Retângulo 5"/>
          <p:cNvSpPr/>
          <p:nvPr/>
        </p:nvSpPr>
        <p:spPr>
          <a:xfrm>
            <a:off x="1879596" y="6021288"/>
            <a:ext cx="5384808"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a:t>
            </a:r>
            <a:r>
              <a:rPr lang="en-US" dirty="0" err="1" smtClean="0">
                <a:solidFill>
                  <a:schemeClr val="bg1"/>
                </a:solidFill>
              </a:rPr>
              <a:t>Umbral</a:t>
            </a:r>
            <a:r>
              <a:rPr lang="en-US" dirty="0" smtClean="0">
                <a:solidFill>
                  <a:schemeClr val="bg1"/>
                </a:solidFill>
              </a:rPr>
              <a:t> de 04 de </a:t>
            </a:r>
            <a:r>
              <a:rPr lang="en-US" dirty="0" err="1" smtClean="0">
                <a:solidFill>
                  <a:schemeClr val="bg1"/>
                </a:solidFill>
              </a:rPr>
              <a:t>Junho</a:t>
            </a:r>
            <a:r>
              <a:rPr lang="en-US" dirty="0" smtClean="0">
                <a:solidFill>
                  <a:schemeClr val="bg1"/>
                </a:solidFill>
              </a:rPr>
              <a:t> de 2012</a:t>
            </a:r>
            <a:endParaRPr lang="en-US"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0/0d/Valores_de_la_escala_de_Danjon.PNG"/>
          <p:cNvPicPr>
            <a:picLocks noChangeAspect="1" noChangeArrowheads="1"/>
          </p:cNvPicPr>
          <p:nvPr/>
        </p:nvPicPr>
        <p:blipFill>
          <a:blip r:embed="rId3" cstate="print"/>
          <a:srcRect/>
          <a:stretch>
            <a:fillRect/>
          </a:stretch>
        </p:blipFill>
        <p:spPr bwMode="auto">
          <a:xfrm>
            <a:off x="323528" y="72008"/>
            <a:ext cx="2940748" cy="6669360"/>
          </a:xfrm>
          <a:prstGeom prst="rect">
            <a:avLst/>
          </a:prstGeom>
          <a:noFill/>
        </p:spPr>
      </p:pic>
      <p:sp>
        <p:nvSpPr>
          <p:cNvPr id="3" name="Retângulo 2"/>
          <p:cNvSpPr/>
          <p:nvPr/>
        </p:nvSpPr>
        <p:spPr>
          <a:xfrm>
            <a:off x="3203848" y="1628800"/>
            <a:ext cx="5688632" cy="3046988"/>
          </a:xfrm>
          <a:prstGeom prst="rect">
            <a:avLst/>
          </a:prstGeom>
        </p:spPr>
        <p:txBody>
          <a:bodyPr wrap="square">
            <a:spAutoFit/>
          </a:bodyPr>
          <a:lstStyle/>
          <a:p>
            <a:pPr algn="l"/>
            <a:r>
              <a:rPr lang="es-ES" dirty="0" smtClean="0">
                <a:solidFill>
                  <a:schemeClr val="bg1"/>
                </a:solidFill>
              </a:rPr>
              <a:t>L=0:</a:t>
            </a:r>
            <a:r>
              <a:rPr lang="es-ES" b="0" dirty="0" smtClean="0">
                <a:solidFill>
                  <a:schemeClr val="bg1"/>
                </a:solidFill>
              </a:rPr>
              <a:t> Mito escuro, </a:t>
            </a:r>
            <a:r>
              <a:rPr lang="es-ES" b="0" dirty="0" err="1" smtClean="0">
                <a:solidFill>
                  <a:schemeClr val="bg1"/>
                </a:solidFill>
              </a:rPr>
              <a:t>Lua</a:t>
            </a:r>
            <a:r>
              <a:rPr lang="es-ES" b="0" dirty="0" smtClean="0">
                <a:solidFill>
                  <a:schemeClr val="bg1"/>
                </a:solidFill>
              </a:rPr>
              <a:t> </a:t>
            </a:r>
            <a:r>
              <a:rPr lang="es-ES" b="0" dirty="0" err="1" smtClean="0">
                <a:solidFill>
                  <a:schemeClr val="bg1"/>
                </a:solidFill>
              </a:rPr>
              <a:t>quase</a:t>
            </a:r>
            <a:r>
              <a:rPr lang="es-ES" b="0" dirty="0" smtClean="0">
                <a:solidFill>
                  <a:schemeClr val="bg1"/>
                </a:solidFill>
              </a:rPr>
              <a:t> </a:t>
            </a:r>
            <a:r>
              <a:rPr lang="es-ES" b="0" dirty="0" err="1" smtClean="0">
                <a:solidFill>
                  <a:schemeClr val="bg1"/>
                </a:solidFill>
              </a:rPr>
              <a:t>não</a:t>
            </a:r>
            <a:r>
              <a:rPr lang="es-ES" b="0" dirty="0" smtClean="0">
                <a:solidFill>
                  <a:schemeClr val="bg1"/>
                </a:solidFill>
              </a:rPr>
              <a:t> </a:t>
            </a:r>
            <a:r>
              <a:rPr lang="es-ES" b="0" dirty="0" err="1" smtClean="0">
                <a:solidFill>
                  <a:schemeClr val="bg1"/>
                </a:solidFill>
              </a:rPr>
              <a:t>visível</a:t>
            </a:r>
            <a:r>
              <a:rPr lang="es-ES" b="0" dirty="0" smtClean="0">
                <a:solidFill>
                  <a:schemeClr val="bg1"/>
                </a:solidFill>
              </a:rPr>
              <a:t>.</a:t>
            </a:r>
          </a:p>
          <a:p>
            <a:pPr algn="l"/>
            <a:endParaRPr lang="es-ES" b="0" dirty="0" smtClean="0">
              <a:solidFill>
                <a:schemeClr val="bg1"/>
              </a:solidFill>
            </a:endParaRPr>
          </a:p>
          <a:p>
            <a:pPr algn="l"/>
            <a:r>
              <a:rPr lang="es-ES" dirty="0" smtClean="0">
                <a:solidFill>
                  <a:schemeClr val="bg1"/>
                </a:solidFill>
              </a:rPr>
              <a:t>L=1:</a:t>
            </a:r>
            <a:r>
              <a:rPr lang="es-ES" b="0" dirty="0" smtClean="0">
                <a:solidFill>
                  <a:schemeClr val="bg1"/>
                </a:solidFill>
              </a:rPr>
              <a:t> </a:t>
            </a:r>
            <a:r>
              <a:rPr lang="es-ES" b="0" dirty="0" err="1" smtClean="0">
                <a:solidFill>
                  <a:schemeClr val="bg1"/>
                </a:solidFill>
              </a:rPr>
              <a:t>Cinza</a:t>
            </a:r>
            <a:r>
              <a:rPr lang="es-ES" b="0" dirty="0" smtClean="0">
                <a:solidFill>
                  <a:schemeClr val="bg1"/>
                </a:solidFill>
              </a:rPr>
              <a:t> escuro </a:t>
            </a:r>
            <a:r>
              <a:rPr lang="es-ES" b="0" dirty="0" err="1" smtClean="0">
                <a:solidFill>
                  <a:schemeClr val="bg1"/>
                </a:solidFill>
              </a:rPr>
              <a:t>ou</a:t>
            </a:r>
            <a:r>
              <a:rPr lang="es-ES" b="0" dirty="0" smtClean="0">
                <a:solidFill>
                  <a:schemeClr val="bg1"/>
                </a:solidFill>
              </a:rPr>
              <a:t> </a:t>
            </a:r>
            <a:r>
              <a:rPr lang="es-ES" b="0" dirty="0" err="1" smtClean="0">
                <a:solidFill>
                  <a:schemeClr val="bg1"/>
                </a:solidFill>
              </a:rPr>
              <a:t>marrom</a:t>
            </a:r>
            <a:r>
              <a:rPr lang="es-ES" b="0" dirty="0" smtClean="0">
                <a:solidFill>
                  <a:schemeClr val="bg1"/>
                </a:solidFill>
              </a:rPr>
              <a:t>, </a:t>
            </a:r>
            <a:r>
              <a:rPr lang="es-ES" b="0" dirty="0" err="1" smtClean="0">
                <a:solidFill>
                  <a:schemeClr val="bg1"/>
                </a:solidFill>
              </a:rPr>
              <a:t>poucos</a:t>
            </a:r>
            <a:r>
              <a:rPr lang="es-ES" b="0" dirty="0" smtClean="0">
                <a:solidFill>
                  <a:schemeClr val="bg1"/>
                </a:solidFill>
              </a:rPr>
              <a:t> </a:t>
            </a:r>
            <a:r>
              <a:rPr lang="es-ES" b="0" dirty="0" err="1" smtClean="0">
                <a:solidFill>
                  <a:schemeClr val="bg1"/>
                </a:solidFill>
              </a:rPr>
              <a:t>detalhes</a:t>
            </a:r>
            <a:r>
              <a:rPr lang="es-ES" b="0" dirty="0" smtClean="0">
                <a:solidFill>
                  <a:schemeClr val="bg1"/>
                </a:solidFill>
              </a:rPr>
              <a:t> </a:t>
            </a:r>
            <a:r>
              <a:rPr lang="es-ES" b="0" dirty="0" err="1" smtClean="0">
                <a:solidFill>
                  <a:schemeClr val="bg1"/>
                </a:solidFill>
              </a:rPr>
              <a:t>visíveis</a:t>
            </a:r>
            <a:r>
              <a:rPr lang="es-ES" b="0" dirty="0" smtClean="0">
                <a:solidFill>
                  <a:schemeClr val="bg1"/>
                </a:solidFill>
              </a:rPr>
              <a:t>.</a:t>
            </a:r>
          </a:p>
          <a:p>
            <a:pPr algn="l"/>
            <a:endParaRPr lang="es-ES" dirty="0" smtClean="0">
              <a:solidFill>
                <a:schemeClr val="bg1"/>
              </a:solidFill>
            </a:endParaRPr>
          </a:p>
          <a:p>
            <a:pPr algn="l"/>
            <a:r>
              <a:rPr lang="es-ES" dirty="0" smtClean="0">
                <a:solidFill>
                  <a:schemeClr val="bg1"/>
                </a:solidFill>
              </a:rPr>
              <a:t>L=2:</a:t>
            </a:r>
            <a:r>
              <a:rPr lang="es-ES" b="0" dirty="0" smtClean="0">
                <a:solidFill>
                  <a:schemeClr val="bg1"/>
                </a:solidFill>
              </a:rPr>
              <a:t> </a:t>
            </a:r>
            <a:r>
              <a:rPr lang="pt-BR" b="0" dirty="0" smtClean="0">
                <a:solidFill>
                  <a:schemeClr val="bg1"/>
                </a:solidFill>
              </a:rPr>
              <a:t>Avermelhada ou vermelha acastanhada, mais escura na área central, regiões exteriores muito brilhantes.</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L=3:</a:t>
            </a:r>
            <a:r>
              <a:rPr lang="es-ES" b="0" dirty="0" smtClean="0">
                <a:solidFill>
                  <a:schemeClr val="bg1"/>
                </a:solidFill>
              </a:rPr>
              <a:t> T</a:t>
            </a:r>
            <a:r>
              <a:rPr lang="pt-BR" b="0" dirty="0" err="1" smtClean="0">
                <a:solidFill>
                  <a:schemeClr val="bg1"/>
                </a:solidFill>
              </a:rPr>
              <a:t>ijolo</a:t>
            </a:r>
            <a:r>
              <a:rPr lang="pt-BR" b="0" dirty="0" smtClean="0">
                <a:solidFill>
                  <a:schemeClr val="bg1"/>
                </a:solidFill>
              </a:rPr>
              <a:t> vermelho, muitas vezes com uma margem amarelada.</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L=4:</a:t>
            </a:r>
            <a:r>
              <a:rPr lang="es-ES" b="0" dirty="0" smtClean="0">
                <a:solidFill>
                  <a:schemeClr val="bg1"/>
                </a:solidFill>
              </a:rPr>
              <a:t> L</a:t>
            </a:r>
            <a:r>
              <a:rPr lang="pt-BR" b="0" dirty="0" err="1" smtClean="0">
                <a:solidFill>
                  <a:schemeClr val="bg1"/>
                </a:solidFill>
              </a:rPr>
              <a:t>aranja</a:t>
            </a:r>
            <a:r>
              <a:rPr lang="pt-BR" b="0" dirty="0" smtClean="0">
                <a:solidFill>
                  <a:schemeClr val="bg1"/>
                </a:solidFill>
              </a:rPr>
              <a:t> ou cobre, muito brilhante, às vezes com uma margem azulada.</a:t>
            </a:r>
            <a:endParaRPr lang="es-ES" b="0" dirty="0">
              <a:solidFill>
                <a:schemeClr val="bg1"/>
              </a:solidFill>
            </a:endParaRPr>
          </a:p>
        </p:txBody>
      </p:sp>
      <p:sp>
        <p:nvSpPr>
          <p:cNvPr id="4" name="Retângulo 3"/>
          <p:cNvSpPr/>
          <p:nvPr/>
        </p:nvSpPr>
        <p:spPr>
          <a:xfrm>
            <a:off x="3419872" y="404664"/>
            <a:ext cx="4824536" cy="1200329"/>
          </a:xfrm>
          <a:prstGeom prst="rect">
            <a:avLst/>
          </a:prstGeom>
        </p:spPr>
        <p:txBody>
          <a:bodyPr wrap="square">
            <a:spAutoFit/>
          </a:bodyPr>
          <a:lstStyle/>
          <a:p>
            <a:r>
              <a:rPr lang="pt-BR" sz="2400" b="0" dirty="0" smtClean="0">
                <a:solidFill>
                  <a:schemeClr val="bg1"/>
                </a:solidFill>
              </a:rPr>
              <a:t>Escala foi desenvolvida por </a:t>
            </a:r>
          </a:p>
          <a:p>
            <a:r>
              <a:rPr lang="pt-BR" sz="2400" b="0" dirty="0" smtClean="0">
                <a:solidFill>
                  <a:schemeClr val="bg1"/>
                </a:solidFill>
              </a:rPr>
              <a:t>André-Louis </a:t>
            </a:r>
            <a:r>
              <a:rPr lang="pt-BR" sz="2400" b="0" dirty="0" err="1" smtClean="0">
                <a:solidFill>
                  <a:srgbClr val="FF0000"/>
                </a:solidFill>
              </a:rPr>
              <a:t>Danjon</a:t>
            </a:r>
            <a:r>
              <a:rPr lang="pt-BR" sz="2400" b="0" dirty="0" smtClean="0">
                <a:solidFill>
                  <a:schemeClr val="bg1"/>
                </a:solidFill>
              </a:rPr>
              <a:t> </a:t>
            </a:r>
          </a:p>
          <a:p>
            <a:r>
              <a:rPr lang="pt-BR" sz="2400" b="0" dirty="0" smtClean="0">
                <a:solidFill>
                  <a:schemeClr val="bg1"/>
                </a:solidFill>
              </a:rPr>
              <a:t>entre 1925 e 1950</a:t>
            </a:r>
            <a:endParaRPr lang="pt-BR" sz="2400" dirty="0">
              <a:solidFill>
                <a:schemeClr val="bg1"/>
              </a:solidFill>
            </a:endParaRPr>
          </a:p>
        </p:txBody>
      </p:sp>
      <p:pic>
        <p:nvPicPr>
          <p:cNvPr id="2052" name="Picture 4" descr="http://upload.wikimedia.org/wikipedia/commons/1/17/Tom_Ruen_-_Lunar_eclipses_in_2003_%28pd%29.jpg"/>
          <p:cNvPicPr>
            <a:picLocks noChangeAspect="1" noChangeArrowheads="1"/>
          </p:cNvPicPr>
          <p:nvPr/>
        </p:nvPicPr>
        <p:blipFill>
          <a:blip r:embed="rId4" cstate="print"/>
          <a:srcRect/>
          <a:stretch>
            <a:fillRect/>
          </a:stretch>
        </p:blipFill>
        <p:spPr bwMode="auto">
          <a:xfrm>
            <a:off x="5425508" y="4797152"/>
            <a:ext cx="3517181" cy="206084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844824"/>
            <a:ext cx="8352928" cy="2554545"/>
          </a:xfrm>
          <a:prstGeom prst="rect">
            <a:avLst/>
          </a:prstGeom>
          <a:noFill/>
        </p:spPr>
        <p:txBody>
          <a:bodyPr wrap="square" rtlCol="0">
            <a:spAutoFit/>
          </a:bodyPr>
          <a:lstStyle/>
          <a:p>
            <a:r>
              <a:rPr lang="pt-BR" sz="3200" dirty="0" smtClean="0">
                <a:solidFill>
                  <a:schemeClr val="bg1"/>
                </a:solidFill>
              </a:rPr>
              <a:t>Aplicativo de Simulação da Esfera Celeste </a:t>
            </a:r>
          </a:p>
          <a:p>
            <a:r>
              <a:rPr lang="pt-BR" sz="3200" dirty="0" smtClean="0">
                <a:solidFill>
                  <a:schemeClr val="bg1"/>
                </a:solidFill>
              </a:rPr>
              <a:t> </a:t>
            </a:r>
          </a:p>
          <a:p>
            <a:r>
              <a:rPr lang="pt-BR" sz="3200" dirty="0" err="1" smtClean="0">
                <a:solidFill>
                  <a:schemeClr val="bg1"/>
                </a:solidFill>
              </a:rPr>
              <a:t>Carte</a:t>
            </a:r>
            <a:r>
              <a:rPr lang="pt-BR" sz="3200" dirty="0" smtClean="0">
                <a:solidFill>
                  <a:schemeClr val="bg1"/>
                </a:solidFill>
              </a:rPr>
              <a:t> </a:t>
            </a:r>
            <a:r>
              <a:rPr lang="pt-BR" sz="3200" dirty="0" err="1" smtClean="0">
                <a:solidFill>
                  <a:schemeClr val="bg1"/>
                </a:solidFill>
              </a:rPr>
              <a:t>du</a:t>
            </a:r>
            <a:r>
              <a:rPr lang="pt-BR" sz="3200" dirty="0" smtClean="0">
                <a:solidFill>
                  <a:schemeClr val="bg1"/>
                </a:solidFill>
              </a:rPr>
              <a:t> </a:t>
            </a:r>
            <a:r>
              <a:rPr lang="pt-BR" sz="3200" dirty="0" err="1" smtClean="0">
                <a:solidFill>
                  <a:schemeClr val="bg1"/>
                </a:solidFill>
              </a:rPr>
              <a:t>Ciel</a:t>
            </a:r>
            <a:endParaRPr lang="pt-BR" sz="3200" dirty="0" smtClean="0">
              <a:solidFill>
                <a:schemeClr val="bg1"/>
              </a:solidFill>
            </a:endParaRPr>
          </a:p>
          <a:p>
            <a:r>
              <a:rPr lang="pt-BR" sz="3200" dirty="0" smtClean="0">
                <a:solidFill>
                  <a:schemeClr val="bg1"/>
                </a:solidFill>
              </a:rPr>
              <a:t/>
            </a:r>
            <a:br>
              <a:rPr lang="pt-BR" sz="3200" dirty="0" smtClean="0">
                <a:solidFill>
                  <a:schemeClr val="bg1"/>
                </a:solidFill>
              </a:rPr>
            </a:br>
            <a:r>
              <a:rPr lang="pt-BR" sz="3200" dirty="0" smtClean="0">
                <a:solidFill>
                  <a:schemeClr val="bg1"/>
                </a:solidFill>
              </a:rPr>
              <a:t> http://www.ap-i.net/skychart/en/download</a:t>
            </a:r>
            <a:endParaRPr lang="pt-BR" sz="3200" dirty="0">
              <a:solidFill>
                <a:schemeClr val="bg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857500"/>
            <a:ext cx="7772400" cy="1143000"/>
          </a:xfrm>
        </p:spPr>
        <p:txBody>
          <a:bodyPr/>
          <a:lstStyle/>
          <a:p>
            <a:r>
              <a:rPr lang="pt-BR" sz="8800" dirty="0" smtClean="0">
                <a:solidFill>
                  <a:schemeClr val="bg1"/>
                </a:solidFill>
              </a:rPr>
              <a:t>Fim</a:t>
            </a:r>
            <a:endParaRPr lang="pt-BR" sz="8800" dirty="0">
              <a:solidFill>
                <a:schemeClr val="bg1"/>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1026" name="Picture 2" descr="PLE2012Jun Sequence"/>
          <p:cNvPicPr>
            <a:picLocks noChangeAspect="1" noChangeArrowheads="1"/>
          </p:cNvPicPr>
          <p:nvPr/>
        </p:nvPicPr>
        <p:blipFill>
          <a:blip r:embed="rId3" cstate="print"/>
          <a:srcRect/>
          <a:stretch>
            <a:fillRect/>
          </a:stretch>
        </p:blipFill>
        <p:spPr bwMode="auto">
          <a:xfrm>
            <a:off x="-1" y="2492896"/>
            <a:ext cx="9144001" cy="1656522"/>
          </a:xfrm>
          <a:prstGeom prst="rect">
            <a:avLst/>
          </a:prstGeom>
          <a:noFill/>
        </p:spPr>
      </p:pic>
      <p:sp>
        <p:nvSpPr>
          <p:cNvPr id="6" name="Retângulo 5"/>
          <p:cNvSpPr/>
          <p:nvPr/>
        </p:nvSpPr>
        <p:spPr>
          <a:xfrm>
            <a:off x="2324435" y="4509120"/>
            <a:ext cx="4495140"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04 de </a:t>
            </a:r>
            <a:r>
              <a:rPr lang="en-US" dirty="0" err="1" smtClean="0">
                <a:solidFill>
                  <a:schemeClr val="bg1"/>
                </a:solidFill>
              </a:rPr>
              <a:t>Junho</a:t>
            </a:r>
            <a:r>
              <a:rPr lang="en-US" dirty="0" smtClean="0">
                <a:solidFill>
                  <a:schemeClr val="bg1"/>
                </a:solidFill>
              </a:rPr>
              <a:t> de 2012</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err="1" smtClean="0">
                <a:solidFill>
                  <a:schemeClr val="accent6">
                    <a:lumMod val="40000"/>
                    <a:lumOff val="60000"/>
                  </a:schemeClr>
                </a:solidFill>
                <a:latin typeface="Century Gothic" pitchFamily="34" charset="0"/>
                <a:ea typeface="+mj-ea"/>
                <a:cs typeface="+mj-cs"/>
              </a:rPr>
              <a:t>penumbral</a:t>
            </a:r>
            <a:endParaRPr lang="pt-BR" sz="4400" kern="0" dirty="0">
              <a:solidFill>
                <a:schemeClr val="accent6">
                  <a:lumMod val="40000"/>
                  <a:lumOff val="60000"/>
                </a:schemeClr>
              </a:solidFill>
              <a:latin typeface="Century Gothic" pitchFamily="34" charset="0"/>
              <a:ea typeface="+mj-ea"/>
              <a:cs typeface="+mj-cs"/>
            </a:endParaRPr>
          </a:p>
        </p:txBody>
      </p:sp>
      <p:pic>
        <p:nvPicPr>
          <p:cNvPr id="4098" name="Picture 2" descr="http://www.mreclipse.com/LEphoto/NLE2002/image/NLE2002-3w.JPG"/>
          <p:cNvPicPr>
            <a:picLocks noChangeAspect="1" noChangeArrowheads="1"/>
          </p:cNvPicPr>
          <p:nvPr/>
        </p:nvPicPr>
        <p:blipFill>
          <a:blip r:embed="rId3" cstate="print"/>
          <a:srcRect/>
          <a:stretch>
            <a:fillRect/>
          </a:stretch>
        </p:blipFill>
        <p:spPr bwMode="auto">
          <a:xfrm>
            <a:off x="357187" y="1142999"/>
            <a:ext cx="8429625" cy="4876801"/>
          </a:xfrm>
          <a:prstGeom prst="rect">
            <a:avLst/>
          </a:prstGeom>
          <a:noFill/>
        </p:spPr>
      </p:pic>
      <p:sp>
        <p:nvSpPr>
          <p:cNvPr id="6" name="Retângulo 5"/>
          <p:cNvSpPr/>
          <p:nvPr/>
        </p:nvSpPr>
        <p:spPr>
          <a:xfrm>
            <a:off x="1835696" y="5949280"/>
            <a:ext cx="6264696" cy="338554"/>
          </a:xfrm>
          <a:prstGeom prst="rect">
            <a:avLst/>
          </a:prstGeom>
        </p:spPr>
        <p:txBody>
          <a:bodyPr wrap="square">
            <a:spAutoFit/>
          </a:bodyPr>
          <a:lstStyle/>
          <a:p>
            <a:r>
              <a:rPr lang="pt-BR" b="0" dirty="0" smtClean="0"/>
              <a:t>Eclipse Lunar </a:t>
            </a:r>
            <a:r>
              <a:rPr lang="pt-BR" b="0" dirty="0" err="1" smtClean="0"/>
              <a:t>Penumbral</a:t>
            </a:r>
            <a:r>
              <a:rPr lang="pt-BR" b="0" dirty="0" smtClean="0"/>
              <a:t> de 20 de Novembro de 2002</a:t>
            </a:r>
            <a:endParaRPr lang="pt-BR"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shadowview_1080p30.mp4">
            <a:hlinkClick r:id="" action="ppaction://media"/>
          </p:cNvPr>
          <p:cNvPicPr>
            <a:picLocks noRot="1" noChangeAspect="1"/>
          </p:cNvPicPr>
          <p:nvPr>
            <a:videoFile r:link="rId1"/>
          </p:nvPr>
        </p:nvPicPr>
        <p:blipFill>
          <a:blip r:embed="rId4" cstate="print"/>
          <a:stretch>
            <a:fillRect/>
          </a:stretch>
        </p:blipFill>
        <p:spPr>
          <a:xfrm>
            <a:off x="0" y="1009650"/>
            <a:ext cx="9144000" cy="5143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7329main_NewLunarView-v3.mp4">
            <a:hlinkClick r:id="" action="ppaction://media"/>
          </p:cNvPr>
          <p:cNvPicPr>
            <a:picLocks noRot="1" noChangeAspect="1"/>
          </p:cNvPicPr>
          <p:nvPr>
            <a:videoFile r:link="rId1"/>
          </p:nvPr>
        </p:nvPicPr>
        <p:blipFill>
          <a:blip r:embed="rId4" cstate="print"/>
          <a:stretch>
            <a:fillRect/>
          </a:stretch>
        </p:blipFill>
        <p:spPr>
          <a:xfrm>
            <a:off x="0" y="381000"/>
            <a:ext cx="9144000" cy="6096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moonview_1080p60.mp4">
            <a:hlinkClick r:id="" action="ppaction://media"/>
          </p:cNvPr>
          <p:cNvPicPr>
            <a:picLocks noRot="1" noChangeAspect="1"/>
          </p:cNvPicPr>
          <p:nvPr>
            <a:videoFile r:link="rId1"/>
          </p:nvPr>
        </p:nvPicPr>
        <p:blipFill>
          <a:blip r:embed="rId4" cstate="print"/>
          <a:stretch>
            <a:fillRect/>
          </a:stretch>
        </p:blipFill>
        <p:spPr>
          <a:xfrm>
            <a:off x="27495" y="0"/>
            <a:ext cx="9089010" cy="51125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clipse_earthview_1080p60.mp4">
            <a:hlinkClick r:id="" action="ppaction://media"/>
          </p:cNvPr>
          <p:cNvPicPr>
            <a:picLocks noRot="1" noChangeAspect="1"/>
          </p:cNvPicPr>
          <p:nvPr>
            <a:videoFile r:link="rId1"/>
          </p:nvPr>
        </p:nvPicPr>
        <p:blipFill>
          <a:blip r:embed="rId4" cstate="print"/>
          <a:stretch>
            <a:fillRect/>
          </a:stretch>
        </p:blipFill>
        <p:spPr>
          <a:xfrm>
            <a:off x="51836" y="620688"/>
            <a:ext cx="9040327" cy="50851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8642</TotalTime>
  <Words>1647</Words>
  <Application>Microsoft Office PowerPoint</Application>
  <PresentationFormat>Apresentação na tela (4:3)</PresentationFormat>
  <Paragraphs>366</Paragraphs>
  <Slides>32</Slides>
  <Notes>22</Notes>
  <HiddenSlides>0</HiddenSlides>
  <MMClips>4</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Blank Presentation</vt:lpstr>
      <vt:lpstr>Slide 1</vt:lpstr>
      <vt:lpstr>eclipse lunar total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Fim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528</cp:revision>
  <cp:lastPrinted>2000-05-01T12:23:36Z</cp:lastPrinted>
  <dcterms:created xsi:type="dcterms:W3CDTF">1995-06-17T23:31:02Z</dcterms:created>
  <dcterms:modified xsi:type="dcterms:W3CDTF">2015-07-02T14:25:53Z</dcterms:modified>
</cp:coreProperties>
</file>