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82" r:id="rId2"/>
    <p:sldId id="984" r:id="rId3"/>
    <p:sldId id="927" r:id="rId4"/>
    <p:sldId id="978" r:id="rId5"/>
    <p:sldId id="979" r:id="rId6"/>
    <p:sldId id="983" r:id="rId7"/>
    <p:sldId id="980" r:id="rId8"/>
    <p:sldId id="977" r:id="rId9"/>
    <p:sldId id="985" r:id="rId10"/>
    <p:sldId id="986" r:id="rId11"/>
    <p:sldId id="987" r:id="rId12"/>
    <p:sldId id="988" r:id="rId1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CAAFFF"/>
    <a:srgbClr val="7030A0"/>
    <a:srgbClr val="9966FF"/>
    <a:srgbClr val="00C85A"/>
    <a:srgbClr val="FFFFCC"/>
    <a:srgbClr val="000066"/>
    <a:srgbClr val="0066FF"/>
    <a:srgbClr val="00CC99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80" d="100"/>
          <a:sy n="80" d="100"/>
        </p:scale>
        <p:origin x="-76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37CB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37CB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37CB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37CB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2852936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 smtClean="0">
                <a:solidFill>
                  <a:srgbClr val="37CBFF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400" dirty="0" smtClean="0">
                <a:solidFill>
                  <a:srgbClr val="37CBFF"/>
                </a:solidFill>
                <a:latin typeface="Century Gothic" pitchFamily="34" charset="0"/>
              </a:rPr>
              <a:t>Jorge </a:t>
            </a:r>
            <a:r>
              <a:rPr lang="pt-BR" sz="2400" dirty="0" err="1" smtClean="0">
                <a:solidFill>
                  <a:srgbClr val="37CBFF"/>
                </a:solidFill>
                <a:latin typeface="Century Gothic" pitchFamily="34" charset="0"/>
              </a:rPr>
              <a:t>Hönel</a:t>
            </a:r>
            <a:endParaRPr lang="pt-BR" sz="240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rgbClr val="37CBFF"/>
                </a:solidFill>
                <a:latin typeface="Century Gothic" pitchFamily="34" charset="0"/>
              </a:rPr>
              <a:t>Observatório  Dietrich </a:t>
            </a:r>
            <a:r>
              <a:rPr lang="pt-BR" sz="2000" dirty="0" err="1" smtClean="0">
                <a:solidFill>
                  <a:srgbClr val="37CBFF"/>
                </a:solidFill>
                <a:latin typeface="Century Gothic" pitchFamily="34" charset="0"/>
              </a:rPr>
              <a:t>Schiel</a:t>
            </a:r>
            <a:endParaRPr lang="pt-BR" sz="200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rgbClr val="37CBFF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80529" y="260648"/>
            <a:ext cx="9143999" cy="10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rgbClr val="37CB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 </a:t>
            </a:r>
          </a:p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rgbClr val="37CB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</a:t>
            </a:r>
            <a:r>
              <a:rPr lang="pt-BR" sz="3200" dirty="0" smtClean="0">
                <a:ln w="9525">
                  <a:noFill/>
                </a:ln>
                <a:solidFill>
                  <a:srgbClr val="37CBFF"/>
                </a:solidFill>
                <a:latin typeface="Century Gothic" pitchFamily="34" charset="0"/>
                <a:cs typeface="Aharoni" pitchFamily="2" charset="-79"/>
              </a:rPr>
              <a:t>profundamento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6513" y="5085184"/>
            <a:ext cx="9143999" cy="11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7200" dirty="0" smtClean="0">
                <a:ln w="19050">
                  <a:noFill/>
                </a:ln>
                <a:solidFill>
                  <a:srgbClr val="37CB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Estações do Ano</a:t>
            </a:r>
            <a:endParaRPr lang="pt-BR" sz="7200" dirty="0" smtClean="0">
              <a:ln w="19050">
                <a:noFill/>
              </a:ln>
              <a:solidFill>
                <a:srgbClr val="37CBFF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69" name="Picture 2" descr="C:\Users\ANDRE\Documents\1-OBSERVATÓRIO\1-ATIVIDADES\4-Minicursos\minicursos-2015\6-minicurso-Estacoes-do-Ano-seg-sem-not-2015\divulgacao\logo-do-curso.png"/>
          <p:cNvPicPr>
            <a:picLocks noChangeAspect="1" noChangeArrowheads="1"/>
          </p:cNvPicPr>
          <p:nvPr/>
        </p:nvPicPr>
        <p:blipFill>
          <a:blip r:embed="rId3" cstate="print"/>
          <a:srcRect l="21652" t="14990" r="13325" b="26649"/>
          <a:stretch>
            <a:fillRect/>
          </a:stretch>
        </p:blipFill>
        <p:spPr bwMode="auto">
          <a:xfrm>
            <a:off x="1331640" y="1988840"/>
            <a:ext cx="3456384" cy="3102262"/>
          </a:xfrm>
          <a:prstGeom prst="rect">
            <a:avLst/>
          </a:prstGeom>
          <a:noFill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tângulo 7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23 de outubro, aula 2: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Repassada em elementos da Esfera Celeste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Solstícios e equinócios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O movimento aparente do Sol ao longo das estações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As constelações e as estações do ano 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30 de outubro, aula 3: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Ângulo de incidência da luz do Sol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Visão geocêntrica das estações</a:t>
            </a:r>
          </a:p>
          <a:p>
            <a:pPr algn="just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Visão heliocêntrica das estações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06 de novembro, aula 4: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</a:rPr>
              <a:t>Miscelânia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6513" y="2492896"/>
            <a:ext cx="9143999" cy="17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5400" dirty="0" smtClean="0">
                <a:ln w="19050">
                  <a:noFill/>
                </a:ln>
                <a:solidFill>
                  <a:srgbClr val="37CB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Apresentação do minicurso</a:t>
            </a:r>
            <a:endParaRPr lang="pt-BR" sz="5400" dirty="0" smtClean="0">
              <a:ln w="19050">
                <a:noFill/>
              </a:ln>
              <a:solidFill>
                <a:srgbClr val="37CBFF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94462"/>
            <a:ext cx="7848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Aprofundar os conceitos relacionados com o ciclo das estações do ano, repassando os conceitos básicos vistos no curso de Introdução à Astronomia, abordando vários aspectos do fenômeno e buscando levar os alunos a uma compreensão abrangente, em especial da conexão entre as duas perspectivas: estações do ano observadas a partir da superfície terrestre e a partir do espaço.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37CBFF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interessados em geral com idade igual ou superior a 14 anos.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89670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Quatro semanas 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(16 de outubro a 06 de novembro-2015);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Carga horária de 08 horas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Sempre às sextas-feiras, das 19h às 21h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64704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Ministrantes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André Luiz da Silva, astrofísico 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Jorge </a:t>
            </a:r>
            <a:r>
              <a:rPr lang="pt-BR" sz="2800" dirty="0" err="1" smtClean="0">
                <a:solidFill>
                  <a:srgbClr val="37CBFF"/>
                </a:solidFill>
                <a:latin typeface="Century Gothic" pitchFamily="34" charset="0"/>
              </a:rPr>
              <a:t>Hönel</a:t>
            </a: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, físico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ambos especialistas em laboratório do Observatório Dietrich </a:t>
            </a:r>
            <a:r>
              <a:rPr lang="pt-BR" sz="2800" dirty="0" err="1" smtClean="0">
                <a:solidFill>
                  <a:srgbClr val="37CBFF"/>
                </a:solidFill>
                <a:latin typeface="Century Gothic" pitchFamily="34" charset="0"/>
              </a:rPr>
              <a:t>Schiel</a:t>
            </a: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 – Setor de Astronomia do CDCC/USP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37CBFF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405224"/>
            <a:ext cx="78488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Será concedido para os participantes 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>que obtiverem 75% de presença (ou seja, máximo de 1 falta para ter direito ao certificado)</a:t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420888"/>
            <a:ext cx="864096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normalizeH="0" baseline="0" dirty="0" smtClean="0">
                <a:ln>
                  <a:noFill/>
                </a:ln>
                <a:solidFill>
                  <a:srgbClr val="37CBFF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minicurso</a:t>
            </a:r>
            <a:br>
              <a:rPr kumimoji="0" lang="pt-BR" sz="5400" b="1" i="0" u="none" strike="noStrike" cap="none" normalizeH="0" baseline="0" dirty="0" smtClean="0">
                <a:ln>
                  <a:noFill/>
                </a:ln>
                <a:solidFill>
                  <a:srgbClr val="37CBFF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rgbClr val="37CBFF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16 de outubro, aula 1: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Esfera Celeste, Pontos Cardeais, horizonte, medidas angulares no céu, Zênite, Nadir, Meridiano,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almucântares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 Equador Celeste e Eclíptica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Sistemas de Coordenadas: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Altazimutal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e Equatorial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Atividade prática com o software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9037</TotalTime>
  <Words>210</Words>
  <Application>Microsoft Office PowerPoint</Application>
  <PresentationFormat>Apresentação na tela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Slide 2</vt:lpstr>
      <vt:lpstr>Objetivo:  Aprofundar os conceitos relacionados com o ciclo das estações do ano, repassando os conceitos básicos vistos no curso de Introdução à Astronomia, abordando vários aspectos do fenômeno e buscando levar os alunos a uma compreensão abrangente, em especial da conexão entre as duas perspectivas: estações do ano observadas a partir da superfície terrestre e a partir do espaço. </vt:lpstr>
      <vt:lpstr>Público-alvo:  interessados em geral com idade igual ou superior a 14 anos.      </vt:lpstr>
      <vt:lpstr>Duração e horário:   Quatro semanas  (16 de outubro a 06 de novembro-2015);  Carga horária de 08 horas  Sempre às sextas-feiras, das 19h às 21h     </vt:lpstr>
      <vt:lpstr>Ministrantes   André Luiz da Silva, astrofísico   Jorge Hönel, físico  ambos especialistas em laboratório do Observatório Dietrich Schiel – Setor de Astronomia do CDCC/USP</vt:lpstr>
      <vt:lpstr>Certificado de participação:  Será concedido para os participantes  que obtiverem 75% de presença (ou seja, máximo de 1 falta para ter direito ao certificado)     </vt:lpstr>
      <vt:lpstr>Programação do minicurso    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556</cp:revision>
  <cp:lastPrinted>2000-05-01T12:23:36Z</cp:lastPrinted>
  <dcterms:created xsi:type="dcterms:W3CDTF">1995-06-17T23:31:02Z</dcterms:created>
  <dcterms:modified xsi:type="dcterms:W3CDTF">2015-10-07T15:23:45Z</dcterms:modified>
</cp:coreProperties>
</file>