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996" r:id="rId2"/>
    <p:sldId id="1014" r:id="rId3"/>
    <p:sldId id="1015" r:id="rId4"/>
    <p:sldId id="1000" r:id="rId5"/>
    <p:sldId id="1001" r:id="rId6"/>
    <p:sldId id="1002" r:id="rId7"/>
    <p:sldId id="1022" r:id="rId8"/>
    <p:sldId id="1023" r:id="rId9"/>
    <p:sldId id="1024" r:id="rId10"/>
    <p:sldId id="1025" r:id="rId11"/>
    <p:sldId id="1026" r:id="rId12"/>
    <p:sldId id="1027" r:id="rId13"/>
    <p:sldId id="1029" r:id="rId14"/>
    <p:sldId id="1030" r:id="rId15"/>
    <p:sldId id="1032" r:id="rId16"/>
    <p:sldId id="1034" r:id="rId17"/>
    <p:sldId id="1035" r:id="rId18"/>
    <p:sldId id="1003" r:id="rId19"/>
    <p:sldId id="1004" r:id="rId20"/>
    <p:sldId id="1005" r:id="rId21"/>
    <p:sldId id="1006" r:id="rId22"/>
    <p:sldId id="1007" r:id="rId23"/>
    <p:sldId id="1008" r:id="rId24"/>
    <p:sldId id="1009" r:id="rId25"/>
    <p:sldId id="1010" r:id="rId26"/>
    <p:sldId id="1011" r:id="rId27"/>
    <p:sldId id="1012" r:id="rId28"/>
    <p:sldId id="1013" r:id="rId29"/>
    <p:sldId id="991" r:id="rId30"/>
    <p:sldId id="992" r:id="rId31"/>
    <p:sldId id="1017" r:id="rId32"/>
    <p:sldId id="1021" r:id="rId33"/>
    <p:sldId id="993" r:id="rId34"/>
    <p:sldId id="995" r:id="rId35"/>
    <p:sldId id="1019" r:id="rId36"/>
    <p:sldId id="1018" r:id="rId37"/>
    <p:sldId id="1020" r:id="rId38"/>
    <p:sldId id="1016" r:id="rId39"/>
    <p:sldId id="998" r:id="rId40"/>
    <p:sldId id="997" r:id="rId4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0000FF"/>
    <a:srgbClr val="FFFFCC"/>
    <a:srgbClr val="00FF00"/>
    <a:srgbClr val="00CC99"/>
    <a:srgbClr val="000066"/>
    <a:srgbClr val="0066FF"/>
    <a:srgbClr val="143C2B"/>
    <a:srgbClr val="005392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3" d="100"/>
          <a:sy n="93" d="100"/>
        </p:scale>
        <p:origin x="-1188" y="42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http://geografares.blogspot.com.br/2013/07/cartografia.html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http://geografares.blogspot.com.br/2013/07/cartografia.html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celestialhorizon.html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celhorcomp.html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altazimuth.html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radecdemo.html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on.br/maia/Intr_Astron_eAstrof_Curso_do_INPE.pdf" TargetMode="External"/><Relationship Id="rId2" Type="http://schemas.openxmlformats.org/officeDocument/2006/relationships/hyperlink" Target="http://www.cdcc.usp.br/cda/ensino-fundamental-astronomia/parte1a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teclas-de-atalho-Stellariu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nstrucoes-astrolabio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astrolabe.gi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4800" b="0" dirty="0" smtClean="0">
                <a:solidFill>
                  <a:srgbClr val="37CBFF"/>
                </a:solidFill>
                <a:latin typeface="Century Gothic" pitchFamily="34" charset="0"/>
              </a:rPr>
              <a:t>A Esfera Celeste e alguns </a:t>
            </a:r>
          </a:p>
          <a:p>
            <a:r>
              <a:rPr lang="pt-BR" sz="4800" b="0" dirty="0" smtClean="0">
                <a:solidFill>
                  <a:srgbClr val="37CBFF"/>
                </a:solidFill>
                <a:latin typeface="Century Gothic" pitchFamily="34" charset="0"/>
              </a:rPr>
              <a:t>de seus elementos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37CB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37CB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37CB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37CB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37CBFF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37CBFF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37CBFF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37CBFF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37CB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2" descr="C:\Users\ANDRE\Documents\1-OBSERVATÓRIO\1-ATIVIDADES\4-Minicursos\minicursos-2015\6-minicurso-Estacoes-do-Ano-seg-sem-not-2015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1"/>
            <a:ext cx="2160239" cy="2160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37CBFF"/>
                </a:solidFill>
                <a:latin typeface="Century Gothic" pitchFamily="34" charset="0"/>
              </a:rPr>
              <a:t>Crédito das imagens:  à esquerda: http://www.intermatica.org; à direita: www.aprendizesdawicca.blogspot.com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57346" name="Picture 2" descr="C:\Documents and Settings\andre silva\Meus documentos\CONCURSO_CDCC\apresentações\Imagens\orientação\Gnomon_has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071813"/>
            <a:ext cx="37750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Documents and Settings\andre silva\Meus documentos\CONCURSO_CDCC\apresentações\Imagens\orientação\Gno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63" y="2176463"/>
            <a:ext cx="128746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286250" y="3786188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9600" kern="0">
                <a:solidFill>
                  <a:schemeClr val="bg1"/>
                </a:solidFill>
                <a:latin typeface="Century Gothic" pitchFamily="34" charset="0"/>
                <a:ea typeface="+mj-ea"/>
                <a:cs typeface="Times New Roman"/>
              </a:rPr>
              <a:t>≠</a:t>
            </a:r>
            <a:endParaRPr lang="pt-BR" sz="9600" kern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785813" y="9286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200" b="0" kern="0" dirty="0">
                <a:solidFill>
                  <a:srgbClr val="37CBFF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3200" b="0" kern="0" dirty="0" err="1">
                <a:solidFill>
                  <a:srgbClr val="37CBFF"/>
                </a:solidFill>
                <a:latin typeface="Century Gothic" pitchFamily="34" charset="0"/>
                <a:ea typeface="+mj-ea"/>
                <a:cs typeface="+mj-cs"/>
              </a:rPr>
              <a:t>Gnômon</a:t>
            </a:r>
            <a:r>
              <a:rPr lang="pt-BR" sz="3200" b="0" kern="0" dirty="0">
                <a:solidFill>
                  <a:srgbClr val="37CBFF"/>
                </a:solidFill>
                <a:latin typeface="Century Gothic" pitchFamily="34" charset="0"/>
                <a:ea typeface="+mj-ea"/>
                <a:cs typeface="+mj-cs"/>
              </a:rPr>
              <a:t> não é gnomo!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032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484" name="Picture 4" descr="C:\Documents and Settings\andre silva\Meus documentos\CONCURSO_CDCC\apresentações\Imagens\orientação\método_gnom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6180"/>
            <a:ext cx="8640960" cy="52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37CBFF"/>
                </a:solidFill>
                <a:latin typeface="Century Gothic" pitchFamily="34" charset="0"/>
              </a:rPr>
              <a:t>Crédito da imagem: http://relogiosdesol.blogspot.com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8032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gnômon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rgbClr val="37CBFF"/>
                </a:solidFill>
                <a:latin typeface="Century Gothic" pitchFamily="34" charset="0"/>
              </a:rPr>
              <a:t>Crédito da imagem: http://relogiosdesol.blogspot.com</a:t>
            </a:r>
          </a:p>
        </p:txBody>
      </p:sp>
      <p:pic>
        <p:nvPicPr>
          <p:cNvPr id="6" name="Picture 3" descr="C:\Documents and Settings\andre silva\Meus documentos\CONCURSO_CDCC\apresentações\Imagens\orientação\método_gnom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78833"/>
            <a:ext cx="5112568" cy="54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Determinação dos pontos cardeais usando estrelas</a:t>
            </a:r>
            <a:endParaRPr lang="pt-BR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l="36509" t="18566" b="23208"/>
          <a:stretch>
            <a:fillRect/>
          </a:stretch>
        </p:blipFill>
        <p:spPr bwMode="auto">
          <a:xfrm>
            <a:off x="751851" y="1889292"/>
            <a:ext cx="8032996" cy="46088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3984060" y="2633122"/>
            <a:ext cx="1440160" cy="2304256"/>
            <a:chOff x="5201358" y="2377757"/>
            <a:chExt cx="1440171" cy="2304273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201358" y="3074092"/>
              <a:ext cx="1440171" cy="14401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flipH="1">
              <a:off x="5933316" y="2377757"/>
              <a:ext cx="72009" cy="230427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upo 50"/>
          <p:cNvGrpSpPr>
            <a:grpSpLocks noChangeAspect="1"/>
          </p:cNvGrpSpPr>
          <p:nvPr/>
        </p:nvGrpSpPr>
        <p:grpSpPr bwMode="auto">
          <a:xfrm>
            <a:off x="3554549" y="4893665"/>
            <a:ext cx="2661760" cy="1002809"/>
            <a:chOff x="5214942" y="4185164"/>
            <a:chExt cx="1643074" cy="619023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28498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 bwMode="auto">
          <a:xfrm>
            <a:off x="5277715" y="3021396"/>
            <a:ext cx="2661762" cy="578062"/>
            <a:chOff x="6286512" y="3029993"/>
            <a:chExt cx="1643074" cy="357190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28526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 noChangeAspect="1"/>
          </p:cNvGrpSpPr>
          <p:nvPr/>
        </p:nvGrpSpPr>
        <p:grpSpPr bwMode="auto">
          <a:xfrm>
            <a:off x="2279619" y="3198069"/>
            <a:ext cx="2661762" cy="952440"/>
            <a:chOff x="4429124" y="3144687"/>
            <a:chExt cx="1643074" cy="587929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28498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 noChangeAspect="1"/>
          </p:cNvGrpSpPr>
          <p:nvPr/>
        </p:nvGrpSpPr>
        <p:grpSpPr bwMode="auto">
          <a:xfrm>
            <a:off x="3541916" y="1613135"/>
            <a:ext cx="2661760" cy="1071217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28498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sz="2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itchFamily="34" charset="0"/>
              </a:endParaRP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4860032" y="3840533"/>
            <a:ext cx="2509382" cy="749438"/>
            <a:chOff x="5989290" y="3414450"/>
            <a:chExt cx="2509400" cy="750360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5989290" y="3702577"/>
              <a:ext cx="2509400" cy="46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414450"/>
              <a:ext cx="289066" cy="296593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2400">
                <a:latin typeface="Century Gothic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 l="35093" t="30574" r="27429" b="14962"/>
          <a:stretch>
            <a:fillRect/>
          </a:stretch>
        </p:blipFill>
        <p:spPr bwMode="auto">
          <a:xfrm>
            <a:off x="1746970" y="980728"/>
            <a:ext cx="5993382" cy="54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2878533" y="4929598"/>
            <a:ext cx="1643063" cy="925650"/>
            <a:chOff x="5201821" y="4209468"/>
            <a:chExt cx="1643074" cy="925654"/>
          </a:xfrm>
        </p:grpSpPr>
        <p:sp>
          <p:nvSpPr>
            <p:cNvPr id="27671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01821" y="4735010"/>
              <a:ext cx="1643074" cy="4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dirty="0" err="1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  <a:endParaRPr lang="pt-BR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611085" y="1512450"/>
            <a:ext cx="1769227" cy="515815"/>
            <a:chOff x="6389494" y="2955981"/>
            <a:chExt cx="1769240" cy="516340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515660" y="3071804"/>
              <a:ext cx="1643074" cy="40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dirty="0" err="1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  <a:endParaRPr lang="pt-BR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7670" name="Elipse 37"/>
            <p:cNvSpPr>
              <a:spLocks noChangeAspect="1" noChangeArrowheads="1"/>
            </p:cNvSpPr>
            <p:nvPr/>
          </p:nvSpPr>
          <p:spPr bwMode="auto">
            <a:xfrm>
              <a:off x="6389494" y="2955981"/>
              <a:ext cx="468475" cy="468476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pt-BR" dirty="0" smtClean="0">
                  <a:latin typeface="Century Gothic" pitchFamily="34" charset="0"/>
                </a:rPr>
                <a:t>                  </a:t>
              </a:r>
              <a:endParaRPr lang="pt-BR" dirty="0">
                <a:latin typeface="Century Gothic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3616835" y="3822254"/>
            <a:ext cx="2024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  <a:latin typeface="Century Gothic" pitchFamily="34" charset="0"/>
              </a:rPr>
              <a:t>Mintaka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121" name="Elipse 43"/>
          <p:cNvSpPr>
            <a:spLocks noChangeAspect="1" noChangeArrowheads="1"/>
          </p:cNvSpPr>
          <p:nvPr/>
        </p:nvSpPr>
        <p:spPr bwMode="auto">
          <a:xfrm>
            <a:off x="4501128" y="3193466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spect="1" noChangeArrowheads="1"/>
          </p:cNvSpPr>
          <p:nvPr/>
        </p:nvSpPr>
        <p:spPr bwMode="auto">
          <a:xfrm>
            <a:off x="4771393" y="3334820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spect="1" noChangeArrowheads="1"/>
          </p:cNvSpPr>
          <p:nvPr/>
        </p:nvSpPr>
        <p:spPr bwMode="auto">
          <a:xfrm>
            <a:off x="5028338" y="3495462"/>
            <a:ext cx="249604" cy="251568"/>
          </a:xfrm>
          <a:prstGeom prst="ellipse">
            <a:avLst/>
          </a:prstGeom>
          <a:noFill/>
          <a:ln w="508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flipV="1">
            <a:off x="4599709" y="3506550"/>
            <a:ext cx="0" cy="37826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8329" y="3032671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364088" y="3645024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223006" y="2642492"/>
            <a:ext cx="2024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dirty="0" err="1">
                <a:solidFill>
                  <a:schemeClr val="bg1"/>
                </a:solidFill>
                <a:latin typeface="Century Gothic" pitchFamily="34" charset="0"/>
              </a:rPr>
              <a:t>Alnilan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34" name="Grupo 50"/>
          <p:cNvGrpSpPr>
            <a:grpSpLocks/>
          </p:cNvGrpSpPr>
          <p:nvPr/>
        </p:nvGrpSpPr>
        <p:grpSpPr bwMode="auto">
          <a:xfrm>
            <a:off x="2319160" y="3342859"/>
            <a:ext cx="1643063" cy="925650"/>
            <a:chOff x="5109221" y="4209468"/>
            <a:chExt cx="1643074" cy="925654"/>
          </a:xfrm>
        </p:grpSpPr>
        <p:sp>
          <p:nvSpPr>
            <p:cNvPr id="35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CaixaDeTexto 30"/>
            <p:cNvSpPr txBox="1">
              <a:spLocks noChangeArrowheads="1"/>
            </p:cNvSpPr>
            <p:nvPr/>
          </p:nvSpPr>
          <p:spPr bwMode="auto">
            <a:xfrm>
              <a:off x="5109221" y="4735010"/>
              <a:ext cx="1643074" cy="40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dirty="0" err="1" smtClean="0">
                  <a:solidFill>
                    <a:schemeClr val="bg1"/>
                  </a:solidFill>
                  <a:latin typeface="Century Gothic" pitchFamily="34" charset="0"/>
                </a:rPr>
                <a:t>Bellatrix</a:t>
              </a:r>
              <a:endParaRPr lang="pt-BR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upo 50"/>
          <p:cNvGrpSpPr>
            <a:grpSpLocks/>
          </p:cNvGrpSpPr>
          <p:nvPr/>
        </p:nvGrpSpPr>
        <p:grpSpPr bwMode="auto">
          <a:xfrm>
            <a:off x="6457329" y="2564904"/>
            <a:ext cx="1643063" cy="956831"/>
            <a:chOff x="5526124" y="3716981"/>
            <a:chExt cx="1643074" cy="956834"/>
          </a:xfrm>
        </p:grpSpPr>
        <p:sp>
          <p:nvSpPr>
            <p:cNvPr id="40" name="Elipse 24"/>
            <p:cNvSpPr>
              <a:spLocks noChangeAspect="1" noChangeArrowheads="1"/>
            </p:cNvSpPr>
            <p:nvPr/>
          </p:nvSpPr>
          <p:spPr bwMode="auto">
            <a:xfrm>
              <a:off x="5696656" y="4209468"/>
              <a:ext cx="464347" cy="464347"/>
            </a:xfrm>
            <a:prstGeom prst="ellipse">
              <a:avLst/>
            </a:prstGeom>
            <a:noFill/>
            <a:ln w="508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CaixaDeTexto 30"/>
            <p:cNvSpPr txBox="1">
              <a:spLocks noChangeArrowheads="1"/>
            </p:cNvSpPr>
            <p:nvPr/>
          </p:nvSpPr>
          <p:spPr bwMode="auto">
            <a:xfrm>
              <a:off x="5526124" y="3716981"/>
              <a:ext cx="1643074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dirty="0" err="1" smtClean="0">
                  <a:solidFill>
                    <a:schemeClr val="bg1"/>
                  </a:solidFill>
                  <a:latin typeface="Century Gothic" pitchFamily="34" charset="0"/>
                </a:rPr>
                <a:t>Saiph</a:t>
              </a:r>
              <a:endParaRPr lang="pt-BR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2" name="Grupo 15"/>
          <p:cNvGrpSpPr>
            <a:grpSpLocks/>
          </p:cNvGrpSpPr>
          <p:nvPr/>
        </p:nvGrpSpPr>
        <p:grpSpPr bwMode="auto">
          <a:xfrm>
            <a:off x="3206188" y="1911915"/>
            <a:ext cx="2473503" cy="3042050"/>
            <a:chOff x="4423478" y="1656545"/>
            <a:chExt cx="2473521" cy="3042072"/>
          </a:xfrm>
        </p:grpSpPr>
        <p:cxnSp>
          <p:nvCxnSpPr>
            <p:cNvPr id="43" name="Conector reto 42"/>
            <p:cNvCxnSpPr>
              <a:endCxn id="27670" idx="3"/>
            </p:cNvCxnSpPr>
            <p:nvPr/>
          </p:nvCxnSpPr>
          <p:spPr bwMode="auto">
            <a:xfrm flipV="1">
              <a:off x="4562375" y="1656545"/>
              <a:ext cx="2334624" cy="1514202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423478" y="3575864"/>
              <a:ext cx="312519" cy="112275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3" name="Grupo 15"/>
          <p:cNvGrpSpPr>
            <a:grpSpLocks/>
          </p:cNvGrpSpPr>
          <p:nvPr/>
        </p:nvGrpSpPr>
        <p:grpSpPr bwMode="auto">
          <a:xfrm>
            <a:off x="3845982" y="1989116"/>
            <a:ext cx="2863576" cy="3008270"/>
            <a:chOff x="3703393" y="1314592"/>
            <a:chExt cx="2863597" cy="3008291"/>
          </a:xfrm>
        </p:grpSpPr>
        <p:cxnSp>
          <p:nvCxnSpPr>
            <p:cNvPr id="54" name="Conector reto 53"/>
            <p:cNvCxnSpPr/>
            <p:nvPr/>
          </p:nvCxnSpPr>
          <p:spPr bwMode="auto">
            <a:xfrm flipV="1">
              <a:off x="3703393" y="2751516"/>
              <a:ext cx="2816096" cy="157136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Conector reto 55"/>
            <p:cNvCxnSpPr/>
            <p:nvPr/>
          </p:nvCxnSpPr>
          <p:spPr bwMode="auto">
            <a:xfrm>
              <a:off x="5860403" y="1314592"/>
              <a:ext cx="706587" cy="105691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649713" y="3411098"/>
            <a:ext cx="1232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 err="1">
                <a:solidFill>
                  <a:schemeClr val="bg1"/>
                </a:solidFill>
                <a:latin typeface="Century Gothic" pitchFamily="34" charset="0"/>
              </a:rPr>
              <a:t>Alnitak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animBg="1"/>
      <p:bldP spid="36" grpId="0" animBg="1"/>
      <p:bldP spid="37" grpId="0" animBg="1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4321079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13577" y="5931192"/>
            <a:ext cx="636551" cy="636551"/>
            <a:chOff x="7100825" y="2059484"/>
            <a:chExt cx="636551" cy="636551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3163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081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05311" y="3456949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4624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37CBFF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16 de outubro, aula 1:</a:t>
            </a:r>
            <a:endParaRPr lang="pt-BR" sz="3600" b="0" dirty="0" smtClean="0">
              <a:solidFill>
                <a:srgbClr val="37CBFF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Esfera Celeste, Pontos Cardeais, horizonte, medidas angulares no céu, Zênite, Nadir, Meridiano,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almucântares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 Equador Celeste e Eclíptica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Sistemas de Coordenadas: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Altazimutal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e Equatorial</a:t>
            </a:r>
          </a:p>
          <a:p>
            <a:pPr algn="just">
              <a:buFont typeface="Arial" pitchFamily="34" charset="0"/>
              <a:buChar char="•"/>
            </a:pP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Atividade prática com o software </a:t>
            </a:r>
            <a:r>
              <a:rPr lang="pt-BR" sz="32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32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28063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4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39728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ys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72432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138088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" name="Grupo 101"/>
          <p:cNvGrpSpPr/>
          <p:nvPr/>
        </p:nvGrpSpPr>
        <p:grpSpPr>
          <a:xfrm rot="18342476">
            <a:off x="2383123" y="4995088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62" grpId="0"/>
      <p:bldP spid="138" grpId="0" animBg="1"/>
      <p:bldP spid="35" grpId="0" animBg="1"/>
      <p:bldP spid="35" grpId="1" animBg="1"/>
      <p:bldP spid="61" grpId="0" animBg="1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14525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rc 4"/>
            <p:cNvSpPr>
              <a:spLocks/>
            </p:cNvSpPr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>
            <a:spLocks/>
          </p:cNvSpPr>
          <p:nvPr/>
        </p:nvSpPr>
        <p:spPr bwMode="auto">
          <a:xfrm flipV="1">
            <a:off x="2279936" y="3831016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30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2390627" y="4995088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508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3026736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grpSp>
        <p:nvGrpSpPr>
          <p:cNvPr id="9" name="Grupo 101"/>
          <p:cNvGrpSpPr/>
          <p:nvPr/>
        </p:nvGrpSpPr>
        <p:grpSpPr>
          <a:xfrm rot="18342476">
            <a:off x="6145592" y="2109300"/>
            <a:ext cx="636551" cy="636551"/>
            <a:chOff x="7100825" y="2059484"/>
            <a:chExt cx="636551" cy="636551"/>
          </a:xfrm>
        </p:grpSpPr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1" name="Elipse 13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52" y="1555874"/>
              <a:ext cx="4681532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300393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63500" cap="rnd">
              <a:solidFill>
                <a:srgbClr val="339966">
                  <a:alpha val="36000"/>
                </a:srgb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681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3441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28396" y="1603615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5928959" y="1614962"/>
            <a:ext cx="671678" cy="2102070"/>
            <a:chOff x="5563197" y="1603648"/>
            <a:chExt cx="671678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81332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63500" cap="flat" cmpd="sng" algn="ctr">
            <a:solidFill>
              <a:srgbClr val="00CC99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7"/>
          <p:cNvGrpSpPr/>
          <p:nvPr/>
        </p:nvGrpSpPr>
        <p:grpSpPr>
          <a:xfrm>
            <a:off x="4292357" y="1176358"/>
            <a:ext cx="1762226" cy="4566099"/>
            <a:chOff x="8479606" y="1327138"/>
            <a:chExt cx="1762226" cy="4566099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599961" y="1538428"/>
              <a:ext cx="1641871" cy="4318862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541379" y="1327138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63500" cap="flat" cmpd="sng" algn="ctr">
              <a:solidFill>
                <a:srgbClr val="00CC99">
                  <a:alpha val="35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479606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1016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63500" cap="flat" cmpd="sng" algn="ctr">
              <a:solidFill>
                <a:srgbClr val="00B0F0">
                  <a:alpha val="60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63500" cap="flat" cmpd="sng" algn="ctr">
              <a:solidFill>
                <a:srgbClr val="00B0F0">
                  <a:alpha val="38000"/>
                </a:srgb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304922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787 C 0.0191 0.03657 0.03524 0.06944 0.046 0.10439 C 0.05677 0.13912 0.07187 0.18402 0.07031 0.21597 C 0.06875 0.24791 0.06094 0.29189 0.03663 0.29583 C 0.00868 0.30301 -0.03889 0.27268 -0.0757 0.23912 C -0.11198 0.20578 -0.14913 0.15347 -0.18073 0.0949 C -0.22518 0.01898 -0.25 -0.05903 -0.26563 -0.11135 C -0.28125 -0.16389 -0.27743 -0.19699 -0.27448 -0.21898 C -0.2625 -0.23773 -0.25955 -0.24121 -0.2474 -0.24422 C -0.23472 -0.24838 -0.21493 -0.24954 -0.19827 -0.24352 C -0.1816 -0.2375 -0.16389 -0.22338 -0.14705 -0.20787 C -0.13021 -0.19236 -0.11528 -0.17361 -0.09705 -0.15023 C -0.07882 -0.12709 -0.05486 -0.09445 -0.03785 -0.06806 C -0.02084 -0.04167 -0.00781 -0.02084 0.00521 0.0078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1226 C 0.01736 0.03541 0.03733 0.09282 0.03785 0.11203 C 0.03837 0.13125 0.03177 0.1324 0.01198 0.12777 C -0.0033 0.11898 -0.01007 0.11527 -0.02292 0.10162 C -0.03576 0.08796 -0.05174 0.06805 -0.0651 0.04583 C -0.0849 0.01412 -0.09462 -0.00903 -0.10365 -0.03195 C -0.11267 -0.05487 -0.11858 -0.07755 -0.11962 -0.0919 C -0.12066 -0.10625 -0.11597 -0.11551 -0.11024 -0.11899 C -0.10573 -0.1213 -0.09479 -0.11737 -0.08559 -0.11088 C -0.07639 -0.10487 -0.06701 -0.0963 -0.05504 -0.08218 C -0.04306 -0.06806 -0.02396 -0.04237 -0.01337 -0.02663 C -0.00278 -0.01088 0.00035 -0.01088 0.00885 0.01226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0" animBg="1"/>
      <p:bldP spid="43" grpId="0" animBg="1"/>
      <p:bldP spid="40" grpId="0" animBg="1"/>
      <p:bldP spid="612360" grpId="0" animBg="1"/>
      <p:bldP spid="34" grpId="0" animBg="1"/>
      <p:bldP spid="34" grpId="1" animBg="1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rgbClr val="37CBFF"/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37CBFF"/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123728" y="282331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69" name="Conector reto 68"/>
          <p:cNvCxnSpPr/>
          <p:nvPr/>
        </p:nvCxnSpPr>
        <p:spPr bwMode="auto">
          <a:xfrm>
            <a:off x="3840045" y="3117218"/>
            <a:ext cx="444567" cy="2808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" name="Elipse 69"/>
          <p:cNvSpPr>
            <a:spLocks noChangeAspect="1"/>
          </p:cNvSpPr>
          <p:nvPr/>
        </p:nvSpPr>
        <p:spPr bwMode="auto">
          <a:xfrm rot="18342476">
            <a:off x="4529418" y="304145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71" name="Elipse 70"/>
          <p:cNvSpPr>
            <a:spLocks noChangeAspect="1"/>
          </p:cNvSpPr>
          <p:nvPr/>
        </p:nvSpPr>
        <p:spPr bwMode="auto">
          <a:xfrm rot="18342476">
            <a:off x="4529290" y="3612490"/>
            <a:ext cx="224284" cy="224284"/>
          </a:xfrm>
          <a:prstGeom prst="ellipse">
            <a:avLst/>
          </a:prstGeom>
          <a:gradFill>
            <a:gsLst>
              <a:gs pos="25000">
                <a:schemeClr val="bg1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76256" y="23912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Polo Norte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74" name="Conector reto 73"/>
          <p:cNvCxnSpPr/>
          <p:nvPr/>
        </p:nvCxnSpPr>
        <p:spPr bwMode="auto">
          <a:xfrm flipH="1">
            <a:off x="4712679" y="2640458"/>
            <a:ext cx="2294296" cy="4644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CaixaDeTexto 79"/>
          <p:cNvSpPr txBox="1"/>
          <p:nvPr/>
        </p:nvSpPr>
        <p:spPr>
          <a:xfrm>
            <a:off x="683568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Polo Sul</a:t>
            </a:r>
            <a:endParaRPr lang="pt-BR" sz="2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cxnSp>
        <p:nvCxnSpPr>
          <p:cNvPr id="81" name="Conector reto 80"/>
          <p:cNvCxnSpPr/>
          <p:nvPr/>
        </p:nvCxnSpPr>
        <p:spPr bwMode="auto">
          <a:xfrm flipV="1">
            <a:off x="2339752" y="3760342"/>
            <a:ext cx="2232248" cy="5327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  <p:bldP spid="43" grpId="0"/>
      <p:bldP spid="70" grpId="0" animBg="1"/>
      <p:bldP spid="71" grpId="0" animBg="1"/>
      <p:bldP spid="72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rgbClr val="37CBFF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Esfera Celeste e Cia.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2718048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Coordenadas </a:t>
            </a:r>
            <a:r>
              <a:rPr lang="pt-BR" b="0" dirty="0" err="1" smtClean="0">
                <a:solidFill>
                  <a:srgbClr val="37CBFF"/>
                </a:solidFill>
                <a:latin typeface="Century Gothic" pitchFamily="34" charset="0"/>
              </a:rPr>
              <a:t>altazimutais</a:t>
            </a:r>
            <a:endParaRPr lang="pt-BR" b="0" dirty="0" smtClean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539" t="5687" b="3102"/>
          <a:stretch>
            <a:fillRect/>
          </a:stretch>
        </p:blipFill>
        <p:spPr bwMode="auto">
          <a:xfrm>
            <a:off x="3275856" y="2492896"/>
            <a:ext cx="2635268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39" t="5687" b="3102"/>
          <a:stretch>
            <a:fillRect/>
          </a:stretch>
        </p:blipFill>
        <p:spPr bwMode="auto">
          <a:xfrm>
            <a:off x="1269488" y="476672"/>
            <a:ext cx="6641025" cy="63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tx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6453336"/>
            <a:ext cx="2987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697773"/>
            <a:ext cx="4824536" cy="2592288"/>
          </a:xfrm>
          <a:prstGeom prst="arc">
            <a:avLst>
              <a:gd name="adj1" fmla="val 15146680"/>
              <a:gd name="adj2" fmla="val 19226066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17865907">
            <a:off x="1748993" y="2199288"/>
            <a:ext cx="4824536" cy="3284854"/>
          </a:xfrm>
          <a:prstGeom prst="arc">
            <a:avLst>
              <a:gd name="adj1" fmla="val 14082186"/>
              <a:gd name="adj2" fmla="val 1867835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H="1" flipV="1">
            <a:off x="1547664" y="1698373"/>
            <a:ext cx="1224136" cy="12154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395536" y="111359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Altura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H="1" flipV="1">
            <a:off x="3998495" y="5258323"/>
            <a:ext cx="2157681" cy="9678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5652120" y="592942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itchFamily="34" charset="0"/>
              </a:rPr>
              <a:t>Azimute</a:t>
            </a:r>
            <a:endParaRPr lang="pt-BR" sz="3200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Coordenadas equatoriais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4.bp.blogspot.com/--hZJHMDEai4/Udp_lG-yZtI/AAAAAAAAFGc/7-5FOp48KV4/s1600/Paralelos+e+Meridi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8760"/>
            <a:ext cx="9145016" cy="49434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http://geografares.blogspot.com.br/2013/07/cartografia.html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0" y="1268760"/>
            <a:ext cx="9158990" cy="496855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801878" y="1211742"/>
            <a:ext cx="4385957" cy="500917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://4.bp.blogspot.com/--hZJHMDEai4/Udp_lG-yZtI/AAAAAAAAFGc/7-5FOp48KV4/s1600/Paralelos+e+Meridi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8760"/>
            <a:ext cx="9145016" cy="49434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http://geografares.blogspot.com.br/2013/07/cartografia.html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coordenadas equatoriais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538" t="4159" b="2599"/>
          <a:stretch>
            <a:fillRect/>
          </a:stretch>
        </p:blipFill>
        <p:spPr bwMode="auto">
          <a:xfrm>
            <a:off x="3325630" y="2708920"/>
            <a:ext cx="2599409" cy="2520000"/>
          </a:xfrm>
          <a:prstGeom prst="rect">
            <a:avLst/>
          </a:prstGeom>
          <a:noFill/>
          <a:ln w="31750">
            <a:solidFill>
              <a:srgbClr val="37CB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8" t="4159" b="2599"/>
          <a:stretch>
            <a:fillRect/>
          </a:stretch>
        </p:blipFill>
        <p:spPr bwMode="auto">
          <a:xfrm>
            <a:off x="1151956" y="291154"/>
            <a:ext cx="6732411" cy="6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coordenadas equatoriais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20680" y="6453336"/>
            <a:ext cx="2987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Arco 5"/>
          <p:cNvSpPr/>
          <p:nvPr/>
        </p:nvSpPr>
        <p:spPr bwMode="auto">
          <a:xfrm rot="10800000">
            <a:off x="2123728" y="2564903"/>
            <a:ext cx="4824536" cy="2592288"/>
          </a:xfrm>
          <a:prstGeom prst="arc">
            <a:avLst>
              <a:gd name="adj1" fmla="val 13964427"/>
              <a:gd name="adj2" fmla="val 1950711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Arco 6"/>
          <p:cNvSpPr/>
          <p:nvPr/>
        </p:nvSpPr>
        <p:spPr bwMode="auto">
          <a:xfrm rot="4187491">
            <a:off x="2342337" y="2064172"/>
            <a:ext cx="4824536" cy="2592288"/>
          </a:xfrm>
          <a:prstGeom prst="arc">
            <a:avLst>
              <a:gd name="adj1" fmla="val 14037178"/>
              <a:gd name="adj2" fmla="val 1970928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 flipV="1">
            <a:off x="6084168" y="2132856"/>
            <a:ext cx="1296144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CaixaDeTexto 9"/>
          <p:cNvSpPr txBox="1"/>
          <p:nvPr/>
        </p:nvSpPr>
        <p:spPr>
          <a:xfrm>
            <a:off x="6228184" y="15480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Declinação</a:t>
            </a:r>
            <a:endParaRPr lang="pt-BR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2411760" y="5157192"/>
            <a:ext cx="180020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CaixaDeTexto 12"/>
          <p:cNvSpPr txBox="1"/>
          <p:nvPr/>
        </p:nvSpPr>
        <p:spPr>
          <a:xfrm>
            <a:off x="35496" y="58772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00FF"/>
                </a:solidFill>
                <a:latin typeface="Century Gothic" pitchFamily="34" charset="0"/>
              </a:rPr>
              <a:t>Ascensão reta</a:t>
            </a:r>
            <a:endParaRPr lang="pt-BR" sz="3200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Atividade prática </a:t>
            </a:r>
            <a:b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com o </a:t>
            </a:r>
            <a:r>
              <a:rPr lang="pt-BR" b="0" dirty="0" err="1" smtClean="0">
                <a:solidFill>
                  <a:srgbClr val="37CBFF"/>
                </a:solidFill>
                <a:latin typeface="Century Gothic" pitchFamily="34" charset="0"/>
              </a:rPr>
              <a:t>Stellarium</a:t>
            </a:r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9807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Elementos da Esfera Celeste com o </a:t>
            </a:r>
            <a:r>
              <a:rPr lang="pt-BR" sz="360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3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70000"/>
              </a:srgbClr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37CBFF"/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rgbClr val="37CBFF"/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3017496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80920" cy="5184576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Material para professores disponibilizado para professores de ciências, no site do Observatório:</a:t>
            </a:r>
          </a:p>
          <a:p>
            <a:pPr algn="just">
              <a:buClr>
                <a:srgbClr val="00B0F0"/>
              </a:buClr>
            </a:pP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  <a:hlinkClick r:id="rId2"/>
              </a:rPr>
              <a:t>http://www.cdcc.usp.br/cda/ensino-fundamental-astronomia/parte1a.html#parte-1a</a:t>
            </a:r>
            <a:endParaRPr lang="pt-BR" sz="2400" b="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endParaRPr lang="pt-BR" sz="2400" b="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Apostila do curso de Introdução à Astronomia e Astrofísica do Instituto Nacional de Pesquisas Espaciais (INPE): em especial a seção 1.4.3</a:t>
            </a:r>
          </a:p>
          <a:p>
            <a:pPr algn="just">
              <a:buClr>
                <a:srgbClr val="00B0F0"/>
              </a:buClr>
            </a:pP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  <a:hlinkClick r:id="rId3"/>
              </a:rPr>
              <a:t>http://staff.on.br/maia/Intr_Astron_eAstrof_Curso_do_INPE.pdf</a:t>
            </a:r>
            <a:endParaRPr lang="pt-BR" sz="2400" b="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</a:pPr>
            <a:endParaRPr lang="pt-BR" sz="2400" b="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  <a:hlinkClick r:id="rId4" action="ppaction://hlinkfile"/>
              </a:rPr>
              <a:t>Teclas de atalho do </a:t>
            </a:r>
            <a:r>
              <a:rPr lang="pt-BR" sz="2400" b="0" dirty="0" err="1" smtClean="0">
                <a:solidFill>
                  <a:srgbClr val="37CBFF"/>
                </a:solidFill>
                <a:latin typeface="Century Gothic" pitchFamily="34" charset="0"/>
                <a:hlinkClick r:id="rId4" action="ppaction://hlinkfile"/>
              </a:rPr>
              <a:t>Stellarium</a:t>
            </a:r>
            <a:endParaRPr lang="pt-BR" sz="2400" b="0" dirty="0" smtClean="0">
              <a:solidFill>
                <a:srgbClr val="37CBFF"/>
              </a:solidFill>
              <a:latin typeface="Century Gothic" pitchFamily="34" charset="0"/>
            </a:endParaRPr>
          </a:p>
          <a:p>
            <a:pPr algn="just">
              <a:buClr>
                <a:srgbClr val="00B0F0"/>
              </a:buClr>
            </a:pPr>
            <a:r>
              <a:rPr lang="pt-BR" sz="2400" b="0" dirty="0" smtClean="0">
                <a:solidFill>
                  <a:srgbClr val="37CBFF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Astrolábio caseiro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Fonte da imagem: http://cse.ssl.berkeley.edu/AtHomeAstronomy/activity_07.html</a:t>
            </a:r>
          </a:p>
          <a:p>
            <a:pPr algn="l">
              <a:defRPr/>
            </a:pP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Astroláb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4824536" cy="4840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Astrolábio caseiro</a:t>
            </a: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683568" y="22048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3" action="ppaction://hlinkfile"/>
              </a:rPr>
              <a:t>Instruções (em inglês)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683568" y="329411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7CB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  <a:hlinkClick r:id="rId4" action="ppaction://hlinkfile"/>
              </a:rPr>
              <a:t>gabarito para impressão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37CBFF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37CBFF"/>
                </a:solidFill>
                <a:latin typeface="Century Gothic" pitchFamily="34" charset="0"/>
              </a:rPr>
              <a:t>Determinação dos pontos cardeais usando o Sol</a:t>
            </a:r>
            <a:endParaRPr lang="pt-BR" dirty="0">
              <a:solidFill>
                <a:srgbClr val="37CB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8974</TotalTime>
  <Words>700</Words>
  <Application>Microsoft Office PowerPoint</Application>
  <PresentationFormat>Apresentação na tela (4:3)</PresentationFormat>
  <Paragraphs>190</Paragraphs>
  <Slides>40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Blank Presentation</vt:lpstr>
      <vt:lpstr>Slide 1</vt:lpstr>
      <vt:lpstr>Slide 2</vt:lpstr>
      <vt:lpstr>Esfera Celeste e Cia.</vt:lpstr>
      <vt:lpstr>O horizonte e os pontos cardeais</vt:lpstr>
      <vt:lpstr>Medidas angulares aproximadas no céu</vt:lpstr>
      <vt:lpstr>Medidas angulares aproximadas no céu</vt:lpstr>
      <vt:lpstr>Astrolábio caseiro</vt:lpstr>
      <vt:lpstr>Astrolábio caseiro</vt:lpstr>
      <vt:lpstr>Determinação dos pontos cardeais usando o Sol</vt:lpstr>
      <vt:lpstr>Método do gnômon</vt:lpstr>
      <vt:lpstr>Método do gnômon</vt:lpstr>
      <vt:lpstr>Método do gnômon</vt:lpstr>
      <vt:lpstr>Determinação dos pontos cardeais usando estrelas</vt:lpstr>
      <vt:lpstr>A constelação do  Cruzeiro do Sul</vt:lpstr>
      <vt:lpstr>Cruzeiro do Sul e o Ponto Cardeal Sul</vt:lpstr>
      <vt:lpstr>A constelação de Órion</vt:lpstr>
      <vt:lpstr>A Constelação de Órion e o ponto cardeal leste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26</vt:lpstr>
      <vt:lpstr>Slide 27</vt:lpstr>
      <vt:lpstr>Simulando as trajetórias diárias dos astros</vt:lpstr>
      <vt:lpstr>Sistemas de coordenadas</vt:lpstr>
      <vt:lpstr>Coordenadas altazimutais</vt:lpstr>
      <vt:lpstr>Simulador: coordenadas altazimutais</vt:lpstr>
      <vt:lpstr>coordenadas altazimutais</vt:lpstr>
      <vt:lpstr>Coordenadas equatoriais</vt:lpstr>
      <vt:lpstr>Coordenadas geográficas</vt:lpstr>
      <vt:lpstr>Coordenadas geográficas</vt:lpstr>
      <vt:lpstr>Simulador: coordenadas equatoriais</vt:lpstr>
      <vt:lpstr>coordenadas equatoriais</vt:lpstr>
      <vt:lpstr>Atividade prática  com o Stellarium </vt:lpstr>
      <vt:lpstr>  Elementos da Esfera Celeste com o software Stellarium</vt:lpstr>
      <vt:lpstr>Indicações para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565</cp:revision>
  <cp:lastPrinted>2000-05-01T12:23:36Z</cp:lastPrinted>
  <dcterms:created xsi:type="dcterms:W3CDTF">1995-06-17T23:31:02Z</dcterms:created>
  <dcterms:modified xsi:type="dcterms:W3CDTF">2015-10-16T16:21:33Z</dcterms:modified>
</cp:coreProperties>
</file>