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987" r:id="rId2"/>
    <p:sldId id="1011" r:id="rId3"/>
    <p:sldId id="927" r:id="rId4"/>
    <p:sldId id="1002" r:id="rId5"/>
    <p:sldId id="1004" r:id="rId6"/>
    <p:sldId id="1003" r:id="rId7"/>
    <p:sldId id="982" r:id="rId8"/>
    <p:sldId id="988" r:id="rId9"/>
    <p:sldId id="993" r:id="rId10"/>
    <p:sldId id="1007" r:id="rId11"/>
    <p:sldId id="1006" r:id="rId12"/>
    <p:sldId id="991" r:id="rId13"/>
    <p:sldId id="994" r:id="rId14"/>
    <p:sldId id="992" r:id="rId15"/>
    <p:sldId id="995" r:id="rId16"/>
    <p:sldId id="996" r:id="rId17"/>
    <p:sldId id="1009" r:id="rId18"/>
    <p:sldId id="1010" r:id="rId19"/>
    <p:sldId id="998" r:id="rId20"/>
    <p:sldId id="999" r:id="rId21"/>
    <p:sldId id="1008" r:id="rId22"/>
    <p:sldId id="1023" r:id="rId23"/>
    <p:sldId id="1026" r:id="rId24"/>
    <p:sldId id="1025" r:id="rId25"/>
    <p:sldId id="1012" r:id="rId26"/>
    <p:sldId id="1016" r:id="rId27"/>
    <p:sldId id="1015" r:id="rId28"/>
    <p:sldId id="1019" r:id="rId29"/>
    <p:sldId id="1018" r:id="rId30"/>
    <p:sldId id="1014" r:id="rId31"/>
    <p:sldId id="1013" r:id="rId32"/>
    <p:sldId id="1020" r:id="rId33"/>
    <p:sldId id="1022" r:id="rId34"/>
    <p:sldId id="1024" r:id="rId35"/>
    <p:sldId id="1021" r:id="rId36"/>
    <p:sldId id="1005" r:id="rId3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E8800"/>
    <a:srgbClr val="66FF33"/>
    <a:srgbClr val="0000FF"/>
    <a:srgbClr val="0066FF"/>
    <a:srgbClr val="FFFFCC"/>
    <a:srgbClr val="000066"/>
    <a:srgbClr val="00CC99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 autoAdjust="0"/>
    <p:restoredTop sz="94348" autoAdjust="0"/>
  </p:normalViewPr>
  <p:slideViewPr>
    <p:cSldViewPr>
      <p:cViewPr>
        <p:scale>
          <a:sx n="77" d="100"/>
          <a:sy n="77" d="100"/>
        </p:scale>
        <p:origin x="-816" y="-16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clipticsimulator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ca.ufmg.br/~dsoares/caniato/jdmare.htm" TargetMode="External"/><Relationship Id="rId2" Type="http://schemas.openxmlformats.org/officeDocument/2006/relationships/hyperlink" Target="http://www.youtube.com/watch?v=SE7H19FAv8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5uZdVpXrv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Espaconave-Terra-Inclinacao-raios-solarese.wmv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As estações do ano vistas do espaço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297152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89248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629354" y="1257926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" name="Picture 2" descr="C:\Users\ANDRE\Documents\1-OBSERVATÓRIO\1-ATIVIDADES\4-Minicursos\minicursos-2015\6-minicurso-Estacoes-do-Ano-seg-sem-not-2015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1" y="44625"/>
            <a:ext cx="2160239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92888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B0F0"/>
                </a:solidFill>
                <a:latin typeface="Century Gothic" pitchFamily="34" charset="0"/>
              </a:rPr>
              <a:t>Para simplificar os diagramas a seguir, vamos omitir a rotação...</a:t>
            </a:r>
            <a:endParaRPr lang="en-US" sz="40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6444208" y="457357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67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-1380000" flipH="1">
            <a:off x="6117640" y="231734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-1380000" flipH="1">
            <a:off x="6273004" y="270952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-1380000" flipH="1">
            <a:off x="6430460" y="31094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CaixaDeTexto 39"/>
          <p:cNvSpPr txBox="1"/>
          <p:nvPr/>
        </p:nvSpPr>
        <p:spPr>
          <a:xfrm>
            <a:off x="7380312" y="177281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4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</a:p>
        </p:txBody>
      </p:sp>
      <p:sp>
        <p:nvSpPr>
          <p:cNvPr id="12" name="Corda 11"/>
          <p:cNvSpPr/>
          <p:nvPr/>
        </p:nvSpPr>
        <p:spPr bwMode="auto">
          <a:xfrm rot="942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2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6444208" y="457357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1380000" flipH="1">
            <a:off x="6455556" y="450469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1380000" flipH="1">
            <a:off x="6284416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1380000" flipH="1">
            <a:off x="6140432" y="527501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7308304" y="5077633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</a:p>
        </p:txBody>
      </p:sp>
      <p:sp>
        <p:nvSpPr>
          <p:cNvPr id="12" name="Corda 11"/>
          <p:cNvSpPr/>
          <p:nvPr/>
        </p:nvSpPr>
        <p:spPr bwMode="auto">
          <a:xfrm rot="1218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1326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2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4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56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Equinócios e Solstícios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0" grpId="2" animBg="1"/>
      <p:bldP spid="70" grpId="3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chemeClr val="tx1">
              <a:alpha val="39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modelo tridimensional simples </a:t>
            </a:r>
            <a:b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do sistema Terra-Sol 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Visão heliocêntrica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40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2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3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24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6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Silva/CDA/CDCC/USP; fonte da animação da Terra girando: http://www.perceptions.couk.com/coriolis.html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23528" y="13407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30 de outubro, aula 3: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Ângulo de incidência da luz do Sol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Visão geocêntrica das estações</a:t>
            </a:r>
          </a:p>
          <a:p>
            <a:pPr algn="just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Visão heliocêntrica das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estações</a:t>
            </a:r>
          </a:p>
          <a:p>
            <a:pPr algn="just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 órbita elíptica da Terra e as estações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13407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Silva/CDA/CDCC/USP; fonte da animação da Terra girando: http://www.perceptions.couk.com/coriolis.html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539552" y="2324472"/>
            <a:ext cx="7992888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nos dois slides anteriores usamos a representação da órbita da Terra sob uma perspectiva oblíqua. Cuidado para não interpretar que a órbita é achatada!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Simulador da Universidade de Nebraska – as estações do ano vistas do espaço</a:t>
            </a:r>
          </a:p>
        </p:txBody>
      </p:sp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524769" y="3000773"/>
            <a:ext cx="2559399" cy="254936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rgbClr val="00B0F0"/>
                </a:solidFill>
                <a:latin typeface="Century Gothic" pitchFamily="34" charset="0"/>
              </a:rPr>
              <a:t>Univerdidade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 de Nebraska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712968" cy="78296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 e constelações zodiacais</a:t>
            </a:r>
            <a:endParaRPr lang="pt-BR" dirty="0"/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Prof. Irineu Gomes Varella, disponível 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http://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www.uranometrianova.pro.br/astronomia/AA001/zodiaco.htm</a:t>
            </a:r>
          </a:p>
          <a:p>
            <a:pPr algn="l">
              <a:defRPr/>
            </a:pP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uranometrianova.pro.br/astronomia/AA001/zodia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80" y="880366"/>
            <a:ext cx="7600536" cy="5428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3: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usando o telúrio do Observatório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cdcc.usp.br/cda/atividades/vo/telurio/telu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420888"/>
            <a:ext cx="4176464" cy="3132348"/>
          </a:xfrm>
          <a:prstGeom prst="rect">
            <a:avLst/>
          </a:prstGeom>
          <a:noFill/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órbita elíptica da Terra </a:t>
            </a:r>
            <a:b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 as estações do ano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00B0F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 bwMode="auto">
          <a:xfrm>
            <a:off x="2496961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8"/>
          <p:cNvSpPr>
            <a:spLocks noChangeArrowheads="1"/>
          </p:cNvSpPr>
          <p:nvPr/>
        </p:nvSpPr>
        <p:spPr bwMode="auto">
          <a:xfrm>
            <a:off x="3252473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703463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148" grpId="0"/>
      <p:bldP spid="21" grpId="0" animBg="1"/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2496961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25460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5418719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7020272" y="536450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881049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777770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3252473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159493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2243117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216431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703463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2359926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6636704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00B0F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00B0F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 animBg="1"/>
      <p:bldP spid="10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Ângulo de incidência da luz do Sol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44" t="735" r="17514" b="2941"/>
          <a:stretch>
            <a:fillRect/>
          </a:stretch>
        </p:blipFill>
        <p:spPr bwMode="auto">
          <a:xfrm>
            <a:off x="1446139" y="764704"/>
            <a:ext cx="6006181" cy="59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de Mercúrio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144" y="5661248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média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ao Sol: 0,4 UA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Universidade de Nebraska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61" r="22430"/>
          <a:stretch>
            <a:fillRect/>
          </a:stretch>
        </p:blipFill>
        <p:spPr bwMode="auto">
          <a:xfrm>
            <a:off x="1535451" y="733915"/>
            <a:ext cx="5988877" cy="59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da Terra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144" y="5661248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média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ao Sol: 1 UA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Universidade de Nebraska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No caso da Terra: 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Periélio: por volta do dia 04 de janeiro (verão no HS)</a:t>
            </a: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Afélio: por volta do dia 04 de julho (verão no HN)</a:t>
            </a: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Diferença de distâncias: cerca de 5 milhões de km (3% </a:t>
            </a:r>
            <a:r>
              <a:rPr lang="pt-BR" sz="3600" b="0" dirty="0" err="1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dist</a:t>
            </a: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. média)</a:t>
            </a:r>
            <a:endParaRPr lang="pt-BR" sz="3600" b="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Duração das estações do ano </a:t>
            </a:r>
          </a:p>
          <a:p>
            <a:pPr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(2015 – HS)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4287"/>
                <a:gridCol w="3134281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início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EE8800"/>
                          </a:solidFill>
                          <a:latin typeface="Century Gothic" pitchFamily="34" charset="0"/>
                        </a:rPr>
                        <a:t>OUTONO</a:t>
                      </a:r>
                      <a:endParaRPr lang="pt-BR" sz="3200" b="1" dirty="0">
                        <a:solidFill>
                          <a:srgbClr val="EE88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itchFamily="34" charset="0"/>
                        </a:rPr>
                        <a:t>20 mar -19h 45m</a:t>
                      </a:r>
                      <a:r>
                        <a:rPr lang="pt-BR" sz="2400" b="1" dirty="0">
                          <a:solidFill>
                            <a:srgbClr val="EE88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itchFamily="34" charset="0"/>
                        </a:rPr>
                        <a:t>92d 17h 53m</a:t>
                      </a:r>
                      <a:endParaRPr lang="pt-BR" sz="2400" b="1" dirty="0">
                        <a:solidFill>
                          <a:srgbClr val="EE88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INVERNO</a:t>
                      </a:r>
                      <a:endParaRPr lang="pt-BR" sz="32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 jun -</a:t>
                      </a:r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13h 38m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93d 15h 43m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PRIMAVERA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23 set - 05h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21m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89d 20h 27m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VERÃO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22 dez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- 01h 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48m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88d 23h 42m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12651" y="2988129"/>
            <a:ext cx="2543991" cy="60089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15287" y="4267124"/>
            <a:ext cx="2546715" cy="62491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409825" y="4924694"/>
            <a:ext cx="2544082" cy="60742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2996449" y="2977512"/>
            <a:ext cx="3105999" cy="61477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2996449" y="4273655"/>
            <a:ext cx="3099467" cy="61185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2994355" y="4921727"/>
            <a:ext cx="3092119" cy="60753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126781" y="2980778"/>
            <a:ext cx="2462047" cy="60824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6130048" y="4267124"/>
            <a:ext cx="2462046" cy="62165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6132758" y="4915195"/>
            <a:ext cx="2448828" cy="61692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411479" y="3621677"/>
            <a:ext cx="2543991" cy="61395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2991089" y="3628849"/>
            <a:ext cx="3102733" cy="61004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26781" y="3625583"/>
            <a:ext cx="2455515" cy="61657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Primavera-Verão nos dois hemisférios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  <a:gridCol w="3054272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Período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PRIMAVERA (HN)</a:t>
                      </a:r>
                      <a:endParaRPr lang="pt-BR" sz="2400" b="1" dirty="0" smtClean="0">
                        <a:solidFill>
                          <a:srgbClr val="FF3399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  20 </a:t>
                      </a: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mar </a:t>
                      </a: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-21 jun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92,7d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VERÃO (HN)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jun 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-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23 set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93,6 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PRIMAVERA (HS)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  23 </a:t>
                      </a: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set </a:t>
                      </a: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– 22 dez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89,8 d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VERÃO (HS)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   22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dez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– 20 mar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89,0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408585" y="2988129"/>
            <a:ext cx="2606464" cy="60089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411221" y="4267124"/>
            <a:ext cx="2628541" cy="62491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405759" y="4924694"/>
            <a:ext cx="2544082" cy="60742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3126258" y="2977512"/>
            <a:ext cx="2940909" cy="61477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113903" y="4273655"/>
            <a:ext cx="2977947" cy="61185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3101546" y="4921727"/>
            <a:ext cx="2980862" cy="60753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407413" y="3621677"/>
            <a:ext cx="2582922" cy="61395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3076832" y="3628849"/>
            <a:ext cx="2990336" cy="61004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174511" y="46339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178,8 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74511" y="33378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186,3 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6190735" y="2980778"/>
            <a:ext cx="2394027" cy="60824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6153664" y="4267124"/>
            <a:ext cx="2434363" cy="62165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6166022" y="4915195"/>
            <a:ext cx="2411498" cy="61692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6190735" y="3625583"/>
            <a:ext cx="2387495" cy="61657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4" grpId="0"/>
      <p:bldP spid="21" grpId="0"/>
      <p:bldP spid="28" grpId="0" animBg="1"/>
      <p:bldP spid="29" grpId="0" animBg="1"/>
      <p:bldP spid="30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Diferenças entre durações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nos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dois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hemisférios: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latin typeface="Century Gothic" pitchFamily="34" charset="0"/>
              </a:rPr>
              <a:t>Verão </a:t>
            </a:r>
            <a:r>
              <a:rPr lang="pt-BR" sz="3200" b="0" dirty="0" smtClean="0">
                <a:solidFill>
                  <a:srgbClr val="00B0F0"/>
                </a:solidFill>
                <a:latin typeface="Century Gothic" pitchFamily="34" charset="0"/>
              </a:rPr>
              <a:t>do HS: cerca de 89dias</a:t>
            </a:r>
          </a:p>
          <a:p>
            <a:pPr marL="0" lvl="1" algn="just">
              <a:buClr>
                <a:srgbClr val="00B0F0"/>
              </a:buClr>
            </a:pPr>
            <a:r>
              <a:rPr lang="pt-BR" sz="3200" b="0" dirty="0" smtClean="0">
                <a:solidFill>
                  <a:srgbClr val="00B0F0"/>
                </a:solidFill>
                <a:latin typeface="Century Gothic" pitchFamily="34" charset="0"/>
              </a:rPr>
              <a:t>     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Verão do HN: cerca de 93,5 dias</a:t>
            </a: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Mais de 4 dias de </a:t>
            </a: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diferença</a:t>
            </a: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Período Primavera-Verão: diferença de mais de uma semana (≈ 7,5 d)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20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60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600" b="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184576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Série “Espaçonave Terra”. Recomendamos a série inteira, que é muito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boa (embora haja problemas de tradução e dublagem que não contou com revisão técnica,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e em especial o episódio 1, trecho do qual exibimos nesta aula: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http://www.youtube.com/watch?v=SE7H19FAv8Q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Texto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Rodolpho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Caniato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, publicado no Boletim </a:t>
            </a:r>
            <a:r>
              <a:rPr lang="pt-BR" sz="2000" dirty="0" smtClean="0"/>
              <a:t>m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da Sociedade Astronômica Brasileira, ano 6, número 2, 31-37, 1983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http://www.fisica.ufmg.br/~dsoares/caniato/jdmare.htm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Recomendável para professores: vídeo do curso de Astronomia para a docência do INCT-A/IAG-USP sobre perspectivas das representações dos movimentos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https://www.youtube.com/watch?v=R5uZdVpXrv0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1115616" y="4432552"/>
            <a:ext cx="2376264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Ângulos de incidência e distribuição da energia solar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302821" y="3230159"/>
            <a:ext cx="2023969" cy="1511572"/>
            <a:chOff x="1446837" y="3018695"/>
            <a:chExt cx="2023969" cy="1511572"/>
          </a:xfrm>
        </p:grpSpPr>
        <p:grpSp>
          <p:nvGrpSpPr>
            <p:cNvPr id="12" name="Grupo 11"/>
            <p:cNvGrpSpPr/>
            <p:nvPr/>
          </p:nvGrpSpPr>
          <p:grpSpPr>
            <a:xfrm rot="17563929">
              <a:off x="1092471" y="3373061"/>
              <a:ext cx="1500820" cy="792088"/>
              <a:chOff x="2076507" y="3373061"/>
              <a:chExt cx="1500820" cy="792088"/>
            </a:xfrm>
          </p:grpSpPr>
          <p:cxnSp>
            <p:nvCxnSpPr>
              <p:cNvPr id="3" name="Conector de seta reta 2"/>
              <p:cNvCxnSpPr/>
              <p:nvPr/>
            </p:nvCxnSpPr>
            <p:spPr bwMode="auto">
              <a:xfrm rot="-1380000" flipH="1">
                <a:off x="2076507" y="3373061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" name="Conector de seta reta 3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" name="Conector de seta reta 4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4" name="Grupo 13"/>
            <p:cNvGrpSpPr/>
            <p:nvPr/>
          </p:nvGrpSpPr>
          <p:grpSpPr>
            <a:xfrm rot="17563929">
              <a:off x="2329260" y="3388720"/>
              <a:ext cx="1507626" cy="775467"/>
              <a:chOff x="2069701" y="3389682"/>
              <a:chExt cx="1507626" cy="775467"/>
            </a:xfrm>
          </p:grpSpPr>
          <p:cxnSp>
            <p:nvCxnSpPr>
              <p:cNvPr id="15" name="Conector de seta reta 14"/>
              <p:cNvCxnSpPr/>
              <p:nvPr/>
            </p:nvCxnSpPr>
            <p:spPr bwMode="auto">
              <a:xfrm rot="20220000" flipH="1">
                <a:off x="2069701" y="3389682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" name="Conector de seta reta 15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" name="Conector de seta reta 16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  <p:sp>
        <p:nvSpPr>
          <p:cNvPr id="19" name="Retângulo 18"/>
          <p:cNvSpPr/>
          <p:nvPr/>
        </p:nvSpPr>
        <p:spPr bwMode="auto">
          <a:xfrm>
            <a:off x="5076056" y="4432552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 bwMode="auto">
          <a:xfrm>
            <a:off x="5077844" y="4418159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6151983" y="2200303"/>
            <a:ext cx="2020417" cy="2304256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3"/>
          <p:cNvCxnSpPr/>
          <p:nvPr/>
        </p:nvCxnSpPr>
        <p:spPr bwMode="auto">
          <a:xfrm>
            <a:off x="4438122" y="3427603"/>
            <a:ext cx="853958" cy="1076957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Conector de seta reta 4"/>
          <p:cNvCxnSpPr/>
          <p:nvPr/>
        </p:nvCxnSpPr>
        <p:spPr bwMode="auto">
          <a:xfrm>
            <a:off x="4788024" y="3212976"/>
            <a:ext cx="1080120" cy="12915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>
            <a:off x="5105648" y="2950099"/>
            <a:ext cx="1266552" cy="155446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>
            <a:off x="5444480" y="2721376"/>
            <a:ext cx="1503784" cy="17831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5796013" y="2475760"/>
            <a:ext cx="1800324" cy="202880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CaixaDeTexto 62"/>
          <p:cNvSpPr txBox="1"/>
          <p:nvPr/>
        </p:nvSpPr>
        <p:spPr>
          <a:xfrm>
            <a:off x="1475656" y="47251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1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796136" y="47400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2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4499992" y="54260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2 &gt; Área 1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6" name="Chave direita 65"/>
          <p:cNvSpPr/>
          <p:nvPr/>
        </p:nvSpPr>
        <p:spPr bwMode="auto">
          <a:xfrm>
            <a:off x="4427984" y="4581128"/>
            <a:ext cx="288032" cy="1512168"/>
          </a:xfrm>
          <a:prstGeom prst="rightBrace">
            <a:avLst>
              <a:gd name="adj1" fmla="val 47216"/>
              <a:gd name="adj2" fmla="val 72765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Chave direita 66"/>
          <p:cNvSpPr/>
          <p:nvPr/>
        </p:nvSpPr>
        <p:spPr bwMode="auto">
          <a:xfrm rot="16200000">
            <a:off x="2141730" y="2078850"/>
            <a:ext cx="288032" cy="2124236"/>
          </a:xfrm>
          <a:prstGeom prst="rightBrace">
            <a:avLst>
              <a:gd name="adj1" fmla="val 47216"/>
              <a:gd name="adj2" fmla="val 49692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59632" y="22768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220000">
                                      <p:cBhvr>
                                        <p:cTn id="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0521 -0.08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0017 0.187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8796 L -0.43437 0.18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2" grpId="0" animBg="1"/>
      <p:bldP spid="62" grpId="1" animBg="1"/>
      <p:bldP spid="62" grpId="2" animBg="1"/>
      <p:bldP spid="64" grpId="0"/>
      <p:bldP spid="65" grpId="1"/>
      <p:bldP spid="66" grpId="0" animBg="1"/>
      <p:bldP spid="67" grpId="0" animBg="1"/>
      <p:bldP spid="67" grpId="1" animBg="1"/>
      <p:bldP spid="67" grpId="2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Trecho do “Espaçonave Terra” sobre ângulo de incidência dos raios solares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maior inclinação = feixe luminoso percorre um caminho maior na </a:t>
            </a:r>
            <a:r>
              <a:rPr lang="pt-BR" dirty="0" err="1" smtClean="0">
                <a:solidFill>
                  <a:srgbClr val="00B0F0"/>
                </a:solidFill>
                <a:latin typeface="Century Gothic" pitchFamily="34" charset="0"/>
              </a:rPr>
              <a:t>atm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. , sofrendo perdas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2132856"/>
            <a:ext cx="3581028" cy="3528392"/>
          </a:xfrm>
          <a:prstGeom prst="ellipse">
            <a:avLst/>
          </a:prstGeom>
          <a:gradFill flip="none" rotWithShape="1">
            <a:gsLst>
              <a:gs pos="90000">
                <a:srgbClr val="0066FF">
                  <a:alpha val="30000"/>
                </a:srgbClr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660232" y="429309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41" name="Grupo 40"/>
          <p:cNvGrpSpPr>
            <a:grpSpLocks noChangeAspect="1"/>
          </p:cNvGrpSpPr>
          <p:nvPr/>
        </p:nvGrpSpPr>
        <p:grpSpPr>
          <a:xfrm rot="1475840">
            <a:off x="3336159" y="2934223"/>
            <a:ext cx="1939879" cy="1944713"/>
            <a:chOff x="2288251" y="1307529"/>
            <a:chExt cx="4217128" cy="4227632"/>
          </a:xfrm>
        </p:grpSpPr>
        <p:sp>
          <p:nvSpPr>
            <p:cNvPr id="39" name="Elipse 38"/>
            <p:cNvSpPr/>
            <p:nvPr/>
          </p:nvSpPr>
          <p:spPr bwMode="auto">
            <a:xfrm rot="2861338">
              <a:off x="2298312" y="1316673"/>
              <a:ext cx="4207068" cy="420706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Corda 39"/>
            <p:cNvSpPr/>
            <p:nvPr/>
          </p:nvSpPr>
          <p:spPr bwMode="auto">
            <a:xfrm rot="10800000" flipH="1">
              <a:off x="2288251" y="1307529"/>
              <a:ext cx="4206601" cy="4227632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cxnSp>
        <p:nvCxnSpPr>
          <p:cNvPr id="31" name="Conector de seta reta 30"/>
          <p:cNvCxnSpPr/>
          <p:nvPr/>
        </p:nvCxnSpPr>
        <p:spPr bwMode="auto">
          <a:xfrm flipH="1" flipV="1">
            <a:off x="5220072" y="4293096"/>
            <a:ext cx="576063" cy="29479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788024" y="3062197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43" name="CaixaDeTexto 42"/>
          <p:cNvSpPr txBox="1"/>
          <p:nvPr/>
        </p:nvSpPr>
        <p:spPr>
          <a:xfrm>
            <a:off x="5724128" y="62373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44" name="Conector de seta reta 43"/>
          <p:cNvCxnSpPr/>
          <p:nvPr/>
        </p:nvCxnSpPr>
        <p:spPr bwMode="auto">
          <a:xfrm flipH="1" flipV="1">
            <a:off x="5868144" y="3595527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5" name="Conector de seta reta 44"/>
          <p:cNvCxnSpPr/>
          <p:nvPr/>
        </p:nvCxnSpPr>
        <p:spPr bwMode="auto">
          <a:xfrm flipH="1" flipV="1">
            <a:off x="5796136" y="4581128"/>
            <a:ext cx="656594" cy="32034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Visão geocêntrica: o "bamboleio" do Sol na Esfera Celeste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2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Lembrar: a Terra tem rotação!</a:t>
            </a:r>
          </a:p>
        </p:txBody>
      </p:sp>
      <p:grpSp>
        <p:nvGrpSpPr>
          <p:cNvPr id="25" name="Grupo 24"/>
          <p:cNvGrpSpPr>
            <a:grpSpLocks noChangeAspect="1"/>
          </p:cNvGrpSpPr>
          <p:nvPr/>
        </p:nvGrpSpPr>
        <p:grpSpPr>
          <a:xfrm rot="-1560000">
            <a:off x="2173511" y="1138535"/>
            <a:ext cx="4504510" cy="5307105"/>
            <a:chOff x="6454133" y="2796224"/>
            <a:chExt cx="1143277" cy="1346983"/>
          </a:xfrm>
        </p:grpSpPr>
        <p:cxnSp>
          <p:nvCxnSpPr>
            <p:cNvPr id="28" name="Conector reto 27"/>
            <p:cNvCxnSpPr>
              <a:endCxn id="42" idx="0"/>
            </p:cNvCxnSpPr>
            <p:nvPr/>
          </p:nvCxnSpPr>
          <p:spPr bwMode="auto">
            <a:xfrm rot="1560000" flipH="1" flipV="1">
              <a:off x="7016745" y="2796224"/>
              <a:ext cx="9138" cy="134698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0" name="Grupo 53"/>
            <p:cNvGrpSpPr>
              <a:grpSpLocks noChangeAspect="1"/>
            </p:cNvGrpSpPr>
            <p:nvPr/>
          </p:nvGrpSpPr>
          <p:grpSpPr>
            <a:xfrm rot="10800000">
              <a:off x="6454133" y="2901798"/>
              <a:ext cx="1143277" cy="1110920"/>
              <a:chOff x="2799991" y="1605006"/>
              <a:chExt cx="1118483" cy="1086862"/>
            </a:xfrm>
          </p:grpSpPr>
          <p:grpSp>
            <p:nvGrpSpPr>
              <p:cNvPr id="35" name="Grupo 76"/>
              <p:cNvGrpSpPr/>
              <p:nvPr/>
            </p:nvGrpSpPr>
            <p:grpSpPr>
              <a:xfrm>
                <a:off x="2799991" y="1606463"/>
                <a:ext cx="1107011" cy="1078514"/>
                <a:chOff x="3967884" y="2547917"/>
                <a:chExt cx="1107011" cy="1078514"/>
              </a:xfrm>
            </p:grpSpPr>
            <p:pic>
              <p:nvPicPr>
                <p:cNvPr id="39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lum bright="7000" contrast="4000"/>
                </a:blip>
                <a:srcRect/>
                <a:stretch>
                  <a:fillRect/>
                </a:stretch>
              </p:blipFill>
              <p:spPr bwMode="auto">
                <a:xfrm rot="12420000">
                  <a:off x="3996416" y="2547917"/>
                  <a:ext cx="1078479" cy="1078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" name="Lua 39"/>
                <p:cNvSpPr>
                  <a:spLocks/>
                </p:cNvSpPr>
                <p:nvPr/>
              </p:nvSpPr>
              <p:spPr bwMode="auto">
                <a:xfrm>
                  <a:off x="3967884" y="2559290"/>
                  <a:ext cx="504000" cy="1043999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 rot="10800000">
                <a:off x="2816555" y="1605006"/>
                <a:ext cx="1101919" cy="1086862"/>
              </a:xfrm>
              <a:prstGeom prst="ellipse">
                <a:avLst/>
              </a:prstGeom>
              <a:noFill/>
              <a:ln w="1682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77234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369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315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12160" y="14127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73226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: André Luiz da Silva/CDA/CDCC/USP; fonte da animação da Terra girando: http://www.perceptions.couk.com/coriolis.html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9398</TotalTime>
  <Words>1105</Words>
  <Application>Microsoft Office PowerPoint</Application>
  <PresentationFormat>Apresentação na tela (4:3)</PresentationFormat>
  <Paragraphs>260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Blank Presentation</vt:lpstr>
      <vt:lpstr>Slide 1</vt:lpstr>
      <vt:lpstr>Slide 2</vt:lpstr>
      <vt:lpstr>Ângulo de incidência da luz do Sol</vt:lpstr>
      <vt:lpstr>Ângulos de incidência e distribuição da energia solar</vt:lpstr>
      <vt:lpstr>Trecho do “Espaçonave Terra” sobre ângulo de incidência dos raios solares</vt:lpstr>
      <vt:lpstr>Slide 6</vt:lpstr>
      <vt:lpstr>Visão geocêntrica: o "bamboleio" do Sol na Esfera Celeste</vt:lpstr>
      <vt:lpstr>Slide 8</vt:lpstr>
      <vt:lpstr>Lembrar: a Terra tem rotação!</vt:lpstr>
      <vt:lpstr>Slide 10</vt:lpstr>
      <vt:lpstr>Equinócio de março</vt:lpstr>
      <vt:lpstr>Solstício de junho</vt:lpstr>
      <vt:lpstr>Equinócio de setembro</vt:lpstr>
      <vt:lpstr>Solstício de dezembro</vt:lpstr>
      <vt:lpstr>Equinócios e Solstícios</vt:lpstr>
      <vt:lpstr>Movimento pendular</vt:lpstr>
      <vt:lpstr>Atividade prática 1:  modelo tridimensional simples  do sistema Terra-Sol </vt:lpstr>
      <vt:lpstr>Visão heliocêntrica</vt:lpstr>
      <vt:lpstr>Visão heliocêntrica</vt:lpstr>
      <vt:lpstr>Visão heliocêntrica</vt:lpstr>
      <vt:lpstr>Slide 21</vt:lpstr>
      <vt:lpstr>Atividade prática 2:  Simulador da Universidade de Nebraska – as estações do ano vistas do espaço</vt:lpstr>
      <vt:lpstr>Sol e constelações zodiacais</vt:lpstr>
      <vt:lpstr>Atividade prática 3:  usando o telúrio do Observatório</vt:lpstr>
      <vt:lpstr>A órbita elíptica da Terra  e as estações do ano</vt:lpstr>
      <vt:lpstr>Elipse</vt:lpstr>
      <vt:lpstr>Primeira lei de Kepler</vt:lpstr>
      <vt:lpstr>Segunda lei de Kepler</vt:lpstr>
      <vt:lpstr>Slide 29</vt:lpstr>
      <vt:lpstr>Órbita de Mercúrio</vt:lpstr>
      <vt:lpstr>Órbita da Terra</vt:lpstr>
      <vt:lpstr>No caso da Terra: </vt:lpstr>
      <vt:lpstr>Slide 33</vt:lpstr>
      <vt:lpstr>Slide 34</vt:lpstr>
      <vt:lpstr>Diferenças entre durações  nos dois hemisférios:</vt:lpstr>
      <vt:lpstr>Indicações para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590</cp:revision>
  <cp:lastPrinted>2000-05-01T12:23:36Z</cp:lastPrinted>
  <dcterms:created xsi:type="dcterms:W3CDTF">1995-06-17T23:31:02Z</dcterms:created>
  <dcterms:modified xsi:type="dcterms:W3CDTF">2015-10-29T14:12:04Z</dcterms:modified>
</cp:coreProperties>
</file>