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1024" r:id="rId2"/>
    <p:sldId id="1096" r:id="rId3"/>
    <p:sldId id="1222" r:id="rId4"/>
    <p:sldId id="1223" r:id="rId5"/>
    <p:sldId id="1195" r:id="rId6"/>
    <p:sldId id="1229" r:id="rId7"/>
    <p:sldId id="1224" r:id="rId8"/>
    <p:sldId id="1207" r:id="rId9"/>
    <p:sldId id="1211" r:id="rId10"/>
    <p:sldId id="1212" r:id="rId11"/>
    <p:sldId id="1214" r:id="rId12"/>
    <p:sldId id="1225" r:id="rId13"/>
    <p:sldId id="1226" r:id="rId14"/>
    <p:sldId id="1227" r:id="rId15"/>
    <p:sldId id="1099" r:id="rId16"/>
    <p:sldId id="1157" r:id="rId17"/>
    <p:sldId id="1153" r:id="rId18"/>
    <p:sldId id="1220" r:id="rId19"/>
    <p:sldId id="1154" r:id="rId20"/>
    <p:sldId id="1228" r:id="rId21"/>
    <p:sldId id="1175" r:id="rId22"/>
    <p:sldId id="1158" r:id="rId23"/>
    <p:sldId id="1206" r:id="rId24"/>
    <p:sldId id="1101" r:id="rId25"/>
    <p:sldId id="1155" r:id="rId26"/>
    <p:sldId id="1156" r:id="rId27"/>
    <p:sldId id="1161" r:id="rId28"/>
    <p:sldId id="1221" r:id="rId29"/>
    <p:sldId id="1194" r:id="rId30"/>
    <p:sldId id="1163" r:id="rId31"/>
    <p:sldId id="1168" r:id="rId32"/>
    <p:sldId id="1169" r:id="rId33"/>
    <p:sldId id="1215" r:id="rId34"/>
    <p:sldId id="1210" r:id="rId35"/>
    <p:sldId id="1234" r:id="rId36"/>
    <p:sldId id="1208" r:id="rId37"/>
    <p:sldId id="1126" r:id="rId38"/>
    <p:sldId id="1191" r:id="rId39"/>
    <p:sldId id="1179" r:id="rId40"/>
    <p:sldId id="1183" r:id="rId41"/>
    <p:sldId id="1182" r:id="rId42"/>
    <p:sldId id="1185" r:id="rId43"/>
    <p:sldId id="1219" r:id="rId44"/>
    <p:sldId id="1218" r:id="rId45"/>
    <p:sldId id="1129" r:id="rId46"/>
    <p:sldId id="1186" r:id="rId47"/>
    <p:sldId id="1196" r:id="rId48"/>
    <p:sldId id="1187" r:id="rId49"/>
    <p:sldId id="1184" r:id="rId50"/>
    <p:sldId id="1193" r:id="rId51"/>
    <p:sldId id="1192" r:id="rId52"/>
    <p:sldId id="1189" r:id="rId53"/>
    <p:sldId id="1133" r:id="rId54"/>
    <p:sldId id="1230" r:id="rId55"/>
    <p:sldId id="1231" r:id="rId56"/>
    <p:sldId id="1232" r:id="rId57"/>
    <p:sldId id="1233" r:id="rId58"/>
    <p:sldId id="1197" r:id="rId59"/>
    <p:sldId id="1200" r:id="rId60"/>
    <p:sldId id="1201" r:id="rId61"/>
    <p:sldId id="1132" r:id="rId62"/>
    <p:sldId id="1202" r:id="rId63"/>
    <p:sldId id="1203" r:id="rId64"/>
    <p:sldId id="1178" r:id="rId65"/>
    <p:sldId id="1105" r:id="rId66"/>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a:srgbClr val="CCECFF"/>
    <a:srgbClr val="3788FF"/>
    <a:srgbClr val="EA8D04"/>
    <a:srgbClr val="954ECA"/>
    <a:srgbClr val="FF99FF"/>
    <a:srgbClr val="800000"/>
    <a:srgbClr val="640000"/>
    <a:srgbClr val="990000"/>
    <a:srgbClr val="DA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7" autoAdjust="0"/>
    <p:restoredTop sz="96142" autoAdjust="0"/>
  </p:normalViewPr>
  <p:slideViewPr>
    <p:cSldViewPr>
      <p:cViewPr>
        <p:scale>
          <a:sx n="75" d="100"/>
          <a:sy n="75" d="100"/>
        </p:scale>
        <p:origin x="-1698" y="-240"/>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 xmlns:p14="http://schemas.microsoft.com/office/powerpoint/2010/main" val="1420259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 xmlns:p14="http://schemas.microsoft.com/office/powerpoint/2010/main" val="25769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14</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15</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figura foi retirada</a:t>
            </a:r>
            <a:r>
              <a:rPr lang="pt-BR" baseline="0" dirty="0" smtClean="0"/>
              <a:t> do </a:t>
            </a:r>
            <a:r>
              <a:rPr lang="pt-BR" dirty="0" smtClean="0"/>
              <a:t>APOD 14dec14.</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16</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No final</a:t>
            </a:r>
            <a:r>
              <a:rPr lang="pt-BR" baseline="0" dirty="0" smtClean="0"/>
              <a:t> desse estágio de colapso do fragmento, a temperatura interna pode chegar a 10 mil K e o tamanho é de 100 UA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17</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18</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19</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Há dois objetos </a:t>
            </a:r>
            <a:r>
              <a:rPr lang="pt-BR" dirty="0" err="1" smtClean="0"/>
              <a:t>Herbig-Haro</a:t>
            </a:r>
            <a:r>
              <a:rPr lang="pt-BR" dirty="0" smtClean="0"/>
              <a:t> nesta imagem, HH 901 (direita) e HH 902 (centro). A imagem é comemorativa dos 20 anos do Hubble.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t>In HH 47, at top, a long jet of material has burst out of a dark cloud of gas and dust that hides the newly forming star. The blue, fan-shaped region at left is the edge of a cavity illuminated by the fledgling star. A massive clump of jet material collides with upstream gas, creating the white bow-shaped shock wave at right. </a:t>
            </a:r>
            <a:r>
              <a:rPr lang="en-US" dirty="0" err="1" smtClean="0"/>
              <a:t>Fonte</a:t>
            </a:r>
            <a:r>
              <a:rPr lang="en-US" dirty="0" smtClean="0"/>
              <a:t>: http://hubblesite.org/newscenter/archive/releases/2011/20/image/a/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Imagem feita por meio do conjunto de radiotelescópios ALMA, no Chile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Estrelas com massa maior que</a:t>
            </a:r>
            <a:r>
              <a:rPr lang="pt-BR" baseline="0" dirty="0" smtClean="0"/>
              <a:t> 3 massas solares não se tornam T-</a:t>
            </a:r>
            <a:r>
              <a:rPr lang="pt-BR" baseline="0" dirty="0" err="1" smtClean="0"/>
              <a:t>Tauri</a:t>
            </a:r>
            <a:r>
              <a:rPr lang="pt-BR" baseline="0" dirty="0" smtClean="0"/>
              <a:t>; ao invés, são estrelas </a:t>
            </a:r>
            <a:r>
              <a:rPr lang="pt-BR" baseline="0" dirty="0" err="1" smtClean="0"/>
              <a:t>Ae</a:t>
            </a:r>
            <a:r>
              <a:rPr lang="pt-BR" baseline="0" dirty="0" smtClean="0"/>
              <a:t> ou Be, também com potentes ventos (</a:t>
            </a:r>
            <a:r>
              <a:rPr lang="pt-BR" baseline="0" dirty="0" err="1" smtClean="0"/>
              <a:t>Inglis</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23</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Fonte das informações: </a:t>
            </a:r>
            <a:r>
              <a:rPr lang="pt-BR" dirty="0" err="1" smtClean="0"/>
              <a:t>DeLaet</a:t>
            </a:r>
            <a:r>
              <a:rPr lang="pt-BR" baseline="0" dirty="0" smtClean="0"/>
              <a:t> Casual </a:t>
            </a:r>
            <a:r>
              <a:rPr lang="pt-BR" baseline="0" dirty="0" err="1" smtClean="0"/>
              <a:t>Observer</a:t>
            </a:r>
            <a:r>
              <a:rPr lang="pt-BR" baseline="0" dirty="0" smtClean="0"/>
              <a:t> </a:t>
            </a:r>
            <a:r>
              <a:rPr lang="pt-BR" baseline="0" dirty="0" err="1" smtClean="0"/>
              <a:t>Guide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uma</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estrela</a:t>
            </a:r>
            <a:r>
              <a:rPr lang="en-US" sz="1200" b="0" i="0" kern="1200" dirty="0" smtClean="0">
                <a:solidFill>
                  <a:schemeClr val="tx1"/>
                </a:solidFill>
                <a:latin typeface="Times New Roman" pitchFamily="18" charset="0"/>
                <a:ea typeface="+mn-ea"/>
                <a:cs typeface="+mn-cs"/>
              </a:rPr>
              <a:t> de </a:t>
            </a:r>
            <a:r>
              <a:rPr lang="en-US" sz="1200" b="0" i="0" kern="1200" dirty="0" err="1" smtClean="0">
                <a:solidFill>
                  <a:schemeClr val="tx1"/>
                </a:solidFill>
                <a:latin typeface="Times New Roman" pitchFamily="18" charset="0"/>
                <a:ea typeface="+mn-ea"/>
                <a:cs typeface="+mn-cs"/>
              </a:rPr>
              <a:t>uma</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massa</a:t>
            </a:r>
            <a:r>
              <a:rPr lang="en-US" sz="1200" b="0" i="0" kern="1200" dirty="0" smtClean="0">
                <a:solidFill>
                  <a:schemeClr val="tx1"/>
                </a:solidFill>
                <a:latin typeface="Times New Roman" pitchFamily="18" charset="0"/>
                <a:ea typeface="+mn-ea"/>
                <a:cs typeface="+mn-cs"/>
              </a:rPr>
              <a:t> solar </a:t>
            </a:r>
            <a:r>
              <a:rPr lang="en-US" sz="1200" b="0" i="0" kern="1200" dirty="0" err="1" smtClean="0">
                <a:solidFill>
                  <a:schemeClr val="tx1"/>
                </a:solidFill>
                <a:latin typeface="Times New Roman" pitchFamily="18" charset="0"/>
                <a:ea typeface="+mn-ea"/>
                <a:cs typeface="+mn-cs"/>
              </a:rPr>
              <a:t>dispende</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cerca</a:t>
            </a:r>
            <a:r>
              <a:rPr lang="en-US" sz="1200" b="0" i="0" kern="1200" dirty="0" smtClean="0">
                <a:solidFill>
                  <a:schemeClr val="tx1"/>
                </a:solidFill>
                <a:latin typeface="Times New Roman" pitchFamily="18" charset="0"/>
                <a:ea typeface="+mn-ea"/>
                <a:cs typeface="+mn-cs"/>
              </a:rPr>
              <a:t> de um </a:t>
            </a:r>
            <a:r>
              <a:rPr lang="en-US" sz="1200" b="0" i="0" kern="1200" dirty="0" err="1" smtClean="0">
                <a:solidFill>
                  <a:schemeClr val="tx1"/>
                </a:solidFill>
                <a:latin typeface="Times New Roman" pitchFamily="18" charset="0"/>
                <a:ea typeface="+mn-ea"/>
                <a:cs typeface="+mn-cs"/>
              </a:rPr>
              <a:t>milhão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como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protoestrela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mais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uns</a:t>
            </a:r>
            <a:r>
              <a:rPr lang="en-US" sz="1200" b="0" i="0" kern="1200" baseline="0" dirty="0" smtClean="0">
                <a:solidFill>
                  <a:schemeClr val="tx1"/>
                </a:solidFill>
                <a:latin typeface="Times New Roman" pitchFamily="18" charset="0"/>
                <a:ea typeface="+mn-ea"/>
                <a:cs typeface="+mn-cs"/>
              </a:rPr>
              <a:t> 30 </a:t>
            </a:r>
            <a:r>
              <a:rPr lang="en-US" sz="1200" b="0" i="0" kern="1200" baseline="0" dirty="0" err="1" smtClean="0">
                <a:solidFill>
                  <a:schemeClr val="tx1"/>
                </a:solidFill>
                <a:latin typeface="Times New Roman" pitchFamily="18" charset="0"/>
                <a:ea typeface="+mn-ea"/>
                <a:cs typeface="+mn-cs"/>
              </a:rPr>
              <a:t>milhões</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para</a:t>
            </a:r>
            <a:r>
              <a:rPr lang="en-US" sz="1200" b="0" i="0" kern="1200" baseline="0" dirty="0" smtClean="0">
                <a:solidFill>
                  <a:schemeClr val="tx1"/>
                </a:solidFill>
                <a:latin typeface="Times New Roman" pitchFamily="18" charset="0"/>
                <a:ea typeface="+mn-ea"/>
                <a:cs typeface="+mn-cs"/>
              </a:rPr>
              <a:t> se </a:t>
            </a:r>
            <a:r>
              <a:rPr lang="en-US" sz="1200" b="0" i="0" kern="1200" baseline="0" dirty="0" err="1" smtClean="0">
                <a:solidFill>
                  <a:schemeClr val="tx1"/>
                </a:solidFill>
                <a:latin typeface="Times New Roman" pitchFamily="18" charset="0"/>
                <a:ea typeface="+mn-ea"/>
                <a:cs typeface="+mn-cs"/>
              </a:rPr>
              <a:t>estabilizar</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na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fase</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pré</a:t>
            </a:r>
            <a:r>
              <a:rPr lang="en-US" sz="1200" b="0" i="0" kern="1200" baseline="0" dirty="0" smtClean="0">
                <a:solidFill>
                  <a:schemeClr val="tx1"/>
                </a:solidFill>
                <a:latin typeface="Times New Roman" pitchFamily="18" charset="0"/>
                <a:ea typeface="+mn-ea"/>
                <a:cs typeface="+mn-cs"/>
              </a:rPr>
              <a:t>-SP; </a:t>
            </a:r>
            <a:r>
              <a:rPr lang="en-US" sz="1200" b="0" i="0" kern="1200" baseline="0" dirty="0" err="1" smtClean="0">
                <a:solidFill>
                  <a:schemeClr val="tx1"/>
                </a:solidFill>
                <a:latin typeface="Times New Roman" pitchFamily="18" charset="0"/>
                <a:ea typeface="+mn-ea"/>
                <a:cs typeface="+mn-cs"/>
              </a:rPr>
              <a:t>na</a:t>
            </a:r>
            <a:r>
              <a:rPr lang="en-US" sz="1200" b="0" i="0" kern="1200" baseline="0" dirty="0" smtClean="0">
                <a:solidFill>
                  <a:schemeClr val="tx1"/>
                </a:solidFill>
                <a:latin typeface="Times New Roman" pitchFamily="18" charset="0"/>
                <a:ea typeface="+mn-ea"/>
                <a:cs typeface="+mn-cs"/>
              </a:rPr>
              <a:t> SP </a:t>
            </a:r>
            <a:r>
              <a:rPr lang="en-US" sz="1200" b="0" i="0" kern="1200" baseline="0" dirty="0" err="1" smtClean="0">
                <a:solidFill>
                  <a:schemeClr val="tx1"/>
                </a:solidFill>
                <a:latin typeface="Times New Roman" pitchFamily="18" charset="0"/>
                <a:ea typeface="+mn-ea"/>
                <a:cs typeface="+mn-cs"/>
              </a:rPr>
              <a:t>ela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permanece</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durante</a:t>
            </a:r>
            <a:r>
              <a:rPr lang="en-US" sz="1200" b="0" i="0" kern="1200" baseline="0" dirty="0" smtClean="0">
                <a:solidFill>
                  <a:schemeClr val="tx1"/>
                </a:solidFill>
                <a:latin typeface="Times New Roman" pitchFamily="18" charset="0"/>
                <a:ea typeface="+mn-ea"/>
                <a:cs typeface="+mn-cs"/>
              </a:rPr>
              <a:t> 10 </a:t>
            </a:r>
            <a:r>
              <a:rPr lang="en-US" sz="1200" b="0" i="0" kern="1200" baseline="0" dirty="0" err="1" smtClean="0">
                <a:solidFill>
                  <a:schemeClr val="tx1"/>
                </a:solidFill>
                <a:latin typeface="Times New Roman" pitchFamily="18" charset="0"/>
                <a:ea typeface="+mn-ea"/>
                <a:cs typeface="+mn-cs"/>
              </a:rPr>
              <a:t>bilhões</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anos</a:t>
            </a:r>
            <a:r>
              <a:rPr lang="en-US" sz="1200" b="0" i="0" kern="1200" baseline="0" dirty="0" smtClean="0">
                <a:solidFill>
                  <a:schemeClr val="tx1"/>
                </a:solidFill>
                <a:latin typeface="Times New Roman" pitchFamily="18" charset="0"/>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25</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SP: Sequência Principal; ZAMS</a:t>
            </a:r>
            <a:r>
              <a:rPr lang="pt-BR" baseline="0" dirty="0" smtClean="0"/>
              <a:t>: Zero Age </a:t>
            </a:r>
            <a:r>
              <a:rPr lang="pt-BR" baseline="0" dirty="0" err="1" smtClean="0"/>
              <a:t>Main</a:t>
            </a:r>
            <a:r>
              <a:rPr lang="pt-BR" baseline="0" dirty="0" smtClean="0"/>
              <a:t> </a:t>
            </a:r>
            <a:r>
              <a:rPr lang="pt-BR" baseline="0" dirty="0" err="1" smtClean="0"/>
              <a:t>Sequence</a:t>
            </a:r>
            <a:r>
              <a:rPr lang="pt-BR" baseline="0" dirty="0" smtClean="0"/>
              <a:t> (Sequência Principal de Idade Zero)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26</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r>
              <a:rPr lang="pt-BR" sz="1200" b="0" i="0" kern="1200" dirty="0" err="1" smtClean="0">
                <a:solidFill>
                  <a:schemeClr val="tx1"/>
                </a:solidFill>
                <a:effectLst/>
                <a:latin typeface="Times New Roman" pitchFamily="18" charset="0"/>
                <a:ea typeface="+mn-ea"/>
                <a:cs typeface="+mn-cs"/>
              </a:rPr>
              <a:t>Chushiro</a:t>
            </a:r>
            <a:r>
              <a:rPr lang="pt-BR" sz="1200" b="0" i="0" kern="1200" dirty="0" smtClean="0">
                <a:solidFill>
                  <a:schemeClr val="tx1"/>
                </a:solidFill>
                <a:effectLst/>
                <a:latin typeface="Times New Roman" pitchFamily="18" charset="0"/>
                <a:ea typeface="+mn-ea"/>
                <a:cs typeface="+mn-cs"/>
              </a:rPr>
              <a:t> </a:t>
            </a:r>
            <a:r>
              <a:rPr lang="pt-BR" sz="1200" b="0" i="0" kern="1200" dirty="0" err="1" smtClean="0">
                <a:solidFill>
                  <a:schemeClr val="tx1"/>
                </a:solidFill>
                <a:effectLst/>
                <a:latin typeface="Times New Roman" pitchFamily="18" charset="0"/>
                <a:ea typeface="+mn-ea"/>
                <a:cs typeface="+mn-cs"/>
              </a:rPr>
              <a:t>Hayashi</a:t>
            </a:r>
            <a:r>
              <a:rPr lang="pt-BR" sz="1200" b="0" i="0" kern="1200" baseline="0" dirty="0" smtClean="0">
                <a:solidFill>
                  <a:schemeClr val="tx1"/>
                </a:solidFill>
                <a:effectLst/>
                <a:latin typeface="Times New Roman" pitchFamily="18" charset="0"/>
                <a:ea typeface="+mn-ea"/>
                <a:cs typeface="+mn-cs"/>
              </a:rPr>
              <a:t> (1920-2010), </a:t>
            </a:r>
            <a:r>
              <a:rPr lang="pt-BR" sz="1200" b="0" i="0" kern="1200" baseline="0" dirty="0" smtClean="0">
                <a:solidFill>
                  <a:schemeClr val="tx1"/>
                </a:solidFill>
                <a:effectLst/>
                <a:latin typeface="Times New Roman" pitchFamily="18" charset="0"/>
                <a:ea typeface="+mn-ea"/>
                <a:cs typeface="+mn-cs"/>
              </a:rPr>
              <a:t>astrofísico </a:t>
            </a:r>
            <a:r>
              <a:rPr lang="pt-BR" sz="1200" b="0" i="0" kern="1200" baseline="0" dirty="0" smtClean="0">
                <a:solidFill>
                  <a:schemeClr val="tx1"/>
                </a:solidFill>
                <a:effectLst/>
                <a:latin typeface="Times New Roman" pitchFamily="18" charset="0"/>
                <a:ea typeface="+mn-ea"/>
                <a:cs typeface="+mn-cs"/>
              </a:rPr>
              <a:t>japonês</a:t>
            </a:r>
            <a:r>
              <a:rPr lang="pt-BR" sz="1200" b="0" i="0" kern="1200" baseline="0" dirty="0" smtClean="0">
                <a:solidFill>
                  <a:schemeClr val="tx1"/>
                </a:solidFill>
                <a:effectLst/>
                <a:latin typeface="Times New Roman" pitchFamily="18" charset="0"/>
                <a:ea typeface="+mn-ea"/>
                <a:cs typeface="+mn-cs"/>
              </a:rPr>
              <a:t>. </a:t>
            </a:r>
            <a:r>
              <a:rPr lang="en-US" b="1" dirty="0" smtClean="0"/>
              <a:t>Louis George </a:t>
            </a:r>
            <a:r>
              <a:rPr lang="en-US" b="1" dirty="0" err="1" smtClean="0"/>
              <a:t>Henyey</a:t>
            </a:r>
            <a:r>
              <a:rPr lang="en-US" dirty="0" smtClean="0"/>
              <a:t> (1910 -1970) </a:t>
            </a:r>
            <a:r>
              <a:rPr lang="en-US" dirty="0" err="1" smtClean="0"/>
              <a:t>astrônomo</a:t>
            </a:r>
            <a:r>
              <a:rPr lang="en-US" dirty="0" smtClean="0"/>
              <a:t> </a:t>
            </a:r>
            <a:r>
              <a:rPr lang="en-US" dirty="0" err="1" smtClean="0"/>
              <a:t>americano</a:t>
            </a:r>
            <a:r>
              <a:rPr lang="en-US" dirty="0" smtClean="0"/>
              <a:t>.</a:t>
            </a:r>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27</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28</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33</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34</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35</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10 bilhões de anos de fusão de H, o núcleo agora é</a:t>
            </a:r>
            <a:r>
              <a:rPr lang="pt-BR" baseline="0" dirty="0" smtClean="0"/>
              <a:t> composto de He inerte. A falta de reações nucleares que estavam gerando pressão externa provocam o colapso do núcleo. Com o colapso, o núcleo esquenta, pela conversão a energia gravitacional em calor. Isso promove uma fusão H numa casca ao redor do núcleo. Como a temperatura agora é maior que havia na sequência principal, o resultado é que taxa de conversão de H em He é maior, gerando mais calor que tende a expandir as camadas externas. A estrela incha.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processo iniciado na fase de subgigante continua aumentando a temperatura do</a:t>
            </a:r>
            <a:r>
              <a:rPr lang="pt-BR" baseline="0" dirty="0" smtClean="0"/>
              <a:t> núcleo, até que esse atinja 100 milhões de K, temperatura necessária à fusão do He. Para estrelas com até 2,5 massas solares, todavia, esse início acontece de forma explosiva, no chamado flash do He. A pressão de </a:t>
            </a:r>
            <a:r>
              <a:rPr lang="pt-BR" baseline="0" dirty="0" err="1" smtClean="0"/>
              <a:t>degenerecência</a:t>
            </a:r>
            <a:r>
              <a:rPr lang="pt-BR" baseline="0" dirty="0" smtClean="0"/>
              <a:t> dos elétrons não permite a imediata expansão do núcleo com o início das reações de fusão do He. A temperatura vai aumentando sem a correspondente expansão, o que intensifica a taxa de reações que por sua vez aumenta mais ainda a </a:t>
            </a:r>
            <a:r>
              <a:rPr lang="pt-BR" baseline="0" dirty="0" smtClean="0"/>
              <a:t>temperatura, aumentando ainda mais a taxa de reações. </a:t>
            </a:r>
            <a:r>
              <a:rPr lang="pt-BR" baseline="0" dirty="0" smtClean="0"/>
              <a:t>O processo culmina com o flash, onde a temperatura finalmente chega ao ponto de liberar o núcleo da pressão de </a:t>
            </a:r>
            <a:r>
              <a:rPr lang="pt-BR" baseline="0" dirty="0" err="1" smtClean="0"/>
              <a:t>degenerecência</a:t>
            </a:r>
            <a:r>
              <a:rPr lang="pt-BR" baseline="0" dirty="0" smtClean="0"/>
              <a:t> e ele volta a expandir, com diminuição da taxa de produção de energia com a queda de temperatura.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Os núcleos de He são conhecidos como partículas alfa: reminiscência dos primeiros estudos sobre radioatividade. Daí</a:t>
            </a:r>
            <a:r>
              <a:rPr lang="pt-BR" baseline="0" dirty="0" smtClean="0"/>
              <a:t> o nome </a:t>
            </a:r>
            <a:r>
              <a:rPr lang="pt-BR" baseline="0" dirty="0" err="1" smtClean="0"/>
              <a:t>triplo-alfa</a:t>
            </a:r>
            <a:r>
              <a:rPr lang="pt-BR" baseline="0" dirty="0" smtClean="0"/>
              <a:t> para esta reação.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a taxa mais amena de produção de energia via </a:t>
            </a:r>
            <a:r>
              <a:rPr lang="pt-BR" dirty="0" err="1" smtClean="0"/>
              <a:t>triplo-alfa</a:t>
            </a:r>
            <a:r>
              <a:rPr lang="pt-BR" dirty="0" smtClean="0"/>
              <a:t>, a estrela passa por um período de relativa estabilidade no</a:t>
            </a:r>
            <a:r>
              <a:rPr lang="pt-BR" baseline="0" dirty="0" smtClean="0"/>
              <a:t> chamado ramo horizontal. As estrelas mais massivas ficam à esquerda dessa região, enquanto que as menos massivas ficam à direita.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46</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AGB: </a:t>
            </a:r>
            <a:r>
              <a:rPr lang="pt-BR" dirty="0" err="1" smtClean="0"/>
              <a:t>asynptotic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Com a escassez do He, que já foi convertido em C principalmente e um pouco de O, a estrela passa por uma situação semelhante àquela da fase de subgigante. Desta vez, há duas camadas de “queima” em casca. O colapso do núcleo de C inerte produz temperaturas altas que intensificam as queimas em camadas, resultando num novo inchaço da estrela, que fica ainda maior que na fase de gigante vermelha, ascendendo novamente no ramo das gigantes, porém por outro ramo, o ramo assintótico.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Embora ainda</a:t>
            </a:r>
            <a:r>
              <a:rPr lang="pt-BR" baseline="0" dirty="0" smtClean="0"/>
              <a:t> não haja </a:t>
            </a:r>
            <a:r>
              <a:rPr lang="pt-BR" baseline="0" dirty="0" smtClean="0"/>
              <a:t>consenso na literatura, alguns autores consideram que estrelas </a:t>
            </a:r>
            <a:r>
              <a:rPr lang="pt-BR" baseline="0" dirty="0" smtClean="0"/>
              <a:t>semelhantes ao Sol não chegam a tornar-se supergigantes, liberando gradativamente suas camadas exteriores para o espaço sob a forma de nebulosa planetária.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51</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a:t>
            </a:r>
            <a:r>
              <a:rPr lang="pt-BR" baseline="0" dirty="0" smtClean="0"/>
              <a:t> Nebulosa da Hélice fica a sete mil anos-luz. A extensão da nebulosa é de 6 anos-luz</a:t>
            </a:r>
            <a:r>
              <a:rPr lang="pt-BR" baseline="0" dirty="0" smtClean="0"/>
              <a:t>. Constelação de Aquário.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Object</a:t>
            </a:r>
            <a:r>
              <a:rPr lang="pt-BR" dirty="0" smtClean="0"/>
              <a:t> </a:t>
            </a:r>
            <a:r>
              <a:rPr lang="pt-BR" dirty="0" err="1" smtClean="0"/>
              <a:t>Name</a:t>
            </a:r>
            <a:r>
              <a:rPr lang="pt-BR" dirty="0" smtClean="0"/>
              <a:t>: </a:t>
            </a:r>
            <a:r>
              <a:rPr lang="pt-BR" dirty="0" err="1" smtClean="0"/>
              <a:t>Hourglass</a:t>
            </a:r>
            <a:r>
              <a:rPr lang="pt-BR" dirty="0" smtClean="0"/>
              <a:t> </a:t>
            </a:r>
            <a:r>
              <a:rPr lang="pt-BR" dirty="0" err="1" smtClean="0"/>
              <a:t>Nebula</a:t>
            </a:r>
            <a:r>
              <a:rPr lang="pt-BR" dirty="0" smtClean="0"/>
              <a:t>, MyCn18 </a:t>
            </a:r>
            <a:r>
              <a:rPr lang="pt-BR" dirty="0" err="1" smtClean="0"/>
              <a:t>Object</a:t>
            </a:r>
            <a:r>
              <a:rPr lang="pt-BR" dirty="0" smtClean="0"/>
              <a:t> </a:t>
            </a:r>
            <a:r>
              <a:rPr lang="pt-BR" dirty="0" err="1" smtClean="0"/>
              <a:t>Description</a:t>
            </a:r>
            <a:r>
              <a:rPr lang="pt-BR" dirty="0" smtClean="0"/>
              <a:t>: </a:t>
            </a:r>
            <a:r>
              <a:rPr lang="pt-BR" dirty="0" err="1" smtClean="0"/>
              <a:t>Planetary</a:t>
            </a:r>
            <a:r>
              <a:rPr lang="pt-BR" dirty="0" smtClean="0"/>
              <a:t> </a:t>
            </a:r>
            <a:r>
              <a:rPr lang="pt-BR" dirty="0" err="1" smtClean="0"/>
              <a:t>Nebula</a:t>
            </a:r>
            <a:r>
              <a:rPr lang="pt-BR" dirty="0" smtClean="0"/>
              <a:t> </a:t>
            </a:r>
            <a:r>
              <a:rPr lang="pt-BR" dirty="0" err="1" smtClean="0"/>
              <a:t>Position</a:t>
            </a:r>
            <a:r>
              <a:rPr lang="pt-BR" dirty="0" smtClean="0"/>
              <a:t> (J2000): </a:t>
            </a:r>
            <a:r>
              <a:rPr lang="pt-BR" dirty="0" err="1" smtClean="0"/>
              <a:t>R.A.</a:t>
            </a:r>
            <a:r>
              <a:rPr lang="pt-BR" dirty="0" smtClean="0"/>
              <a:t> 13h 39m 29.68s</a:t>
            </a:r>
            <a:br>
              <a:rPr lang="pt-BR" dirty="0" smtClean="0"/>
            </a:br>
            <a:r>
              <a:rPr lang="pt-BR" dirty="0" smtClean="0"/>
              <a:t>Dec. -67° 22' 38.79" </a:t>
            </a:r>
            <a:r>
              <a:rPr lang="pt-BR" dirty="0" err="1" smtClean="0"/>
              <a:t>Constellation</a:t>
            </a:r>
            <a:r>
              <a:rPr lang="pt-BR" dirty="0" smtClean="0"/>
              <a:t>: </a:t>
            </a:r>
            <a:r>
              <a:rPr lang="pt-BR" dirty="0" err="1" smtClean="0"/>
              <a:t>Musca</a:t>
            </a:r>
            <a:r>
              <a:rPr lang="pt-BR" dirty="0" smtClean="0"/>
              <a:t> </a:t>
            </a:r>
            <a:r>
              <a:rPr lang="pt-BR" dirty="0" err="1" smtClean="0"/>
              <a:t>Distance</a:t>
            </a:r>
            <a:r>
              <a:rPr lang="pt-BR" dirty="0" smtClean="0"/>
              <a:t>: 8,000 </a:t>
            </a:r>
            <a:r>
              <a:rPr lang="pt-BR" dirty="0" err="1" smtClean="0"/>
              <a:t>light-years</a:t>
            </a:r>
            <a:r>
              <a:rPr lang="pt-BR" dirty="0" smtClean="0"/>
              <a:t> (2,500 </a:t>
            </a:r>
            <a:r>
              <a:rPr lang="pt-BR" dirty="0" err="1" smtClean="0"/>
              <a:t>parsecs</a:t>
            </a:r>
            <a:r>
              <a:rPr lang="pt-BR" dirty="0" smtClean="0"/>
              <a:t>) </a:t>
            </a:r>
            <a:r>
              <a:rPr lang="pt-BR" dirty="0" err="1" smtClean="0"/>
              <a:t>About</a:t>
            </a:r>
            <a:r>
              <a:rPr lang="pt-BR" dirty="0" smtClean="0"/>
              <a:t> </a:t>
            </a:r>
            <a:r>
              <a:rPr lang="pt-BR" dirty="0" err="1" smtClean="0"/>
              <a:t>the</a:t>
            </a:r>
            <a:r>
              <a:rPr lang="pt-BR" dirty="0" smtClean="0"/>
              <a:t> Data </a:t>
            </a:r>
            <a:r>
              <a:rPr lang="pt-BR" dirty="0" err="1" smtClean="0"/>
              <a:t>Instrument</a:t>
            </a:r>
            <a:r>
              <a:rPr lang="pt-BR" dirty="0" smtClean="0"/>
              <a:t>: WFPC2 </a:t>
            </a:r>
            <a:r>
              <a:rPr lang="pt-BR" dirty="0" err="1" smtClean="0"/>
              <a:t>Exposure</a:t>
            </a:r>
            <a:r>
              <a:rPr lang="pt-BR" dirty="0" smtClean="0"/>
              <a:t> Date(s): July 30, 1995 </a:t>
            </a:r>
            <a:r>
              <a:rPr lang="pt-BR" dirty="0" err="1" smtClean="0"/>
              <a:t>About</a:t>
            </a:r>
            <a:r>
              <a:rPr lang="pt-BR" dirty="0" smtClean="0"/>
              <a:t> </a:t>
            </a:r>
            <a:r>
              <a:rPr lang="pt-BR" dirty="0" err="1" smtClean="0"/>
              <a:t>the</a:t>
            </a:r>
            <a:r>
              <a:rPr lang="pt-BR" dirty="0" smtClean="0"/>
              <a:t> </a:t>
            </a:r>
            <a:r>
              <a:rPr lang="pt-BR" dirty="0" err="1" smtClean="0"/>
              <a:t>Image</a:t>
            </a:r>
            <a:r>
              <a:rPr lang="pt-BR" dirty="0" smtClean="0"/>
              <a:t> </a:t>
            </a:r>
            <a:r>
              <a:rPr lang="pt-BR" dirty="0" err="1" smtClean="0"/>
              <a:t>Image</a:t>
            </a:r>
            <a:r>
              <a:rPr lang="pt-BR" dirty="0" smtClean="0"/>
              <a:t> </a:t>
            </a:r>
            <a:r>
              <a:rPr lang="pt-BR" dirty="0" err="1" smtClean="0"/>
              <a:t>Credit</a:t>
            </a:r>
            <a:r>
              <a:rPr lang="pt-BR" dirty="0" smtClean="0"/>
              <a:t>: NASA, R. </a:t>
            </a:r>
            <a:r>
              <a:rPr lang="pt-BR" dirty="0" err="1" smtClean="0"/>
              <a:t>Sahai</a:t>
            </a:r>
            <a:r>
              <a:rPr lang="pt-BR" dirty="0" smtClean="0"/>
              <a:t>, J. </a:t>
            </a:r>
            <a:r>
              <a:rPr lang="pt-BR" dirty="0" err="1" smtClean="0"/>
              <a:t>Trauger</a:t>
            </a:r>
            <a:r>
              <a:rPr lang="pt-BR" dirty="0" smtClean="0"/>
              <a:t> (JPL), </a:t>
            </a:r>
            <a:r>
              <a:rPr lang="pt-BR" dirty="0" err="1" smtClean="0"/>
              <a:t>and</a:t>
            </a:r>
            <a:r>
              <a:rPr lang="pt-BR" dirty="0" smtClean="0"/>
              <a:t> </a:t>
            </a:r>
            <a:r>
              <a:rPr lang="pt-BR" dirty="0" err="1" smtClean="0"/>
              <a:t>The</a:t>
            </a:r>
            <a:r>
              <a:rPr lang="pt-BR" dirty="0" smtClean="0"/>
              <a:t> WFPC2 </a:t>
            </a:r>
            <a:r>
              <a:rPr lang="pt-BR" dirty="0" err="1" smtClean="0"/>
              <a:t>Science</a:t>
            </a:r>
            <a:r>
              <a:rPr lang="pt-BR" dirty="0" smtClean="0"/>
              <a:t> </a:t>
            </a:r>
            <a:r>
              <a:rPr lang="pt-BR" dirty="0" err="1" smtClean="0"/>
              <a:t>Team</a:t>
            </a:r>
            <a:r>
              <a:rPr lang="pt-BR" dirty="0" smtClean="0"/>
              <a:t> Release Date: </a:t>
            </a:r>
            <a:r>
              <a:rPr lang="pt-BR" dirty="0" err="1" smtClean="0"/>
              <a:t>January</a:t>
            </a:r>
            <a:r>
              <a:rPr lang="pt-BR" dirty="0" smtClean="0"/>
              <a:t> 16, 1996</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54</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Object</a:t>
            </a:r>
            <a:r>
              <a:rPr lang="pt-BR" dirty="0" smtClean="0"/>
              <a:t> </a:t>
            </a:r>
            <a:r>
              <a:rPr lang="pt-BR" dirty="0" err="1" smtClean="0"/>
              <a:t>Name</a:t>
            </a:r>
            <a:r>
              <a:rPr lang="pt-BR" dirty="0" smtClean="0"/>
              <a:t>: </a:t>
            </a:r>
            <a:r>
              <a:rPr lang="pt-BR" dirty="0" err="1" smtClean="0"/>
              <a:t>Ring</a:t>
            </a:r>
            <a:r>
              <a:rPr lang="pt-BR" dirty="0" smtClean="0"/>
              <a:t> </a:t>
            </a:r>
            <a:r>
              <a:rPr lang="pt-BR" dirty="0" err="1" smtClean="0"/>
              <a:t>Nebula</a:t>
            </a:r>
            <a:r>
              <a:rPr lang="pt-BR" dirty="0" smtClean="0"/>
              <a:t>, M57, NGC 6720 </a:t>
            </a:r>
            <a:r>
              <a:rPr lang="pt-BR" dirty="0" err="1" smtClean="0"/>
              <a:t>Object</a:t>
            </a:r>
            <a:r>
              <a:rPr lang="pt-BR" dirty="0" smtClean="0"/>
              <a:t> </a:t>
            </a:r>
            <a:r>
              <a:rPr lang="pt-BR" dirty="0" err="1" smtClean="0"/>
              <a:t>Description</a:t>
            </a:r>
            <a:r>
              <a:rPr lang="pt-BR" dirty="0" smtClean="0"/>
              <a:t>: </a:t>
            </a:r>
            <a:r>
              <a:rPr lang="pt-BR" dirty="0" err="1" smtClean="0"/>
              <a:t>Planetary</a:t>
            </a:r>
            <a:r>
              <a:rPr lang="pt-BR" dirty="0" smtClean="0"/>
              <a:t> </a:t>
            </a:r>
            <a:r>
              <a:rPr lang="pt-BR" dirty="0" err="1" smtClean="0"/>
              <a:t>Nebula</a:t>
            </a:r>
            <a:r>
              <a:rPr lang="pt-BR" dirty="0" smtClean="0"/>
              <a:t> </a:t>
            </a:r>
            <a:r>
              <a:rPr lang="pt-BR" dirty="0" err="1" smtClean="0"/>
              <a:t>Position</a:t>
            </a:r>
            <a:r>
              <a:rPr lang="pt-BR" dirty="0" smtClean="0"/>
              <a:t> (J2000): </a:t>
            </a:r>
            <a:r>
              <a:rPr lang="pt-BR" dirty="0" err="1" smtClean="0"/>
              <a:t>R.A.</a:t>
            </a:r>
            <a:r>
              <a:rPr lang="pt-BR" dirty="0" smtClean="0"/>
              <a:t> 18h 53m 35s</a:t>
            </a:r>
            <a:br>
              <a:rPr lang="pt-BR" dirty="0" smtClean="0"/>
            </a:br>
            <a:r>
              <a:rPr lang="pt-BR" dirty="0" smtClean="0"/>
              <a:t>Dec. 33° 01' 43" </a:t>
            </a:r>
            <a:r>
              <a:rPr lang="pt-BR" dirty="0" err="1" smtClean="0"/>
              <a:t>Constellation</a:t>
            </a:r>
            <a:r>
              <a:rPr lang="pt-BR" dirty="0" smtClean="0"/>
              <a:t>: Lyra </a:t>
            </a:r>
            <a:r>
              <a:rPr lang="pt-BR" dirty="0" err="1" smtClean="0"/>
              <a:t>Distance</a:t>
            </a:r>
            <a:r>
              <a:rPr lang="pt-BR" dirty="0" smtClean="0"/>
              <a:t>: 2,300 </a:t>
            </a:r>
            <a:r>
              <a:rPr lang="pt-BR" dirty="0" err="1" smtClean="0"/>
              <a:t>light-years</a:t>
            </a:r>
            <a:r>
              <a:rPr lang="pt-BR" dirty="0" smtClean="0"/>
              <a:t> (700 </a:t>
            </a:r>
            <a:r>
              <a:rPr lang="pt-BR" dirty="0" err="1" smtClean="0"/>
              <a:t>parsecs</a:t>
            </a:r>
            <a:r>
              <a:rPr lang="pt-BR" dirty="0" smtClean="0"/>
              <a:t>) </a:t>
            </a:r>
            <a:r>
              <a:rPr lang="pt-BR" dirty="0" err="1" smtClean="0"/>
              <a:t>About</a:t>
            </a:r>
            <a:r>
              <a:rPr lang="pt-BR" dirty="0" smtClean="0"/>
              <a:t> </a:t>
            </a:r>
            <a:r>
              <a:rPr lang="pt-BR" dirty="0" err="1" smtClean="0"/>
              <a:t>the</a:t>
            </a:r>
            <a:r>
              <a:rPr lang="pt-BR" dirty="0" smtClean="0"/>
              <a:t> Hubble</a:t>
            </a:r>
            <a:br>
              <a:rPr lang="pt-BR" dirty="0" smtClean="0"/>
            </a:br>
            <a:r>
              <a:rPr lang="pt-BR" dirty="0" smtClean="0"/>
              <a:t>+LBT Data </a:t>
            </a:r>
            <a:r>
              <a:rPr lang="pt-BR" dirty="0" err="1" smtClean="0"/>
              <a:t>Data</a:t>
            </a:r>
            <a:r>
              <a:rPr lang="pt-BR" dirty="0" smtClean="0"/>
              <a:t> </a:t>
            </a:r>
            <a:r>
              <a:rPr lang="pt-BR" dirty="0" err="1" smtClean="0"/>
              <a:t>Description</a:t>
            </a:r>
            <a:r>
              <a:rPr lang="pt-BR" dirty="0" smtClean="0"/>
              <a:t>: </a:t>
            </a:r>
            <a:r>
              <a:rPr lang="pt-BR" dirty="0" err="1" smtClean="0"/>
              <a:t>The</a:t>
            </a:r>
            <a:r>
              <a:rPr lang="pt-BR" dirty="0" smtClean="0"/>
              <a:t> </a:t>
            </a:r>
            <a:r>
              <a:rPr lang="pt-BR" dirty="0" err="1" smtClean="0"/>
              <a:t>image</a:t>
            </a:r>
            <a:r>
              <a:rPr lang="pt-BR" dirty="0" smtClean="0"/>
              <a:t> </a:t>
            </a:r>
            <a:r>
              <a:rPr lang="pt-BR" dirty="0" err="1" smtClean="0"/>
              <a:t>was</a:t>
            </a:r>
            <a:r>
              <a:rPr lang="pt-BR" dirty="0" smtClean="0"/>
              <a:t> </a:t>
            </a:r>
            <a:r>
              <a:rPr lang="pt-BR" dirty="0" err="1" smtClean="0"/>
              <a:t>created</a:t>
            </a:r>
            <a:r>
              <a:rPr lang="pt-BR" dirty="0" smtClean="0"/>
              <a:t> </a:t>
            </a:r>
            <a:r>
              <a:rPr lang="pt-BR" dirty="0" err="1" smtClean="0"/>
              <a:t>from</a:t>
            </a:r>
            <a:r>
              <a:rPr lang="pt-BR" dirty="0" smtClean="0"/>
              <a:t> Hubble data </a:t>
            </a:r>
            <a:r>
              <a:rPr lang="pt-BR" dirty="0" err="1" smtClean="0"/>
              <a:t>from</a:t>
            </a:r>
            <a:r>
              <a:rPr lang="pt-BR" dirty="0" smtClean="0"/>
              <a:t> </a:t>
            </a:r>
            <a:r>
              <a:rPr lang="pt-BR" dirty="0" err="1" smtClean="0"/>
              <a:t>proposal</a:t>
            </a:r>
            <a:r>
              <a:rPr lang="pt-BR" dirty="0" smtClean="0"/>
              <a:t> 12309: C. R. </a:t>
            </a:r>
            <a:r>
              <a:rPr lang="pt-BR" dirty="0" err="1" smtClean="0"/>
              <a:t>O'Dell</a:t>
            </a:r>
            <a:r>
              <a:rPr lang="pt-BR" dirty="0" smtClean="0"/>
              <a:t> (</a:t>
            </a:r>
            <a:r>
              <a:rPr lang="pt-BR" dirty="0" err="1" smtClean="0"/>
              <a:t>Vanderbilt</a:t>
            </a:r>
            <a:r>
              <a:rPr lang="pt-BR" dirty="0" smtClean="0"/>
              <a:t> </a:t>
            </a:r>
            <a:r>
              <a:rPr lang="pt-BR" dirty="0" err="1" smtClean="0"/>
              <a:t>University</a:t>
            </a:r>
            <a:r>
              <a:rPr lang="pt-BR" dirty="0" smtClean="0"/>
              <a:t>), G. </a:t>
            </a:r>
            <a:r>
              <a:rPr lang="pt-BR" dirty="0" err="1" smtClean="0"/>
              <a:t>Ferland</a:t>
            </a:r>
            <a:r>
              <a:rPr lang="pt-BR" dirty="0" smtClean="0"/>
              <a:t> (</a:t>
            </a:r>
            <a:r>
              <a:rPr lang="pt-BR" dirty="0" err="1" smtClean="0"/>
              <a:t>University</a:t>
            </a:r>
            <a:r>
              <a:rPr lang="pt-BR" dirty="0" smtClean="0"/>
              <a:t> </a:t>
            </a:r>
            <a:r>
              <a:rPr lang="pt-BR" dirty="0" err="1" smtClean="0"/>
              <a:t>of</a:t>
            </a:r>
            <a:r>
              <a:rPr lang="pt-BR" dirty="0" smtClean="0"/>
              <a:t> Kentucky), </a:t>
            </a:r>
            <a:r>
              <a:rPr lang="pt-BR" dirty="0" err="1" smtClean="0"/>
              <a:t>and</a:t>
            </a:r>
            <a:r>
              <a:rPr lang="pt-BR" dirty="0" smtClean="0"/>
              <a:t> W. </a:t>
            </a:r>
            <a:r>
              <a:rPr lang="pt-BR" dirty="0" err="1" smtClean="0"/>
              <a:t>Henney</a:t>
            </a:r>
            <a:r>
              <a:rPr lang="pt-BR" dirty="0" smtClean="0"/>
              <a:t> </a:t>
            </a:r>
            <a:r>
              <a:rPr lang="pt-BR" dirty="0" err="1" smtClean="0"/>
              <a:t>and</a:t>
            </a:r>
            <a:r>
              <a:rPr lang="pt-BR" dirty="0" smtClean="0"/>
              <a:t> M. </a:t>
            </a:r>
            <a:r>
              <a:rPr lang="pt-BR" dirty="0" err="1" smtClean="0"/>
              <a:t>Peimbert</a:t>
            </a:r>
            <a:r>
              <a:rPr lang="pt-BR" dirty="0" smtClean="0"/>
              <a:t> (UNAM). </a:t>
            </a:r>
            <a:r>
              <a:rPr lang="pt-BR" dirty="0" err="1" smtClean="0"/>
              <a:t>Instrument</a:t>
            </a:r>
            <a:r>
              <a:rPr lang="pt-BR" dirty="0" smtClean="0"/>
              <a:t>: Hubble: WFC3; </a:t>
            </a:r>
            <a:r>
              <a:rPr lang="pt-BR" dirty="0" err="1" smtClean="0"/>
              <a:t>Large</a:t>
            </a:r>
            <a:r>
              <a:rPr lang="pt-BR" dirty="0" smtClean="0"/>
              <a:t> Binocular Telescope </a:t>
            </a:r>
            <a:r>
              <a:rPr lang="pt-BR" dirty="0" err="1" smtClean="0"/>
              <a:t>Filters</a:t>
            </a:r>
            <a:r>
              <a:rPr lang="pt-BR" dirty="0" smtClean="0"/>
              <a:t>: F469N (He II), F502N ([O III]), </a:t>
            </a:r>
            <a:r>
              <a:rPr lang="pt-BR" dirty="0" err="1" smtClean="0"/>
              <a:t>and</a:t>
            </a:r>
            <a:r>
              <a:rPr lang="pt-BR" dirty="0" smtClean="0"/>
              <a:t> F658N ([N II]); LBT H2, 2.1 </a:t>
            </a:r>
            <a:r>
              <a:rPr lang="pt-BR" dirty="0" err="1" smtClean="0"/>
              <a:t>microns</a:t>
            </a:r>
            <a:r>
              <a:rPr lang="pt-BR" dirty="0" smtClean="0"/>
              <a:t> </a:t>
            </a:r>
            <a:r>
              <a:rPr lang="pt-BR" dirty="0" err="1" smtClean="0"/>
              <a:t>Exposure</a:t>
            </a:r>
            <a:r>
              <a:rPr lang="pt-BR" dirty="0" smtClean="0"/>
              <a:t> Date(s): HST: </a:t>
            </a:r>
            <a:r>
              <a:rPr lang="pt-BR" dirty="0" err="1" smtClean="0"/>
              <a:t>September</a:t>
            </a:r>
            <a:r>
              <a:rPr lang="pt-BR" dirty="0" smtClean="0"/>
              <a:t> 19, 2011; LBT: </a:t>
            </a:r>
            <a:r>
              <a:rPr lang="pt-BR" dirty="0" err="1" smtClean="0"/>
              <a:t>June</a:t>
            </a:r>
            <a:r>
              <a:rPr lang="pt-BR" dirty="0" smtClean="0"/>
              <a:t> 6, 2010 </a:t>
            </a:r>
            <a:r>
              <a:rPr lang="pt-BR" dirty="0" err="1" smtClean="0"/>
              <a:t>Credit</a:t>
            </a:r>
            <a:r>
              <a:rPr lang="pt-BR" dirty="0" smtClean="0"/>
              <a:t>: NASA, ESA, </a:t>
            </a:r>
            <a:r>
              <a:rPr lang="pt-BR" dirty="0" err="1" smtClean="0"/>
              <a:t>and</a:t>
            </a:r>
            <a:r>
              <a:rPr lang="pt-BR" dirty="0" smtClean="0"/>
              <a:t> C. R. </a:t>
            </a:r>
            <a:r>
              <a:rPr lang="pt-BR" dirty="0" err="1" smtClean="0"/>
              <a:t>O'Dell</a:t>
            </a:r>
            <a:r>
              <a:rPr lang="pt-BR" dirty="0" smtClean="0"/>
              <a:t> (</a:t>
            </a:r>
            <a:r>
              <a:rPr lang="pt-BR" dirty="0" err="1" smtClean="0"/>
              <a:t>Vanderbilt</a:t>
            </a:r>
            <a:r>
              <a:rPr lang="pt-BR" dirty="0" smtClean="0"/>
              <a:t> </a:t>
            </a:r>
            <a:r>
              <a:rPr lang="pt-BR" dirty="0" err="1" smtClean="0"/>
              <a:t>University</a:t>
            </a:r>
            <a:r>
              <a:rPr lang="pt-BR" dirty="0" smtClean="0"/>
              <a:t>) Release Date: </a:t>
            </a:r>
            <a:r>
              <a:rPr lang="pt-BR" dirty="0" err="1" smtClean="0"/>
              <a:t>May</a:t>
            </a:r>
            <a:r>
              <a:rPr lang="pt-BR" dirty="0" smtClean="0"/>
              <a:t> 23, 2013</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t>M2-9 is 2,100 light-years away in the constellation </a:t>
            </a:r>
            <a:r>
              <a:rPr lang="en-US" dirty="0" err="1" smtClean="0"/>
              <a:t>Ophiucus</a:t>
            </a:r>
            <a:r>
              <a:rPr lang="en-US" dirty="0" smtClean="0"/>
              <a:t>. The observation was taken Aug. 2, 1997 by the Hubble telescope's Wide Field and Planetary Camera 2. In this image, neutral oxygen is shown in red, once-ionized nitrogen in green, and twice-ionized oxygen in blue.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t>This color picture, taken with the Wide Field Planetary Camera-2, is a composite of three images taken at different wavelengths. (red, hydrogen-alpha; blue, neutral oxygen, 6300 angstroms; green, ionized nitrogen, 6584 angstroms). The image was taken on September 18, 1994. NGC 6543 is 3,000 light-years away in the northern constellation Draco.</a:t>
            </a:r>
          </a:p>
          <a:p>
            <a:r>
              <a:rPr lang="en-US" dirty="0" smtClean="0"/>
              <a:t>The term planetary nebula is a misnomer; dying stars create these cocoons when they lose outer layers of gas. The process has nothing to do with planet formation, which is predicted to happen early in a star's life.</a:t>
            </a:r>
          </a:p>
          <a:p>
            <a:r>
              <a:rPr lang="en-US" dirty="0" smtClean="0"/>
              <a:t>This material was presented at the 185th meeting of the American Astronomical Society in Tucson, AZ on January 11, 1995.</a:t>
            </a:r>
          </a:p>
          <a:p>
            <a:r>
              <a:rPr lang="en-US" b="1" dirty="0" smtClean="0"/>
              <a:t>Object Names:</a:t>
            </a:r>
            <a:r>
              <a:rPr lang="en-US" dirty="0" smtClean="0"/>
              <a:t> NGC 6543, Cat's Eye Nebula</a:t>
            </a:r>
          </a:p>
          <a:p>
            <a:r>
              <a:rPr lang="en-US" b="1" dirty="0" smtClean="0"/>
              <a:t>Image Type:</a:t>
            </a:r>
            <a:r>
              <a:rPr lang="en-US" dirty="0" smtClean="0"/>
              <a:t> Astronomical</a:t>
            </a:r>
          </a:p>
          <a:p>
            <a:r>
              <a:rPr lang="en-US" dirty="0" smtClean="0"/>
              <a:t>Credit: J.P. Harrington and K.J. </a:t>
            </a:r>
            <a:r>
              <a:rPr lang="en-US" dirty="0" err="1" smtClean="0"/>
              <a:t>Borkowski</a:t>
            </a:r>
            <a:r>
              <a:rPr lang="en-US" dirty="0" smtClean="0"/>
              <a:t> (University of Maryland), and </a:t>
            </a:r>
            <a:r>
              <a:rPr lang="en-US" dirty="0" smtClean="0">
                <a:hlinkClick r:id="rId3"/>
              </a:rPr>
              <a:t>NASA</a:t>
            </a:r>
            <a:r>
              <a:rPr lang="en-US" dirty="0" smtClean="0"/>
              <a:t> </a:t>
            </a:r>
            <a:endParaRPr lang="en-US"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58</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fusca pesa em torno de 800 kg</a:t>
            </a:r>
            <a:r>
              <a:rPr lang="pt-BR" dirty="0" smtClean="0"/>
              <a:t>. A colher azul, com volume</a:t>
            </a:r>
            <a:r>
              <a:rPr lang="pt-BR" baseline="0" dirty="0" smtClean="0"/>
              <a:t> de 1 ml (=1centímetro cúbico) equivale a meia colher de café.</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61</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reação que leva ao neônio é </a:t>
            </a:r>
            <a:r>
              <a:rPr lang="pt-BR" baseline="30000" dirty="0" smtClean="0"/>
              <a:t>16</a:t>
            </a:r>
            <a:r>
              <a:rPr lang="pt-BR" dirty="0" smtClean="0"/>
              <a:t>O+</a:t>
            </a:r>
            <a:r>
              <a:rPr lang="pt-BR" baseline="30000" dirty="0" smtClean="0"/>
              <a:t>4</a:t>
            </a:r>
            <a:r>
              <a:rPr lang="pt-BR" dirty="0" smtClean="0"/>
              <a:t>He =&gt; </a:t>
            </a:r>
            <a:r>
              <a:rPr lang="pt-BR" baseline="30000" dirty="0" smtClean="0"/>
              <a:t>20</a:t>
            </a:r>
            <a:r>
              <a:rPr lang="pt-BR" dirty="0" smtClean="0"/>
              <a:t>Ne (</a:t>
            </a:r>
            <a:r>
              <a:rPr lang="pt-BR" dirty="0" err="1" smtClean="0"/>
              <a:t>Chaisson</a:t>
            </a:r>
            <a:r>
              <a:rPr lang="pt-BR" dirty="0" smtClean="0"/>
              <a:t>, pg. 507)</a:t>
            </a:r>
          </a:p>
          <a:p>
            <a:r>
              <a:rPr lang="pt-BR" dirty="0" smtClean="0"/>
              <a:t>Estrelas com menos que um quarto de massa solar são completamente convectivas, o que significa que</a:t>
            </a:r>
            <a:r>
              <a:rPr lang="pt-BR" baseline="0" dirty="0" smtClean="0"/>
              <a:t> o núcleo é constantemente abastecido com H, e essas estrelas podem converter praticamente toda a sua matéria em He. Ao final desse longo período de SP, a estrela finalmente esgota seu estoque de H e colapsa até a densidade de </a:t>
            </a:r>
            <a:r>
              <a:rPr lang="pt-BR" baseline="0" dirty="0" err="1" smtClean="0"/>
              <a:t>degenerecência</a:t>
            </a:r>
            <a:r>
              <a:rPr lang="pt-BR" baseline="0" dirty="0" smtClean="0"/>
              <a:t> eletrônica, sem elevação de temperatura suficiente para promover a fusão do He. A anã branca resultante é composta de He, portanto.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62</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64</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65</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13</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capturingthenight.com/"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usion01.html"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rExplorer.sw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Red%20Giant%20Sun.mp4"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pt.aliexpress.com/" TargetMode="External"/><Relationship Id="rId4" Type="http://schemas.openxmlformats.org/officeDocument/2006/relationships/hyperlink" Target="https://parachoquescromados.wordpress.com/tag/fusca/"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capturingthenight.com/"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755576" y="2564904"/>
            <a:ext cx="7560840" cy="1752600"/>
          </a:xfrm>
          <a:noFill/>
        </p:spPr>
        <p:txBody>
          <a:bodyPr/>
          <a:lstStyle/>
          <a:p>
            <a:pPr>
              <a:spcBef>
                <a:spcPts val="0"/>
              </a:spcBef>
            </a:pPr>
            <a:r>
              <a:rPr lang="pt-BR" sz="4400" dirty="0" smtClean="0">
                <a:solidFill>
                  <a:srgbClr val="00CC99"/>
                </a:solidFill>
                <a:latin typeface="Century Gothic" pitchFamily="34" charset="0"/>
              </a:rPr>
              <a:t>Formação Estelar e Evolução de Estrelas </a:t>
            </a:r>
          </a:p>
          <a:p>
            <a:pPr>
              <a:spcBef>
                <a:spcPts val="0"/>
              </a:spcBef>
            </a:pPr>
            <a:r>
              <a:rPr lang="pt-BR" sz="4400" dirty="0" smtClean="0">
                <a:solidFill>
                  <a:srgbClr val="00CC99"/>
                </a:solidFill>
                <a:latin typeface="Century Gothic" pitchFamily="34" charset="0"/>
              </a:rPr>
              <a:t>de Pouca Massa</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solidFill>
                <a:latin typeface="Century Gothic" pitchFamily="34" charset="0"/>
              </a:rPr>
              <a:t>Imagem de fundo: céu de São Carlos na data de fundação do observatório Dietrich </a:t>
            </a:r>
            <a:r>
              <a:rPr lang="pt-BR" sz="1100" dirty="0" err="1" smtClean="0">
                <a:solidFill>
                  <a:schemeClr val="accent1"/>
                </a:solidFill>
                <a:latin typeface="Century Gothic" pitchFamily="34" charset="0"/>
              </a:rPr>
              <a:t>Schiel</a:t>
            </a:r>
            <a:r>
              <a:rPr lang="pt-BR" sz="1100" dirty="0" smtClean="0">
                <a:solidFill>
                  <a:schemeClr val="accent1"/>
                </a:solidFill>
                <a:latin typeface="Century Gothic" pitchFamily="34" charset="0"/>
              </a:rPr>
              <a:t> (10/04/86, 20:00 TL) crédito: </a:t>
            </a:r>
            <a:r>
              <a:rPr lang="pt-BR" sz="1100" dirty="0" err="1" smtClean="0">
                <a:solidFill>
                  <a:schemeClr val="accent1"/>
                </a:solidFill>
                <a:latin typeface="Century Gothic" pitchFamily="34" charset="0"/>
              </a:rPr>
              <a:t>Stellarium</a:t>
            </a:r>
            <a:endParaRPr lang="pt-BR" sz="1100" dirty="0" smtClean="0">
              <a:solidFill>
                <a:schemeClr val="accent1"/>
              </a:solidFill>
              <a:latin typeface="Century Gothic" pitchFamily="34" charset="0"/>
            </a:endParaRPr>
          </a:p>
        </p:txBody>
      </p:sp>
      <p:pic>
        <p:nvPicPr>
          <p:cNvPr id="1026" name="Picture 2" descr="C:\Users\ANDRE\Documents\1-OBSERVATÓRIO\1-ATIVIDADES\4-Minicursos\minicursos-2015\7-minicurso-Evol-Estelar-seg-sem-vesp-2015\divulgacao\logo-do-curso.png"/>
          <p:cNvPicPr>
            <a:picLocks noChangeAspect="1" noChangeArrowheads="1"/>
          </p:cNvPicPr>
          <p:nvPr/>
        </p:nvPicPr>
        <p:blipFill>
          <a:blip r:embed="rId5" cstate="print"/>
          <a:srcRect/>
          <a:stretch>
            <a:fillRect/>
          </a:stretch>
        </p:blipFill>
        <p:spPr bwMode="auto">
          <a:xfrm>
            <a:off x="3635896" y="0"/>
            <a:ext cx="2086720" cy="208672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2" descr="http://sphotos-h.ak.fbcdn.net/hphotos-ak-prn1/534886_160997727397093_768330249_n.jpg"/>
          <p:cNvPicPr>
            <a:picLocks noChangeAspect="1" noChangeArrowheads="1"/>
          </p:cNvPicPr>
          <p:nvPr/>
        </p:nvPicPr>
        <p:blipFill>
          <a:blip r:embed="rId2" cstate="print"/>
          <a:srcRect t="33176" b="10079"/>
          <a:stretch>
            <a:fillRect/>
          </a:stretch>
        </p:blipFill>
        <p:spPr bwMode="auto">
          <a:xfrm>
            <a:off x="1403648" y="33241"/>
            <a:ext cx="6120680" cy="6824759"/>
          </a:xfrm>
          <a:prstGeom prst="rect">
            <a:avLst/>
          </a:prstGeom>
          <a:noFill/>
        </p:spPr>
      </p:pic>
      <p:sp>
        <p:nvSpPr>
          <p:cNvPr id="4" name="CaixaDeTexto 3"/>
          <p:cNvSpPr txBox="1"/>
          <p:nvPr/>
        </p:nvSpPr>
        <p:spPr>
          <a:xfrm>
            <a:off x="0" y="6597352"/>
            <a:ext cx="9144000" cy="461665"/>
          </a:xfrm>
          <a:prstGeom prst="rect">
            <a:avLst/>
          </a:prstGeom>
          <a:noFill/>
        </p:spPr>
        <p:txBody>
          <a:bodyPr>
            <a:spAutoFit/>
          </a:bodyPr>
          <a:lstStyle/>
          <a:p>
            <a:pPr algn="r">
              <a:defRPr/>
            </a:pPr>
            <a:r>
              <a:rPr lang="pt-BR" sz="1200" dirty="0">
                <a:solidFill>
                  <a:schemeClr val="accent1"/>
                </a:solidFill>
                <a:latin typeface="Century Gothic" pitchFamily="34" charset="0"/>
              </a:rPr>
              <a:t>Crédito da imagem: </a:t>
            </a:r>
            <a:r>
              <a:rPr lang="pt-BR" sz="1200" dirty="0" smtClean="0">
                <a:solidFill>
                  <a:schemeClr val="accent1"/>
                </a:solidFill>
                <a:latin typeface="Century Gothic" pitchFamily="34" charset="0"/>
                <a:hlinkClick r:id="rId3"/>
              </a:rPr>
              <a:t>http://www.capturingthenight.com/</a:t>
            </a:r>
            <a:r>
              <a:rPr lang="pt-BR" sz="1200" dirty="0" smtClean="0">
                <a:solidFill>
                  <a:schemeClr val="accent1"/>
                </a:solidFill>
              </a:rPr>
              <a:t/>
            </a:r>
            <a:br>
              <a:rPr lang="pt-BR" sz="1200" dirty="0" smtClean="0">
                <a:solidFill>
                  <a:schemeClr val="accent1"/>
                </a:solidFill>
              </a:rPr>
            </a:br>
            <a:endParaRPr lang="pt-BR" sz="1200" dirty="0">
              <a:solidFill>
                <a:schemeClr val="accent1"/>
              </a:solidFill>
              <a:latin typeface="Century Gothic" pitchFamily="34" charset="0"/>
            </a:endParaRPr>
          </a:p>
        </p:txBody>
      </p:sp>
      <p:sp>
        <p:nvSpPr>
          <p:cNvPr id="5" name="Text Box 3"/>
          <p:cNvSpPr txBox="1">
            <a:spLocks noChangeArrowheads="1"/>
          </p:cNvSpPr>
          <p:nvPr/>
        </p:nvSpPr>
        <p:spPr bwMode="auto">
          <a:xfrm>
            <a:off x="179512" y="116632"/>
            <a:ext cx="5214938" cy="861774"/>
          </a:xfrm>
          <a:prstGeom prst="rect">
            <a:avLst/>
          </a:prstGeom>
          <a:noFill/>
          <a:ln w="9525">
            <a:noFill/>
            <a:miter lim="800000"/>
            <a:headEnd/>
            <a:tailEnd/>
          </a:ln>
          <a:effectLst/>
        </p:spPr>
        <p:txBody>
          <a:bodyPr>
            <a:spAutoFit/>
          </a:bodyPr>
          <a:lstStyle/>
          <a:p>
            <a:pPr algn="l">
              <a:spcBef>
                <a:spcPct val="50000"/>
              </a:spcBef>
              <a:defRPr/>
            </a:pPr>
            <a:r>
              <a:rPr lang="pt-BR" sz="2000" dirty="0" smtClean="0">
                <a:solidFill>
                  <a:schemeClr val="bg1"/>
                </a:solidFill>
                <a:latin typeface="Century Gothic" pitchFamily="34" charset="0"/>
              </a:rPr>
              <a:t>Via Láctea</a:t>
            </a:r>
          </a:p>
          <a:p>
            <a:pPr algn="l">
              <a:spcBef>
                <a:spcPct val="50000"/>
              </a:spcBef>
              <a:defRPr/>
            </a:pPr>
            <a:r>
              <a:rPr lang="pt-BR" sz="2000" dirty="0" smtClean="0">
                <a:solidFill>
                  <a:schemeClr val="bg1"/>
                </a:solidFill>
                <a:latin typeface="Century Gothic" pitchFamily="34" charset="0"/>
              </a:rPr>
              <a:t>Região Central - </a:t>
            </a:r>
            <a:r>
              <a:rPr lang="pt-BR" sz="2000" dirty="0" err="1" smtClean="0">
                <a:solidFill>
                  <a:schemeClr val="bg1"/>
                </a:solidFill>
                <a:latin typeface="Century Gothic" pitchFamily="34" charset="0"/>
              </a:rPr>
              <a:t>Sagittarius</a:t>
            </a:r>
            <a:endParaRPr lang="pt-BR" sz="2000" dirty="0">
              <a:solidFill>
                <a:schemeClr val="bg1"/>
              </a:solidFill>
              <a:latin typeface="Century Gothic" pitchFamily="34" charset="0"/>
            </a:endParaRPr>
          </a:p>
        </p:txBody>
      </p:sp>
    </p:spTree>
    <p:extLst>
      <p:ext uri="{BB962C8B-B14F-4D97-AF65-F5344CB8AC3E}">
        <p14:creationId xmlns="" xmlns:p14="http://schemas.microsoft.com/office/powerpoint/2010/main" val="275009923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nasa.gov/sites/default/files/images/611265main_hubble_holidaywreath_full.jpg"/>
          <p:cNvPicPr>
            <a:picLocks noChangeAspect="1" noChangeArrowheads="1"/>
          </p:cNvPicPr>
          <p:nvPr/>
        </p:nvPicPr>
        <p:blipFill>
          <a:blip r:embed="rId2" cstate="print"/>
          <a:srcRect/>
          <a:stretch>
            <a:fillRect/>
          </a:stretch>
        </p:blipFill>
        <p:spPr bwMode="auto">
          <a:xfrm>
            <a:off x="0" y="1"/>
            <a:ext cx="7119686" cy="6858000"/>
          </a:xfrm>
          <a:prstGeom prst="rect">
            <a:avLst/>
          </a:prstGeom>
          <a:noFill/>
        </p:spPr>
      </p:pic>
      <p:sp>
        <p:nvSpPr>
          <p:cNvPr id="650243" name="Text Box 3"/>
          <p:cNvSpPr txBox="1">
            <a:spLocks noChangeArrowheads="1"/>
          </p:cNvSpPr>
          <p:nvPr/>
        </p:nvSpPr>
        <p:spPr bwMode="auto">
          <a:xfrm>
            <a:off x="4829670" y="5489937"/>
            <a:ext cx="4278834" cy="1323439"/>
          </a:xfrm>
          <a:prstGeom prst="rect">
            <a:avLst/>
          </a:prstGeom>
          <a:noFill/>
          <a:ln w="9525">
            <a:noFill/>
            <a:miter lim="800000"/>
            <a:headEnd/>
            <a:tailEnd/>
          </a:ln>
          <a:effectLst/>
        </p:spPr>
        <p:txBody>
          <a:bodyPr wrap="square">
            <a:spAutoFit/>
          </a:bodyPr>
          <a:lstStyle/>
          <a:p>
            <a:pPr algn="l">
              <a:spcBef>
                <a:spcPct val="50000"/>
              </a:spcBef>
              <a:defRPr/>
            </a:pPr>
            <a:r>
              <a:rPr lang="pt-BR" sz="2000" dirty="0">
                <a:solidFill>
                  <a:schemeClr val="bg1"/>
                </a:solidFill>
                <a:latin typeface="Century Gothic" pitchFamily="34" charset="0"/>
              </a:rPr>
              <a:t>M 74, NGC 628: </a:t>
            </a:r>
            <a:r>
              <a:rPr lang="pt-BR" sz="2000" dirty="0" smtClean="0">
                <a:solidFill>
                  <a:schemeClr val="bg1"/>
                </a:solidFill>
                <a:latin typeface="Century Gothic" pitchFamily="34" charset="0"/>
              </a:rPr>
              <a:t>galáxia </a:t>
            </a:r>
            <a:r>
              <a:rPr lang="pt-BR" sz="2000" dirty="0">
                <a:solidFill>
                  <a:schemeClr val="bg1"/>
                </a:solidFill>
                <a:latin typeface="Century Gothic" pitchFamily="34" charset="0"/>
              </a:rPr>
              <a:t>espiral</a:t>
            </a:r>
          </a:p>
          <a:p>
            <a:pPr algn="l">
              <a:spcBef>
                <a:spcPct val="50000"/>
              </a:spcBef>
              <a:defRPr/>
            </a:pPr>
            <a:r>
              <a:rPr lang="pt-BR" sz="2000" dirty="0">
                <a:solidFill>
                  <a:schemeClr val="bg1"/>
                </a:solidFill>
                <a:latin typeface="Century Gothic" pitchFamily="34" charset="0"/>
              </a:rPr>
              <a:t>Distância: 32 milhões de </a:t>
            </a:r>
            <a:r>
              <a:rPr lang="pt-BR" sz="2000" dirty="0" err="1">
                <a:solidFill>
                  <a:schemeClr val="bg1"/>
                </a:solidFill>
                <a:latin typeface="Century Gothic" pitchFamily="34" charset="0"/>
              </a:rPr>
              <a:t>a.l.</a:t>
            </a:r>
            <a:endParaRPr lang="pt-BR" sz="2000" dirty="0">
              <a:solidFill>
                <a:schemeClr val="bg1"/>
              </a:solidFill>
              <a:latin typeface="Century Gothic" pitchFamily="34" charset="0"/>
            </a:endParaRPr>
          </a:p>
          <a:p>
            <a:pPr algn="l">
              <a:spcBef>
                <a:spcPct val="50000"/>
              </a:spcBef>
              <a:defRPr/>
            </a:pPr>
            <a:r>
              <a:rPr lang="pt-BR" sz="2000" dirty="0">
                <a:solidFill>
                  <a:schemeClr val="bg1"/>
                </a:solidFill>
                <a:latin typeface="Century Gothic" pitchFamily="34" charset="0"/>
              </a:rPr>
              <a:t>Constelação: Peixes</a:t>
            </a: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 xmlns:p14="http://schemas.microsoft.com/office/powerpoint/2010/main" val="254049870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ntennae Galaxies reloaded.jpg"/>
          <p:cNvPicPr>
            <a:picLocks noChangeAspect="1" noChangeArrowheads="1"/>
          </p:cNvPicPr>
          <p:nvPr/>
        </p:nvPicPr>
        <p:blipFill>
          <a:blip r:embed="rId2" cstate="print"/>
          <a:srcRect b="10895"/>
          <a:stretch>
            <a:fillRect/>
          </a:stretch>
        </p:blipFill>
        <p:spPr bwMode="auto">
          <a:xfrm>
            <a:off x="-36512" y="0"/>
            <a:ext cx="7681381" cy="6796041"/>
          </a:xfrm>
          <a:prstGeom prst="rect">
            <a:avLst/>
          </a:prstGeom>
          <a:noFill/>
        </p:spPr>
      </p:pic>
      <p:sp>
        <p:nvSpPr>
          <p:cNvPr id="650243" name="Text Box 3"/>
          <p:cNvSpPr txBox="1">
            <a:spLocks noChangeArrowheads="1"/>
          </p:cNvSpPr>
          <p:nvPr/>
        </p:nvSpPr>
        <p:spPr bwMode="auto">
          <a:xfrm>
            <a:off x="4716016" y="4437112"/>
            <a:ext cx="4427984" cy="1785104"/>
          </a:xfrm>
          <a:prstGeom prst="rect">
            <a:avLst/>
          </a:prstGeom>
          <a:noFill/>
          <a:ln w="9525">
            <a:noFill/>
            <a:miter lim="800000"/>
            <a:headEnd/>
            <a:tailEnd/>
          </a:ln>
          <a:effectLst/>
        </p:spPr>
        <p:txBody>
          <a:bodyPr wrap="square">
            <a:spAutoFit/>
          </a:bodyPr>
          <a:lstStyle/>
          <a:p>
            <a:pPr algn="l">
              <a:spcBef>
                <a:spcPct val="50000"/>
              </a:spcBef>
              <a:defRPr/>
            </a:pPr>
            <a:r>
              <a:rPr lang="pt-BR" sz="2000" dirty="0" smtClean="0">
                <a:solidFill>
                  <a:schemeClr val="bg1"/>
                </a:solidFill>
                <a:latin typeface="Century Gothic" pitchFamily="34" charset="0"/>
              </a:rPr>
              <a:t>Galáxias das antenas </a:t>
            </a:r>
          </a:p>
          <a:p>
            <a:pPr algn="l">
              <a:spcBef>
                <a:spcPct val="50000"/>
              </a:spcBef>
              <a:defRPr/>
            </a:pPr>
            <a:r>
              <a:rPr lang="pt-BR" sz="2000" dirty="0" smtClean="0">
                <a:solidFill>
                  <a:schemeClr val="bg1"/>
                </a:solidFill>
                <a:latin typeface="Century Gothic" pitchFamily="34" charset="0"/>
              </a:rPr>
              <a:t>(NGC 4038 e NGC 4039)</a:t>
            </a:r>
            <a:endParaRPr lang="pt-BR" sz="2000" dirty="0">
              <a:solidFill>
                <a:schemeClr val="bg1"/>
              </a:solidFill>
              <a:latin typeface="Century Gothic" pitchFamily="34" charset="0"/>
            </a:endParaRPr>
          </a:p>
          <a:p>
            <a:pPr algn="l">
              <a:spcBef>
                <a:spcPct val="50000"/>
              </a:spcBef>
              <a:defRPr/>
            </a:pPr>
            <a:r>
              <a:rPr lang="pt-BR" sz="2000" dirty="0">
                <a:solidFill>
                  <a:schemeClr val="bg1"/>
                </a:solidFill>
                <a:latin typeface="Century Gothic" pitchFamily="34" charset="0"/>
              </a:rPr>
              <a:t>Distância: </a:t>
            </a:r>
            <a:r>
              <a:rPr lang="pt-BR" sz="2000" dirty="0" smtClean="0">
                <a:solidFill>
                  <a:schemeClr val="bg1"/>
                </a:solidFill>
                <a:latin typeface="Century Gothic" pitchFamily="34" charset="0"/>
              </a:rPr>
              <a:t>45 e 65 </a:t>
            </a:r>
            <a:r>
              <a:rPr lang="pt-BR" sz="2000" dirty="0">
                <a:solidFill>
                  <a:schemeClr val="bg1"/>
                </a:solidFill>
                <a:latin typeface="Century Gothic" pitchFamily="34" charset="0"/>
              </a:rPr>
              <a:t>milhões de </a:t>
            </a:r>
            <a:r>
              <a:rPr lang="pt-BR" sz="2000" dirty="0" err="1">
                <a:solidFill>
                  <a:schemeClr val="bg1"/>
                </a:solidFill>
                <a:latin typeface="Century Gothic" pitchFamily="34" charset="0"/>
              </a:rPr>
              <a:t>a.l.</a:t>
            </a:r>
            <a:endParaRPr lang="pt-BR" sz="2000" dirty="0">
              <a:solidFill>
                <a:schemeClr val="bg1"/>
              </a:solidFill>
              <a:latin typeface="Century Gothic" pitchFamily="34" charset="0"/>
            </a:endParaRPr>
          </a:p>
          <a:p>
            <a:pPr algn="l">
              <a:spcBef>
                <a:spcPct val="50000"/>
              </a:spcBef>
              <a:defRPr/>
            </a:pPr>
            <a:r>
              <a:rPr lang="pt-BR" sz="2000" dirty="0">
                <a:solidFill>
                  <a:schemeClr val="bg1"/>
                </a:solidFill>
                <a:latin typeface="Century Gothic" pitchFamily="34" charset="0"/>
              </a:rPr>
              <a:t>Constelação: </a:t>
            </a:r>
            <a:r>
              <a:rPr lang="pt-BR" sz="2000" dirty="0" smtClean="0">
                <a:solidFill>
                  <a:schemeClr val="bg1"/>
                </a:solidFill>
                <a:latin typeface="Century Gothic" pitchFamily="34" charset="0"/>
              </a:rPr>
              <a:t>Corvo</a:t>
            </a:r>
            <a:endParaRPr lang="pt-BR" sz="200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 xmlns:p14="http://schemas.microsoft.com/office/powerpoint/2010/main" val="254049870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apod.nasa.gov/apod/image/1207/orion_hubble_6000.jpg"/>
          <p:cNvPicPr>
            <a:picLocks noChangeAspect="1" noChangeArrowheads="1"/>
          </p:cNvPicPr>
          <p:nvPr/>
        </p:nvPicPr>
        <p:blipFill>
          <a:blip r:embed="rId3" cstate="print"/>
          <a:srcRect t="6890" b="13583"/>
          <a:stretch>
            <a:fillRect/>
          </a:stretch>
        </p:blipFill>
        <p:spPr bwMode="auto">
          <a:xfrm>
            <a:off x="323528" y="53913"/>
            <a:ext cx="8496944" cy="6757491"/>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Nebulosa de </a:t>
            </a:r>
            <a:r>
              <a:rPr lang="pt-BR" sz="4000" dirty="0" err="1" smtClean="0">
                <a:solidFill>
                  <a:schemeClr val="bg1"/>
                </a:solidFill>
                <a:latin typeface="Century Gothic" pitchFamily="34" charset="0"/>
              </a:rPr>
              <a:t>Orion</a:t>
            </a:r>
            <a:r>
              <a:rPr lang="pt-BR" sz="4000" dirty="0" smtClean="0">
                <a:solidFill>
                  <a:schemeClr val="bg1"/>
                </a:solidFill>
                <a:latin typeface="Century Gothic" pitchFamily="34" charset="0"/>
              </a:rPr>
              <a:t> (M42)</a:t>
            </a:r>
          </a:p>
        </p:txBody>
      </p:sp>
      <p:sp>
        <p:nvSpPr>
          <p:cNvPr id="4" name="Retângulo 3"/>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NASA, ESA, M. </a:t>
            </a:r>
            <a:r>
              <a:rPr lang="pt-BR" sz="1200" dirty="0" err="1" smtClean="0">
                <a:solidFill>
                  <a:schemeClr val="accent1"/>
                </a:solidFill>
                <a:latin typeface="Century Gothic" pitchFamily="34" charset="0"/>
              </a:rPr>
              <a:t>Robberto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STScI</a:t>
            </a:r>
            <a:r>
              <a:rPr lang="pt-BR" sz="1200" dirty="0" smtClean="0">
                <a:solidFill>
                  <a:schemeClr val="accent1"/>
                </a:solidFill>
                <a:latin typeface="Century Gothic" pitchFamily="34" charset="0"/>
              </a:rPr>
              <a:t>/ESA) </a:t>
            </a:r>
            <a:r>
              <a:rPr lang="pt-BR" sz="1200" dirty="0" err="1" smtClean="0">
                <a:solidFill>
                  <a:schemeClr val="accent1"/>
                </a:solidFill>
                <a:latin typeface="Century Gothic" pitchFamily="34" charset="0"/>
              </a:rPr>
              <a:t>et</a:t>
            </a:r>
            <a:r>
              <a:rPr lang="pt-BR" sz="1200" dirty="0" smtClean="0">
                <a:solidFill>
                  <a:schemeClr val="accent1"/>
                </a:solidFill>
                <a:latin typeface="Century Gothic" pitchFamily="34" charset="0"/>
              </a:rPr>
              <a:t> al.</a:t>
            </a:r>
          </a:p>
        </p:txBody>
      </p:sp>
      <p:sp>
        <p:nvSpPr>
          <p:cNvPr id="5" name="Retângulo 4"/>
          <p:cNvSpPr/>
          <p:nvPr/>
        </p:nvSpPr>
        <p:spPr>
          <a:xfrm>
            <a:off x="179512" y="5253007"/>
            <a:ext cx="7704856" cy="1200329"/>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Nebulosa de emissão – formação estelar “berçário estelar”</a:t>
            </a:r>
          </a:p>
          <a:p>
            <a:pPr algn="l">
              <a:spcBef>
                <a:spcPct val="30000"/>
              </a:spcBef>
              <a:defRPr/>
            </a:pPr>
            <a:r>
              <a:rPr lang="pt-BR" sz="2000" dirty="0" smtClean="0">
                <a:solidFill>
                  <a:schemeClr val="bg1"/>
                </a:solidFill>
                <a:latin typeface="Century Gothic" pitchFamily="34" charset="0"/>
              </a:rPr>
              <a:t>Distância: cerca de 1.500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40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www.nasa.gov/sites/default/files/p1501ay_0.jpg"/>
          <p:cNvPicPr>
            <a:picLocks noChangeAspect="1" noChangeArrowheads="1"/>
          </p:cNvPicPr>
          <p:nvPr/>
        </p:nvPicPr>
        <p:blipFill rotWithShape="1">
          <a:blip r:embed="rId3" cstate="print"/>
          <a:srcRect l="-4607" t="-2" r="9670" b="17032"/>
          <a:stretch/>
        </p:blipFill>
        <p:spPr bwMode="auto">
          <a:xfrm>
            <a:off x="-468560" y="72000"/>
            <a:ext cx="9576000" cy="6696000"/>
          </a:xfrm>
          <a:prstGeom prst="rect">
            <a:avLst/>
          </a:prstGeom>
          <a:noFill/>
        </p:spPr>
      </p:pic>
      <p:sp>
        <p:nvSpPr>
          <p:cNvPr id="27651" name="Rectangle 4"/>
          <p:cNvSpPr>
            <a:spLocks noGrp="1" noChangeArrowheads="1"/>
          </p:cNvSpPr>
          <p:nvPr>
            <p:ph type="title"/>
          </p:nvPr>
        </p:nvSpPr>
        <p:spPr>
          <a:xfrm>
            <a:off x="179512" y="1"/>
            <a:ext cx="8753525" cy="836711"/>
          </a:xfrm>
        </p:spPr>
        <p:txBody>
          <a:bodyPr/>
          <a:lstStyle/>
          <a:p>
            <a:r>
              <a:rPr lang="pt-BR" sz="4000" dirty="0" smtClean="0">
                <a:solidFill>
                  <a:schemeClr val="bg1"/>
                </a:solidFill>
                <a:latin typeface="Century Gothic" pitchFamily="34" charset="0"/>
              </a:rPr>
              <a:t>Pilares da Criação</a:t>
            </a:r>
          </a:p>
        </p:txBody>
      </p:sp>
      <p:sp>
        <p:nvSpPr>
          <p:cNvPr id="5" name="Retângulo 4"/>
          <p:cNvSpPr/>
          <p:nvPr/>
        </p:nvSpPr>
        <p:spPr>
          <a:xfrm>
            <a:off x="179512" y="4708882"/>
            <a:ext cx="6120680"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 </a:t>
            </a:r>
          </a:p>
          <a:p>
            <a:pPr algn="l">
              <a:spcBef>
                <a:spcPct val="30000"/>
              </a:spcBef>
              <a:defRPr/>
            </a:pPr>
            <a:r>
              <a:rPr lang="pt-BR" sz="2000" dirty="0" smtClean="0">
                <a:solidFill>
                  <a:schemeClr val="bg1"/>
                </a:solidFill>
                <a:latin typeface="Century Gothic" pitchFamily="34" charset="0"/>
              </a:rPr>
              <a:t>(Nebulosa da Águia – M16)</a:t>
            </a:r>
          </a:p>
          <a:p>
            <a:pPr algn="l">
              <a:spcBef>
                <a:spcPct val="30000"/>
              </a:spcBef>
              <a:defRPr/>
            </a:pPr>
            <a:r>
              <a:rPr lang="pt-BR" sz="2000" dirty="0" smtClean="0">
                <a:solidFill>
                  <a:schemeClr val="bg1"/>
                </a:solidFill>
                <a:latin typeface="Century Gothic" pitchFamily="34" charset="0"/>
              </a:rPr>
              <a:t>Distância: cerca de 7.000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cerca de 4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da esquerda)</a:t>
            </a:r>
          </a:p>
        </p:txBody>
      </p:sp>
      <p:sp>
        <p:nvSpPr>
          <p:cNvPr id="6" name="Retângulo 5"/>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NASA/ESA</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Colapso</a:t>
            </a:r>
            <a:r>
              <a:rPr lang="en-US" sz="4000" dirty="0" smtClean="0">
                <a:solidFill>
                  <a:schemeClr val="bg1"/>
                </a:solidFill>
                <a:latin typeface="Century Gothic" pitchFamily="34" charset="0"/>
              </a:rPr>
              <a:t> e </a:t>
            </a:r>
            <a:r>
              <a:rPr lang="en-US" sz="4000" dirty="0" err="1" smtClean="0">
                <a:solidFill>
                  <a:schemeClr val="bg1"/>
                </a:solidFill>
                <a:latin typeface="Century Gothic" pitchFamily="34" charset="0"/>
              </a:rPr>
              <a:t>fragmentação</a:t>
            </a:r>
            <a:endParaRPr lang="en-US" sz="4000" dirty="0">
              <a:solidFill>
                <a:schemeClr val="bg1"/>
              </a:solidFill>
              <a:latin typeface="Century Gothic" pitchFamily="34" charset="0"/>
            </a:endParaRPr>
          </a:p>
        </p:txBody>
      </p:sp>
      <p:sp>
        <p:nvSpPr>
          <p:cNvPr id="17" name="Nuvem 16"/>
          <p:cNvSpPr/>
          <p:nvPr/>
        </p:nvSpPr>
        <p:spPr bwMode="auto">
          <a:xfrm rot="17162332">
            <a:off x="120095" y="1989235"/>
            <a:ext cx="3773330" cy="3616847"/>
          </a:xfrm>
          <a:prstGeom prst="cloud">
            <a:avLst/>
          </a:prstGeom>
          <a:gradFill flip="none" rotWithShape="1">
            <a:gsLst>
              <a:gs pos="0">
                <a:srgbClr val="C00000"/>
              </a:gs>
              <a:gs pos="28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Nuvem 17"/>
          <p:cNvSpPr/>
          <p:nvPr/>
        </p:nvSpPr>
        <p:spPr bwMode="auto">
          <a:xfrm rot="17162332">
            <a:off x="4401644" y="2494072"/>
            <a:ext cx="1096686" cy="1244519"/>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Nuvem 18"/>
          <p:cNvSpPr/>
          <p:nvPr/>
        </p:nvSpPr>
        <p:spPr bwMode="auto">
          <a:xfrm rot="14758174">
            <a:off x="4114505" y="3693711"/>
            <a:ext cx="1096686" cy="971422"/>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Nuvem 19"/>
          <p:cNvSpPr/>
          <p:nvPr/>
        </p:nvSpPr>
        <p:spPr bwMode="auto">
          <a:xfrm rot="12050497">
            <a:off x="5437155" y="3071769"/>
            <a:ext cx="791250" cy="772325"/>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Nuvem 20"/>
          <p:cNvSpPr/>
          <p:nvPr/>
        </p:nvSpPr>
        <p:spPr bwMode="auto">
          <a:xfrm rot="9614270">
            <a:off x="4960077" y="3862144"/>
            <a:ext cx="1362231" cy="1319638"/>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Nuvem 21"/>
          <p:cNvSpPr/>
          <p:nvPr/>
        </p:nvSpPr>
        <p:spPr bwMode="auto">
          <a:xfrm rot="16026694">
            <a:off x="7434298" y="315045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7241619" y="2819568"/>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7556109" y="2973345"/>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6928626" y="3148909"/>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6931479" y="4205778"/>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7097604" y="3683664"/>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7412094" y="3837441"/>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7084599" y="4044620"/>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8201495" y="3322467"/>
            <a:ext cx="148133" cy="1991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8275755" y="3061115"/>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8396376" y="3246719"/>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7752276" y="4207126"/>
            <a:ext cx="340130" cy="417615"/>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7930050" y="3674563"/>
            <a:ext cx="379934" cy="545804"/>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8227913" y="3877547"/>
            <a:ext cx="444573" cy="26756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8091098" y="4193658"/>
            <a:ext cx="445736" cy="45717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7889557" y="463522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8" name="Conector de seta reta 37"/>
          <p:cNvCxnSpPr/>
          <p:nvPr/>
        </p:nvCxnSpPr>
        <p:spPr bwMode="auto">
          <a:xfrm>
            <a:off x="3635896"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9" name="Conector de seta reta 38"/>
          <p:cNvCxnSpPr/>
          <p:nvPr/>
        </p:nvCxnSpPr>
        <p:spPr bwMode="auto">
          <a:xfrm>
            <a:off x="6372200"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41" name="Conector de seta reta 40"/>
          <p:cNvCxnSpPr>
            <a:cxnSpLocks noChangeAspect="1"/>
          </p:cNvCxnSpPr>
          <p:nvPr/>
        </p:nvCxnSpPr>
        <p:spPr bwMode="auto">
          <a:xfrm flipH="1" flipV="1">
            <a:off x="2037522" y="177281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3" name="Conector de seta reta 42"/>
          <p:cNvCxnSpPr>
            <a:cxnSpLocks noChangeAspect="1"/>
          </p:cNvCxnSpPr>
          <p:nvPr/>
        </p:nvCxnSpPr>
        <p:spPr bwMode="auto">
          <a:xfrm flipV="1">
            <a:off x="2830305" y="2348880"/>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4" name="Conector de seta reta 43"/>
          <p:cNvCxnSpPr>
            <a:cxnSpLocks noChangeAspect="1"/>
          </p:cNvCxnSpPr>
          <p:nvPr/>
        </p:nvCxnSpPr>
        <p:spPr bwMode="auto">
          <a:xfrm flipH="1" flipV="1">
            <a:off x="827584" y="2348880"/>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de seta reta 45"/>
          <p:cNvCxnSpPr>
            <a:cxnSpLocks noChangeAspect="1"/>
          </p:cNvCxnSpPr>
          <p:nvPr/>
        </p:nvCxnSpPr>
        <p:spPr bwMode="auto">
          <a:xfrm flipH="1">
            <a:off x="2119370" y="524939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9" name="Conector de seta reta 48"/>
          <p:cNvCxnSpPr>
            <a:cxnSpLocks noChangeAspect="1"/>
          </p:cNvCxnSpPr>
          <p:nvPr/>
        </p:nvCxnSpPr>
        <p:spPr bwMode="auto">
          <a:xfrm flipV="1">
            <a:off x="3006678" y="3779900"/>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1" name="Conector de seta reta 50"/>
          <p:cNvCxnSpPr>
            <a:cxnSpLocks noChangeAspect="1"/>
          </p:cNvCxnSpPr>
          <p:nvPr/>
        </p:nvCxnSpPr>
        <p:spPr bwMode="auto">
          <a:xfrm>
            <a:off x="2843808" y="47971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H="1" flipV="1">
            <a:off x="397020" y="3779896"/>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6" name="Conector de seta reta 55"/>
          <p:cNvCxnSpPr>
            <a:cxnSpLocks noChangeAspect="1"/>
          </p:cNvCxnSpPr>
          <p:nvPr/>
        </p:nvCxnSpPr>
        <p:spPr bwMode="auto">
          <a:xfrm flipH="1">
            <a:off x="682042" y="4700251"/>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0" name="CaixaDeTexto 39"/>
          <p:cNvSpPr txBox="1"/>
          <p:nvPr/>
        </p:nvSpPr>
        <p:spPr>
          <a:xfrm>
            <a:off x="35496" y="11357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indefinite"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000"/>
                                        <p:tgtEl>
                                          <p:spTgt spid="41"/>
                                        </p:tgtEl>
                                      </p:cBhvr>
                                    </p:animEffect>
                                  </p:childTnLst>
                                </p:cTn>
                              </p:par>
                              <p:par>
                                <p:cTn id="13" presetID="22" presetClass="entr" presetSubtype="2" repeatCount="indefinite"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2000"/>
                                        <p:tgtEl>
                                          <p:spTgt spid="43"/>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2000"/>
                                        <p:tgtEl>
                                          <p:spTgt spid="44"/>
                                        </p:tgtEl>
                                      </p:cBhvr>
                                    </p:animEffect>
                                  </p:childTnLst>
                                </p:cTn>
                              </p:par>
                              <p:par>
                                <p:cTn id="19" presetID="22" presetClass="entr" presetSubtype="4" repeatCount="indefinite"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2000"/>
                                        <p:tgtEl>
                                          <p:spTgt spid="46"/>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2000"/>
                                        <p:tgtEl>
                                          <p:spTgt spid="49"/>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2000"/>
                                        <p:tgtEl>
                                          <p:spTgt spid="51"/>
                                        </p:tgtEl>
                                      </p:cBhvr>
                                    </p:animEffect>
                                  </p:childTnLst>
                                </p:cTn>
                              </p:par>
                              <p:par>
                                <p:cTn id="28" presetID="22" presetClass="entr" presetSubtype="8" repeatCount="indefinite"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2000"/>
                                        <p:tgtEl>
                                          <p:spTgt spid="55"/>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2000"/>
                                        <p:tgtEl>
                                          <p:spTgt spid="56"/>
                                        </p:tgtEl>
                                      </p:cBhvr>
                                    </p:animEffec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5000" fill="hold"/>
                                        <p:tgtEl>
                                          <p:spTgt spid="17"/>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par>
                          <p:cTn id="54" fill="hold">
                            <p:stCondLst>
                              <p:cond delay="2000"/>
                            </p:stCondLst>
                            <p:childTnLst>
                              <p:par>
                                <p:cTn id="55" presetID="6" presetClass="emph" presetSubtype="0" fill="hold" grpId="1" nodeType="afterEffect">
                                  <p:stCondLst>
                                    <p:cond delay="0"/>
                                  </p:stCondLst>
                                  <p:childTnLst>
                                    <p:animScale>
                                      <p:cBhvr>
                                        <p:cTn id="56" dur="2000" fill="hold"/>
                                        <p:tgtEl>
                                          <p:spTgt spid="18"/>
                                        </p:tgtEl>
                                      </p:cBhvr>
                                      <p:by x="60000" y="60000"/>
                                    </p:animScale>
                                  </p:childTnLst>
                                </p:cTn>
                              </p:par>
                              <p:par>
                                <p:cTn id="57" presetID="6" presetClass="emph" presetSubtype="0" fill="hold" grpId="1" nodeType="withEffect">
                                  <p:stCondLst>
                                    <p:cond delay="0"/>
                                  </p:stCondLst>
                                  <p:childTnLst>
                                    <p:animScale>
                                      <p:cBhvr>
                                        <p:cTn id="58" dur="2000" fill="hold"/>
                                        <p:tgtEl>
                                          <p:spTgt spid="19"/>
                                        </p:tgtEl>
                                      </p:cBhvr>
                                      <p:by x="60000" y="60000"/>
                                    </p:animScale>
                                  </p:childTnLst>
                                </p:cTn>
                              </p:par>
                              <p:par>
                                <p:cTn id="59" presetID="6" presetClass="emph" presetSubtype="0" fill="hold" grpId="1" nodeType="withEffect">
                                  <p:stCondLst>
                                    <p:cond delay="0"/>
                                  </p:stCondLst>
                                  <p:childTnLst>
                                    <p:animScale>
                                      <p:cBhvr>
                                        <p:cTn id="60" dur="2000" fill="hold"/>
                                        <p:tgtEl>
                                          <p:spTgt spid="21"/>
                                        </p:tgtEl>
                                      </p:cBhvr>
                                      <p:by x="60000" y="60000"/>
                                    </p:animScale>
                                  </p:childTnLst>
                                </p:cTn>
                              </p:par>
                              <p:par>
                                <p:cTn id="61" presetID="6" presetClass="emph" presetSubtype="0" fill="hold" grpId="1" nodeType="withEffect">
                                  <p:stCondLst>
                                    <p:cond delay="0"/>
                                  </p:stCondLst>
                                  <p:childTnLst>
                                    <p:animScale>
                                      <p:cBhvr>
                                        <p:cTn id="62" dur="2000" fill="hold"/>
                                        <p:tgtEl>
                                          <p:spTgt spid="20"/>
                                        </p:tgtEl>
                                      </p:cBhvr>
                                      <p:by x="60000" y="60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000"/>
                                        <p:tgtEl>
                                          <p:spTgt spid="39"/>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20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0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20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20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2000"/>
                                        <p:tgtEl>
                                          <p:spTgt spid="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2000"/>
                                        <p:tgtEl>
                                          <p:spTgt spid="2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20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20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2000"/>
                                        <p:tgtEl>
                                          <p:spTgt spid="3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20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2000"/>
                                        <p:tgtEl>
                                          <p:spTgt spid="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1412/barnard68v2_vlt_4000.jpg"/>
          <p:cNvPicPr>
            <a:picLocks noChangeAspect="1" noChangeArrowheads="1"/>
          </p:cNvPicPr>
          <p:nvPr/>
        </p:nvPicPr>
        <p:blipFill rotWithShape="1">
          <a:blip r:embed="rId3" cstate="print"/>
          <a:srcRect l="-422" t="10762" r="-372" b="20721"/>
          <a:stretch/>
        </p:blipFill>
        <p:spPr bwMode="auto">
          <a:xfrm>
            <a:off x="0" y="693384"/>
            <a:ext cx="9108000" cy="6192000"/>
          </a:xfrm>
          <a:prstGeom prst="rect">
            <a:avLst/>
          </a:prstGeom>
          <a:noFill/>
        </p:spPr>
      </p:pic>
      <p:sp>
        <p:nvSpPr>
          <p:cNvPr id="27651" name="Rectangle 4"/>
          <p:cNvSpPr>
            <a:spLocks noGrp="1" noChangeArrowheads="1"/>
          </p:cNvSpPr>
          <p:nvPr>
            <p:ph type="title"/>
          </p:nvPr>
        </p:nvSpPr>
        <p:spPr>
          <a:xfrm>
            <a:off x="390475" y="107305"/>
            <a:ext cx="8753525" cy="513383"/>
          </a:xfrm>
        </p:spPr>
        <p:txBody>
          <a:bodyPr/>
          <a:lstStyle/>
          <a:p>
            <a:r>
              <a:rPr lang="pt-BR" sz="4000" dirty="0" err="1" smtClean="0">
                <a:solidFill>
                  <a:schemeClr val="bg1"/>
                </a:solidFill>
                <a:latin typeface="Century Gothic" pitchFamily="34" charset="0"/>
              </a:rPr>
              <a:t>Barnard</a:t>
            </a:r>
            <a:r>
              <a:rPr lang="pt-BR" sz="4000" dirty="0" smtClean="0">
                <a:solidFill>
                  <a:schemeClr val="bg1"/>
                </a:solidFill>
                <a:latin typeface="Century Gothic" pitchFamily="34" charset="0"/>
              </a:rPr>
              <a:t> 68</a:t>
            </a:r>
          </a:p>
        </p:txBody>
      </p:sp>
      <p:sp>
        <p:nvSpPr>
          <p:cNvPr id="4" name="Retângulo 3"/>
          <p:cNvSpPr/>
          <p:nvPr/>
        </p:nvSpPr>
        <p:spPr>
          <a:xfrm>
            <a:off x="35496" y="6586304"/>
            <a:ext cx="4572000" cy="276999"/>
          </a:xfrm>
          <a:prstGeom prst="rect">
            <a:avLst/>
          </a:prstGeom>
          <a:solidFill>
            <a:schemeClr val="accent1">
              <a:lumMod val="50000"/>
              <a:alpha val="73000"/>
            </a:schemeClr>
          </a:solid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FORS </a:t>
            </a:r>
            <a:r>
              <a:rPr lang="pt-BR" sz="1200" dirty="0" err="1" smtClean="0">
                <a:solidFill>
                  <a:schemeClr val="accent1">
                    <a:lumMod val="60000"/>
                    <a:lumOff val="40000"/>
                  </a:schemeClr>
                </a:solidFill>
                <a:latin typeface="Century Gothic" pitchFamily="34" charset="0"/>
              </a:rPr>
              <a:t>Team</a:t>
            </a:r>
            <a:r>
              <a:rPr lang="pt-BR" sz="1200" dirty="0" smtClean="0">
                <a:solidFill>
                  <a:schemeClr val="accent1">
                    <a:lumMod val="60000"/>
                    <a:lumOff val="40000"/>
                  </a:schemeClr>
                </a:solidFill>
                <a:latin typeface="Century Gothic" pitchFamily="34" charset="0"/>
              </a:rPr>
              <a:t>, 8.2-meter VLT </a:t>
            </a:r>
            <a:r>
              <a:rPr lang="pt-BR" sz="1200" dirty="0" err="1" smtClean="0">
                <a:solidFill>
                  <a:schemeClr val="accent1">
                    <a:lumMod val="60000"/>
                    <a:lumOff val="40000"/>
                  </a:schemeClr>
                </a:solidFill>
                <a:latin typeface="Century Gothic" pitchFamily="34" charset="0"/>
              </a:rPr>
              <a:t>Antu</a:t>
            </a:r>
            <a:r>
              <a:rPr lang="pt-BR" sz="1200" dirty="0" smtClean="0">
                <a:solidFill>
                  <a:schemeClr val="accent1">
                    <a:lumMod val="60000"/>
                    <a:lumOff val="40000"/>
                  </a:schemeClr>
                </a:solidFill>
                <a:latin typeface="Century Gothic" pitchFamily="34" charset="0"/>
              </a:rPr>
              <a:t>, ESO</a:t>
            </a:r>
          </a:p>
        </p:txBody>
      </p:sp>
      <p:sp>
        <p:nvSpPr>
          <p:cNvPr id="5" name="Retângulo 4"/>
          <p:cNvSpPr/>
          <p:nvPr/>
        </p:nvSpPr>
        <p:spPr>
          <a:xfrm>
            <a:off x="5076056" y="5469031"/>
            <a:ext cx="3843536" cy="1200329"/>
          </a:xfrm>
          <a:prstGeom prst="rect">
            <a:avLst/>
          </a:prstGeom>
          <a:solidFill>
            <a:schemeClr val="accent1">
              <a:lumMod val="50000"/>
              <a:alpha val="73000"/>
            </a:schemeClr>
          </a:solidFill>
        </p:spPr>
        <p:txBody>
          <a:bodyPr wrap="square">
            <a:spAutoFit/>
          </a:bodyPr>
          <a:lstStyle/>
          <a:p>
            <a:pPr algn="l">
              <a:spcBef>
                <a:spcPct val="30000"/>
              </a:spcBef>
              <a:defRPr/>
            </a:pPr>
            <a:r>
              <a:rPr lang="pt-BR" sz="2000" dirty="0" smtClean="0">
                <a:solidFill>
                  <a:schemeClr val="bg1"/>
                </a:solidFill>
                <a:latin typeface="Century Gothic" pitchFamily="34" charset="0"/>
              </a:rPr>
              <a:t>Nuvem molecular</a:t>
            </a:r>
          </a:p>
          <a:p>
            <a:pPr algn="l">
              <a:spcBef>
                <a:spcPct val="30000"/>
              </a:spcBef>
              <a:defRPr/>
            </a:pPr>
            <a:r>
              <a:rPr lang="pt-BR" sz="2000" dirty="0" smtClean="0">
                <a:solidFill>
                  <a:schemeClr val="bg1"/>
                </a:solidFill>
                <a:latin typeface="Century Gothic" pitchFamily="34" charset="0"/>
              </a:rPr>
              <a:t>Distância: cerca de 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1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Colapso</a:t>
            </a:r>
            <a:r>
              <a:rPr lang="en-US" sz="4000" dirty="0" smtClean="0">
                <a:solidFill>
                  <a:schemeClr val="bg1"/>
                </a:solidFill>
                <a:latin typeface="Century Gothic" pitchFamily="34" charset="0"/>
              </a:rPr>
              <a:t> do </a:t>
            </a:r>
            <a:r>
              <a:rPr lang="en-US" sz="4000" dirty="0" err="1" smtClean="0">
                <a:solidFill>
                  <a:schemeClr val="bg1"/>
                </a:solidFill>
                <a:latin typeface="Century Gothic" pitchFamily="34" charset="0"/>
              </a:rPr>
              <a:t>fragmento</a:t>
            </a:r>
            <a:endParaRPr lang="en-US" sz="4000" dirty="0">
              <a:solidFill>
                <a:schemeClr val="bg1"/>
              </a:solidFill>
              <a:latin typeface="Century Gothic" pitchFamily="34" charset="0"/>
            </a:endParaRPr>
          </a:p>
        </p:txBody>
      </p:sp>
      <p:sp>
        <p:nvSpPr>
          <p:cNvPr id="22" name="Nuvem 21"/>
          <p:cNvSpPr/>
          <p:nvPr/>
        </p:nvSpPr>
        <p:spPr bwMode="auto">
          <a:xfrm rot="16026694">
            <a:off x="1338794" y="300643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1146115" y="2675550"/>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1460605" y="2829327"/>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833122" y="3004891"/>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835975" y="4061760"/>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1002100" y="3539646"/>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1316590" y="3693423"/>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989095" y="3900602"/>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2105991" y="3178449"/>
            <a:ext cx="148133" cy="1991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2180251" y="2917097"/>
            <a:ext cx="172588" cy="292392"/>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2300872" y="3102701"/>
            <a:ext cx="181007" cy="185438"/>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1656772" y="4063108"/>
            <a:ext cx="340130" cy="417615"/>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1834546" y="3530545"/>
            <a:ext cx="379934" cy="545804"/>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2132409" y="3733529"/>
            <a:ext cx="444573" cy="26756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1995594" y="4049640"/>
            <a:ext cx="445736" cy="45717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1794053" y="449120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9" name="Conector de seta reta 38"/>
          <p:cNvCxnSpPr/>
          <p:nvPr/>
        </p:nvCxnSpPr>
        <p:spPr bwMode="auto">
          <a:xfrm>
            <a:off x="6012160" y="364502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40" name="Nuvem 39"/>
          <p:cNvSpPr/>
          <p:nvPr/>
        </p:nvSpPr>
        <p:spPr bwMode="auto">
          <a:xfrm rot="12050497">
            <a:off x="3340998" y="2620747"/>
            <a:ext cx="2313694" cy="206976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flipV="1">
            <a:off x="1430215" y="2422769"/>
            <a:ext cx="1840523" cy="32434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5" name="Conector reto 44"/>
          <p:cNvCxnSpPr/>
          <p:nvPr/>
        </p:nvCxnSpPr>
        <p:spPr bwMode="auto">
          <a:xfrm>
            <a:off x="1187938" y="3005015"/>
            <a:ext cx="2063262" cy="1887416"/>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50" name="Nuvem 49"/>
          <p:cNvSpPr>
            <a:spLocks noChangeAspect="1"/>
          </p:cNvSpPr>
          <p:nvPr/>
        </p:nvSpPr>
        <p:spPr bwMode="auto">
          <a:xfrm rot="12050497">
            <a:off x="6907995" y="3061447"/>
            <a:ext cx="1579573" cy="1527172"/>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51" name="Conector de seta reta 50"/>
          <p:cNvCxnSpPr>
            <a:cxnSpLocks noChangeAspect="1"/>
          </p:cNvCxnSpPr>
          <p:nvPr/>
        </p:nvCxnSpPr>
        <p:spPr bwMode="auto">
          <a:xfrm flipH="1" flipV="1">
            <a:off x="4484310" y="246627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4918537" y="278092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3707904" y="278092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4499992" y="416927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5094910" y="370789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4820139" y="423761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3347864" y="364502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3634370" y="407707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3" name="Retângulo 42"/>
          <p:cNvSpPr>
            <a:spLocks noChangeAspect="1"/>
          </p:cNvSpPr>
          <p:nvPr/>
        </p:nvSpPr>
        <p:spPr bwMode="auto">
          <a:xfrm>
            <a:off x="1180112" y="2743200"/>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Retângulo 45"/>
          <p:cNvSpPr>
            <a:spLocks noChangeAspect="1"/>
          </p:cNvSpPr>
          <p:nvPr/>
        </p:nvSpPr>
        <p:spPr bwMode="auto">
          <a:xfrm>
            <a:off x="3245426" y="242088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1" name="Chave esquerda 40"/>
          <p:cNvSpPr/>
          <p:nvPr/>
        </p:nvSpPr>
        <p:spPr bwMode="auto">
          <a:xfrm rot="16200000">
            <a:off x="7380312" y="4221089"/>
            <a:ext cx="504056" cy="12241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Rectangle 3"/>
          <p:cNvSpPr txBox="1">
            <a:spLocks noChangeArrowheads="1"/>
          </p:cNvSpPr>
          <p:nvPr/>
        </p:nvSpPr>
        <p:spPr bwMode="auto">
          <a:xfrm>
            <a:off x="6444208" y="5085184"/>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7" name="Chave esquerda 46"/>
          <p:cNvSpPr/>
          <p:nvPr/>
        </p:nvSpPr>
        <p:spPr bwMode="auto">
          <a:xfrm rot="16200000">
            <a:off x="4247964" y="4041069"/>
            <a:ext cx="504056" cy="2592288"/>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Rectangle 3"/>
          <p:cNvSpPr txBox="1">
            <a:spLocks noChangeArrowheads="1"/>
          </p:cNvSpPr>
          <p:nvPr/>
        </p:nvSpPr>
        <p:spPr bwMode="auto">
          <a:xfrm>
            <a:off x="3347864" y="5589240"/>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0"/>
                                        <p:tgtEl>
                                          <p:spTgt spid="40"/>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000"/>
                                        <p:tgtEl>
                                          <p:spTgt spid="47"/>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animEffect transition="in" filter="fade">
                                      <p:cBhvr>
                                        <p:cTn id="29" dur="2000"/>
                                        <p:tgtEl>
                                          <p:spTgt spid="48">
                                            <p:txEl>
                                              <p:pRg st="0" end="0"/>
                                            </p:txEl>
                                          </p:spTgt>
                                        </p:tgtEl>
                                      </p:cBhvr>
                                    </p:animEffect>
                                  </p:childTnLst>
                                </p:cTn>
                              </p:par>
                              <p:par>
                                <p:cTn id="30" presetID="22" presetClass="entr" presetSubtype="1" repeatCount="indefinite"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2000"/>
                                        <p:tgtEl>
                                          <p:spTgt spid="51"/>
                                        </p:tgtEl>
                                      </p:cBhvr>
                                    </p:animEffect>
                                  </p:childTnLst>
                                </p:cTn>
                              </p:par>
                              <p:par>
                                <p:cTn id="33" presetID="22" presetClass="entr" presetSubtype="2" repeatCount="indefinite"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right)">
                                      <p:cBhvr>
                                        <p:cTn id="35" dur="2000"/>
                                        <p:tgtEl>
                                          <p:spTgt spid="52"/>
                                        </p:tgtEl>
                                      </p:cBhvr>
                                    </p:animEffect>
                                  </p:childTnLst>
                                </p:cTn>
                              </p:par>
                              <p:par>
                                <p:cTn id="36" presetID="22" presetClass="entr" presetSubtype="8" repeatCount="indefinite"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2000"/>
                                        <p:tgtEl>
                                          <p:spTgt spid="53"/>
                                        </p:tgtEl>
                                      </p:cBhvr>
                                    </p:animEffect>
                                  </p:childTnLst>
                                </p:cTn>
                              </p:par>
                              <p:par>
                                <p:cTn id="39" presetID="22" presetClass="entr" presetSubtype="4" repeatCount="indefinite"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2000"/>
                                        <p:tgtEl>
                                          <p:spTgt spid="54"/>
                                        </p:tgtEl>
                                      </p:cBhvr>
                                    </p:animEffect>
                                  </p:childTnLst>
                                </p:cTn>
                              </p:par>
                              <p:par>
                                <p:cTn id="42" presetID="22" presetClass="entr" presetSubtype="2" repeatCount="indefinite"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right)">
                                      <p:cBhvr>
                                        <p:cTn id="44" dur="2000"/>
                                        <p:tgtEl>
                                          <p:spTgt spid="55"/>
                                        </p:tgtEl>
                                      </p:cBhvr>
                                    </p:animEffect>
                                  </p:childTnLst>
                                </p:cTn>
                              </p:par>
                              <p:par>
                                <p:cTn id="45" presetID="22" presetClass="entr" presetSubtype="2" repeatCount="indefinite"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2000"/>
                                        <p:tgtEl>
                                          <p:spTgt spid="56"/>
                                        </p:tgtEl>
                                      </p:cBhvr>
                                    </p:animEffect>
                                  </p:childTnLst>
                                </p:cTn>
                              </p:par>
                              <p:par>
                                <p:cTn id="48" presetID="22" presetClass="entr" presetSubtype="8" repeatCount="indefinite"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2000"/>
                                        <p:tgtEl>
                                          <p:spTgt spid="57"/>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left)">
                                      <p:cBhvr>
                                        <p:cTn id="53" dur="2000"/>
                                        <p:tgtEl>
                                          <p:spTgt spid="58"/>
                                        </p:tgtEl>
                                      </p:cBhvr>
                                    </p:animEffect>
                                  </p:childTnLst>
                                </p:cTn>
                              </p:par>
                            </p:childTnLst>
                          </p:cTn>
                        </p:par>
                        <p:par>
                          <p:cTn id="54" fill="hold">
                            <p:stCondLst>
                              <p:cond delay="10000"/>
                            </p:stCondLst>
                            <p:childTnLst>
                              <p:par>
                                <p:cTn id="55" presetID="6" presetClass="emph" presetSubtype="0" fill="hold" grpId="1" nodeType="afterEffect">
                                  <p:stCondLst>
                                    <p:cond delay="0"/>
                                  </p:stCondLst>
                                  <p:childTnLst>
                                    <p:animScale>
                                      <p:cBhvr>
                                        <p:cTn id="56" dur="5000" fill="hold"/>
                                        <p:tgtEl>
                                          <p:spTgt spid="40"/>
                                        </p:tgtEl>
                                      </p:cBhvr>
                                      <p:by x="60000" y="60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2000"/>
                                        <p:tgtEl>
                                          <p:spTgt spid="50"/>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2000"/>
                                        <p:tgtEl>
                                          <p:spTgt spid="14"/>
                                        </p:tgtEl>
                                      </p:cBhvr>
                                    </p:animEffect>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000"/>
                                        <p:tgtEl>
                                          <p:spTgt spid="41"/>
                                        </p:tgtEl>
                                      </p:cBhvr>
                                    </p:animEffect>
                                  </p:childTnLst>
                                </p:cTn>
                              </p:par>
                            </p:childTnLst>
                          </p:cTn>
                        </p:par>
                        <p:par>
                          <p:cTn id="75" fill="hold">
                            <p:stCondLst>
                              <p:cond delay="6000"/>
                            </p:stCondLst>
                            <p:childTnLst>
                              <p:par>
                                <p:cTn id="76" presetID="10" presetClass="entr" presetSubtype="0" fill="hold" grpId="0" nodeType="afterEffect">
                                  <p:stCondLst>
                                    <p:cond delay="0"/>
                                  </p:stCondLst>
                                  <p:childTnLst>
                                    <p:set>
                                      <p:cBhvr>
                                        <p:cTn id="77" dur="1" fill="hold">
                                          <p:stCondLst>
                                            <p:cond delay="0"/>
                                          </p:stCondLst>
                                        </p:cTn>
                                        <p:tgtEl>
                                          <p:spTgt spid="42">
                                            <p:txEl>
                                              <p:pRg st="0" end="0"/>
                                            </p:txEl>
                                          </p:spTgt>
                                        </p:tgtEl>
                                        <p:attrNameLst>
                                          <p:attrName>style.visibility</p:attrName>
                                        </p:attrNameLst>
                                      </p:cBhvr>
                                      <p:to>
                                        <p:strVal val="visible"/>
                                      </p:to>
                                    </p:set>
                                    <p:animEffect transition="in" filter="fade">
                                      <p:cBhvr>
                                        <p:cTn id="78" dur="2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0" grpId="1" animBg="1"/>
      <p:bldP spid="50" grpId="0" animBg="1"/>
      <p:bldP spid="43" grpId="1" animBg="1"/>
      <p:bldP spid="46" grpId="0" animBg="1"/>
      <p:bldP spid="41" grpId="0" animBg="1"/>
      <p:bldP spid="42" grpId="0" build="allAtOnce"/>
      <p:bldP spid="47" grpId="0" animBg="1"/>
      <p:bldP spid="48"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692696"/>
            <a:ext cx="8892480" cy="5832648"/>
          </a:xfrm>
        </p:spPr>
        <p:txBody>
          <a:bodyPr/>
          <a:lstStyle/>
          <a:p>
            <a:pPr marL="447675" indent="-447675" algn="just">
              <a:buClr>
                <a:schemeClr val="accent5">
                  <a:lumMod val="75000"/>
                </a:schemeClr>
              </a:buClr>
              <a:buFont typeface="Wingdings" pitchFamily="2" charset="2"/>
              <a:buChar char="v"/>
            </a:pPr>
            <a:r>
              <a:rPr lang="pt-BR"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nuvem inicial se fragmenta por instabilidades gravitacionais</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cada fragmento vai colapsando</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liberação de energia do colapso: quase toda irradiada para o espaço</a:t>
            </a:r>
          </a:p>
          <a:p>
            <a:pPr marL="447675" indent="-447675"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núcleo esquenta: até 10 mil °C, tamanho de 100 UA; temperatura superf. -173ºC</a:t>
            </a:r>
          </a:p>
        </p:txBody>
      </p:sp>
    </p:spTree>
    <p:extLst>
      <p:ext uri="{BB962C8B-B14F-4D97-AF65-F5344CB8AC3E}">
        <p14:creationId xmlns="" xmlns:p14="http://schemas.microsoft.com/office/powerpoint/2010/main" val="365107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8"/>
          <p:cNvGrpSpPr>
            <a:grpSpLocks noChangeAspect="1"/>
          </p:cNvGrpSpPr>
          <p:nvPr/>
        </p:nvGrpSpPr>
        <p:grpSpPr>
          <a:xfrm>
            <a:off x="1619672" y="3681369"/>
            <a:ext cx="3060000" cy="3059999"/>
            <a:chOff x="2900268" y="786938"/>
            <a:chExt cx="2285793" cy="2285784"/>
          </a:xfrm>
        </p:grpSpPr>
        <p:sp>
          <p:nvSpPr>
            <p:cNvPr id="42" name="Elipse 41"/>
            <p:cNvSpPr>
              <a:spLocks noChangeAspect="1"/>
            </p:cNvSpPr>
            <p:nvPr/>
          </p:nvSpPr>
          <p:spPr bwMode="auto">
            <a:xfrm>
              <a:off x="2900268" y="786938"/>
              <a:ext cx="2285793" cy="2285784"/>
            </a:xfrm>
            <a:prstGeom prst="ellipse">
              <a:avLst/>
            </a:prstGeom>
            <a:gradFill flip="none" rotWithShape="1">
              <a:gsLst>
                <a:gs pos="83000">
                  <a:srgbClr val="800000">
                    <a:alpha val="63000"/>
                  </a:srgbClr>
                </a:gs>
                <a:gs pos="100000">
                  <a:schemeClr val="tx1">
                    <a:alpha val="0"/>
                  </a:schemeClr>
                </a:gs>
                <a:gs pos="27000">
                  <a:srgbClr val="C0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Elipse 43"/>
            <p:cNvSpPr>
              <a:spLocks/>
            </p:cNvSpPr>
            <p:nvPr/>
          </p:nvSpPr>
          <p:spPr bwMode="auto">
            <a:xfrm>
              <a:off x="3505331" y="1398494"/>
              <a:ext cx="1075667" cy="1075664"/>
            </a:xfrm>
            <a:prstGeom prst="ellipse">
              <a:avLst/>
            </a:prstGeom>
            <a:gradFill>
              <a:gsLst>
                <a:gs pos="2000">
                  <a:srgbClr val="FFFF00"/>
                </a:gs>
                <a:gs pos="90000">
                  <a:srgbClr val="C00000">
                    <a:alpha val="39000"/>
                  </a:srgbClr>
                </a:gs>
                <a:gs pos="22000">
                  <a:srgbClr val="FFC000">
                    <a:alpha val="92000"/>
                  </a:srgbClr>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1" name="Nuvem 60"/>
          <p:cNvSpPr/>
          <p:nvPr/>
        </p:nvSpPr>
        <p:spPr bwMode="auto">
          <a:xfrm rot="12050497">
            <a:off x="836779" y="1509800"/>
            <a:ext cx="1698466" cy="1642120"/>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chemeClr val="bg1"/>
                </a:solidFill>
                <a:latin typeface="Century Gothic" pitchFamily="34" charset="0"/>
              </a:rPr>
              <a:t>Protoestrela</a:t>
            </a:r>
            <a:endParaRPr lang="en-US" sz="4000" dirty="0">
              <a:solidFill>
                <a:schemeClr val="bg1"/>
              </a:solidFill>
              <a:latin typeface="Century Gothic" pitchFamily="34" charset="0"/>
            </a:endParaRPr>
          </a:p>
        </p:txBody>
      </p:sp>
      <p:sp>
        <p:nvSpPr>
          <p:cNvPr id="40" name="Nuvem 39"/>
          <p:cNvSpPr/>
          <p:nvPr/>
        </p:nvSpPr>
        <p:spPr bwMode="auto">
          <a:xfrm rot="12050497">
            <a:off x="3747472" y="1978980"/>
            <a:ext cx="720000" cy="72000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Nuvem 49"/>
          <p:cNvSpPr/>
          <p:nvPr/>
        </p:nvSpPr>
        <p:spPr bwMode="auto">
          <a:xfrm rot="12050497">
            <a:off x="5591323" y="910698"/>
            <a:ext cx="2963534" cy="2847701"/>
          </a:xfrm>
          <a:prstGeom prst="cloud">
            <a:avLst/>
          </a:prstGeom>
          <a:gradFill flip="none" rotWithShape="1">
            <a:gsLst>
              <a:gs pos="0">
                <a:srgbClr val="FFFF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51" name="Conector de seta reta 50"/>
          <p:cNvCxnSpPr>
            <a:cxnSpLocks noChangeAspect="1"/>
          </p:cNvCxnSpPr>
          <p:nvPr/>
        </p:nvCxnSpPr>
        <p:spPr bwMode="auto">
          <a:xfrm flipH="1" flipV="1">
            <a:off x="1675998" y="109608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2110225" y="141073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899592" y="141073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1691680" y="279908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2286598" y="233770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2011827" y="286742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539552" y="227483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826058" y="270688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reto 45"/>
          <p:cNvCxnSpPr/>
          <p:nvPr/>
        </p:nvCxnSpPr>
        <p:spPr bwMode="auto">
          <a:xfrm flipV="1">
            <a:off x="4427984" y="1183341"/>
            <a:ext cx="1411882" cy="877507"/>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7" name="Conector reto 46"/>
          <p:cNvCxnSpPr/>
          <p:nvPr/>
        </p:nvCxnSpPr>
        <p:spPr bwMode="auto">
          <a:xfrm>
            <a:off x="4427984" y="2708920"/>
            <a:ext cx="1434934" cy="933312"/>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0" name="Conector de seta reta 19"/>
          <p:cNvCxnSpPr/>
          <p:nvPr/>
        </p:nvCxnSpPr>
        <p:spPr bwMode="auto">
          <a:xfrm>
            <a:off x="2843808" y="234493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3" name="Conector reto 32"/>
          <p:cNvCxnSpPr/>
          <p:nvPr/>
        </p:nvCxnSpPr>
        <p:spPr bwMode="auto">
          <a:xfrm flipH="1">
            <a:off x="1951745" y="2205318"/>
            <a:ext cx="4994622" cy="1805748"/>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34" name="Conector reto 33"/>
          <p:cNvCxnSpPr/>
          <p:nvPr/>
        </p:nvCxnSpPr>
        <p:spPr bwMode="auto">
          <a:xfrm flipH="1">
            <a:off x="4410635" y="2466575"/>
            <a:ext cx="2796989" cy="4011065"/>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27" name="Retângulo 26"/>
          <p:cNvSpPr>
            <a:spLocks noChangeAspect="1"/>
          </p:cNvSpPr>
          <p:nvPr/>
        </p:nvSpPr>
        <p:spPr bwMode="auto">
          <a:xfrm>
            <a:off x="3790784" y="2032460"/>
            <a:ext cx="637200" cy="637271"/>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Retângulo 29"/>
          <p:cNvSpPr>
            <a:spLocks noChangeAspect="1"/>
          </p:cNvSpPr>
          <p:nvPr/>
        </p:nvSpPr>
        <p:spPr bwMode="auto">
          <a:xfrm>
            <a:off x="5829764" y="1166040"/>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Retângulo 36"/>
          <p:cNvSpPr>
            <a:spLocks noChangeAspect="1"/>
          </p:cNvSpPr>
          <p:nvPr/>
        </p:nvSpPr>
        <p:spPr bwMode="auto">
          <a:xfrm>
            <a:off x="6934420" y="2191801"/>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Retângulo 44"/>
          <p:cNvSpPr>
            <a:spLocks noChangeAspect="1"/>
          </p:cNvSpPr>
          <p:nvPr/>
        </p:nvSpPr>
        <p:spPr bwMode="auto">
          <a:xfrm>
            <a:off x="1938504" y="400137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66" name="Conector de seta reta 65"/>
          <p:cNvCxnSpPr/>
          <p:nvPr/>
        </p:nvCxnSpPr>
        <p:spPr bwMode="auto">
          <a:xfrm>
            <a:off x="5436096"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35" name="Grupo 34"/>
          <p:cNvGrpSpPr>
            <a:grpSpLocks noChangeAspect="1"/>
          </p:cNvGrpSpPr>
          <p:nvPr/>
        </p:nvGrpSpPr>
        <p:grpSpPr>
          <a:xfrm rot="1541103">
            <a:off x="6570774" y="3662289"/>
            <a:ext cx="1495094" cy="3076895"/>
            <a:chOff x="3130587" y="972625"/>
            <a:chExt cx="1225483" cy="2522045"/>
          </a:xfrm>
        </p:grpSpPr>
        <p:grpSp>
          <p:nvGrpSpPr>
            <p:cNvPr id="36" name="Grupo 35"/>
            <p:cNvGrpSpPr/>
            <p:nvPr/>
          </p:nvGrpSpPr>
          <p:grpSpPr>
            <a:xfrm>
              <a:off x="3311352" y="1355798"/>
              <a:ext cx="866978" cy="1785170"/>
              <a:chOff x="3203848" y="1240054"/>
              <a:chExt cx="866978" cy="1785170"/>
            </a:xfrm>
          </p:grpSpPr>
          <p:sp>
            <p:nvSpPr>
              <p:cNvPr id="43" name="Triângulo isósceles 42"/>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8" name="Grupo 129"/>
              <p:cNvGrpSpPr>
                <a:grpSpLocks noChangeAspect="1"/>
              </p:cNvGrpSpPr>
              <p:nvPr/>
            </p:nvGrpSpPr>
            <p:grpSpPr>
              <a:xfrm>
                <a:off x="3203848" y="1240054"/>
                <a:ext cx="866978" cy="1080388"/>
                <a:chOff x="7812360" y="4260967"/>
                <a:chExt cx="1008112" cy="1256265"/>
              </a:xfrm>
            </p:grpSpPr>
            <p:sp>
              <p:nvSpPr>
                <p:cNvPr id="67" name="Elipse 66"/>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8" name="Triângulo isósceles 67"/>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9" name="Elipse 48"/>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Lua 37"/>
            <p:cNvSpPr/>
            <p:nvPr/>
          </p:nvSpPr>
          <p:spPr bwMode="auto">
            <a:xfrm rot="17686469">
              <a:off x="3136168" y="3127650"/>
              <a:ext cx="361439" cy="372601"/>
            </a:xfrm>
            <a:prstGeom prst="moon">
              <a:avLst>
                <a:gd name="adj" fmla="val 30136"/>
              </a:avLst>
            </a:prstGeom>
            <a:gradFill flip="none" rotWithShape="1">
              <a:gsLst>
                <a:gs pos="63000">
                  <a:srgbClr val="C00000">
                    <a:alpha val="49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Lua 38"/>
            <p:cNvSpPr/>
            <p:nvPr/>
          </p:nvSpPr>
          <p:spPr bwMode="auto">
            <a:xfrm rot="6493962">
              <a:off x="3989050" y="967044"/>
              <a:ext cx="361439" cy="372601"/>
            </a:xfrm>
            <a:prstGeom prst="moon">
              <a:avLst>
                <a:gd name="adj" fmla="val 30136"/>
              </a:avLst>
            </a:prstGeom>
            <a:gradFill flip="none" rotWithShape="1">
              <a:gsLst>
                <a:gs pos="63000">
                  <a:srgbClr val="C00000">
                    <a:alpha val="49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9" name="CaixaDeTexto 58"/>
          <p:cNvSpPr txBox="1"/>
          <p:nvPr/>
        </p:nvSpPr>
        <p:spPr>
          <a:xfrm>
            <a:off x="-36512"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up)">
                                      <p:cBhvr>
                                        <p:cTn id="10" dur="2000"/>
                                        <p:tgtEl>
                                          <p:spTgt spid="51"/>
                                        </p:tgtEl>
                                      </p:cBhvr>
                                    </p:animEffect>
                                  </p:childTnLst>
                                </p:cTn>
                              </p:par>
                              <p:par>
                                <p:cTn id="11" presetID="22" presetClass="entr" presetSubtype="2"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right)">
                                      <p:cBhvr>
                                        <p:cTn id="13" dur="2000"/>
                                        <p:tgtEl>
                                          <p:spTgt spid="52"/>
                                        </p:tgtEl>
                                      </p:cBhvr>
                                    </p:animEffect>
                                  </p:childTnLst>
                                </p:cTn>
                              </p:par>
                              <p:par>
                                <p:cTn id="14" presetID="22" presetClass="entr" presetSubtype="8" repeatCount="indefinite"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2000"/>
                                        <p:tgtEl>
                                          <p:spTgt spid="53"/>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2000"/>
                                        <p:tgtEl>
                                          <p:spTgt spid="54"/>
                                        </p:tgtEl>
                                      </p:cBhvr>
                                    </p:animEffect>
                                  </p:childTnLst>
                                </p:cTn>
                              </p:par>
                              <p:par>
                                <p:cTn id="20" presetID="22" presetClass="entr" presetSubtype="2" repeatCount="indefinite"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2000"/>
                                        <p:tgtEl>
                                          <p:spTgt spid="55"/>
                                        </p:tgtEl>
                                      </p:cBhvr>
                                    </p:animEffect>
                                  </p:childTnLst>
                                </p:cTn>
                              </p:par>
                              <p:par>
                                <p:cTn id="23" presetID="22" presetClass="entr" presetSubtype="2" repeatCount="indefinite"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right)">
                                      <p:cBhvr>
                                        <p:cTn id="25" dur="2000"/>
                                        <p:tgtEl>
                                          <p:spTgt spid="56"/>
                                        </p:tgtEl>
                                      </p:cBhvr>
                                    </p:animEffect>
                                  </p:childTnLst>
                                </p:cTn>
                              </p:par>
                              <p:par>
                                <p:cTn id="26" presetID="22" presetClass="entr" presetSubtype="8" repeatCount="indefinite"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2000"/>
                                        <p:tgtEl>
                                          <p:spTgt spid="57"/>
                                        </p:tgtEl>
                                      </p:cBhvr>
                                    </p:animEffect>
                                  </p:childTnLst>
                                </p:cTn>
                              </p:par>
                              <p:par>
                                <p:cTn id="29" presetID="22" presetClass="entr" presetSubtype="8" repeatCount="indefinite"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2000"/>
                                        <p:tgtEl>
                                          <p:spTgt spid="58"/>
                                        </p:tgtEl>
                                      </p:cBhvr>
                                    </p:animEffect>
                                  </p:childTnLst>
                                </p:cTn>
                              </p:par>
                            </p:childTnLst>
                          </p:cTn>
                        </p:par>
                        <p:par>
                          <p:cTn id="32" fill="hold">
                            <p:stCondLst>
                              <p:cond delay="2000"/>
                            </p:stCondLst>
                            <p:childTnLst>
                              <p:par>
                                <p:cTn id="33" presetID="6" presetClass="emph" presetSubtype="0" fill="hold" grpId="1" nodeType="afterEffect">
                                  <p:stCondLst>
                                    <p:cond delay="0"/>
                                  </p:stCondLst>
                                  <p:childTnLst>
                                    <p:animScale>
                                      <p:cBhvr>
                                        <p:cTn id="34" dur="5000" fill="hold"/>
                                        <p:tgtEl>
                                          <p:spTgt spid="61"/>
                                        </p:tgtEl>
                                      </p:cBhvr>
                                      <p:by x="60000" y="60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2000"/>
                                        <p:tgtEl>
                                          <p:spTgt spid="27"/>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1000"/>
                                        <p:tgtEl>
                                          <p:spTgt spid="46"/>
                                        </p:tgtEl>
                                      </p:cBhvr>
                                    </p:animEffec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1000"/>
                                        <p:tgtEl>
                                          <p:spTgt spid="47"/>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0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2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2000"/>
                                        <p:tgtEl>
                                          <p:spTgt spid="37"/>
                                        </p:tgtEl>
                                      </p:cBhvr>
                                    </p:animEffect>
                                  </p:childTnLst>
                                </p:cTn>
                              </p:par>
                            </p:childTnLst>
                          </p:cTn>
                        </p:par>
                        <p:par>
                          <p:cTn id="68" fill="hold">
                            <p:stCondLst>
                              <p:cond delay="2000"/>
                            </p:stCondLst>
                            <p:childTnLst>
                              <p:par>
                                <p:cTn id="69" presetID="22" presetClass="entr" presetSubtype="2"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1000"/>
                                        <p:tgtEl>
                                          <p:spTgt spid="33"/>
                                        </p:tgtEl>
                                      </p:cBhvr>
                                    </p:animEffect>
                                  </p:childTnLst>
                                </p:cTn>
                              </p:par>
                              <p:par>
                                <p:cTn id="72" presetID="22" presetClass="entr" presetSubtype="2"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1000"/>
                                        <p:tgtEl>
                                          <p:spTgt spid="34"/>
                                        </p:tgtEl>
                                      </p:cBhvr>
                                    </p:animEffect>
                                  </p:childTnLst>
                                </p:cTn>
                              </p:par>
                            </p:childTnLst>
                          </p:cTn>
                        </p:par>
                        <p:par>
                          <p:cTn id="75" fill="hold">
                            <p:stCondLst>
                              <p:cond delay="3000"/>
                            </p:stCondLst>
                            <p:childTnLst>
                              <p:par>
                                <p:cTn id="76" presetID="10" presetClass="entr" presetSubtype="0"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2000"/>
                                        <p:tgtEl>
                                          <p:spTgt spid="45"/>
                                        </p:tgtEl>
                                      </p:cBhvr>
                                    </p:animEffect>
                                  </p:childTnLst>
                                </p:cTn>
                              </p:par>
                              <p:par>
                                <p:cTn id="79" presetID="10"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20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2000"/>
                                        <p:tgtEl>
                                          <p:spTgt spid="6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14" grpId="0"/>
      <p:bldP spid="40" grpId="0" animBg="1"/>
      <p:bldP spid="50" grpId="0" animBg="1"/>
      <p:bldP spid="27" grpId="0" animBg="1"/>
      <p:bldP spid="30" grpId="0" animBg="1"/>
      <p:bldP spid="37"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940663"/>
            <a:ext cx="7162800" cy="2309051"/>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Repassando:</a:t>
            </a:r>
            <a:br>
              <a:rPr lang="pt-BR" sz="4800" b="0" dirty="0" smtClean="0">
                <a:solidFill>
                  <a:schemeClr val="bg1"/>
                </a:solidFill>
                <a:latin typeface="Century Gothic" pitchFamily="34" charset="0"/>
              </a:rPr>
            </a:br>
            <a:r>
              <a:rPr lang="pt-BR" sz="4800" b="0" dirty="0" smtClean="0">
                <a:solidFill>
                  <a:schemeClr val="bg1"/>
                </a:solidFill>
                <a:latin typeface="Century Gothic" pitchFamily="34" charset="0"/>
              </a:rPr>
              <a:t>Diagrama H-R</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Hubble_captures_view_of_Mystic_Mountain.jpg"/>
          <p:cNvPicPr>
            <a:picLocks noChangeAspect="1" noChangeArrowheads="1"/>
          </p:cNvPicPr>
          <p:nvPr/>
        </p:nvPicPr>
        <p:blipFill>
          <a:blip r:embed="rId3" cstate="print"/>
          <a:srcRect r="5827" b="24976"/>
          <a:stretch>
            <a:fillRect/>
          </a:stretch>
        </p:blipFill>
        <p:spPr bwMode="auto">
          <a:xfrm>
            <a:off x="0" y="44624"/>
            <a:ext cx="9120111" cy="6688426"/>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pPr algn="l"/>
            <a:r>
              <a:rPr lang="pt-BR" sz="4000" dirty="0" smtClean="0">
                <a:solidFill>
                  <a:schemeClr val="bg1"/>
                </a:solidFill>
                <a:latin typeface="Century Gothic" pitchFamily="34" charset="0"/>
              </a:rPr>
              <a:t>Montanha Mística</a:t>
            </a:r>
          </a:p>
        </p:txBody>
      </p:sp>
      <p:sp>
        <p:nvSpPr>
          <p:cNvPr id="4" name="Retângulo 3"/>
          <p:cNvSpPr/>
          <p:nvPr/>
        </p:nvSpPr>
        <p:spPr>
          <a:xfrm>
            <a:off x="0" y="6464369"/>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a:t>
            </a:r>
            <a:r>
              <a:rPr lang="en-US" sz="1200" dirty="0" smtClean="0">
                <a:solidFill>
                  <a:schemeClr val="accent1"/>
                </a:solidFill>
                <a:latin typeface="Century Gothic" pitchFamily="34" charset="0"/>
              </a:rPr>
              <a:t>NASA/ESA/M. </a:t>
            </a:r>
            <a:r>
              <a:rPr lang="en-US" sz="1200" dirty="0" err="1" smtClean="0">
                <a:solidFill>
                  <a:schemeClr val="accent1"/>
                </a:solidFill>
                <a:latin typeface="Century Gothic" pitchFamily="34" charset="0"/>
              </a:rPr>
              <a:t>Livio</a:t>
            </a:r>
            <a:r>
              <a:rPr lang="en-US" sz="1200" dirty="0" smtClean="0">
                <a:solidFill>
                  <a:schemeClr val="accent1"/>
                </a:solidFill>
                <a:latin typeface="Century Gothic" pitchFamily="34" charset="0"/>
              </a:rPr>
              <a:t> &amp; Hubble 20th Anniversary Team (</a:t>
            </a:r>
            <a:r>
              <a:rPr lang="en-US" sz="1200" dirty="0" err="1" smtClean="0">
                <a:solidFill>
                  <a:schemeClr val="accent1"/>
                </a:solidFill>
                <a:latin typeface="Century Gothic" pitchFamily="34" charset="0"/>
              </a:rPr>
              <a:t>STScI</a:t>
            </a:r>
            <a:r>
              <a:rPr lang="en-US" sz="1200" dirty="0" smtClean="0">
                <a:solidFill>
                  <a:schemeClr val="accent1"/>
                </a:solidFill>
                <a:latin typeface="Century Gothic" pitchFamily="34" charset="0"/>
              </a:rPr>
              <a:t>)</a:t>
            </a:r>
            <a:endParaRPr lang="pt-BR" sz="1200" dirty="0" smtClean="0">
              <a:solidFill>
                <a:schemeClr val="accent1"/>
              </a:solidFill>
              <a:latin typeface="Century Gothic" pitchFamily="34" charset="0"/>
            </a:endParaRPr>
          </a:p>
        </p:txBody>
      </p:sp>
      <p:sp>
        <p:nvSpPr>
          <p:cNvPr id="5" name="Retângulo 4"/>
          <p:cNvSpPr/>
          <p:nvPr/>
        </p:nvSpPr>
        <p:spPr>
          <a:xfrm>
            <a:off x="251520" y="1052736"/>
            <a:ext cx="4824536"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a:t>
            </a:r>
          </a:p>
          <a:p>
            <a:pPr algn="l">
              <a:spcBef>
                <a:spcPct val="30000"/>
              </a:spcBef>
              <a:defRPr/>
            </a:pPr>
            <a:r>
              <a:rPr lang="pt-BR" sz="2000" dirty="0" smtClean="0">
                <a:solidFill>
                  <a:schemeClr val="bg1"/>
                </a:solidFill>
                <a:latin typeface="Century Gothic" pitchFamily="34" charset="0"/>
              </a:rPr>
              <a:t>(Nebulosa de Carina)</a:t>
            </a:r>
          </a:p>
          <a:p>
            <a:pPr algn="l">
              <a:spcBef>
                <a:spcPct val="30000"/>
              </a:spcBef>
              <a:defRPr/>
            </a:pPr>
            <a:r>
              <a:rPr lang="pt-BR" sz="2000" dirty="0" smtClean="0">
                <a:solidFill>
                  <a:schemeClr val="bg1"/>
                </a:solidFill>
                <a:latin typeface="Century Gothic" pitchFamily="34" charset="0"/>
              </a:rPr>
              <a:t>Distância: cerca de 7.500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3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à direita)</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HH-47</a:t>
            </a:r>
          </a:p>
        </p:txBody>
      </p:sp>
      <p:sp>
        <p:nvSpPr>
          <p:cNvPr id="4" name="Retângulo 3"/>
          <p:cNvSpPr/>
          <p:nvPr/>
        </p:nvSpPr>
        <p:spPr>
          <a:xfrm>
            <a:off x="0" y="6517327"/>
            <a:ext cx="6084168" cy="276999"/>
          </a:xfrm>
          <a:prstGeom prst="rect">
            <a:avLst/>
          </a:prstGeom>
          <a:noFill/>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NASA, ESA, </a:t>
            </a:r>
            <a:r>
              <a:rPr lang="pt-BR" sz="1200" dirty="0" err="1" smtClean="0">
                <a:solidFill>
                  <a:schemeClr val="accent1"/>
                </a:solidFill>
                <a:latin typeface="Century Gothic" pitchFamily="34" charset="0"/>
              </a:rPr>
              <a:t>and</a:t>
            </a:r>
            <a:r>
              <a:rPr lang="pt-BR" sz="1200" dirty="0" smtClean="0">
                <a:solidFill>
                  <a:schemeClr val="accent1"/>
                </a:solidFill>
                <a:latin typeface="Century Gothic" pitchFamily="34" charset="0"/>
              </a:rPr>
              <a:t> P. </a:t>
            </a:r>
            <a:r>
              <a:rPr lang="pt-BR" sz="1200" dirty="0" err="1" smtClean="0">
                <a:solidFill>
                  <a:schemeClr val="accent1"/>
                </a:solidFill>
                <a:latin typeface="Century Gothic" pitchFamily="34" charset="0"/>
              </a:rPr>
              <a:t>Hartigan</a:t>
            </a:r>
            <a:r>
              <a:rPr lang="pt-BR" sz="1200" dirty="0" smtClean="0">
                <a:solidFill>
                  <a:schemeClr val="accent1"/>
                </a:solidFill>
                <a:latin typeface="Century Gothic" pitchFamily="34" charset="0"/>
              </a:rPr>
              <a:t> (Rice </a:t>
            </a:r>
            <a:r>
              <a:rPr lang="pt-BR" sz="1200" dirty="0" err="1" smtClean="0">
                <a:solidFill>
                  <a:schemeClr val="accent1"/>
                </a:solidFill>
                <a:latin typeface="Century Gothic" pitchFamily="34" charset="0"/>
              </a:rPr>
              <a:t>University</a:t>
            </a:r>
            <a:r>
              <a:rPr lang="pt-BR" sz="1200" dirty="0" smtClean="0">
                <a:solidFill>
                  <a:schemeClr val="accent1"/>
                </a:solidFill>
                <a:latin typeface="Century Gothic" pitchFamily="34" charset="0"/>
              </a:rPr>
              <a:t>)</a:t>
            </a:r>
          </a:p>
        </p:txBody>
      </p:sp>
      <p:pic>
        <p:nvPicPr>
          <p:cNvPr id="2050" name="Picture 2" descr="http://imgsrc.hubblesite.org/hu/db/images/hs-2011-20-b-large_web.jpg"/>
          <p:cNvPicPr>
            <a:picLocks noChangeAspect="1" noChangeArrowheads="1"/>
          </p:cNvPicPr>
          <p:nvPr/>
        </p:nvPicPr>
        <p:blipFill>
          <a:blip r:embed="rId3" cstate="print"/>
          <a:srcRect/>
          <a:stretch>
            <a:fillRect/>
          </a:stretch>
        </p:blipFill>
        <p:spPr bwMode="auto">
          <a:xfrm>
            <a:off x="184628" y="1772816"/>
            <a:ext cx="8779860" cy="3270498"/>
          </a:xfrm>
          <a:prstGeom prst="rect">
            <a:avLst/>
          </a:prstGeom>
          <a:noFill/>
        </p:spPr>
      </p:pic>
      <p:sp>
        <p:nvSpPr>
          <p:cNvPr id="5" name="Retângulo 4"/>
          <p:cNvSpPr/>
          <p:nvPr/>
        </p:nvSpPr>
        <p:spPr>
          <a:xfrm>
            <a:off x="179512" y="4581128"/>
            <a:ext cx="7704856"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Objeto </a:t>
            </a:r>
            <a:r>
              <a:rPr lang="pt-BR" sz="2000" dirty="0" err="1" smtClean="0">
                <a:solidFill>
                  <a:schemeClr val="bg1"/>
                </a:solidFill>
                <a:latin typeface="Century Gothic" pitchFamily="34" charset="0"/>
              </a:rPr>
              <a:t>Herbig-Haro</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Distância: cerca de 1.350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Constelação: Vela</a:t>
            </a:r>
          </a:p>
          <a:p>
            <a:pPr algn="l">
              <a:spcBef>
                <a:spcPct val="30000"/>
              </a:spcBef>
              <a:defRPr/>
            </a:pPr>
            <a:r>
              <a:rPr lang="pt-BR" sz="2000" dirty="0" smtClean="0">
                <a:solidFill>
                  <a:schemeClr val="bg1"/>
                </a:solidFill>
                <a:latin typeface="Century Gothic" pitchFamily="34" charset="0"/>
              </a:rPr>
              <a:t>Tamanho: menor que 1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Imagem ALMA da jovem estrela HL Tauri (anotada)"/>
          <p:cNvPicPr>
            <a:picLocks noChangeAspect="1" noChangeArrowheads="1"/>
          </p:cNvPicPr>
          <p:nvPr/>
        </p:nvPicPr>
        <p:blipFill>
          <a:blip r:embed="rId3" cstate="print"/>
          <a:srcRect/>
          <a:stretch>
            <a:fillRect/>
          </a:stretch>
        </p:blipFill>
        <p:spPr bwMode="auto">
          <a:xfrm>
            <a:off x="1619672" y="548680"/>
            <a:ext cx="5976664" cy="5976664"/>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Disco protoplanetário</a:t>
            </a:r>
          </a:p>
        </p:txBody>
      </p:sp>
      <p:sp>
        <p:nvSpPr>
          <p:cNvPr id="4" name="Retângulo 3"/>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ESO</a:t>
            </a:r>
          </a:p>
        </p:txBody>
      </p:sp>
      <p:sp>
        <p:nvSpPr>
          <p:cNvPr id="5" name="Retângulo 4"/>
          <p:cNvSpPr/>
          <p:nvPr/>
        </p:nvSpPr>
        <p:spPr>
          <a:xfrm>
            <a:off x="179512" y="4797152"/>
            <a:ext cx="4176464"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Disco protoplanetário </a:t>
            </a:r>
          </a:p>
          <a:p>
            <a:pPr algn="l">
              <a:spcBef>
                <a:spcPct val="30000"/>
              </a:spcBef>
              <a:defRPr/>
            </a:pPr>
            <a:r>
              <a:rPr lang="pt-BR" sz="2000" dirty="0" smtClean="0">
                <a:solidFill>
                  <a:schemeClr val="bg1"/>
                </a:solidFill>
                <a:latin typeface="Century Gothic" pitchFamily="34" charset="0"/>
              </a:rPr>
              <a:t>ao redor de HL </a:t>
            </a:r>
            <a:r>
              <a:rPr lang="pt-BR" sz="2000" dirty="0" err="1" smtClean="0">
                <a:solidFill>
                  <a:schemeClr val="bg1"/>
                </a:solidFill>
                <a:latin typeface="Century Gothic" pitchFamily="34" charset="0"/>
              </a:rPr>
              <a:t>Tauri</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Distância: cerca de 450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da ordem de 100 UA</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692696"/>
            <a:ext cx="8892480" cy="5832648"/>
          </a:xfrm>
        </p:spPr>
        <p:txBody>
          <a:bodyPr/>
          <a:lstStyle/>
          <a:p>
            <a:pPr marL="447675" indent="-447675" algn="just">
              <a:buClr>
                <a:schemeClr val="accent5">
                  <a:lumMod val="75000"/>
                </a:schemeClr>
              </a:buClr>
              <a:buFont typeface="Wingdings" pitchFamily="2" charset="2"/>
              <a:buChar char="v"/>
            </a:pPr>
            <a:r>
              <a:rPr lang="pt-BR"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Protoestrela rodeada por disco de matéria</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Forte vento estelar: fase T </a:t>
            </a:r>
            <a:r>
              <a:rPr lang="pt-BR" b="0" dirty="0" err="1" smtClean="0">
                <a:solidFill>
                  <a:schemeClr val="accent1"/>
                </a:solidFill>
                <a:latin typeface="Century Gothic" pitchFamily="34" charset="0"/>
              </a:rPr>
              <a:t>Tauri</a:t>
            </a:r>
            <a:r>
              <a:rPr lang="pt-BR" b="0" dirty="0" smtClean="0">
                <a:solidFill>
                  <a:schemeClr val="accent1"/>
                </a:solidFill>
                <a:latin typeface="Century Gothic" pitchFamily="34" charset="0"/>
              </a:rPr>
              <a:t>, </a:t>
            </a:r>
            <a:r>
              <a:rPr lang="pt-BR" b="0" dirty="0" err="1" smtClean="0">
                <a:solidFill>
                  <a:schemeClr val="accent1"/>
                </a:solidFill>
                <a:latin typeface="Century Gothic" pitchFamily="34" charset="0"/>
              </a:rPr>
              <a:t>Ae</a:t>
            </a:r>
            <a:r>
              <a:rPr lang="pt-BR" b="0" dirty="0" smtClean="0">
                <a:solidFill>
                  <a:schemeClr val="accent1"/>
                </a:solidFill>
                <a:latin typeface="Century Gothic" pitchFamily="34" charset="0"/>
              </a:rPr>
              <a:t>, Be</a:t>
            </a:r>
          </a:p>
          <a:p>
            <a:pPr marL="447675" indent="-447675" algn="just">
              <a:buClr>
                <a:schemeClr val="accent5">
                  <a:lumMod val="75000"/>
                </a:schemeClr>
              </a:buClr>
              <a:buFont typeface="Wingdings" pitchFamily="2" charset="2"/>
              <a:buChar char="v"/>
            </a:pP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Vento desfaz disco, alargando o jato; final: vento esférico</a:t>
            </a:r>
          </a:p>
          <a:p>
            <a:pPr marL="447675" indent="-447675"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marL="447675" indent="-447675" algn="just">
              <a:buClr>
                <a:schemeClr val="accent5">
                  <a:lumMod val="75000"/>
                </a:schemeClr>
              </a:buClr>
              <a:buFont typeface="Wingdings" pitchFamily="2" charset="2"/>
              <a:buChar char="v"/>
            </a:pPr>
            <a:r>
              <a:rPr lang="pt-BR" b="0" dirty="0" smtClean="0">
                <a:solidFill>
                  <a:schemeClr val="accent1">
                    <a:lumMod val="60000"/>
                    <a:lumOff val="40000"/>
                  </a:schemeClr>
                </a:solidFill>
                <a:latin typeface="Century Gothic" pitchFamily="34" charset="0"/>
              </a:rPr>
              <a:t> </a:t>
            </a:r>
            <a:r>
              <a:rPr lang="pt-BR" b="0" dirty="0" smtClean="0">
                <a:solidFill>
                  <a:schemeClr val="accent1"/>
                </a:solidFill>
                <a:latin typeface="Century Gothic" pitchFamily="34" charset="0"/>
              </a:rPr>
              <a:t>Choques dos jatos com material interestelar:  objetos </a:t>
            </a:r>
            <a:r>
              <a:rPr lang="pt-BR" b="0" dirty="0" err="1" smtClean="0">
                <a:solidFill>
                  <a:schemeClr val="accent1"/>
                </a:solidFill>
                <a:latin typeface="Century Gothic" pitchFamily="34" charset="0"/>
              </a:rPr>
              <a:t>Herbig-Haro</a:t>
            </a: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365107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lum contrast="36000"/>
          </a:blip>
          <a:srcRect/>
          <a:stretch>
            <a:fillRect/>
          </a:stretch>
        </p:blipFill>
        <p:spPr bwMode="auto">
          <a:xfrm>
            <a:off x="0" y="188640"/>
            <a:ext cx="9144000" cy="6590179"/>
          </a:xfrm>
          <a:prstGeom prst="rect">
            <a:avLst/>
          </a:prstGeom>
          <a:noFill/>
          <a:ln w="9525">
            <a:noFill/>
            <a:miter lim="800000"/>
            <a:headEnd/>
            <a:tailEnd/>
          </a:ln>
        </p:spPr>
      </p:pic>
      <p:sp>
        <p:nvSpPr>
          <p:cNvPr id="28675" name="Rectangle 3"/>
          <p:cNvSpPr>
            <a:spLocks noChangeArrowheads="1"/>
          </p:cNvSpPr>
          <p:nvPr/>
        </p:nvSpPr>
        <p:spPr bwMode="auto">
          <a:xfrm>
            <a:off x="450850" y="260648"/>
            <a:ext cx="8441630" cy="1138773"/>
          </a:xfrm>
          <a:prstGeom prst="rect">
            <a:avLst/>
          </a:prstGeom>
          <a:noFill/>
          <a:ln w="9525">
            <a:noFill/>
            <a:miter lim="800000"/>
            <a:headEnd/>
            <a:tailEnd/>
          </a:ln>
        </p:spPr>
        <p:txBody>
          <a:bodyPr wrap="square">
            <a:spAutoFit/>
          </a:bodyPr>
          <a:lstStyle/>
          <a:p>
            <a:r>
              <a:rPr lang="pt-BR" sz="4000" dirty="0" smtClean="0">
                <a:solidFill>
                  <a:schemeClr val="bg1"/>
                </a:solidFill>
                <a:latin typeface="Century Gothic" pitchFamily="34" charset="0"/>
              </a:rPr>
              <a:t>As </a:t>
            </a:r>
            <a:r>
              <a:rPr lang="pt-BR" sz="4000" dirty="0">
                <a:solidFill>
                  <a:schemeClr val="bg1"/>
                </a:solidFill>
                <a:latin typeface="Century Gothic" pitchFamily="34" charset="0"/>
              </a:rPr>
              <a:t>Plêiades</a:t>
            </a:r>
          </a:p>
          <a:p>
            <a:pPr algn="l"/>
            <a:endParaRPr lang="pt-BR" sz="2800" dirty="0">
              <a:solidFill>
                <a:schemeClr val="bg1"/>
              </a:solidFill>
              <a:latin typeface="Century Gothic" pitchFamily="34" charset="0"/>
            </a:endParaRP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Telescópio Espacial Hubble</a:t>
            </a:r>
          </a:p>
        </p:txBody>
      </p:sp>
      <p:sp>
        <p:nvSpPr>
          <p:cNvPr id="6" name="Retângulo 5"/>
          <p:cNvSpPr/>
          <p:nvPr/>
        </p:nvSpPr>
        <p:spPr>
          <a:xfrm>
            <a:off x="179512" y="4149080"/>
            <a:ext cx="7704856" cy="200054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Aglomerado aberto</a:t>
            </a:r>
          </a:p>
          <a:p>
            <a:pPr algn="l">
              <a:spcBef>
                <a:spcPct val="30000"/>
              </a:spcBef>
              <a:defRPr/>
            </a:pPr>
            <a:r>
              <a:rPr lang="pt-BR" sz="2000" dirty="0" smtClean="0">
                <a:solidFill>
                  <a:schemeClr val="bg1"/>
                </a:solidFill>
                <a:latin typeface="Century Gothic" pitchFamily="34" charset="0"/>
              </a:rPr>
              <a:t>Distância: cerca de 400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Constelação: </a:t>
            </a:r>
            <a:r>
              <a:rPr lang="pt-BR" sz="2000" dirty="0" err="1" smtClean="0">
                <a:solidFill>
                  <a:schemeClr val="bg1"/>
                </a:solidFill>
                <a:latin typeface="Century Gothic" pitchFamily="34" charset="0"/>
              </a:rPr>
              <a:t>Taurus</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7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(núcleo) 70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(todo o sistema)</a:t>
            </a:r>
          </a:p>
          <a:p>
            <a:pPr algn="l">
              <a:spcBef>
                <a:spcPct val="30000"/>
              </a:spcBef>
              <a:defRPr/>
            </a:pPr>
            <a:r>
              <a:rPr lang="pt-BR" sz="2000" dirty="0" smtClean="0">
                <a:solidFill>
                  <a:schemeClr val="bg1"/>
                </a:solidFill>
                <a:latin typeface="Century Gothic" pitchFamily="34" charset="0"/>
              </a:rPr>
              <a:t>Idade: 100 milhões de anos</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720080"/>
          </a:xfrm>
          <a:solidFill>
            <a:schemeClr val="tx1">
              <a:alpha val="0"/>
            </a:schemeClr>
          </a:solidFill>
        </p:spPr>
        <p:txBody>
          <a:bodyPr/>
          <a:lstStyle/>
          <a:p>
            <a:r>
              <a:rPr lang="pt-BR" sz="3600" dirty="0" smtClean="0">
                <a:solidFill>
                  <a:schemeClr val="bg1"/>
                </a:solidFill>
                <a:latin typeface="Century Gothic" pitchFamily="34" charset="0"/>
              </a:rPr>
              <a:t>Estágios de evolução até a SP (</a:t>
            </a:r>
            <a:r>
              <a:rPr lang="pt-BR" sz="3600" dirty="0" err="1" smtClean="0">
                <a:solidFill>
                  <a:schemeClr val="bg1"/>
                </a:solidFill>
                <a:latin typeface="Century Gothic" pitchFamily="34" charset="0"/>
              </a:rPr>
              <a:t>1M</a:t>
            </a:r>
            <a:r>
              <a:rPr lang="pt-BR" sz="3600" baseline="-25000" dirty="0" err="1" smtClean="0">
                <a:solidFill>
                  <a:schemeClr val="bg1"/>
                </a:solidFill>
                <a:cs typeface="Arial"/>
              </a:rPr>
              <a:t>ʘ</a:t>
            </a:r>
            <a:r>
              <a:rPr lang="pt-BR" sz="3600" dirty="0" smtClean="0">
                <a:solidFill>
                  <a:schemeClr val="bg1"/>
                </a:solidFill>
                <a:cs typeface="Arial"/>
              </a:rPr>
              <a:t>)</a:t>
            </a:r>
            <a:endParaRPr lang="pt-BR" sz="3600" dirty="0" smtClean="0">
              <a:solidFill>
                <a:schemeClr val="bg1"/>
              </a:solidFill>
              <a:latin typeface="Century Gothic" pitchFamily="34" charset="0"/>
            </a:endParaRP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a:t>
            </a:r>
            <a:r>
              <a:rPr lang="pt-BR" sz="1200" dirty="0" err="1" smtClean="0">
                <a:solidFill>
                  <a:schemeClr val="accent1"/>
                </a:solidFill>
                <a:latin typeface="Century Gothic" pitchFamily="34" charset="0"/>
              </a:rPr>
              <a:t>Chaisson</a:t>
            </a:r>
            <a:r>
              <a:rPr lang="pt-BR" sz="1200" dirty="0" smtClean="0">
                <a:solidFill>
                  <a:schemeClr val="accent1"/>
                </a:solidFill>
                <a:latin typeface="Century Gothic" pitchFamily="34" charset="0"/>
              </a:rPr>
              <a:t> &amp; </a:t>
            </a:r>
            <a:r>
              <a:rPr lang="pt-BR" sz="1200" dirty="0" err="1" smtClean="0">
                <a:solidFill>
                  <a:schemeClr val="accent1"/>
                </a:solidFill>
                <a:latin typeface="Century Gothic" pitchFamily="34" charset="0"/>
              </a:rPr>
              <a:t>McMillan</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Astronomy</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Today</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nvGraphicFramePr>
        <p:xfrm>
          <a:off x="323528" y="1052736"/>
          <a:ext cx="8496947" cy="5112567"/>
        </p:xfrm>
        <a:graphic>
          <a:graphicData uri="http://schemas.openxmlformats.org/drawingml/2006/table">
            <a:tbl>
              <a:tblPr firstRow="1" bandRow="1">
                <a:tableStyleId>{BDBED569-4797-4DF1-A0F4-6AAB3CD982D8}</a:tableStyleId>
              </a:tblPr>
              <a:tblGrid>
                <a:gridCol w="2880320"/>
                <a:gridCol w="1872209"/>
                <a:gridCol w="1872209"/>
                <a:gridCol w="1872209"/>
              </a:tblGrid>
              <a:tr h="1092019">
                <a:tc>
                  <a:txBody>
                    <a:bodyPr/>
                    <a:lstStyle/>
                    <a:p>
                      <a:pPr algn="ctr"/>
                      <a:endParaRPr lang="pt-BR" sz="20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Estágio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9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a:t>
                      </a:r>
                      <a:r>
                        <a:rPr lang="pt-BR" sz="2000" baseline="0" dirty="0" smtClean="0">
                          <a:solidFill>
                            <a:schemeClr val="bg1"/>
                          </a:solidFill>
                          <a:latin typeface="Century Gothic" pitchFamily="34" charset="0"/>
                        </a:rPr>
                        <a:t> Central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 Superf.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Diâmetro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bl>
          </a:graphicData>
        </a:graphic>
      </p:graphicFrame>
      <p:sp>
        <p:nvSpPr>
          <p:cNvPr id="11" name="CaixaDeTexto 10"/>
          <p:cNvSpPr txBox="1"/>
          <p:nvPr/>
        </p:nvSpPr>
        <p:spPr>
          <a:xfrm>
            <a:off x="323528" y="2132856"/>
            <a:ext cx="2880320" cy="1015663"/>
          </a:xfrm>
          <a:prstGeom prst="rect">
            <a:avLst/>
          </a:prstGeom>
          <a:noFill/>
        </p:spPr>
        <p:txBody>
          <a:bodyPr wrap="square" rtlCol="0">
            <a:spAutoFit/>
          </a:bodyPr>
          <a:lstStyle/>
          <a:p>
            <a:r>
              <a:rPr lang="pt-BR" sz="2000" dirty="0" smtClean="0">
                <a:solidFill>
                  <a:srgbClr val="FF0000"/>
                </a:solidFill>
                <a:latin typeface="Century Gothic" pitchFamily="34" charset="0"/>
              </a:rPr>
              <a:t>Colapso, fragmentação da nuvem</a:t>
            </a:r>
            <a:endParaRPr lang="pt-BR" sz="2000" dirty="0">
              <a:solidFill>
                <a:srgbClr val="FF0000"/>
              </a:solidFill>
              <a:latin typeface="Century Gothic" pitchFamily="34" charset="0"/>
            </a:endParaRPr>
          </a:p>
        </p:txBody>
      </p:sp>
      <p:sp>
        <p:nvSpPr>
          <p:cNvPr id="12" name="CaixaDeTexto 11"/>
          <p:cNvSpPr txBox="1"/>
          <p:nvPr/>
        </p:nvSpPr>
        <p:spPr>
          <a:xfrm>
            <a:off x="5076056" y="2289066"/>
            <a:ext cx="1872208" cy="707886"/>
          </a:xfrm>
          <a:prstGeom prst="rect">
            <a:avLst/>
          </a:prstGeom>
          <a:noFill/>
        </p:spPr>
        <p:txBody>
          <a:bodyPr wrap="square" rtlCol="0">
            <a:spAutoFit/>
          </a:bodyPr>
          <a:lstStyle/>
          <a:p>
            <a:r>
              <a:rPr lang="pt-BR" sz="2000" dirty="0" smtClean="0">
                <a:solidFill>
                  <a:srgbClr val="FF0000"/>
                </a:solidFill>
                <a:latin typeface="Century Gothic" pitchFamily="34" charset="0"/>
              </a:rPr>
              <a:t>-263  a -173 </a:t>
            </a:r>
          </a:p>
          <a:p>
            <a:r>
              <a:rPr lang="pt-BR" sz="2000" dirty="0" smtClean="0">
                <a:solidFill>
                  <a:srgbClr val="FF0000"/>
                </a:solidFill>
                <a:latin typeface="Century Gothic" pitchFamily="34" charset="0"/>
              </a:rPr>
              <a:t>(10 a 100 K)</a:t>
            </a:r>
            <a:endParaRPr lang="pt-BR" sz="2000" dirty="0">
              <a:solidFill>
                <a:srgbClr val="FF0000"/>
              </a:solidFill>
              <a:latin typeface="Century Gothic" pitchFamily="34" charset="0"/>
            </a:endParaRPr>
          </a:p>
        </p:txBody>
      </p:sp>
      <p:sp>
        <p:nvSpPr>
          <p:cNvPr id="13" name="CaixaDeTexto 12"/>
          <p:cNvSpPr txBox="1"/>
          <p:nvPr/>
        </p:nvSpPr>
        <p:spPr>
          <a:xfrm>
            <a:off x="3203848" y="2289066"/>
            <a:ext cx="1872208" cy="400110"/>
          </a:xfrm>
          <a:prstGeom prst="rect">
            <a:avLst/>
          </a:prstGeom>
          <a:noFill/>
        </p:spPr>
        <p:txBody>
          <a:bodyPr wrap="square" rtlCol="0">
            <a:spAutoFit/>
          </a:bodyPr>
          <a:lstStyle/>
          <a:p>
            <a:r>
              <a:rPr lang="pt-BR" sz="2000" dirty="0" smtClean="0">
                <a:solidFill>
                  <a:srgbClr val="FF0000"/>
                </a:solidFill>
                <a:latin typeface="Century Gothic" pitchFamily="34" charset="0"/>
              </a:rPr>
              <a:t>-263 a 10 mil</a:t>
            </a:r>
          </a:p>
        </p:txBody>
      </p:sp>
      <p:sp>
        <p:nvSpPr>
          <p:cNvPr id="14" name="CaixaDeTexto 13"/>
          <p:cNvSpPr txBox="1"/>
          <p:nvPr/>
        </p:nvSpPr>
        <p:spPr>
          <a:xfrm>
            <a:off x="6948264" y="2289066"/>
            <a:ext cx="1800200" cy="707886"/>
          </a:xfrm>
          <a:prstGeom prst="rect">
            <a:avLst/>
          </a:prstGeom>
          <a:noFill/>
        </p:spPr>
        <p:txBody>
          <a:bodyPr wrap="square" rtlCol="0">
            <a:spAutoFit/>
          </a:bodyPr>
          <a:lstStyle/>
          <a:p>
            <a:r>
              <a:rPr lang="pt-BR" sz="2000" dirty="0" smtClean="0">
                <a:solidFill>
                  <a:srgbClr val="FF0000"/>
                </a:solidFill>
                <a:latin typeface="Century Gothic" pitchFamily="34" charset="0"/>
              </a:rPr>
              <a:t>10 </a:t>
            </a:r>
            <a:r>
              <a:rPr lang="pt-BR" sz="2000" dirty="0" err="1" smtClean="0">
                <a:solidFill>
                  <a:srgbClr val="FF0000"/>
                </a:solidFill>
                <a:latin typeface="Century Gothic" pitchFamily="34" charset="0"/>
              </a:rPr>
              <a:t>a.l.</a:t>
            </a:r>
            <a:r>
              <a:rPr lang="pt-BR" sz="2000" dirty="0" smtClean="0">
                <a:solidFill>
                  <a:srgbClr val="FF0000"/>
                </a:solidFill>
                <a:latin typeface="Century Gothic" pitchFamily="34" charset="0"/>
              </a:rPr>
              <a:t>  </a:t>
            </a:r>
            <a:r>
              <a:rPr lang="pt-BR" sz="2000" smtClean="0">
                <a:solidFill>
                  <a:srgbClr val="FF0000"/>
                </a:solidFill>
                <a:latin typeface="Century Gothic" pitchFamily="34" charset="0"/>
              </a:rPr>
              <a:t>a </a:t>
            </a:r>
          </a:p>
          <a:p>
            <a:r>
              <a:rPr lang="pt-BR" sz="2000" smtClean="0">
                <a:solidFill>
                  <a:srgbClr val="FF0000"/>
                </a:solidFill>
                <a:latin typeface="Century Gothic" pitchFamily="34" charset="0"/>
              </a:rPr>
              <a:t>100 </a:t>
            </a:r>
            <a:r>
              <a:rPr lang="pt-BR" sz="2000" dirty="0" smtClean="0">
                <a:solidFill>
                  <a:srgbClr val="FF0000"/>
                </a:solidFill>
                <a:latin typeface="Century Gothic" pitchFamily="34" charset="0"/>
              </a:rPr>
              <a:t>UA</a:t>
            </a:r>
            <a:endParaRPr lang="pt-BR" sz="2000" dirty="0">
              <a:solidFill>
                <a:srgbClr val="FF0000"/>
              </a:solidFill>
              <a:latin typeface="Century Gothic" pitchFamily="34" charset="0"/>
            </a:endParaRPr>
          </a:p>
        </p:txBody>
      </p:sp>
      <p:sp>
        <p:nvSpPr>
          <p:cNvPr id="15" name="CaixaDeTexto 14"/>
          <p:cNvSpPr txBox="1"/>
          <p:nvPr/>
        </p:nvSpPr>
        <p:spPr>
          <a:xfrm>
            <a:off x="395536" y="3418747"/>
            <a:ext cx="2736304" cy="400110"/>
          </a:xfrm>
          <a:prstGeom prst="rect">
            <a:avLst/>
          </a:prstGeom>
          <a:noFill/>
        </p:spPr>
        <p:txBody>
          <a:bodyPr wrap="square" rtlCol="0">
            <a:spAutoFit/>
          </a:bodyPr>
          <a:lstStyle/>
          <a:p>
            <a:r>
              <a:rPr lang="pt-BR" sz="2000" dirty="0" smtClean="0">
                <a:solidFill>
                  <a:srgbClr val="EA8D04"/>
                </a:solidFill>
                <a:latin typeface="Century Gothic" pitchFamily="34" charset="0"/>
              </a:rPr>
              <a:t>Protoestrela</a:t>
            </a:r>
            <a:endParaRPr lang="pt-BR" sz="2000" dirty="0">
              <a:solidFill>
                <a:srgbClr val="EA8D04"/>
              </a:solidFill>
              <a:latin typeface="Century Gothic" pitchFamily="34" charset="0"/>
            </a:endParaRPr>
          </a:p>
        </p:txBody>
      </p:sp>
      <p:sp>
        <p:nvSpPr>
          <p:cNvPr id="16" name="CaixaDeTexto 15"/>
          <p:cNvSpPr txBox="1"/>
          <p:nvPr/>
        </p:nvSpPr>
        <p:spPr>
          <a:xfrm>
            <a:off x="5076056"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3 a 4 mil</a:t>
            </a:r>
            <a:endParaRPr lang="pt-BR" sz="2000" dirty="0">
              <a:solidFill>
                <a:srgbClr val="EA8D04"/>
              </a:solidFill>
              <a:latin typeface="Century Gothic" pitchFamily="34" charset="0"/>
            </a:endParaRPr>
          </a:p>
        </p:txBody>
      </p:sp>
      <p:sp>
        <p:nvSpPr>
          <p:cNvPr id="17" name="CaixaDeTexto 16"/>
          <p:cNvSpPr txBox="1"/>
          <p:nvPr/>
        </p:nvSpPr>
        <p:spPr>
          <a:xfrm>
            <a:off x="3203848"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1M a 5M</a:t>
            </a:r>
            <a:endParaRPr lang="pt-BR" sz="2000" dirty="0">
              <a:solidFill>
                <a:srgbClr val="EA8D04"/>
              </a:solidFill>
              <a:latin typeface="Century Gothic" pitchFamily="34" charset="0"/>
            </a:endParaRPr>
          </a:p>
        </p:txBody>
      </p:sp>
      <p:sp>
        <p:nvSpPr>
          <p:cNvPr id="18" name="CaixaDeTexto 17"/>
          <p:cNvSpPr txBox="1"/>
          <p:nvPr/>
        </p:nvSpPr>
        <p:spPr>
          <a:xfrm>
            <a:off x="6948264" y="3284984"/>
            <a:ext cx="1872208" cy="707886"/>
          </a:xfrm>
          <a:prstGeom prst="rect">
            <a:avLst/>
          </a:prstGeom>
          <a:noFill/>
        </p:spPr>
        <p:txBody>
          <a:bodyPr wrap="square" rtlCol="0">
            <a:spAutoFit/>
          </a:bodyPr>
          <a:lstStyle/>
          <a:p>
            <a:r>
              <a:rPr lang="pt-BR" sz="2000" dirty="0" smtClean="0">
                <a:solidFill>
                  <a:srgbClr val="EA8D04"/>
                </a:solidFill>
                <a:latin typeface="Century Gothic" pitchFamily="34" charset="0"/>
              </a:rPr>
              <a:t>100 M a 10 M km</a:t>
            </a:r>
            <a:endParaRPr lang="pt-BR" sz="2000" dirty="0">
              <a:solidFill>
                <a:srgbClr val="EA8D04"/>
              </a:solidFill>
              <a:latin typeface="Century Gothic" pitchFamily="34" charset="0"/>
            </a:endParaRPr>
          </a:p>
        </p:txBody>
      </p:sp>
      <p:sp>
        <p:nvSpPr>
          <p:cNvPr id="19" name="CaixaDeTexto 18"/>
          <p:cNvSpPr txBox="1"/>
          <p:nvPr/>
        </p:nvSpPr>
        <p:spPr>
          <a:xfrm>
            <a:off x="323528" y="4437112"/>
            <a:ext cx="2880320" cy="400110"/>
          </a:xfrm>
          <a:prstGeom prst="rect">
            <a:avLst/>
          </a:prstGeom>
          <a:noFill/>
        </p:spPr>
        <p:txBody>
          <a:bodyPr wrap="square" rtlCol="0">
            <a:spAutoFit/>
          </a:bodyPr>
          <a:lstStyle/>
          <a:p>
            <a:r>
              <a:rPr lang="pt-BR" sz="2000" dirty="0" smtClean="0">
                <a:solidFill>
                  <a:srgbClr val="FFC000"/>
                </a:solidFill>
                <a:latin typeface="Century Gothic" pitchFamily="34" charset="0"/>
              </a:rPr>
              <a:t>Estrela Pré-SP</a:t>
            </a:r>
            <a:endParaRPr lang="pt-BR" sz="2000" dirty="0">
              <a:solidFill>
                <a:srgbClr val="FFC000"/>
              </a:solidFill>
              <a:latin typeface="Century Gothic" pitchFamily="34" charset="0"/>
            </a:endParaRPr>
          </a:p>
        </p:txBody>
      </p:sp>
      <p:sp>
        <p:nvSpPr>
          <p:cNvPr id="20" name="CaixaDeTexto 19"/>
          <p:cNvSpPr txBox="1"/>
          <p:nvPr/>
        </p:nvSpPr>
        <p:spPr>
          <a:xfrm>
            <a:off x="5076056"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4.500</a:t>
            </a:r>
            <a:endParaRPr lang="pt-BR" sz="2000" dirty="0">
              <a:solidFill>
                <a:srgbClr val="FFC000"/>
              </a:solidFill>
              <a:latin typeface="Century Gothic" pitchFamily="34" charset="0"/>
            </a:endParaRPr>
          </a:p>
        </p:txBody>
      </p:sp>
      <p:sp>
        <p:nvSpPr>
          <p:cNvPr id="21" name="CaixaDeTexto 20"/>
          <p:cNvSpPr txBox="1"/>
          <p:nvPr/>
        </p:nvSpPr>
        <p:spPr>
          <a:xfrm>
            <a:off x="3203848"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10 M</a:t>
            </a:r>
            <a:endParaRPr lang="pt-BR" sz="2000" dirty="0">
              <a:solidFill>
                <a:srgbClr val="FFC000"/>
              </a:solidFill>
              <a:latin typeface="Century Gothic" pitchFamily="34" charset="0"/>
            </a:endParaRPr>
          </a:p>
        </p:txBody>
      </p:sp>
      <p:sp>
        <p:nvSpPr>
          <p:cNvPr id="22" name="CaixaDeTexto 21"/>
          <p:cNvSpPr txBox="1"/>
          <p:nvPr/>
        </p:nvSpPr>
        <p:spPr>
          <a:xfrm>
            <a:off x="6660232" y="4469050"/>
            <a:ext cx="2088232" cy="400110"/>
          </a:xfrm>
          <a:prstGeom prst="rect">
            <a:avLst/>
          </a:prstGeom>
          <a:noFill/>
        </p:spPr>
        <p:txBody>
          <a:bodyPr wrap="square" rtlCol="0">
            <a:spAutoFit/>
          </a:bodyPr>
          <a:lstStyle/>
          <a:p>
            <a:r>
              <a:rPr lang="pt-BR" sz="2000" dirty="0" smtClean="0">
                <a:solidFill>
                  <a:srgbClr val="FFC000"/>
                </a:solidFill>
                <a:latin typeface="Century Gothic" pitchFamily="34" charset="0"/>
              </a:rPr>
              <a:t>2 M km</a:t>
            </a:r>
            <a:endParaRPr lang="pt-BR" sz="2000" dirty="0">
              <a:solidFill>
                <a:srgbClr val="FFC000"/>
              </a:solidFill>
              <a:latin typeface="Century Gothic" pitchFamily="34" charset="0"/>
            </a:endParaRPr>
          </a:p>
        </p:txBody>
      </p:sp>
      <p:sp>
        <p:nvSpPr>
          <p:cNvPr id="23" name="CaixaDeTexto 22"/>
          <p:cNvSpPr txBox="1"/>
          <p:nvPr/>
        </p:nvSpPr>
        <p:spPr>
          <a:xfrm>
            <a:off x="683568" y="5477162"/>
            <a:ext cx="2088232" cy="400110"/>
          </a:xfrm>
          <a:prstGeom prst="rect">
            <a:avLst/>
          </a:prstGeom>
          <a:noFill/>
        </p:spPr>
        <p:txBody>
          <a:bodyPr wrap="square" rtlCol="0">
            <a:spAutoFit/>
          </a:bodyPr>
          <a:lstStyle/>
          <a:p>
            <a:r>
              <a:rPr lang="pt-BR" sz="2000" dirty="0" smtClean="0">
                <a:solidFill>
                  <a:srgbClr val="FFFF00"/>
                </a:solidFill>
                <a:latin typeface="Century Gothic" pitchFamily="34" charset="0"/>
              </a:rPr>
              <a:t>Estrela SP</a:t>
            </a:r>
            <a:endParaRPr lang="pt-BR" sz="2000" dirty="0">
              <a:solidFill>
                <a:srgbClr val="FFFF00"/>
              </a:solidFill>
              <a:latin typeface="Century Gothic" pitchFamily="34" charset="0"/>
            </a:endParaRPr>
          </a:p>
        </p:txBody>
      </p:sp>
      <p:sp>
        <p:nvSpPr>
          <p:cNvPr id="24" name="CaixaDeTexto 23"/>
          <p:cNvSpPr txBox="1"/>
          <p:nvPr/>
        </p:nvSpPr>
        <p:spPr>
          <a:xfrm>
            <a:off x="5076056"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6.000</a:t>
            </a:r>
            <a:endParaRPr lang="pt-BR" sz="2000" dirty="0">
              <a:solidFill>
                <a:srgbClr val="FFFF00"/>
              </a:solidFill>
              <a:latin typeface="Century Gothic" pitchFamily="34" charset="0"/>
            </a:endParaRPr>
          </a:p>
        </p:txBody>
      </p:sp>
      <p:sp>
        <p:nvSpPr>
          <p:cNvPr id="26" name="CaixaDeTexto 25"/>
          <p:cNvSpPr txBox="1"/>
          <p:nvPr/>
        </p:nvSpPr>
        <p:spPr>
          <a:xfrm>
            <a:off x="3203848"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15 M</a:t>
            </a:r>
            <a:endParaRPr lang="pt-BR" sz="2000" dirty="0">
              <a:solidFill>
                <a:srgbClr val="FFFF00"/>
              </a:solidFill>
              <a:latin typeface="Century Gothic" pitchFamily="34" charset="0"/>
            </a:endParaRPr>
          </a:p>
        </p:txBody>
      </p:sp>
      <p:sp>
        <p:nvSpPr>
          <p:cNvPr id="27" name="CaixaDeTexto 26"/>
          <p:cNvSpPr txBox="1"/>
          <p:nvPr/>
        </p:nvSpPr>
        <p:spPr>
          <a:xfrm>
            <a:off x="6948264" y="5477162"/>
            <a:ext cx="1800200" cy="400110"/>
          </a:xfrm>
          <a:prstGeom prst="rect">
            <a:avLst/>
          </a:prstGeom>
          <a:noFill/>
        </p:spPr>
        <p:txBody>
          <a:bodyPr wrap="square" rtlCol="0">
            <a:spAutoFit/>
          </a:bodyPr>
          <a:lstStyle/>
          <a:p>
            <a:r>
              <a:rPr lang="pt-BR" sz="2000" dirty="0" smtClean="0">
                <a:solidFill>
                  <a:srgbClr val="FFFF00"/>
                </a:solidFill>
                <a:latin typeface="Century Gothic" pitchFamily="34" charset="0"/>
              </a:rPr>
              <a:t>1,5 M km</a:t>
            </a:r>
            <a:endParaRPr lang="pt-BR" sz="2000" dirty="0">
              <a:solidFill>
                <a:srgbClr val="FFFF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0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 pré-SP</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98" name="Conector reto 197"/>
          <p:cNvCxnSpPr/>
          <p:nvPr/>
        </p:nvCxnSpPr>
        <p:spPr bwMode="auto">
          <a:xfrm>
            <a:off x="1691680" y="4221088"/>
            <a:ext cx="4208935" cy="3127"/>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cxnSp>
        <p:nvCxnSpPr>
          <p:cNvPr id="200" name="Conector reto 199"/>
          <p:cNvCxnSpPr/>
          <p:nvPr/>
        </p:nvCxnSpPr>
        <p:spPr bwMode="auto">
          <a:xfrm flipH="1" flipV="1">
            <a:off x="5888213" y="4213412"/>
            <a:ext cx="4647" cy="1933900"/>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cxnSp>
        <p:nvCxnSpPr>
          <p:cNvPr id="172" name="Conector reto 171"/>
          <p:cNvCxnSpPr/>
          <p:nvPr/>
        </p:nvCxnSpPr>
        <p:spPr bwMode="auto">
          <a:xfrm>
            <a:off x="1860331" y="1187669"/>
            <a:ext cx="7011295" cy="2119735"/>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1828800" y="2152650"/>
            <a:ext cx="7023370" cy="2072236"/>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1828800" y="3009900"/>
            <a:ext cx="7052553" cy="2087394"/>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1828800" y="3962400"/>
            <a:ext cx="7042826" cy="1990928"/>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2699792" y="174319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220" name="CaixaDeTexto 219"/>
          <p:cNvSpPr txBox="1"/>
          <p:nvPr/>
        </p:nvSpPr>
        <p:spPr>
          <a:xfrm>
            <a:off x="2771800" y="270892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1" name="CaixaDeTexto 250"/>
          <p:cNvSpPr txBox="1"/>
          <p:nvPr/>
        </p:nvSpPr>
        <p:spPr>
          <a:xfrm>
            <a:off x="2915816" y="361540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63" name="CaixaDeTexto 262"/>
          <p:cNvSpPr txBox="1"/>
          <p:nvPr/>
        </p:nvSpPr>
        <p:spPr>
          <a:xfrm>
            <a:off x="2843808" y="462351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88900" cap="flat" cmpd="sng" algn="ctr">
            <a:gradFill>
              <a:gsLst>
                <a:gs pos="0">
                  <a:srgbClr val="7030A0"/>
                </a:gs>
                <a:gs pos="50000">
                  <a:srgbClr val="FFFFCC"/>
                </a:gs>
                <a:gs pos="100000">
                  <a:srgbClr val="FF0000"/>
                </a:gs>
                <a:gs pos="55000">
                  <a:srgbClr val="FFFF00"/>
                </a:gs>
                <a:gs pos="16000">
                  <a:srgbClr val="00B0F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Forma livre 263"/>
          <p:cNvSpPr/>
          <p:nvPr/>
        </p:nvSpPr>
        <p:spPr bwMode="auto">
          <a:xfrm>
            <a:off x="5833569" y="2895165"/>
            <a:ext cx="2548647" cy="1410876"/>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8647" h="1410876">
                <a:moveTo>
                  <a:pt x="2548647" y="91990"/>
                </a:moveTo>
                <a:lnTo>
                  <a:pt x="2086894" y="9728"/>
                </a:lnTo>
                <a:cubicBezTo>
                  <a:pt x="1973405" y="0"/>
                  <a:pt x="1921732" y="18281"/>
                  <a:pt x="1867711" y="33624"/>
                </a:cubicBezTo>
                <a:cubicBezTo>
                  <a:pt x="1813690" y="48967"/>
                  <a:pt x="1813027" y="22345"/>
                  <a:pt x="1762767" y="101788"/>
                </a:cubicBezTo>
                <a:cubicBezTo>
                  <a:pt x="1712507" y="181231"/>
                  <a:pt x="1652424" y="335194"/>
                  <a:pt x="1566153" y="510280"/>
                </a:cubicBezTo>
                <a:cubicBezTo>
                  <a:pt x="1479882" y="685366"/>
                  <a:pt x="1315713" y="1013663"/>
                  <a:pt x="1245140" y="1152305"/>
                </a:cubicBezTo>
                <a:cubicBezTo>
                  <a:pt x="1174567" y="1290947"/>
                  <a:pt x="1191353" y="1299976"/>
                  <a:pt x="1142715" y="1342129"/>
                </a:cubicBezTo>
                <a:cubicBezTo>
                  <a:pt x="1094077" y="1384282"/>
                  <a:pt x="1005955" y="1399572"/>
                  <a:pt x="953311" y="1405224"/>
                </a:cubicBezTo>
                <a:cubicBezTo>
                  <a:pt x="900667" y="1410876"/>
                  <a:pt x="873868" y="1395496"/>
                  <a:pt x="826851" y="1376041"/>
                </a:cubicBezTo>
                <a:cubicBezTo>
                  <a:pt x="779834" y="1356586"/>
                  <a:pt x="731196" y="1317675"/>
                  <a:pt x="671209" y="1288492"/>
                </a:cubicBezTo>
                <a:cubicBezTo>
                  <a:pt x="611222" y="1259309"/>
                  <a:pt x="530158" y="1218777"/>
                  <a:pt x="466928" y="1200943"/>
                </a:cubicBezTo>
                <a:cubicBezTo>
                  <a:pt x="403698" y="1183109"/>
                  <a:pt x="369651" y="1160411"/>
                  <a:pt x="291830" y="1181488"/>
                </a:cubicBezTo>
                <a:cubicBezTo>
                  <a:pt x="214009" y="1202565"/>
                  <a:pt x="0" y="1327403"/>
                  <a:pt x="0" y="1327403"/>
                </a:cubicBezTo>
                <a:lnTo>
                  <a:pt x="0" y="1327403"/>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196" name="Elipse 195"/>
          <p:cNvSpPr>
            <a:spLocks/>
          </p:cNvSpPr>
          <p:nvPr/>
        </p:nvSpPr>
        <p:spPr bwMode="auto">
          <a:xfrm>
            <a:off x="5800896" y="4126484"/>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1" name="Triângulo isósceles 280"/>
          <p:cNvSpPr/>
          <p:nvPr/>
        </p:nvSpPr>
        <p:spPr bwMode="auto">
          <a:xfrm rot="12277999">
            <a:off x="7176099" y="3385827"/>
            <a:ext cx="288032" cy="360040"/>
          </a:xfrm>
          <a:prstGeom prst="triangle">
            <a:avLst/>
          </a:prstGeom>
          <a:solidFill>
            <a:srgbClr val="DA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3" name="Forma livre 282"/>
          <p:cNvSpPr/>
          <p:nvPr/>
        </p:nvSpPr>
        <p:spPr bwMode="auto">
          <a:xfrm>
            <a:off x="6969152" y="3777567"/>
            <a:ext cx="1419272" cy="94757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85100 h 1408062"/>
              <a:gd name="connsiteX1" fmla="*/ 2091447 w 2548647"/>
              <a:gd name="connsiteY1" fmla="*/ 36462 h 1408062"/>
              <a:gd name="connsiteX2" fmla="*/ 1867711 w 2548647"/>
              <a:gd name="connsiteY2" fmla="*/ 26734 h 1408062"/>
              <a:gd name="connsiteX3" fmla="*/ 1656621 w 2548647"/>
              <a:gd name="connsiteY3" fmla="*/ 196860 h 1408062"/>
              <a:gd name="connsiteX4" fmla="*/ 1566153 w 2548647"/>
              <a:gd name="connsiteY4" fmla="*/ 503390 h 1408062"/>
              <a:gd name="connsiteX5" fmla="*/ 1245140 w 2548647"/>
              <a:gd name="connsiteY5" fmla="*/ 1145415 h 1408062"/>
              <a:gd name="connsiteX6" fmla="*/ 1128409 w 2548647"/>
              <a:gd name="connsiteY6" fmla="*/ 1310785 h 1408062"/>
              <a:gd name="connsiteX7" fmla="*/ 953311 w 2548647"/>
              <a:gd name="connsiteY7" fmla="*/ 1398334 h 1408062"/>
              <a:gd name="connsiteX8" fmla="*/ 826851 w 2548647"/>
              <a:gd name="connsiteY8" fmla="*/ 1369151 h 1408062"/>
              <a:gd name="connsiteX9" fmla="*/ 671209 w 2548647"/>
              <a:gd name="connsiteY9" fmla="*/ 1281602 h 1408062"/>
              <a:gd name="connsiteX10" fmla="*/ 466928 w 2548647"/>
              <a:gd name="connsiteY10" fmla="*/ 1194053 h 1408062"/>
              <a:gd name="connsiteX11" fmla="*/ 291830 w 2548647"/>
              <a:gd name="connsiteY11" fmla="*/ 1174598 h 1408062"/>
              <a:gd name="connsiteX12" fmla="*/ 0 w 2548647"/>
              <a:gd name="connsiteY12" fmla="*/ 1320513 h 1408062"/>
              <a:gd name="connsiteX13" fmla="*/ 0 w 2548647"/>
              <a:gd name="connsiteY13" fmla="*/ 1320513 h 1408062"/>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45140 w 2548647"/>
              <a:gd name="connsiteY5" fmla="*/ 1145414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74324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569536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66270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75587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38433"/>
              <a:gd name="connsiteX1" fmla="*/ 2091447 w 2548647"/>
              <a:gd name="connsiteY1" fmla="*/ 36461 h 1438433"/>
              <a:gd name="connsiteX2" fmla="*/ 1867711 w 2548647"/>
              <a:gd name="connsiteY2" fmla="*/ 26733 h 1438433"/>
              <a:gd name="connsiteX3" fmla="*/ 1656621 w 2548647"/>
              <a:gd name="connsiteY3" fmla="*/ 196859 h 1438433"/>
              <a:gd name="connsiteX4" fmla="*/ 1401756 w 2548647"/>
              <a:gd name="connsiteY4" fmla="*/ 755875 h 1438433"/>
              <a:gd name="connsiteX5" fmla="*/ 1146891 w 2548647"/>
              <a:gd name="connsiteY5" fmla="*/ 1128553 h 1438433"/>
              <a:gd name="connsiteX6" fmla="*/ 953311 w 2548647"/>
              <a:gd name="connsiteY6" fmla="*/ 1398333 h 1438433"/>
              <a:gd name="connsiteX7" fmla="*/ 826851 w 2548647"/>
              <a:gd name="connsiteY7" fmla="*/ 1369150 h 1438433"/>
              <a:gd name="connsiteX8" fmla="*/ 671209 w 2548647"/>
              <a:gd name="connsiteY8" fmla="*/ 1281601 h 1438433"/>
              <a:gd name="connsiteX9" fmla="*/ 466928 w 2548647"/>
              <a:gd name="connsiteY9" fmla="*/ 1194052 h 1438433"/>
              <a:gd name="connsiteX10" fmla="*/ 291830 w 2548647"/>
              <a:gd name="connsiteY10" fmla="*/ 1174597 h 1438433"/>
              <a:gd name="connsiteX11" fmla="*/ 0 w 2548647"/>
              <a:gd name="connsiteY11" fmla="*/ 1320512 h 1438433"/>
              <a:gd name="connsiteX12" fmla="*/ 0 w 2548647"/>
              <a:gd name="connsiteY12" fmla="*/ 1320512 h 1438433"/>
              <a:gd name="connsiteX0" fmla="*/ 2548647 w 2548647"/>
              <a:gd name="connsiteY0" fmla="*/ 85099 h 1394659"/>
              <a:gd name="connsiteX1" fmla="*/ 2091447 w 2548647"/>
              <a:gd name="connsiteY1" fmla="*/ 36461 h 1394659"/>
              <a:gd name="connsiteX2" fmla="*/ 1867711 w 2548647"/>
              <a:gd name="connsiteY2" fmla="*/ 26733 h 1394659"/>
              <a:gd name="connsiteX3" fmla="*/ 1656621 w 2548647"/>
              <a:gd name="connsiteY3" fmla="*/ 196859 h 1394659"/>
              <a:gd name="connsiteX4" fmla="*/ 1401756 w 2548647"/>
              <a:gd name="connsiteY4" fmla="*/ 755875 h 1394659"/>
              <a:gd name="connsiteX5" fmla="*/ 1146891 w 2548647"/>
              <a:gd name="connsiteY5" fmla="*/ 1128553 h 1394659"/>
              <a:gd name="connsiteX6" fmla="*/ 826851 w 2548647"/>
              <a:gd name="connsiteY6" fmla="*/ 1369150 h 1394659"/>
              <a:gd name="connsiteX7" fmla="*/ 671209 w 2548647"/>
              <a:gd name="connsiteY7" fmla="*/ 1281601 h 1394659"/>
              <a:gd name="connsiteX8" fmla="*/ 466928 w 2548647"/>
              <a:gd name="connsiteY8" fmla="*/ 1194052 h 1394659"/>
              <a:gd name="connsiteX9" fmla="*/ 291830 w 2548647"/>
              <a:gd name="connsiteY9" fmla="*/ 1174597 h 1394659"/>
              <a:gd name="connsiteX10" fmla="*/ 0 w 2548647"/>
              <a:gd name="connsiteY10" fmla="*/ 1320512 h 1394659"/>
              <a:gd name="connsiteX11" fmla="*/ 0 w 2548647"/>
              <a:gd name="connsiteY11" fmla="*/ 1320512 h 1394659"/>
              <a:gd name="connsiteX0" fmla="*/ 2548647 w 2548647"/>
              <a:gd name="connsiteY0" fmla="*/ 85099 h 1340400"/>
              <a:gd name="connsiteX1" fmla="*/ 2091447 w 2548647"/>
              <a:gd name="connsiteY1" fmla="*/ 36461 h 1340400"/>
              <a:gd name="connsiteX2" fmla="*/ 1867711 w 2548647"/>
              <a:gd name="connsiteY2" fmla="*/ 26733 h 1340400"/>
              <a:gd name="connsiteX3" fmla="*/ 1656621 w 2548647"/>
              <a:gd name="connsiteY3" fmla="*/ 196859 h 1340400"/>
              <a:gd name="connsiteX4" fmla="*/ 1401756 w 2548647"/>
              <a:gd name="connsiteY4" fmla="*/ 755875 h 1340400"/>
              <a:gd name="connsiteX5" fmla="*/ 1146891 w 2548647"/>
              <a:gd name="connsiteY5" fmla="*/ 1128553 h 1340400"/>
              <a:gd name="connsiteX6" fmla="*/ 764594 w 2548647"/>
              <a:gd name="connsiteY6" fmla="*/ 1314892 h 1340400"/>
              <a:gd name="connsiteX7" fmla="*/ 671209 w 2548647"/>
              <a:gd name="connsiteY7" fmla="*/ 1281601 h 1340400"/>
              <a:gd name="connsiteX8" fmla="*/ 466928 w 2548647"/>
              <a:gd name="connsiteY8" fmla="*/ 1194052 h 1340400"/>
              <a:gd name="connsiteX9" fmla="*/ 291830 w 2548647"/>
              <a:gd name="connsiteY9" fmla="*/ 1174597 h 1340400"/>
              <a:gd name="connsiteX10" fmla="*/ 0 w 2548647"/>
              <a:gd name="connsiteY10" fmla="*/ 1320512 h 1340400"/>
              <a:gd name="connsiteX11" fmla="*/ 0 w 2548647"/>
              <a:gd name="connsiteY11" fmla="*/ 1320512 h 1340400"/>
              <a:gd name="connsiteX0" fmla="*/ 2548647 w 2548647"/>
              <a:gd name="connsiteY0" fmla="*/ 85099 h 1325809"/>
              <a:gd name="connsiteX1" fmla="*/ 2091447 w 2548647"/>
              <a:gd name="connsiteY1" fmla="*/ 36461 h 1325809"/>
              <a:gd name="connsiteX2" fmla="*/ 1867711 w 2548647"/>
              <a:gd name="connsiteY2" fmla="*/ 26733 h 1325809"/>
              <a:gd name="connsiteX3" fmla="*/ 1656621 w 2548647"/>
              <a:gd name="connsiteY3" fmla="*/ 196859 h 1325809"/>
              <a:gd name="connsiteX4" fmla="*/ 1401756 w 2548647"/>
              <a:gd name="connsiteY4" fmla="*/ 755875 h 1325809"/>
              <a:gd name="connsiteX5" fmla="*/ 1146891 w 2548647"/>
              <a:gd name="connsiteY5" fmla="*/ 1128553 h 1325809"/>
              <a:gd name="connsiteX6" fmla="*/ 764594 w 2548647"/>
              <a:gd name="connsiteY6" fmla="*/ 1314892 h 1325809"/>
              <a:gd name="connsiteX7" fmla="*/ 466928 w 2548647"/>
              <a:gd name="connsiteY7" fmla="*/ 1194052 h 1325809"/>
              <a:gd name="connsiteX8" fmla="*/ 291830 w 2548647"/>
              <a:gd name="connsiteY8" fmla="*/ 1174597 h 1325809"/>
              <a:gd name="connsiteX9" fmla="*/ 0 w 2548647"/>
              <a:gd name="connsiteY9" fmla="*/ 1320512 h 1325809"/>
              <a:gd name="connsiteX10" fmla="*/ 0 w 2548647"/>
              <a:gd name="connsiteY10" fmla="*/ 1320512 h 1325809"/>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10" fmla="*/ 0 w 2548647"/>
              <a:gd name="connsiteY10" fmla="*/ 1320512 h 1320512"/>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175098 w 2256817"/>
              <a:gd name="connsiteY7" fmla="*/ 1194052 h 1221723"/>
              <a:gd name="connsiteX8" fmla="*/ 0 w 2256817"/>
              <a:gd name="connsiteY8" fmla="*/ 1174597 h 1221723"/>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217899 w 2256817"/>
              <a:gd name="connsiteY7" fmla="*/ 1128555 h 1221723"/>
              <a:gd name="connsiteX8" fmla="*/ 0 w 2256817"/>
              <a:gd name="connsiteY8" fmla="*/ 1174597 h 1221723"/>
              <a:gd name="connsiteX0" fmla="*/ 2256817 w 2256817"/>
              <a:gd name="connsiteY0" fmla="*/ 85099 h 1221724"/>
              <a:gd name="connsiteX1" fmla="*/ 1799617 w 2256817"/>
              <a:gd name="connsiteY1" fmla="*/ 36461 h 1221724"/>
              <a:gd name="connsiteX2" fmla="*/ 1575881 w 2256817"/>
              <a:gd name="connsiteY2" fmla="*/ 26733 h 1221724"/>
              <a:gd name="connsiteX3" fmla="*/ 1364791 w 2256817"/>
              <a:gd name="connsiteY3" fmla="*/ 196859 h 1221724"/>
              <a:gd name="connsiteX4" fmla="*/ 1109926 w 2256817"/>
              <a:gd name="connsiteY4" fmla="*/ 755875 h 1221724"/>
              <a:gd name="connsiteX5" fmla="*/ 855061 w 2256817"/>
              <a:gd name="connsiteY5" fmla="*/ 1128553 h 1221724"/>
              <a:gd name="connsiteX6" fmla="*/ 727629 w 2256817"/>
              <a:gd name="connsiteY6" fmla="*/ 1221724 h 1221724"/>
              <a:gd name="connsiteX7" fmla="*/ 217899 w 2256817"/>
              <a:gd name="connsiteY7" fmla="*/ 1128555 h 1221724"/>
              <a:gd name="connsiteX8" fmla="*/ 0 w 2256817"/>
              <a:gd name="connsiteY8" fmla="*/ 1174597 h 1221724"/>
              <a:gd name="connsiteX0" fmla="*/ 2256817 w 2256817"/>
              <a:gd name="connsiteY0" fmla="*/ 73894 h 1210519"/>
              <a:gd name="connsiteX1" fmla="*/ 1874520 w 2256817"/>
              <a:gd name="connsiteY1" fmla="*/ 92485 h 1210519"/>
              <a:gd name="connsiteX2" fmla="*/ 1575881 w 2256817"/>
              <a:gd name="connsiteY2" fmla="*/ 15528 h 1210519"/>
              <a:gd name="connsiteX3" fmla="*/ 1364791 w 2256817"/>
              <a:gd name="connsiteY3" fmla="*/ 185654 h 1210519"/>
              <a:gd name="connsiteX4" fmla="*/ 1109926 w 2256817"/>
              <a:gd name="connsiteY4" fmla="*/ 744670 h 1210519"/>
              <a:gd name="connsiteX5" fmla="*/ 855061 w 2256817"/>
              <a:gd name="connsiteY5" fmla="*/ 1117348 h 1210519"/>
              <a:gd name="connsiteX6" fmla="*/ 727629 w 2256817"/>
              <a:gd name="connsiteY6" fmla="*/ 1210519 h 1210519"/>
              <a:gd name="connsiteX7" fmla="*/ 217899 w 2256817"/>
              <a:gd name="connsiteY7" fmla="*/ 1117350 h 1210519"/>
              <a:gd name="connsiteX8" fmla="*/ 0 w 2256817"/>
              <a:gd name="connsiteY8" fmla="*/ 1163392 h 1210519"/>
              <a:gd name="connsiteX0" fmla="*/ 2256817 w 2256817"/>
              <a:gd name="connsiteY0" fmla="*/ 89422 h 1226047"/>
              <a:gd name="connsiteX1" fmla="*/ 1874520 w 2256817"/>
              <a:gd name="connsiteY1" fmla="*/ 14844 h 1226047"/>
              <a:gd name="connsiteX2" fmla="*/ 1575881 w 2256817"/>
              <a:gd name="connsiteY2" fmla="*/ 31056 h 1226047"/>
              <a:gd name="connsiteX3" fmla="*/ 1364791 w 2256817"/>
              <a:gd name="connsiteY3" fmla="*/ 201182 h 1226047"/>
              <a:gd name="connsiteX4" fmla="*/ 1109926 w 2256817"/>
              <a:gd name="connsiteY4" fmla="*/ 760198 h 1226047"/>
              <a:gd name="connsiteX5" fmla="*/ 855061 w 2256817"/>
              <a:gd name="connsiteY5" fmla="*/ 1132876 h 1226047"/>
              <a:gd name="connsiteX6" fmla="*/ 727629 w 2256817"/>
              <a:gd name="connsiteY6" fmla="*/ 1226047 h 1226047"/>
              <a:gd name="connsiteX7" fmla="*/ 217899 w 2256817"/>
              <a:gd name="connsiteY7" fmla="*/ 1132878 h 1226047"/>
              <a:gd name="connsiteX8" fmla="*/ 0 w 2256817"/>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82" h="1226047">
                <a:moveTo>
                  <a:pt x="2511682" y="108014"/>
                </a:moveTo>
                <a:lnTo>
                  <a:pt x="1874520" y="14844"/>
                </a:lnTo>
                <a:cubicBezTo>
                  <a:pt x="1761031" y="5116"/>
                  <a:pt x="1660836" y="0"/>
                  <a:pt x="1575881" y="31056"/>
                </a:cubicBezTo>
                <a:cubicBezTo>
                  <a:pt x="1490926" y="62112"/>
                  <a:pt x="1442450" y="79658"/>
                  <a:pt x="1364791" y="201182"/>
                </a:cubicBezTo>
                <a:cubicBezTo>
                  <a:pt x="1287132" y="322706"/>
                  <a:pt x="1194881" y="604916"/>
                  <a:pt x="1109926" y="760198"/>
                </a:cubicBezTo>
                <a:cubicBezTo>
                  <a:pt x="1024971" y="915480"/>
                  <a:pt x="918777" y="1055235"/>
                  <a:pt x="855061" y="1132876"/>
                </a:cubicBezTo>
                <a:cubicBezTo>
                  <a:pt x="791345" y="1210517"/>
                  <a:pt x="840956" y="1215131"/>
                  <a:pt x="727629" y="1226047"/>
                </a:cubicBezTo>
                <a:lnTo>
                  <a:pt x="217899" y="1132878"/>
                </a:lnTo>
                <a:cubicBezTo>
                  <a:pt x="139105" y="1125024"/>
                  <a:pt x="77821" y="1157843"/>
                  <a:pt x="0" y="1178920"/>
                </a:cubicBezTo>
              </a:path>
            </a:pathLst>
          </a:custGeom>
          <a:noFill/>
          <a:ln w="63500" cap="flat" cmpd="sng" algn="ctr">
            <a:gradFill>
              <a:gsLst>
                <a:gs pos="40000">
                  <a:srgbClr val="C00000"/>
                </a:gs>
                <a:gs pos="53000">
                  <a:srgbClr val="FF0000"/>
                </a:gs>
                <a:gs pos="100000">
                  <a:srgbClr val="FFC0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4" name="Triângulo isósceles 283"/>
          <p:cNvSpPr/>
          <p:nvPr/>
        </p:nvSpPr>
        <p:spPr bwMode="auto">
          <a:xfrm rot="11849869">
            <a:off x="7500286" y="4046547"/>
            <a:ext cx="288032" cy="360040"/>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5" name="Forma livre 284"/>
          <p:cNvSpPr/>
          <p:nvPr/>
        </p:nvSpPr>
        <p:spPr bwMode="auto">
          <a:xfrm>
            <a:off x="4788024" y="2296381"/>
            <a:ext cx="3598350" cy="163747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8350" h="1637470">
                <a:moveTo>
                  <a:pt x="3598350" y="81246"/>
                </a:moveTo>
                <a:lnTo>
                  <a:pt x="3149861" y="14971"/>
                </a:lnTo>
                <a:lnTo>
                  <a:pt x="2771131" y="9728"/>
                </a:lnTo>
                <a:cubicBezTo>
                  <a:pt x="2657642" y="0"/>
                  <a:pt x="2573524" y="83479"/>
                  <a:pt x="2499810" y="141907"/>
                </a:cubicBezTo>
                <a:cubicBezTo>
                  <a:pt x="2426096" y="200335"/>
                  <a:pt x="2400227" y="256301"/>
                  <a:pt x="2328847" y="360294"/>
                </a:cubicBezTo>
                <a:cubicBezTo>
                  <a:pt x="2257467" y="464287"/>
                  <a:pt x="2158682" y="625750"/>
                  <a:pt x="2071531" y="765864"/>
                </a:cubicBezTo>
                <a:cubicBezTo>
                  <a:pt x="1984380" y="905978"/>
                  <a:pt x="1881460" y="1072178"/>
                  <a:pt x="1805939" y="1200975"/>
                </a:cubicBezTo>
                <a:cubicBezTo>
                  <a:pt x="1730418" y="1329772"/>
                  <a:pt x="1681227" y="1467840"/>
                  <a:pt x="1618404" y="1538644"/>
                </a:cubicBezTo>
                <a:cubicBezTo>
                  <a:pt x="1555581" y="1609449"/>
                  <a:pt x="1483649" y="1614134"/>
                  <a:pt x="1429000" y="1625802"/>
                </a:cubicBezTo>
                <a:cubicBezTo>
                  <a:pt x="1374351" y="1637470"/>
                  <a:pt x="1342872" y="1624096"/>
                  <a:pt x="1290508" y="1608651"/>
                </a:cubicBezTo>
                <a:cubicBezTo>
                  <a:pt x="1238144" y="1593206"/>
                  <a:pt x="1180333" y="1558853"/>
                  <a:pt x="1114814" y="1533133"/>
                </a:cubicBezTo>
                <a:cubicBezTo>
                  <a:pt x="1049295" y="1507413"/>
                  <a:pt x="963183" y="1473078"/>
                  <a:pt x="897394" y="1454331"/>
                </a:cubicBezTo>
                <a:cubicBezTo>
                  <a:pt x="831605" y="1435584"/>
                  <a:pt x="829177" y="1416786"/>
                  <a:pt x="720080" y="1420651"/>
                </a:cubicBezTo>
                <a:cubicBezTo>
                  <a:pt x="577066" y="1389147"/>
                  <a:pt x="408045" y="1396648"/>
                  <a:pt x="288032" y="1420651"/>
                </a:cubicBezTo>
                <a:cubicBezTo>
                  <a:pt x="168019" y="1444654"/>
                  <a:pt x="107394" y="1475973"/>
                  <a:pt x="0" y="1564667"/>
                </a:cubicBezTo>
              </a:path>
            </a:pathLst>
          </a:custGeom>
          <a:noFill/>
          <a:ln w="63500" cap="flat" cmpd="sng" algn="ctr">
            <a:gradFill>
              <a:gsLst>
                <a:gs pos="6000">
                  <a:srgbClr val="C00000"/>
                </a:gs>
                <a:gs pos="60000">
                  <a:srgbClr val="EA8D04"/>
                </a:gs>
                <a:gs pos="68000">
                  <a:srgbClr val="FFFF00"/>
                </a:gs>
                <a:gs pos="100000">
                  <a:srgbClr val="CCECFF"/>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6" name="Triângulo isósceles 285"/>
          <p:cNvSpPr/>
          <p:nvPr/>
        </p:nvSpPr>
        <p:spPr bwMode="auto">
          <a:xfrm rot="12681411">
            <a:off x="6741705" y="2831430"/>
            <a:ext cx="288032" cy="360040"/>
          </a:xfrm>
          <a:prstGeom prst="triangle">
            <a:avLst/>
          </a:prstGeom>
          <a:solidFill>
            <a:srgbClr val="EA8D0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 (ZAMS)</a:t>
            </a:r>
            <a:endParaRPr lang="pt-BR" sz="2800" dirty="0">
              <a:solidFill>
                <a:schemeClr val="bg1"/>
              </a:solidFill>
              <a:latin typeface="Century Gothic" pitchFamily="34" charset="0"/>
            </a:endParaRPr>
          </a:p>
        </p:txBody>
      </p:sp>
      <p:sp>
        <p:nvSpPr>
          <p:cNvPr id="290" name="CaixaDeTexto 289"/>
          <p:cNvSpPr txBox="1"/>
          <p:nvPr/>
        </p:nvSpPr>
        <p:spPr>
          <a:xfrm>
            <a:off x="7524328" y="2420888"/>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1" name="CaixaDeTexto 290"/>
          <p:cNvSpPr txBox="1"/>
          <p:nvPr/>
        </p:nvSpPr>
        <p:spPr>
          <a:xfrm>
            <a:off x="7668344" y="3327375"/>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0,3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2" name="CaixaDeTexto 291"/>
          <p:cNvSpPr txBox="1"/>
          <p:nvPr/>
        </p:nvSpPr>
        <p:spPr>
          <a:xfrm>
            <a:off x="7172672" y="1772816"/>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fade">
                                      <p:cBhvr>
                                        <p:cTn id="10" dur="2000"/>
                                        <p:tgtEl>
                                          <p:spTgt spid="2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animEffect transition="in" filter="fade">
                                      <p:cBhvr>
                                        <p:cTn id="15" dur="2000"/>
                                        <p:tgtEl>
                                          <p:spTgt spid="1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7"/>
                                        </p:tgtEl>
                                        <p:attrNameLst>
                                          <p:attrName>style.visibility</p:attrName>
                                        </p:attrNameLst>
                                      </p:cBhvr>
                                      <p:to>
                                        <p:strVal val="visible"/>
                                      </p:to>
                                    </p:set>
                                    <p:animEffect transition="in" filter="fade">
                                      <p:cBhvr>
                                        <p:cTn id="18" dur="2000"/>
                                        <p:tgtEl>
                                          <p:spTgt spid="21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2000"/>
                                        <p:tgtEl>
                                          <p:spTgt spid="1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0"/>
                                        </p:tgtEl>
                                        <p:attrNameLst>
                                          <p:attrName>style.visibility</p:attrName>
                                        </p:attrNameLst>
                                      </p:cBhvr>
                                      <p:to>
                                        <p:strVal val="visible"/>
                                      </p:to>
                                    </p:set>
                                    <p:animEffect transition="in" filter="fade">
                                      <p:cBhvr>
                                        <p:cTn id="25" dur="2000"/>
                                        <p:tgtEl>
                                          <p:spTgt spid="220"/>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2000"/>
                                        <p:tgtEl>
                                          <p:spTgt spid="20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1"/>
                                        </p:tgtEl>
                                        <p:attrNameLst>
                                          <p:attrName>style.visibility</p:attrName>
                                        </p:attrNameLst>
                                      </p:cBhvr>
                                      <p:to>
                                        <p:strVal val="visible"/>
                                      </p:to>
                                    </p:set>
                                    <p:animEffect transition="in" filter="fade">
                                      <p:cBhvr>
                                        <p:cTn id="32" dur="2000"/>
                                        <p:tgtEl>
                                          <p:spTgt spid="251"/>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fade">
                                      <p:cBhvr>
                                        <p:cTn id="36" dur="2000"/>
                                        <p:tgtEl>
                                          <p:spTgt spid="20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3"/>
                                        </p:tgtEl>
                                        <p:attrNameLst>
                                          <p:attrName>style.visibility</p:attrName>
                                        </p:attrNameLst>
                                      </p:cBhvr>
                                      <p:to>
                                        <p:strVal val="visible"/>
                                      </p:to>
                                    </p:set>
                                    <p:animEffect transition="in" filter="fade">
                                      <p:cBhvr>
                                        <p:cTn id="39" dur="2000"/>
                                        <p:tgtEl>
                                          <p:spTgt spid="26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8"/>
                                        </p:tgtEl>
                                        <p:attrNameLst>
                                          <p:attrName>style.visibility</p:attrName>
                                        </p:attrNameLst>
                                      </p:cBhvr>
                                      <p:to>
                                        <p:strVal val="visible"/>
                                      </p:to>
                                    </p:set>
                                    <p:animEffect transition="in" filter="wipe(left)">
                                      <p:cBhvr>
                                        <p:cTn id="44" dur="1000"/>
                                        <p:tgtEl>
                                          <p:spTgt spid="198"/>
                                        </p:tgtEl>
                                      </p:cBhvr>
                                    </p:animEffect>
                                  </p:childTnLst>
                                </p:cTn>
                              </p:par>
                              <p:par>
                                <p:cTn id="45" presetID="22" presetClass="entr" presetSubtype="4" fill="hold" nodeType="with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wipe(down)">
                                      <p:cBhvr>
                                        <p:cTn id="47" dur="1000"/>
                                        <p:tgtEl>
                                          <p:spTgt spid="20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96"/>
                                        </p:tgtEl>
                                        <p:attrNameLst>
                                          <p:attrName>style.visibility</p:attrName>
                                        </p:attrNameLst>
                                      </p:cBhvr>
                                      <p:to>
                                        <p:strVal val="visible"/>
                                      </p:to>
                                    </p:set>
                                    <p:animEffect transition="in" filter="fade">
                                      <p:cBhvr>
                                        <p:cTn id="51" dur="2000"/>
                                        <p:tgtEl>
                                          <p:spTgt spid="19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64"/>
                                        </p:tgtEl>
                                        <p:attrNameLst>
                                          <p:attrName>style.visibility</p:attrName>
                                        </p:attrNameLst>
                                      </p:cBhvr>
                                      <p:to>
                                        <p:strVal val="visible"/>
                                      </p:to>
                                    </p:set>
                                    <p:animEffect transition="in" filter="wipe(right)">
                                      <p:cBhvr>
                                        <p:cTn id="56" dur="2000"/>
                                        <p:tgtEl>
                                          <p:spTgt spid="26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0"/>
                                        </p:tgtEl>
                                        <p:attrNameLst>
                                          <p:attrName>style.visibility</p:attrName>
                                        </p:attrNameLst>
                                      </p:cBhvr>
                                      <p:to>
                                        <p:strVal val="visible"/>
                                      </p:to>
                                    </p:set>
                                    <p:animEffect transition="in" filter="fade">
                                      <p:cBhvr>
                                        <p:cTn id="59" dur="2000"/>
                                        <p:tgtEl>
                                          <p:spTgt spid="29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1"/>
                                        </p:tgtEl>
                                        <p:attrNameLst>
                                          <p:attrName>style.visibility</p:attrName>
                                        </p:attrNameLst>
                                      </p:cBhvr>
                                      <p:to>
                                        <p:strVal val="visible"/>
                                      </p:to>
                                    </p:set>
                                    <p:animEffect transition="in" filter="fade">
                                      <p:cBhvr>
                                        <p:cTn id="62" dur="2000"/>
                                        <p:tgtEl>
                                          <p:spTgt spid="2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83"/>
                                        </p:tgtEl>
                                        <p:attrNameLst>
                                          <p:attrName>style.visibility</p:attrName>
                                        </p:attrNameLst>
                                      </p:cBhvr>
                                      <p:to>
                                        <p:strVal val="visible"/>
                                      </p:to>
                                    </p:set>
                                    <p:animEffect transition="in" filter="wipe(right)">
                                      <p:cBhvr>
                                        <p:cTn id="67" dur="2000"/>
                                        <p:tgtEl>
                                          <p:spTgt spid="28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1"/>
                                        </p:tgtEl>
                                        <p:attrNameLst>
                                          <p:attrName>style.visibility</p:attrName>
                                        </p:attrNameLst>
                                      </p:cBhvr>
                                      <p:to>
                                        <p:strVal val="visible"/>
                                      </p:to>
                                    </p:set>
                                    <p:animEffect transition="in" filter="fade">
                                      <p:cBhvr>
                                        <p:cTn id="70" dur="2000"/>
                                        <p:tgtEl>
                                          <p:spTgt spid="29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4"/>
                                        </p:tgtEl>
                                        <p:attrNameLst>
                                          <p:attrName>style.visibility</p:attrName>
                                        </p:attrNameLst>
                                      </p:cBhvr>
                                      <p:to>
                                        <p:strVal val="visible"/>
                                      </p:to>
                                    </p:set>
                                    <p:animEffect transition="in" filter="fade">
                                      <p:cBhvr>
                                        <p:cTn id="73" dur="2000"/>
                                        <p:tgtEl>
                                          <p:spTgt spid="28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285"/>
                                        </p:tgtEl>
                                        <p:attrNameLst>
                                          <p:attrName>style.visibility</p:attrName>
                                        </p:attrNameLst>
                                      </p:cBhvr>
                                      <p:to>
                                        <p:strVal val="visible"/>
                                      </p:to>
                                    </p:set>
                                    <p:animEffect transition="in" filter="wipe(right)">
                                      <p:cBhvr>
                                        <p:cTn id="78" dur="2000"/>
                                        <p:tgtEl>
                                          <p:spTgt spid="28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92"/>
                                        </p:tgtEl>
                                        <p:attrNameLst>
                                          <p:attrName>style.visibility</p:attrName>
                                        </p:attrNameLst>
                                      </p:cBhvr>
                                      <p:to>
                                        <p:strVal val="visible"/>
                                      </p:to>
                                    </p:set>
                                    <p:animEffect transition="in" filter="fade">
                                      <p:cBhvr>
                                        <p:cTn id="81" dur="2000"/>
                                        <p:tgtEl>
                                          <p:spTgt spid="29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86"/>
                                        </p:tgtEl>
                                        <p:attrNameLst>
                                          <p:attrName>style.visibility</p:attrName>
                                        </p:attrNameLst>
                                      </p:cBhvr>
                                      <p:to>
                                        <p:strVal val="visible"/>
                                      </p:to>
                                    </p:set>
                                    <p:animEffect transition="in" filter="fade">
                                      <p:cBhvr>
                                        <p:cTn id="84" dur="2000"/>
                                        <p:tgtEl>
                                          <p:spTgt spid="286"/>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93"/>
                                        </p:tgtEl>
                                        <p:attrNameLst>
                                          <p:attrName>style.visibility</p:attrName>
                                        </p:attrNameLst>
                                      </p:cBhvr>
                                      <p:to>
                                        <p:strVal val="visible"/>
                                      </p:to>
                                    </p:set>
                                    <p:animEffect transition="in" filter="fade">
                                      <p:cBhvr>
                                        <p:cTn id="88"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17" grpId="0"/>
      <p:bldP spid="220" grpId="0"/>
      <p:bldP spid="251" grpId="0"/>
      <p:bldP spid="263" grpId="0"/>
      <p:bldP spid="253" grpId="0" animBg="1"/>
      <p:bldP spid="264" grpId="0" animBg="1"/>
      <p:bldP spid="196" grpId="0" animBg="1"/>
      <p:bldP spid="281" grpId="0" animBg="1"/>
      <p:bldP spid="283" grpId="0" animBg="1"/>
      <p:bldP spid="284" grpId="0" animBg="1"/>
      <p:bldP spid="285" grpId="0" animBg="1"/>
      <p:bldP spid="286" grpId="0" animBg="1"/>
      <p:bldP spid="289" grpId="0"/>
      <p:bldP spid="290" grpId="0"/>
      <p:bldP spid="291" grpId="0"/>
      <p:bldP spid="2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116632"/>
            <a:ext cx="8892480" cy="5832648"/>
          </a:xfrm>
        </p:spPr>
        <p:txBody>
          <a:bodyPr/>
          <a:lstStyle/>
          <a:p>
            <a:pPr marL="447675" indent="-447675" algn="just">
              <a:buClr>
                <a:schemeClr val="accent5">
                  <a:lumMod val="75000"/>
                </a:schemeClr>
              </a:buClr>
              <a:buFont typeface="Wingdings" pitchFamily="2" charset="2"/>
              <a:buChar char="v"/>
            </a:pPr>
            <a:r>
              <a:rPr lang="pt-BR" sz="4000" dirty="0" smtClean="0">
                <a:solidFill>
                  <a:schemeClr val="accent1"/>
                </a:solidFill>
                <a:latin typeface="Century Gothic" pitchFamily="34" charset="0"/>
              </a:rPr>
              <a:t> </a:t>
            </a:r>
            <a:r>
              <a:rPr lang="pt-BR" sz="3600" b="0" dirty="0" smtClean="0">
                <a:solidFill>
                  <a:schemeClr val="accent1"/>
                </a:solidFill>
                <a:latin typeface="Century Gothic" pitchFamily="34" charset="0"/>
              </a:rPr>
              <a:t>Trilhas de </a:t>
            </a:r>
            <a:r>
              <a:rPr lang="pt-BR" sz="3600" b="0" dirty="0" err="1" smtClean="0">
                <a:solidFill>
                  <a:schemeClr val="accent1"/>
                </a:solidFill>
                <a:latin typeface="Century Gothic" pitchFamily="34" charset="0"/>
              </a:rPr>
              <a:t>Hayashi</a:t>
            </a:r>
            <a:r>
              <a:rPr lang="pt-BR" sz="3600" b="0" dirty="0" smtClean="0">
                <a:solidFill>
                  <a:schemeClr val="accent1"/>
                </a:solidFill>
                <a:latin typeface="Century Gothic" pitchFamily="34" charset="0"/>
              </a:rPr>
              <a:t>: trecho da trajetória pré-SP quase vertical</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Trilha de </a:t>
            </a:r>
            <a:r>
              <a:rPr lang="pt-BR" sz="3600" b="0" dirty="0" err="1" smtClean="0">
                <a:solidFill>
                  <a:schemeClr val="accent1"/>
                </a:solidFill>
                <a:latin typeface="Century Gothic" pitchFamily="34" charset="0"/>
              </a:rPr>
              <a:t>Henyey</a:t>
            </a:r>
            <a:r>
              <a:rPr lang="pt-BR" sz="3600" b="0" dirty="0" smtClean="0">
                <a:solidFill>
                  <a:schemeClr val="accent1"/>
                </a:solidFill>
                <a:latin typeface="Century Gothic" pitchFamily="34" charset="0"/>
              </a:rPr>
              <a:t>: trecho da trajetória  pré-SP (após a TH) quase horizontal</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Estrelas de maior massa: evolução pré-SP mais rápida</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O: alguns milhões de anos</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M: 1 bilhão de anos!</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980728"/>
            <a:ext cx="8892480" cy="5832648"/>
          </a:xfrm>
        </p:spPr>
        <p:txBody>
          <a:bodyPr/>
          <a:lstStyle/>
          <a:p>
            <a:pPr marL="447675" indent="-447675" algn="just">
              <a:buClr>
                <a:schemeClr val="accent5">
                  <a:lumMod val="75000"/>
                </a:schemeClr>
              </a:buClr>
            </a:pPr>
            <a:r>
              <a:rPr lang="pt-BR" sz="3600" dirty="0" smtClean="0">
                <a:solidFill>
                  <a:schemeClr val="bg1"/>
                </a:solidFill>
                <a:latin typeface="Century Gothic" pitchFamily="34" charset="0"/>
              </a:rPr>
              <a:t>Anãs marrons:</a:t>
            </a:r>
          </a:p>
          <a:p>
            <a:pPr marL="447675" indent="-447675" algn="just">
              <a:buClr>
                <a:schemeClr val="accent5">
                  <a:lumMod val="75000"/>
                </a:schemeClr>
              </a:buClr>
            </a:pPr>
            <a:endParaRPr lang="pt-BR" sz="3600" b="0" dirty="0" smtClean="0">
              <a:solidFill>
                <a:schemeClr val="accent1"/>
              </a:solidFill>
              <a:latin typeface="Century Gothic" pitchFamily="34" charset="0"/>
            </a:endParaRPr>
          </a:p>
          <a:p>
            <a:pPr marL="539750" indent="-539750"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Objetos intermediários entre estrelas e planetas:</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planetas: até 12 massas de Júpiter (0,012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dirty="0" smtClean="0">
                <a:solidFill>
                  <a:schemeClr val="accent1"/>
                </a:solidFill>
                <a:latin typeface="Century Gothic" pitchFamily="34" charset="0"/>
              </a:rPr>
              <a:t>)</a:t>
            </a:r>
          </a:p>
          <a:p>
            <a:pPr lvl="1" algn="just">
              <a:buClr>
                <a:schemeClr val="accent5">
                  <a:lumMod val="75000"/>
                </a:schemeClr>
              </a:buClr>
              <a:buFont typeface="Wingdings" pitchFamily="2" charset="2"/>
              <a:buChar char="v"/>
            </a:pPr>
            <a:r>
              <a:rPr lang="pt-BR" b="0" dirty="0" smtClean="0">
                <a:solidFill>
                  <a:schemeClr val="accent1"/>
                </a:solidFill>
                <a:latin typeface="Century Gothic" pitchFamily="34" charset="0"/>
              </a:rPr>
              <a:t> estrelas: limite inferior de 0,08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endParaRPr lang="pt-BR"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010906"/>
            <a:ext cx="7162800" cy="2168565"/>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Evolução de estrelas de pouca massa</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8" name="Conector reto 197"/>
          <p:cNvCxnSpPr/>
          <p:nvPr/>
        </p:nvCxnSpPr>
        <p:spPr bwMode="auto">
          <a:xfrm flipV="1">
            <a:off x="1907704" y="3703466"/>
            <a:ext cx="3724974" cy="503"/>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200" name="Conector reto 199"/>
          <p:cNvCxnSpPr/>
          <p:nvPr/>
        </p:nvCxnSpPr>
        <p:spPr bwMode="auto">
          <a:xfrm flipV="1">
            <a:off x="5676837" y="3736428"/>
            <a:ext cx="3442" cy="2327251"/>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172" name="Conector reto 171"/>
          <p:cNvCxnSpPr/>
          <p:nvPr/>
        </p:nvCxnSpPr>
        <p:spPr bwMode="auto">
          <a:xfrm>
            <a:off x="2411760" y="1078032"/>
            <a:ext cx="6243842" cy="1851922"/>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2349305" y="1955409"/>
            <a:ext cx="6286841" cy="1842931"/>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2349305" y="2771335"/>
            <a:ext cx="6278225" cy="1809793"/>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2335237" y="3657600"/>
            <a:ext cx="6320365" cy="1787624"/>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0" name="CaixaDeTexto 219"/>
          <p:cNvSpPr txBox="1"/>
          <p:nvPr/>
        </p:nvSpPr>
        <p:spPr>
          <a:xfrm>
            <a:off x="7452320" y="3212976"/>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 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51" name="CaixaDeTexto 250"/>
          <p:cNvSpPr txBox="1"/>
          <p:nvPr/>
        </p:nvSpPr>
        <p:spPr>
          <a:xfrm>
            <a:off x="7596336" y="4077072"/>
            <a:ext cx="1728192" cy="954107"/>
          </a:xfrm>
          <a:prstGeom prst="rect">
            <a:avLst/>
          </a:prstGeom>
          <a:noFill/>
        </p:spPr>
        <p:txBody>
          <a:bodyPr wrap="square" rtlCol="0">
            <a:spAutoFit/>
          </a:bodyPr>
          <a:lstStyle/>
          <a:p>
            <a:r>
              <a:rPr lang="pt-BR" sz="2800" dirty="0" smtClean="0">
                <a:solidFill>
                  <a:schemeClr val="bg1"/>
                </a:solidFill>
                <a:latin typeface="Century Gothic" pitchFamily="34" charset="0"/>
              </a:rPr>
              <a:t>1R</a:t>
            </a:r>
            <a:r>
              <a:rPr lang="pt-BR" sz="2800" baseline="-25000" dirty="0" smtClean="0">
                <a:solidFill>
                  <a:schemeClr val="bg1"/>
                </a:solidFill>
                <a:latin typeface="Arial"/>
                <a:cs typeface="Arial"/>
              </a:rPr>
              <a:t>ʘ</a:t>
            </a:r>
            <a:endParaRPr lang="pt-BR" sz="2800" kern="0" baseline="-25000" dirty="0" smtClean="0">
              <a:solidFill>
                <a:schemeClr val="bg1"/>
              </a:solidFill>
              <a:latin typeface="Century Gothic" pitchFamily="34" charset="0"/>
            </a:endParaRPr>
          </a:p>
          <a:p>
            <a:endParaRPr lang="pt-BR" sz="2800" dirty="0">
              <a:solidFill>
                <a:schemeClr val="bg1"/>
              </a:solidFill>
              <a:latin typeface="Century Gothic" pitchFamily="34" charset="0"/>
            </a:endParaRPr>
          </a:p>
        </p:txBody>
      </p:sp>
      <p:sp>
        <p:nvSpPr>
          <p:cNvPr id="278" name="CaixaDeTexto 277"/>
          <p:cNvSpPr txBox="1"/>
          <p:nvPr/>
        </p:nvSpPr>
        <p:spPr>
          <a:xfrm>
            <a:off x="827584" y="68398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44" name="Elipse 43"/>
          <p:cNvSpPr>
            <a:spLocks/>
          </p:cNvSpPr>
          <p:nvPr/>
        </p:nvSpPr>
        <p:spPr bwMode="auto">
          <a:xfrm>
            <a:off x="4139952" y="3008101"/>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Elipse 44"/>
          <p:cNvSpPr>
            <a:spLocks/>
          </p:cNvSpPr>
          <p:nvPr/>
        </p:nvSpPr>
        <p:spPr bwMode="auto">
          <a:xfrm>
            <a:off x="4572000"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Elipse 45"/>
          <p:cNvSpPr>
            <a:spLocks/>
          </p:cNvSpPr>
          <p:nvPr/>
        </p:nvSpPr>
        <p:spPr bwMode="auto">
          <a:xfrm>
            <a:off x="5652120" y="3800189"/>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5829132" y="380845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p:cNvSpPr>
          <p:nvPr/>
        </p:nvSpPr>
        <p:spPr bwMode="auto">
          <a:xfrm>
            <a:off x="7164288" y="438324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p:cNvSpPr>
          <p:nvPr/>
        </p:nvSpPr>
        <p:spPr bwMode="auto">
          <a:xfrm>
            <a:off x="3707904" y="3152117"/>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p:cNvSpPr>
          <p:nvPr/>
        </p:nvSpPr>
        <p:spPr bwMode="auto">
          <a:xfrm>
            <a:off x="3203848" y="2792077"/>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Elipse 51"/>
          <p:cNvSpPr>
            <a:spLocks noChangeAspect="1"/>
          </p:cNvSpPr>
          <p:nvPr/>
        </p:nvSpPr>
        <p:spPr bwMode="auto">
          <a:xfrm>
            <a:off x="3998320" y="5029949"/>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4086029" y="475761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4197576"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a:off x="4053562" y="530121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a:off x="3494262" y="494116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a:off x="3677076" y="5054037"/>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a:spLocks noChangeAspect="1"/>
          </p:cNvSpPr>
          <p:nvPr/>
        </p:nvSpPr>
        <p:spPr bwMode="auto">
          <a:xfrm>
            <a:off x="3615518" y="5206440"/>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Elipse 60"/>
          <p:cNvSpPr>
            <a:spLocks noChangeAspect="1"/>
          </p:cNvSpPr>
          <p:nvPr/>
        </p:nvSpPr>
        <p:spPr bwMode="auto">
          <a:xfrm>
            <a:off x="3422262" y="522920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4485608"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a:off x="4341592" y="5085189"/>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p:cNvSpPr>
          <p:nvPr/>
        </p:nvSpPr>
        <p:spPr bwMode="auto">
          <a:xfrm>
            <a:off x="3923928" y="300810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p:cNvSpPr>
          <p:nvPr/>
        </p:nvSpPr>
        <p:spPr bwMode="auto">
          <a:xfrm>
            <a:off x="3923928" y="322412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9" name="Elipse 68"/>
          <p:cNvSpPr>
            <a:spLocks/>
          </p:cNvSpPr>
          <p:nvPr/>
        </p:nvSpPr>
        <p:spPr bwMode="auto">
          <a:xfrm>
            <a:off x="687625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p:cNvSpPr>
          <p:nvPr/>
        </p:nvSpPr>
        <p:spPr bwMode="auto">
          <a:xfrm>
            <a:off x="7596336" y="474328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1" name="Elipse 70"/>
          <p:cNvSpPr>
            <a:spLocks/>
          </p:cNvSpPr>
          <p:nvPr/>
        </p:nvSpPr>
        <p:spPr bwMode="auto">
          <a:xfrm>
            <a:off x="7660529" y="484989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2" name="Elipse 71"/>
          <p:cNvSpPr>
            <a:spLocks/>
          </p:cNvSpPr>
          <p:nvPr/>
        </p:nvSpPr>
        <p:spPr bwMode="auto">
          <a:xfrm>
            <a:off x="7812360" y="515915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3" name="Elipse 72"/>
          <p:cNvSpPr>
            <a:spLocks/>
          </p:cNvSpPr>
          <p:nvPr/>
        </p:nvSpPr>
        <p:spPr bwMode="auto">
          <a:xfrm>
            <a:off x="6347899" y="385928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Elipse 73"/>
          <p:cNvSpPr>
            <a:spLocks/>
          </p:cNvSpPr>
          <p:nvPr/>
        </p:nvSpPr>
        <p:spPr bwMode="auto">
          <a:xfrm rot="349981">
            <a:off x="6966870" y="43956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p:cNvSpPr>
          <p:nvPr/>
        </p:nvSpPr>
        <p:spPr bwMode="auto">
          <a:xfrm rot="349981">
            <a:off x="6524897" y="410389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a:spLocks/>
          </p:cNvSpPr>
          <p:nvPr/>
        </p:nvSpPr>
        <p:spPr bwMode="auto">
          <a:xfrm rot="349981">
            <a:off x="7461001" y="258691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p:cNvSpPr>
          <p:nvPr/>
        </p:nvSpPr>
        <p:spPr bwMode="auto">
          <a:xfrm>
            <a:off x="6054487" y="386793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p:cNvSpPr>
          <p:nvPr/>
        </p:nvSpPr>
        <p:spPr bwMode="auto">
          <a:xfrm>
            <a:off x="5592571" y="3613466"/>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p:cNvSpPr>
          <p:nvPr/>
        </p:nvSpPr>
        <p:spPr bwMode="auto">
          <a:xfrm>
            <a:off x="6012160" y="4023201"/>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Elipse 80"/>
          <p:cNvSpPr>
            <a:spLocks/>
          </p:cNvSpPr>
          <p:nvPr/>
        </p:nvSpPr>
        <p:spPr bwMode="auto">
          <a:xfrm>
            <a:off x="5148064" y="3512157"/>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Elipse 81"/>
          <p:cNvSpPr>
            <a:spLocks/>
          </p:cNvSpPr>
          <p:nvPr/>
        </p:nvSpPr>
        <p:spPr bwMode="auto">
          <a:xfrm>
            <a:off x="5134424" y="371845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Elipse 82"/>
          <p:cNvSpPr>
            <a:spLocks/>
          </p:cNvSpPr>
          <p:nvPr/>
        </p:nvSpPr>
        <p:spPr bwMode="auto">
          <a:xfrm>
            <a:off x="7724178" y="501513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4" name="Elipse 83"/>
          <p:cNvSpPr>
            <a:spLocks/>
          </p:cNvSpPr>
          <p:nvPr/>
        </p:nvSpPr>
        <p:spPr bwMode="auto">
          <a:xfrm>
            <a:off x="651621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5" name="Elipse 84"/>
          <p:cNvSpPr>
            <a:spLocks/>
          </p:cNvSpPr>
          <p:nvPr/>
        </p:nvSpPr>
        <p:spPr bwMode="auto">
          <a:xfrm rot="349981">
            <a:off x="7513858" y="49523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6" name="Elipse 85"/>
          <p:cNvSpPr>
            <a:spLocks/>
          </p:cNvSpPr>
          <p:nvPr/>
        </p:nvSpPr>
        <p:spPr bwMode="auto">
          <a:xfrm rot="349981">
            <a:off x="6524897" y="3234988"/>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lipse 86"/>
          <p:cNvSpPr>
            <a:spLocks/>
          </p:cNvSpPr>
          <p:nvPr/>
        </p:nvSpPr>
        <p:spPr bwMode="auto">
          <a:xfrm>
            <a:off x="7020272" y="27942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lipse 87"/>
          <p:cNvSpPr>
            <a:spLocks/>
          </p:cNvSpPr>
          <p:nvPr/>
        </p:nvSpPr>
        <p:spPr bwMode="auto">
          <a:xfrm rot="349981">
            <a:off x="6236865" y="28749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lipse 88"/>
          <p:cNvSpPr>
            <a:spLocks/>
          </p:cNvSpPr>
          <p:nvPr/>
        </p:nvSpPr>
        <p:spPr bwMode="auto">
          <a:xfrm rot="349981">
            <a:off x="7172969" y="309097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lipse 89"/>
          <p:cNvSpPr>
            <a:spLocks/>
          </p:cNvSpPr>
          <p:nvPr/>
        </p:nvSpPr>
        <p:spPr bwMode="auto">
          <a:xfrm rot="349981">
            <a:off x="6380881" y="29469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lipse 90"/>
          <p:cNvSpPr>
            <a:spLocks/>
          </p:cNvSpPr>
          <p:nvPr/>
        </p:nvSpPr>
        <p:spPr bwMode="auto">
          <a:xfrm>
            <a:off x="7507157" y="522959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2" name="Elipse 91"/>
          <p:cNvSpPr>
            <a:spLocks/>
          </p:cNvSpPr>
          <p:nvPr/>
        </p:nvSpPr>
        <p:spPr bwMode="auto">
          <a:xfrm>
            <a:off x="7637734" y="525290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3" name="Elipse 92"/>
          <p:cNvSpPr>
            <a:spLocks/>
          </p:cNvSpPr>
          <p:nvPr/>
        </p:nvSpPr>
        <p:spPr bwMode="auto">
          <a:xfrm>
            <a:off x="7740352" y="5391353"/>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4" name="Elipse 93"/>
          <p:cNvSpPr>
            <a:spLocks/>
          </p:cNvSpPr>
          <p:nvPr/>
        </p:nvSpPr>
        <p:spPr bwMode="auto">
          <a:xfrm>
            <a:off x="781236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5" name="Elipse 94"/>
          <p:cNvSpPr>
            <a:spLocks/>
          </p:cNvSpPr>
          <p:nvPr/>
        </p:nvSpPr>
        <p:spPr bwMode="auto">
          <a:xfrm>
            <a:off x="7997636" y="5385060"/>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6" name="Elipse 95"/>
          <p:cNvSpPr>
            <a:spLocks/>
          </p:cNvSpPr>
          <p:nvPr/>
        </p:nvSpPr>
        <p:spPr bwMode="auto">
          <a:xfrm>
            <a:off x="7945876" y="524104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7" name="Elipse 96"/>
          <p:cNvSpPr>
            <a:spLocks/>
          </p:cNvSpPr>
          <p:nvPr/>
        </p:nvSpPr>
        <p:spPr bwMode="auto">
          <a:xfrm>
            <a:off x="745232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8" name="Elipse 97"/>
          <p:cNvSpPr>
            <a:spLocks/>
          </p:cNvSpPr>
          <p:nvPr/>
        </p:nvSpPr>
        <p:spPr bwMode="auto">
          <a:xfrm rot="1728569">
            <a:off x="7398989" y="471067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lipse 98"/>
          <p:cNvSpPr>
            <a:spLocks/>
          </p:cNvSpPr>
          <p:nvPr/>
        </p:nvSpPr>
        <p:spPr bwMode="auto">
          <a:xfrm rot="2078550">
            <a:off x="7809842" y="492960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00" name="Elipse 99"/>
          <p:cNvSpPr>
            <a:spLocks/>
          </p:cNvSpPr>
          <p:nvPr/>
        </p:nvSpPr>
        <p:spPr bwMode="auto">
          <a:xfrm rot="2078550">
            <a:off x="7319412" y="491657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Elipse 100"/>
          <p:cNvSpPr>
            <a:spLocks/>
          </p:cNvSpPr>
          <p:nvPr/>
        </p:nvSpPr>
        <p:spPr bwMode="auto">
          <a:xfrm rot="1728569">
            <a:off x="7196519" y="28131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lipse 101"/>
          <p:cNvSpPr>
            <a:spLocks/>
          </p:cNvSpPr>
          <p:nvPr/>
        </p:nvSpPr>
        <p:spPr bwMode="auto">
          <a:xfrm rot="2078550">
            <a:off x="7467985" y="485049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lipse 102"/>
          <p:cNvSpPr>
            <a:spLocks/>
          </p:cNvSpPr>
          <p:nvPr/>
        </p:nvSpPr>
        <p:spPr bwMode="auto">
          <a:xfrm rot="2078550">
            <a:off x="7362355" y="272033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Elipse 103"/>
          <p:cNvSpPr>
            <a:spLocks/>
          </p:cNvSpPr>
          <p:nvPr/>
        </p:nvSpPr>
        <p:spPr bwMode="auto">
          <a:xfrm>
            <a:off x="5868144"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lipse 104"/>
          <p:cNvSpPr>
            <a:spLocks/>
          </p:cNvSpPr>
          <p:nvPr/>
        </p:nvSpPr>
        <p:spPr bwMode="auto">
          <a:xfrm>
            <a:off x="6012160" y="329613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lipse 105"/>
          <p:cNvSpPr>
            <a:spLocks/>
          </p:cNvSpPr>
          <p:nvPr/>
        </p:nvSpPr>
        <p:spPr bwMode="auto">
          <a:xfrm>
            <a:off x="6093866" y="368814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p:cNvSpPr>
          <p:nvPr/>
        </p:nvSpPr>
        <p:spPr bwMode="auto">
          <a:xfrm>
            <a:off x="5868144" y="394420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lipse 107"/>
          <p:cNvSpPr>
            <a:spLocks noChangeAspect="1"/>
          </p:cNvSpPr>
          <p:nvPr/>
        </p:nvSpPr>
        <p:spPr bwMode="auto">
          <a:xfrm>
            <a:off x="2987824" y="4941168"/>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0" name="Elipse 109"/>
          <p:cNvSpPr>
            <a:spLocks noChangeAspect="1"/>
          </p:cNvSpPr>
          <p:nvPr/>
        </p:nvSpPr>
        <p:spPr bwMode="auto">
          <a:xfrm>
            <a:off x="3854302" y="510195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3856362"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3" name="Elipse 112"/>
          <p:cNvSpPr>
            <a:spLocks noChangeAspect="1"/>
          </p:cNvSpPr>
          <p:nvPr/>
        </p:nvSpPr>
        <p:spPr bwMode="auto">
          <a:xfrm>
            <a:off x="3691455"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4" name="Elipse 113"/>
          <p:cNvSpPr>
            <a:spLocks noChangeAspect="1"/>
          </p:cNvSpPr>
          <p:nvPr/>
        </p:nvSpPr>
        <p:spPr bwMode="auto">
          <a:xfrm>
            <a:off x="4286350" y="4869160"/>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3278238" y="508518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350246" y="472514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8" name="Elipse 117"/>
          <p:cNvSpPr>
            <a:spLocks noChangeAspect="1"/>
          </p:cNvSpPr>
          <p:nvPr/>
        </p:nvSpPr>
        <p:spPr bwMode="auto">
          <a:xfrm>
            <a:off x="3045448" y="5150397"/>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9" name="Elipse 118"/>
          <p:cNvSpPr>
            <a:spLocks noChangeAspect="1"/>
          </p:cNvSpPr>
          <p:nvPr/>
        </p:nvSpPr>
        <p:spPr bwMode="auto">
          <a:xfrm>
            <a:off x="3278241" y="5301211"/>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0" name="Elipse 119"/>
          <p:cNvSpPr>
            <a:spLocks noChangeAspect="1"/>
          </p:cNvSpPr>
          <p:nvPr/>
        </p:nvSpPr>
        <p:spPr bwMode="auto">
          <a:xfrm>
            <a:off x="3691458" y="5286827"/>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Elipse 120"/>
          <p:cNvSpPr>
            <a:spLocks noChangeAspect="1"/>
          </p:cNvSpPr>
          <p:nvPr/>
        </p:nvSpPr>
        <p:spPr bwMode="auto">
          <a:xfrm>
            <a:off x="4430366" y="5301208"/>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2" name="Elipse 121"/>
          <p:cNvSpPr>
            <a:spLocks noChangeAspect="1"/>
          </p:cNvSpPr>
          <p:nvPr/>
        </p:nvSpPr>
        <p:spPr bwMode="auto">
          <a:xfrm>
            <a:off x="4197574" y="5157195"/>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3" name="Elipse 122"/>
          <p:cNvSpPr>
            <a:spLocks/>
          </p:cNvSpPr>
          <p:nvPr/>
        </p:nvSpPr>
        <p:spPr bwMode="auto">
          <a:xfrm>
            <a:off x="3635896" y="249289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Elipse 124"/>
          <p:cNvSpPr>
            <a:spLocks/>
          </p:cNvSpPr>
          <p:nvPr/>
        </p:nvSpPr>
        <p:spPr bwMode="auto">
          <a:xfrm rot="1305844">
            <a:off x="8109460" y="2605191"/>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6" name="Elipse 125"/>
          <p:cNvSpPr>
            <a:spLocks/>
          </p:cNvSpPr>
          <p:nvPr/>
        </p:nvSpPr>
        <p:spPr bwMode="auto">
          <a:xfrm rot="1305844">
            <a:off x="7911324" y="2749207"/>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7" name="Elipse 126"/>
          <p:cNvSpPr>
            <a:spLocks/>
          </p:cNvSpPr>
          <p:nvPr/>
        </p:nvSpPr>
        <p:spPr bwMode="auto">
          <a:xfrm rot="349981">
            <a:off x="6831591" y="446926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Elipse 127"/>
          <p:cNvSpPr>
            <a:spLocks/>
          </p:cNvSpPr>
          <p:nvPr/>
        </p:nvSpPr>
        <p:spPr bwMode="auto">
          <a:xfrm rot="349981">
            <a:off x="7534489" y="2874946"/>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Elipse 128"/>
          <p:cNvSpPr>
            <a:spLocks/>
          </p:cNvSpPr>
          <p:nvPr/>
        </p:nvSpPr>
        <p:spPr bwMode="auto">
          <a:xfrm>
            <a:off x="7380312" y="4671273"/>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0" name="Elipse 129"/>
          <p:cNvSpPr>
            <a:spLocks/>
          </p:cNvSpPr>
          <p:nvPr/>
        </p:nvSpPr>
        <p:spPr bwMode="auto">
          <a:xfrm>
            <a:off x="7740352" y="2722252"/>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31" name="Elipse 130"/>
          <p:cNvSpPr>
            <a:spLocks/>
          </p:cNvSpPr>
          <p:nvPr/>
        </p:nvSpPr>
        <p:spPr bwMode="auto">
          <a:xfrm>
            <a:off x="4139952" y="3152117"/>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92"/>
          <p:cNvGrpSpPr>
            <a:grpSpLocks/>
          </p:cNvGrpSpPr>
          <p:nvPr/>
        </p:nvGrpSpPr>
        <p:grpSpPr>
          <a:xfrm>
            <a:off x="6261116" y="3010284"/>
            <a:ext cx="180000" cy="180000"/>
            <a:chOff x="6643010" y="1611579"/>
            <a:chExt cx="2629170" cy="2629170"/>
          </a:xfrm>
        </p:grpSpPr>
        <p:sp>
          <p:nvSpPr>
            <p:cNvPr id="133" name="Elipse 132"/>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Elipse 133"/>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5" name="Elipse 134"/>
          <p:cNvSpPr>
            <a:spLocks/>
          </p:cNvSpPr>
          <p:nvPr/>
        </p:nvSpPr>
        <p:spPr bwMode="auto">
          <a:xfrm>
            <a:off x="4175976" y="2600928"/>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Elipse 135"/>
          <p:cNvSpPr>
            <a:spLocks/>
          </p:cNvSpPr>
          <p:nvPr/>
        </p:nvSpPr>
        <p:spPr bwMode="auto">
          <a:xfrm>
            <a:off x="7236296" y="472710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Elipse 136"/>
          <p:cNvSpPr>
            <a:spLocks/>
          </p:cNvSpPr>
          <p:nvPr/>
        </p:nvSpPr>
        <p:spPr bwMode="auto">
          <a:xfrm rot="349981">
            <a:off x="7601523" y="51047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38" name="Elipse 137"/>
          <p:cNvSpPr>
            <a:spLocks/>
          </p:cNvSpPr>
          <p:nvPr/>
        </p:nvSpPr>
        <p:spPr bwMode="auto">
          <a:xfrm>
            <a:off x="5341553" y="3742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Elipse 138"/>
          <p:cNvSpPr>
            <a:spLocks/>
          </p:cNvSpPr>
          <p:nvPr/>
        </p:nvSpPr>
        <p:spPr bwMode="auto">
          <a:xfrm>
            <a:off x="4572000" y="3080109"/>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p:cNvSpPr>
          <p:nvPr/>
        </p:nvSpPr>
        <p:spPr bwMode="auto">
          <a:xfrm>
            <a:off x="7277178" y="44806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p:cNvSpPr>
          <p:nvPr/>
        </p:nvSpPr>
        <p:spPr bwMode="auto">
          <a:xfrm rot="349981">
            <a:off x="6668912" y="4319913"/>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2" name="Elipse 141"/>
          <p:cNvSpPr>
            <a:spLocks/>
          </p:cNvSpPr>
          <p:nvPr/>
        </p:nvSpPr>
        <p:spPr bwMode="auto">
          <a:xfrm>
            <a:off x="7092280" y="45272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Elipse 142"/>
          <p:cNvSpPr>
            <a:spLocks/>
          </p:cNvSpPr>
          <p:nvPr/>
        </p:nvSpPr>
        <p:spPr bwMode="auto">
          <a:xfrm rot="349981">
            <a:off x="6479561" y="37008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Elipse 143"/>
          <p:cNvSpPr>
            <a:spLocks/>
          </p:cNvSpPr>
          <p:nvPr/>
        </p:nvSpPr>
        <p:spPr bwMode="auto">
          <a:xfrm rot="349981">
            <a:off x="6261502" y="4042886"/>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p:cNvSpPr>
          <p:nvPr/>
        </p:nvSpPr>
        <p:spPr bwMode="auto">
          <a:xfrm>
            <a:off x="4797755" y="3446698"/>
            <a:ext cx="180000" cy="180000"/>
          </a:xfrm>
          <a:prstGeom prst="ellipse">
            <a:avLst/>
          </a:prstGeom>
          <a:gradFill>
            <a:gsLst>
              <a:gs pos="3000">
                <a:schemeClr val="bg1"/>
              </a:gs>
              <a:gs pos="30000">
                <a:srgbClr val="FFFFCC"/>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Elipse 146"/>
          <p:cNvSpPr>
            <a:spLocks/>
          </p:cNvSpPr>
          <p:nvPr/>
        </p:nvSpPr>
        <p:spPr bwMode="auto">
          <a:xfrm rot="349981">
            <a:off x="6236865" y="32100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Elipse 147"/>
          <p:cNvSpPr>
            <a:spLocks/>
          </p:cNvSpPr>
          <p:nvPr/>
        </p:nvSpPr>
        <p:spPr bwMode="auto">
          <a:xfrm rot="1728569">
            <a:off x="6315667" y="343096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Elipse 148"/>
          <p:cNvSpPr>
            <a:spLocks/>
          </p:cNvSpPr>
          <p:nvPr/>
        </p:nvSpPr>
        <p:spPr bwMode="auto">
          <a:xfrm>
            <a:off x="6444208" y="308229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Elipse 149"/>
          <p:cNvSpPr>
            <a:spLocks/>
          </p:cNvSpPr>
          <p:nvPr/>
        </p:nvSpPr>
        <p:spPr bwMode="auto">
          <a:xfrm>
            <a:off x="3419872" y="250404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Elipse 151"/>
          <p:cNvSpPr>
            <a:spLocks/>
          </p:cNvSpPr>
          <p:nvPr/>
        </p:nvSpPr>
        <p:spPr bwMode="auto">
          <a:xfrm rot="4742081">
            <a:off x="6568925" y="307479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92"/>
          <p:cNvGrpSpPr>
            <a:grpSpLocks/>
          </p:cNvGrpSpPr>
          <p:nvPr/>
        </p:nvGrpSpPr>
        <p:grpSpPr>
          <a:xfrm rot="4742081">
            <a:off x="6969781" y="3061722"/>
            <a:ext cx="180000" cy="180000"/>
            <a:chOff x="6643010" y="1611579"/>
            <a:chExt cx="2629170" cy="2629170"/>
          </a:xfrm>
        </p:grpSpPr>
        <p:sp>
          <p:nvSpPr>
            <p:cNvPr id="154" name="Elipse 153"/>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6" name="Elipse 155"/>
          <p:cNvSpPr>
            <a:spLocks/>
          </p:cNvSpPr>
          <p:nvPr/>
        </p:nvSpPr>
        <p:spPr bwMode="auto">
          <a:xfrm rot="4742081">
            <a:off x="6443167" y="279701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7" name="Elipse 156"/>
          <p:cNvSpPr>
            <a:spLocks/>
          </p:cNvSpPr>
          <p:nvPr/>
        </p:nvSpPr>
        <p:spPr bwMode="auto">
          <a:xfrm rot="5092062">
            <a:off x="6765349" y="31879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8" name="Elipse 157"/>
          <p:cNvSpPr>
            <a:spLocks/>
          </p:cNvSpPr>
          <p:nvPr/>
        </p:nvSpPr>
        <p:spPr bwMode="auto">
          <a:xfrm rot="4742081">
            <a:off x="6718097" y="28984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Elipse 158"/>
          <p:cNvSpPr>
            <a:spLocks/>
          </p:cNvSpPr>
          <p:nvPr/>
        </p:nvSpPr>
        <p:spPr bwMode="auto">
          <a:xfrm rot="5092062">
            <a:off x="6730939" y="276963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0" name="Elipse 159"/>
          <p:cNvSpPr>
            <a:spLocks/>
          </p:cNvSpPr>
          <p:nvPr/>
        </p:nvSpPr>
        <p:spPr bwMode="auto">
          <a:xfrm rot="5092062">
            <a:off x="6864824" y="29442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1" name="Elipse 160"/>
          <p:cNvSpPr>
            <a:spLocks/>
          </p:cNvSpPr>
          <p:nvPr/>
        </p:nvSpPr>
        <p:spPr bwMode="auto">
          <a:xfrm rot="6470650">
            <a:off x="6729254" y="302153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2" name="Elipse 161"/>
          <p:cNvSpPr>
            <a:spLocks/>
          </p:cNvSpPr>
          <p:nvPr/>
        </p:nvSpPr>
        <p:spPr bwMode="auto">
          <a:xfrm rot="4742081">
            <a:off x="6626514" y="280129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Elipse 162"/>
          <p:cNvSpPr>
            <a:spLocks/>
          </p:cNvSpPr>
          <p:nvPr/>
        </p:nvSpPr>
        <p:spPr bwMode="auto">
          <a:xfrm rot="5092062">
            <a:off x="6315668" y="270288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4" name="Elipse 163"/>
          <p:cNvSpPr>
            <a:spLocks/>
          </p:cNvSpPr>
          <p:nvPr/>
        </p:nvSpPr>
        <p:spPr bwMode="auto">
          <a:xfrm rot="17523369">
            <a:off x="3663106" y="2963303"/>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Elipse 165"/>
          <p:cNvSpPr>
            <a:spLocks/>
          </p:cNvSpPr>
          <p:nvPr/>
        </p:nvSpPr>
        <p:spPr bwMode="auto">
          <a:xfrm rot="17523369">
            <a:off x="3087042" y="2531255"/>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Elipse 166"/>
          <p:cNvSpPr>
            <a:spLocks/>
          </p:cNvSpPr>
          <p:nvPr/>
        </p:nvSpPr>
        <p:spPr bwMode="auto">
          <a:xfrm rot="17523369">
            <a:off x="3375074" y="267527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9" name="Elipse 168"/>
          <p:cNvSpPr>
            <a:spLocks/>
          </p:cNvSpPr>
          <p:nvPr/>
        </p:nvSpPr>
        <p:spPr bwMode="auto">
          <a:xfrm rot="17523369">
            <a:off x="3881832" y="2775526"/>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4" name="Elipse 173"/>
          <p:cNvSpPr>
            <a:spLocks/>
          </p:cNvSpPr>
          <p:nvPr/>
        </p:nvSpPr>
        <p:spPr bwMode="auto">
          <a:xfrm rot="17523369">
            <a:off x="3447082" y="2963302"/>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Elipse 175"/>
          <p:cNvSpPr>
            <a:spLocks/>
          </p:cNvSpPr>
          <p:nvPr/>
        </p:nvSpPr>
        <p:spPr bwMode="auto">
          <a:xfrm rot="17523369">
            <a:off x="4004750" y="2717734"/>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Elipse 176"/>
          <p:cNvSpPr>
            <a:spLocks/>
          </p:cNvSpPr>
          <p:nvPr/>
        </p:nvSpPr>
        <p:spPr bwMode="auto">
          <a:xfrm rot="17523369">
            <a:off x="3648266" y="2680893"/>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9" name="Elipse 178"/>
          <p:cNvSpPr>
            <a:spLocks/>
          </p:cNvSpPr>
          <p:nvPr/>
        </p:nvSpPr>
        <p:spPr bwMode="auto">
          <a:xfrm>
            <a:off x="4932040" y="358416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p:cNvSpPr>
          <p:nvPr/>
        </p:nvSpPr>
        <p:spPr bwMode="auto">
          <a:xfrm>
            <a:off x="5381187" y="3470482"/>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Elipse 180"/>
          <p:cNvSpPr>
            <a:spLocks/>
          </p:cNvSpPr>
          <p:nvPr/>
        </p:nvSpPr>
        <p:spPr bwMode="auto">
          <a:xfrm>
            <a:off x="5470557" y="3300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Elipse 181"/>
          <p:cNvSpPr>
            <a:spLocks/>
          </p:cNvSpPr>
          <p:nvPr/>
        </p:nvSpPr>
        <p:spPr bwMode="auto">
          <a:xfrm>
            <a:off x="5724128" y="3296133"/>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p:cNvSpPr>
          <p:nvPr/>
        </p:nvSpPr>
        <p:spPr bwMode="auto">
          <a:xfrm>
            <a:off x="5940152" y="3154300"/>
            <a:ext cx="180000" cy="180000"/>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Elipse 183"/>
          <p:cNvSpPr>
            <a:spLocks/>
          </p:cNvSpPr>
          <p:nvPr/>
        </p:nvSpPr>
        <p:spPr bwMode="auto">
          <a:xfrm rot="5400000">
            <a:off x="4860032"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Elipse 184"/>
          <p:cNvSpPr>
            <a:spLocks/>
          </p:cNvSpPr>
          <p:nvPr/>
        </p:nvSpPr>
        <p:spPr bwMode="auto">
          <a:xfrm rot="5400000">
            <a:off x="4355976" y="3224125"/>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Elipse 185"/>
          <p:cNvSpPr>
            <a:spLocks/>
          </p:cNvSpPr>
          <p:nvPr/>
        </p:nvSpPr>
        <p:spPr bwMode="auto">
          <a:xfrm rot="5400000">
            <a:off x="4283968" y="3008101"/>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Elipse 186"/>
          <p:cNvSpPr>
            <a:spLocks/>
          </p:cNvSpPr>
          <p:nvPr/>
        </p:nvSpPr>
        <p:spPr bwMode="auto">
          <a:xfrm rot="5400000">
            <a:off x="4644008" y="3512157"/>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8" name="Elipse 187"/>
          <p:cNvSpPr>
            <a:spLocks/>
          </p:cNvSpPr>
          <p:nvPr/>
        </p:nvSpPr>
        <p:spPr bwMode="auto">
          <a:xfrm>
            <a:off x="5742120" y="343346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9" name="Elipse 188"/>
          <p:cNvSpPr>
            <a:spLocks/>
          </p:cNvSpPr>
          <p:nvPr/>
        </p:nvSpPr>
        <p:spPr bwMode="auto">
          <a:xfrm>
            <a:off x="6084168"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Elipse 189"/>
          <p:cNvSpPr>
            <a:spLocks/>
          </p:cNvSpPr>
          <p:nvPr/>
        </p:nvSpPr>
        <p:spPr bwMode="auto">
          <a:xfrm>
            <a:off x="6217728" y="357394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Elipse 190"/>
          <p:cNvSpPr>
            <a:spLocks/>
          </p:cNvSpPr>
          <p:nvPr/>
        </p:nvSpPr>
        <p:spPr bwMode="auto">
          <a:xfrm>
            <a:off x="5076056" y="3368141"/>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p:cNvSpPr>
          <p:nvPr/>
        </p:nvSpPr>
        <p:spPr bwMode="auto">
          <a:xfrm>
            <a:off x="5292080" y="324941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Elipse 198"/>
          <p:cNvSpPr>
            <a:spLocks/>
          </p:cNvSpPr>
          <p:nvPr/>
        </p:nvSpPr>
        <p:spPr bwMode="auto">
          <a:xfrm>
            <a:off x="5873370" y="331942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Elipse 202"/>
          <p:cNvSpPr>
            <a:spLocks/>
          </p:cNvSpPr>
          <p:nvPr/>
        </p:nvSpPr>
        <p:spPr bwMode="auto">
          <a:xfrm>
            <a:off x="6092552" y="3082292"/>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4" name="CaixaDeTexto 203"/>
          <p:cNvSpPr txBox="1"/>
          <p:nvPr/>
        </p:nvSpPr>
        <p:spPr>
          <a:xfrm>
            <a:off x="2915816" y="1372706"/>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Sequência Principal</a:t>
            </a:r>
            <a:endParaRPr lang="pt-BR" sz="2000" dirty="0">
              <a:solidFill>
                <a:schemeClr val="bg1"/>
              </a:solidFill>
              <a:latin typeface="Century Gothic" pitchFamily="34" charset="0"/>
            </a:endParaRPr>
          </a:p>
        </p:txBody>
      </p:sp>
      <p:sp>
        <p:nvSpPr>
          <p:cNvPr id="205" name="CaixaDeTexto 204"/>
          <p:cNvSpPr txBox="1"/>
          <p:nvPr/>
        </p:nvSpPr>
        <p:spPr>
          <a:xfrm>
            <a:off x="6012160" y="1340768"/>
            <a:ext cx="3168352" cy="707886"/>
          </a:xfrm>
          <a:prstGeom prst="rect">
            <a:avLst/>
          </a:prstGeom>
          <a:noFill/>
        </p:spPr>
        <p:txBody>
          <a:bodyPr wrap="square" rtlCol="0">
            <a:spAutoFit/>
          </a:bodyPr>
          <a:lstStyle/>
          <a:p>
            <a:r>
              <a:rPr lang="pt-BR" sz="2000" dirty="0" smtClean="0">
                <a:solidFill>
                  <a:schemeClr val="bg1"/>
                </a:solidFill>
                <a:latin typeface="Century Gothic" pitchFamily="34" charset="0"/>
              </a:rPr>
              <a:t>ramo das gigantes vermelhas</a:t>
            </a:r>
            <a:endParaRPr lang="pt-BR" sz="2000" dirty="0">
              <a:solidFill>
                <a:schemeClr val="bg1"/>
              </a:solidFill>
              <a:latin typeface="Century Gothic" pitchFamily="34" charset="0"/>
            </a:endParaRPr>
          </a:p>
        </p:txBody>
      </p:sp>
      <p:sp>
        <p:nvSpPr>
          <p:cNvPr id="206" name="CaixaDeTexto 205"/>
          <p:cNvSpPr txBox="1"/>
          <p:nvPr/>
        </p:nvSpPr>
        <p:spPr>
          <a:xfrm>
            <a:off x="1710076" y="4149080"/>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anãs brancas</a:t>
            </a:r>
            <a:endParaRPr lang="pt-BR" sz="2000" dirty="0">
              <a:solidFill>
                <a:schemeClr val="bg1"/>
              </a:solidFill>
              <a:latin typeface="Century Gothic" pitchFamily="34" charset="0"/>
            </a:endParaRPr>
          </a:p>
        </p:txBody>
      </p:sp>
      <p:sp>
        <p:nvSpPr>
          <p:cNvPr id="79" name="Elipse 78"/>
          <p:cNvSpPr>
            <a:spLocks/>
          </p:cNvSpPr>
          <p:nvPr/>
        </p:nvSpPr>
        <p:spPr bwMode="auto">
          <a:xfrm>
            <a:off x="5919132" y="367076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09" name="Conector de seta reta 208"/>
          <p:cNvCxnSpPr/>
          <p:nvPr/>
        </p:nvCxnSpPr>
        <p:spPr bwMode="auto">
          <a:xfrm flipH="1">
            <a:off x="1969477"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108520"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11" name="CaixaDeTexto 210"/>
          <p:cNvSpPr txBox="1"/>
          <p:nvPr/>
        </p:nvSpPr>
        <p:spPr>
          <a:xfrm>
            <a:off x="1179240" y="3429000"/>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12" name="CaixaDeTexto 211"/>
          <p:cNvSpPr txBox="1"/>
          <p:nvPr/>
        </p:nvSpPr>
        <p:spPr>
          <a:xfrm>
            <a:off x="4952727" y="605388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3" name="CaixaDeTexto 212"/>
          <p:cNvSpPr txBox="1"/>
          <p:nvPr/>
        </p:nvSpPr>
        <p:spPr>
          <a:xfrm>
            <a:off x="1208311" y="606367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14" name="CaixaDeTexto 213"/>
          <p:cNvSpPr txBox="1"/>
          <p:nvPr/>
        </p:nvSpPr>
        <p:spPr>
          <a:xfrm>
            <a:off x="6968951" y="602426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5" name="CaixaDeTexto 214"/>
          <p:cNvSpPr txBox="1"/>
          <p:nvPr/>
        </p:nvSpPr>
        <p:spPr>
          <a:xfrm>
            <a:off x="315144"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218" name="CaixaDeTexto 217"/>
          <p:cNvSpPr txBox="1"/>
          <p:nvPr/>
        </p:nvSpPr>
        <p:spPr>
          <a:xfrm>
            <a:off x="3224535" y="606367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19" name="CaixaDeTexto 218"/>
          <p:cNvSpPr txBox="1"/>
          <p:nvPr/>
        </p:nvSpPr>
        <p:spPr>
          <a:xfrm>
            <a:off x="573460" y="44074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21" name="CaixaDeTexto 220"/>
          <p:cNvSpPr txBox="1"/>
          <p:nvPr/>
        </p:nvSpPr>
        <p:spPr>
          <a:xfrm>
            <a:off x="611560" y="26072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22" name="Conector reto 221"/>
          <p:cNvCxnSpPr/>
          <p:nvPr/>
        </p:nvCxnSpPr>
        <p:spPr bwMode="auto">
          <a:xfrm flipV="1">
            <a:off x="1736254" y="28078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1755304"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1717204"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1759160"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395536" y="5271591"/>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29" name="Conector de seta reta 228"/>
          <p:cNvCxnSpPr/>
          <p:nvPr/>
        </p:nvCxnSpPr>
        <p:spPr bwMode="auto">
          <a:xfrm flipV="1">
            <a:off x="539552" y="6003750"/>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196" name="Elipse 195"/>
          <p:cNvSpPr>
            <a:spLocks/>
          </p:cNvSpPr>
          <p:nvPr/>
        </p:nvSpPr>
        <p:spPr bwMode="auto">
          <a:xfrm>
            <a:off x="5589538" y="3609040"/>
            <a:ext cx="180000" cy="180000"/>
          </a:xfrm>
          <a:prstGeom prst="ellipse">
            <a:avLst/>
          </a:prstGeom>
          <a:noFill/>
          <a:ln w="444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1" name="Conector reto 230"/>
          <p:cNvCxnSpPr/>
          <p:nvPr/>
        </p:nvCxnSpPr>
        <p:spPr bwMode="auto">
          <a:xfrm flipV="1">
            <a:off x="1691680"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63" name="CaixaDeTexto 262"/>
          <p:cNvSpPr txBox="1"/>
          <p:nvPr/>
        </p:nvSpPr>
        <p:spPr>
          <a:xfrm>
            <a:off x="7596336" y="4869160"/>
            <a:ext cx="1447975" cy="523220"/>
          </a:xfrm>
          <a:prstGeom prst="rect">
            <a:avLst/>
          </a:prstGeom>
          <a:noFill/>
        </p:spPr>
        <p:txBody>
          <a:bodyPr wrap="square" rtlCol="0">
            <a:spAutoFit/>
          </a:bodyPr>
          <a:lstStyle/>
          <a:p>
            <a:r>
              <a:rPr lang="pt-BR" sz="2800" dirty="0" smtClean="0">
                <a:solidFill>
                  <a:schemeClr val="bg1"/>
                </a:solidFill>
                <a:latin typeface="Century Gothic" pitchFamily="34" charset="0"/>
              </a:rPr>
              <a:t>0,1R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17" name="CaixaDeTexto 216"/>
          <p:cNvSpPr txBox="1"/>
          <p:nvPr/>
        </p:nvSpPr>
        <p:spPr>
          <a:xfrm>
            <a:off x="7380312" y="2276872"/>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100 R</a:t>
            </a:r>
            <a:r>
              <a:rPr lang="pt-BR" sz="2800" baseline="-25000" dirty="0" smtClean="0">
                <a:solidFill>
                  <a:schemeClr val="bg1"/>
                </a:solidFill>
                <a:latin typeface="Arial"/>
                <a:cs typeface="Arial"/>
              </a:rPr>
              <a:t>ʘ</a:t>
            </a:r>
            <a:endParaRPr lang="pt-BR" sz="2800" kern="0" baseline="-25000" dirty="0">
              <a:solidFill>
                <a:schemeClr val="bg1"/>
              </a:solidFill>
              <a:latin typeface="Century Gothic" pitchFamily="34" charset="0"/>
            </a:endParaRPr>
          </a:p>
        </p:txBody>
      </p:sp>
      <p:sp>
        <p:nvSpPr>
          <p:cNvPr id="233" name="Elipse 232"/>
          <p:cNvSpPr>
            <a:spLocks noChangeAspect="1"/>
          </p:cNvSpPr>
          <p:nvPr/>
        </p:nvSpPr>
        <p:spPr bwMode="auto">
          <a:xfrm>
            <a:off x="3117456" y="479715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a:spLocks noChangeAspect="1"/>
          </p:cNvSpPr>
          <p:nvPr/>
        </p:nvSpPr>
        <p:spPr bwMode="auto">
          <a:xfrm>
            <a:off x="3134461" y="225568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2901432" y="2486101"/>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6" name="Elipse 235"/>
          <p:cNvSpPr>
            <a:spLocks noChangeAspect="1"/>
          </p:cNvSpPr>
          <p:nvPr/>
        </p:nvSpPr>
        <p:spPr bwMode="auto">
          <a:xfrm>
            <a:off x="2973440" y="2132856"/>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7" name="Rectangle 2"/>
          <p:cNvSpPr txBox="1">
            <a:spLocks noChangeArrowheads="1"/>
          </p:cNvSpPr>
          <p:nvPr/>
        </p:nvSpPr>
        <p:spPr bwMode="auto">
          <a:xfrm>
            <a:off x="179512" y="44624"/>
            <a:ext cx="8856984" cy="119219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a:t>
            </a: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Hertzprung</a:t>
            </a:r>
            <a:r>
              <a:rPr kumimoji="0" lang="en-US" sz="3600" i="0" strike="noStrike" kern="0" cap="none" spc="0" normalizeH="0" baseline="0" noProof="0" dirty="0" smtClean="0">
                <a:ln>
                  <a:noFill/>
                </a:ln>
                <a:solidFill>
                  <a:schemeClr val="bg1"/>
                </a:solidFill>
                <a:uLnTx/>
                <a:uFillTx/>
                <a:latin typeface="Century Gothic" pitchFamily="34" charset="0"/>
                <a:ea typeface="+mj-ea"/>
                <a:cs typeface="+mj-cs"/>
              </a:rPr>
              <a:t>-</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Russel</a:t>
            </a:r>
            <a:b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b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H-R)</a:t>
            </a:r>
          </a:p>
        </p:txBody>
      </p:sp>
      <p:cxnSp>
        <p:nvCxnSpPr>
          <p:cNvPr id="238" name="Conector reto 237"/>
          <p:cNvCxnSpPr>
            <a:stCxn id="206" idx="2"/>
            <a:endCxn id="113" idx="5"/>
          </p:cNvCxnSpPr>
          <p:nvPr/>
        </p:nvCxnSpPr>
        <p:spPr bwMode="auto">
          <a:xfrm>
            <a:off x="3294252" y="4549190"/>
            <a:ext cx="532406" cy="527181"/>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39" name="Conector reto 238"/>
          <p:cNvCxnSpPr/>
          <p:nvPr/>
        </p:nvCxnSpPr>
        <p:spPr bwMode="auto">
          <a:xfrm>
            <a:off x="4602018" y="1807701"/>
            <a:ext cx="474038" cy="141642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40" name="Conector reto 239"/>
          <p:cNvCxnSpPr>
            <a:stCxn id="205" idx="2"/>
          </p:cNvCxnSpPr>
          <p:nvPr/>
        </p:nvCxnSpPr>
        <p:spPr bwMode="auto">
          <a:xfrm flipH="1">
            <a:off x="6569612" y="2048654"/>
            <a:ext cx="1026724" cy="1018103"/>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0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2000"/>
                                        <p:tgtEl>
                                          <p:spTgt spid="2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2000"/>
                                        <p:tgtEl>
                                          <p:spTgt spid="1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2000"/>
                                        <p:tgtEl>
                                          <p:spTgt spid="220"/>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2000"/>
                                        <p:tgtEl>
                                          <p:spTgt spid="2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fade">
                                      <p:cBhvr>
                                        <p:cTn id="24" dur="2000"/>
                                        <p:tgtEl>
                                          <p:spTgt spid="251"/>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2000"/>
                                        <p:tgtEl>
                                          <p:spTgt spid="2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20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wipe(left)">
                                      <p:cBhvr>
                                        <p:cTn id="36" dur="1000"/>
                                        <p:tgtEl>
                                          <p:spTgt spid="198"/>
                                        </p:tgtEl>
                                      </p:cBhvr>
                                    </p:animEffect>
                                  </p:childTnLst>
                                </p:cTn>
                              </p:par>
                              <p:par>
                                <p:cTn id="37" presetID="22" presetClass="entr" presetSubtype="4" fill="hold" nodeType="with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wipe(down)">
                                      <p:cBhvr>
                                        <p:cTn id="39" dur="1000"/>
                                        <p:tgtEl>
                                          <p:spTgt spid="20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2000"/>
                                        <p:tgtEl>
                                          <p:spTgt spid="1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2000"/>
                                        <p:tgtEl>
                                          <p:spTgt spid="204"/>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wipe(left)">
                                      <p:cBhvr>
                                        <p:cTn id="52" dur="1000"/>
                                        <p:tgtEl>
                                          <p:spTgt spid="2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2000"/>
                                        <p:tgtEl>
                                          <p:spTgt spid="205"/>
                                        </p:tgtEl>
                                      </p:cBhvr>
                                    </p:animEffect>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wipe(up)">
                                      <p:cBhvr>
                                        <p:cTn id="61" dur="1000"/>
                                        <p:tgtEl>
                                          <p:spTgt spid="2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6"/>
                                        </p:tgtEl>
                                        <p:attrNameLst>
                                          <p:attrName>style.visibility</p:attrName>
                                        </p:attrNameLst>
                                      </p:cBhvr>
                                      <p:to>
                                        <p:strVal val="visible"/>
                                      </p:to>
                                    </p:set>
                                    <p:animEffect transition="in" filter="fade">
                                      <p:cBhvr>
                                        <p:cTn id="66" dur="2000"/>
                                        <p:tgtEl>
                                          <p:spTgt spid="206"/>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wipe(left)">
                                      <p:cBhvr>
                                        <p:cTn id="70" dur="1000"/>
                                        <p:tgtEl>
                                          <p:spTgt spid="238"/>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193"/>
                                        </p:tgtEl>
                                        <p:attrNameLst>
                                          <p:attrName>style.visibility</p:attrName>
                                        </p:attrNameLst>
                                      </p:cBhvr>
                                      <p:to>
                                        <p:strVal val="visible"/>
                                      </p:to>
                                    </p:set>
                                    <p:animEffect transition="in" filter="fade">
                                      <p:cBhvr>
                                        <p:cTn id="74"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20" grpId="0"/>
      <p:bldP spid="251" grpId="0"/>
      <p:bldP spid="204" grpId="0"/>
      <p:bldP spid="205" grpId="0"/>
      <p:bldP spid="206" grpId="0"/>
      <p:bldP spid="196" grpId="0" animBg="1"/>
      <p:bldP spid="263" grpId="0"/>
      <p:bldP spid="2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Sequência Principal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3"/>
          <p:cNvSpPr>
            <a:spLocks noGrp="1"/>
          </p:cNvSpPr>
          <p:nvPr>
            <p:ph type="title"/>
          </p:nvPr>
        </p:nvSpPr>
        <p:spPr>
          <a:xfrm>
            <a:off x="714375" y="692696"/>
            <a:ext cx="7772400" cy="1143000"/>
          </a:xfrm>
        </p:spPr>
        <p:txBody>
          <a:bodyPr/>
          <a:lstStyle/>
          <a:p>
            <a:r>
              <a:rPr lang="pt-BR" dirty="0" smtClean="0">
                <a:solidFill>
                  <a:schemeClr val="bg1"/>
                </a:solidFill>
                <a:latin typeface="Century Gothic" pitchFamily="34" charset="0"/>
              </a:rPr>
              <a:t>A fonte de energia do Sol</a:t>
            </a:r>
          </a:p>
        </p:txBody>
      </p:sp>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383296" y="2348880"/>
            <a:ext cx="2556856" cy="2520000"/>
          </a:xfrm>
          <a:prstGeom prst="rect">
            <a:avLst/>
          </a:prstGeom>
          <a:noFill/>
          <a:ln w="38100">
            <a:solidFill>
              <a:schemeClr val="accent1"/>
            </a:solidFill>
            <a:miter lim="800000"/>
            <a:headEnd/>
            <a:tailEnd/>
          </a:ln>
        </p:spPr>
      </p:pic>
      <p:sp>
        <p:nvSpPr>
          <p:cNvPr id="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Universidade de </a:t>
            </a:r>
            <a:r>
              <a:rPr lang="pt-BR" sz="1000" dirty="0" err="1" smtClean="0">
                <a:solidFill>
                  <a:schemeClr val="accent1"/>
                </a:solidFill>
                <a:latin typeface="Century Gothic" pitchFamily="34" charset="0"/>
              </a:rPr>
              <a:t>Nebraskka</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35496" y="836712"/>
            <a:ext cx="8640960" cy="5857875"/>
          </a:xfrm>
        </p:spPr>
        <p:txBody>
          <a:bodyPr/>
          <a:lstStyle/>
          <a:p>
            <a:pPr lvl="1" algn="just">
              <a:buClr>
                <a:schemeClr val="accent1"/>
              </a:buClr>
            </a:pPr>
            <a:r>
              <a:rPr lang="pt-BR" sz="3600" b="0" dirty="0" smtClean="0">
                <a:solidFill>
                  <a:schemeClr val="accent1"/>
                </a:solidFill>
                <a:latin typeface="Century Gothic" pitchFamily="34" charset="0"/>
              </a:rPr>
              <a:t>A cada segundo no Sol:</a:t>
            </a:r>
            <a:endParaRPr lang="pt-BR" sz="3600" b="0" dirty="0">
              <a:solidFill>
                <a:schemeClr val="accent1"/>
              </a:solidFill>
              <a:latin typeface="Century Gothic" pitchFamily="34" charset="0"/>
            </a:endParaRPr>
          </a:p>
          <a:p>
            <a:pPr lvl="1" algn="just">
              <a:buClr>
                <a:schemeClr val="accent1"/>
              </a:buClr>
            </a:pPr>
            <a:endParaRPr lang="pt-BR" sz="3600" b="0" dirty="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600 milhões de toneladas de  H são convertidas em He;</a:t>
            </a:r>
          </a:p>
          <a:p>
            <a:pPr lvl="1" algn="just">
              <a:buClr>
                <a:schemeClr val="accent1"/>
              </a:buClr>
              <a:buFont typeface="Wingdings" pitchFamily="2" charset="2"/>
              <a:buChar char="v"/>
            </a:pPr>
            <a:endParaRPr lang="pt-BR" sz="3600" b="0" dirty="0" smtClean="0">
              <a:solidFill>
                <a:schemeClr val="accent1"/>
              </a:solidFill>
              <a:latin typeface="Century Gothic" pitchFamily="34" charset="0"/>
            </a:endParaRPr>
          </a:p>
          <a:p>
            <a:pPr lvl="1" algn="just">
              <a:buClr>
                <a:schemeClr val="accent1"/>
              </a:buClr>
              <a:buFont typeface="Wingdings" pitchFamily="2" charset="2"/>
              <a:buChar char="v"/>
            </a:pPr>
            <a:r>
              <a:rPr lang="pt-BR" sz="3600" b="0" dirty="0" smtClean="0">
                <a:solidFill>
                  <a:schemeClr val="accent1"/>
                </a:solidFill>
                <a:latin typeface="Century Gothic" pitchFamily="34" charset="0"/>
              </a:rPr>
              <a:t>quatro milhões de toneladas são transformadas em energia (E=mc</a:t>
            </a:r>
            <a:r>
              <a:rPr lang="pt-BR" sz="3600" b="0" baseline="30000" dirty="0" smtClean="0">
                <a:solidFill>
                  <a:schemeClr val="accent1"/>
                </a:solidFill>
                <a:latin typeface="Century Gothic" pitchFamily="34" charset="0"/>
              </a:rPr>
              <a:t>2</a:t>
            </a:r>
            <a:r>
              <a:rPr lang="pt-BR" sz="3600" b="0" dirty="0" smtClean="0">
                <a:solidFill>
                  <a:schemeClr val="accent1"/>
                </a:solidFill>
                <a:latin typeface="Century Gothic" pitchFamily="34" charset="0"/>
              </a:rPr>
              <a:t>)</a:t>
            </a:r>
          </a:p>
          <a:p>
            <a:pPr lvl="1" algn="l">
              <a:buClr>
                <a:schemeClr val="accent1"/>
              </a:buClr>
            </a:pPr>
            <a:endParaRPr lang="pt-BR"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fade">
                                      <p:cBhvr>
                                        <p:cTn id="17" dur="2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SP: alargamento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e evolução</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330200" cap="flat" cmpd="sng" algn="ctr">
            <a:gradFill flip="none" rotWithShape="1">
              <a:gsLst>
                <a:gs pos="4000">
                  <a:srgbClr val="7030A0"/>
                </a:gs>
                <a:gs pos="50000">
                  <a:srgbClr val="FFFFCC"/>
                </a:gs>
                <a:gs pos="100000">
                  <a:srgbClr val="FF0000"/>
                </a:gs>
                <a:gs pos="55000">
                  <a:srgbClr val="FFFF00"/>
                </a:gs>
                <a:gs pos="16000">
                  <a:srgbClr val="00B0F0"/>
                </a:gs>
              </a:gsLst>
              <a:lin ang="27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a:t>
            </a:r>
            <a:endParaRPr lang="pt-BR" sz="28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44" name="Elipse 43"/>
          <p:cNvSpPr>
            <a:spLocks/>
          </p:cNvSpPr>
          <p:nvPr/>
        </p:nvSpPr>
        <p:spPr bwMode="auto">
          <a:xfrm>
            <a:off x="5800896" y="4257112"/>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 name="Conector de seta reta 2"/>
          <p:cNvCxnSpPr/>
          <p:nvPr/>
        </p:nvCxnSpPr>
        <p:spPr bwMode="auto">
          <a:xfrm flipH="1" flipV="1">
            <a:off x="5885096" y="4051962"/>
            <a:ext cx="8263" cy="303681"/>
          </a:xfrm>
          <a:prstGeom prst="straightConnector1">
            <a:avLst/>
          </a:prstGeom>
          <a:solidFill>
            <a:schemeClr val="accent1"/>
          </a:solidFill>
          <a:ln w="38100" cap="flat" cmpd="sng" algn="ctr">
            <a:solidFill>
              <a:schemeClr val="tx1"/>
            </a:solidFill>
            <a:prstDash val="solid"/>
            <a:round/>
            <a:headEnd type="none" w="sm" len="sm"/>
            <a:tailEnd type="triangle" w="med" len="med"/>
          </a:ln>
          <a:effectLst/>
        </p:spPr>
      </p:cxnSp>
    </p:spTree>
    <p:extLst>
      <p:ext uri="{BB962C8B-B14F-4D97-AF65-F5344CB8AC3E}">
        <p14:creationId xmlns="" xmlns:p14="http://schemas.microsoft.com/office/powerpoint/2010/main" val="803793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2000"/>
                                        <p:tgtEl>
                                          <p:spTgt spid="1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51520" y="980728"/>
            <a:ext cx="8748464" cy="4320480"/>
          </a:xfrm>
        </p:spPr>
        <p:txBody>
          <a:bodyPr/>
          <a:lstStyle/>
          <a:p>
            <a:pPr lvl="1"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a:t>
            </a:r>
            <a:r>
              <a:rPr lang="pt-BR" sz="3600" b="0" dirty="0" smtClean="0">
                <a:solidFill>
                  <a:schemeClr val="accent1"/>
                </a:solidFill>
                <a:latin typeface="Century Gothic" pitchFamily="34" charset="0"/>
              </a:rPr>
              <a:t>Onde as estrelas passam a maior parte da vida (cerca de 80%)</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fase se confunde com a região do DHR: maior tempo=mais povoada</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Sol: cerca de 10 bilhões de anos  </a:t>
            </a:r>
            <a:endParaRPr lang="pt-BR" sz="3600" b="0" dirty="0">
              <a:solidFill>
                <a:schemeClr val="accent1">
                  <a:lumMod val="60000"/>
                  <a:lumOff val="40000"/>
                </a:schemeClr>
              </a:solidFill>
              <a:latin typeface="Century Gothic" pitchFamily="34" charset="0"/>
            </a:endParaRPr>
          </a:p>
        </p:txBody>
      </p:sp>
      <p:sp>
        <p:nvSpPr>
          <p:cNvPr id="3"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Sequência Principal</a:t>
            </a:r>
          </a:p>
        </p:txBody>
      </p:sp>
    </p:spTree>
    <p:extLst>
      <p:ext uri="{BB962C8B-B14F-4D97-AF65-F5344CB8AC3E}">
        <p14:creationId xmlns="" xmlns:p14="http://schemas.microsoft.com/office/powerpoint/2010/main" val="79410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51520" y="908720"/>
            <a:ext cx="8748464" cy="5544616"/>
          </a:xfrm>
        </p:spPr>
        <p:txBody>
          <a:bodyPr/>
          <a:lstStyle/>
          <a:p>
            <a:pPr lvl="1" algn="just">
              <a:buClr>
                <a:schemeClr val="accent5">
                  <a:lumMod val="75000"/>
                </a:schemeClr>
              </a:buClr>
              <a:buFont typeface="Wingdings" pitchFamily="2" charset="2"/>
              <a:buChar char="v"/>
            </a:pPr>
            <a:endParaRPr lang="pt-BR" b="0" dirty="0" smtClean="0">
              <a:solidFill>
                <a:schemeClr val="accent1">
                  <a:lumMod val="60000"/>
                  <a:lumOff val="40000"/>
                </a:schemeClr>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a:t>
            </a:r>
            <a:r>
              <a:rPr lang="pt-BR" sz="4000" b="0" dirty="0" err="1" smtClean="0">
                <a:solidFill>
                  <a:schemeClr val="accent1"/>
                </a:solidFill>
                <a:latin typeface="Century Gothic" pitchFamily="34" charset="0"/>
              </a:rPr>
              <a:t>Metalicidade</a:t>
            </a:r>
            <a:r>
              <a:rPr lang="pt-BR" sz="4000" b="0" dirty="0" smtClean="0">
                <a:solidFill>
                  <a:schemeClr val="accent1"/>
                </a:solidFill>
                <a:latin typeface="Century Gothic" pitchFamily="34" charset="0"/>
              </a:rPr>
              <a:t> e tempo na SP: alargamento</a:t>
            </a:r>
          </a:p>
          <a:p>
            <a:pPr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a:p>
            <a:pPr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 </a:t>
            </a:r>
            <a:r>
              <a:rPr lang="pt-BR" sz="4000" b="0" dirty="0" smtClean="0">
                <a:solidFill>
                  <a:schemeClr val="accent1"/>
                </a:solidFill>
                <a:latin typeface="Century Gothic" pitchFamily="34" charset="0"/>
              </a:rPr>
              <a:t>Há pouca evolução na SP:</a:t>
            </a:r>
          </a:p>
          <a:p>
            <a:pPr lvl="1"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Sol: 35% mais luminoso</a:t>
            </a:r>
          </a:p>
          <a:p>
            <a:pPr lvl="2" algn="just">
              <a:buClr>
                <a:schemeClr val="accent5">
                  <a:lumMod val="75000"/>
                </a:schemeClr>
              </a:buClr>
              <a:buFont typeface="Wingdings" pitchFamily="2" charset="2"/>
              <a:buChar char="v"/>
            </a:pPr>
            <a:r>
              <a:rPr lang="pt-BR" sz="3200" b="0" dirty="0" smtClean="0">
                <a:solidFill>
                  <a:schemeClr val="accent1"/>
                </a:solidFill>
                <a:latin typeface="Century Gothic" pitchFamily="34" charset="0"/>
              </a:rPr>
              <a:t> raio: 6% maior</a:t>
            </a:r>
          </a:p>
          <a:p>
            <a:pPr lvl="2" algn="just">
              <a:buClr>
                <a:schemeClr val="accent5">
                  <a:lumMod val="75000"/>
                </a:schemeClr>
              </a:buClr>
              <a:buFont typeface="Wingdings" pitchFamily="2" charset="2"/>
              <a:buChar char="v"/>
            </a:pPr>
            <a:r>
              <a:rPr lang="pt-BR" sz="3200" b="0" dirty="0" smtClean="0">
                <a:solidFill>
                  <a:schemeClr val="accent1"/>
                </a:solidFill>
                <a:latin typeface="Century Gothic" pitchFamily="34" charset="0"/>
              </a:rPr>
              <a:t> temperatura: 300 °C mais quente</a:t>
            </a:r>
            <a:endParaRPr lang="pt-BR" sz="3200" b="0" dirty="0">
              <a:solidFill>
                <a:schemeClr val="accent1">
                  <a:lumMod val="60000"/>
                  <a:lumOff val="40000"/>
                </a:schemeClr>
              </a:solidFill>
              <a:latin typeface="Century Gothic" pitchFamily="34" charset="0"/>
            </a:endParaRPr>
          </a:p>
        </p:txBody>
      </p:sp>
      <p:sp>
        <p:nvSpPr>
          <p:cNvPr id="3"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SP: alargamento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e evolução</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Tree>
    <p:extLst>
      <p:ext uri="{BB962C8B-B14F-4D97-AF65-F5344CB8AC3E}">
        <p14:creationId xmlns="" xmlns:p14="http://schemas.microsoft.com/office/powerpoint/2010/main" val="79410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Evolução pós-SP para estrelas de pouca massa</a:t>
            </a:r>
          </a:p>
        </p:txBody>
      </p:sp>
    </p:spTree>
    <p:extLst>
      <p:ext uri="{BB962C8B-B14F-4D97-AF65-F5344CB8AC3E}">
        <p14:creationId xmlns="" xmlns:p14="http://schemas.microsoft.com/office/powerpoint/2010/main" val="2191833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de “pouca massa”</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60444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menos que 8 </a:t>
            </a:r>
            <a:r>
              <a:rPr lang="pt-BR" sz="4000" b="0" dirty="0" err="1" smtClean="0">
                <a:solidFill>
                  <a:srgbClr val="00CC99"/>
                </a:solidFill>
                <a:latin typeface="Century Gothic" pitchFamily="34" charset="0"/>
              </a:rPr>
              <a:t>M</a:t>
            </a:r>
            <a:r>
              <a:rPr lang="pt-BR" sz="4000" b="0" baseline="-25000" dirty="0" err="1" smtClean="0">
                <a:solidFill>
                  <a:srgbClr val="00CC99"/>
                </a:solidFill>
                <a:latin typeface="Arial"/>
                <a:cs typeface="Arial"/>
              </a:rPr>
              <a:t>ʘ</a:t>
            </a:r>
            <a:r>
              <a:rPr lang="pt-BR" sz="4000" b="0" baseline="-25000" dirty="0" smtClean="0">
                <a:solidFill>
                  <a:srgbClr val="00CC99"/>
                </a:solidFill>
                <a:latin typeface="Century Gothic" pitchFamily="34" charset="0"/>
              </a:rPr>
              <a:t> </a:t>
            </a:r>
            <a:r>
              <a:rPr lang="pt-BR" sz="4000" b="0" dirty="0" smtClean="0">
                <a:solidFill>
                  <a:srgbClr val="00CC99"/>
                </a:solidFill>
                <a:latin typeface="Century Gothic" pitchFamily="34" charset="0"/>
              </a:rPr>
              <a:t>: estrelas não farão síntese do C, indo até a fusão do He apenas</a:t>
            </a:r>
            <a:endParaRPr lang="pt-BR" sz="4000" b="0" dirty="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328641" y="469633"/>
            <a:ext cx="6219752" cy="6219752"/>
          </a:xfrm>
          <a:prstGeom prst="ellipse">
            <a:avLst/>
          </a:prstGeom>
          <a:gradFill>
            <a:gsLst>
              <a:gs pos="0">
                <a:srgbClr val="FFFF00"/>
              </a:gs>
              <a:gs pos="50000">
                <a:srgbClr val="EA8D04"/>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Subgigante</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1" name="Grupo 30"/>
          <p:cNvGrpSpPr>
            <a:grpSpLocks noChangeAspect="1"/>
          </p:cNvGrpSpPr>
          <p:nvPr/>
        </p:nvGrpSpPr>
        <p:grpSpPr>
          <a:xfrm>
            <a:off x="1223562" y="2192023"/>
            <a:ext cx="2916390" cy="2841791"/>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73" name="Conector reto 72"/>
          <p:cNvCxnSpPr/>
          <p:nvPr/>
        </p:nvCxnSpPr>
        <p:spPr bwMode="auto">
          <a:xfrm flipH="1" flipV="1">
            <a:off x="2697480" y="1943100"/>
            <a:ext cx="3250" cy="1664035"/>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4" name="Conector reto 73"/>
          <p:cNvCxnSpPr/>
          <p:nvPr/>
        </p:nvCxnSpPr>
        <p:spPr bwMode="auto">
          <a:xfrm flipV="1">
            <a:off x="2070271" y="3582655"/>
            <a:ext cx="626834" cy="721550"/>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5" name="Conector reto 74"/>
          <p:cNvCxnSpPr/>
          <p:nvPr/>
        </p:nvCxnSpPr>
        <p:spPr bwMode="auto">
          <a:xfrm>
            <a:off x="2707720" y="3599255"/>
            <a:ext cx="1550122" cy="532506"/>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grpSp>
        <p:nvGrpSpPr>
          <p:cNvPr id="52" name="Grupo 21"/>
          <p:cNvGrpSpPr>
            <a:grpSpLocks noChangeAspect="1"/>
          </p:cNvGrpSpPr>
          <p:nvPr/>
        </p:nvGrpSpPr>
        <p:grpSpPr>
          <a:xfrm>
            <a:off x="2459185"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143894"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2581275" y="2314993"/>
            <a:ext cx="2980953" cy="1256883"/>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p:nvPr/>
        </p:nvCxnSpPr>
        <p:spPr bwMode="auto">
          <a:xfrm>
            <a:off x="2590800" y="3667125"/>
            <a:ext cx="2953586" cy="1404450"/>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2623257" y="3541327"/>
            <a:ext cx="144016" cy="14401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chemeClr val="bg1"/>
                </a:solidFill>
                <a:latin typeface="Century Gothic" pitchFamily="34" charset="0"/>
              </a:rPr>
              <a:t>caroço</a:t>
            </a:r>
          </a:p>
          <a:p>
            <a:r>
              <a:rPr lang="pt-BR" sz="2000" dirty="0" smtClean="0">
                <a:solidFill>
                  <a:schemeClr val="bg1"/>
                </a:solidFill>
                <a:latin typeface="Century Gothic" pitchFamily="34" charset="0"/>
              </a:rPr>
              <a:t> inerte de He</a:t>
            </a:r>
            <a:endParaRPr lang="pt-BR" sz="2000" dirty="0">
              <a:solidFill>
                <a:schemeClr val="bg1"/>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a:t>
            </a:r>
            <a:endParaRPr lang="pt-BR" sz="2000" dirty="0">
              <a:solidFill>
                <a:schemeClr val="bg1"/>
              </a:solidFill>
              <a:latin typeface="Century Gothic" pitchFamily="34" charset="0"/>
            </a:endParaRPr>
          </a:p>
        </p:txBody>
      </p:sp>
      <p:grpSp>
        <p:nvGrpSpPr>
          <p:cNvPr id="23" name="Grupo 22"/>
          <p:cNvGrpSpPr/>
          <p:nvPr/>
        </p:nvGrpSpPr>
        <p:grpSpPr>
          <a:xfrm>
            <a:off x="5544105" y="2298287"/>
            <a:ext cx="2916329" cy="2786899"/>
            <a:chOff x="5544105" y="2298287"/>
            <a:chExt cx="2916329" cy="2786899"/>
          </a:xfrm>
        </p:grpSpPr>
        <p:grpSp>
          <p:nvGrpSpPr>
            <p:cNvPr id="101" name="Grupo 100"/>
            <p:cNvGrpSpPr/>
            <p:nvPr/>
          </p:nvGrpSpPr>
          <p:grpSpPr>
            <a:xfrm>
              <a:off x="5544105" y="2298287"/>
              <a:ext cx="2916329" cy="2786899"/>
              <a:chOff x="4860032" y="1916832"/>
              <a:chExt cx="3888444" cy="3744416"/>
            </a:xfrm>
          </p:grpSpPr>
          <p:sp>
            <p:nvSpPr>
              <p:cNvPr id="100" name="Retângulo 99"/>
              <p:cNvSpPr/>
              <p:nvPr/>
            </p:nvSpPr>
            <p:spPr bwMode="auto">
              <a:xfrm>
                <a:off x="4860032" y="1916832"/>
                <a:ext cx="3888432" cy="3744416"/>
              </a:xfrm>
              <a:prstGeom prst="rect">
                <a:avLst/>
              </a:prstGeom>
              <a:gradFill flip="none" rotWithShape="1">
                <a:gsLst>
                  <a:gs pos="41000">
                    <a:srgbClr val="FFFF00"/>
                  </a:gs>
                  <a:gs pos="100000">
                    <a:srgbClr val="C00000">
                      <a:lumMod val="66000"/>
                      <a:lumOff val="34000"/>
                    </a:srgbClr>
                  </a:gs>
                  <a:gs pos="22000">
                    <a:srgbClr val="FFC000"/>
                  </a:gs>
                  <a:gs pos="27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77"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78" name="Arco 77"/>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0">
                      <a:srgbClr val="03D4A8"/>
                    </a:gs>
                    <a:gs pos="25000">
                      <a:srgbClr val="21D6E0"/>
                    </a:gs>
                    <a:gs pos="96000">
                      <a:srgbClr val="005CBF"/>
                    </a:gs>
                  </a:gsLst>
                  <a:lin ang="21594000" scaled="0"/>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Arco 78"/>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0">
                      <a:srgbClr val="03D4A8"/>
                    </a:gs>
                    <a:gs pos="25000">
                      <a:srgbClr val="21D6E0"/>
                    </a:gs>
                    <a:gs pos="100000">
                      <a:srgbClr val="005CBF"/>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Arco 79"/>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0">
                      <a:srgbClr val="03D4A8"/>
                    </a:gs>
                    <a:gs pos="25000">
                      <a:srgbClr val="21D6E0"/>
                    </a:gs>
                    <a:gs pos="100000">
                      <a:srgbClr val="005CBF"/>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a:grpSpLocks noChangeAspect="1"/>
              </p:cNvGrpSpPr>
              <p:nvPr/>
            </p:nvGrpSpPr>
            <p:grpSpPr>
              <a:xfrm>
                <a:off x="5548266" y="3096479"/>
                <a:ext cx="1826768" cy="1797816"/>
                <a:chOff x="2697862" y="2860551"/>
                <a:chExt cx="2589033" cy="3079541"/>
              </a:xfrm>
            </p:grpSpPr>
            <p:sp>
              <p:nvSpPr>
                <p:cNvPr id="83" name="Arco 82"/>
                <p:cNvSpPr>
                  <a:spLocks noChangeAspect="1"/>
                </p:cNvSpPr>
                <p:nvPr/>
              </p:nvSpPr>
              <p:spPr bwMode="auto">
                <a:xfrm rot="6481529">
                  <a:off x="3165269" y="3064161"/>
                  <a:ext cx="1689293" cy="2553959"/>
                </a:xfrm>
                <a:prstGeom prst="arc">
                  <a:avLst>
                    <a:gd name="adj1" fmla="val 16281460"/>
                    <a:gd name="adj2" fmla="val 137738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Arco 83"/>
                <p:cNvSpPr>
                  <a:spLocks/>
                </p:cNvSpPr>
                <p:nvPr/>
              </p:nvSpPr>
              <p:spPr bwMode="auto">
                <a:xfrm rot="120000" flipH="1">
                  <a:off x="3491008" y="2860551"/>
                  <a:ext cx="1054503" cy="3029318"/>
                </a:xfrm>
                <a:prstGeom prst="arc">
                  <a:avLst>
                    <a:gd name="adj1" fmla="val 16377493"/>
                    <a:gd name="adj2" fmla="val 298509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96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Arco 81"/>
                <p:cNvSpPr>
                  <a:spLocks noChangeAspect="1"/>
                </p:cNvSpPr>
                <p:nvPr/>
              </p:nvSpPr>
              <p:spPr bwMode="auto">
                <a:xfrm>
                  <a:off x="2697862" y="2867582"/>
                  <a:ext cx="2564011" cy="3072510"/>
                </a:xfrm>
                <a:prstGeom prst="arc">
                  <a:avLst>
                    <a:gd name="adj1" fmla="val 16233914"/>
                    <a:gd name="adj2" fmla="val 1084775"/>
                  </a:avLst>
                </a:prstGeom>
                <a:gradFill>
                  <a:gsLst>
                    <a:gs pos="19000">
                      <a:srgbClr val="954ECA">
                        <a:lumMod val="81000"/>
                      </a:srgbClr>
                    </a:gs>
                    <a:gs pos="83000">
                      <a:srgbClr val="C00000"/>
                    </a:gs>
                    <a:gs pos="80000">
                      <a:srgbClr val="C00000"/>
                    </a:gs>
                    <a:gs pos="92000">
                      <a:srgbClr val="FF99FF"/>
                    </a:gs>
                    <a:gs pos="94000">
                      <a:srgbClr val="640000">
                        <a:lumMod val="16000"/>
                        <a:lumOff val="84000"/>
                      </a:srgbClr>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7" name="Conector reto 66"/>
              <p:cNvCxnSpPr/>
              <p:nvPr/>
            </p:nvCxnSpPr>
            <p:spPr bwMode="auto">
              <a:xfrm>
                <a:off x="7666236" y="4384502"/>
                <a:ext cx="1082240" cy="411128"/>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63" name="Conector reto 62"/>
              <p:cNvCxnSpPr/>
              <p:nvPr/>
            </p:nvCxnSpPr>
            <p:spPr bwMode="auto">
              <a:xfrm flipV="1">
                <a:off x="4915296" y="4465861"/>
                <a:ext cx="1072653" cy="1186777"/>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64" name="Conector reto 63"/>
              <p:cNvCxnSpPr/>
              <p:nvPr/>
            </p:nvCxnSpPr>
            <p:spPr bwMode="auto">
              <a:xfrm flipH="1" flipV="1">
                <a:off x="6471800" y="1922527"/>
                <a:ext cx="5905" cy="823885"/>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22" name="Grupo 21"/>
            <p:cNvGrpSpPr/>
            <p:nvPr/>
          </p:nvGrpSpPr>
          <p:grpSpPr>
            <a:xfrm>
              <a:off x="6348556" y="3324322"/>
              <a:ext cx="892846" cy="866109"/>
              <a:chOff x="9891396" y="4572369"/>
              <a:chExt cx="892846" cy="866109"/>
            </a:xfrm>
          </p:grpSpPr>
          <p:sp>
            <p:nvSpPr>
              <p:cNvPr id="340" name="Arco 339"/>
              <p:cNvSpPr>
                <a:spLocks/>
              </p:cNvSpPr>
              <p:nvPr/>
            </p:nvSpPr>
            <p:spPr bwMode="auto">
              <a:xfrm rot="120000" flipH="1">
                <a:off x="10156031" y="4572369"/>
                <a:ext cx="361935" cy="793403"/>
              </a:xfrm>
              <a:prstGeom prst="arc">
                <a:avLst>
                  <a:gd name="adj1" fmla="val 16262337"/>
                  <a:gd name="adj2" fmla="val 298509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1" name="Arco 340"/>
              <p:cNvSpPr>
                <a:spLocks noChangeAspect="1"/>
              </p:cNvSpPr>
              <p:nvPr/>
            </p:nvSpPr>
            <p:spPr bwMode="auto">
              <a:xfrm>
                <a:off x="9891396" y="4572583"/>
                <a:ext cx="892846" cy="865895"/>
              </a:xfrm>
              <a:prstGeom prst="arc">
                <a:avLst>
                  <a:gd name="adj1" fmla="val 16238362"/>
                  <a:gd name="adj2" fmla="val 108477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21" name="Grupo 20"/>
          <p:cNvGrpSpPr/>
          <p:nvPr/>
        </p:nvGrpSpPr>
        <p:grpSpPr>
          <a:xfrm>
            <a:off x="6271287" y="2868491"/>
            <a:ext cx="1463899" cy="1601836"/>
            <a:chOff x="6263728" y="2918561"/>
            <a:chExt cx="1463899" cy="1601836"/>
          </a:xfrm>
        </p:grpSpPr>
        <p:grpSp>
          <p:nvGrpSpPr>
            <p:cNvPr id="337" name="Grupo 336"/>
            <p:cNvGrpSpPr/>
            <p:nvPr/>
          </p:nvGrpSpPr>
          <p:grpSpPr>
            <a:xfrm>
              <a:off x="6263728" y="2975014"/>
              <a:ext cx="1436421" cy="1545383"/>
              <a:chOff x="6270458" y="2910493"/>
              <a:chExt cx="1436421" cy="1545383"/>
            </a:xfrm>
          </p:grpSpPr>
          <p:grpSp>
            <p:nvGrpSpPr>
              <p:cNvPr id="276" name="Grupo 275"/>
              <p:cNvGrpSpPr/>
              <p:nvPr/>
            </p:nvGrpSpPr>
            <p:grpSpPr>
              <a:xfrm>
                <a:off x="6270458" y="2910493"/>
                <a:ext cx="1436421" cy="1545383"/>
                <a:chOff x="6270458" y="2910493"/>
                <a:chExt cx="1436421" cy="1545383"/>
              </a:xfrm>
            </p:grpSpPr>
            <p:sp>
              <p:nvSpPr>
                <p:cNvPr id="249" name="Estrela de 12 Pontos 248"/>
                <p:cNvSpPr/>
                <p:nvPr/>
              </p:nvSpPr>
              <p:spPr bwMode="auto">
                <a:xfrm>
                  <a:off x="6279854" y="392054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9" name="Estrela de 12 Pontos 258"/>
                <p:cNvSpPr/>
                <p:nvPr/>
              </p:nvSpPr>
              <p:spPr bwMode="auto">
                <a:xfrm>
                  <a:off x="6270458" y="355856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0" name="Estrela de 12 Pontos 259"/>
                <p:cNvSpPr/>
                <p:nvPr/>
              </p:nvSpPr>
              <p:spPr bwMode="auto">
                <a:xfrm>
                  <a:off x="6341398" y="322001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1" name="Estrela de 12 Pontos 260"/>
                <p:cNvSpPr/>
                <p:nvPr/>
              </p:nvSpPr>
              <p:spPr bwMode="auto">
                <a:xfrm>
                  <a:off x="6526186" y="2931984"/>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2" name="Estrela de 12 Pontos 261"/>
                <p:cNvSpPr/>
                <p:nvPr/>
              </p:nvSpPr>
              <p:spPr bwMode="auto">
                <a:xfrm>
                  <a:off x="6775493" y="291049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3" name="Estrela de 12 Pontos 262"/>
                <p:cNvSpPr/>
                <p:nvPr/>
              </p:nvSpPr>
              <p:spPr bwMode="auto">
                <a:xfrm>
                  <a:off x="7097170" y="302020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Estrela de 12 Pontos 263"/>
                <p:cNvSpPr/>
                <p:nvPr/>
              </p:nvSpPr>
              <p:spPr bwMode="auto">
                <a:xfrm>
                  <a:off x="7385202" y="3414549"/>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6" name="Estrela de 12 Pontos 265"/>
                <p:cNvSpPr/>
                <p:nvPr/>
              </p:nvSpPr>
              <p:spPr bwMode="auto">
                <a:xfrm>
                  <a:off x="7377959" y="382661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7" name="Estrela de 12 Pontos 266"/>
                <p:cNvSpPr/>
                <p:nvPr/>
              </p:nvSpPr>
              <p:spPr bwMode="auto">
                <a:xfrm>
                  <a:off x="6415453" y="406262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3" name="Estrela de 12 Pontos 272"/>
                <p:cNvSpPr/>
                <p:nvPr/>
              </p:nvSpPr>
              <p:spPr bwMode="auto">
                <a:xfrm>
                  <a:off x="6775493" y="4160028"/>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4" name="Estrela de 12 Pontos 273"/>
                <p:cNvSpPr/>
                <p:nvPr/>
              </p:nvSpPr>
              <p:spPr bwMode="auto">
                <a:xfrm>
                  <a:off x="7279549" y="406855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10" name="Estrela de 12 Pontos 309"/>
              <p:cNvSpPr/>
              <p:nvPr/>
            </p:nvSpPr>
            <p:spPr bwMode="auto">
              <a:xfrm>
                <a:off x="7025162" y="41490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7" name="Estrela de 12 Pontos 86"/>
            <p:cNvSpPr/>
            <p:nvPr/>
          </p:nvSpPr>
          <p:spPr bwMode="auto">
            <a:xfrm>
              <a:off x="6454247" y="31418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strela de 12 Pontos 88"/>
            <p:cNvSpPr/>
            <p:nvPr/>
          </p:nvSpPr>
          <p:spPr bwMode="auto">
            <a:xfrm>
              <a:off x="6334933" y="349352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strela de 12 Pontos 90"/>
            <p:cNvSpPr/>
            <p:nvPr/>
          </p:nvSpPr>
          <p:spPr bwMode="auto">
            <a:xfrm>
              <a:off x="6329389" y="39091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3" name="Estrela de 12 Pontos 92"/>
            <p:cNvSpPr/>
            <p:nvPr/>
          </p:nvSpPr>
          <p:spPr bwMode="auto">
            <a:xfrm>
              <a:off x="7018432" y="3047022"/>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4" name="Estrela de 12 Pontos 93"/>
            <p:cNvSpPr/>
            <p:nvPr/>
          </p:nvSpPr>
          <p:spPr bwMode="auto">
            <a:xfrm>
              <a:off x="6767730" y="291856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5" name="Estrela de 12 Pontos 94"/>
            <p:cNvSpPr/>
            <p:nvPr/>
          </p:nvSpPr>
          <p:spPr bwMode="auto">
            <a:xfrm>
              <a:off x="7306464" y="3405379"/>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Estrela de 12 Pontos 95"/>
            <p:cNvSpPr/>
            <p:nvPr/>
          </p:nvSpPr>
          <p:spPr bwMode="auto">
            <a:xfrm>
              <a:off x="7540488"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8" name="Estrela de 12 Pontos 97"/>
            <p:cNvSpPr/>
            <p:nvPr/>
          </p:nvSpPr>
          <p:spPr bwMode="auto">
            <a:xfrm>
              <a:off x="7335219" y="405513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strela de 12 Pontos 104"/>
            <p:cNvSpPr/>
            <p:nvPr/>
          </p:nvSpPr>
          <p:spPr bwMode="auto">
            <a:xfrm>
              <a:off x="7335349" y="32786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strela de 12 Pontos 105"/>
            <p:cNvSpPr/>
            <p:nvPr/>
          </p:nvSpPr>
          <p:spPr bwMode="auto">
            <a:xfrm>
              <a:off x="6616308" y="422031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strela de 12 Pontos 106"/>
            <p:cNvSpPr/>
            <p:nvPr/>
          </p:nvSpPr>
          <p:spPr bwMode="auto">
            <a:xfrm>
              <a:off x="7191333" y="327860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strela de 12 Pontos 107"/>
            <p:cNvSpPr/>
            <p:nvPr/>
          </p:nvSpPr>
          <p:spPr bwMode="auto">
            <a:xfrm>
              <a:off x="7396472" y="369509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0" name="CaixaDeTexto 109"/>
          <p:cNvSpPr txBox="1"/>
          <p:nvPr/>
        </p:nvSpPr>
        <p:spPr>
          <a:xfrm>
            <a:off x="539552"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1907704" y="3685343"/>
            <a:ext cx="787561" cy="222386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4" name="Conector reto 313"/>
          <p:cNvCxnSpPr/>
          <p:nvPr/>
        </p:nvCxnSpPr>
        <p:spPr bwMode="auto">
          <a:xfrm flipH="1" flipV="1">
            <a:off x="6228184" y="1801820"/>
            <a:ext cx="661547" cy="1656184"/>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556740" y="3726611"/>
            <a:ext cx="507648" cy="1658799"/>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1" name="CaixaDeTexto 70"/>
          <p:cNvSpPr txBox="1"/>
          <p:nvPr/>
        </p:nvSpPr>
        <p:spPr>
          <a:xfrm>
            <a:off x="35496" y="69269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 xmlns:p14="http://schemas.microsoft.com/office/powerpoint/2010/main" val="3360484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1000"/>
                                        <p:tgtEl>
                                          <p:spTgt spid="1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10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wipe(left)">
                                      <p:cBhvr>
                                        <p:cTn id="39" dur="2000"/>
                                        <p:tgtEl>
                                          <p:spTgt spid="226"/>
                                        </p:tgtEl>
                                      </p:cBhvr>
                                    </p:animEffect>
                                  </p:childTnLst>
                                </p:cTn>
                              </p:par>
                              <p:par>
                                <p:cTn id="40" presetID="22" presetClass="entr" presetSubtype="8" fill="hold" nodeType="withEffect">
                                  <p:stCondLst>
                                    <p:cond delay="0"/>
                                  </p:stCondLst>
                                  <p:childTnLst>
                                    <p:set>
                                      <p:cBhvr>
                                        <p:cTn id="41" dur="1" fill="hold">
                                          <p:stCondLst>
                                            <p:cond delay="0"/>
                                          </p:stCondLst>
                                        </p:cTn>
                                        <p:tgtEl>
                                          <p:spTgt spid="227"/>
                                        </p:tgtEl>
                                        <p:attrNameLst>
                                          <p:attrName>style.visibility</p:attrName>
                                        </p:attrNameLst>
                                      </p:cBhvr>
                                      <p:to>
                                        <p:strVal val="visible"/>
                                      </p:to>
                                    </p:set>
                                    <p:animEffect transition="in" filter="wipe(left)">
                                      <p:cBhvr>
                                        <p:cTn id="42" dur="2000"/>
                                        <p:tgtEl>
                                          <p:spTgt spid="22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14"/>
                                        </p:tgtEl>
                                        <p:attrNameLst>
                                          <p:attrName>style.visibility</p:attrName>
                                        </p:attrNameLst>
                                      </p:cBhvr>
                                      <p:to>
                                        <p:strVal val="visible"/>
                                      </p:to>
                                    </p:set>
                                    <p:animEffect transition="in" filter="fade">
                                      <p:cBhvr>
                                        <p:cTn id="54" dur="500"/>
                                        <p:tgtEl>
                                          <p:spTgt spid="3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1"/>
                                        </p:tgtEl>
                                        <p:attrNameLst>
                                          <p:attrName>style.visibility</p:attrName>
                                        </p:attrNameLst>
                                      </p:cBhvr>
                                      <p:to>
                                        <p:strVal val="visible"/>
                                      </p:to>
                                    </p:set>
                                    <p:animEffect transition="in" filter="fade">
                                      <p:cBhvr>
                                        <p:cTn id="57" dur="500"/>
                                        <p:tgtEl>
                                          <p:spTgt spid="3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7"/>
                                        </p:tgtEl>
                                        <p:attrNameLst>
                                          <p:attrName>style.visibility</p:attrName>
                                        </p:attrNameLst>
                                      </p:cBhvr>
                                      <p:to>
                                        <p:strVal val="visible"/>
                                      </p:to>
                                    </p:set>
                                    <p:animEffect transition="in" filter="fade">
                                      <p:cBhvr>
                                        <p:cTn id="62" dur="500"/>
                                        <p:tgtEl>
                                          <p:spTgt spid="31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3"/>
                                        </p:tgtEl>
                                        <p:attrNameLst>
                                          <p:attrName>style.visibility</p:attrName>
                                        </p:attrNameLst>
                                      </p:cBhvr>
                                      <p:to>
                                        <p:strVal val="visible"/>
                                      </p:to>
                                    </p:set>
                                    <p:animEffect transition="in" filter="fade">
                                      <p:cBhvr>
                                        <p:cTn id="65"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1" grpId="0"/>
      <p:bldP spid="313" grpId="0"/>
      <p:bldP spid="1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13"/>
          <p:cNvGrpSpPr>
            <a:grpSpLocks noChangeAspect="1"/>
          </p:cNvGrpSpPr>
          <p:nvPr/>
        </p:nvGrpSpPr>
        <p:grpSpPr>
          <a:xfrm>
            <a:off x="6600192" y="3011225"/>
            <a:ext cx="1137725" cy="1137855"/>
            <a:chOff x="3035465" y="1160768"/>
            <a:chExt cx="1800001" cy="1800200"/>
          </a:xfrm>
        </p:grpSpPr>
        <p:sp>
          <p:nvSpPr>
            <p:cNvPr id="63" name="Elipse 6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Subgigante</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7" name="Grupo 21"/>
          <p:cNvGrpSpPr>
            <a:grpSpLocks noChangeAspect="1"/>
          </p:cNvGrpSpPr>
          <p:nvPr/>
        </p:nvGrpSpPr>
        <p:grpSpPr>
          <a:xfrm>
            <a:off x="5852100" y="3570405"/>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27" name="Elipse 226"/>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8" name="Elipse 227"/>
            <p:cNvSpPr>
              <a:spLocks noChangeAspect="1"/>
            </p:cNvSpPr>
            <p:nvPr/>
          </p:nvSpPr>
          <p:spPr bwMode="auto">
            <a:xfrm>
              <a:off x="3267649" y="1420768"/>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 name="CaixaDeTexto 3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CaixaDeTexto 37"/>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5800" y="197768"/>
            <a:ext cx="7772400" cy="1143000"/>
          </a:xfrm>
        </p:spPr>
        <p:txBody>
          <a:bodyPr/>
          <a:lstStyle/>
          <a:p>
            <a:r>
              <a:rPr lang="pt-BR" dirty="0" smtClean="0">
                <a:solidFill>
                  <a:schemeClr val="bg1"/>
                </a:solidFill>
                <a:latin typeface="Century Gothic" pitchFamily="34" charset="0"/>
              </a:rPr>
              <a:t>Simulador: diagrama H-R</a:t>
            </a:r>
            <a:endParaRPr lang="pt-BR" dirty="0">
              <a:solidFill>
                <a:schemeClr val="bg1"/>
              </a:solidFill>
              <a:latin typeface="Century Gothic" pitchFamily="34" charset="0"/>
            </a:endParaRPr>
          </a:p>
        </p:txBody>
      </p:sp>
      <p:sp>
        <p:nvSpPr>
          <p:cNvPr id="2" name="Retângulo 1"/>
          <p:cNvSpPr/>
          <p:nvPr/>
        </p:nvSpPr>
        <p:spPr>
          <a:xfrm>
            <a:off x="35496" y="6536377"/>
            <a:ext cx="6210436" cy="276999"/>
          </a:xfrm>
          <a:prstGeom prst="rect">
            <a:avLst/>
          </a:prstGeom>
        </p:spPr>
        <p:txBody>
          <a:bodyPr wrap="square">
            <a:spAutoFit/>
          </a:bodyPr>
          <a:lstStyle/>
          <a:p>
            <a:pPr algn="l"/>
            <a:r>
              <a:rPr lang="pt-BR" sz="1200" dirty="0" smtClean="0">
                <a:solidFill>
                  <a:srgbClr val="00CC99"/>
                </a:solidFill>
                <a:latin typeface="Century Gothic" panose="020B0502020202020204" pitchFamily="34" charset="0"/>
              </a:rPr>
              <a:t>Crédito: Universidade de Nebraska</a:t>
            </a:r>
            <a:endParaRPr lang="pt-BR" sz="1200" dirty="0">
              <a:solidFill>
                <a:srgbClr val="00CC99"/>
              </a:solidFill>
              <a:latin typeface="Century Gothic" panose="020B0502020202020204" pitchFamily="34" charset="0"/>
            </a:endParaRPr>
          </a:p>
        </p:txBody>
      </p:sp>
      <p:pic>
        <p:nvPicPr>
          <p:cNvPr id="128002" name="Picture 2">
            <a:hlinkClick r:id="rId3" action="ppaction://hlinkfile"/>
          </p:cNvPr>
          <p:cNvPicPr>
            <a:picLocks noChangeAspect="1" noChangeArrowheads="1"/>
          </p:cNvPicPr>
          <p:nvPr/>
        </p:nvPicPr>
        <p:blipFill>
          <a:blip r:embed="rId4" cstate="print"/>
          <a:srcRect r="3357"/>
          <a:stretch>
            <a:fillRect/>
          </a:stretch>
        </p:blipFill>
        <p:spPr bwMode="auto">
          <a:xfrm>
            <a:off x="3295654" y="2277152"/>
            <a:ext cx="2572490" cy="2520000"/>
          </a:xfrm>
          <a:prstGeom prst="rect">
            <a:avLst/>
          </a:prstGeom>
          <a:noFill/>
          <a:ln w="38100">
            <a:solidFill>
              <a:schemeClr val="accent1"/>
            </a:solidFill>
            <a:miter lim="800000"/>
            <a:headEnd/>
            <a:tailEnd/>
          </a:ln>
        </p:spPr>
      </p:pic>
    </p:spTree>
    <p:extLst>
      <p:ext uri="{BB962C8B-B14F-4D97-AF65-F5344CB8AC3E}">
        <p14:creationId xmlns="" xmlns:p14="http://schemas.microsoft.com/office/powerpoint/2010/main" val="479184158"/>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379437"/>
            <a:ext cx="8640960" cy="5857875"/>
          </a:xfrm>
        </p:spPr>
        <p:txBody>
          <a:bodyPr/>
          <a:lstStyle/>
          <a:p>
            <a:pPr algn="just">
              <a:buClr>
                <a:schemeClr val="accent1"/>
              </a:buClr>
            </a:pPr>
            <a:r>
              <a:rPr lang="pt-BR" sz="4000" dirty="0" err="1">
                <a:solidFill>
                  <a:schemeClr val="bg1"/>
                </a:solidFill>
                <a:latin typeface="Century Gothic" pitchFamily="34" charset="0"/>
              </a:rPr>
              <a:t>S</a:t>
            </a:r>
            <a:r>
              <a:rPr lang="pt-BR" sz="4000" dirty="0" err="1" smtClean="0">
                <a:solidFill>
                  <a:schemeClr val="bg1"/>
                </a:solidFill>
                <a:latin typeface="Century Gothic" pitchFamily="34" charset="0"/>
              </a:rPr>
              <a:t>ubgigante</a:t>
            </a:r>
            <a:r>
              <a:rPr lang="pt-BR" sz="4000" dirty="0" smtClean="0">
                <a:solidFill>
                  <a:schemeClr val="bg1"/>
                </a:solidFill>
                <a:latin typeface="Century Gothic" pitchFamily="34" charset="0"/>
              </a:rPr>
              <a:t>:</a:t>
            </a:r>
          </a:p>
          <a:p>
            <a:pPr algn="just">
              <a:buClr>
                <a:schemeClr val="accent1"/>
              </a:buClr>
              <a:buFont typeface="Wingdings" pitchFamily="2" charset="2"/>
              <a:buChar char="v"/>
            </a:pPr>
            <a:endParaRPr lang="pt-BR" sz="36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pouco H no núcleo: caroço de He inerte</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colapsa, liberando energia gravitacional</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aquecimento do núcleo: queima de H na casca se intensifica</a:t>
            </a:r>
          </a:p>
          <a:p>
            <a:pPr lvl="1" algn="l">
              <a:buClr>
                <a:schemeClr val="accent1"/>
              </a:buClr>
            </a:pPr>
            <a:endParaRPr lang="pt-BR" b="0" dirty="0" smtClean="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lipse 50"/>
          <p:cNvSpPr>
            <a:spLocks noChangeAspect="1"/>
          </p:cNvSpPr>
          <p:nvPr/>
        </p:nvSpPr>
        <p:spPr bwMode="auto">
          <a:xfrm>
            <a:off x="6012160" y="764704"/>
            <a:ext cx="3384376" cy="3384376"/>
          </a:xfrm>
          <a:prstGeom prst="ellipse">
            <a:avLst/>
          </a:prstGeom>
          <a:gradFill>
            <a:gsLst>
              <a:gs pos="0">
                <a:srgbClr val="FFFF00"/>
              </a:gs>
              <a:gs pos="50000">
                <a:srgbClr val="FF0000"/>
              </a:gs>
              <a:gs pos="55000">
                <a:srgbClr val="C00000">
                  <a:alpha val="9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Gigante vermelha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52" name="Grupo 13"/>
          <p:cNvGrpSpPr>
            <a:grpSpLocks noChangeAspect="1"/>
          </p:cNvGrpSpPr>
          <p:nvPr/>
        </p:nvGrpSpPr>
        <p:grpSpPr>
          <a:xfrm>
            <a:off x="6600192" y="3011225"/>
            <a:ext cx="1137725" cy="1137855"/>
            <a:chOff x="3035465" y="1160768"/>
            <a:chExt cx="1800001" cy="1800200"/>
          </a:xfrm>
        </p:grpSpPr>
        <p:sp>
          <p:nvSpPr>
            <p:cNvPr id="53" name="Elipse 5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Elipse 54"/>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CaixaDeTexto 30"/>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2" name="CaixaDeTexto 31"/>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3" name="CaixaDeTexto 32"/>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4" name="CaixaDeTexto 33"/>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5" name="CaixaDeTexto 34"/>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6" name="CaixaDeTexto 35"/>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2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6948264" y="3609200"/>
            <a:ext cx="1656184" cy="1620000"/>
            <a:chOff x="6948264" y="3465184"/>
            <a:chExt cx="1656184" cy="1620000"/>
          </a:xfrm>
        </p:grpSpPr>
        <p:sp>
          <p:nvSpPr>
            <p:cNvPr id="9" name="Elipse 8"/>
            <p:cNvSpPr>
              <a:spLocks/>
            </p:cNvSpPr>
            <p:nvPr/>
          </p:nvSpPr>
          <p:spPr bwMode="auto">
            <a:xfrm>
              <a:off x="6948264" y="3573016"/>
              <a:ext cx="1584176" cy="1440160"/>
            </a:xfrm>
            <a:prstGeom prst="ellipse">
              <a:avLst/>
            </a:prstGeom>
            <a:gradFill flip="none" rotWithShape="1">
              <a:gsLst>
                <a:gs pos="22000">
                  <a:srgbClr val="CCECFF"/>
                </a:gs>
                <a:gs pos="75000">
                  <a:srgbClr val="3788FF">
                    <a:alpha val="52000"/>
                  </a:srgbClr>
                </a:gs>
                <a:gs pos="100000">
                  <a:srgbClr val="3788FF">
                    <a:alpha val="23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 name="Estrela de 10 Pontos 3"/>
            <p:cNvSpPr>
              <a:spLocks noChangeAspect="1"/>
            </p:cNvSpPr>
            <p:nvPr/>
          </p:nvSpPr>
          <p:spPr bwMode="auto">
            <a:xfrm>
              <a:off x="6984628" y="3465184"/>
              <a:ext cx="1619820" cy="1620000"/>
            </a:xfrm>
            <a:prstGeom prst="star10">
              <a:avLst>
                <a:gd name="adj" fmla="val 9127"/>
                <a:gd name="hf" fmla="val 105146"/>
              </a:avLst>
            </a:prstGeom>
            <a:solidFill>
              <a:schemeClr val="bg1">
                <a:alpha val="3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434" name="Subtítulo 2"/>
          <p:cNvSpPr>
            <a:spLocks noGrp="1"/>
          </p:cNvSpPr>
          <p:nvPr>
            <p:ph type="subTitle" idx="1"/>
          </p:nvPr>
        </p:nvSpPr>
        <p:spPr>
          <a:xfrm>
            <a:off x="251520" y="235421"/>
            <a:ext cx="8640960" cy="1105347"/>
          </a:xfrm>
        </p:spPr>
        <p:txBody>
          <a:bodyPr/>
          <a:lstStyle/>
          <a:p>
            <a:pPr>
              <a:buClr>
                <a:schemeClr val="accent1"/>
              </a:buClr>
            </a:pPr>
            <a:r>
              <a:rPr lang="pt-BR" sz="4000" dirty="0" smtClean="0">
                <a:solidFill>
                  <a:schemeClr val="bg1"/>
                </a:solidFill>
                <a:latin typeface="Century Gothic" pitchFamily="34" charset="0"/>
              </a:rPr>
              <a:t>Reação triplo-alfa:</a:t>
            </a:r>
          </a:p>
          <a:p>
            <a:pPr>
              <a:buClr>
                <a:schemeClr val="accent1"/>
              </a:buClr>
              <a:buFont typeface="Wingdings" pitchFamily="2" charset="2"/>
              <a:buChar char="v"/>
            </a:pPr>
            <a:endParaRPr lang="pt-BR" sz="2800" b="0" dirty="0" smtClean="0">
              <a:solidFill>
                <a:schemeClr val="accent1"/>
              </a:solidFill>
              <a:latin typeface="Century Gothic" pitchFamily="34" charset="0"/>
            </a:endParaRPr>
          </a:p>
          <a:p>
            <a:pPr>
              <a:buClr>
                <a:schemeClr val="accent1"/>
              </a:buClr>
              <a:buFont typeface="Wingdings" pitchFamily="2" charset="2"/>
              <a:buChar char="v"/>
            </a:pPr>
            <a:endParaRPr lang="pt-BR" b="0" dirty="0" smtClean="0">
              <a:solidFill>
                <a:schemeClr val="accent1"/>
              </a:solidFill>
              <a:latin typeface="Century Gothic" pitchFamily="34" charset="0"/>
            </a:endParaRPr>
          </a:p>
        </p:txBody>
      </p:sp>
      <p:graphicFrame>
        <p:nvGraphicFramePr>
          <p:cNvPr id="2" name="Objeto 1"/>
          <p:cNvGraphicFramePr>
            <a:graphicFrameLocks noChangeAspect="1"/>
          </p:cNvGraphicFramePr>
          <p:nvPr>
            <p:extLst>
              <p:ext uri="{D42A27DB-BD31-4B8C-83A1-F6EECF244321}">
                <p14:modId xmlns="" xmlns:p14="http://schemas.microsoft.com/office/powerpoint/2010/main" val="283751302"/>
              </p:ext>
            </p:extLst>
          </p:nvPr>
        </p:nvGraphicFramePr>
        <p:xfrm>
          <a:off x="986755" y="2359273"/>
          <a:ext cx="6105525" cy="1501775"/>
        </p:xfrm>
        <a:graphic>
          <a:graphicData uri="http://schemas.openxmlformats.org/presentationml/2006/ole">
            <p:oleObj spid="_x0000_s1060" name="Equação" r:id="rId4" imgW="2374560" imgH="583920" progId="Equation.3">
              <p:embed/>
            </p:oleObj>
          </a:graphicData>
        </a:graphic>
      </p:graphicFrame>
      <p:sp>
        <p:nvSpPr>
          <p:cNvPr id="3" name="Elipse 2"/>
          <p:cNvSpPr/>
          <p:nvPr/>
        </p:nvSpPr>
        <p:spPr bwMode="auto">
          <a:xfrm>
            <a:off x="971600"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p:nvPr/>
        </p:nvSpPr>
        <p:spPr bwMode="auto">
          <a:xfrm>
            <a:off x="3146354"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p:nvPr/>
        </p:nvSpPr>
        <p:spPr bwMode="auto">
          <a:xfrm>
            <a:off x="3059832" y="3573016"/>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aphicFrame>
        <p:nvGraphicFramePr>
          <p:cNvPr id="11" name="Objeto 10"/>
          <p:cNvGraphicFramePr>
            <a:graphicFrameLocks noChangeAspect="1"/>
          </p:cNvGraphicFramePr>
          <p:nvPr>
            <p:extLst>
              <p:ext uri="{D42A27DB-BD31-4B8C-83A1-F6EECF244321}">
                <p14:modId xmlns="" xmlns:p14="http://schemas.microsoft.com/office/powerpoint/2010/main" val="2536832526"/>
              </p:ext>
            </p:extLst>
          </p:nvPr>
        </p:nvGraphicFramePr>
        <p:xfrm>
          <a:off x="1043608" y="2708920"/>
          <a:ext cx="7085013" cy="2220912"/>
        </p:xfrm>
        <a:graphic>
          <a:graphicData uri="http://schemas.openxmlformats.org/presentationml/2006/ole">
            <p:oleObj spid="_x0000_s1061" name="Equação" r:id="rId5" imgW="2755800" imgH="86328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164288" y="2708920"/>
            <a:ext cx="1656184" cy="1620000"/>
            <a:chOff x="6948264" y="3465184"/>
            <a:chExt cx="1656184" cy="1620000"/>
          </a:xfrm>
        </p:grpSpPr>
        <p:sp>
          <p:nvSpPr>
            <p:cNvPr id="9" name="Elipse 8"/>
            <p:cNvSpPr>
              <a:spLocks/>
            </p:cNvSpPr>
            <p:nvPr/>
          </p:nvSpPr>
          <p:spPr bwMode="auto">
            <a:xfrm>
              <a:off x="6948264" y="3573016"/>
              <a:ext cx="1584176" cy="1440160"/>
            </a:xfrm>
            <a:prstGeom prst="ellipse">
              <a:avLst/>
            </a:prstGeom>
            <a:gradFill flip="none" rotWithShape="1">
              <a:gsLst>
                <a:gs pos="22000">
                  <a:srgbClr val="CCECFF"/>
                </a:gs>
                <a:gs pos="75000">
                  <a:srgbClr val="3788FF">
                    <a:alpha val="52000"/>
                  </a:srgbClr>
                </a:gs>
                <a:gs pos="100000">
                  <a:srgbClr val="3788FF">
                    <a:alpha val="23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 name="Estrela de 10 Pontos 3"/>
            <p:cNvSpPr>
              <a:spLocks noChangeAspect="1"/>
            </p:cNvSpPr>
            <p:nvPr/>
          </p:nvSpPr>
          <p:spPr bwMode="auto">
            <a:xfrm>
              <a:off x="6984628" y="3465184"/>
              <a:ext cx="1619820" cy="1620000"/>
            </a:xfrm>
            <a:prstGeom prst="star10">
              <a:avLst>
                <a:gd name="adj" fmla="val 9127"/>
                <a:gd name="hf" fmla="val 105146"/>
              </a:avLst>
            </a:prstGeom>
            <a:solidFill>
              <a:schemeClr val="bg1">
                <a:alpha val="3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434" name="Subtítulo 2"/>
          <p:cNvSpPr>
            <a:spLocks noGrp="1"/>
          </p:cNvSpPr>
          <p:nvPr>
            <p:ph type="subTitle" idx="1"/>
          </p:nvPr>
        </p:nvSpPr>
        <p:spPr>
          <a:xfrm>
            <a:off x="251520" y="235421"/>
            <a:ext cx="8640960" cy="1105347"/>
          </a:xfrm>
        </p:spPr>
        <p:txBody>
          <a:bodyPr/>
          <a:lstStyle/>
          <a:p>
            <a:pPr>
              <a:buClr>
                <a:schemeClr val="accent1"/>
              </a:buClr>
            </a:pPr>
            <a:r>
              <a:rPr lang="pt-BR" sz="4000" dirty="0" smtClean="0">
                <a:solidFill>
                  <a:schemeClr val="bg1"/>
                </a:solidFill>
                <a:latin typeface="Century Gothic" pitchFamily="34" charset="0"/>
              </a:rPr>
              <a:t>Reação adicional:</a:t>
            </a:r>
          </a:p>
          <a:p>
            <a:pPr>
              <a:buClr>
                <a:schemeClr val="accent1"/>
              </a:buClr>
              <a:buFont typeface="Wingdings" pitchFamily="2" charset="2"/>
              <a:buChar char="v"/>
            </a:pPr>
            <a:endParaRPr lang="pt-BR" sz="2800" b="0" dirty="0" smtClean="0">
              <a:solidFill>
                <a:schemeClr val="accent1"/>
              </a:solidFill>
              <a:latin typeface="Century Gothic" pitchFamily="34" charset="0"/>
            </a:endParaRPr>
          </a:p>
          <a:p>
            <a:pPr>
              <a:buClr>
                <a:schemeClr val="accent1"/>
              </a:buClr>
              <a:buFont typeface="Wingdings" pitchFamily="2" charset="2"/>
              <a:buChar char="v"/>
            </a:pPr>
            <a:endParaRPr lang="pt-BR" b="0" dirty="0" smtClean="0">
              <a:solidFill>
                <a:schemeClr val="accent1"/>
              </a:solidFill>
              <a:latin typeface="Century Gothic" pitchFamily="34" charset="0"/>
            </a:endParaRPr>
          </a:p>
        </p:txBody>
      </p:sp>
      <p:graphicFrame>
        <p:nvGraphicFramePr>
          <p:cNvPr id="11" name="Objeto 10"/>
          <p:cNvGraphicFramePr>
            <a:graphicFrameLocks noChangeAspect="1"/>
          </p:cNvGraphicFramePr>
          <p:nvPr>
            <p:extLst>
              <p:ext uri="{D42A27DB-BD31-4B8C-83A1-F6EECF244321}">
                <p14:modId xmlns="" xmlns:p14="http://schemas.microsoft.com/office/powerpoint/2010/main" val="3092183380"/>
              </p:ext>
            </p:extLst>
          </p:nvPr>
        </p:nvGraphicFramePr>
        <p:xfrm>
          <a:off x="442834" y="1907530"/>
          <a:ext cx="7794625" cy="2241550"/>
        </p:xfrm>
        <a:graphic>
          <a:graphicData uri="http://schemas.openxmlformats.org/presentationml/2006/ole">
            <p:oleObj spid="_x0000_s2058" name="Equação" r:id="rId3" imgW="3035160" imgH="876240" progId="Equation.3">
              <p:embed/>
            </p:oleObj>
          </a:graphicData>
        </a:graphic>
      </p:graphicFrame>
    </p:spTree>
    <p:extLst>
      <p:ext uri="{BB962C8B-B14F-4D97-AF65-F5344CB8AC3E}">
        <p14:creationId xmlns="" xmlns:p14="http://schemas.microsoft.com/office/powerpoint/2010/main" val="1815006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235421"/>
            <a:ext cx="8640960" cy="5857875"/>
          </a:xfrm>
        </p:spPr>
        <p:txBody>
          <a:bodyPr/>
          <a:lstStyle/>
          <a:p>
            <a:pPr algn="just">
              <a:buClr>
                <a:schemeClr val="accent1"/>
              </a:buClr>
            </a:pPr>
            <a:r>
              <a:rPr lang="pt-BR" sz="4000" dirty="0">
                <a:solidFill>
                  <a:schemeClr val="bg1"/>
                </a:solidFill>
                <a:latin typeface="Century Gothic" pitchFamily="34" charset="0"/>
              </a:rPr>
              <a:t>G</a:t>
            </a:r>
            <a:r>
              <a:rPr lang="pt-BR" sz="4000" dirty="0" smtClean="0">
                <a:solidFill>
                  <a:schemeClr val="bg1"/>
                </a:solidFill>
                <a:latin typeface="Century Gothic" pitchFamily="34" charset="0"/>
              </a:rPr>
              <a:t>igante vermelha:</a:t>
            </a:r>
          </a:p>
          <a:p>
            <a:pPr algn="just">
              <a:buClr>
                <a:schemeClr val="accent1"/>
              </a:buClr>
              <a:buFont typeface="Wingdings" pitchFamily="2" charset="2"/>
              <a:buChar char="v"/>
            </a:pPr>
            <a:endParaRPr lang="pt-BR" sz="28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processo iniciado com a subgigante continua até </a:t>
            </a:r>
            <a:r>
              <a:rPr lang="pt-BR" b="0" dirty="0" err="1" smtClean="0">
                <a:solidFill>
                  <a:schemeClr val="accent1"/>
                </a:solidFill>
                <a:latin typeface="Century Gothic" pitchFamily="34" charset="0"/>
              </a:rPr>
              <a:t>T</a:t>
            </a:r>
            <a:r>
              <a:rPr lang="pt-BR" b="0" baseline="-25000" dirty="0" err="1" smtClean="0">
                <a:solidFill>
                  <a:schemeClr val="accent1"/>
                </a:solidFill>
                <a:latin typeface="Century Gothic" pitchFamily="34" charset="0"/>
              </a:rPr>
              <a:t>núcleo</a:t>
            </a:r>
            <a:r>
              <a:rPr lang="pt-BR" b="0" dirty="0" smtClean="0">
                <a:solidFill>
                  <a:schemeClr val="accent1"/>
                </a:solidFill>
                <a:latin typeface="Century Gothic" pitchFamily="34" charset="0"/>
              </a:rPr>
              <a:t>=100 milhões de °C</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com 1 milésimo do tamanho da estrela (R</a:t>
            </a:r>
            <a:r>
              <a:rPr lang="pt-BR" sz="5400" b="0" baseline="-50000" dirty="0" smtClean="0">
                <a:solidFill>
                  <a:schemeClr val="accent1"/>
                </a:solidFill>
                <a:latin typeface="Century Gothic" pitchFamily="34" charset="0"/>
              </a:rPr>
              <a:t>*</a:t>
            </a:r>
            <a:r>
              <a:rPr lang="pt-BR" b="0" dirty="0" smtClean="0">
                <a:solidFill>
                  <a:schemeClr val="accent1"/>
                </a:solidFill>
                <a:latin typeface="Century Gothic" pitchFamily="34" charset="0"/>
              </a:rPr>
              <a:t>≈100 </a:t>
            </a:r>
            <a:r>
              <a:rPr lang="pt-BR" b="0" dirty="0" err="1" smtClean="0">
                <a:solidFill>
                  <a:schemeClr val="accent1"/>
                </a:solidFill>
                <a:latin typeface="Century Gothic" pitchFamily="34" charset="0"/>
              </a:rPr>
              <a:t>R</a:t>
            </a:r>
            <a:r>
              <a:rPr lang="pt-BR" b="0" baseline="-25000" dirty="0" err="1" smtClean="0">
                <a:solidFill>
                  <a:schemeClr val="accent1"/>
                </a:solidFill>
                <a:cs typeface="Arial"/>
              </a:rPr>
              <a:t>ʘ</a:t>
            </a:r>
            <a:r>
              <a:rPr lang="pt-BR" b="0" dirty="0" smtClean="0">
                <a:solidFill>
                  <a:schemeClr val="accent1"/>
                </a:solidFill>
                <a:cs typeface="Arial"/>
              </a:rPr>
              <a:t>)</a:t>
            </a:r>
            <a:endParaRPr lang="pt-BR" b="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luminosidade cresce até o flash do He (no início da queima do He)</a:t>
            </a: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30865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00125" y="764704"/>
            <a:ext cx="7162800" cy="770168"/>
          </a:xfrm>
        </p:spPr>
        <p:txBody>
          <a:bodyPr lIns="92160" tIns="46080" rIns="92160" bIns="46080">
            <a:spAutoFit/>
          </a:bodyPr>
          <a:lstStyle/>
          <a:p>
            <a:pPr>
              <a:defRPr/>
            </a:pPr>
            <a:r>
              <a:rPr lang="pt-BR" dirty="0" smtClean="0">
                <a:solidFill>
                  <a:schemeClr val="bg1"/>
                </a:solidFill>
                <a:latin typeface="Century Gothic" pitchFamily="34" charset="0"/>
              </a:rPr>
              <a:t>A gigante vermelha Sol</a:t>
            </a:r>
          </a:p>
        </p:txBody>
      </p:sp>
      <p:pic>
        <p:nvPicPr>
          <p:cNvPr id="1026" name="Picture 2">
            <a:hlinkClick r:id="rId2" action="ppaction://hlinkfile"/>
          </p:cNvPr>
          <p:cNvPicPr>
            <a:picLocks noChangeAspect="1" noChangeArrowheads="1"/>
          </p:cNvPicPr>
          <p:nvPr/>
        </p:nvPicPr>
        <p:blipFill>
          <a:blip r:embed="rId3" cstate="print"/>
          <a:srcRect l="3119" b="2607"/>
          <a:stretch>
            <a:fillRect/>
          </a:stretch>
        </p:blipFill>
        <p:spPr bwMode="auto">
          <a:xfrm>
            <a:off x="3203848" y="2457450"/>
            <a:ext cx="2549304" cy="2555726"/>
          </a:xfrm>
          <a:prstGeom prst="rect">
            <a:avLst/>
          </a:prstGeom>
          <a:noFill/>
          <a:ln w="38100">
            <a:solidFill>
              <a:schemeClr val="accent1"/>
            </a:solidFill>
            <a:miter lim="800000"/>
            <a:headEnd/>
            <a:tailEnd/>
          </a:ln>
        </p:spPr>
      </p:pic>
      <p:sp>
        <p:nvSpPr>
          <p:cNvPr id="6" name="Text Box 141"/>
          <p:cNvSpPr txBox="1">
            <a:spLocks noChangeArrowheads="1"/>
          </p:cNvSpPr>
          <p:nvPr/>
        </p:nvSpPr>
        <p:spPr bwMode="auto">
          <a:xfrm>
            <a:off x="107504" y="6581001"/>
            <a:ext cx="1111202" cy="276999"/>
          </a:xfrm>
          <a:prstGeom prst="rect">
            <a:avLst/>
          </a:prstGeom>
          <a:noFill/>
          <a:ln w="9525">
            <a:noFill/>
            <a:miter lim="800000"/>
            <a:headEnd/>
            <a:tailEnd/>
          </a:ln>
        </p:spPr>
        <p:txBody>
          <a:bodyPr wrap="none">
            <a:spAutoFit/>
          </a:bodyPr>
          <a:lstStyle/>
          <a:p>
            <a:r>
              <a:rPr lang="pt-BR" sz="1200" dirty="0" smtClean="0">
                <a:solidFill>
                  <a:schemeClr val="accent1">
                    <a:lumMod val="75000"/>
                  </a:schemeClr>
                </a:solidFill>
                <a:latin typeface="Century Gothic" pitchFamily="34" charset="0"/>
              </a:rPr>
              <a:t>Crédito: ESO</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Elipse 53"/>
          <p:cNvSpPr/>
          <p:nvPr/>
        </p:nvSpPr>
        <p:spPr bwMode="auto">
          <a:xfrm flipV="1">
            <a:off x="5273859" y="2780928"/>
            <a:ext cx="1872208" cy="216023"/>
          </a:xfrm>
          <a:prstGeom prst="ellipse">
            <a:avLst/>
          </a:prstGeom>
          <a:gradFill>
            <a:gsLst>
              <a:gs pos="89000">
                <a:srgbClr val="FFFF00">
                  <a:alpha val="50000"/>
                </a:srgbClr>
              </a:gs>
              <a:gs pos="28000">
                <a:srgbClr val="EA8D04">
                  <a:alpha val="50000"/>
                </a:srgbClr>
              </a:gs>
              <a:gs pos="48000">
                <a:srgbClr val="FFC000">
                  <a:alpha val="50000"/>
                </a:srgbClr>
              </a:gs>
            </a:gsLst>
            <a:lin ang="10200000" scaled="0"/>
          </a:gradFill>
          <a:ln w="28575" cap="flat" cmpd="sng" algn="ctr">
            <a:solidFill>
              <a:srgbClr val="FFFF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6012160" y="764704"/>
            <a:ext cx="3384376" cy="3384376"/>
          </a:xfrm>
          <a:prstGeom prst="ellipse">
            <a:avLst/>
          </a:prstGeom>
          <a:gradFill>
            <a:gsLst>
              <a:gs pos="0">
                <a:srgbClr val="FFFF00"/>
              </a:gs>
              <a:gs pos="50000">
                <a:srgbClr val="FF0000"/>
              </a:gs>
              <a:gs pos="61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6182696" y="2104612"/>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horizontal</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0" name="CaixaDeTexto 29"/>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1" name="CaixaDeTexto 30"/>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2" name="CaixaDeTexto 31"/>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3" name="CaixaDeTexto 32"/>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4" name="CaixaDeTexto 33"/>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5" name="Forma livre 34"/>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2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20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35" grpId="0" animBg="1"/>
      <p:bldP spid="51" grpId="0" animBg="1"/>
      <p:bldP spid="2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235421"/>
            <a:ext cx="8640960" cy="5857875"/>
          </a:xfrm>
        </p:spPr>
        <p:txBody>
          <a:bodyPr/>
          <a:lstStyle/>
          <a:p>
            <a:pPr algn="just">
              <a:buClr>
                <a:schemeClr val="accent1"/>
              </a:buClr>
            </a:pPr>
            <a:r>
              <a:rPr lang="pt-BR" sz="4000" dirty="0" smtClean="0">
                <a:solidFill>
                  <a:schemeClr val="bg1"/>
                </a:solidFill>
                <a:latin typeface="Century Gothic" pitchFamily="34" charset="0"/>
              </a:rPr>
              <a:t>Ramo horizontal:</a:t>
            </a:r>
          </a:p>
          <a:p>
            <a:pPr algn="just">
              <a:buClr>
                <a:schemeClr val="accent1"/>
              </a:buClr>
              <a:buFont typeface="Wingdings" pitchFamily="2" charset="2"/>
              <a:buChar char="v"/>
            </a:pPr>
            <a:endParaRPr lang="pt-BR" sz="28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se estabiliza com a queima de He em C pós flash</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tamanho  e luminosidade da estrela diminui</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região de luminosidade aproximadamente igual no DHR: </a:t>
            </a:r>
            <a:r>
              <a:rPr lang="pt-BR" b="0" smtClean="0">
                <a:solidFill>
                  <a:schemeClr val="accent1"/>
                </a:solidFill>
                <a:latin typeface="Century Gothic" pitchFamily="34" charset="0"/>
              </a:rPr>
              <a:t>ramo horizontal</a:t>
            </a:r>
            <a:endParaRPr lang="pt-BR" b="0" dirty="0" smtClean="0">
              <a:solidFill>
                <a:schemeClr val="accent1"/>
              </a:solidFill>
              <a:latin typeface="Century Gothic" pitchFamily="34" charset="0"/>
            </a:endParaRP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552806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972616" y="-99392"/>
            <a:ext cx="7377940" cy="7377940"/>
          </a:xfrm>
          <a:prstGeom prst="ellipse">
            <a:avLst/>
          </a:prstGeom>
          <a:gradFill>
            <a:gsLst>
              <a:gs pos="0">
                <a:srgbClr val="FFFF00"/>
              </a:gs>
              <a:gs pos="50000">
                <a:srgbClr val="FF0000"/>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assintótico das gigantes (AGB)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1" name="Grupo 30"/>
          <p:cNvGrpSpPr>
            <a:grpSpLocks noChangeAspect="1"/>
          </p:cNvGrpSpPr>
          <p:nvPr/>
        </p:nvGrpSpPr>
        <p:grpSpPr>
          <a:xfrm>
            <a:off x="977659" y="1961872"/>
            <a:ext cx="3390265" cy="3303546"/>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73" name="Conector reto 72"/>
          <p:cNvCxnSpPr/>
          <p:nvPr/>
        </p:nvCxnSpPr>
        <p:spPr bwMode="auto">
          <a:xfrm flipH="1" flipV="1">
            <a:off x="2697480" y="1943100"/>
            <a:ext cx="3250" cy="1664035"/>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4" name="Conector reto 73"/>
          <p:cNvCxnSpPr/>
          <p:nvPr/>
        </p:nvCxnSpPr>
        <p:spPr bwMode="auto">
          <a:xfrm flipV="1">
            <a:off x="2070271" y="3582655"/>
            <a:ext cx="626834" cy="721550"/>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cxnSp>
        <p:nvCxnSpPr>
          <p:cNvPr id="75" name="Conector reto 74"/>
          <p:cNvCxnSpPr/>
          <p:nvPr/>
        </p:nvCxnSpPr>
        <p:spPr bwMode="auto">
          <a:xfrm>
            <a:off x="2707720" y="3599255"/>
            <a:ext cx="1550122" cy="532506"/>
          </a:xfrm>
          <a:prstGeom prst="line">
            <a:avLst/>
          </a:prstGeom>
          <a:solidFill>
            <a:schemeClr val="accent1"/>
          </a:solidFill>
          <a:ln w="34925" cap="flat" cmpd="sng" algn="ctr">
            <a:solidFill>
              <a:srgbClr val="FFFF00">
                <a:alpha val="32000"/>
              </a:srgbClr>
            </a:solidFill>
            <a:prstDash val="solid"/>
            <a:round/>
            <a:headEnd type="none" w="sm" len="sm"/>
            <a:tailEnd type="none" w="sm" len="sm"/>
          </a:ln>
          <a:effectLst/>
        </p:spPr>
      </p:cxnSp>
      <p:grpSp>
        <p:nvGrpSpPr>
          <p:cNvPr id="52" name="Grupo 21"/>
          <p:cNvGrpSpPr>
            <a:grpSpLocks noChangeAspect="1"/>
          </p:cNvGrpSpPr>
          <p:nvPr/>
        </p:nvGrpSpPr>
        <p:grpSpPr>
          <a:xfrm>
            <a:off x="2459185"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143894"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2581275" y="2314993"/>
            <a:ext cx="2980953" cy="1256883"/>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p:nvPr/>
        </p:nvCxnSpPr>
        <p:spPr bwMode="auto">
          <a:xfrm>
            <a:off x="2590800" y="3667125"/>
            <a:ext cx="2953586" cy="1404450"/>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2623257" y="3541327"/>
            <a:ext cx="144016" cy="14401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chemeClr val="bg1"/>
                </a:solidFill>
                <a:latin typeface="Century Gothic" pitchFamily="34" charset="0"/>
              </a:rPr>
              <a:t>caroço</a:t>
            </a:r>
          </a:p>
          <a:p>
            <a:r>
              <a:rPr lang="pt-BR" sz="2000" dirty="0" smtClean="0">
                <a:solidFill>
                  <a:schemeClr val="bg1"/>
                </a:solidFill>
                <a:latin typeface="Century Gothic" pitchFamily="34" charset="0"/>
              </a:rPr>
              <a:t> inerte de C</a:t>
            </a:r>
            <a:endParaRPr lang="pt-BR" sz="2000" dirty="0">
              <a:solidFill>
                <a:schemeClr val="bg1"/>
              </a:solidFill>
              <a:latin typeface="Century Gothic" pitchFamily="34" charset="0"/>
            </a:endParaRPr>
          </a:p>
        </p:txBody>
      </p:sp>
      <p:sp>
        <p:nvSpPr>
          <p:cNvPr id="312" name="CaixaDeTexto 311"/>
          <p:cNvSpPr txBox="1"/>
          <p:nvPr/>
        </p:nvSpPr>
        <p:spPr>
          <a:xfrm>
            <a:off x="4860032" y="5373216"/>
            <a:ext cx="2376264"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a:t>
            </a:r>
            <a:endParaRPr lang="pt-BR" sz="2000" dirty="0">
              <a:solidFill>
                <a:schemeClr val="bg1"/>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chemeClr val="bg1"/>
                </a:solidFill>
                <a:latin typeface="Century Gothic" pitchFamily="34" charset="0"/>
              </a:rPr>
              <a:t>Casca de </a:t>
            </a:r>
          </a:p>
          <a:p>
            <a:r>
              <a:rPr lang="pt-BR" sz="2000" dirty="0" smtClean="0">
                <a:solidFill>
                  <a:schemeClr val="bg1"/>
                </a:solidFill>
                <a:latin typeface="Century Gothic" pitchFamily="34" charset="0"/>
              </a:rPr>
              <a:t>queima de He</a:t>
            </a:r>
            <a:endParaRPr lang="pt-BR" sz="2000" dirty="0">
              <a:solidFill>
                <a:schemeClr val="bg1"/>
              </a:solidFill>
              <a:latin typeface="Century Gothic" pitchFamily="34" charset="0"/>
            </a:endParaRPr>
          </a:p>
        </p:txBody>
      </p:sp>
      <p:grpSp>
        <p:nvGrpSpPr>
          <p:cNvPr id="23" name="Grupo 22"/>
          <p:cNvGrpSpPr/>
          <p:nvPr/>
        </p:nvGrpSpPr>
        <p:grpSpPr>
          <a:xfrm>
            <a:off x="5436094" y="2298287"/>
            <a:ext cx="3024339" cy="2786899"/>
            <a:chOff x="5436094" y="2298287"/>
            <a:chExt cx="3024339" cy="2786899"/>
          </a:xfrm>
        </p:grpSpPr>
        <p:grpSp>
          <p:nvGrpSpPr>
            <p:cNvPr id="101" name="Grupo 100"/>
            <p:cNvGrpSpPr/>
            <p:nvPr/>
          </p:nvGrpSpPr>
          <p:grpSpPr>
            <a:xfrm>
              <a:off x="5436094" y="2298287"/>
              <a:ext cx="3024339" cy="2786899"/>
              <a:chOff x="4716018" y="1916832"/>
              <a:chExt cx="4032458" cy="3744416"/>
            </a:xfrm>
          </p:grpSpPr>
          <p:sp>
            <p:nvSpPr>
              <p:cNvPr id="100" name="Retângulo 99"/>
              <p:cNvSpPr/>
              <p:nvPr/>
            </p:nvSpPr>
            <p:spPr bwMode="auto">
              <a:xfrm>
                <a:off x="4860032" y="1916832"/>
                <a:ext cx="3888432" cy="3744416"/>
              </a:xfrm>
              <a:prstGeom prst="rect">
                <a:avLst/>
              </a:prstGeom>
              <a:gradFill flip="none" rotWithShape="1">
                <a:gsLst>
                  <a:gs pos="38000">
                    <a:srgbClr val="FFFF00"/>
                  </a:gs>
                  <a:gs pos="100000">
                    <a:srgbClr val="FF0000"/>
                  </a:gs>
                  <a:gs pos="25000">
                    <a:srgbClr val="FFC000"/>
                  </a:gs>
                  <a:gs pos="37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8" name="Grupo 57"/>
              <p:cNvGrpSpPr>
                <a:grpSpLocks noChangeAspect="1"/>
              </p:cNvGrpSpPr>
              <p:nvPr/>
            </p:nvGrpSpPr>
            <p:grpSpPr>
              <a:xfrm>
                <a:off x="4716018" y="2348880"/>
                <a:ext cx="3372618" cy="3303546"/>
                <a:chOff x="2686293" y="2825417"/>
                <a:chExt cx="2601318" cy="3079599"/>
              </a:xfrm>
              <a:gradFill flip="none" rotWithShape="1">
                <a:gsLst>
                  <a:gs pos="0">
                    <a:srgbClr val="03D4A8"/>
                  </a:gs>
                  <a:gs pos="25000">
                    <a:srgbClr val="21D6E0"/>
                  </a:gs>
                  <a:gs pos="75000">
                    <a:srgbClr val="0087E6"/>
                  </a:gs>
                  <a:gs pos="100000">
                    <a:srgbClr val="005CBF"/>
                  </a:gs>
                </a:gsLst>
                <a:lin ang="5400000" scaled="0"/>
                <a:tileRect/>
              </a:gradFill>
            </p:grpSpPr>
            <p:sp>
              <p:nvSpPr>
                <p:cNvPr id="59" name="Arco 58"/>
                <p:cNvSpPr>
                  <a:spLocks noChangeAspect="1"/>
                </p:cNvSpPr>
                <p:nvPr/>
              </p:nvSpPr>
              <p:spPr bwMode="auto">
                <a:xfrm>
                  <a:off x="2686293" y="2832505"/>
                  <a:ext cx="2601318" cy="3072511"/>
                </a:xfrm>
                <a:prstGeom prst="arc">
                  <a:avLst>
                    <a:gd name="adj1" fmla="val 16236192"/>
                    <a:gd name="adj2" fmla="val 1084775"/>
                  </a:avLst>
                </a:prstGeom>
                <a:gradFill>
                  <a:gsLst>
                    <a:gs pos="0">
                      <a:srgbClr val="03D4A8"/>
                    </a:gs>
                    <a:gs pos="25000">
                      <a:srgbClr val="21D6E0"/>
                    </a:gs>
                    <a:gs pos="75000">
                      <a:srgbClr val="0087E6"/>
                    </a:gs>
                    <a:gs pos="100000">
                      <a:srgbClr val="005CBF"/>
                    </a:gs>
                  </a:gsLst>
                  <a:lin ang="5400000" scaled="0"/>
                </a:grad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Arco 59"/>
                <p:cNvSpPr>
                  <a:spLocks noChangeAspect="1"/>
                </p:cNvSpPr>
                <p:nvPr/>
              </p:nvSpPr>
              <p:spPr bwMode="auto">
                <a:xfrm rot="6481529">
                  <a:off x="3168511" y="3050747"/>
                  <a:ext cx="1684132" cy="2553960"/>
                </a:xfrm>
                <a:prstGeom prst="arc">
                  <a:avLst>
                    <a:gd name="adj1" fmla="val 16281460"/>
                    <a:gd name="adj2" fmla="val 1377385"/>
                  </a:avLst>
                </a:prstGeom>
                <a:gradFill>
                  <a:gsLst>
                    <a:gs pos="0">
                      <a:srgbClr val="03D4A8"/>
                    </a:gs>
                    <a:gs pos="25000">
                      <a:srgbClr val="21D6E0"/>
                    </a:gs>
                    <a:gs pos="75000">
                      <a:srgbClr val="0087E6"/>
                    </a:gs>
                    <a:gs pos="100000">
                      <a:srgbClr val="005CBF"/>
                    </a:gs>
                  </a:gsLst>
                  <a:lin ang="5400000" scaled="0"/>
                </a:grad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Arco 60"/>
                <p:cNvSpPr>
                  <a:spLocks/>
                </p:cNvSpPr>
                <p:nvPr/>
              </p:nvSpPr>
              <p:spPr bwMode="auto">
                <a:xfrm rot="120000" flipH="1">
                  <a:off x="3491513" y="2825417"/>
                  <a:ext cx="1054503" cy="3064463"/>
                </a:xfrm>
                <a:prstGeom prst="arc">
                  <a:avLst>
                    <a:gd name="adj1" fmla="val 16262337"/>
                    <a:gd name="adj2" fmla="val 2985095"/>
                  </a:avLst>
                </a:prstGeom>
                <a:grpFill/>
                <a:ln w="38100" cap="flat" cmpd="sng" algn="ctr">
                  <a:solidFill>
                    <a:schemeClr val="bg1">
                      <a:alpha val="57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77"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78" name="Arco 77"/>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Arco 78"/>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Arco 79"/>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80000">
                      <a:srgbClr val="CCECFF"/>
                    </a:gs>
                    <a:gs pos="30000">
                      <a:srgbClr val="66008F"/>
                    </a:gs>
                    <a:gs pos="64999">
                      <a:srgbClr val="BA0066"/>
                    </a:gs>
                    <a:gs pos="89999">
                      <a:srgbClr val="FF0000"/>
                    </a:gs>
                    <a:gs pos="100000">
                      <a:srgbClr val="FF8200"/>
                    </a:gs>
                  </a:gsLst>
                  <a:lin ang="8100000" scaled="0"/>
                  <a:tileRect/>
                </a:gradFill>
                <a:ln w="34925" cap="flat" cmpd="sng" algn="ctr">
                  <a:solidFill>
                    <a:srgbClr val="FFFF00">
                      <a:alpha val="2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a:grpSpLocks noChangeAspect="1"/>
              </p:cNvGrpSpPr>
              <p:nvPr/>
            </p:nvGrpSpPr>
            <p:grpSpPr>
              <a:xfrm>
                <a:off x="5548266" y="3096479"/>
                <a:ext cx="1826768" cy="1797816"/>
                <a:chOff x="2697862" y="2860551"/>
                <a:chExt cx="2589033" cy="3079541"/>
              </a:xfrm>
            </p:grpSpPr>
            <p:sp>
              <p:nvSpPr>
                <p:cNvPr id="83" name="Arco 82"/>
                <p:cNvSpPr>
                  <a:spLocks noChangeAspect="1"/>
                </p:cNvSpPr>
                <p:nvPr/>
              </p:nvSpPr>
              <p:spPr bwMode="auto">
                <a:xfrm rot="6481529">
                  <a:off x="3165269" y="3064161"/>
                  <a:ext cx="1689293" cy="2553959"/>
                </a:xfrm>
                <a:prstGeom prst="arc">
                  <a:avLst>
                    <a:gd name="adj1" fmla="val 16281460"/>
                    <a:gd name="adj2" fmla="val 1377385"/>
                  </a:avLst>
                </a:prstGeom>
                <a:gradFill>
                  <a:gsLst>
                    <a:gs pos="0">
                      <a:srgbClr val="000000"/>
                    </a:gs>
                    <a:gs pos="39999">
                      <a:srgbClr val="0A128C"/>
                    </a:gs>
                    <a:gs pos="70000">
                      <a:srgbClr val="181CC7"/>
                    </a:gs>
                    <a:gs pos="88000">
                      <a:srgbClr val="7005D4"/>
                    </a:gs>
                    <a:gs pos="87000">
                      <a:srgbClr val="3788FF"/>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Arco 83"/>
                <p:cNvSpPr>
                  <a:spLocks/>
                </p:cNvSpPr>
                <p:nvPr/>
              </p:nvSpPr>
              <p:spPr bwMode="auto">
                <a:xfrm rot="120000" flipH="1">
                  <a:off x="3491008" y="2860551"/>
                  <a:ext cx="1054503" cy="3029318"/>
                </a:xfrm>
                <a:prstGeom prst="arc">
                  <a:avLst>
                    <a:gd name="adj1" fmla="val 16377493"/>
                    <a:gd name="adj2" fmla="val 2985095"/>
                  </a:avLst>
                </a:prstGeom>
                <a:gradFill>
                  <a:gsLst>
                    <a:gs pos="0">
                      <a:srgbClr val="000000"/>
                    </a:gs>
                    <a:gs pos="39999">
                      <a:srgbClr val="0A128C"/>
                    </a:gs>
                    <a:gs pos="70000">
                      <a:srgbClr val="181CC7"/>
                    </a:gs>
                    <a:gs pos="88000">
                      <a:srgbClr val="7005D4"/>
                    </a:gs>
                    <a:gs pos="87000">
                      <a:srgbClr val="3788FF"/>
                    </a:gs>
                  </a:gsLst>
                  <a:lin ang="96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Arco 81"/>
                <p:cNvSpPr>
                  <a:spLocks noChangeAspect="1"/>
                </p:cNvSpPr>
                <p:nvPr/>
              </p:nvSpPr>
              <p:spPr bwMode="auto">
                <a:xfrm>
                  <a:off x="2697862" y="2867582"/>
                  <a:ext cx="2564011" cy="3072510"/>
                </a:xfrm>
                <a:prstGeom prst="arc">
                  <a:avLst>
                    <a:gd name="adj1" fmla="val 16233914"/>
                    <a:gd name="adj2" fmla="val 1084775"/>
                  </a:avLst>
                </a:prstGeom>
                <a:gradFill>
                  <a:gsLst>
                    <a:gs pos="0">
                      <a:srgbClr val="000000"/>
                    </a:gs>
                    <a:gs pos="39999">
                      <a:srgbClr val="0A128C"/>
                    </a:gs>
                    <a:gs pos="70000">
                      <a:srgbClr val="181CC7"/>
                    </a:gs>
                    <a:gs pos="88000">
                      <a:srgbClr val="7005D4"/>
                    </a:gs>
                    <a:gs pos="87000">
                      <a:srgbClr val="3788FF"/>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7" name="Conector reto 66"/>
              <p:cNvCxnSpPr/>
              <p:nvPr/>
            </p:nvCxnSpPr>
            <p:spPr bwMode="auto">
              <a:xfrm>
                <a:off x="7985792" y="4518102"/>
                <a:ext cx="762684" cy="277528"/>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63" name="Conector reto 62"/>
              <p:cNvCxnSpPr/>
              <p:nvPr/>
            </p:nvCxnSpPr>
            <p:spPr bwMode="auto">
              <a:xfrm flipV="1">
                <a:off x="4915296" y="4674839"/>
                <a:ext cx="909199" cy="977798"/>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64" name="Conector reto 63"/>
              <p:cNvCxnSpPr/>
              <p:nvPr/>
            </p:nvCxnSpPr>
            <p:spPr bwMode="auto">
              <a:xfrm flipH="1" flipV="1">
                <a:off x="6471798" y="1922527"/>
                <a:ext cx="780" cy="439869"/>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22" name="Grupo 21"/>
            <p:cNvGrpSpPr/>
            <p:nvPr/>
          </p:nvGrpSpPr>
          <p:grpSpPr>
            <a:xfrm>
              <a:off x="6348556" y="3324322"/>
              <a:ext cx="892846" cy="866109"/>
              <a:chOff x="9891396" y="4572369"/>
              <a:chExt cx="892846" cy="866109"/>
            </a:xfrm>
          </p:grpSpPr>
          <p:sp>
            <p:nvSpPr>
              <p:cNvPr id="340" name="Arco 339"/>
              <p:cNvSpPr>
                <a:spLocks/>
              </p:cNvSpPr>
              <p:nvPr/>
            </p:nvSpPr>
            <p:spPr bwMode="auto">
              <a:xfrm rot="120000" flipH="1">
                <a:off x="10156031" y="4572369"/>
                <a:ext cx="361935" cy="793403"/>
              </a:xfrm>
              <a:prstGeom prst="arc">
                <a:avLst>
                  <a:gd name="adj1" fmla="val 16262337"/>
                  <a:gd name="adj2" fmla="val 298509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1" name="Arco 340"/>
              <p:cNvSpPr>
                <a:spLocks noChangeAspect="1"/>
              </p:cNvSpPr>
              <p:nvPr/>
            </p:nvSpPr>
            <p:spPr bwMode="auto">
              <a:xfrm>
                <a:off x="9891396" y="4572583"/>
                <a:ext cx="892846" cy="865895"/>
              </a:xfrm>
              <a:prstGeom prst="arc">
                <a:avLst>
                  <a:gd name="adj1" fmla="val 16238362"/>
                  <a:gd name="adj2" fmla="val 1084775"/>
                </a:avLst>
              </a:prstGeom>
              <a:gradFill flip="none" rotWithShape="1">
                <a:gsLst>
                  <a:gs pos="0">
                    <a:schemeClr val="bg1">
                      <a:alpha val="77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24" name="Grupo 23"/>
          <p:cNvGrpSpPr/>
          <p:nvPr/>
        </p:nvGrpSpPr>
        <p:grpSpPr>
          <a:xfrm>
            <a:off x="6056586" y="2543955"/>
            <a:ext cx="2007802" cy="2145696"/>
            <a:chOff x="6056586" y="2543955"/>
            <a:chExt cx="2007802" cy="2145696"/>
          </a:xfrm>
        </p:grpSpPr>
        <p:grpSp>
          <p:nvGrpSpPr>
            <p:cNvPr id="21" name="Grupo 20"/>
            <p:cNvGrpSpPr/>
            <p:nvPr/>
          </p:nvGrpSpPr>
          <p:grpSpPr>
            <a:xfrm>
              <a:off x="6056586" y="2543955"/>
              <a:ext cx="2007802" cy="2145696"/>
              <a:chOff x="6047497" y="2614974"/>
              <a:chExt cx="2007802" cy="2145696"/>
            </a:xfrm>
          </p:grpSpPr>
          <p:grpSp>
            <p:nvGrpSpPr>
              <p:cNvPr id="337" name="Grupo 336"/>
              <p:cNvGrpSpPr/>
              <p:nvPr/>
            </p:nvGrpSpPr>
            <p:grpSpPr>
              <a:xfrm>
                <a:off x="6047497" y="2614974"/>
                <a:ext cx="2007802" cy="2145696"/>
                <a:chOff x="6054227" y="2550453"/>
                <a:chExt cx="2007802" cy="2145696"/>
              </a:xfrm>
            </p:grpSpPr>
            <p:grpSp>
              <p:nvGrpSpPr>
                <p:cNvPr id="309" name="Grupo 308"/>
                <p:cNvGrpSpPr/>
                <p:nvPr/>
              </p:nvGrpSpPr>
              <p:grpSpPr>
                <a:xfrm>
                  <a:off x="6054227" y="2550453"/>
                  <a:ext cx="2007802" cy="2145696"/>
                  <a:chOff x="6054227" y="2550453"/>
                  <a:chExt cx="2007802" cy="2145696"/>
                </a:xfrm>
              </p:grpSpPr>
              <p:grpSp>
                <p:nvGrpSpPr>
                  <p:cNvPr id="276" name="Grupo 275"/>
                  <p:cNvGrpSpPr/>
                  <p:nvPr/>
                </p:nvGrpSpPr>
                <p:grpSpPr>
                  <a:xfrm>
                    <a:off x="6270458" y="2931984"/>
                    <a:ext cx="1429178" cy="1523892"/>
                    <a:chOff x="6270458" y="2931984"/>
                    <a:chExt cx="1429178" cy="1523892"/>
                  </a:xfrm>
                </p:grpSpPr>
                <p:sp>
                  <p:nvSpPr>
                    <p:cNvPr id="249" name="Estrela de 12 Pontos 248"/>
                    <p:cNvSpPr/>
                    <p:nvPr/>
                  </p:nvSpPr>
                  <p:spPr bwMode="auto">
                    <a:xfrm>
                      <a:off x="6279854" y="3920543"/>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9" name="Estrela de 12 Pontos 258"/>
                    <p:cNvSpPr/>
                    <p:nvPr/>
                  </p:nvSpPr>
                  <p:spPr bwMode="auto">
                    <a:xfrm>
                      <a:off x="6270458" y="358005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0" name="Estrela de 12 Pontos 259"/>
                    <p:cNvSpPr/>
                    <p:nvPr/>
                  </p:nvSpPr>
                  <p:spPr bwMode="auto">
                    <a:xfrm>
                      <a:off x="6341398" y="322001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1" name="Estrela de 12 Pontos 260"/>
                    <p:cNvSpPr/>
                    <p:nvPr/>
                  </p:nvSpPr>
                  <p:spPr bwMode="auto">
                    <a:xfrm>
                      <a:off x="6526186" y="2931984"/>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2" name="Estrela de 12 Pontos 261"/>
                    <p:cNvSpPr/>
                    <p:nvPr/>
                  </p:nvSpPr>
                  <p:spPr bwMode="auto">
                    <a:xfrm>
                      <a:off x="6877035" y="296017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3" name="Estrela de 12 Pontos 262"/>
                    <p:cNvSpPr/>
                    <p:nvPr/>
                  </p:nvSpPr>
                  <p:spPr bwMode="auto">
                    <a:xfrm>
                      <a:off x="7168258" y="31516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Estrela de 12 Pontos 263"/>
                    <p:cNvSpPr/>
                    <p:nvPr/>
                  </p:nvSpPr>
                  <p:spPr bwMode="auto">
                    <a:xfrm>
                      <a:off x="7352152" y="3454056"/>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6" name="Estrela de 12 Pontos 265"/>
                    <p:cNvSpPr/>
                    <p:nvPr/>
                  </p:nvSpPr>
                  <p:spPr bwMode="auto">
                    <a:xfrm>
                      <a:off x="7377959" y="3826611"/>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7" name="Estrela de 12 Pontos 266"/>
                    <p:cNvSpPr/>
                    <p:nvPr/>
                  </p:nvSpPr>
                  <p:spPr bwMode="auto">
                    <a:xfrm>
                      <a:off x="6468235" y="4102315"/>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3" name="Estrela de 12 Pontos 272"/>
                    <p:cNvSpPr/>
                    <p:nvPr/>
                  </p:nvSpPr>
                  <p:spPr bwMode="auto">
                    <a:xfrm>
                      <a:off x="6716608" y="4160028"/>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4" name="Estrela de 12 Pontos 273"/>
                    <p:cNvSpPr/>
                    <p:nvPr/>
                  </p:nvSpPr>
                  <p:spPr bwMode="auto">
                    <a:xfrm>
                      <a:off x="7241014" y="4068552"/>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90" name="Grupo 289"/>
                  <p:cNvGrpSpPr/>
                  <p:nvPr/>
                </p:nvGrpSpPr>
                <p:grpSpPr>
                  <a:xfrm>
                    <a:off x="6084168" y="2564904"/>
                    <a:ext cx="1977861" cy="2131245"/>
                    <a:chOff x="5931768" y="2849976"/>
                    <a:chExt cx="1977861" cy="2131245"/>
                  </a:xfrm>
                </p:grpSpPr>
                <p:sp>
                  <p:nvSpPr>
                    <p:cNvPr id="291" name="Estrela de 12 Pontos 290"/>
                    <p:cNvSpPr/>
                    <p:nvPr/>
                  </p:nvSpPr>
                  <p:spPr bwMode="auto">
                    <a:xfrm>
                      <a:off x="5931768" y="436510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2" name="Estrela de 12 Pontos 291"/>
                    <p:cNvSpPr/>
                    <p:nvPr/>
                  </p:nvSpPr>
                  <p:spPr bwMode="auto">
                    <a:xfrm>
                      <a:off x="6701564" y="4529620"/>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4" name="Estrela de 12 Pontos 293"/>
                    <p:cNvSpPr/>
                    <p:nvPr/>
                  </p:nvSpPr>
                  <p:spPr bwMode="auto">
                    <a:xfrm>
                      <a:off x="6360201" y="2849976"/>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5" name="Estrela de 12 Pontos 294"/>
                    <p:cNvSpPr/>
                    <p:nvPr/>
                  </p:nvSpPr>
                  <p:spPr bwMode="auto">
                    <a:xfrm>
                      <a:off x="6039780" y="321651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6" name="Estrela de 12 Pontos 295"/>
                    <p:cNvSpPr/>
                    <p:nvPr/>
                  </p:nvSpPr>
                  <p:spPr bwMode="auto">
                    <a:xfrm>
                      <a:off x="6819197" y="296218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7" name="Estrela de 12 Pontos 296"/>
                    <p:cNvSpPr/>
                    <p:nvPr/>
                  </p:nvSpPr>
                  <p:spPr bwMode="auto">
                    <a:xfrm>
                      <a:off x="7263165" y="3301961"/>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8" name="Estrela de 12 Pontos 297"/>
                    <p:cNvSpPr/>
                    <p:nvPr/>
                  </p:nvSpPr>
                  <p:spPr bwMode="auto">
                    <a:xfrm>
                      <a:off x="7443936" y="386104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9" name="Estrela de 12 Pontos 298"/>
                    <p:cNvSpPr/>
                    <p:nvPr/>
                  </p:nvSpPr>
                  <p:spPr bwMode="auto">
                    <a:xfrm>
                      <a:off x="6343316" y="4496820"/>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0" name="Estrela de 12 Pontos 299"/>
                    <p:cNvSpPr/>
                    <p:nvPr/>
                  </p:nvSpPr>
                  <p:spPr bwMode="auto">
                    <a:xfrm>
                      <a:off x="7265293" y="437730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1" name="Estrela de 12 Pontos 300"/>
                    <p:cNvSpPr/>
                    <p:nvPr/>
                  </p:nvSpPr>
                  <p:spPr bwMode="auto">
                    <a:xfrm>
                      <a:off x="6147792" y="295888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02" name="Estrela de 12 Pontos 301"/>
                  <p:cNvSpPr/>
                  <p:nvPr/>
                </p:nvSpPr>
                <p:spPr bwMode="auto">
                  <a:xfrm>
                    <a:off x="6072595" y="331088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3" name="Estrela de 12 Pontos 302"/>
                  <p:cNvSpPr/>
                  <p:nvPr/>
                </p:nvSpPr>
                <p:spPr bwMode="auto">
                  <a:xfrm>
                    <a:off x="6054227" y="3693336"/>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4" name="Estrela de 12 Pontos 303"/>
                  <p:cNvSpPr/>
                  <p:nvPr/>
                </p:nvSpPr>
                <p:spPr bwMode="auto">
                  <a:xfrm>
                    <a:off x="7236595" y="2809628"/>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5" name="Estrela de 12 Pontos 304"/>
                  <p:cNvSpPr/>
                  <p:nvPr/>
                </p:nvSpPr>
                <p:spPr bwMode="auto">
                  <a:xfrm>
                    <a:off x="7519383" y="3279584"/>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6" name="Estrela de 12 Pontos 305"/>
                  <p:cNvSpPr/>
                  <p:nvPr/>
                </p:nvSpPr>
                <p:spPr bwMode="auto">
                  <a:xfrm>
                    <a:off x="7562691" y="3867887"/>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7" name="Estrela de 12 Pontos 306"/>
                  <p:cNvSpPr/>
                  <p:nvPr/>
                </p:nvSpPr>
                <p:spPr bwMode="auto">
                  <a:xfrm>
                    <a:off x="6733552" y="255045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8" name="Estrela de 12 Pontos 307"/>
                  <p:cNvSpPr/>
                  <p:nvPr/>
                </p:nvSpPr>
                <p:spPr bwMode="auto">
                  <a:xfrm>
                    <a:off x="7158064" y="4224343"/>
                    <a:ext cx="465693" cy="451601"/>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10" name="Estrela de 12 Pontos 309"/>
                <p:cNvSpPr/>
                <p:nvPr/>
              </p:nvSpPr>
              <p:spPr bwMode="auto">
                <a:xfrm>
                  <a:off x="6988952" y="4149080"/>
                  <a:ext cx="321677" cy="295848"/>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5" name="Estrela de 12 Pontos 84"/>
              <p:cNvSpPr/>
              <p:nvPr/>
            </p:nvSpPr>
            <p:spPr bwMode="auto">
              <a:xfrm>
                <a:off x="6301847" y="29894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6" name="Estrela de 12 Pontos 85"/>
              <p:cNvSpPr/>
              <p:nvPr/>
            </p:nvSpPr>
            <p:spPr bwMode="auto">
              <a:xfrm>
                <a:off x="6215459" y="328399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strela de 12 Pontos 86"/>
              <p:cNvSpPr/>
              <p:nvPr/>
            </p:nvSpPr>
            <p:spPr bwMode="auto">
              <a:xfrm>
                <a:off x="6454247" y="31418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strela de 12 Pontos 87"/>
              <p:cNvSpPr/>
              <p:nvPr/>
            </p:nvSpPr>
            <p:spPr bwMode="auto">
              <a:xfrm>
                <a:off x="6172336" y="370954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strela de 12 Pontos 88"/>
              <p:cNvSpPr/>
              <p:nvPr/>
            </p:nvSpPr>
            <p:spPr bwMode="auto">
              <a:xfrm>
                <a:off x="6334933" y="3493521"/>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strela de 12 Pontos 89"/>
              <p:cNvSpPr/>
              <p:nvPr/>
            </p:nvSpPr>
            <p:spPr bwMode="auto">
              <a:xfrm>
                <a:off x="6172336" y="4085140"/>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strela de 12 Pontos 90"/>
              <p:cNvSpPr/>
              <p:nvPr/>
            </p:nvSpPr>
            <p:spPr bwMode="auto">
              <a:xfrm>
                <a:off x="7007547" y="270143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2" name="Estrela de 12 Pontos 91"/>
              <p:cNvSpPr/>
              <p:nvPr/>
            </p:nvSpPr>
            <p:spPr bwMode="auto">
              <a:xfrm>
                <a:off x="7254162" y="285383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3" name="Estrela de 12 Pontos 92"/>
              <p:cNvSpPr/>
              <p:nvPr/>
            </p:nvSpPr>
            <p:spPr bwMode="auto">
              <a:xfrm>
                <a:off x="7118637" y="309546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4" name="Estrela de 12 Pontos 93"/>
              <p:cNvSpPr/>
              <p:nvPr/>
            </p:nvSpPr>
            <p:spPr bwMode="auto">
              <a:xfrm>
                <a:off x="6767730" y="298946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5" name="Estrela de 12 Pontos 94"/>
              <p:cNvSpPr/>
              <p:nvPr/>
            </p:nvSpPr>
            <p:spPr bwMode="auto">
              <a:xfrm>
                <a:off x="7364082" y="3405379"/>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Estrela de 12 Pontos 95"/>
              <p:cNvSpPr/>
              <p:nvPr/>
            </p:nvSpPr>
            <p:spPr bwMode="auto">
              <a:xfrm>
                <a:off x="7540488"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7" name="Estrela de 12 Pontos 96"/>
              <p:cNvSpPr/>
              <p:nvPr/>
            </p:nvSpPr>
            <p:spPr bwMode="auto">
              <a:xfrm>
                <a:off x="7396472" y="3149036"/>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8" name="Estrela de 12 Pontos 97"/>
              <p:cNvSpPr/>
              <p:nvPr/>
            </p:nvSpPr>
            <p:spPr bwMode="auto">
              <a:xfrm>
                <a:off x="7396472" y="4314760"/>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strela de 12 Pontos 98"/>
              <p:cNvSpPr/>
              <p:nvPr/>
            </p:nvSpPr>
            <p:spPr bwMode="auto">
              <a:xfrm>
                <a:off x="7151563" y="4489367"/>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strela de 12 Pontos 101"/>
              <p:cNvSpPr/>
              <p:nvPr/>
            </p:nvSpPr>
            <p:spPr bwMode="auto">
              <a:xfrm>
                <a:off x="6820408" y="4429625"/>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strela de 12 Pontos 102"/>
              <p:cNvSpPr/>
              <p:nvPr/>
            </p:nvSpPr>
            <p:spPr bwMode="auto">
              <a:xfrm>
                <a:off x="6431483" y="4357617"/>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strela de 12 Pontos 104"/>
              <p:cNvSpPr/>
              <p:nvPr/>
            </p:nvSpPr>
            <p:spPr bwMode="auto">
              <a:xfrm>
                <a:off x="7799635" y="3605506"/>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strela de 12 Pontos 105"/>
              <p:cNvSpPr/>
              <p:nvPr/>
            </p:nvSpPr>
            <p:spPr bwMode="auto">
              <a:xfrm>
                <a:off x="7458283" y="4111703"/>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strela de 12 Pontos 106"/>
              <p:cNvSpPr/>
              <p:nvPr/>
            </p:nvSpPr>
            <p:spPr bwMode="auto">
              <a:xfrm>
                <a:off x="6382292" y="417603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strela de 12 Pontos 107"/>
              <p:cNvSpPr/>
              <p:nvPr/>
            </p:nvSpPr>
            <p:spPr bwMode="auto">
              <a:xfrm>
                <a:off x="7396472" y="3797108"/>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09" name="Estrela de 12 Pontos 108"/>
            <p:cNvSpPr/>
            <p:nvPr/>
          </p:nvSpPr>
          <p:spPr bwMode="auto">
            <a:xfrm>
              <a:off x="6516216" y="2639244"/>
              <a:ext cx="187139" cy="200469"/>
            </a:xfrm>
            <a:prstGeom prst="star12">
              <a:avLst>
                <a:gd name="adj" fmla="val 24429"/>
              </a:avLst>
            </a:prstGeom>
            <a:gradFill>
              <a:gsLst>
                <a:gs pos="100000">
                  <a:schemeClr val="tx1">
                    <a:alpha val="0"/>
                  </a:schemeClr>
                </a:gs>
                <a:gs pos="25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0" name="CaixaDeTexto 109"/>
          <p:cNvSpPr txBox="1"/>
          <p:nvPr/>
        </p:nvSpPr>
        <p:spPr>
          <a:xfrm>
            <a:off x="539552"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1907704" y="3685343"/>
            <a:ext cx="787561" cy="222386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4" name="Conector reto 313"/>
          <p:cNvCxnSpPr/>
          <p:nvPr/>
        </p:nvCxnSpPr>
        <p:spPr bwMode="auto">
          <a:xfrm flipH="1" flipV="1">
            <a:off x="6228184" y="1801820"/>
            <a:ext cx="661547" cy="1656184"/>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518655" y="3591404"/>
            <a:ext cx="545733" cy="1794006"/>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22" name="Conector reto 321"/>
          <p:cNvCxnSpPr>
            <a:stCxn id="312" idx="0"/>
          </p:cNvCxnSpPr>
          <p:nvPr/>
        </p:nvCxnSpPr>
        <p:spPr bwMode="auto">
          <a:xfrm flipV="1">
            <a:off x="6048164" y="4403834"/>
            <a:ext cx="489270" cy="96938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12" name="CaixaDeTexto 111"/>
          <p:cNvSpPr txBox="1"/>
          <p:nvPr/>
        </p:nvSpPr>
        <p:spPr>
          <a:xfrm>
            <a:off x="179512" y="69269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1000"/>
                                        <p:tgtEl>
                                          <p:spTgt spid="1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10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wipe(left)">
                                      <p:cBhvr>
                                        <p:cTn id="39" dur="2000"/>
                                        <p:tgtEl>
                                          <p:spTgt spid="226"/>
                                        </p:tgtEl>
                                      </p:cBhvr>
                                    </p:animEffect>
                                  </p:childTnLst>
                                </p:cTn>
                              </p:par>
                              <p:par>
                                <p:cTn id="40" presetID="22" presetClass="entr" presetSubtype="8" fill="hold" nodeType="withEffect">
                                  <p:stCondLst>
                                    <p:cond delay="0"/>
                                  </p:stCondLst>
                                  <p:childTnLst>
                                    <p:set>
                                      <p:cBhvr>
                                        <p:cTn id="41" dur="1" fill="hold">
                                          <p:stCondLst>
                                            <p:cond delay="0"/>
                                          </p:stCondLst>
                                        </p:cTn>
                                        <p:tgtEl>
                                          <p:spTgt spid="227"/>
                                        </p:tgtEl>
                                        <p:attrNameLst>
                                          <p:attrName>style.visibility</p:attrName>
                                        </p:attrNameLst>
                                      </p:cBhvr>
                                      <p:to>
                                        <p:strVal val="visible"/>
                                      </p:to>
                                    </p:set>
                                    <p:animEffect transition="in" filter="wipe(left)">
                                      <p:cBhvr>
                                        <p:cTn id="42" dur="2000"/>
                                        <p:tgtEl>
                                          <p:spTgt spid="22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4"/>
                                        </p:tgtEl>
                                        <p:attrNameLst>
                                          <p:attrName>style.visibility</p:attrName>
                                        </p:attrNameLst>
                                      </p:cBhvr>
                                      <p:to>
                                        <p:strVal val="visible"/>
                                      </p:to>
                                    </p:set>
                                    <p:animEffect transition="in" filter="fade">
                                      <p:cBhvr>
                                        <p:cTn id="55" dur="500"/>
                                        <p:tgtEl>
                                          <p:spTgt spid="3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1"/>
                                        </p:tgtEl>
                                        <p:attrNameLst>
                                          <p:attrName>style.visibility</p:attrName>
                                        </p:attrNameLst>
                                      </p:cBhvr>
                                      <p:to>
                                        <p:strVal val="visible"/>
                                      </p:to>
                                    </p:set>
                                    <p:animEffect transition="in" filter="fade">
                                      <p:cBhvr>
                                        <p:cTn id="58" dur="500"/>
                                        <p:tgtEl>
                                          <p:spTgt spid="3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7"/>
                                        </p:tgtEl>
                                        <p:attrNameLst>
                                          <p:attrName>style.visibility</p:attrName>
                                        </p:attrNameLst>
                                      </p:cBhvr>
                                      <p:to>
                                        <p:strVal val="visible"/>
                                      </p:to>
                                    </p:set>
                                    <p:animEffect transition="in" filter="fade">
                                      <p:cBhvr>
                                        <p:cTn id="63" dur="500"/>
                                        <p:tgtEl>
                                          <p:spTgt spid="3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3"/>
                                        </p:tgtEl>
                                        <p:attrNameLst>
                                          <p:attrName>style.visibility</p:attrName>
                                        </p:attrNameLst>
                                      </p:cBhvr>
                                      <p:to>
                                        <p:strVal val="visible"/>
                                      </p:to>
                                    </p:set>
                                    <p:animEffect transition="in" filter="fade">
                                      <p:cBhvr>
                                        <p:cTn id="66" dur="500"/>
                                        <p:tgtEl>
                                          <p:spTgt spid="3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22"/>
                                        </p:tgtEl>
                                        <p:attrNameLst>
                                          <p:attrName>style.visibility</p:attrName>
                                        </p:attrNameLst>
                                      </p:cBhvr>
                                      <p:to>
                                        <p:strVal val="visible"/>
                                      </p:to>
                                    </p:set>
                                    <p:animEffect transition="in" filter="fade">
                                      <p:cBhvr>
                                        <p:cTn id="71" dur="500"/>
                                        <p:tgtEl>
                                          <p:spTgt spid="3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2"/>
                                        </p:tgtEl>
                                        <p:attrNameLst>
                                          <p:attrName>style.visibility</p:attrName>
                                        </p:attrNameLst>
                                      </p:cBhvr>
                                      <p:to>
                                        <p:strVal val="visible"/>
                                      </p:to>
                                    </p:set>
                                    <p:animEffect transition="in" filter="fade">
                                      <p:cBhvr>
                                        <p:cTn id="74"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1" grpId="0"/>
      <p:bldP spid="312" grpId="0"/>
      <p:bldP spid="313" grpId="0"/>
      <p:bldP spid="1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ipse 51"/>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 assintótico das gigantes (AGB)</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1" name="Elipse 50"/>
          <p:cNvSpPr>
            <a:spLocks noChangeAspect="1"/>
          </p:cNvSpPr>
          <p:nvPr/>
        </p:nvSpPr>
        <p:spPr bwMode="auto">
          <a:xfrm>
            <a:off x="6156176" y="2104612"/>
            <a:ext cx="1522969" cy="1522969"/>
          </a:xfrm>
          <a:prstGeom prst="ellipse">
            <a:avLst/>
          </a:prstGeom>
          <a:gradFill>
            <a:gsLst>
              <a:gs pos="0">
                <a:srgbClr val="FFFF00"/>
              </a:gs>
              <a:gs pos="44000">
                <a:srgbClr val="FF0000"/>
              </a:gs>
              <a:gs pos="45000">
                <a:srgbClr val="C00000">
                  <a:alpha val="59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3" name="CaixaDeTexto 32"/>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4" name="CaixaDeTexto 33"/>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5" name="CaixaDeTexto 34"/>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6" name="CaixaDeTexto 35"/>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7" name="CaixaDeTexto 36"/>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8" name="Forma livre 37"/>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20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2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Corpos</a:t>
            </a:r>
            <a:r>
              <a:rPr lang="en-US" sz="3200" b="0" dirty="0" smtClean="0">
                <a:solidFill>
                  <a:schemeClr val="accent1"/>
                </a:solidFill>
                <a:latin typeface="Century Gothic" pitchFamily="34" charset="0"/>
              </a:rPr>
              <a:t> </a:t>
            </a:r>
            <a:r>
              <a:rPr lang="en-US" sz="3200" b="0" dirty="0" err="1">
                <a:solidFill>
                  <a:schemeClr val="accent1"/>
                </a:solidFill>
                <a:latin typeface="Century Gothic" pitchFamily="34" charset="0"/>
              </a:rPr>
              <a:t>gasosos</a:t>
            </a:r>
            <a:r>
              <a:rPr lang="en-US" sz="3200" b="0" dirty="0">
                <a:solidFill>
                  <a:schemeClr val="accent1"/>
                </a:solidFill>
                <a:latin typeface="Century Gothic" pitchFamily="34" charset="0"/>
              </a:rPr>
              <a:t> no interior dos </a:t>
            </a:r>
            <a:r>
              <a:rPr lang="en-US" sz="3200" b="0" dirty="0" err="1">
                <a:solidFill>
                  <a:schemeClr val="accent1"/>
                </a:solidFill>
                <a:latin typeface="Century Gothic" pitchFamily="34" charset="0"/>
              </a:rPr>
              <a:t>quais</a:t>
            </a:r>
            <a:endParaRPr lang="en-US" sz="3200" b="0" dirty="0">
              <a:solidFill>
                <a:schemeClr val="accent1"/>
              </a:solidFill>
              <a:latin typeface="Century Gothic" pitchFamily="34" charset="0"/>
            </a:endParaRPr>
          </a:p>
          <a:p>
            <a:pPr algn="just" defTabSz="762000">
              <a:defRPr/>
            </a:pPr>
            <a:r>
              <a:rPr lang="en-US" sz="3200" b="0" dirty="0" err="1">
                <a:solidFill>
                  <a:schemeClr val="accent1"/>
                </a:solidFill>
                <a:latin typeface="Century Gothic" pitchFamily="34" charset="0"/>
              </a:rPr>
              <a:t>ocorrem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ou</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ocorreram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reações</a:t>
            </a:r>
            <a:r>
              <a:rPr lang="en-US" sz="3200" b="0" dirty="0">
                <a:solidFill>
                  <a:schemeClr val="accent1"/>
                </a:solidFill>
                <a:latin typeface="Century Gothic" pitchFamily="34" charset="0"/>
              </a:rPr>
              <a:t> </a:t>
            </a:r>
            <a:endParaRPr lang="en-US" sz="3200" b="0" dirty="0" smtClean="0">
              <a:solidFill>
                <a:schemeClr val="accent1"/>
              </a:solidFill>
              <a:latin typeface="Century Gothic" pitchFamily="34" charset="0"/>
            </a:endParaRPr>
          </a:p>
          <a:p>
            <a:pPr algn="just" defTabSz="762000">
              <a:defRPr/>
            </a:pPr>
            <a:r>
              <a:rPr lang="en-US" sz="3200" b="0" dirty="0" smtClean="0">
                <a:solidFill>
                  <a:schemeClr val="accent1"/>
                </a:solidFill>
                <a:latin typeface="Century Gothic" pitchFamily="34" charset="0"/>
              </a:rPr>
              <a:t>de </a:t>
            </a:r>
            <a:r>
              <a:rPr lang="en-US" sz="3200" b="0" dirty="0" err="1">
                <a:solidFill>
                  <a:schemeClr val="accent1"/>
                </a:solidFill>
                <a:latin typeface="Century Gothic" pitchFamily="34" charset="0"/>
              </a:rPr>
              <a:t>fusão</a:t>
            </a:r>
            <a:r>
              <a:rPr lang="en-US" sz="3200" b="0" dirty="0">
                <a:solidFill>
                  <a:schemeClr val="accent1"/>
                </a:solidFill>
                <a:latin typeface="Century Gothic" pitchFamily="34" charset="0"/>
              </a:rPr>
              <a:t> nuclear </a:t>
            </a:r>
            <a:r>
              <a:rPr lang="en-US" sz="3200" b="0" dirty="0" err="1" smtClean="0">
                <a:solidFill>
                  <a:schemeClr val="accent1"/>
                </a:solidFill>
                <a:latin typeface="Century Gothic" pitchFamily="34" charset="0"/>
              </a:rPr>
              <a:t>sustentáveis</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285750" y="428625"/>
            <a:ext cx="4000500" cy="1371600"/>
          </a:xfrm>
          <a:noFill/>
        </p:spPr>
        <p:txBody>
          <a:bodyPr/>
          <a:lstStyle/>
          <a:p>
            <a:r>
              <a:rPr lang="en-US" dirty="0" err="1" smtClean="0">
                <a:solidFill>
                  <a:schemeClr val="bg1"/>
                </a:solidFill>
                <a:latin typeface="Century Gothic" pitchFamily="34" charset="0"/>
              </a:rPr>
              <a:t>Estrelas</a:t>
            </a:r>
            <a:r>
              <a:rPr lang="en-US" dirty="0" smtClean="0">
                <a:solidFill>
                  <a:schemeClr val="bg1"/>
                </a:solidFill>
                <a:latin typeface="Century Gothic" pitchFamily="34" charset="0"/>
              </a:rPr>
              <a:t>:</a:t>
            </a: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8"/>
          <p:cNvGrpSpPr>
            <a:grpSpLocks noChangeAspect="1"/>
          </p:cNvGrpSpPr>
          <p:nvPr/>
        </p:nvGrpSpPr>
        <p:grpSpPr>
          <a:xfrm>
            <a:off x="3995936" y="2785142"/>
            <a:ext cx="1377206" cy="1406296"/>
            <a:chOff x="3190476" y="1107179"/>
            <a:chExt cx="1705377" cy="1741394"/>
          </a:xfrm>
        </p:grpSpPr>
        <p:sp>
          <p:nvSpPr>
            <p:cNvPr id="9" name="Elipse 8"/>
            <p:cNvSpPr/>
            <p:nvPr/>
          </p:nvSpPr>
          <p:spPr bwMode="auto">
            <a:xfrm>
              <a:off x="3190476" y="1107179"/>
              <a:ext cx="1705377" cy="1741394"/>
            </a:xfrm>
            <a:prstGeom prst="ellipse">
              <a:avLst/>
            </a:prstGeom>
            <a:gradFill flip="none" rotWithShape="1">
              <a:gsLst>
                <a:gs pos="100000">
                  <a:schemeClr val="tx1">
                    <a:alpha val="0"/>
                  </a:schemeClr>
                </a:gs>
                <a:gs pos="100000">
                  <a:schemeClr val="tx1"/>
                </a:gs>
                <a:gs pos="53000">
                  <a:srgbClr val="00B0F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Elipse 9"/>
            <p:cNvSpPr>
              <a:spLocks noChangeAspect="1"/>
            </p:cNvSpPr>
            <p:nvPr/>
          </p:nvSpPr>
          <p:spPr bwMode="auto">
            <a:xfrm>
              <a:off x="3482249" y="1437754"/>
              <a:ext cx="1104387" cy="1088645"/>
            </a:xfrm>
            <a:prstGeom prst="ellipse">
              <a:avLst/>
            </a:prstGeom>
            <a:gradFill>
              <a:gsLst>
                <a:gs pos="9000">
                  <a:srgbClr val="CCECFF"/>
                </a:gs>
                <a:gs pos="93000">
                  <a:schemeClr val="tx1">
                    <a:alpha val="0"/>
                  </a:schemeClr>
                </a:gs>
                <a:gs pos="91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 name="Elipse 10"/>
          <p:cNvSpPr/>
          <p:nvPr/>
        </p:nvSpPr>
        <p:spPr bwMode="auto">
          <a:xfrm>
            <a:off x="3923928" y="1700808"/>
            <a:ext cx="720000" cy="720000"/>
          </a:xfrm>
          <a:prstGeom prst="ellipse">
            <a:avLst/>
          </a:prstGeom>
          <a:gradFill>
            <a:gsLst>
              <a:gs pos="35000">
                <a:srgbClr val="FFFF00"/>
              </a:gs>
              <a:gs pos="4000">
                <a:schemeClr val="bg1"/>
              </a:gs>
              <a:gs pos="38000">
                <a:srgbClr val="FFC000"/>
              </a:gs>
              <a:gs pos="87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 name="Text Box 141"/>
          <p:cNvSpPr txBox="1">
            <a:spLocks noChangeArrowheads="1"/>
          </p:cNvSpPr>
          <p:nvPr/>
        </p:nvSpPr>
        <p:spPr bwMode="auto">
          <a:xfrm>
            <a:off x="5796136" y="6407090"/>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674"/>
                                        </p:tgtEl>
                                        <p:attrNameLst>
                                          <p:attrName>style.visibility</p:attrName>
                                        </p:attrNameLst>
                                      </p:cBhvr>
                                      <p:to>
                                        <p:strVal val="visible"/>
                                      </p:to>
                                    </p:set>
                                    <p:animEffect transition="in" filter="fade">
                                      <p:cBhvr>
                                        <p:cTn id="18" dur="2000"/>
                                        <p:tgtEl>
                                          <p:spTgt spid="286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51445"/>
            <a:ext cx="8640960" cy="5857875"/>
          </a:xfrm>
        </p:spPr>
        <p:txBody>
          <a:bodyPr/>
          <a:lstStyle/>
          <a:p>
            <a:pPr algn="just">
              <a:buClr>
                <a:schemeClr val="accent1"/>
              </a:buClr>
            </a:pPr>
            <a:r>
              <a:rPr lang="pt-BR" sz="4000" dirty="0" smtClean="0">
                <a:solidFill>
                  <a:schemeClr val="bg1"/>
                </a:solidFill>
                <a:latin typeface="Century Gothic" pitchFamily="34" charset="0"/>
              </a:rPr>
              <a:t>Ramo assintótico das gigantes</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semelhante às fases de </a:t>
            </a:r>
            <a:r>
              <a:rPr lang="pt-BR" b="0" dirty="0" err="1" smtClean="0">
                <a:solidFill>
                  <a:schemeClr val="accent1"/>
                </a:solidFill>
                <a:latin typeface="Century Gothic" pitchFamily="34" charset="0"/>
              </a:rPr>
              <a:t>subgigante</a:t>
            </a:r>
            <a:r>
              <a:rPr lang="pt-BR" b="0" dirty="0" smtClean="0">
                <a:solidFill>
                  <a:schemeClr val="accent1"/>
                </a:solidFill>
                <a:latin typeface="Century Gothic" pitchFamily="34" charset="0"/>
              </a:rPr>
              <a:t> e GV: agora há </a:t>
            </a:r>
            <a:r>
              <a:rPr lang="pt-BR" dirty="0" smtClean="0">
                <a:solidFill>
                  <a:schemeClr val="accent1"/>
                </a:solidFill>
                <a:latin typeface="Century Gothic" pitchFamily="34" charset="0"/>
              </a:rPr>
              <a:t>pouco He</a:t>
            </a:r>
            <a:r>
              <a:rPr lang="pt-BR" b="0" dirty="0" smtClean="0">
                <a:solidFill>
                  <a:schemeClr val="accent1"/>
                </a:solidFill>
                <a:latin typeface="Century Gothic" pitchFamily="34" charset="0"/>
              </a:rPr>
              <a:t> no núcleo: caroço de C inerte</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colapsa, esquenta e intensifica queima de He e H em cascas</a:t>
            </a:r>
          </a:p>
          <a:p>
            <a:pPr algn="just">
              <a:buClr>
                <a:schemeClr val="accent1"/>
              </a:buClr>
              <a:buFont typeface="Wingdings" pitchFamily="2" charset="2"/>
              <a:buChar char="v"/>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camadas externas se expandem: estrela maior que na fase de flash do He</a:t>
            </a: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Elipse 53"/>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Nebulosa planetária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55" name="Grupo 54"/>
          <p:cNvGrpSpPr/>
          <p:nvPr/>
        </p:nvGrpSpPr>
        <p:grpSpPr>
          <a:xfrm>
            <a:off x="2631228" y="907048"/>
            <a:ext cx="2232248" cy="1872208"/>
            <a:chOff x="2661372" y="794848"/>
            <a:chExt cx="2232248" cy="1872208"/>
          </a:xfrm>
        </p:grpSpPr>
        <p:grpSp>
          <p:nvGrpSpPr>
            <p:cNvPr id="2" name="Grupo 235"/>
            <p:cNvGrpSpPr/>
            <p:nvPr/>
          </p:nvGrpSpPr>
          <p:grpSpPr>
            <a:xfrm>
              <a:off x="2661372" y="794848"/>
              <a:ext cx="2232248" cy="1872208"/>
              <a:chOff x="2915816" y="3429000"/>
              <a:chExt cx="2952328" cy="2592288"/>
            </a:xfrm>
          </p:grpSpPr>
          <p:grpSp>
            <p:nvGrpSpPr>
              <p:cNvPr id="3" name="Grupo 41"/>
              <p:cNvGrpSpPr/>
              <p:nvPr/>
            </p:nvGrpSpPr>
            <p:grpSpPr>
              <a:xfrm>
                <a:off x="2915816" y="3429000"/>
                <a:ext cx="2952328" cy="2592288"/>
                <a:chOff x="1835696" y="3429000"/>
                <a:chExt cx="2952328" cy="2592288"/>
              </a:xfrm>
            </p:grpSpPr>
            <p:sp>
              <p:nvSpPr>
                <p:cNvPr id="241" name="Nuvem 240"/>
                <p:cNvSpPr/>
                <p:nvPr/>
              </p:nvSpPr>
              <p:spPr bwMode="auto">
                <a:xfrm rot="10800000">
                  <a:off x="1835696" y="3429000"/>
                  <a:ext cx="2952328" cy="2592288"/>
                </a:xfrm>
                <a:prstGeom prst="cloud">
                  <a:avLst/>
                </a:prstGeom>
                <a:gradFill flip="none" rotWithShape="1">
                  <a:gsLst>
                    <a:gs pos="4000">
                      <a:schemeClr val="tx1">
                        <a:alpha val="50000"/>
                      </a:schemeClr>
                    </a:gs>
                    <a:gs pos="46000">
                      <a:srgbClr val="C00000"/>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2" name="Nuvem 241"/>
                <p:cNvSpPr/>
                <p:nvPr/>
              </p:nvSpPr>
              <p:spPr bwMode="auto">
                <a:xfrm rot="7730160">
                  <a:off x="2244040" y="3891375"/>
                  <a:ext cx="2111348" cy="1667538"/>
                </a:xfrm>
                <a:prstGeom prst="cloud">
                  <a:avLst/>
                </a:prstGeom>
                <a:gradFill flip="none" rotWithShape="1">
                  <a:gsLst>
                    <a:gs pos="31000">
                      <a:schemeClr val="accent1">
                        <a:alpha val="63000"/>
                      </a:schemeClr>
                    </a:gs>
                    <a:gs pos="50000">
                      <a:srgbClr val="FFC000"/>
                    </a:gs>
                    <a:gs pos="95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39" name="Elipse 238"/>
              <p:cNvSpPr>
                <a:spLocks noChangeAspect="1"/>
              </p:cNvSpPr>
              <p:nvPr/>
            </p:nvSpPr>
            <p:spPr bwMode="auto">
              <a:xfrm>
                <a:off x="4264090" y="4591068"/>
                <a:ext cx="253410" cy="254816"/>
              </a:xfrm>
              <a:prstGeom prst="ellipse">
                <a:avLst/>
              </a:prstGeom>
              <a:gradFill flip="none" rotWithShape="1">
                <a:gsLst>
                  <a:gs pos="100000">
                    <a:schemeClr val="tx1">
                      <a:alpha val="0"/>
                    </a:schemeClr>
                  </a:gs>
                  <a:gs pos="100000">
                    <a:schemeClr val="tx1"/>
                  </a:gs>
                  <a:gs pos="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9" name="CaixaDeTexto 38"/>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1" name="CaixaDeTexto 4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42" name="CaixaDeTexto 4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3" name="CaixaDeTexto 42"/>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4" name="Forma livre 43"/>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 xmlns:p14="http://schemas.microsoft.com/office/powerpoint/2010/main" val="1827006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523453"/>
            <a:ext cx="8640960" cy="5857875"/>
          </a:xfrm>
        </p:spPr>
        <p:txBody>
          <a:bodyPr/>
          <a:lstStyle/>
          <a:p>
            <a:pPr algn="just">
              <a:buClr>
                <a:schemeClr val="accent1"/>
              </a:buClr>
            </a:pPr>
            <a:r>
              <a:rPr lang="pt-BR" sz="4000" dirty="0" smtClean="0">
                <a:solidFill>
                  <a:schemeClr val="bg1"/>
                </a:solidFill>
                <a:latin typeface="Century Gothic" pitchFamily="34" charset="0"/>
              </a:rPr>
              <a:t>Nebulosa planetária: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nome: semelhança com planetas para os primeiros observadores</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camadas exteriores lentamente expulsas; caroço central: AB</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mecanismo semelhante às regiões HII: gás excitado pela estrela central</a:t>
            </a: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4000" contrast="14000"/>
          </a:blip>
          <a:srcRect/>
          <a:stretch>
            <a:fillRect/>
          </a:stretch>
        </p:blipFill>
        <p:spPr bwMode="auto">
          <a:xfrm>
            <a:off x="2267744" y="1627188"/>
            <a:ext cx="4857750" cy="5230812"/>
          </a:xfrm>
          <a:prstGeom prst="rect">
            <a:avLst/>
          </a:prstGeom>
          <a:noFill/>
          <a:ln w="9525">
            <a:noFill/>
            <a:miter lim="800000"/>
            <a:headEnd/>
            <a:tailEnd/>
          </a:ln>
        </p:spPr>
      </p:pic>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a:solidFill>
                  <a:schemeClr val="bg1"/>
                </a:solidFill>
                <a:latin typeface="Century Gothic" pitchFamily="34" charset="0"/>
              </a:rPr>
              <a:t>da Hélice, NGC 7293</a:t>
            </a: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imgsrc.hubblesite.org/hu/db/images/hs-1996-07-b-large_web.jpg"/>
          <p:cNvPicPr>
            <a:picLocks noChangeAspect="1" noChangeArrowheads="1"/>
          </p:cNvPicPr>
          <p:nvPr/>
        </p:nvPicPr>
        <p:blipFill>
          <a:blip r:embed="rId3" cstate="print"/>
          <a:srcRect/>
          <a:stretch>
            <a:fillRect/>
          </a:stretch>
        </p:blipFill>
        <p:spPr bwMode="auto">
          <a:xfrm rot="5400000">
            <a:off x="1547664" y="260648"/>
            <a:ext cx="6552728" cy="6552728"/>
          </a:xfrm>
          <a:prstGeom prst="rect">
            <a:avLst/>
          </a:prstGeom>
          <a:noFill/>
        </p:spPr>
      </p:pic>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a:solidFill>
                  <a:schemeClr val="bg1"/>
                </a:solidFill>
                <a:latin typeface="Century Gothic" pitchFamily="34" charset="0"/>
              </a:rPr>
              <a:t>da </a:t>
            </a:r>
            <a:r>
              <a:rPr lang="pt-BR" sz="4000" dirty="0" smtClean="0">
                <a:solidFill>
                  <a:schemeClr val="bg1"/>
                </a:solidFill>
                <a:latin typeface="Century Gothic" pitchFamily="34" charset="0"/>
              </a:rPr>
              <a:t>ampulheta (MyCn18)</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http://imgsrc.hubblesite.org/hu/db/images/hs-2013-13-a-large_web.jpg"/>
          <p:cNvPicPr>
            <a:picLocks noChangeAspect="1" noChangeArrowheads="1"/>
          </p:cNvPicPr>
          <p:nvPr/>
        </p:nvPicPr>
        <p:blipFill>
          <a:blip r:embed="rId3" cstate="print"/>
          <a:srcRect/>
          <a:stretch>
            <a:fillRect/>
          </a:stretch>
        </p:blipFill>
        <p:spPr bwMode="auto">
          <a:xfrm>
            <a:off x="1043607" y="0"/>
            <a:ext cx="7387433" cy="6858000"/>
          </a:xfrm>
          <a:prstGeom prst="rect">
            <a:avLst/>
          </a:prstGeom>
          <a:noFill/>
        </p:spPr>
      </p:pic>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do anel (M 57)</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M2-9</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pic>
        <p:nvPicPr>
          <p:cNvPr id="132098" name="Picture 2" descr="http://imgsrc.hubblesite.org/hu/db/images/hs-1997-38-a-web_print.jpg"/>
          <p:cNvPicPr>
            <a:picLocks noChangeAspect="1" noChangeArrowheads="1"/>
          </p:cNvPicPr>
          <p:nvPr/>
        </p:nvPicPr>
        <p:blipFill>
          <a:blip r:embed="rId3" cstate="print"/>
          <a:srcRect l="1476" t="2250" r="1969" b="16498"/>
          <a:stretch>
            <a:fillRect/>
          </a:stretch>
        </p:blipFill>
        <p:spPr bwMode="auto">
          <a:xfrm>
            <a:off x="-1" y="1052736"/>
            <a:ext cx="9077745" cy="5013176"/>
          </a:xfrm>
          <a:prstGeom prst="rect">
            <a:avLst/>
          </a:prstGeom>
          <a:noFill/>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imgsrc.hubblesite.org/hu/db/images/hs-1995-01-a-large_web.jpg"/>
          <p:cNvPicPr>
            <a:picLocks noChangeAspect="1" noChangeArrowheads="1"/>
          </p:cNvPicPr>
          <p:nvPr/>
        </p:nvPicPr>
        <p:blipFill>
          <a:blip r:embed="rId3" cstate="print"/>
          <a:srcRect b="10984"/>
          <a:stretch>
            <a:fillRect/>
          </a:stretch>
        </p:blipFill>
        <p:spPr bwMode="auto">
          <a:xfrm>
            <a:off x="480392" y="30376"/>
            <a:ext cx="7620000" cy="6783000"/>
          </a:xfrm>
          <a:prstGeom prst="rect">
            <a:avLst/>
          </a:prstGeom>
          <a:noFill/>
        </p:spPr>
      </p:pic>
      <p:sp>
        <p:nvSpPr>
          <p:cNvPr id="35843" name="Rectangle 3"/>
          <p:cNvSpPr>
            <a:spLocks noChangeArrowheads="1"/>
          </p:cNvSpPr>
          <p:nvPr/>
        </p:nvSpPr>
        <p:spPr bwMode="auto">
          <a:xfrm>
            <a:off x="0" y="44624"/>
            <a:ext cx="914400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Olho do Gato (NGC 6543)</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5952"/>
          <a:stretch>
            <a:fillRect/>
          </a:stretch>
        </p:blipFill>
        <p:spPr bwMode="auto">
          <a:xfrm>
            <a:off x="6372200" y="4653136"/>
            <a:ext cx="1008112" cy="771858"/>
          </a:xfrm>
          <a:prstGeom prst="rect">
            <a:avLst/>
          </a:prstGeom>
          <a:noFill/>
          <a:ln w="9525">
            <a:noFill/>
            <a:miter lim="800000"/>
            <a:headEnd/>
            <a:tailEnd/>
          </a:ln>
        </p:spPr>
      </p:pic>
      <p:grpSp>
        <p:nvGrpSpPr>
          <p:cNvPr id="54" name="Grupo 53"/>
          <p:cNvGrpSpPr/>
          <p:nvPr/>
        </p:nvGrpSpPr>
        <p:grpSpPr>
          <a:xfrm>
            <a:off x="2661372" y="880643"/>
            <a:ext cx="2232248" cy="1872208"/>
            <a:chOff x="2661372" y="805976"/>
            <a:chExt cx="2232248" cy="1872208"/>
          </a:xfrm>
        </p:grpSpPr>
        <p:grpSp>
          <p:nvGrpSpPr>
            <p:cNvPr id="2" name="Grupo 235"/>
            <p:cNvGrpSpPr/>
            <p:nvPr/>
          </p:nvGrpSpPr>
          <p:grpSpPr>
            <a:xfrm>
              <a:off x="2661372" y="805976"/>
              <a:ext cx="2232248" cy="1872208"/>
              <a:chOff x="2915816" y="3429000"/>
              <a:chExt cx="2952328" cy="2592288"/>
            </a:xfrm>
          </p:grpSpPr>
          <p:grpSp>
            <p:nvGrpSpPr>
              <p:cNvPr id="3" name="Grupo 41"/>
              <p:cNvGrpSpPr/>
              <p:nvPr/>
            </p:nvGrpSpPr>
            <p:grpSpPr>
              <a:xfrm>
                <a:off x="2915816" y="3429000"/>
                <a:ext cx="2952328" cy="2592288"/>
                <a:chOff x="1835696" y="3429000"/>
                <a:chExt cx="2952328" cy="2592288"/>
              </a:xfrm>
            </p:grpSpPr>
            <p:sp>
              <p:nvSpPr>
                <p:cNvPr id="241" name="Nuvem 240"/>
                <p:cNvSpPr/>
                <p:nvPr/>
              </p:nvSpPr>
              <p:spPr bwMode="auto">
                <a:xfrm rot="10800000">
                  <a:off x="1835696" y="3429000"/>
                  <a:ext cx="2952328" cy="2592288"/>
                </a:xfrm>
                <a:prstGeom prst="cloud">
                  <a:avLst/>
                </a:prstGeom>
                <a:gradFill flip="none" rotWithShape="1">
                  <a:gsLst>
                    <a:gs pos="4000">
                      <a:schemeClr val="tx1">
                        <a:alpha val="50000"/>
                      </a:schemeClr>
                    </a:gs>
                    <a:gs pos="46000">
                      <a:srgbClr val="C00000"/>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2" name="Nuvem 241"/>
                <p:cNvSpPr/>
                <p:nvPr/>
              </p:nvSpPr>
              <p:spPr bwMode="auto">
                <a:xfrm rot="7730160">
                  <a:off x="2244040" y="3891375"/>
                  <a:ext cx="2111348" cy="1667538"/>
                </a:xfrm>
                <a:prstGeom prst="cloud">
                  <a:avLst/>
                </a:prstGeom>
                <a:gradFill flip="none" rotWithShape="1">
                  <a:gsLst>
                    <a:gs pos="31000">
                      <a:schemeClr val="accent1">
                        <a:alpha val="63000"/>
                      </a:schemeClr>
                    </a:gs>
                    <a:gs pos="50000">
                      <a:srgbClr val="FFC000"/>
                    </a:gs>
                    <a:gs pos="95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39" name="Elipse 238"/>
              <p:cNvSpPr>
                <a:spLocks noChangeAspect="1"/>
              </p:cNvSpPr>
              <p:nvPr/>
            </p:nvSpPr>
            <p:spPr bwMode="auto">
              <a:xfrm>
                <a:off x="4264090" y="4591068"/>
                <a:ext cx="253410" cy="254816"/>
              </a:xfrm>
              <a:prstGeom prst="ellipse">
                <a:avLst/>
              </a:prstGeom>
              <a:gradFill flip="none" rotWithShape="1">
                <a:gsLst>
                  <a:gs pos="100000">
                    <a:schemeClr val="tx1">
                      <a:alpha val="0"/>
                    </a:schemeClr>
                  </a:gs>
                  <a:gs pos="100000">
                    <a:schemeClr val="tx1"/>
                  </a:gs>
                  <a:gs pos="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127"/>
            <p:cNvGrpSpPr/>
            <p:nvPr/>
          </p:nvGrpSpPr>
          <p:grpSpPr>
            <a:xfrm>
              <a:off x="3370916" y="1325400"/>
              <a:ext cx="791980" cy="864096"/>
              <a:chOff x="7884476" y="764704"/>
              <a:chExt cx="791980" cy="864096"/>
            </a:xfrm>
          </p:grpSpPr>
          <p:sp>
            <p:nvSpPr>
              <p:cNvPr id="247" name="Elipse 246"/>
              <p:cNvSpPr>
                <a:spLocks noChangeAspect="1"/>
              </p:cNvSpPr>
              <p:nvPr/>
            </p:nvSpPr>
            <p:spPr bwMode="auto">
              <a:xfrm>
                <a:off x="7884476" y="764704"/>
                <a:ext cx="791980" cy="864096"/>
              </a:xfrm>
              <a:prstGeom prst="ellipse">
                <a:avLst/>
              </a:prstGeom>
              <a:gradFill flip="none" rotWithShape="1">
                <a:gsLst>
                  <a:gs pos="100000">
                    <a:schemeClr val="tx1">
                      <a:alpha val="0"/>
                    </a:schemeClr>
                  </a:gs>
                  <a:gs pos="100000">
                    <a:schemeClr val="tx1">
                      <a:alpha val="0"/>
                    </a:schemeClr>
                  </a:gs>
                  <a:gs pos="0">
                    <a:schemeClr val="accent6">
                      <a:lumMod val="7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8" name="Elipse 247"/>
              <p:cNvSpPr>
                <a:spLocks noChangeAspect="1"/>
              </p:cNvSpPr>
              <p:nvPr/>
            </p:nvSpPr>
            <p:spPr bwMode="auto">
              <a:xfrm>
                <a:off x="8227439" y="1117486"/>
                <a:ext cx="120438" cy="120439"/>
              </a:xfrm>
              <a:prstGeom prst="ellipse">
                <a:avLst/>
              </a:prstGeom>
              <a:gradFill>
                <a:gsLst>
                  <a:gs pos="69000">
                    <a:srgbClr val="7030A0">
                      <a:alpha val="0"/>
                    </a:srgbClr>
                  </a:gs>
                  <a:gs pos="16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Anã branca/anã negra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49" name="CaixaDeTexto 48"/>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50" name="CaixaDeTexto 49"/>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51" name="CaixaDeTexto 5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2" name="CaixaDeTexto 5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1" name="CaixaDeTexto 40"/>
          <p:cNvSpPr txBox="1"/>
          <p:nvPr/>
        </p:nvSpPr>
        <p:spPr>
          <a:xfrm>
            <a:off x="6174168" y="1181784"/>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3" name="Forma livre 4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flip="none" rotWithShape="1">
              <a:gsLst>
                <a:gs pos="96000">
                  <a:srgbClr val="FF0000"/>
                </a:gs>
                <a:gs pos="48000">
                  <a:srgbClr val="FFC000"/>
                </a:gs>
                <a:gs pos="27000">
                  <a:srgbClr val="FFFF00"/>
                </a:gs>
                <a:gs pos="46000">
                  <a:schemeClr val="bg1"/>
                </a:gs>
                <a:gs pos="96000">
                  <a:srgbClr val="FFC000"/>
                </a:gs>
                <a:gs pos="9000">
                  <a:srgbClr val="69D8FF"/>
                </a:gs>
              </a:gsLst>
              <a:lin ang="5400000" scaled="1"/>
              <a:tileRect/>
            </a:gra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8" name="Grupo 127"/>
          <p:cNvGrpSpPr/>
          <p:nvPr/>
        </p:nvGrpSpPr>
        <p:grpSpPr>
          <a:xfrm>
            <a:off x="3438390" y="4355154"/>
            <a:ext cx="828000" cy="828000"/>
            <a:chOff x="7877310" y="781558"/>
            <a:chExt cx="828000" cy="828000"/>
          </a:xfrm>
        </p:grpSpPr>
        <p:sp>
          <p:nvSpPr>
            <p:cNvPr id="244" name="Elipse 243"/>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5" name="Elipse 244"/>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wipe(up)">
                                      <p:cBhvr>
                                        <p:cTn id="12" dur="3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
        <p:nvSpPr>
          <p:cNvPr id="6" name="Retângulo 5"/>
          <p:cNvSpPr/>
          <p:nvPr/>
        </p:nvSpPr>
        <p:spPr bwMode="auto">
          <a:xfrm>
            <a:off x="4644008" y="1196752"/>
            <a:ext cx="4499992" cy="518457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Outras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influências</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rotação</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err="1" smtClean="0">
                <a:solidFill>
                  <a:schemeClr val="accent1"/>
                </a:solidFill>
                <a:latin typeface="Century Gothic" pitchFamily="34" charset="0"/>
              </a:rPr>
              <a:t>campos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magnéticos</a:t>
            </a:r>
            <a:r>
              <a:rPr lang="en-US" sz="3200" b="0" dirty="0" smtClean="0">
                <a:solidFill>
                  <a:schemeClr val="accent1"/>
                </a:solidFill>
                <a:latin typeface="Century Gothic" pitchFamily="34" charset="0"/>
              </a:rPr>
              <a:t> </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755576" y="1484784"/>
            <a:ext cx="4000500" cy="1371600"/>
          </a:xfrm>
          <a:noFill/>
        </p:spPr>
        <p:txBody>
          <a:bodyPr/>
          <a:lstStyle/>
          <a:p>
            <a:r>
              <a:rPr lang="en-US" sz="5400" dirty="0" err="1" smtClean="0">
                <a:solidFill>
                  <a:srgbClr val="69D8FF"/>
                </a:solidFill>
                <a:latin typeface="Century Gothic" pitchFamily="34" charset="0"/>
              </a:rPr>
              <a:t>Gravidade</a:t>
            </a:r>
            <a:r>
              <a:rPr lang="en-US" sz="5400" dirty="0" smtClean="0">
                <a:solidFill>
                  <a:schemeClr val="bg1"/>
                </a:solidFill>
                <a:latin typeface="Century Gothic" pitchFamily="34" charset="0"/>
              </a:rPr>
              <a:t> </a:t>
            </a:r>
            <a:br>
              <a:rPr lang="en-US" sz="5400" dirty="0" smtClean="0">
                <a:solidFill>
                  <a:schemeClr val="bg1"/>
                </a:solidFill>
                <a:latin typeface="Century Gothic" pitchFamily="34" charset="0"/>
              </a:rPr>
            </a:br>
            <a:r>
              <a:rPr lang="en-US" sz="5400" dirty="0" smtClean="0">
                <a:solidFill>
                  <a:schemeClr val="bg1"/>
                </a:solidFill>
                <a:latin typeface="Century Gothic" pitchFamily="34" charset="0"/>
              </a:rPr>
              <a:t>x </a:t>
            </a:r>
            <a:br>
              <a:rPr lang="en-US" sz="5400" dirty="0" smtClean="0">
                <a:solidFill>
                  <a:schemeClr val="bg1"/>
                </a:solidFill>
                <a:latin typeface="Century Gothic" pitchFamily="34" charset="0"/>
              </a:rPr>
            </a:br>
            <a:r>
              <a:rPr lang="en-US" sz="5400" dirty="0" err="1" smtClean="0">
                <a:solidFill>
                  <a:schemeClr val="accent1"/>
                </a:solidFill>
                <a:latin typeface="Century Gothic" pitchFamily="34" charset="0"/>
              </a:rPr>
              <a:t>Calor</a:t>
            </a:r>
            <a:endParaRPr lang="en-US" sz="5400" dirty="0" smtClean="0">
              <a:solidFill>
                <a:schemeClr val="accent1"/>
              </a:solidFill>
              <a:latin typeface="Century Gothic" pitchFamily="34" charset="0"/>
            </a:endParaRP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100000">
                  <a:schemeClr val="tx1">
                    <a:alpha val="0"/>
                  </a:scheme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 name="Text Box 141"/>
          <p:cNvSpPr txBox="1">
            <a:spLocks noChangeArrowheads="1"/>
          </p:cNvSpPr>
          <p:nvPr/>
        </p:nvSpPr>
        <p:spPr bwMode="auto">
          <a:xfrm>
            <a:off x="5724128" y="6567155"/>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13" name="Seta para baixo 12"/>
          <p:cNvSpPr/>
          <p:nvPr/>
        </p:nvSpPr>
        <p:spPr bwMode="auto">
          <a:xfrm rot="2400000">
            <a:off x="6155434" y="2765735"/>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baixo 16"/>
          <p:cNvSpPr/>
          <p:nvPr/>
        </p:nvSpPr>
        <p:spPr bwMode="auto">
          <a:xfrm rot="7800000">
            <a:off x="5955397" y="1183931"/>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Seta para baixo 17"/>
          <p:cNvSpPr/>
          <p:nvPr/>
        </p:nvSpPr>
        <p:spPr bwMode="auto">
          <a:xfrm rot="13200000">
            <a:off x="7523088" y="981540"/>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Seta para baixo 18"/>
          <p:cNvSpPr/>
          <p:nvPr/>
        </p:nvSpPr>
        <p:spPr bwMode="auto">
          <a:xfrm rot="18600000">
            <a:off x="7740339" y="2573614"/>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Seta para baixo 19"/>
          <p:cNvSpPr/>
          <p:nvPr/>
        </p:nvSpPr>
        <p:spPr bwMode="auto">
          <a:xfrm rot="2400000">
            <a:off x="7825385" y="611921"/>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eta para baixo 20"/>
          <p:cNvSpPr/>
          <p:nvPr/>
        </p:nvSpPr>
        <p:spPr bwMode="auto">
          <a:xfrm rot="7800000">
            <a:off x="8119830" y="287402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Seta para baixo 21"/>
          <p:cNvSpPr/>
          <p:nvPr/>
        </p:nvSpPr>
        <p:spPr bwMode="auto">
          <a:xfrm rot="13200000">
            <a:off x="5854899" y="313185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Seta para baixo 22"/>
          <p:cNvSpPr/>
          <p:nvPr/>
        </p:nvSpPr>
        <p:spPr bwMode="auto">
          <a:xfrm rot="18600000">
            <a:off x="5589624" y="876850"/>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674"/>
                                        </p:tgtEl>
                                        <p:attrNameLst>
                                          <p:attrName>style.visibility</p:attrName>
                                        </p:attrNameLst>
                                      </p:cBhvr>
                                      <p:to>
                                        <p:strVal val="visible"/>
                                      </p:to>
                                    </p:set>
                                    <p:animEffect transition="in" filter="fade">
                                      <p:cBhvr>
                                        <p:cTn id="40" dur="2000"/>
                                        <p:tgtEl>
                                          <p:spTgt spid="2867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3" grpId="0" animBg="1"/>
      <p:bldP spid="17" grpId="0" animBg="1"/>
      <p:bldP spid="18" grpId="0" animBg="1"/>
      <p:bldP spid="19" grpId="0" animBg="1"/>
      <p:bldP spid="20" grpId="0" animBg="1"/>
      <p:bldP spid="21" grpId="0" animBg="1"/>
      <p:bldP spid="22"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2"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pt-BR" dirty="0" smtClean="0">
                <a:solidFill>
                  <a:schemeClr val="bg1"/>
                </a:solidFill>
                <a:latin typeface="Century Gothic" pitchFamily="34" charset="0"/>
              </a:rPr>
              <a:t>Densidade de </a:t>
            </a:r>
            <a:br>
              <a:rPr lang="pt-BR" dirty="0" smtClean="0">
                <a:solidFill>
                  <a:schemeClr val="bg1"/>
                </a:solidFill>
                <a:latin typeface="Century Gothic" pitchFamily="34" charset="0"/>
              </a:rPr>
            </a:br>
            <a:r>
              <a:rPr lang="pt-BR" dirty="0" smtClean="0">
                <a:solidFill>
                  <a:schemeClr val="bg1"/>
                </a:solidFill>
                <a:latin typeface="Century Gothic" pitchFamily="34" charset="0"/>
              </a:rPr>
              <a:t>uma anã branca</a:t>
            </a:r>
          </a:p>
        </p:txBody>
      </p:sp>
      <p:sp>
        <p:nvSpPr>
          <p:cNvPr id="33795" name="Rectangle 3"/>
          <p:cNvSpPr>
            <a:spLocks noGrp="1" noChangeArrowheads="1"/>
          </p:cNvSpPr>
          <p:nvPr>
            <p:ph type="body" idx="1"/>
          </p:nvPr>
        </p:nvSpPr>
        <p:spPr>
          <a:xfrm>
            <a:off x="760040" y="1340768"/>
            <a:ext cx="7772400" cy="2527920"/>
          </a:xfrm>
        </p:spPr>
        <p:txBody>
          <a:bodyPr/>
          <a:lstStyle/>
          <a:p>
            <a:pPr>
              <a:buFont typeface="Wingdings" pitchFamily="2" charset="2"/>
              <a:buChar char="v"/>
            </a:pPr>
            <a:endParaRPr lang="pt-BR" sz="4800" dirty="0" smtClean="0">
              <a:latin typeface="Century Gothic" pitchFamily="34" charset="0"/>
            </a:endParaRPr>
          </a:p>
          <a:p>
            <a:pPr algn="ctr">
              <a:buClr>
                <a:schemeClr val="bg1"/>
              </a:buClr>
              <a:buNone/>
            </a:pPr>
            <a:r>
              <a:rPr lang="el-GR" sz="4400" b="0" dirty="0" smtClean="0">
                <a:solidFill>
                  <a:schemeClr val="bg1"/>
                </a:solidFill>
                <a:latin typeface="Century Gothic" pitchFamily="34" charset="0"/>
              </a:rPr>
              <a:t>ρ</a:t>
            </a:r>
            <a:r>
              <a:rPr lang="pt-BR" sz="4400" b="0" baseline="-25000" dirty="0" smtClean="0">
                <a:solidFill>
                  <a:schemeClr val="bg1"/>
                </a:solidFill>
                <a:latin typeface="Century Gothic" pitchFamily="34" charset="0"/>
              </a:rPr>
              <a:t>ab</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10</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pic>
        <p:nvPicPr>
          <p:cNvPr id="1026" name="Picture 2" descr="https://parachoquescromados.files.wordpress.com/2011/01/fusca-1984.jpg"/>
          <p:cNvPicPr>
            <a:picLocks noChangeAspect="1" noChangeArrowheads="1"/>
          </p:cNvPicPr>
          <p:nvPr/>
        </p:nvPicPr>
        <p:blipFill>
          <a:blip r:embed="rId3" cstate="print"/>
          <a:srcRect/>
          <a:stretch>
            <a:fillRect/>
          </a:stretch>
        </p:blipFill>
        <p:spPr bwMode="auto">
          <a:xfrm>
            <a:off x="2336010" y="4077072"/>
            <a:ext cx="2091974" cy="1465462"/>
          </a:xfrm>
          <a:prstGeom prst="rect">
            <a:avLst/>
          </a:prstGeom>
          <a:noFill/>
        </p:spPr>
      </p:pic>
      <p:sp>
        <p:nvSpPr>
          <p:cNvPr id="5" name="Rectangle 3"/>
          <p:cNvSpPr txBox="1">
            <a:spLocks noChangeArrowheads="1"/>
          </p:cNvSpPr>
          <p:nvPr/>
        </p:nvSpPr>
        <p:spPr bwMode="auto">
          <a:xfrm>
            <a:off x="251520" y="4365104"/>
            <a:ext cx="183569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12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446276"/>
          </a:xfrm>
          <a:prstGeom prst="rect">
            <a:avLst/>
          </a:prstGeom>
        </p:spPr>
        <p:txBody>
          <a:bodyPr wrap="square">
            <a:spAutoFit/>
          </a:bodyPr>
          <a:lstStyle/>
          <a:p>
            <a:pPr algn="l"/>
            <a:r>
              <a:rPr lang="pt-BR" sz="1100" dirty="0" smtClean="0">
                <a:solidFill>
                  <a:schemeClr val="accent1"/>
                </a:solidFill>
                <a:latin typeface="Century Gothic" pitchFamily="34" charset="0"/>
              </a:rPr>
              <a:t>Crédito das imagens: fusca: </a:t>
            </a:r>
            <a:r>
              <a:rPr lang="pt-BR" sz="1100" dirty="0" smtClean="0">
                <a:solidFill>
                  <a:schemeClr val="accent1"/>
                </a:solidFill>
                <a:latin typeface="Century Gothic" pitchFamily="34" charset="0"/>
                <a:hlinkClick r:id="rId4"/>
              </a:rPr>
              <a:t>https://parachoquescromados.wordpress.com/tag/fusca/</a:t>
            </a:r>
            <a:r>
              <a:rPr lang="pt-BR" sz="1100" dirty="0" smtClean="0">
                <a:solidFill>
                  <a:schemeClr val="accent1"/>
                </a:solidFill>
                <a:latin typeface="Century Gothic" pitchFamily="34" charset="0"/>
              </a:rPr>
              <a:t> colheres: </a:t>
            </a:r>
            <a:r>
              <a:rPr lang="pt-BR" sz="1100" dirty="0" smtClean="0">
                <a:solidFill>
                  <a:schemeClr val="accent1"/>
                </a:solidFill>
                <a:latin typeface="Century Gothic" pitchFamily="34" charset="0"/>
                <a:hlinkClick r:id="rId5"/>
              </a:rPr>
              <a:t>http://pt.aliexpress.com</a:t>
            </a:r>
            <a:endParaRPr lang="pt-BR" sz="1100" dirty="0" smtClean="0">
              <a:solidFill>
                <a:schemeClr val="accent1"/>
              </a:solidFill>
              <a:latin typeface="Century Gothic" pitchFamily="34" charset="0"/>
            </a:endParaRPr>
          </a:p>
          <a:p>
            <a:pPr algn="l"/>
            <a:endParaRPr lang="pt-BR" sz="1200" dirty="0">
              <a:solidFill>
                <a:schemeClr val="accent1"/>
              </a:solidFill>
            </a:endParaRPr>
          </a:p>
        </p:txBody>
      </p:sp>
      <p:pic>
        <p:nvPicPr>
          <p:cNvPr id="1028" name="Picture 4" descr="http://img.alibaba.com/img/pb/809/391/727/727391809_169.jpg"/>
          <p:cNvPicPr>
            <a:picLocks noChangeAspect="1" noChangeArrowheads="1"/>
          </p:cNvPicPr>
          <p:nvPr/>
        </p:nvPicPr>
        <p:blipFill>
          <a:blip r:embed="rId6" cstate="print"/>
          <a:srcRect/>
          <a:stretch>
            <a:fillRect/>
          </a:stretch>
        </p:blipFill>
        <p:spPr bwMode="auto">
          <a:xfrm>
            <a:off x="5646640" y="3573016"/>
            <a:ext cx="3300258" cy="2411388"/>
          </a:xfrm>
          <a:prstGeom prst="rect">
            <a:avLst/>
          </a:prstGeom>
          <a:noFill/>
        </p:spPr>
      </p:pic>
      <p:sp>
        <p:nvSpPr>
          <p:cNvPr id="8" name="Seta para a direita 7"/>
          <p:cNvSpPr/>
          <p:nvPr/>
        </p:nvSpPr>
        <p:spPr bwMode="auto">
          <a:xfrm rot="1186150">
            <a:off x="4399716" y="4944237"/>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483768" y="3789041"/>
            <a:ext cx="504056" cy="3816424"/>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971600" y="5949280"/>
            <a:ext cx="3491880"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10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20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4624"/>
            <a:ext cx="8640960" cy="6480720"/>
          </a:xfrm>
        </p:spPr>
        <p:txBody>
          <a:bodyPr/>
          <a:lstStyle/>
          <a:p>
            <a:pPr algn="just">
              <a:buClr>
                <a:schemeClr val="accent1"/>
              </a:buClr>
            </a:pPr>
            <a:r>
              <a:rPr lang="pt-BR" sz="4000" dirty="0" smtClean="0">
                <a:solidFill>
                  <a:schemeClr val="bg1"/>
                </a:solidFill>
                <a:latin typeface="Century Gothic" pitchFamily="34" charset="0"/>
              </a:rPr>
              <a:t>Anã branca: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núcleo exposto da </a:t>
            </a:r>
            <a:r>
              <a:rPr lang="pt-BR" b="0" dirty="0" err="1" smtClean="0">
                <a:solidFill>
                  <a:schemeClr val="accent1"/>
                </a:solidFill>
                <a:latin typeface="Century Gothic" pitchFamily="34" charset="0"/>
              </a:rPr>
              <a:t>ex-gigante</a:t>
            </a:r>
            <a:r>
              <a:rPr lang="pt-BR" b="0" dirty="0" smtClean="0">
                <a:solidFill>
                  <a:schemeClr val="accent1"/>
                </a:solidFill>
                <a:latin typeface="Century Gothic" pitchFamily="34" charset="0"/>
              </a:rPr>
              <a:t> vermelha</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dependendo da massa inicial da estrela</a:t>
            </a:r>
            <a:r>
              <a:rPr lang="pt-BR" b="0" dirty="0" smtClean="0">
                <a:solidFill>
                  <a:schemeClr val="accent1"/>
                </a:solidFill>
                <a:latin typeface="Century Gothic" pitchFamily="34" charset="0"/>
              </a:rPr>
              <a:t>: </a:t>
            </a:r>
            <a:endParaRPr lang="pt-BR" b="0" dirty="0" smtClean="0">
              <a:solidFill>
                <a:schemeClr val="accent1"/>
              </a:solidFill>
              <a:latin typeface="Century Gothic" pitchFamily="34" charset="0"/>
            </a:endParaRPr>
          </a:p>
          <a:p>
            <a:pPr lvl="1" algn="just">
              <a:buClr>
                <a:schemeClr val="accent1"/>
              </a:buClr>
              <a:buFont typeface="Wingdings" pitchFamily="2" charset="2"/>
              <a:buChar char="v"/>
            </a:pPr>
            <a:r>
              <a:rPr lang="pt-BR" b="0" dirty="0" smtClean="0">
                <a:solidFill>
                  <a:schemeClr val="accent1"/>
                </a:solidFill>
                <a:latin typeface="Century Gothic" pitchFamily="34" charset="0"/>
              </a:rPr>
              <a:t>He (M&lt;0,25 </a:t>
            </a:r>
            <a:r>
              <a:rPr lang="pt-BR" b="0" dirty="0" err="1" smtClean="0">
                <a:solidFill>
                  <a:schemeClr val="accent1"/>
                </a:solidFill>
                <a:latin typeface="Century Gothic" pitchFamily="34" charset="0"/>
              </a:rPr>
              <a:t>M</a:t>
            </a:r>
            <a:r>
              <a:rPr lang="pt-BR" b="0" baseline="-25000" dirty="0" err="1" smtClean="0">
                <a:solidFill>
                  <a:schemeClr val="accent1"/>
                </a:solidFill>
                <a:latin typeface="Century Gothic" pitchFamily="34" charset="0"/>
                <a:cs typeface="Arial"/>
              </a:rPr>
              <a:t>ʘ</a:t>
            </a:r>
            <a:r>
              <a:rPr lang="pt-BR" b="0" baseline="-25000" dirty="0" smtClean="0">
                <a:solidFill>
                  <a:schemeClr val="accent1"/>
                </a:solidFill>
                <a:latin typeface="Century Gothic" pitchFamily="34" charset="0"/>
                <a:cs typeface="Arial"/>
              </a:rPr>
              <a:t>   </a:t>
            </a:r>
            <a:r>
              <a:rPr lang="pt-BR" b="0" dirty="0" smtClean="0">
                <a:solidFill>
                  <a:schemeClr val="accent1"/>
                </a:solidFill>
                <a:latin typeface="Century Gothic" pitchFamily="34" charset="0"/>
                <a:cs typeface="Arial"/>
              </a:rPr>
              <a:t>ou sistemas binários)</a:t>
            </a:r>
            <a:endParaRPr lang="pt-BR" b="0" dirty="0" smtClean="0">
              <a:solidFill>
                <a:schemeClr val="accent1"/>
              </a:solidFill>
              <a:latin typeface="Century Gothic" pitchFamily="34" charset="0"/>
            </a:endParaRPr>
          </a:p>
          <a:p>
            <a:pPr lvl="1" algn="just">
              <a:buClr>
                <a:schemeClr val="accent1"/>
              </a:buClr>
              <a:buFont typeface="Wingdings" pitchFamily="2" charset="2"/>
              <a:buChar char="v"/>
            </a:pPr>
            <a:r>
              <a:rPr lang="pt-BR" b="0" dirty="0" smtClean="0">
                <a:solidFill>
                  <a:schemeClr val="accent1"/>
                </a:solidFill>
                <a:latin typeface="Century Gothic" pitchFamily="34" charset="0"/>
              </a:rPr>
              <a:t>C (estrela de diamante?) ≈ 1 M</a:t>
            </a:r>
            <a:r>
              <a:rPr lang="pt-BR" b="0" baseline="-25000" dirty="0" smtClean="0">
                <a:solidFill>
                  <a:schemeClr val="accent1"/>
                </a:solidFill>
                <a:cs typeface="Arial"/>
              </a:rPr>
              <a:t>ʘ </a:t>
            </a:r>
            <a:endParaRPr lang="pt-BR" b="0" dirty="0" smtClean="0">
              <a:solidFill>
                <a:schemeClr val="accent1"/>
              </a:solidFill>
              <a:latin typeface="Century Gothic" pitchFamily="34" charset="0"/>
            </a:endParaRPr>
          </a:p>
          <a:p>
            <a:pPr lvl="1" algn="just">
              <a:buClr>
                <a:schemeClr val="accent1"/>
              </a:buClr>
              <a:buFont typeface="Wingdings" pitchFamily="2" charset="2"/>
              <a:buChar char="v"/>
            </a:pPr>
            <a:r>
              <a:rPr lang="pt-BR" b="0" dirty="0" err="1" smtClean="0">
                <a:solidFill>
                  <a:schemeClr val="accent1"/>
                </a:solidFill>
                <a:latin typeface="Century Gothic" pitchFamily="34" charset="0"/>
              </a:rPr>
              <a:t>Ne</a:t>
            </a:r>
            <a:r>
              <a:rPr lang="pt-BR" b="0" dirty="0" smtClean="0">
                <a:solidFill>
                  <a:schemeClr val="accent1"/>
                </a:solidFill>
                <a:latin typeface="Century Gothic" pitchFamily="34" charset="0"/>
              </a:rPr>
              <a:t> (um pouco mais massivas que o Sol)</a:t>
            </a:r>
          </a:p>
          <a:p>
            <a:pPr algn="just">
              <a:buClr>
                <a:schemeClr val="accent1"/>
              </a:buClr>
            </a:pPr>
            <a:endParaRPr lang="pt-BR" sz="20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estrela mantida por pressão de </a:t>
            </a:r>
            <a:r>
              <a:rPr lang="pt-BR" b="0" dirty="0" err="1" smtClean="0">
                <a:solidFill>
                  <a:schemeClr val="accent1"/>
                </a:solidFill>
                <a:latin typeface="Century Gothic" pitchFamily="34" charset="0"/>
              </a:rPr>
              <a:t>degenerecência</a:t>
            </a:r>
            <a:r>
              <a:rPr lang="pt-BR" b="0" dirty="0" smtClean="0">
                <a:solidFill>
                  <a:schemeClr val="accent1"/>
                </a:solidFill>
                <a:latin typeface="Century Gothic" pitchFamily="34" charset="0"/>
              </a:rPr>
              <a:t> de elétrons, até 1,4 </a:t>
            </a:r>
            <a:r>
              <a:rPr lang="pt-BR" b="0" dirty="0" err="1" smtClean="0">
                <a:solidFill>
                  <a:schemeClr val="accent1"/>
                </a:solidFill>
                <a:latin typeface="Century Gothic" pitchFamily="34" charset="0"/>
              </a:rPr>
              <a:t>M</a:t>
            </a:r>
            <a:r>
              <a:rPr lang="pt-BR" b="0" baseline="-25000" dirty="0" err="1" smtClean="0">
                <a:solidFill>
                  <a:schemeClr val="accent1"/>
                </a:solidFill>
                <a:cs typeface="Arial"/>
              </a:rPr>
              <a:t>ʘ</a:t>
            </a:r>
            <a:r>
              <a:rPr lang="pt-BR" b="0" baseline="-25000" dirty="0" smtClean="0">
                <a:solidFill>
                  <a:schemeClr val="accent1"/>
                </a:solidFill>
                <a:cs typeface="Arial"/>
              </a:rPr>
              <a:t> </a:t>
            </a:r>
            <a:r>
              <a:rPr lang="pt-BR" b="0" dirty="0" smtClean="0">
                <a:solidFill>
                  <a:schemeClr val="accent1"/>
                </a:solidFill>
                <a:latin typeface="Century Gothic" pitchFamily="34" charset="0"/>
              </a:rPr>
              <a:t>(limite de </a:t>
            </a:r>
            <a:r>
              <a:rPr lang="pt-BR" b="0" dirty="0" err="1" smtClean="0">
                <a:solidFill>
                  <a:schemeClr val="accent1"/>
                </a:solidFill>
                <a:latin typeface="Century Gothic" pitchFamily="34" charset="0"/>
              </a:rPr>
              <a:t>Chandrasekhar-Schenberg</a:t>
            </a:r>
            <a:r>
              <a:rPr lang="pt-BR" b="0" dirty="0" smtClean="0">
                <a:solidFill>
                  <a:schemeClr val="accent1"/>
                </a:solidFill>
                <a:latin typeface="Century Gothic" pitchFamily="34" charset="0"/>
              </a:rPr>
              <a:t>)</a:t>
            </a: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animEffect transition="in" filter="fade">
                                      <p:cBhvr>
                                        <p:cTn id="17" dur="2000"/>
                                        <p:tgtEl>
                                          <p:spTgt spid="1843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4">
                                            <p:txEl>
                                              <p:pRg st="6" end="6"/>
                                            </p:txEl>
                                          </p:spTgt>
                                        </p:tgtEl>
                                        <p:attrNameLst>
                                          <p:attrName>style.visibility</p:attrName>
                                        </p:attrNameLst>
                                      </p:cBhvr>
                                      <p:to>
                                        <p:strVal val="visible"/>
                                      </p:to>
                                    </p:set>
                                    <p:animEffect transition="in" filter="fade">
                                      <p:cBhvr>
                                        <p:cTn id="22" dur="2000"/>
                                        <p:tgtEl>
                                          <p:spTgt spid="1843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4">
                                            <p:txEl>
                                              <p:pRg st="7" end="7"/>
                                            </p:txEl>
                                          </p:spTgt>
                                        </p:tgtEl>
                                        <p:attrNameLst>
                                          <p:attrName>style.visibility</p:attrName>
                                        </p:attrNameLst>
                                      </p:cBhvr>
                                      <p:to>
                                        <p:strVal val="visible"/>
                                      </p:to>
                                    </p:set>
                                    <p:animEffect transition="in" filter="fade">
                                      <p:cBhvr>
                                        <p:cTn id="27" dur="2000"/>
                                        <p:tgtEl>
                                          <p:spTgt spid="1843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34">
                                            <p:txEl>
                                              <p:pRg st="9" end="9"/>
                                            </p:txEl>
                                          </p:spTgt>
                                        </p:tgtEl>
                                        <p:attrNameLst>
                                          <p:attrName>style.visibility</p:attrName>
                                        </p:attrNameLst>
                                      </p:cBhvr>
                                      <p:to>
                                        <p:strVal val="visible"/>
                                      </p:to>
                                    </p:set>
                                    <p:animEffect transition="in" filter="fade">
                                      <p:cBhvr>
                                        <p:cTn id="32" dur="2000"/>
                                        <p:tgtEl>
                                          <p:spTgt spid="184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51445"/>
            <a:ext cx="8640960" cy="5857875"/>
          </a:xfrm>
        </p:spPr>
        <p:txBody>
          <a:bodyPr/>
          <a:lstStyle/>
          <a:p>
            <a:pPr algn="just">
              <a:buClr>
                <a:schemeClr val="accent1"/>
              </a:buClr>
            </a:pPr>
            <a:r>
              <a:rPr lang="pt-BR" sz="4000" dirty="0" smtClean="0">
                <a:solidFill>
                  <a:schemeClr val="bg1"/>
                </a:solidFill>
                <a:latin typeface="Century Gothic" pitchFamily="34" charset="0"/>
              </a:rPr>
              <a:t>Anã negra:</a:t>
            </a:r>
          </a:p>
          <a:p>
            <a:pPr algn="just">
              <a:buClr>
                <a:schemeClr val="accent1"/>
              </a:buClr>
              <a:buFont typeface="Wingdings" pitchFamily="2" charset="2"/>
              <a:buChar char="v"/>
            </a:pPr>
            <a:endParaRPr lang="pt-BR" sz="1200"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estágio final da anã branca, que vai esfriando</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não confundir com anã marrom</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algn="just">
              <a:buClr>
                <a:schemeClr val="accent1"/>
              </a:buClr>
              <a:buFont typeface="Wingdings" pitchFamily="2" charset="2"/>
              <a:buChar char="v"/>
            </a:pPr>
            <a:r>
              <a:rPr lang="pt-BR" b="0" dirty="0" smtClean="0">
                <a:solidFill>
                  <a:schemeClr val="accent1"/>
                </a:solidFill>
                <a:latin typeface="Century Gothic" pitchFamily="34" charset="0"/>
              </a:rPr>
              <a:t> processo lento, pode levar centenas de bilhões de anos (o Universo ainda não teve tempo de criar nenhuma)</a:t>
            </a:r>
          </a:p>
          <a:p>
            <a:pPr algn="just">
              <a:buClr>
                <a:schemeClr val="accent1"/>
              </a:buClr>
              <a:buFont typeface="Wingdings" pitchFamily="2" charset="2"/>
              <a:buChar char="v"/>
            </a:pP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baseline="-25000" dirty="0" smtClean="0">
              <a:solidFill>
                <a:schemeClr val="accent1"/>
              </a:solidFill>
              <a:latin typeface="Century Gothic" pitchFamily="34" charset="0"/>
            </a:endParaRPr>
          </a:p>
          <a:p>
            <a:pPr algn="just">
              <a:buClr>
                <a:schemeClr val="accent1"/>
              </a:buClr>
              <a:buFont typeface="Wingdings" pitchFamily="2" charset="2"/>
              <a:buChar char="v"/>
            </a:pPr>
            <a:endParaRPr lang="pt-BR" b="0" dirty="0" smtClean="0">
              <a:solidFill>
                <a:schemeClr val="accent1"/>
              </a:solidFill>
              <a:latin typeface="Century Gothic" pitchFamily="34" charset="0"/>
            </a:endParaRPr>
          </a:p>
          <a:p>
            <a:pPr lvl="1" algn="l">
              <a:buClr>
                <a:schemeClr val="accent1"/>
              </a:buClr>
            </a:pPr>
            <a:endParaRPr lang="pt-BR" b="0" dirty="0" smtClean="0">
              <a:solidFill>
                <a:schemeClr val="accent1"/>
              </a:solidFill>
              <a:latin typeface="Century Gothic" pitchFamily="34" charset="0"/>
            </a:endParaRPr>
          </a:p>
        </p:txBody>
      </p:sp>
    </p:spTree>
    <p:extLst>
      <p:ext uri="{BB962C8B-B14F-4D97-AF65-F5344CB8AC3E}">
        <p14:creationId xmlns="" xmlns:p14="http://schemas.microsoft.com/office/powerpoint/2010/main" val="4008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fade">
                                      <p:cBhvr>
                                        <p:cTn id="7" dur="20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fade">
                                      <p:cBhvr>
                                        <p:cTn id="12" dur="2000"/>
                                        <p:tgtEl>
                                          <p:spTgt spid="1843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6" end="6"/>
                                            </p:txEl>
                                          </p:spTgt>
                                        </p:tgtEl>
                                        <p:attrNameLst>
                                          <p:attrName>style.visibility</p:attrName>
                                        </p:attrNameLst>
                                      </p:cBhvr>
                                      <p:to>
                                        <p:strVal val="visible"/>
                                      </p:to>
                                    </p:set>
                                    <p:animEffect transition="in" filter="fade">
                                      <p:cBhvr>
                                        <p:cTn id="17" dur="20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Elipse 221"/>
          <p:cNvSpPr/>
          <p:nvPr/>
        </p:nvSpPr>
        <p:spPr bwMode="auto">
          <a:xfrm flipV="1">
            <a:off x="5273859" y="2780928"/>
            <a:ext cx="1872208" cy="216023"/>
          </a:xfrm>
          <a:prstGeom prst="ellipse">
            <a:avLst/>
          </a:prstGeom>
          <a:gradFill>
            <a:gsLst>
              <a:gs pos="89000">
                <a:srgbClr val="FFFF00">
                  <a:alpha val="80000"/>
                </a:srgbClr>
              </a:gs>
              <a:gs pos="28000">
                <a:srgbClr val="EA8D04">
                  <a:alpha val="80000"/>
                </a:srgbClr>
              </a:gs>
              <a:gs pos="48000">
                <a:srgbClr val="FFC000">
                  <a:alpha val="80000"/>
                </a:srgbClr>
              </a:gs>
            </a:gsLst>
            <a:lin ang="102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44624"/>
            <a:ext cx="8856984" cy="720080"/>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lvl="0">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No Diagrama H-R:  evolução de 1M</a:t>
            </a:r>
            <a:r>
              <a:rPr lang="pt-BR" sz="3600" baseline="-25000" dirty="0" smtClean="0">
                <a:solidFill>
                  <a:schemeClr val="bg1"/>
                </a:solidFill>
                <a:latin typeface="Arial"/>
                <a:cs typeface="Arial"/>
              </a:rPr>
              <a:t>ʘ</a:t>
            </a:r>
            <a:endParaRPr kumimoji="0" lang="pt-BR" sz="3600" i="0" strike="noStrike" kern="0" cap="none" spc="0" normalizeH="0" baseline="-2500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72" name="Conector reto 171"/>
          <p:cNvCxnSpPr/>
          <p:nvPr/>
        </p:nvCxnSpPr>
        <p:spPr bwMode="auto">
          <a:xfrm>
            <a:off x="2627784" y="1052736"/>
            <a:ext cx="6243842" cy="1851922"/>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175" name="Conector reto 174"/>
          <p:cNvCxnSpPr/>
          <p:nvPr/>
        </p:nvCxnSpPr>
        <p:spPr bwMode="auto">
          <a:xfrm>
            <a:off x="2555776" y="1844824"/>
            <a:ext cx="6296394" cy="1884717"/>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1" name="Conector reto 200"/>
          <p:cNvCxnSpPr/>
          <p:nvPr/>
        </p:nvCxnSpPr>
        <p:spPr bwMode="auto">
          <a:xfrm>
            <a:off x="2483768" y="2708920"/>
            <a:ext cx="6397585" cy="1893029"/>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202" name="Conector reto 201"/>
          <p:cNvCxnSpPr/>
          <p:nvPr/>
        </p:nvCxnSpPr>
        <p:spPr bwMode="auto">
          <a:xfrm>
            <a:off x="2411760" y="3501008"/>
            <a:ext cx="6459866" cy="1956975"/>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7557131" y="215543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100 R</a:t>
            </a:r>
            <a:r>
              <a:rPr lang="pt-BR" sz="2000" baseline="-25000" dirty="0" smtClean="0">
                <a:solidFill>
                  <a:schemeClr val="bg1"/>
                </a:solidFill>
                <a:latin typeface="Arial"/>
                <a:cs typeface="Arial"/>
              </a:rPr>
              <a:t>ʘ</a:t>
            </a:r>
            <a:endParaRPr lang="pt-BR" sz="2000" kern="0" baseline="-25000" dirty="0">
              <a:solidFill>
                <a:schemeClr val="bg1"/>
              </a:solidFill>
              <a:latin typeface="Century Gothic" pitchFamily="34" charset="0"/>
            </a:endParaRPr>
          </a:p>
        </p:txBody>
      </p:sp>
      <p:sp>
        <p:nvSpPr>
          <p:cNvPr id="220" name="CaixaDeTexto 219"/>
          <p:cNvSpPr txBox="1"/>
          <p:nvPr/>
        </p:nvSpPr>
        <p:spPr>
          <a:xfrm>
            <a:off x="7629139" y="307237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 R</a:t>
            </a:r>
            <a:r>
              <a:rPr lang="pt-BR" sz="2000" baseline="-25000" dirty="0"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51" name="CaixaDeTexto 250"/>
          <p:cNvSpPr txBox="1"/>
          <p:nvPr/>
        </p:nvSpPr>
        <p:spPr>
          <a:xfrm>
            <a:off x="7773155" y="3955636"/>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3" name="CaixaDeTexto 262"/>
          <p:cNvSpPr txBox="1"/>
          <p:nvPr/>
        </p:nvSpPr>
        <p:spPr>
          <a:xfrm>
            <a:off x="7629139" y="4801729"/>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0,1R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05" name="CaixaDeTexto 204"/>
          <p:cNvSpPr txBox="1"/>
          <p:nvPr/>
        </p:nvSpPr>
        <p:spPr>
          <a:xfrm>
            <a:off x="4139952" y="908720"/>
            <a:ext cx="720080" cy="400110"/>
          </a:xfrm>
          <a:prstGeom prst="rect">
            <a:avLst/>
          </a:prstGeom>
          <a:noFill/>
        </p:spPr>
        <p:txBody>
          <a:bodyPr wrap="square" rtlCol="0">
            <a:spAutoFit/>
          </a:bodyPr>
          <a:lstStyle/>
          <a:p>
            <a:r>
              <a:rPr lang="pt-BR" sz="2000" dirty="0" smtClean="0">
                <a:solidFill>
                  <a:schemeClr val="bg1"/>
                </a:solidFill>
                <a:latin typeface="Century Gothic" pitchFamily="34" charset="0"/>
              </a:rPr>
              <a:t>NP</a:t>
            </a:r>
            <a:endParaRPr lang="pt-BR" sz="2000" dirty="0">
              <a:solidFill>
                <a:schemeClr val="bg1"/>
              </a:solidFill>
              <a:latin typeface="Century Gothic" pitchFamily="34" charset="0"/>
            </a:endParaRPr>
          </a:p>
        </p:txBody>
      </p:sp>
      <p:sp>
        <p:nvSpPr>
          <p:cNvPr id="206" name="CaixaDeTexto 205"/>
          <p:cNvSpPr txBox="1"/>
          <p:nvPr/>
        </p:nvSpPr>
        <p:spPr>
          <a:xfrm>
            <a:off x="1763688" y="5261138"/>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AB</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3" name="CaixaDeTexto 222"/>
          <p:cNvSpPr txBox="1"/>
          <p:nvPr/>
        </p:nvSpPr>
        <p:spPr>
          <a:xfrm>
            <a:off x="4499992" y="3068960"/>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RH</a:t>
            </a:r>
            <a:endParaRPr lang="pt-BR" sz="2000" dirty="0">
              <a:solidFill>
                <a:schemeClr val="bg1"/>
              </a:solidFill>
              <a:latin typeface="Century Gothic" pitchFamily="34" charset="0"/>
            </a:endParaRPr>
          </a:p>
        </p:txBody>
      </p:sp>
      <p:sp>
        <p:nvSpPr>
          <p:cNvPr id="224" name="CaixaDeTexto 223"/>
          <p:cNvSpPr txBox="1"/>
          <p:nvPr/>
        </p:nvSpPr>
        <p:spPr>
          <a:xfrm>
            <a:off x="4932040" y="2164794"/>
            <a:ext cx="1296144" cy="400110"/>
          </a:xfrm>
          <a:prstGeom prst="rect">
            <a:avLst/>
          </a:prstGeom>
          <a:noFill/>
        </p:spPr>
        <p:txBody>
          <a:bodyPr wrap="square" rtlCol="0">
            <a:spAutoFit/>
          </a:bodyPr>
          <a:lstStyle/>
          <a:p>
            <a:r>
              <a:rPr lang="pt-BR" sz="2000" dirty="0" smtClean="0">
                <a:solidFill>
                  <a:schemeClr val="bg1"/>
                </a:solidFill>
                <a:latin typeface="Century Gothic" pitchFamily="34" charset="0"/>
              </a:rPr>
              <a:t>AGB</a:t>
            </a:r>
            <a:endParaRPr lang="pt-BR" sz="2000" dirty="0">
              <a:solidFill>
                <a:schemeClr val="bg1"/>
              </a:solidFill>
              <a:latin typeface="Century Gothic" pitchFamily="34" charset="0"/>
            </a:endParaRPr>
          </a:p>
        </p:txBody>
      </p:sp>
      <p:sp>
        <p:nvSpPr>
          <p:cNvPr id="225" name="CaixaDeTexto 224"/>
          <p:cNvSpPr txBox="1"/>
          <p:nvPr/>
        </p:nvSpPr>
        <p:spPr>
          <a:xfrm>
            <a:off x="6300192" y="108467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sp>
        <p:nvSpPr>
          <p:cNvPr id="46" name="CaixaDeTexto 45"/>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47" name="CaixaDeTexto 46"/>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48" name="CaixaDeTexto 47"/>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9" name="CaixaDeTexto 48"/>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0" name="CaixaDeTexto 49"/>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cxnSp>
        <p:nvCxnSpPr>
          <p:cNvPr id="51" name="Conector reto 5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52" name="Conector de seta reta 51"/>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cxnSp>
        <p:nvCxnSpPr>
          <p:cNvPr id="53" name="Conector de seta reta 52"/>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45" name="CaixaDeTexto 44"/>
          <p:cNvSpPr txBox="1"/>
          <p:nvPr/>
        </p:nvSpPr>
        <p:spPr>
          <a:xfrm>
            <a:off x="3347864" y="400506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subgigante</a:t>
            </a:r>
            <a:endParaRPr lang="pt-BR" sz="2000" dirty="0">
              <a:solidFill>
                <a:schemeClr val="bg1"/>
              </a:solidFill>
              <a:latin typeface="Century Gothic" pitchFamily="34" charset="0"/>
            </a:endParaRPr>
          </a:p>
        </p:txBody>
      </p:sp>
      <p:sp>
        <p:nvSpPr>
          <p:cNvPr id="54" name="CaixaDeTexto 53"/>
          <p:cNvSpPr txBox="1"/>
          <p:nvPr/>
        </p:nvSpPr>
        <p:spPr>
          <a:xfrm>
            <a:off x="5364088" y="504511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 (...) AN</a:t>
            </a:r>
            <a:endParaRPr lang="pt-BR" sz="2000" dirty="0">
              <a:solidFill>
                <a:schemeClr val="bg1"/>
              </a:solidFill>
              <a:latin typeface="Century Gothic" pitchFamily="34" charset="0"/>
            </a:endParaRPr>
          </a:p>
        </p:txBody>
      </p:sp>
      <p:cxnSp>
        <p:nvCxnSpPr>
          <p:cNvPr id="55" name="Conector reto 54"/>
          <p:cNvCxnSpPr/>
          <p:nvPr/>
        </p:nvCxnSpPr>
        <p:spPr bwMode="auto">
          <a:xfrm>
            <a:off x="5940152" y="2348880"/>
            <a:ext cx="1008112" cy="7200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0" name="Conector reto 59"/>
          <p:cNvCxnSpPr>
            <a:stCxn id="225" idx="2"/>
          </p:cNvCxnSpPr>
          <p:nvPr/>
        </p:nvCxnSpPr>
        <p:spPr bwMode="auto">
          <a:xfrm flipH="1">
            <a:off x="7668344" y="1484784"/>
            <a:ext cx="216024"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3" name="Conector reto 62"/>
          <p:cNvCxnSpPr/>
          <p:nvPr/>
        </p:nvCxnSpPr>
        <p:spPr bwMode="auto">
          <a:xfrm flipH="1">
            <a:off x="5436096" y="2852936"/>
            <a:ext cx="432048" cy="36004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7" name="Conector reto 66"/>
          <p:cNvCxnSpPr/>
          <p:nvPr/>
        </p:nvCxnSpPr>
        <p:spPr bwMode="auto">
          <a:xfrm flipH="1">
            <a:off x="3851920" y="1268760"/>
            <a:ext cx="432048" cy="43204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73" name="Conector reto 72"/>
          <p:cNvCxnSpPr/>
          <p:nvPr/>
        </p:nvCxnSpPr>
        <p:spPr bwMode="auto">
          <a:xfrm flipH="1">
            <a:off x="3563888" y="5013176"/>
            <a:ext cx="576064" cy="21602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6" name="Forma livre 55"/>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a:gsLst>
                <a:gs pos="6000">
                  <a:srgbClr val="69D8FF"/>
                </a:gs>
                <a:gs pos="12000">
                  <a:srgbClr val="00B0F0"/>
                </a:gs>
                <a:gs pos="16000">
                  <a:srgbClr val="7030A0"/>
                </a:gs>
                <a:gs pos="78000">
                  <a:schemeClr val="bg1"/>
                </a:gs>
                <a:gs pos="80000">
                  <a:srgbClr val="FFFF00"/>
                </a:gs>
                <a:gs pos="93000">
                  <a:srgbClr val="FFC000"/>
                </a:gs>
                <a:gs pos="99000">
                  <a:srgbClr val="C0000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71" name="Conector reto 70"/>
          <p:cNvCxnSpPr/>
          <p:nvPr/>
        </p:nvCxnSpPr>
        <p:spPr bwMode="auto">
          <a:xfrm flipH="1">
            <a:off x="5724128" y="3645024"/>
            <a:ext cx="1152128" cy="576064"/>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wipe(left)">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2000"/>
                                        <p:tgtEl>
                                          <p:spTgt spid="7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down)">
                                      <p:cBhvr>
                                        <p:cTn id="25" dur="2000"/>
                                        <p:tgtEl>
                                          <p:spTgt spid="2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20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2000"/>
                                        <p:tgtEl>
                                          <p:spTgt spid="2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18"/>
                                        </p:tgtEl>
                                        <p:attrNameLst>
                                          <p:attrName>style.visibility</p:attrName>
                                        </p:attrNameLst>
                                      </p:cBhvr>
                                      <p:to>
                                        <p:strVal val="visible"/>
                                      </p:to>
                                    </p:set>
                                    <p:animEffect transition="in" filter="wipe(right)">
                                      <p:cBhvr>
                                        <p:cTn id="38" dur="2000"/>
                                        <p:tgtEl>
                                          <p:spTgt spid="2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20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3"/>
                                        </p:tgtEl>
                                        <p:attrNameLst>
                                          <p:attrName>style.visibility</p:attrName>
                                        </p:attrNameLst>
                                      </p:cBhvr>
                                      <p:to>
                                        <p:strVal val="visible"/>
                                      </p:to>
                                    </p:set>
                                    <p:animEffect transition="in" filter="fade">
                                      <p:cBhvr>
                                        <p:cTn id="46" dur="2000"/>
                                        <p:tgtEl>
                                          <p:spTgt spid="2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2"/>
                                        </p:tgtEl>
                                        <p:attrNameLst>
                                          <p:attrName>style.visibility</p:attrName>
                                        </p:attrNameLst>
                                      </p:cBhvr>
                                      <p:to>
                                        <p:strVal val="visible"/>
                                      </p:to>
                                    </p:set>
                                    <p:animEffect transition="in" filter="fade">
                                      <p:cBhvr>
                                        <p:cTn id="49" dur="2000"/>
                                        <p:tgtEl>
                                          <p:spTgt spid="2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9"/>
                                        </p:tgtEl>
                                        <p:attrNameLst>
                                          <p:attrName>style.visibility</p:attrName>
                                        </p:attrNameLst>
                                      </p:cBhvr>
                                      <p:to>
                                        <p:strVal val="visible"/>
                                      </p:to>
                                    </p:set>
                                    <p:animEffect transition="in" filter="wipe(down)">
                                      <p:cBhvr>
                                        <p:cTn id="54" dur="2000"/>
                                        <p:tgtEl>
                                          <p:spTgt spid="2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0"/>
                                        <p:tgtEl>
                                          <p:spTgt spid="5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fade">
                                      <p:cBhvr>
                                        <p:cTn id="62" dur="20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15"/>
                                        </p:tgtEl>
                                        <p:attrNameLst>
                                          <p:attrName>style.visibility</p:attrName>
                                        </p:attrNameLst>
                                      </p:cBhvr>
                                      <p:to>
                                        <p:strVal val="visible"/>
                                      </p:to>
                                    </p:set>
                                    <p:animEffect transition="in" filter="wipe(right)">
                                      <p:cBhvr>
                                        <p:cTn id="67" dur="2000"/>
                                        <p:tgtEl>
                                          <p:spTgt spid="2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2000"/>
                                        <p:tgtEl>
                                          <p:spTgt spid="6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
                                        </p:tgtEl>
                                        <p:attrNameLst>
                                          <p:attrName>style.visibility</p:attrName>
                                        </p:attrNameLst>
                                      </p:cBhvr>
                                      <p:to>
                                        <p:strVal val="visible"/>
                                      </p:to>
                                    </p:set>
                                    <p:animEffect transition="in" filter="fade">
                                      <p:cBhvr>
                                        <p:cTn id="75" dur="20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wipe(up)">
                                      <p:cBhvr>
                                        <p:cTn id="80" dur="2000"/>
                                        <p:tgtEl>
                                          <p:spTgt spid="2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2000"/>
                                        <p:tgtEl>
                                          <p:spTgt spid="7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193" grpId="0"/>
      <p:bldP spid="205" grpId="0"/>
      <p:bldP spid="206" grpId="0"/>
      <p:bldP spid="213" grpId="0" animBg="1"/>
      <p:bldP spid="214" grpId="0" animBg="1"/>
      <p:bldP spid="215" grpId="0" animBg="1"/>
      <p:bldP spid="218" grpId="0" animBg="1"/>
      <p:bldP spid="219" grpId="0" animBg="1"/>
      <p:bldP spid="223" grpId="0"/>
      <p:bldP spid="224" grpId="0"/>
      <p:bldP spid="225" grpId="0"/>
      <p:bldP spid="45" grpId="0"/>
      <p:bldP spid="54" grpId="0"/>
      <p:bldP spid="2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o 62"/>
          <p:cNvGrpSpPr/>
          <p:nvPr/>
        </p:nvGrpSpPr>
        <p:grpSpPr>
          <a:xfrm rot="1247221">
            <a:off x="3618162" y="3959602"/>
            <a:ext cx="2642629" cy="2529975"/>
            <a:chOff x="6354429" y="3743381"/>
            <a:chExt cx="2642629" cy="2529975"/>
          </a:xfrm>
        </p:grpSpPr>
        <p:grpSp>
          <p:nvGrpSpPr>
            <p:cNvPr id="56" name="Grupo 235"/>
            <p:cNvGrpSpPr/>
            <p:nvPr/>
          </p:nvGrpSpPr>
          <p:grpSpPr>
            <a:xfrm>
              <a:off x="6354429" y="3743381"/>
              <a:ext cx="2642629" cy="2529975"/>
              <a:chOff x="3111713" y="3522180"/>
              <a:chExt cx="2611233" cy="2396818"/>
            </a:xfrm>
          </p:grpSpPr>
          <p:grpSp>
            <p:nvGrpSpPr>
              <p:cNvPr id="57" name="Grupo 41"/>
              <p:cNvGrpSpPr/>
              <p:nvPr/>
            </p:nvGrpSpPr>
            <p:grpSpPr>
              <a:xfrm>
                <a:off x="3111713" y="3522180"/>
                <a:ext cx="2611233" cy="2396818"/>
                <a:chOff x="2031593" y="3522180"/>
                <a:chExt cx="2611233" cy="2396818"/>
              </a:xfrm>
            </p:grpSpPr>
            <p:sp>
              <p:nvSpPr>
                <p:cNvPr id="59" name="Nuvem 58"/>
                <p:cNvSpPr/>
                <p:nvPr/>
              </p:nvSpPr>
              <p:spPr bwMode="auto">
                <a:xfrm rot="10800000">
                  <a:off x="2031593" y="3522180"/>
                  <a:ext cx="2611233" cy="2396818"/>
                </a:xfrm>
                <a:prstGeom prst="cloud">
                  <a:avLst/>
                </a:prstGeom>
                <a:gradFill flip="none" rotWithShape="1">
                  <a:gsLst>
                    <a:gs pos="4000">
                      <a:schemeClr val="tx1">
                        <a:alpha val="18000"/>
                      </a:schemeClr>
                    </a:gs>
                    <a:gs pos="51000">
                      <a:srgbClr val="C00000">
                        <a:alpha val="84000"/>
                      </a:srgbClr>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244040" y="3891375"/>
                  <a:ext cx="2111348" cy="1667538"/>
                </a:xfrm>
                <a:prstGeom prst="cloud">
                  <a:avLst/>
                </a:prstGeom>
                <a:gradFill flip="none" rotWithShape="1">
                  <a:gsLst>
                    <a:gs pos="31000">
                      <a:schemeClr val="accent1">
                        <a:alpha val="57000"/>
                      </a:schemeClr>
                    </a:gs>
                    <a:gs pos="54000">
                      <a:srgbClr val="FFC000"/>
                    </a:gs>
                    <a:gs pos="94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8" name="Elipse 57"/>
              <p:cNvSpPr>
                <a:spLocks noChangeAspect="1"/>
              </p:cNvSpPr>
              <p:nvPr/>
            </p:nvSpPr>
            <p:spPr bwMode="auto">
              <a:xfrm>
                <a:off x="4264090" y="4591068"/>
                <a:ext cx="253410" cy="254816"/>
              </a:xfrm>
              <a:prstGeom prst="ellipse">
                <a:avLst/>
              </a:prstGeom>
              <a:gradFill flip="none" rotWithShape="1">
                <a:gsLst>
                  <a:gs pos="72000">
                    <a:schemeClr val="tx1">
                      <a:alpha val="0"/>
                      <a:lumMod val="29000"/>
                      <a:lumOff val="71000"/>
                    </a:schemeClr>
                  </a:gs>
                  <a:gs pos="89000">
                    <a:schemeClr val="tx1">
                      <a:alpha val="0"/>
                      <a:lumMod val="37000"/>
                    </a:schemeClr>
                  </a:gs>
                  <a:gs pos="12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2" name="Elipse 61"/>
            <p:cNvSpPr>
              <a:spLocks noChangeAspect="1"/>
            </p:cNvSpPr>
            <p:nvPr/>
          </p:nvSpPr>
          <p:spPr bwMode="auto">
            <a:xfrm>
              <a:off x="7585610" y="4937099"/>
              <a:ext cx="126058" cy="126743"/>
            </a:xfrm>
            <a:prstGeom prst="ellipse">
              <a:avLst/>
            </a:prstGeom>
            <a:gradFill>
              <a:gsLst>
                <a:gs pos="75000">
                  <a:srgbClr val="7030A0">
                    <a:alpha val="81000"/>
                  </a:srgbClr>
                </a:gs>
                <a:gs pos="27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Elipse 36"/>
          <p:cNvSpPr>
            <a:spLocks noChangeAspect="1"/>
          </p:cNvSpPr>
          <p:nvPr/>
        </p:nvSpPr>
        <p:spPr bwMode="auto">
          <a:xfrm>
            <a:off x="5975648" y="3573016"/>
            <a:ext cx="3240360" cy="3240360"/>
          </a:xfrm>
          <a:prstGeom prst="ellipse">
            <a:avLst/>
          </a:prstGeom>
          <a:gradFill>
            <a:gsLst>
              <a:gs pos="0">
                <a:srgbClr val="FFFF00"/>
              </a:gs>
              <a:gs pos="50000">
                <a:srgbClr val="FF0000"/>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535488" y="287442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1" name="CaixaDeTexto 220"/>
          <p:cNvSpPr txBox="1"/>
          <p:nvPr/>
        </p:nvSpPr>
        <p:spPr>
          <a:xfrm>
            <a:off x="6804248" y="5940569"/>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GV</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30324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AB</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31"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421196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NP</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rot="5400000">
            <a:off x="7236296" y="3723725"/>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903640"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38336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2087217"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54" name="Grupo 127"/>
          <p:cNvGrpSpPr/>
          <p:nvPr/>
        </p:nvGrpSpPr>
        <p:grpSpPr>
          <a:xfrm>
            <a:off x="2591872" y="4797152"/>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3"/>
          <p:cNvGrpSpPr/>
          <p:nvPr/>
        </p:nvGrpSpPr>
        <p:grpSpPr>
          <a:xfrm rot="1541103">
            <a:off x="3149004" y="999656"/>
            <a:ext cx="1253270" cy="2512305"/>
            <a:chOff x="3130586" y="982365"/>
            <a:chExt cx="1253270" cy="2512305"/>
          </a:xfrm>
        </p:grpSpPr>
        <p:grpSp>
          <p:nvGrpSpPr>
            <p:cNvPr id="64"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9"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0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0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2000"/>
                                        <p:tgtEl>
                                          <p:spTgt spid="6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2000"/>
                                        <p:tgtEl>
                                          <p:spTgt spid="5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2000"/>
                                        <p:tgtEl>
                                          <p:spTgt spid="4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204" grpId="0"/>
      <p:bldP spid="221" grpId="0"/>
      <p:bldP spid="223" grpId="0"/>
      <p:bldP spid="95" grpId="0"/>
      <p:bldP spid="138" grpId="0"/>
      <p:bldP spid="38" grpId="0"/>
      <p:bldP spid="222" grpId="0"/>
      <p:bldP spid="39"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564904"/>
            <a:ext cx="7162800" cy="1060569"/>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Formação Estelar</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260648"/>
            <a:ext cx="8892480" cy="4608512"/>
          </a:xfrm>
        </p:spPr>
        <p:txBody>
          <a:bodyPr/>
          <a:lstStyle/>
          <a:p>
            <a:pPr marL="447675" indent="-447675" algn="just">
              <a:buClr>
                <a:schemeClr val="accent5">
                  <a:lumMod val="75000"/>
                </a:schemeClr>
              </a:buClr>
              <a:buFont typeface="Wingdings" pitchFamily="2" charset="2"/>
              <a:buChar char="v"/>
            </a:pPr>
            <a:r>
              <a:rPr lang="pt-BR" sz="4000" dirty="0" smtClean="0">
                <a:solidFill>
                  <a:schemeClr val="accent1"/>
                </a:solidFill>
                <a:latin typeface="Century Gothic" pitchFamily="34" charset="0"/>
              </a:rPr>
              <a:t> </a:t>
            </a:r>
            <a:r>
              <a:rPr lang="pt-BR" sz="4000" b="0" dirty="0" smtClean="0">
                <a:solidFill>
                  <a:schemeClr val="accent1"/>
                </a:solidFill>
                <a:latin typeface="Century Gothic" pitchFamily="34" charset="0"/>
              </a:rPr>
              <a:t>Nuvens interestelares frias começam a se colapsar:</a:t>
            </a:r>
          </a:p>
          <a:p>
            <a:pPr marL="447675" indent="-447675" algn="just">
              <a:buClr>
                <a:schemeClr val="accent5">
                  <a:lumMod val="75000"/>
                </a:schemeClr>
              </a:buClr>
              <a:buFont typeface="Wingdings" pitchFamily="2" charset="2"/>
              <a:buChar char="v"/>
            </a:pPr>
            <a:endParaRPr lang="pt-BR" sz="4000" b="0" dirty="0" smtClean="0">
              <a:solidFill>
                <a:schemeClr val="accent1"/>
              </a:solidFill>
              <a:latin typeface="Century Gothic" pitchFamily="34" charset="0"/>
            </a:endParaRP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Atração gravitacional de uma estrela próxima</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Ondas de densidade na Galáxia</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Ventos estelares de estrelas jovens próximas</a:t>
            </a:r>
          </a:p>
          <a:p>
            <a:pPr marL="904875" lvl="1" indent="-447675" algn="just">
              <a:buClr>
                <a:schemeClr val="accent5">
                  <a:lumMod val="75000"/>
                </a:schemeClr>
              </a:buClr>
              <a:buFont typeface="Wingdings" pitchFamily="2" charset="2"/>
              <a:buChar char="v"/>
            </a:pPr>
            <a:r>
              <a:rPr lang="pt-BR" sz="3600" b="0" dirty="0" smtClean="0">
                <a:solidFill>
                  <a:schemeClr val="accent1"/>
                </a:solidFill>
                <a:latin typeface="Century Gothic" pitchFamily="34" charset="0"/>
              </a:rPr>
              <a:t>Colisões entre galáxias</a:t>
            </a:r>
          </a:p>
        </p:txBody>
      </p:sp>
    </p:spTree>
    <p:extLst>
      <p:ext uri="{BB962C8B-B14F-4D97-AF65-F5344CB8AC3E}">
        <p14:creationId xmlns="" xmlns:p14="http://schemas.microsoft.com/office/powerpoint/2010/main" val="2499006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2" name="Picture 4" descr="http://www.capturingthenight.com/blog/wp-content/uploads/2013/02/slide61.jpg"/>
          <p:cNvPicPr>
            <a:picLocks noChangeAspect="1" noChangeArrowheads="1"/>
          </p:cNvPicPr>
          <p:nvPr/>
        </p:nvPicPr>
        <p:blipFill>
          <a:blip r:embed="rId2" cstate="print"/>
          <a:srcRect/>
          <a:stretch>
            <a:fillRect/>
          </a:stretch>
        </p:blipFill>
        <p:spPr bwMode="auto">
          <a:xfrm>
            <a:off x="41882" y="692697"/>
            <a:ext cx="9066622" cy="6165304"/>
          </a:xfrm>
          <a:prstGeom prst="rect">
            <a:avLst/>
          </a:prstGeom>
          <a:noFill/>
        </p:spPr>
      </p:pic>
      <p:sp>
        <p:nvSpPr>
          <p:cNvPr id="5" name="CaixaDeTexto 4"/>
          <p:cNvSpPr txBox="1"/>
          <p:nvPr/>
        </p:nvSpPr>
        <p:spPr>
          <a:xfrm>
            <a:off x="0" y="6581775"/>
            <a:ext cx="9144000" cy="276999"/>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a:t>
            </a:r>
            <a:r>
              <a:rPr lang="pt-BR" sz="1200" dirty="0" smtClean="0">
                <a:solidFill>
                  <a:schemeClr val="accent1"/>
                </a:solidFill>
                <a:latin typeface="Century Gothic" pitchFamily="34" charset="0"/>
                <a:hlinkClick r:id="rId3"/>
              </a:rPr>
              <a:t>http://www.capturingthenight.com/</a:t>
            </a:r>
            <a:endParaRPr lang="pt-BR" sz="1200" dirty="0">
              <a:solidFill>
                <a:schemeClr val="accent1"/>
              </a:solidFill>
              <a:latin typeface="Century Gothic" pitchFamily="34" charset="0"/>
            </a:endParaRPr>
          </a:p>
        </p:txBody>
      </p:sp>
      <p:sp>
        <p:nvSpPr>
          <p:cNvPr id="4" name="Text Box 3"/>
          <p:cNvSpPr txBox="1">
            <a:spLocks noChangeArrowheads="1"/>
          </p:cNvSpPr>
          <p:nvPr/>
        </p:nvSpPr>
        <p:spPr bwMode="auto">
          <a:xfrm>
            <a:off x="179512" y="116632"/>
            <a:ext cx="5214938" cy="861774"/>
          </a:xfrm>
          <a:prstGeom prst="rect">
            <a:avLst/>
          </a:prstGeom>
          <a:noFill/>
          <a:ln w="9525">
            <a:noFill/>
            <a:miter lim="800000"/>
            <a:headEnd/>
            <a:tailEnd/>
          </a:ln>
          <a:effectLst/>
        </p:spPr>
        <p:txBody>
          <a:bodyPr>
            <a:spAutoFit/>
          </a:bodyPr>
          <a:lstStyle/>
          <a:p>
            <a:pPr algn="l">
              <a:spcBef>
                <a:spcPct val="50000"/>
              </a:spcBef>
              <a:defRPr/>
            </a:pPr>
            <a:r>
              <a:rPr lang="pt-BR" sz="2000" dirty="0" smtClean="0">
                <a:solidFill>
                  <a:schemeClr val="bg1"/>
                </a:solidFill>
                <a:latin typeface="Century Gothic" pitchFamily="34" charset="0"/>
              </a:rPr>
              <a:t>Via Láctea</a:t>
            </a:r>
          </a:p>
          <a:p>
            <a:pPr algn="l">
              <a:spcBef>
                <a:spcPct val="50000"/>
              </a:spcBef>
              <a:defRPr/>
            </a:pPr>
            <a:r>
              <a:rPr lang="pt-BR" sz="2000" dirty="0" smtClean="0">
                <a:solidFill>
                  <a:schemeClr val="bg1"/>
                </a:solidFill>
                <a:latin typeface="Century Gothic" pitchFamily="34" charset="0"/>
              </a:rPr>
              <a:t>Região próxima a </a:t>
            </a:r>
            <a:r>
              <a:rPr lang="pt-BR" sz="2000" dirty="0" err="1" smtClean="0">
                <a:solidFill>
                  <a:schemeClr val="bg1"/>
                </a:solidFill>
                <a:latin typeface="Century Gothic" pitchFamily="34" charset="0"/>
              </a:rPr>
              <a:t>Crux</a:t>
            </a:r>
            <a:r>
              <a:rPr lang="pt-BR" sz="2000" dirty="0" smtClean="0">
                <a:solidFill>
                  <a:schemeClr val="bg1"/>
                </a:solidFill>
                <a:latin typeface="Century Gothic" pitchFamily="34" charset="0"/>
              </a:rPr>
              <a:t> e Carina</a:t>
            </a:r>
            <a:endParaRPr lang="pt-BR" sz="2000" dirty="0">
              <a:solidFill>
                <a:schemeClr val="bg1"/>
              </a:solidFill>
              <a:latin typeface="Century Gothic" pitchFamily="34" charset="0"/>
            </a:endParaRPr>
          </a:p>
        </p:txBody>
      </p:sp>
    </p:spTree>
    <p:extLst>
      <p:ext uri="{BB962C8B-B14F-4D97-AF65-F5344CB8AC3E}">
        <p14:creationId xmlns="" xmlns:p14="http://schemas.microsoft.com/office/powerpoint/2010/main" val="2068479053"/>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13266</TotalTime>
  <Words>3045</Words>
  <Application>Microsoft Office PowerPoint</Application>
  <PresentationFormat>Apresentação na tela (4:3)</PresentationFormat>
  <Paragraphs>527</Paragraphs>
  <Slides>65</Slides>
  <Notes>46</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65</vt:i4>
      </vt:variant>
    </vt:vector>
  </HeadingPairs>
  <TitlesOfParts>
    <vt:vector size="67" baseType="lpstr">
      <vt:lpstr>Blank Presentation</vt:lpstr>
      <vt:lpstr>Equação</vt:lpstr>
      <vt:lpstr>Slide 1</vt:lpstr>
      <vt:lpstr>Repassando: Diagrama H-R</vt:lpstr>
      <vt:lpstr>Slide 3</vt:lpstr>
      <vt:lpstr>Simulador: diagrama H-R</vt:lpstr>
      <vt:lpstr>Estrelas:</vt:lpstr>
      <vt:lpstr>Gravidade  x  Calor</vt:lpstr>
      <vt:lpstr>Formação Estelar</vt:lpstr>
      <vt:lpstr>Slide 8</vt:lpstr>
      <vt:lpstr>Slide 9</vt:lpstr>
      <vt:lpstr>Slide 10</vt:lpstr>
      <vt:lpstr>Slide 11</vt:lpstr>
      <vt:lpstr>Slide 12</vt:lpstr>
      <vt:lpstr>Nebulosa de Orion (M42)</vt:lpstr>
      <vt:lpstr>Pilares da Criação</vt:lpstr>
      <vt:lpstr>Slide 15</vt:lpstr>
      <vt:lpstr>Barnard 68</vt:lpstr>
      <vt:lpstr>Slide 17</vt:lpstr>
      <vt:lpstr>Slide 18</vt:lpstr>
      <vt:lpstr>Slide 19</vt:lpstr>
      <vt:lpstr>Montanha Mística</vt:lpstr>
      <vt:lpstr>HH-47</vt:lpstr>
      <vt:lpstr>Disco protoplanetário</vt:lpstr>
      <vt:lpstr>Slide 23</vt:lpstr>
      <vt:lpstr>Slide 24</vt:lpstr>
      <vt:lpstr>Estágios de evolução até a SP (1Mʘ)</vt:lpstr>
      <vt:lpstr>Slide 26</vt:lpstr>
      <vt:lpstr>Slide 27</vt:lpstr>
      <vt:lpstr>Slide 28</vt:lpstr>
      <vt:lpstr>Evolução de estrelas de pouca massa</vt:lpstr>
      <vt:lpstr>Sequência Principal</vt:lpstr>
      <vt:lpstr>A fonte de energia do Sol</vt:lpstr>
      <vt:lpstr>Slide 32</vt:lpstr>
      <vt:lpstr>Slide 33</vt:lpstr>
      <vt:lpstr>Slide 34</vt:lpstr>
      <vt:lpstr>Slide 35</vt:lpstr>
      <vt:lpstr>Evolução pós-SP para estrelas de pouca massa</vt:lpstr>
      <vt:lpstr>Estrelas de “pouca massa”</vt:lpstr>
      <vt:lpstr>Slide 38</vt:lpstr>
      <vt:lpstr>Slide 39</vt:lpstr>
      <vt:lpstr>Slide 40</vt:lpstr>
      <vt:lpstr>Slide 41</vt:lpstr>
      <vt:lpstr>Slide 42</vt:lpstr>
      <vt:lpstr>Slide 43</vt:lpstr>
      <vt:lpstr>Slide 44</vt:lpstr>
      <vt:lpstr>A gigante vermelha Sol</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Tamanho de uma anã branca</vt:lpstr>
      <vt:lpstr>Tamanho de uma anã branca</vt:lpstr>
      <vt:lpstr>Densidade de  uma anã branca</vt:lpstr>
      <vt:lpstr>Slide 62</vt:lpstr>
      <vt:lpstr>Slide 63</vt:lpstr>
      <vt:lpstr>Slide 64</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977</cp:revision>
  <cp:lastPrinted>2000-05-01T12:23:36Z</cp:lastPrinted>
  <dcterms:created xsi:type="dcterms:W3CDTF">1995-06-17T23:31:02Z</dcterms:created>
  <dcterms:modified xsi:type="dcterms:W3CDTF">2015-11-27T12:58:44Z</dcterms:modified>
</cp:coreProperties>
</file>