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991" r:id="rId2"/>
    <p:sldId id="1013" r:id="rId3"/>
    <p:sldId id="1015" r:id="rId4"/>
    <p:sldId id="1012" r:id="rId5"/>
    <p:sldId id="1014" r:id="rId6"/>
    <p:sldId id="1016" r:id="rId7"/>
    <p:sldId id="1017" r:id="rId8"/>
    <p:sldId id="955" r:id="rId9"/>
    <p:sldId id="958" r:id="rId10"/>
    <p:sldId id="994" r:id="rId11"/>
    <p:sldId id="984" r:id="rId12"/>
    <p:sldId id="986" r:id="rId13"/>
    <p:sldId id="993" r:id="rId14"/>
    <p:sldId id="992" r:id="rId15"/>
    <p:sldId id="985" r:id="rId16"/>
    <p:sldId id="987" r:id="rId17"/>
    <p:sldId id="1010" r:id="rId18"/>
    <p:sldId id="945" r:id="rId19"/>
    <p:sldId id="995" r:id="rId20"/>
    <p:sldId id="996" r:id="rId21"/>
    <p:sldId id="997" r:id="rId22"/>
    <p:sldId id="1018" r:id="rId23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CC99"/>
    <a:srgbClr val="00FF00"/>
    <a:srgbClr val="B2B2B2"/>
    <a:srgbClr val="BABABA"/>
    <a:srgbClr val="F3F3F3"/>
    <a:srgbClr val="F0F0F0"/>
    <a:srgbClr val="143C2B"/>
    <a:srgbClr val="00539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598" autoAdjust="0"/>
  </p:normalViewPr>
  <p:slideViewPr>
    <p:cSldViewPr>
      <p:cViewPr>
        <p:scale>
          <a:sx n="98" d="100"/>
          <a:sy n="98" d="100"/>
        </p:scale>
        <p:origin x="-1920" y="-270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B9AF3FE-E6B7-46CE-9EB2-BAF51F4A65E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D6505AD-EF9F-4160-9EE4-8CA9C347D0E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mto.org/Resources/All-GMT-S-clips2-w-music-large.mov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 http://www.cdcc.usp.br/cda/historico/refrator-grubb-00.jpg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6505AD-EF9F-4160-9EE4-8CA9C347D0EC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Sobre o EELT: http://en.wikipedia.org/wiki/European_Extremely_Large_Telescope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1ECFA-651C-4956-91F4-34AA4C8D8713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http://upload.wikimedia.org/wikipedia/commons/thumb/b/bf/The_European_Extremely_Large_Telescope.jpg/1024px-The_European_Extremely_Large_Telescope.jpg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1ECFA-651C-4956-91F4-34AA4C8D8713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65238" y="657225"/>
            <a:ext cx="4327525" cy="32448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dirty="0" smtClean="0">
                <a:solidFill>
                  <a:srgbClr val="00CC99"/>
                </a:solidFill>
              </a:rPr>
              <a:t>Crédito: </a:t>
            </a:r>
            <a:r>
              <a:rPr lang="pt-BR" dirty="0" smtClean="0">
                <a:solidFill>
                  <a:schemeClr val="tx1"/>
                </a:solidFill>
                <a:hlinkClick r:id="rId3"/>
              </a:rPr>
              <a:t>http://www.gmto.org/Resources/All-GMT-S-clips2-w-music-large.</a:t>
            </a:r>
            <a:r>
              <a:rPr lang="pt-BR" dirty="0" err="1" smtClean="0">
                <a:solidFill>
                  <a:schemeClr val="tx1"/>
                </a:solidFill>
                <a:hlinkClick r:id="rId3"/>
              </a:rPr>
              <a:t>mov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1C55C2-8C20-4044-8C1C-D8B154BA1235}" type="slidenum">
              <a:rPr lang="pt-BR" smtClean="0"/>
              <a:pPr/>
              <a:t>21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DC69F-7293-485C-80CD-25A5DFF12F0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1E416-5396-4697-AD82-70455F975BF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FBEF7-9F06-4F04-9182-51059825D9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8FBD3-EDC6-4596-BF0E-3391FF96DF9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57C94-89DE-4F3B-970A-E488019B516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C3E4C-3459-44C6-867E-F359C6C4C6E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040C3-A7E2-400C-9A7A-9324756E61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C151B-6F89-4A7D-A76F-1B11F4293C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0C293-8EC1-4DD2-A8AA-1683A1C1703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7C4A2-ABF9-49E1-8BA4-7EFE6509BAB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86D4F-0934-4CE1-AF72-3D2FA692035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297EC053-F9ED-4D9A-97E6-00EA43FC395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telescope10.swf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www-cda\cda\cursos\2015\licenciatura-2015-08-21-telescopios\All-GMT-S-clips2-w-music-large.mp4" TargetMode="Externa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altazimuth.swf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radecdemo.swf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celhorcomp.swf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sunmotions.swf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Subtítulo 3"/>
          <p:cNvSpPr txBox="1">
            <a:spLocks/>
          </p:cNvSpPr>
          <p:nvPr/>
        </p:nvSpPr>
        <p:spPr bwMode="auto">
          <a:xfrm>
            <a:off x="464343" y="1556792"/>
            <a:ext cx="82153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Coordenadas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itchFamily="2" charset="2"/>
              <a:buNone/>
              <a:tabLst/>
              <a:defRPr/>
            </a:pPr>
            <a:r>
              <a:rPr lang="pt-BR" sz="7200" kern="0" dirty="0" smtClean="0">
                <a:solidFill>
                  <a:srgbClr val="00FF00"/>
                </a:solidFill>
                <a:latin typeface="Century Gothic" pitchFamily="34" charset="0"/>
              </a:rPr>
              <a:t>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Telescópios</a:t>
            </a:r>
          </a:p>
        </p:txBody>
      </p:sp>
      <p:pic>
        <p:nvPicPr>
          <p:cNvPr id="13" name="Picture 2" descr="C:\Users\ANDRE\Downloads\green-nebula-22094-1600x900.jpg"/>
          <p:cNvPicPr>
            <a:picLocks noChangeAspect="1" noChangeArrowheads="1"/>
          </p:cNvPicPr>
          <p:nvPr/>
        </p:nvPicPr>
        <p:blipFill>
          <a:blip r:embed="rId5" cstate="print">
            <a:lum bright="-9000" contrast="-17000"/>
          </a:blip>
          <a:srcRect/>
          <a:stretch>
            <a:fillRect/>
          </a:stretch>
        </p:blipFill>
        <p:spPr bwMode="auto">
          <a:xfrm>
            <a:off x="3203848" y="116632"/>
            <a:ext cx="2555776" cy="1437624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3131840" y="404664"/>
            <a:ext cx="2952328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1153698"/>
            <a:r>
              <a:rPr lang="pt-BR" sz="3200" dirty="0" smtClean="0">
                <a:ln w="12700">
                  <a:solidFill>
                    <a:srgbClr val="66FF33"/>
                  </a:solidFill>
                </a:ln>
                <a:solidFill>
                  <a:srgbClr val="92D05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SLC0654</a:t>
            </a:r>
          </a:p>
          <a:p>
            <a:pPr defTabSz="1153698"/>
            <a:r>
              <a:rPr lang="pt-BR" sz="3200" dirty="0" smtClean="0">
                <a:ln w="12700">
                  <a:solidFill>
                    <a:srgbClr val="66FF33"/>
                  </a:solidFill>
                </a:ln>
                <a:solidFill>
                  <a:srgbClr val="92D05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Astronomia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0" y="5473005"/>
            <a:ext cx="3240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00FF00"/>
                </a:solidFill>
                <a:latin typeface="Century Gothic" pitchFamily="34" charset="0"/>
              </a:rPr>
              <a:t>André Luiz da Silva</a:t>
            </a:r>
            <a:br>
              <a:rPr lang="pt-BR" sz="2000" dirty="0" smtClean="0">
                <a:solidFill>
                  <a:srgbClr val="00FF00"/>
                </a:solidFill>
                <a:latin typeface="Century Gothic" pitchFamily="34" charset="0"/>
              </a:rPr>
            </a:br>
            <a:r>
              <a:rPr lang="pt-BR" sz="2000" dirty="0" smtClean="0">
                <a:solidFill>
                  <a:srgbClr val="00FF00"/>
                </a:solidFill>
                <a:latin typeface="Century Gothic" pitchFamily="34" charset="0"/>
              </a:rPr>
              <a:t>Jorge </a:t>
            </a:r>
            <a:r>
              <a:rPr lang="pt-BR" sz="2000" dirty="0" err="1" smtClean="0">
                <a:solidFill>
                  <a:srgbClr val="00FF00"/>
                </a:solidFill>
                <a:latin typeface="Century Gothic" pitchFamily="34" charset="0"/>
              </a:rPr>
              <a:t>Honel</a:t>
            </a:r>
            <a:endParaRPr lang="pt-BR" sz="2000" dirty="0" smtClean="0">
              <a:solidFill>
                <a:srgbClr val="00FF00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00FF00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00FF00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00FF00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00FF00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3"/>
          <p:cNvSpPr>
            <a:spLocks noGrp="1"/>
          </p:cNvSpPr>
          <p:nvPr>
            <p:ph type="ctrTitle"/>
          </p:nvPr>
        </p:nvSpPr>
        <p:spPr>
          <a:xfrm>
            <a:off x="142875" y="0"/>
            <a:ext cx="8858250" cy="1470025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Grandezas importantes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Telescópio Refrator </a:t>
            </a:r>
            <a:r>
              <a:rPr lang="pt-BR" sz="3600" dirty="0" err="1" smtClean="0">
                <a:solidFill>
                  <a:schemeClr val="bg1"/>
                </a:solidFill>
                <a:latin typeface="Century Gothic" pitchFamily="34" charset="0"/>
              </a:rPr>
              <a:t>Grubb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 204/3000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5" name="Imagem 4" descr="refrator-grubb-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412776"/>
            <a:ext cx="3168352" cy="4719977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651944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dirty="0" smtClean="0">
                <a:solidFill>
                  <a:srgbClr val="00FF00"/>
                </a:solidFill>
              </a:rPr>
              <a:t>Crédito da Imagem: http://www.cdcc.usp.br/cda/historico</a:t>
            </a:r>
            <a:endParaRPr lang="pt-BR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 31"/>
          <p:cNvSpPr/>
          <p:nvPr/>
        </p:nvSpPr>
        <p:spPr bwMode="auto">
          <a:xfrm>
            <a:off x="5076056" y="1724025"/>
            <a:ext cx="3643313" cy="3714750"/>
          </a:xfrm>
          <a:prstGeom prst="rect">
            <a:avLst/>
          </a:prstGeom>
          <a:solidFill>
            <a:schemeClr val="bg2">
              <a:lumMod val="75000"/>
              <a:alpha val="13000"/>
            </a:schemeClr>
          </a:solidFill>
          <a:ln w="12700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6867" name="Título 3"/>
          <p:cNvSpPr>
            <a:spLocks noGrp="1"/>
          </p:cNvSpPr>
          <p:nvPr>
            <p:ph type="title"/>
          </p:nvPr>
        </p:nvSpPr>
        <p:spPr>
          <a:xfrm>
            <a:off x="642938" y="428625"/>
            <a:ext cx="777240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distância focal, F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504056" y="1724025"/>
            <a:ext cx="4286250" cy="3714750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/>
          <a:lstStyle/>
          <a:p>
            <a:pPr marL="82550" indent="-82550" algn="just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2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400" b="0" kern="0" dirty="0">
                <a:solidFill>
                  <a:srgbClr val="00FF00"/>
                </a:solidFill>
                <a:latin typeface="Century Gothic" pitchFamily="34" charset="0"/>
              </a:rPr>
              <a:t>Distância da </a:t>
            </a:r>
            <a:r>
              <a:rPr lang="pt-BR" sz="3400" kern="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lente</a:t>
            </a:r>
            <a:r>
              <a:rPr lang="pt-BR" sz="3400" b="0" kern="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(ou espelho)</a:t>
            </a:r>
            <a:r>
              <a:rPr lang="pt-BR" sz="34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400" b="0" kern="0" dirty="0">
                <a:solidFill>
                  <a:srgbClr val="00FF00"/>
                </a:solidFill>
                <a:latin typeface="Century Gothic" pitchFamily="34" charset="0"/>
              </a:rPr>
              <a:t>até o</a:t>
            </a:r>
            <a:r>
              <a:rPr lang="pt-BR" sz="34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400" kern="0" dirty="0">
                <a:solidFill>
                  <a:schemeClr val="bg1"/>
                </a:solidFill>
                <a:latin typeface="Century Gothic" pitchFamily="34" charset="0"/>
              </a:rPr>
              <a:t>foco</a:t>
            </a:r>
            <a:r>
              <a:rPr lang="pt-BR" sz="34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400" b="0" kern="0" dirty="0">
                <a:solidFill>
                  <a:srgbClr val="00FF00"/>
                </a:solidFill>
                <a:latin typeface="Century Gothic" pitchFamily="34" charset="0"/>
              </a:rPr>
              <a:t>(ponto onde os</a:t>
            </a:r>
            <a:r>
              <a:rPr lang="pt-BR" sz="34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400" kern="0" dirty="0">
                <a:solidFill>
                  <a:srgbClr val="FFFF00"/>
                </a:solidFill>
                <a:latin typeface="Century Gothic" pitchFamily="34" charset="0"/>
              </a:rPr>
              <a:t>raios paralelos</a:t>
            </a:r>
            <a:r>
              <a:rPr lang="pt-BR" sz="3400" b="0" kern="0" dirty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pt-BR" sz="3400" b="0" kern="0" dirty="0">
                <a:solidFill>
                  <a:srgbClr val="00FF00"/>
                </a:solidFill>
                <a:latin typeface="Century Gothic" pitchFamily="34" charset="0"/>
              </a:rPr>
              <a:t>ao</a:t>
            </a:r>
            <a:r>
              <a:rPr lang="pt-BR" sz="34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400" kern="0" dirty="0">
                <a:solidFill>
                  <a:srgbClr val="FF0000"/>
                </a:solidFill>
                <a:latin typeface="Century Gothic" pitchFamily="34" charset="0"/>
              </a:rPr>
              <a:t>eixo óptico</a:t>
            </a:r>
            <a:r>
              <a:rPr lang="pt-BR" sz="3400" b="0" kern="0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pt-BR" sz="3400" b="0" kern="0" dirty="0">
                <a:solidFill>
                  <a:srgbClr val="00FF00"/>
                </a:solidFill>
                <a:latin typeface="Century Gothic" pitchFamily="34" charset="0"/>
              </a:rPr>
              <a:t>convergem)</a:t>
            </a:r>
          </a:p>
        </p:txBody>
      </p:sp>
      <p:grpSp>
        <p:nvGrpSpPr>
          <p:cNvPr id="3" name="Group 367"/>
          <p:cNvGrpSpPr>
            <a:grpSpLocks/>
          </p:cNvGrpSpPr>
          <p:nvPr/>
        </p:nvGrpSpPr>
        <p:grpSpPr bwMode="auto">
          <a:xfrm>
            <a:off x="7019193" y="1866894"/>
            <a:ext cx="885760" cy="2428892"/>
            <a:chOff x="2112" y="768"/>
            <a:chExt cx="1438" cy="3264"/>
          </a:xfrm>
          <a:solidFill>
            <a:schemeClr val="accent3">
              <a:lumMod val="50000"/>
            </a:schemeClr>
          </a:solidFill>
        </p:grpSpPr>
        <p:sp>
          <p:nvSpPr>
            <p:cNvPr id="19" name="Freeform 365" descr="Malha"/>
            <p:cNvSpPr>
              <a:spLocks/>
            </p:cNvSpPr>
            <p:nvPr/>
          </p:nvSpPr>
          <p:spPr bwMode="auto">
            <a:xfrm>
              <a:off x="2112" y="768"/>
              <a:ext cx="720" cy="3264"/>
            </a:xfrm>
            <a:custGeom>
              <a:avLst/>
              <a:gdLst>
                <a:gd name="T0" fmla="*/ 720 w 720"/>
                <a:gd name="T1" fmla="*/ 0 h 3264"/>
                <a:gd name="T2" fmla="*/ 0 w 720"/>
                <a:gd name="T3" fmla="*/ 1632 h 3264"/>
                <a:gd name="T4" fmla="*/ 720 w 720"/>
                <a:gd name="T5" fmla="*/ 3264 h 3264"/>
                <a:gd name="T6" fmla="*/ 0 60000 65536"/>
                <a:gd name="T7" fmla="*/ 0 60000 65536"/>
                <a:gd name="T8" fmla="*/ 0 60000 65536"/>
                <a:gd name="T9" fmla="*/ 0 w 720"/>
                <a:gd name="T10" fmla="*/ 0 h 3264"/>
                <a:gd name="T11" fmla="*/ 720 w 720"/>
                <a:gd name="T12" fmla="*/ 3264 h 3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3264">
                  <a:moveTo>
                    <a:pt x="720" y="0"/>
                  </a:moveTo>
                  <a:cubicBezTo>
                    <a:pt x="360" y="544"/>
                    <a:pt x="0" y="1088"/>
                    <a:pt x="0" y="1632"/>
                  </a:cubicBezTo>
                  <a:cubicBezTo>
                    <a:pt x="0" y="2176"/>
                    <a:pt x="360" y="2720"/>
                    <a:pt x="720" y="3264"/>
                  </a:cubicBezTo>
                </a:path>
              </a:pathLst>
            </a:custGeom>
            <a:solidFill>
              <a:schemeClr val="accent3">
                <a:lumMod val="50000"/>
                <a:alpha val="48000"/>
              </a:schemeClr>
            </a:solidFill>
            <a:ln w="254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20" name="Freeform 366" descr="Malha"/>
            <p:cNvSpPr>
              <a:spLocks/>
            </p:cNvSpPr>
            <p:nvPr/>
          </p:nvSpPr>
          <p:spPr bwMode="auto">
            <a:xfrm flipH="1">
              <a:off x="2830" y="768"/>
              <a:ext cx="720" cy="3264"/>
            </a:xfrm>
            <a:custGeom>
              <a:avLst/>
              <a:gdLst>
                <a:gd name="T0" fmla="*/ 720 w 720"/>
                <a:gd name="T1" fmla="*/ 0 h 3264"/>
                <a:gd name="T2" fmla="*/ 0 w 720"/>
                <a:gd name="T3" fmla="*/ 1632 h 3264"/>
                <a:gd name="T4" fmla="*/ 720 w 720"/>
                <a:gd name="T5" fmla="*/ 3264 h 3264"/>
                <a:gd name="T6" fmla="*/ 0 60000 65536"/>
                <a:gd name="T7" fmla="*/ 0 60000 65536"/>
                <a:gd name="T8" fmla="*/ 0 60000 65536"/>
                <a:gd name="T9" fmla="*/ 0 w 720"/>
                <a:gd name="T10" fmla="*/ 0 h 3264"/>
                <a:gd name="T11" fmla="*/ 720 w 720"/>
                <a:gd name="T12" fmla="*/ 3264 h 3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3264">
                  <a:moveTo>
                    <a:pt x="720" y="0"/>
                  </a:moveTo>
                  <a:cubicBezTo>
                    <a:pt x="360" y="544"/>
                    <a:pt x="0" y="1088"/>
                    <a:pt x="0" y="1632"/>
                  </a:cubicBezTo>
                  <a:cubicBezTo>
                    <a:pt x="0" y="2176"/>
                    <a:pt x="360" y="2720"/>
                    <a:pt x="720" y="3264"/>
                  </a:cubicBezTo>
                </a:path>
              </a:pathLst>
            </a:custGeom>
            <a:solidFill>
              <a:schemeClr val="accent3">
                <a:lumMod val="50000"/>
                <a:alpha val="48000"/>
              </a:schemeClr>
            </a:solidFill>
            <a:ln w="254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21" name="Freeform 368"/>
          <p:cNvSpPr>
            <a:spLocks/>
          </p:cNvSpPr>
          <p:nvPr/>
        </p:nvSpPr>
        <p:spPr bwMode="auto">
          <a:xfrm>
            <a:off x="5207833" y="2662909"/>
            <a:ext cx="3436668" cy="464347"/>
          </a:xfrm>
          <a:custGeom>
            <a:avLst/>
            <a:gdLst>
              <a:gd name="T0" fmla="*/ 0 w 3360"/>
              <a:gd name="T1" fmla="*/ 0 h 624"/>
              <a:gd name="T2" fmla="*/ 1872 w 3360"/>
              <a:gd name="T3" fmla="*/ 0 h 624"/>
              <a:gd name="T4" fmla="*/ 2592 w 3360"/>
              <a:gd name="T5" fmla="*/ 193 h 624"/>
              <a:gd name="T6" fmla="*/ 3360 w 3360"/>
              <a:gd name="T7" fmla="*/ 624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3360"/>
              <a:gd name="T13" fmla="*/ 0 h 624"/>
              <a:gd name="T14" fmla="*/ 3360 w 3360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0" h="624">
                <a:moveTo>
                  <a:pt x="0" y="0"/>
                </a:moveTo>
                <a:lnTo>
                  <a:pt x="1872" y="0"/>
                </a:lnTo>
                <a:lnTo>
                  <a:pt x="2592" y="193"/>
                </a:lnTo>
                <a:lnTo>
                  <a:pt x="3360" y="624"/>
                </a:lnTo>
              </a:path>
            </a:pathLst>
          </a:custGeom>
          <a:noFill/>
          <a:ln w="47625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2" name="Freeform 369"/>
          <p:cNvSpPr>
            <a:spLocks/>
          </p:cNvSpPr>
          <p:nvPr/>
        </p:nvSpPr>
        <p:spPr bwMode="auto">
          <a:xfrm flipV="1">
            <a:off x="5194996" y="3105154"/>
            <a:ext cx="3436668" cy="464347"/>
          </a:xfrm>
          <a:custGeom>
            <a:avLst/>
            <a:gdLst>
              <a:gd name="T0" fmla="*/ 0 w 3360"/>
              <a:gd name="T1" fmla="*/ 0 h 624"/>
              <a:gd name="T2" fmla="*/ 1872 w 3360"/>
              <a:gd name="T3" fmla="*/ 0 h 624"/>
              <a:gd name="T4" fmla="*/ 2592 w 3360"/>
              <a:gd name="T5" fmla="*/ 193 h 624"/>
              <a:gd name="T6" fmla="*/ 3360 w 3360"/>
              <a:gd name="T7" fmla="*/ 624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3360"/>
              <a:gd name="T13" fmla="*/ 0 h 624"/>
              <a:gd name="T14" fmla="*/ 3360 w 3360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0" h="624">
                <a:moveTo>
                  <a:pt x="0" y="0"/>
                </a:moveTo>
                <a:lnTo>
                  <a:pt x="1872" y="0"/>
                </a:lnTo>
                <a:lnTo>
                  <a:pt x="2592" y="193"/>
                </a:lnTo>
                <a:lnTo>
                  <a:pt x="3360" y="624"/>
                </a:lnTo>
              </a:path>
            </a:pathLst>
          </a:custGeom>
          <a:noFill/>
          <a:ln w="5080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cxnSp>
        <p:nvCxnSpPr>
          <p:cNvPr id="36870" name="Conector reto 29"/>
          <p:cNvCxnSpPr>
            <a:cxnSpLocks noChangeShapeType="1"/>
          </p:cNvCxnSpPr>
          <p:nvPr/>
        </p:nvCxnSpPr>
        <p:spPr bwMode="auto">
          <a:xfrm>
            <a:off x="5190356" y="3090862"/>
            <a:ext cx="3386138" cy="19050"/>
          </a:xfrm>
          <a:prstGeom prst="line">
            <a:avLst/>
          </a:prstGeom>
          <a:noFill/>
          <a:ln w="22225" algn="ctr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sp>
        <p:nvSpPr>
          <p:cNvPr id="36871" name="Elipse 30"/>
          <p:cNvSpPr>
            <a:spLocks noChangeArrowheads="1"/>
          </p:cNvSpPr>
          <p:nvPr/>
        </p:nvSpPr>
        <p:spPr bwMode="auto">
          <a:xfrm>
            <a:off x="8505056" y="3040491"/>
            <a:ext cx="142875" cy="14287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cxnSp>
        <p:nvCxnSpPr>
          <p:cNvPr id="36872" name="Conector reto 33"/>
          <p:cNvCxnSpPr>
            <a:cxnSpLocks noChangeShapeType="1"/>
          </p:cNvCxnSpPr>
          <p:nvPr/>
        </p:nvCxnSpPr>
        <p:spPr bwMode="auto">
          <a:xfrm rot="10800000" flipV="1">
            <a:off x="7462069" y="1866900"/>
            <a:ext cx="1587" cy="2428875"/>
          </a:xfrm>
          <a:prstGeom prst="line">
            <a:avLst/>
          </a:prstGeom>
          <a:noFill/>
          <a:ln w="25400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6873" name="Chave direita 36"/>
          <p:cNvSpPr>
            <a:spLocks/>
          </p:cNvSpPr>
          <p:nvPr/>
        </p:nvSpPr>
        <p:spPr bwMode="auto">
          <a:xfrm rot="5400000">
            <a:off x="7790681" y="4010025"/>
            <a:ext cx="428625" cy="1143000"/>
          </a:xfrm>
          <a:prstGeom prst="rightBrace">
            <a:avLst>
              <a:gd name="adj1" fmla="val 31185"/>
              <a:gd name="adj2" fmla="val 54750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cxnSp>
        <p:nvCxnSpPr>
          <p:cNvPr id="36874" name="Conector reto 37"/>
          <p:cNvCxnSpPr>
            <a:cxnSpLocks noChangeShapeType="1"/>
          </p:cNvCxnSpPr>
          <p:nvPr/>
        </p:nvCxnSpPr>
        <p:spPr bwMode="auto">
          <a:xfrm>
            <a:off x="8576494" y="3109912"/>
            <a:ext cx="1587" cy="1185863"/>
          </a:xfrm>
          <a:prstGeom prst="line">
            <a:avLst/>
          </a:prstGeom>
          <a:noFill/>
          <a:ln w="25400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6875" name="Conector de seta reta 41"/>
          <p:cNvCxnSpPr>
            <a:cxnSpLocks noChangeShapeType="1"/>
          </p:cNvCxnSpPr>
          <p:nvPr/>
        </p:nvCxnSpPr>
        <p:spPr bwMode="auto">
          <a:xfrm>
            <a:off x="5576119" y="2659406"/>
            <a:ext cx="357187" cy="1588"/>
          </a:xfrm>
          <a:prstGeom prst="straightConnector1">
            <a:avLst/>
          </a:prstGeom>
          <a:noFill/>
          <a:ln w="50800" algn="ctr">
            <a:solidFill>
              <a:srgbClr val="FFFF00"/>
            </a:solidFill>
            <a:round/>
            <a:headEnd type="none" w="sm" len="sm"/>
            <a:tailEnd type="arrow" w="med" len="med"/>
          </a:ln>
        </p:spPr>
      </p:cxnSp>
      <p:cxnSp>
        <p:nvCxnSpPr>
          <p:cNvPr id="36876" name="Conector de seta reta 43"/>
          <p:cNvCxnSpPr>
            <a:cxnSpLocks noChangeShapeType="1"/>
          </p:cNvCxnSpPr>
          <p:nvPr/>
        </p:nvCxnSpPr>
        <p:spPr bwMode="auto">
          <a:xfrm>
            <a:off x="5576119" y="3572696"/>
            <a:ext cx="357187" cy="1588"/>
          </a:xfrm>
          <a:prstGeom prst="straightConnector1">
            <a:avLst/>
          </a:prstGeom>
          <a:noFill/>
          <a:ln w="47625" algn="ctr">
            <a:solidFill>
              <a:srgbClr val="FFFF00"/>
            </a:solidFill>
            <a:round/>
            <a:headEnd type="none" w="sm" len="sm"/>
            <a:tailEnd type="arrow" w="med" len="med"/>
          </a:ln>
        </p:spPr>
      </p:cxnSp>
      <p:sp>
        <p:nvSpPr>
          <p:cNvPr id="36877" name="Retângulo 51"/>
          <p:cNvSpPr>
            <a:spLocks noChangeArrowheads="1"/>
          </p:cNvSpPr>
          <p:nvPr/>
        </p:nvSpPr>
        <p:spPr bwMode="auto">
          <a:xfrm>
            <a:off x="7812925" y="4724400"/>
            <a:ext cx="45557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4400">
                <a:solidFill>
                  <a:schemeClr val="bg1"/>
                </a:solidFill>
                <a:latin typeface="Century Gothic" pitchFamily="34" charset="0"/>
              </a:rPr>
              <a:t>F</a:t>
            </a:r>
            <a:endParaRPr lang="pt-BR" sz="4400">
              <a:latin typeface="Century Gothic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971600" y="6165304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CC99"/>
                </a:solidFill>
              </a:rPr>
              <a:t>Refrator </a:t>
            </a:r>
            <a:r>
              <a:rPr lang="pt-BR" sz="2800" dirty="0" err="1" smtClean="0">
                <a:solidFill>
                  <a:srgbClr val="00CC99"/>
                </a:solidFill>
              </a:rPr>
              <a:t>Grubb</a:t>
            </a:r>
            <a:r>
              <a:rPr lang="pt-BR" sz="2800" dirty="0" smtClean="0">
                <a:solidFill>
                  <a:srgbClr val="00CC99"/>
                </a:solidFill>
              </a:rPr>
              <a:t>; </a:t>
            </a:r>
            <a:r>
              <a:rPr lang="pt-BR" sz="2800" dirty="0" smtClean="0">
                <a:solidFill>
                  <a:schemeClr val="bg1"/>
                </a:solidFill>
              </a:rPr>
              <a:t>F</a:t>
            </a:r>
            <a:r>
              <a:rPr lang="pt-BR" sz="2800" dirty="0" smtClean="0">
                <a:solidFill>
                  <a:srgbClr val="00CC99"/>
                </a:solidFill>
              </a:rPr>
              <a:t>= 3 000mm</a:t>
            </a:r>
            <a:endParaRPr lang="pt-BR" sz="2800" dirty="0">
              <a:solidFill>
                <a:srgbClr val="00CC99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 31"/>
          <p:cNvSpPr/>
          <p:nvPr/>
        </p:nvSpPr>
        <p:spPr bwMode="auto">
          <a:xfrm>
            <a:off x="5220072" y="1484784"/>
            <a:ext cx="3429000" cy="3429000"/>
          </a:xfrm>
          <a:prstGeom prst="rect">
            <a:avLst/>
          </a:prstGeom>
          <a:solidFill>
            <a:schemeClr val="bg2">
              <a:lumMod val="75000"/>
              <a:alpha val="13000"/>
            </a:schemeClr>
          </a:solidFill>
          <a:ln w="12700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7891" name="Título 3"/>
          <p:cNvSpPr>
            <a:spLocks noGrp="1"/>
          </p:cNvSpPr>
          <p:nvPr>
            <p:ph type="title"/>
          </p:nvPr>
        </p:nvSpPr>
        <p:spPr>
          <a:xfrm>
            <a:off x="642938" y="42862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Abertura, #f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433759" y="1484784"/>
            <a:ext cx="4286250" cy="3429000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400" kern="0" dirty="0">
                <a:solidFill>
                  <a:srgbClr val="00FF00"/>
                </a:solidFill>
                <a:latin typeface="Century Gothic" pitchFamily="34" charset="0"/>
              </a:rPr>
              <a:t>   </a:t>
            </a:r>
            <a:r>
              <a:rPr lang="pt-BR" sz="3400" b="0" kern="0" dirty="0">
                <a:solidFill>
                  <a:srgbClr val="00FF00"/>
                </a:solidFill>
                <a:latin typeface="Century Gothic" pitchFamily="34" charset="0"/>
              </a:rPr>
              <a:t>Razão (divisão) entre a </a:t>
            </a:r>
            <a:r>
              <a:rPr lang="pt-BR" sz="3400" b="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distância focal da objetiva </a:t>
            </a:r>
            <a:r>
              <a:rPr lang="pt-BR" sz="3400" b="0" kern="0" dirty="0">
                <a:solidFill>
                  <a:srgbClr val="00FF00"/>
                </a:solidFill>
                <a:latin typeface="Century Gothic" pitchFamily="34" charset="0"/>
              </a:rPr>
              <a:t>e</a:t>
            </a:r>
            <a:r>
              <a:rPr lang="pt-BR" sz="34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400" b="0" kern="0" dirty="0" smtClean="0">
                <a:solidFill>
                  <a:srgbClr val="0066FF"/>
                </a:solidFill>
                <a:latin typeface="Century Gothic" pitchFamily="34" charset="0"/>
              </a:rPr>
              <a:t>do diâmetro da objetiva</a:t>
            </a:r>
            <a:endParaRPr lang="pt-BR" sz="3400" b="0" kern="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grpSp>
        <p:nvGrpSpPr>
          <p:cNvPr id="37893" name="Grupo 9"/>
          <p:cNvGrpSpPr>
            <a:grpSpLocks/>
          </p:cNvGrpSpPr>
          <p:nvPr/>
        </p:nvGrpSpPr>
        <p:grpSpPr bwMode="auto">
          <a:xfrm>
            <a:off x="5504319" y="1913409"/>
            <a:ext cx="2723936" cy="2502231"/>
            <a:chOff x="5499192" y="2928934"/>
            <a:chExt cx="2723955" cy="2502921"/>
          </a:xfrm>
        </p:grpSpPr>
        <p:sp>
          <p:nvSpPr>
            <p:cNvPr id="37894" name="Retângulo 51"/>
            <p:cNvSpPr>
              <a:spLocks noChangeArrowheads="1"/>
            </p:cNvSpPr>
            <p:nvPr/>
          </p:nvSpPr>
          <p:spPr bwMode="auto">
            <a:xfrm>
              <a:off x="7429335" y="4231195"/>
              <a:ext cx="793812" cy="1200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7200" dirty="0" smtClean="0">
                  <a:solidFill>
                    <a:srgbClr val="0066FF"/>
                  </a:solidFill>
                  <a:latin typeface="Century Gothic" pitchFamily="34" charset="0"/>
                </a:rPr>
                <a:t>d</a:t>
              </a:r>
              <a:endParaRPr lang="pt-BR" sz="7200" dirty="0">
                <a:solidFill>
                  <a:srgbClr val="0066FF"/>
                </a:solidFill>
                <a:latin typeface="Century Gothic" pitchFamily="34" charset="0"/>
              </a:endParaRPr>
            </a:p>
          </p:txBody>
        </p:sp>
        <p:sp>
          <p:nvSpPr>
            <p:cNvPr id="37895" name="Retângulo 22"/>
            <p:cNvSpPr>
              <a:spLocks noChangeArrowheads="1"/>
            </p:cNvSpPr>
            <p:nvPr/>
          </p:nvSpPr>
          <p:spPr bwMode="auto">
            <a:xfrm>
              <a:off x="5499192" y="3443117"/>
              <a:ext cx="997396" cy="1200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7200" dirty="0" smtClean="0">
                  <a:solidFill>
                    <a:schemeClr val="bg1"/>
                  </a:solidFill>
                  <a:latin typeface="Century Gothic" pitchFamily="34" charset="0"/>
                </a:rPr>
                <a:t>#f</a:t>
              </a:r>
              <a:endParaRPr lang="pt-BR" sz="7200" dirty="0">
                <a:latin typeface="Century Gothic" pitchFamily="34" charset="0"/>
              </a:endParaRPr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7527135" y="2928934"/>
              <a:ext cx="627099" cy="1200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720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entury Gothic" pitchFamily="34" charset="0"/>
                </a:rPr>
                <a:t>F</a:t>
              </a:r>
            </a:p>
          </p:txBody>
        </p:sp>
        <p:sp>
          <p:nvSpPr>
            <p:cNvPr id="37897" name="Retângulo 24"/>
            <p:cNvSpPr>
              <a:spLocks noChangeArrowheads="1"/>
            </p:cNvSpPr>
            <p:nvPr/>
          </p:nvSpPr>
          <p:spPr bwMode="auto">
            <a:xfrm>
              <a:off x="7543356" y="3000372"/>
              <a:ext cx="646335" cy="1200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7200">
                  <a:solidFill>
                    <a:schemeClr val="bg1"/>
                  </a:solidFill>
                  <a:latin typeface="Century Gothic" pitchFamily="34" charset="0"/>
                </a:rPr>
                <a:t>_</a:t>
              </a:r>
              <a:endParaRPr lang="pt-BR" sz="7200">
                <a:latin typeface="Century Gothic" pitchFamily="34" charset="0"/>
              </a:endParaRPr>
            </a:p>
          </p:txBody>
        </p:sp>
        <p:sp>
          <p:nvSpPr>
            <p:cNvPr id="37898" name="Retângulo 25"/>
            <p:cNvSpPr>
              <a:spLocks noChangeArrowheads="1"/>
            </p:cNvSpPr>
            <p:nvPr/>
          </p:nvSpPr>
          <p:spPr bwMode="auto">
            <a:xfrm>
              <a:off x="6483913" y="3443117"/>
              <a:ext cx="739311" cy="1200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7200">
                  <a:solidFill>
                    <a:schemeClr val="bg1"/>
                  </a:solidFill>
                  <a:latin typeface="Century Gothic" pitchFamily="34" charset="0"/>
                </a:rPr>
                <a:t>=</a:t>
              </a:r>
              <a:endParaRPr lang="pt-BR" sz="7200">
                <a:latin typeface="Century Gothic" pitchFamily="34" charset="0"/>
              </a:endParaRPr>
            </a:p>
          </p:txBody>
        </p:sp>
      </p:grpSp>
      <p:sp>
        <p:nvSpPr>
          <p:cNvPr id="11" name="CaixaDeTexto 10"/>
          <p:cNvSpPr txBox="1"/>
          <p:nvPr/>
        </p:nvSpPr>
        <p:spPr>
          <a:xfrm>
            <a:off x="395536" y="5805264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</a:rPr>
              <a:t>Refrator </a:t>
            </a:r>
            <a:r>
              <a:rPr lang="pt-BR" sz="3200" dirty="0" err="1" smtClean="0">
                <a:solidFill>
                  <a:srgbClr val="00FF00"/>
                </a:solidFill>
              </a:rPr>
              <a:t>Grubb</a:t>
            </a:r>
            <a:r>
              <a:rPr lang="pt-BR" sz="3200" dirty="0" smtClean="0">
                <a:solidFill>
                  <a:srgbClr val="00FF00"/>
                </a:solidFill>
              </a:rPr>
              <a:t>; </a:t>
            </a:r>
            <a:r>
              <a:rPr lang="pt-BR" sz="3200" dirty="0" smtClean="0">
                <a:solidFill>
                  <a:schemeClr val="bg1"/>
                </a:solidFill>
              </a:rPr>
              <a:t>#f </a:t>
            </a:r>
            <a:r>
              <a:rPr lang="pt-BR" sz="3200" dirty="0" smtClean="0">
                <a:solidFill>
                  <a:srgbClr val="00FF00"/>
                </a:solidFill>
              </a:rPr>
              <a:t>= 14.7</a:t>
            </a:r>
            <a:endParaRPr lang="pt-BR" sz="32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 31"/>
          <p:cNvSpPr/>
          <p:nvPr/>
        </p:nvSpPr>
        <p:spPr bwMode="auto">
          <a:xfrm>
            <a:off x="5220072" y="1484784"/>
            <a:ext cx="3429000" cy="3429000"/>
          </a:xfrm>
          <a:prstGeom prst="rect">
            <a:avLst/>
          </a:prstGeom>
          <a:solidFill>
            <a:schemeClr val="bg2">
              <a:lumMod val="75000"/>
              <a:alpha val="13000"/>
            </a:schemeClr>
          </a:solidFill>
          <a:ln w="12700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7891" name="Título 3"/>
          <p:cNvSpPr>
            <a:spLocks noGrp="1"/>
          </p:cNvSpPr>
          <p:nvPr>
            <p:ph type="title"/>
          </p:nvPr>
        </p:nvSpPr>
        <p:spPr>
          <a:xfrm>
            <a:off x="642938" y="42862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aumento, A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433759" y="1484784"/>
            <a:ext cx="4286250" cy="3429000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400" kern="0" dirty="0">
                <a:solidFill>
                  <a:srgbClr val="00FF00"/>
                </a:solidFill>
                <a:latin typeface="Century Gothic" pitchFamily="34" charset="0"/>
              </a:rPr>
              <a:t>   </a:t>
            </a:r>
            <a:r>
              <a:rPr lang="pt-BR" sz="3400" b="0" kern="0" dirty="0">
                <a:solidFill>
                  <a:srgbClr val="00FF00"/>
                </a:solidFill>
                <a:latin typeface="Century Gothic" pitchFamily="34" charset="0"/>
              </a:rPr>
              <a:t>Razão (divisão) entre a </a:t>
            </a:r>
            <a:r>
              <a:rPr lang="pt-BR" sz="3400" b="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distância focal da objetiva </a:t>
            </a:r>
            <a:r>
              <a:rPr lang="pt-BR" sz="3400" b="0" kern="0" dirty="0">
                <a:solidFill>
                  <a:srgbClr val="00FF00"/>
                </a:solidFill>
                <a:latin typeface="Century Gothic" pitchFamily="34" charset="0"/>
              </a:rPr>
              <a:t>e</a:t>
            </a:r>
            <a:r>
              <a:rPr lang="pt-BR" sz="34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400" b="0" kern="0" dirty="0">
                <a:solidFill>
                  <a:srgbClr val="0066FF"/>
                </a:solidFill>
                <a:latin typeface="Century Gothic" pitchFamily="34" charset="0"/>
              </a:rPr>
              <a:t>distância focal da ocular</a:t>
            </a:r>
            <a:r>
              <a:rPr lang="pt-BR" sz="34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400" b="0" kern="0" dirty="0">
                <a:solidFill>
                  <a:srgbClr val="00FF00"/>
                </a:solidFill>
                <a:latin typeface="Century Gothic" pitchFamily="34" charset="0"/>
              </a:rPr>
              <a:t>(lente de olho)</a:t>
            </a:r>
          </a:p>
        </p:txBody>
      </p:sp>
      <p:grpSp>
        <p:nvGrpSpPr>
          <p:cNvPr id="2" name="Grupo 9"/>
          <p:cNvGrpSpPr>
            <a:grpSpLocks/>
          </p:cNvGrpSpPr>
          <p:nvPr/>
        </p:nvGrpSpPr>
        <p:grpSpPr bwMode="auto">
          <a:xfrm>
            <a:off x="5569242" y="1913409"/>
            <a:ext cx="2625558" cy="2502231"/>
            <a:chOff x="5564115" y="2928934"/>
            <a:chExt cx="2625576" cy="2502921"/>
          </a:xfrm>
        </p:grpSpPr>
        <p:sp>
          <p:nvSpPr>
            <p:cNvPr id="37894" name="Retângulo 51"/>
            <p:cNvSpPr>
              <a:spLocks noChangeArrowheads="1"/>
            </p:cNvSpPr>
            <p:nvPr/>
          </p:nvSpPr>
          <p:spPr bwMode="auto">
            <a:xfrm>
              <a:off x="7604864" y="4231195"/>
              <a:ext cx="442753" cy="1200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7200">
                  <a:solidFill>
                    <a:srgbClr val="0066FF"/>
                  </a:solidFill>
                  <a:latin typeface="Century Gothic" pitchFamily="34" charset="0"/>
                </a:rPr>
                <a:t>f</a:t>
              </a:r>
            </a:p>
          </p:txBody>
        </p:sp>
        <p:sp>
          <p:nvSpPr>
            <p:cNvPr id="37895" name="Retângulo 22"/>
            <p:cNvSpPr>
              <a:spLocks noChangeArrowheads="1"/>
            </p:cNvSpPr>
            <p:nvPr/>
          </p:nvSpPr>
          <p:spPr bwMode="auto">
            <a:xfrm>
              <a:off x="5564115" y="3443117"/>
              <a:ext cx="867551" cy="1200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7200">
                  <a:solidFill>
                    <a:schemeClr val="bg1"/>
                  </a:solidFill>
                  <a:latin typeface="Century Gothic" pitchFamily="34" charset="0"/>
                </a:rPr>
                <a:t>A</a:t>
              </a:r>
              <a:endParaRPr lang="pt-BR" sz="7200">
                <a:latin typeface="Century Gothic" pitchFamily="34" charset="0"/>
              </a:endParaRPr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7527135" y="2928934"/>
              <a:ext cx="627099" cy="1200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720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entury Gothic" pitchFamily="34" charset="0"/>
                </a:rPr>
                <a:t>F</a:t>
              </a:r>
            </a:p>
          </p:txBody>
        </p:sp>
        <p:sp>
          <p:nvSpPr>
            <p:cNvPr id="37897" name="Retângulo 24"/>
            <p:cNvSpPr>
              <a:spLocks noChangeArrowheads="1"/>
            </p:cNvSpPr>
            <p:nvPr/>
          </p:nvSpPr>
          <p:spPr bwMode="auto">
            <a:xfrm>
              <a:off x="7543356" y="3000372"/>
              <a:ext cx="646335" cy="1200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7200">
                  <a:solidFill>
                    <a:schemeClr val="bg1"/>
                  </a:solidFill>
                  <a:latin typeface="Century Gothic" pitchFamily="34" charset="0"/>
                </a:rPr>
                <a:t>_</a:t>
              </a:r>
              <a:endParaRPr lang="pt-BR" sz="7200">
                <a:latin typeface="Century Gothic" pitchFamily="34" charset="0"/>
              </a:endParaRPr>
            </a:p>
          </p:txBody>
        </p:sp>
        <p:sp>
          <p:nvSpPr>
            <p:cNvPr id="37898" name="Retângulo 25"/>
            <p:cNvSpPr>
              <a:spLocks noChangeArrowheads="1"/>
            </p:cNvSpPr>
            <p:nvPr/>
          </p:nvSpPr>
          <p:spPr bwMode="auto">
            <a:xfrm>
              <a:off x="6483913" y="3443117"/>
              <a:ext cx="739311" cy="1200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7200">
                  <a:solidFill>
                    <a:schemeClr val="bg1"/>
                  </a:solidFill>
                  <a:latin typeface="Century Gothic" pitchFamily="34" charset="0"/>
                </a:rPr>
                <a:t>=</a:t>
              </a:r>
              <a:endParaRPr lang="pt-BR" sz="7200">
                <a:latin typeface="Century Gothic" pitchFamily="34" charset="0"/>
              </a:endParaRPr>
            </a:p>
          </p:txBody>
        </p:sp>
      </p:grpSp>
      <p:sp>
        <p:nvSpPr>
          <p:cNvPr id="11" name="CaixaDeTexto 10"/>
          <p:cNvSpPr txBox="1"/>
          <p:nvPr/>
        </p:nvSpPr>
        <p:spPr>
          <a:xfrm>
            <a:off x="467544" y="5157192"/>
            <a:ext cx="784887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00FF00"/>
                </a:solidFill>
              </a:rPr>
              <a:t>Refrator </a:t>
            </a:r>
            <a:r>
              <a:rPr lang="pt-BR" sz="2000" dirty="0" err="1" smtClean="0">
                <a:solidFill>
                  <a:srgbClr val="00FF00"/>
                </a:solidFill>
              </a:rPr>
              <a:t>Grubb</a:t>
            </a:r>
            <a:r>
              <a:rPr lang="pt-BR" sz="2000" dirty="0" smtClean="0">
                <a:solidFill>
                  <a:srgbClr val="00FF00"/>
                </a:solidFill>
              </a:rPr>
              <a:t>;</a:t>
            </a:r>
          </a:p>
          <a:p>
            <a:pPr algn="l"/>
            <a:r>
              <a:rPr lang="pt-BR" sz="2000" dirty="0" smtClean="0">
                <a:solidFill>
                  <a:srgbClr val="00B0F0"/>
                </a:solidFill>
              </a:rPr>
              <a:t>f = 40mm </a:t>
            </a:r>
            <a:r>
              <a:rPr lang="pt-BR" sz="2000" dirty="0" smtClean="0">
                <a:solidFill>
                  <a:srgbClr val="00FF00"/>
                </a:solidFill>
              </a:rPr>
              <a:t>;</a:t>
            </a:r>
            <a:r>
              <a:rPr lang="pt-BR" sz="2000" dirty="0" smtClean="0"/>
              <a:t>  </a:t>
            </a:r>
            <a:r>
              <a:rPr lang="pt-BR" sz="2000" dirty="0" smtClean="0">
                <a:solidFill>
                  <a:schemeClr val="bg1"/>
                </a:solidFill>
              </a:rPr>
              <a:t>A =   75X</a:t>
            </a:r>
          </a:p>
          <a:p>
            <a:pPr algn="l"/>
            <a:r>
              <a:rPr lang="pt-BR" sz="2000" dirty="0" smtClean="0">
                <a:solidFill>
                  <a:srgbClr val="00B0F0"/>
                </a:solidFill>
              </a:rPr>
              <a:t>f = 25mm </a:t>
            </a:r>
            <a:r>
              <a:rPr lang="pt-BR" sz="2000" dirty="0" smtClean="0">
                <a:solidFill>
                  <a:srgbClr val="00FF00"/>
                </a:solidFill>
              </a:rPr>
              <a:t>;</a:t>
            </a:r>
            <a:r>
              <a:rPr lang="pt-BR" sz="2000" dirty="0" smtClean="0"/>
              <a:t>  </a:t>
            </a:r>
            <a:r>
              <a:rPr lang="pt-BR" sz="2000" dirty="0" smtClean="0">
                <a:solidFill>
                  <a:schemeClr val="bg1"/>
                </a:solidFill>
              </a:rPr>
              <a:t>A = 120X</a:t>
            </a:r>
          </a:p>
          <a:p>
            <a:pPr algn="l"/>
            <a:r>
              <a:rPr lang="pt-BR" sz="2000" dirty="0" smtClean="0">
                <a:solidFill>
                  <a:srgbClr val="00B0F0"/>
                </a:solidFill>
              </a:rPr>
              <a:t>f = 16mm </a:t>
            </a:r>
            <a:r>
              <a:rPr lang="pt-BR" sz="2000" dirty="0" smtClean="0">
                <a:solidFill>
                  <a:srgbClr val="00FF00"/>
                </a:solidFill>
              </a:rPr>
              <a:t>;</a:t>
            </a:r>
            <a:r>
              <a:rPr lang="pt-BR" sz="2000" dirty="0" smtClean="0"/>
              <a:t>  </a:t>
            </a:r>
            <a:r>
              <a:rPr lang="pt-BR" sz="2000" dirty="0" smtClean="0">
                <a:solidFill>
                  <a:schemeClr val="bg1"/>
                </a:solidFill>
              </a:rPr>
              <a:t>A = 187.5X</a:t>
            </a:r>
          </a:p>
          <a:p>
            <a:pPr algn="l"/>
            <a:r>
              <a:rPr lang="pt-BR" sz="2000" dirty="0" smtClean="0">
                <a:solidFill>
                  <a:srgbClr val="00B0F0"/>
                </a:solidFill>
              </a:rPr>
              <a:t>f = 10mm </a:t>
            </a:r>
            <a:r>
              <a:rPr lang="pt-BR" sz="2000" dirty="0" smtClean="0">
                <a:solidFill>
                  <a:srgbClr val="00FF00"/>
                </a:solidFill>
              </a:rPr>
              <a:t>;</a:t>
            </a:r>
            <a:r>
              <a:rPr lang="pt-BR" sz="2000" dirty="0" smtClean="0"/>
              <a:t>  </a:t>
            </a:r>
            <a:r>
              <a:rPr lang="pt-BR" sz="2000" dirty="0" smtClean="0">
                <a:solidFill>
                  <a:schemeClr val="bg1"/>
                </a:solidFill>
              </a:rPr>
              <a:t>A = 300X</a:t>
            </a:r>
          </a:p>
          <a:p>
            <a:pPr algn="l"/>
            <a:endParaRPr lang="pt-B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ítulo 3"/>
          <p:cNvSpPr>
            <a:spLocks noGrp="1"/>
          </p:cNvSpPr>
          <p:nvPr>
            <p:ph type="title"/>
          </p:nvPr>
        </p:nvSpPr>
        <p:spPr>
          <a:xfrm>
            <a:off x="642938" y="42862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Aumento máximo útil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428624" y="2500313"/>
            <a:ext cx="7887791" cy="3429000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400" b="0" kern="0" dirty="0" smtClean="0">
                <a:solidFill>
                  <a:srgbClr val="00FF00"/>
                </a:solidFill>
                <a:latin typeface="Century Gothic" pitchFamily="34" charset="0"/>
              </a:rPr>
              <a:t>2x o diâmetro do telescópio em mm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sz="3400" b="0" kern="0" dirty="0" smtClean="0">
                <a:solidFill>
                  <a:srgbClr val="00FF00"/>
                </a:solidFill>
                <a:latin typeface="Century Gothic" pitchFamily="34" charset="0"/>
              </a:rPr>
              <a:t>Um telescópio de 60 mm: 120x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sz="3400" b="0" kern="0" dirty="0" smtClean="0">
                <a:solidFill>
                  <a:srgbClr val="00FF00"/>
                </a:solidFill>
                <a:latin typeface="Century Gothic" pitchFamily="34" charset="0"/>
              </a:rPr>
              <a:t>Um telescópio de 110 mm: 220x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sz="3400" b="0" kern="0" dirty="0" smtClean="0">
                <a:solidFill>
                  <a:srgbClr val="00FF00"/>
                </a:solidFill>
                <a:latin typeface="Century Gothic" pitchFamily="34" charset="0"/>
              </a:rPr>
              <a:t>Um telescópio de 250 mm: 500x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sz="3400" b="0" kern="0" dirty="0" smtClean="0">
                <a:solidFill>
                  <a:srgbClr val="00FF00"/>
                </a:solidFill>
                <a:latin typeface="Century Gothic" pitchFamily="34" charset="0"/>
              </a:rPr>
              <a:t> Refrator </a:t>
            </a:r>
            <a:r>
              <a:rPr lang="pt-BR" sz="3400" b="0" kern="0" dirty="0" err="1" smtClean="0">
                <a:solidFill>
                  <a:srgbClr val="00FF00"/>
                </a:solidFill>
                <a:latin typeface="Century Gothic" pitchFamily="34" charset="0"/>
              </a:rPr>
              <a:t>Grubb</a:t>
            </a:r>
            <a:r>
              <a:rPr lang="pt-BR" sz="3400" b="0" kern="0" dirty="0" smtClean="0">
                <a:solidFill>
                  <a:srgbClr val="00FF00"/>
                </a:solidFill>
                <a:latin typeface="Century Gothic" pitchFamily="34" charset="0"/>
              </a:rPr>
              <a:t> de 204 mm: 404x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ítulo 3"/>
          <p:cNvSpPr>
            <a:spLocks noGrp="1"/>
          </p:cNvSpPr>
          <p:nvPr>
            <p:ph type="title"/>
          </p:nvPr>
        </p:nvSpPr>
        <p:spPr>
          <a:xfrm>
            <a:off x="642938" y="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poder separador, P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285750" y="1045368"/>
            <a:ext cx="4286250" cy="5072063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2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  </a:t>
            </a:r>
            <a:r>
              <a:rPr lang="pt-BR" sz="2800" b="0" kern="0" dirty="0">
                <a:solidFill>
                  <a:srgbClr val="00FF00"/>
                </a:solidFill>
                <a:latin typeface="Century Gothic" pitchFamily="34" charset="0"/>
              </a:rPr>
              <a:t>Mede a capacidade do telescópio de podermos ver a menor separação angular entre dois pontos</a:t>
            </a:r>
          </a:p>
        </p:txBody>
      </p:sp>
      <p:pic>
        <p:nvPicPr>
          <p:cNvPr id="67586" name="Picture 2" descr="C:\Documents and Settings\andre silva\Meus documentos\CONCURSO_CDCC\apresentações\Imagens\telescópios\resoluçã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8" y="4429125"/>
            <a:ext cx="120650" cy="71438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</p:pic>
      <p:pic>
        <p:nvPicPr>
          <p:cNvPr id="27" name="Picture 2" descr="C:\Documents and Settings\andre silva\Meus documentos\CONCURSO_CDCC\apresentações\Imagens\telescópios\resoluçã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789040"/>
            <a:ext cx="2562225" cy="190023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sp>
        <p:nvSpPr>
          <p:cNvPr id="28" name="Retângulo 27"/>
          <p:cNvSpPr/>
          <p:nvPr/>
        </p:nvSpPr>
        <p:spPr bwMode="auto">
          <a:xfrm>
            <a:off x="5004048" y="1045368"/>
            <a:ext cx="3643313" cy="5072063"/>
          </a:xfrm>
          <a:prstGeom prst="rect">
            <a:avLst/>
          </a:prstGeom>
          <a:solidFill>
            <a:schemeClr val="bg2">
              <a:lumMod val="75000"/>
              <a:alpha val="13000"/>
            </a:schemeClr>
          </a:solidFill>
          <a:ln w="12700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8919" name="Retângulo 28"/>
          <p:cNvSpPr>
            <a:spLocks noChangeArrowheads="1"/>
          </p:cNvSpPr>
          <p:nvPr/>
        </p:nvSpPr>
        <p:spPr bwMode="auto">
          <a:xfrm>
            <a:off x="7086600" y="2786063"/>
            <a:ext cx="850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7200" dirty="0">
                <a:solidFill>
                  <a:srgbClr val="FFFF00"/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38920" name="Retângulo 32"/>
          <p:cNvSpPr>
            <a:spLocks noChangeArrowheads="1"/>
          </p:cNvSpPr>
          <p:nvPr/>
        </p:nvSpPr>
        <p:spPr bwMode="auto">
          <a:xfrm>
            <a:off x="5406645" y="2071688"/>
            <a:ext cx="7024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7200">
                <a:solidFill>
                  <a:schemeClr val="bg1"/>
                </a:solidFill>
                <a:latin typeface="Century Gothic" pitchFamily="34" charset="0"/>
              </a:rPr>
              <a:t>P</a:t>
            </a:r>
            <a:endParaRPr lang="pt-BR" sz="7200">
              <a:latin typeface="Century Gothic" pitchFamily="34" charset="0"/>
            </a:endParaRPr>
          </a:p>
        </p:txBody>
      </p:sp>
      <p:sp>
        <p:nvSpPr>
          <p:cNvPr id="38921" name="Retângulo 34"/>
          <p:cNvSpPr>
            <a:spLocks noChangeArrowheads="1"/>
          </p:cNvSpPr>
          <p:nvPr/>
        </p:nvSpPr>
        <p:spPr bwMode="auto">
          <a:xfrm>
            <a:off x="6572250" y="1571625"/>
            <a:ext cx="17240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7200">
                <a:solidFill>
                  <a:schemeClr val="bg1"/>
                </a:solidFill>
                <a:latin typeface="Century Gothic" pitchFamily="34" charset="0"/>
              </a:rPr>
              <a:t>120</a:t>
            </a:r>
          </a:p>
        </p:txBody>
      </p:sp>
      <p:sp>
        <p:nvSpPr>
          <p:cNvPr id="38922" name="Retângulo 35"/>
          <p:cNvSpPr>
            <a:spLocks noChangeArrowheads="1"/>
          </p:cNvSpPr>
          <p:nvPr/>
        </p:nvSpPr>
        <p:spPr bwMode="auto">
          <a:xfrm>
            <a:off x="6940589" y="1714500"/>
            <a:ext cx="11079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7200">
                <a:solidFill>
                  <a:schemeClr val="bg1"/>
                </a:solidFill>
                <a:latin typeface="Century Gothic" pitchFamily="34" charset="0"/>
              </a:rPr>
              <a:t>__</a:t>
            </a:r>
            <a:endParaRPr lang="pt-BR" sz="7200">
              <a:latin typeface="Century Gothic" pitchFamily="34" charset="0"/>
            </a:endParaRPr>
          </a:p>
        </p:txBody>
      </p:sp>
      <p:sp>
        <p:nvSpPr>
          <p:cNvPr id="38923" name="Retângulo 38"/>
          <p:cNvSpPr>
            <a:spLocks noChangeArrowheads="1"/>
          </p:cNvSpPr>
          <p:nvPr/>
        </p:nvSpPr>
        <p:spPr bwMode="auto">
          <a:xfrm>
            <a:off x="6140685" y="2157413"/>
            <a:ext cx="73930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7200">
                <a:solidFill>
                  <a:schemeClr val="bg1"/>
                </a:solidFill>
                <a:latin typeface="Century Gothic" pitchFamily="34" charset="0"/>
              </a:rPr>
              <a:t>=</a:t>
            </a:r>
            <a:endParaRPr lang="pt-BR" sz="7200">
              <a:latin typeface="Century Gothic" pitchFamily="34" charset="0"/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5364088" y="4149080"/>
            <a:ext cx="3214687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2400" kern="0" dirty="0">
                <a:solidFill>
                  <a:schemeClr val="bg1"/>
                </a:solidFill>
                <a:latin typeface="Century Gothic" pitchFamily="34" charset="0"/>
              </a:rPr>
              <a:t>P</a:t>
            </a:r>
            <a:r>
              <a:rPr lang="pt-BR" sz="2400" b="0" kern="0" dirty="0">
                <a:solidFill>
                  <a:srgbClr val="00FF00"/>
                </a:solidFill>
                <a:latin typeface="Century Gothic" pitchFamily="34" charset="0"/>
              </a:rPr>
              <a:t> em segundos de arco (”)</a:t>
            </a:r>
            <a:endParaRPr lang="pt-BR" sz="24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5364088" y="5085184"/>
            <a:ext cx="3214687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2400" kern="0" dirty="0">
                <a:solidFill>
                  <a:srgbClr val="FFFF00"/>
                </a:solidFill>
                <a:latin typeface="Century Gothic" pitchFamily="34" charset="0"/>
              </a:rPr>
              <a:t>D</a:t>
            </a:r>
            <a:r>
              <a:rPr lang="pt-BR" sz="2400" b="0" kern="0" dirty="0">
                <a:solidFill>
                  <a:srgbClr val="00FF00"/>
                </a:solidFill>
                <a:latin typeface="Century Gothic" pitchFamily="34" charset="0"/>
              </a:rPr>
              <a:t> é o diâmetro em milímetros (mm)</a:t>
            </a:r>
            <a:endParaRPr lang="pt-BR" sz="24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Crédito da imagem: http://www.meade.com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635896" y="6308783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CC99"/>
                </a:solidFill>
              </a:rPr>
              <a:t>Refrator </a:t>
            </a:r>
            <a:r>
              <a:rPr lang="pt-BR" sz="2400" dirty="0" err="1" smtClean="0">
                <a:solidFill>
                  <a:srgbClr val="00CC99"/>
                </a:solidFill>
              </a:rPr>
              <a:t>Grubb</a:t>
            </a:r>
            <a:r>
              <a:rPr lang="pt-BR" sz="2400" dirty="0" smtClean="0">
                <a:solidFill>
                  <a:srgbClr val="00CC99"/>
                </a:solidFill>
              </a:rPr>
              <a:t>;   </a:t>
            </a:r>
            <a:r>
              <a:rPr lang="pt-BR" sz="2400" dirty="0" smtClean="0">
                <a:solidFill>
                  <a:schemeClr val="bg1"/>
                </a:solidFill>
              </a:rPr>
              <a:t>P </a:t>
            </a:r>
            <a:r>
              <a:rPr lang="pt-BR" sz="2400" dirty="0" smtClean="0">
                <a:solidFill>
                  <a:srgbClr val="00CC99"/>
                </a:solidFill>
              </a:rPr>
              <a:t>= 0,6”</a:t>
            </a:r>
            <a:endParaRPr lang="pt-BR" dirty="0">
              <a:solidFill>
                <a:srgbClr val="00CC99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 3"/>
          <p:cNvSpPr>
            <a:spLocks noGrp="1"/>
          </p:cNvSpPr>
          <p:nvPr>
            <p:ph type="title"/>
          </p:nvPr>
        </p:nvSpPr>
        <p:spPr>
          <a:xfrm>
            <a:off x="642938" y="0"/>
            <a:ext cx="777240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Magnitude limite, m</a:t>
            </a:r>
            <a:r>
              <a:rPr lang="pt-BR" baseline="-25000" smtClean="0">
                <a:solidFill>
                  <a:schemeClr val="bg1"/>
                </a:solidFill>
                <a:latin typeface="Century Gothic" pitchFamily="34" charset="0"/>
              </a:rPr>
              <a:t>lim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500063" y="1571625"/>
            <a:ext cx="4286250" cy="1857375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2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  </a:t>
            </a:r>
            <a:r>
              <a:rPr lang="pt-BR" sz="2800" b="0" kern="0" dirty="0">
                <a:solidFill>
                  <a:srgbClr val="00FF00"/>
                </a:solidFill>
                <a:latin typeface="Century Gothic" pitchFamily="34" charset="0"/>
              </a:rPr>
              <a:t>Mede magnitude da estrela de menor brilho que pode ser vista ao telescópio</a:t>
            </a:r>
          </a:p>
        </p:txBody>
      </p:sp>
      <p:sp>
        <p:nvSpPr>
          <p:cNvPr id="28" name="Retângulo 27"/>
          <p:cNvSpPr/>
          <p:nvPr/>
        </p:nvSpPr>
        <p:spPr bwMode="auto">
          <a:xfrm>
            <a:off x="500063" y="3643313"/>
            <a:ext cx="4286250" cy="2071687"/>
          </a:xfrm>
          <a:prstGeom prst="rect">
            <a:avLst/>
          </a:prstGeom>
          <a:solidFill>
            <a:schemeClr val="bg2">
              <a:lumMod val="75000"/>
              <a:alpha val="13000"/>
            </a:schemeClr>
          </a:solidFill>
          <a:ln w="12700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39941" name="Grupo 13"/>
          <p:cNvGrpSpPr>
            <a:grpSpLocks/>
          </p:cNvGrpSpPr>
          <p:nvPr/>
        </p:nvGrpSpPr>
        <p:grpSpPr bwMode="auto">
          <a:xfrm>
            <a:off x="555587" y="3840163"/>
            <a:ext cx="4245049" cy="731880"/>
            <a:chOff x="5349842" y="2071678"/>
            <a:chExt cx="4244741" cy="731929"/>
          </a:xfrm>
        </p:grpSpPr>
        <p:sp>
          <p:nvSpPr>
            <p:cNvPr id="39945" name="Retângulo 32"/>
            <p:cNvSpPr>
              <a:spLocks noChangeArrowheads="1"/>
            </p:cNvSpPr>
            <p:nvPr/>
          </p:nvSpPr>
          <p:spPr bwMode="auto">
            <a:xfrm>
              <a:off x="5349842" y="2071678"/>
              <a:ext cx="1055021" cy="646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3600">
                  <a:solidFill>
                    <a:schemeClr val="bg1"/>
                  </a:solidFill>
                  <a:latin typeface="Century Gothic" pitchFamily="34" charset="0"/>
                </a:rPr>
                <a:t>m</a:t>
              </a:r>
              <a:r>
                <a:rPr lang="pt-BR" sz="3600" baseline="-25000">
                  <a:solidFill>
                    <a:schemeClr val="bg1"/>
                  </a:solidFill>
                  <a:latin typeface="Century Gothic" pitchFamily="34" charset="0"/>
                </a:rPr>
                <a:t>lim</a:t>
              </a:r>
              <a:endParaRPr lang="pt-BR" sz="3600">
                <a:latin typeface="Century Gothic" pitchFamily="34" charset="0"/>
              </a:endParaRPr>
            </a:p>
          </p:txBody>
        </p:sp>
        <p:sp>
          <p:nvSpPr>
            <p:cNvPr id="39946" name="Retângulo 34"/>
            <p:cNvSpPr>
              <a:spLocks noChangeArrowheads="1"/>
            </p:cNvSpPr>
            <p:nvPr/>
          </p:nvSpPr>
          <p:spPr bwMode="auto">
            <a:xfrm>
              <a:off x="6675406" y="2139727"/>
              <a:ext cx="2919177" cy="646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3600" dirty="0">
                  <a:solidFill>
                    <a:srgbClr val="00FF00"/>
                  </a:solidFill>
                  <a:latin typeface="Century Gothic" pitchFamily="34" charset="0"/>
                </a:rPr>
                <a:t>7,1 + 5.</a:t>
              </a:r>
              <a:r>
                <a:rPr lang="pt-BR" sz="3600" dirty="0" err="1">
                  <a:solidFill>
                    <a:srgbClr val="00FF00"/>
                  </a:solidFill>
                  <a:latin typeface="Century Gothic" pitchFamily="34" charset="0"/>
                </a:rPr>
                <a:t>log</a:t>
              </a:r>
              <a:r>
                <a:rPr lang="pt-BR" sz="3600" dirty="0">
                  <a:solidFill>
                    <a:srgbClr val="00FF00"/>
                  </a:solidFill>
                  <a:latin typeface="Century Gothic" pitchFamily="34" charset="0"/>
                </a:rPr>
                <a:t> </a:t>
              </a:r>
              <a:r>
                <a:rPr lang="pt-BR" sz="3600" dirty="0">
                  <a:solidFill>
                    <a:srgbClr val="FFFF00"/>
                  </a:solidFill>
                  <a:latin typeface="Century Gothic" pitchFamily="34" charset="0"/>
                </a:rPr>
                <a:t>D</a:t>
              </a:r>
            </a:p>
          </p:txBody>
        </p:sp>
        <p:sp>
          <p:nvSpPr>
            <p:cNvPr id="39947" name="Retângulo 38"/>
            <p:cNvSpPr>
              <a:spLocks noChangeArrowheads="1"/>
            </p:cNvSpPr>
            <p:nvPr/>
          </p:nvSpPr>
          <p:spPr bwMode="auto">
            <a:xfrm>
              <a:off x="6328617" y="2157233"/>
              <a:ext cx="461952" cy="646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3600">
                  <a:solidFill>
                    <a:schemeClr val="bg1"/>
                  </a:solidFill>
                  <a:latin typeface="Century Gothic" pitchFamily="34" charset="0"/>
                </a:rPr>
                <a:t>=</a:t>
              </a:r>
              <a:endParaRPr lang="pt-BR" sz="3600">
                <a:latin typeface="Century Gothic" pitchFamily="34" charset="0"/>
              </a:endParaRPr>
            </a:p>
          </p:txBody>
        </p:sp>
      </p:grpSp>
      <p:sp>
        <p:nvSpPr>
          <p:cNvPr id="41" name="Retângulo 40"/>
          <p:cNvSpPr/>
          <p:nvPr/>
        </p:nvSpPr>
        <p:spPr>
          <a:xfrm>
            <a:off x="571500" y="4643438"/>
            <a:ext cx="3786188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2400" kern="0" dirty="0">
                <a:solidFill>
                  <a:srgbClr val="FFFF00"/>
                </a:solidFill>
                <a:latin typeface="Century Gothic" pitchFamily="34" charset="0"/>
              </a:rPr>
              <a:t>D</a:t>
            </a:r>
            <a:r>
              <a:rPr lang="pt-BR" sz="2400" b="0" kern="0" dirty="0">
                <a:solidFill>
                  <a:srgbClr val="00FF00"/>
                </a:solidFill>
                <a:latin typeface="Century Gothic" pitchFamily="34" charset="0"/>
              </a:rPr>
              <a:t> é o diâmetro em centímetros (cm)</a:t>
            </a:r>
            <a:endParaRPr lang="pt-BR" sz="24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pic>
        <p:nvPicPr>
          <p:cNvPr id="68612" name="Picture 4" descr="C:\Documents and Settings\andre silva\Meus documentos\CONCURSO_CDCC\apresentações\Imagens\telescópios\very_angry_baby_face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5214938" y="1571625"/>
            <a:ext cx="3225800" cy="416242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sp>
        <p:nvSpPr>
          <p:cNvPr id="18" name="CaixaDeTexto 17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Crédito da imagem: http://www.webmastertalkforums.com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23528" y="6021288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accent1"/>
                </a:solidFill>
              </a:rPr>
              <a:t>Refrator </a:t>
            </a:r>
            <a:r>
              <a:rPr lang="pt-BR" sz="2800" dirty="0" err="1" smtClean="0">
                <a:solidFill>
                  <a:schemeClr val="accent1"/>
                </a:solidFill>
              </a:rPr>
              <a:t>Grubb</a:t>
            </a:r>
            <a:r>
              <a:rPr lang="pt-BR" sz="2800" dirty="0" smtClean="0">
                <a:solidFill>
                  <a:schemeClr val="accent1"/>
                </a:solidFill>
              </a:rPr>
              <a:t>;  </a:t>
            </a:r>
            <a:r>
              <a:rPr lang="pt-BR" sz="2800" dirty="0" smtClean="0">
                <a:solidFill>
                  <a:srgbClr val="FFFF00"/>
                </a:solidFill>
              </a:rPr>
              <a:t>D</a:t>
            </a:r>
            <a:r>
              <a:rPr lang="pt-BR" sz="2800" dirty="0" smtClean="0">
                <a:solidFill>
                  <a:schemeClr val="accent1"/>
                </a:solidFill>
              </a:rPr>
              <a:t>=204mm  </a:t>
            </a:r>
            <a:r>
              <a:rPr lang="pt-BR" sz="2800" dirty="0" smtClean="0">
                <a:solidFill>
                  <a:schemeClr val="bg1"/>
                </a:solidFill>
              </a:rPr>
              <a:t>m </a:t>
            </a:r>
            <a:r>
              <a:rPr lang="pt-BR" sz="2800" baseline="-25000" dirty="0" err="1" smtClean="0">
                <a:solidFill>
                  <a:schemeClr val="bg1"/>
                </a:solidFill>
              </a:rPr>
              <a:t>lim</a:t>
            </a:r>
            <a:r>
              <a:rPr lang="pt-BR" sz="2800" dirty="0" smtClean="0">
                <a:solidFill>
                  <a:schemeClr val="bg1"/>
                </a:solidFill>
              </a:rPr>
              <a:t> </a:t>
            </a:r>
            <a:r>
              <a:rPr lang="pt-BR" sz="2800" dirty="0" smtClean="0">
                <a:solidFill>
                  <a:schemeClr val="accent1"/>
                </a:solidFill>
              </a:rPr>
              <a:t>= 13.6</a:t>
            </a:r>
            <a:endParaRPr lang="pt-BR"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 3"/>
          <p:cNvSpPr>
            <a:spLocks noGrp="1"/>
          </p:cNvSpPr>
          <p:nvPr>
            <p:ph type="title"/>
          </p:nvPr>
        </p:nvSpPr>
        <p:spPr>
          <a:xfrm>
            <a:off x="411225" y="-171400"/>
            <a:ext cx="832155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Razão de Luminosidade (</a:t>
            </a: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“LGP”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)</a:t>
            </a:r>
            <a:endParaRPr lang="pt-BR" baseline="-250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467544" y="776440"/>
            <a:ext cx="4248472" cy="2804960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2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  </a:t>
            </a:r>
            <a:r>
              <a:rPr lang="pt-BR" sz="2400" b="0" kern="0" dirty="0">
                <a:solidFill>
                  <a:srgbClr val="00FF00"/>
                </a:solidFill>
                <a:latin typeface="Century Gothic" pitchFamily="34" charset="0"/>
              </a:rPr>
              <a:t>Mede 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itchFamily="34" charset="0"/>
              </a:rPr>
              <a:t>a razão de luz coletada pela objetiva do telescópio comparada com o olho humano ou com outro instrumento.</a:t>
            </a:r>
            <a:endParaRPr lang="pt-BR" sz="2800" b="0" kern="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28" name="Retângulo 27"/>
          <p:cNvSpPr/>
          <p:nvPr/>
        </p:nvSpPr>
        <p:spPr bwMode="auto">
          <a:xfrm>
            <a:off x="470879" y="3643313"/>
            <a:ext cx="4286250" cy="2071687"/>
          </a:xfrm>
          <a:prstGeom prst="rect">
            <a:avLst/>
          </a:prstGeom>
          <a:solidFill>
            <a:schemeClr val="bg2">
              <a:lumMod val="75000"/>
              <a:alpha val="13000"/>
            </a:schemeClr>
          </a:solidFill>
          <a:ln w="12700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2" name="Grupo 13"/>
          <p:cNvGrpSpPr>
            <a:grpSpLocks/>
          </p:cNvGrpSpPr>
          <p:nvPr/>
        </p:nvGrpSpPr>
        <p:grpSpPr bwMode="auto">
          <a:xfrm>
            <a:off x="566007" y="3840163"/>
            <a:ext cx="3731285" cy="731880"/>
            <a:chOff x="5360265" y="2071678"/>
            <a:chExt cx="3731017" cy="731929"/>
          </a:xfrm>
        </p:grpSpPr>
        <p:sp>
          <p:nvSpPr>
            <p:cNvPr id="39945" name="Retângulo 32"/>
            <p:cNvSpPr>
              <a:spLocks noChangeArrowheads="1"/>
            </p:cNvSpPr>
            <p:nvPr/>
          </p:nvSpPr>
          <p:spPr bwMode="auto">
            <a:xfrm>
              <a:off x="5360265" y="2071678"/>
              <a:ext cx="1034182" cy="646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3600" dirty="0" smtClean="0">
                  <a:solidFill>
                    <a:schemeClr val="bg1"/>
                  </a:solidFill>
                  <a:latin typeface="Century Gothic" pitchFamily="34" charset="0"/>
                </a:rPr>
                <a:t>LGP</a:t>
              </a:r>
              <a:endParaRPr lang="pt-BR" sz="3600" dirty="0">
                <a:latin typeface="Century Gothic" pitchFamily="34" charset="0"/>
              </a:endParaRPr>
            </a:p>
          </p:txBody>
        </p:sp>
        <p:sp>
          <p:nvSpPr>
            <p:cNvPr id="39946" name="Retângulo 34"/>
            <p:cNvSpPr>
              <a:spLocks noChangeArrowheads="1"/>
            </p:cNvSpPr>
            <p:nvPr/>
          </p:nvSpPr>
          <p:spPr bwMode="auto">
            <a:xfrm>
              <a:off x="7178716" y="2139727"/>
              <a:ext cx="1912566" cy="646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3600" dirty="0" smtClean="0">
                  <a:solidFill>
                    <a:srgbClr val="00FF00"/>
                  </a:solidFill>
                  <a:latin typeface="Century Gothic" pitchFamily="34" charset="0"/>
                </a:rPr>
                <a:t>(</a:t>
              </a:r>
              <a:r>
                <a:rPr lang="pt-BR" sz="3600" dirty="0" smtClean="0">
                  <a:solidFill>
                    <a:srgbClr val="FFFF00"/>
                  </a:solidFill>
                  <a:latin typeface="Century Gothic" pitchFamily="34" charset="0"/>
                </a:rPr>
                <a:t>D</a:t>
              </a:r>
              <a:r>
                <a:rPr lang="pt-BR" sz="3600" baseline="-25000" dirty="0" smtClean="0">
                  <a:solidFill>
                    <a:srgbClr val="00FF00"/>
                  </a:solidFill>
                  <a:latin typeface="Century Gothic" pitchFamily="34" charset="0"/>
                </a:rPr>
                <a:t>1</a:t>
              </a:r>
              <a:r>
                <a:rPr lang="pt-BR" sz="3600" dirty="0" smtClean="0">
                  <a:solidFill>
                    <a:srgbClr val="00FF00"/>
                  </a:solidFill>
                  <a:latin typeface="Century Gothic" pitchFamily="34" charset="0"/>
                </a:rPr>
                <a:t>/</a:t>
              </a:r>
              <a:r>
                <a:rPr lang="pt-BR" sz="3600" dirty="0" smtClean="0">
                  <a:solidFill>
                    <a:srgbClr val="FFFF00"/>
                  </a:solidFill>
                  <a:latin typeface="Century Gothic" pitchFamily="34" charset="0"/>
                </a:rPr>
                <a:t>D</a:t>
              </a:r>
              <a:r>
                <a:rPr lang="pt-BR" sz="3600" baseline="-25000" dirty="0" smtClean="0">
                  <a:solidFill>
                    <a:srgbClr val="00FF00"/>
                  </a:solidFill>
                  <a:latin typeface="Century Gothic" pitchFamily="34" charset="0"/>
                </a:rPr>
                <a:t>2</a:t>
              </a:r>
              <a:r>
                <a:rPr lang="pt-BR" sz="3600" dirty="0" smtClean="0">
                  <a:solidFill>
                    <a:srgbClr val="00FF00"/>
                  </a:solidFill>
                  <a:latin typeface="Century Gothic" pitchFamily="34" charset="0"/>
                </a:rPr>
                <a:t>)</a:t>
              </a:r>
              <a:r>
                <a:rPr lang="pt-BR" sz="3600" baseline="30000" dirty="0" smtClean="0">
                  <a:solidFill>
                    <a:srgbClr val="00FF00"/>
                  </a:solidFill>
                  <a:latin typeface="Century Gothic" pitchFamily="34" charset="0"/>
                </a:rPr>
                <a:t>2</a:t>
              </a:r>
              <a:endParaRPr lang="pt-BR" sz="3600" baseline="30000" dirty="0">
                <a:solidFill>
                  <a:srgbClr val="FFFF00"/>
                </a:solidFill>
                <a:latin typeface="Century Gothic" pitchFamily="34" charset="0"/>
              </a:endParaRPr>
            </a:p>
          </p:txBody>
        </p:sp>
        <p:sp>
          <p:nvSpPr>
            <p:cNvPr id="39947" name="Retângulo 38"/>
            <p:cNvSpPr>
              <a:spLocks noChangeArrowheads="1"/>
            </p:cNvSpPr>
            <p:nvPr/>
          </p:nvSpPr>
          <p:spPr bwMode="auto">
            <a:xfrm>
              <a:off x="6328617" y="2157233"/>
              <a:ext cx="461952" cy="646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3600">
                  <a:solidFill>
                    <a:schemeClr val="bg1"/>
                  </a:solidFill>
                  <a:latin typeface="Century Gothic" pitchFamily="34" charset="0"/>
                </a:rPr>
                <a:t>=</a:t>
              </a:r>
              <a:endParaRPr lang="pt-BR" sz="3600">
                <a:latin typeface="Century Gothic" pitchFamily="34" charset="0"/>
              </a:endParaRPr>
            </a:p>
          </p:txBody>
        </p:sp>
      </p:grpSp>
      <p:sp>
        <p:nvSpPr>
          <p:cNvPr id="41" name="Retângulo 40"/>
          <p:cNvSpPr/>
          <p:nvPr/>
        </p:nvSpPr>
        <p:spPr>
          <a:xfrm>
            <a:off x="571500" y="4643438"/>
            <a:ext cx="378618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2400" kern="0" dirty="0">
                <a:solidFill>
                  <a:srgbClr val="FFFF00"/>
                </a:solidFill>
                <a:latin typeface="Century Gothic" pitchFamily="34" charset="0"/>
              </a:rPr>
              <a:t>D</a:t>
            </a:r>
            <a:r>
              <a:rPr lang="pt-BR" sz="2400" b="0" kern="0" dirty="0">
                <a:solidFill>
                  <a:srgbClr val="00FF00"/>
                </a:solidFill>
                <a:latin typeface="Century Gothic" pitchFamily="34" charset="0"/>
              </a:rPr>
              <a:t> é o diâmetro 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itchFamily="34" charset="0"/>
              </a:rPr>
              <a:t>das objetivas a comparar</a:t>
            </a:r>
            <a:endParaRPr lang="pt-BR" sz="24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23528" y="6021288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accent1"/>
                </a:solidFill>
              </a:rPr>
              <a:t>Refrator </a:t>
            </a:r>
            <a:r>
              <a:rPr lang="pt-BR" sz="2800" dirty="0" err="1" smtClean="0">
                <a:solidFill>
                  <a:schemeClr val="accent1"/>
                </a:solidFill>
              </a:rPr>
              <a:t>Grubb</a:t>
            </a:r>
            <a:r>
              <a:rPr lang="pt-BR" sz="2800" dirty="0" smtClean="0">
                <a:solidFill>
                  <a:schemeClr val="accent1"/>
                </a:solidFill>
              </a:rPr>
              <a:t>;  </a:t>
            </a:r>
            <a:r>
              <a:rPr lang="pt-BR" sz="2800" dirty="0" smtClean="0">
                <a:solidFill>
                  <a:schemeClr val="bg1"/>
                </a:solidFill>
              </a:rPr>
              <a:t>LGP =</a:t>
            </a:r>
            <a:r>
              <a:rPr lang="pt-BR" sz="2800" dirty="0" smtClean="0">
                <a:solidFill>
                  <a:schemeClr val="accent1"/>
                </a:solidFill>
              </a:rPr>
              <a:t> 849</a:t>
            </a:r>
            <a:endParaRPr lang="pt-BR" sz="2800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196752"/>
            <a:ext cx="4060728" cy="291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13"/>
          <p:cNvSpPr txBox="1"/>
          <p:nvPr/>
        </p:nvSpPr>
        <p:spPr>
          <a:xfrm>
            <a:off x="179512" y="6519446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Ref.: http://www.clifford.org/drbill/csueb/1880/presentations/02optics_8inch_cass.pdf</a:t>
            </a:r>
            <a:endParaRPr lang="pt-BR" dirty="0"/>
          </a:p>
        </p:txBody>
      </p:sp>
      <p:grpSp>
        <p:nvGrpSpPr>
          <p:cNvPr id="15" name="Grupo 13"/>
          <p:cNvGrpSpPr>
            <a:grpSpLocks/>
          </p:cNvGrpSpPr>
          <p:nvPr/>
        </p:nvGrpSpPr>
        <p:grpSpPr bwMode="auto">
          <a:xfrm>
            <a:off x="5284794" y="4437112"/>
            <a:ext cx="3384537" cy="1200329"/>
            <a:chOff x="5784996" y="1567588"/>
            <a:chExt cx="3384295" cy="1200409"/>
          </a:xfrm>
        </p:grpSpPr>
        <p:sp>
          <p:nvSpPr>
            <p:cNvPr id="16" name="Retângulo 32"/>
            <p:cNvSpPr>
              <a:spLocks noChangeArrowheads="1"/>
            </p:cNvSpPr>
            <p:nvPr/>
          </p:nvSpPr>
          <p:spPr bwMode="auto">
            <a:xfrm>
              <a:off x="5784996" y="2071678"/>
              <a:ext cx="184718" cy="646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pt-BR" sz="3600" dirty="0">
                <a:latin typeface="Century Gothic" pitchFamily="34" charset="0"/>
              </a:endParaRPr>
            </a:p>
          </p:txBody>
        </p:sp>
        <p:sp>
          <p:nvSpPr>
            <p:cNvPr id="17" name="Retângulo 34"/>
            <p:cNvSpPr>
              <a:spLocks noChangeArrowheads="1"/>
            </p:cNvSpPr>
            <p:nvPr/>
          </p:nvSpPr>
          <p:spPr bwMode="auto">
            <a:xfrm>
              <a:off x="6221259" y="1567588"/>
              <a:ext cx="2948032" cy="1200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3600" dirty="0" smtClean="0">
                  <a:solidFill>
                    <a:srgbClr val="FFFF00"/>
                  </a:solidFill>
                  <a:latin typeface="Century Gothic" pitchFamily="34" charset="0"/>
                </a:rPr>
                <a:t>D</a:t>
              </a:r>
              <a:r>
                <a:rPr lang="pt-BR" sz="3600" baseline="-25000" dirty="0" smtClean="0">
                  <a:solidFill>
                    <a:srgbClr val="00FF00"/>
                  </a:solidFill>
                  <a:latin typeface="Century Gothic" pitchFamily="34" charset="0"/>
                </a:rPr>
                <a:t>1 </a:t>
              </a:r>
              <a:r>
                <a:rPr lang="pt-BR" sz="3600" dirty="0" smtClean="0">
                  <a:solidFill>
                    <a:srgbClr val="00FF00"/>
                  </a:solidFill>
                  <a:latin typeface="Century Gothic" pitchFamily="34" charset="0"/>
                </a:rPr>
                <a:t>= 204 mm</a:t>
              </a:r>
              <a:r>
                <a:rPr lang="pt-BR" sz="3600" baseline="-25000" dirty="0" smtClean="0">
                  <a:solidFill>
                    <a:srgbClr val="00FF00"/>
                  </a:solidFill>
                  <a:latin typeface="Century Gothic" pitchFamily="34" charset="0"/>
                </a:rPr>
                <a:t/>
              </a:r>
              <a:br>
                <a:rPr lang="pt-BR" sz="3600" baseline="-25000" dirty="0" smtClean="0">
                  <a:solidFill>
                    <a:srgbClr val="00FF00"/>
                  </a:solidFill>
                  <a:latin typeface="Century Gothic" pitchFamily="34" charset="0"/>
                </a:rPr>
              </a:br>
              <a:r>
                <a:rPr lang="pt-BR" sz="3600" dirty="0" smtClean="0">
                  <a:solidFill>
                    <a:srgbClr val="FFFF00"/>
                  </a:solidFill>
                  <a:latin typeface="Century Gothic" pitchFamily="34" charset="0"/>
                </a:rPr>
                <a:t>D</a:t>
              </a:r>
              <a:r>
                <a:rPr lang="pt-BR" sz="3600" baseline="-25000" dirty="0" smtClean="0">
                  <a:solidFill>
                    <a:srgbClr val="00FF00"/>
                  </a:solidFill>
                  <a:latin typeface="Century Gothic" pitchFamily="34" charset="0"/>
                </a:rPr>
                <a:t>2</a:t>
              </a:r>
              <a:r>
                <a:rPr lang="pt-BR" sz="3600" dirty="0" smtClean="0">
                  <a:solidFill>
                    <a:srgbClr val="00FF00"/>
                  </a:solidFill>
                  <a:latin typeface="Century Gothic" pitchFamily="34" charset="0"/>
                </a:rPr>
                <a:t>= 7mm</a:t>
              </a:r>
              <a:endParaRPr lang="pt-BR" sz="3600" dirty="0">
                <a:solidFill>
                  <a:srgbClr val="FFFF00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“Praticando”...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9756" y="6237312"/>
            <a:ext cx="8964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Crédito : Universidade de Nebraska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http://www.cdcc.usp.br/cda/NAAP - </a:t>
            </a:r>
            <a:r>
              <a:rPr lang="pt-BR" sz="1200" dirty="0" err="1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Nebraska-Lincon</a:t>
            </a:r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/</a:t>
            </a:r>
            <a:r>
              <a:rPr lang="pt-BR" sz="1200" dirty="0" err="1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astroUNL</a:t>
            </a:r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/</a:t>
            </a:r>
            <a:r>
              <a:rPr lang="pt-BR" sz="1200" dirty="0" err="1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naap</a:t>
            </a:r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/index.html</a:t>
            </a:r>
            <a:endParaRPr lang="pt-BR" sz="1200" dirty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619672" y="3289012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0" dirty="0" smtClean="0">
                <a:hlinkClick r:id="rId2" action="ppaction://hlinkfile"/>
              </a:rPr>
              <a:t>telescope10.</a:t>
            </a:r>
            <a:r>
              <a:rPr lang="pt-BR" sz="3200" b="0" dirty="0" err="1" smtClean="0">
                <a:hlinkClick r:id="rId2" action="ppaction://hlinkfile"/>
              </a:rPr>
              <a:t>swf</a:t>
            </a:r>
            <a:endParaRPr lang="pt-BR" sz="3200" b="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" descr="snapshot2009112003514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857375"/>
            <a:ext cx="72866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28688" y="285750"/>
            <a:ext cx="7072312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000" dirty="0">
                <a:solidFill>
                  <a:schemeClr val="bg1"/>
                </a:solidFill>
                <a:latin typeface="Imprint MT Shadow" pitchFamily="82" charset="0"/>
              </a:rPr>
              <a:t>O </a:t>
            </a:r>
            <a:r>
              <a:rPr lang="pt-BR" sz="2000" dirty="0" err="1">
                <a:solidFill>
                  <a:schemeClr val="bg1"/>
                </a:solidFill>
                <a:latin typeface="Imprint MT Shadow" pitchFamily="82" charset="0"/>
              </a:rPr>
              <a:t>European</a:t>
            </a:r>
            <a:r>
              <a:rPr lang="pt-BR" sz="2000" dirty="0">
                <a:solidFill>
                  <a:schemeClr val="bg1"/>
                </a:solidFill>
                <a:latin typeface="Imprint MT Shadow" pitchFamily="82" charset="0"/>
              </a:rPr>
              <a:t> </a:t>
            </a:r>
            <a:r>
              <a:rPr lang="pt-BR" sz="2000" dirty="0" err="1" smtClean="0">
                <a:solidFill>
                  <a:schemeClr val="bg1"/>
                </a:solidFill>
                <a:latin typeface="Imprint MT Shadow" pitchFamily="82" charset="0"/>
              </a:rPr>
              <a:t>Extremely</a:t>
            </a:r>
            <a:r>
              <a:rPr lang="pt-BR" sz="2000" dirty="0" smtClean="0">
                <a:solidFill>
                  <a:schemeClr val="bg1"/>
                </a:solidFill>
                <a:latin typeface="Imprint MT Shadow" pitchFamily="82" charset="0"/>
              </a:rPr>
              <a:t> </a:t>
            </a:r>
            <a:r>
              <a:rPr lang="pt-BR" sz="2000" dirty="0">
                <a:solidFill>
                  <a:schemeClr val="bg1"/>
                </a:solidFill>
                <a:latin typeface="Imprint MT Shadow" pitchFamily="82" charset="0"/>
              </a:rPr>
              <a:t>Large Telescope (ELT) é o mais ambicioso dos projetos de nova geração. Deverá ficar pronto em </a:t>
            </a:r>
            <a:r>
              <a:rPr lang="pt-BR" sz="2000" dirty="0" smtClean="0">
                <a:solidFill>
                  <a:schemeClr val="bg1"/>
                </a:solidFill>
                <a:latin typeface="Imprint MT Shadow" pitchFamily="82" charset="0"/>
              </a:rPr>
              <a:t>2024. </a:t>
            </a:r>
            <a:r>
              <a:rPr lang="pt-BR" sz="2000" dirty="0">
                <a:solidFill>
                  <a:schemeClr val="bg1"/>
                </a:solidFill>
                <a:latin typeface="Imprint MT Shadow" pitchFamily="82" charset="0"/>
              </a:rPr>
              <a:t>Com </a:t>
            </a:r>
            <a:r>
              <a:rPr lang="pt-BR" sz="2000" dirty="0" smtClean="0">
                <a:solidFill>
                  <a:schemeClr val="bg1"/>
                </a:solidFill>
                <a:latin typeface="Imprint MT Shadow" pitchFamily="82" charset="0"/>
              </a:rPr>
              <a:t>39,3 </a:t>
            </a:r>
            <a:r>
              <a:rPr lang="pt-BR" sz="2000" dirty="0">
                <a:solidFill>
                  <a:schemeClr val="bg1"/>
                </a:solidFill>
                <a:latin typeface="Imprint MT Shadow" pitchFamily="82" charset="0"/>
              </a:rPr>
              <a:t>metos de diâmetro </a:t>
            </a:r>
            <a:r>
              <a:rPr lang="pt-BR" sz="2000" dirty="0" smtClean="0">
                <a:solidFill>
                  <a:schemeClr val="bg1"/>
                </a:solidFill>
                <a:latin typeface="Imprint MT Shadow" pitchFamily="82" charset="0"/>
              </a:rPr>
              <a:t>com 798 segmentos e </a:t>
            </a:r>
            <a:r>
              <a:rPr lang="pt-BR" sz="2000" dirty="0">
                <a:solidFill>
                  <a:schemeClr val="bg1"/>
                </a:solidFill>
                <a:latin typeface="Imprint MT Shadow" pitchFamily="82" charset="0"/>
              </a:rPr>
              <a:t>um custo de 1,5 bilhões de </a:t>
            </a:r>
            <a:r>
              <a:rPr lang="pt-BR" sz="2000" dirty="0" smtClean="0">
                <a:solidFill>
                  <a:schemeClr val="bg1"/>
                </a:solidFill>
                <a:latin typeface="Imprint MT Shadow" pitchFamily="82" charset="0"/>
              </a:rPr>
              <a:t>Euros.</a:t>
            </a:r>
            <a:endParaRPr lang="pt-BR" sz="2000" dirty="0">
              <a:solidFill>
                <a:schemeClr val="bg1"/>
              </a:solidFill>
              <a:latin typeface="Imprint MT Shadow" pitchFamily="8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00FF00"/>
                </a:solidFill>
                <a:latin typeface="Century Gothic" pitchFamily="34" charset="0"/>
              </a:rPr>
              <a:t>Coordenadas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http://upload.wikimedia.org/wikipedia/commons/thumb/b/bf/The_European_Extremely_Large_Telescope.jpg/1024px-The_European_Extremely_Large_Telesco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21" y="-3519"/>
            <a:ext cx="9078738" cy="6525344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7524328" y="616530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EELT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65975" y="6488668"/>
            <a:ext cx="7011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Observatório </a:t>
            </a:r>
            <a:r>
              <a:rPr lang="pt-BR" dirty="0" err="1" smtClean="0"/>
              <a:t>Cero</a:t>
            </a:r>
            <a:r>
              <a:rPr lang="pt-BR" dirty="0" smtClean="0"/>
              <a:t> Amazonas em </a:t>
            </a:r>
            <a:r>
              <a:rPr lang="pt-BR" dirty="0" err="1" smtClean="0"/>
              <a:t>Antofogasta</a:t>
            </a:r>
            <a:r>
              <a:rPr lang="pt-BR" dirty="0" smtClean="0"/>
              <a:t> no Chile (2024) </a:t>
            </a:r>
            <a:endParaRPr lang="pt-B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813" y="214313"/>
            <a:ext cx="7500937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000" dirty="0">
                <a:solidFill>
                  <a:schemeClr val="bg1"/>
                </a:solidFill>
                <a:latin typeface="Imprint MT Shadow" pitchFamily="82" charset="0"/>
              </a:rPr>
              <a:t>Na Próxima década esta revolução nos instrumentos propiciará grandes descobertas, estes telescópios serão capazes de procurar por pequenos planetas rochosos orbitando estrelas. E pela primeira vez investigar com boa chance de sucesso a vida em outros planetas.</a:t>
            </a:r>
          </a:p>
          <a:p>
            <a:pPr algn="ctr">
              <a:defRPr/>
            </a:pPr>
            <a:endParaRPr lang="pt-BR" sz="2000" dirty="0">
              <a:solidFill>
                <a:schemeClr val="bg1"/>
              </a:solidFill>
              <a:latin typeface="Imprint MT Shadow" pitchFamily="82" charset="0"/>
            </a:endParaRPr>
          </a:p>
          <a:p>
            <a:pPr algn="ctr">
              <a:defRPr/>
            </a:pPr>
            <a:endParaRPr lang="pt-BR" sz="2000" dirty="0">
              <a:solidFill>
                <a:schemeClr val="accent1">
                  <a:lumMod val="20000"/>
                  <a:lumOff val="80000"/>
                </a:schemeClr>
              </a:solidFill>
              <a:latin typeface="Imprint MT Shadow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643050"/>
            <a:ext cx="8640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Ravie" pitchFamily="82" charset="0"/>
              </a:rPr>
              <a:t>Aguardem o </a:t>
            </a:r>
            <a:r>
              <a:rPr lang="pt-BR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Ravie" pitchFamily="82" charset="0"/>
              </a:rPr>
              <a:t>G</a:t>
            </a:r>
            <a:r>
              <a:rPr lang="pt-BR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Ravie" pitchFamily="82" charset="0"/>
              </a:rPr>
              <a:t>ianT</a:t>
            </a:r>
            <a:r>
              <a:rPr lang="pt-B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Ravie" pitchFamily="82" charset="0"/>
              </a:rPr>
              <a:t> </a:t>
            </a:r>
            <a:r>
              <a:rPr lang="pt-BR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Ravie" pitchFamily="82" charset="0"/>
              </a:rPr>
              <a:t>M</a:t>
            </a:r>
            <a:r>
              <a:rPr lang="pt-BR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Ravie" pitchFamily="82" charset="0"/>
              </a:rPr>
              <a:t>agellan</a:t>
            </a:r>
            <a:r>
              <a:rPr lang="pt-B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Ravie" pitchFamily="82" charset="0"/>
              </a:rPr>
              <a:t> </a:t>
            </a:r>
            <a:r>
              <a:rPr lang="pt-B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Ravie" pitchFamily="82" charset="0"/>
              </a:rPr>
              <a:t>T</a:t>
            </a:r>
            <a:r>
              <a:rPr lang="pt-B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Ravie" pitchFamily="82" charset="0"/>
              </a:rPr>
              <a:t>elescope!!</a:t>
            </a:r>
            <a:endParaRPr lang="pt-B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Ravie" pitchFamily="82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183111" y="6519446"/>
            <a:ext cx="7777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mtClean="0">
                <a:solidFill>
                  <a:srgbClr val="00CC99"/>
                </a:solidFill>
              </a:rPr>
              <a:t>(</a:t>
            </a:r>
            <a:r>
              <a:rPr lang="pt-BR" smtClean="0">
                <a:solidFill>
                  <a:srgbClr val="FF0000"/>
                </a:solidFill>
              </a:rPr>
              <a:t>2021</a:t>
            </a:r>
            <a:r>
              <a:rPr lang="pt-BR" smtClean="0">
                <a:solidFill>
                  <a:srgbClr val="00CC99"/>
                </a:solidFill>
              </a:rPr>
              <a:t>)</a:t>
            </a:r>
            <a:endParaRPr lang="pt-BR" dirty="0">
              <a:solidFill>
                <a:srgbClr val="00CC99"/>
              </a:solidFill>
            </a:endParaRPr>
          </a:p>
        </p:txBody>
      </p:sp>
      <p:pic>
        <p:nvPicPr>
          <p:cNvPr id="7" name="All-GMT-S-clips2-w-music-larg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9922" y="2276872"/>
            <a:ext cx="7504156" cy="42210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8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9512" y="903744"/>
            <a:ext cx="89644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eaLnBrk="1" hangingPunct="1"/>
            <a:r>
              <a:rPr lang="pt-BR" sz="2800" b="0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Sexta-feira – 21/Agosto/ 18:00 – Instrumentação </a:t>
            </a:r>
            <a:endParaRPr lang="pt-BR" sz="2800" b="0" dirty="0" smtClean="0">
              <a:solidFill>
                <a:srgbClr val="FFFF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l" eaLnBrk="1" hangingPunct="1"/>
            <a:r>
              <a:rPr lang="pt-BR" sz="2800" b="0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Disciplina: Astronomia</a:t>
            </a:r>
            <a:endParaRPr lang="pt-BR" sz="2800" b="0" dirty="0" smtClean="0">
              <a:solidFill>
                <a:srgbClr val="FFFF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l" eaLnBrk="1" hangingPunct="1"/>
            <a:endParaRPr lang="pt-BR" sz="2800" b="0" dirty="0" smtClean="0">
              <a:solidFill>
                <a:srgbClr val="FFFF00"/>
              </a:solidFill>
              <a:latin typeface="Arial Unicode MS" pitchFamily="34" charset="-128"/>
              <a:ea typeface="Times New Roman" pitchFamily="18" charset="0"/>
              <a:cs typeface="Courier New" pitchFamily="49" charset="0"/>
            </a:endParaRPr>
          </a:p>
          <a:p>
            <a:pPr lvl="0" algn="l" eaLnBrk="1" hangingPunct="1"/>
            <a:r>
              <a:rPr lang="pt-BR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(Latitude,Longitude): (-22° 00' 39.5",-47° 53' 47.5")</a:t>
            </a:r>
            <a:endParaRPr lang="pt-BR" sz="2800" b="0" dirty="0" smtClean="0">
              <a:solidFill>
                <a:schemeClr val="accent2">
                  <a:lumMod val="40000"/>
                  <a:lumOff val="60000"/>
                </a:schemeClr>
              </a:solidFill>
              <a:latin typeface="Arial Unicode MS" pitchFamily="34" charset="-128"/>
              <a:ea typeface="Times New Roman" pitchFamily="18" charset="0"/>
              <a:cs typeface="Courier New" pitchFamily="49" charset="0"/>
            </a:endParaRPr>
          </a:p>
          <a:p>
            <a:pPr lvl="0" algn="l" eaLnBrk="1" hangingPunct="1"/>
            <a:endParaRPr lang="pt-BR" sz="2800" b="0" dirty="0" smtClean="0">
              <a:solidFill>
                <a:srgbClr val="FFFF00"/>
              </a:solidFill>
              <a:latin typeface="Arial Unicode MS" pitchFamily="34" charset="-128"/>
              <a:ea typeface="Times New Roman" pitchFamily="18" charset="0"/>
              <a:cs typeface="Courier New" pitchFamily="49" charset="0"/>
            </a:endParaRPr>
          </a:p>
          <a:p>
            <a:pPr lvl="0" algn="l" eaLnBrk="1" hangingPunct="1"/>
            <a:r>
              <a:rPr lang="pt-BR" sz="2800" b="0" dirty="0" smtClean="0">
                <a:solidFill>
                  <a:srgbClr val="FFFF00"/>
                </a:solidFill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O Anoitecer</a:t>
            </a:r>
            <a:endParaRPr lang="pt-BR" sz="2800" b="0" dirty="0" smtClean="0">
              <a:solidFill>
                <a:srgbClr val="FFFF00"/>
              </a:solidFill>
              <a:latin typeface="Arial Unicode MS" pitchFamily="34" charset="-128"/>
              <a:ea typeface="Times New Roman" pitchFamily="18" charset="0"/>
              <a:cs typeface="Courier New" pitchFamily="49" charset="0"/>
            </a:endParaRPr>
          </a:p>
          <a:p>
            <a:pPr lvl="0" algn="l" eaLnBrk="1" hangingPunct="1"/>
            <a:endParaRPr lang="pt-BR" sz="2800" b="0" dirty="0" smtClean="0">
              <a:solidFill>
                <a:srgbClr val="FFFF00"/>
              </a:solidFill>
              <a:latin typeface="Arial Unicode MS" pitchFamily="34" charset="-128"/>
              <a:ea typeface="Times New Roman" pitchFamily="18" charset="0"/>
              <a:cs typeface="Courier New" pitchFamily="49" charset="0"/>
            </a:endParaRPr>
          </a:p>
          <a:p>
            <a:pPr lvl="0" algn="l"/>
            <a:r>
              <a:rPr lang="pt-BR" sz="2800" b="0" dirty="0" smtClean="0">
                <a:solidFill>
                  <a:srgbClr val="00CC99"/>
                </a:solidFill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Ocaso Solar:</a:t>
            </a:r>
            <a:r>
              <a:rPr lang="pt-BR" sz="2800" b="0" dirty="0" smtClean="0">
                <a:solidFill>
                  <a:srgbClr val="FFFF00"/>
                </a:solidFill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17:58</a:t>
            </a:r>
            <a:br>
              <a:rPr lang="pt-BR" sz="2800" b="0" dirty="0" smtClean="0">
                <a:solidFill>
                  <a:srgbClr val="FFFF00"/>
                </a:solidFill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</a:br>
            <a:r>
              <a:rPr lang="pt-BR" sz="2800" b="0" dirty="0" smtClean="0">
                <a:solidFill>
                  <a:srgbClr val="00CC99"/>
                </a:solidFill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Crepúsculo Civil:</a:t>
            </a:r>
            <a:r>
              <a:rPr lang="pt-BR" sz="2800" b="0" dirty="0" smtClean="0">
                <a:solidFill>
                  <a:srgbClr val="FFFF00"/>
                </a:solidFill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</a:t>
            </a:r>
            <a:r>
              <a:rPr lang="pt-BR" sz="2800" b="0" dirty="0" smtClean="0">
                <a:solidFill>
                  <a:srgbClr val="FFFF00"/>
                </a:solidFill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18:21 </a:t>
            </a:r>
            <a:r>
              <a:rPr lang="pt-BR" sz="2800" b="0" dirty="0" smtClean="0">
                <a:solidFill>
                  <a:srgbClr val="00CC99"/>
                </a:solidFill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(h</a:t>
            </a:r>
            <a:r>
              <a:rPr lang="pt-BR" sz="2400" b="0" baseline="-25000" dirty="0" smtClean="0">
                <a:solidFill>
                  <a:srgbClr val="FFFF00"/>
                </a:solidFill>
                <a:latin typeface="Arial Unicode MS" pitchFamily="34" charset="-128"/>
                <a:ea typeface="Times New Roman" pitchFamily="18" charset="0"/>
                <a:cs typeface="Courier New" pitchFamily="49" charset="0"/>
                <a:sym typeface="Wingdings"/>
              </a:rPr>
              <a:t></a:t>
            </a:r>
            <a:r>
              <a:rPr lang="pt-BR" sz="2800" b="0" dirty="0" smtClean="0">
                <a:solidFill>
                  <a:srgbClr val="00CC99"/>
                </a:solidFill>
                <a:latin typeface="Arial Unicode MS" pitchFamily="34" charset="-128"/>
                <a:ea typeface="Times New Roman" pitchFamily="18" charset="0"/>
                <a:cs typeface="Courier New" pitchFamily="49" charset="0"/>
                <a:sym typeface="Wingdings"/>
              </a:rPr>
              <a:t>=</a:t>
            </a:r>
            <a:r>
              <a:rPr lang="pt-BR" sz="2800" b="0" dirty="0" smtClean="0">
                <a:solidFill>
                  <a:srgbClr val="00CC99"/>
                </a:solidFill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- 6°)</a:t>
            </a:r>
            <a:r>
              <a:rPr lang="pt-BR" sz="2800" b="0" dirty="0" smtClean="0">
                <a:solidFill>
                  <a:srgbClr val="FFFF00"/>
                </a:solidFill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/>
            </a:r>
            <a:br>
              <a:rPr lang="pt-BR" sz="2800" b="0" dirty="0" smtClean="0">
                <a:solidFill>
                  <a:srgbClr val="FFFF00"/>
                </a:solidFill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</a:br>
            <a:r>
              <a:rPr lang="pt-BR" sz="2800" b="0" dirty="0" smtClean="0">
                <a:solidFill>
                  <a:srgbClr val="00CC99"/>
                </a:solidFill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Crepúsculo Náutico:</a:t>
            </a:r>
            <a:r>
              <a:rPr lang="pt-BR" sz="2800" b="0" dirty="0" smtClean="0">
                <a:solidFill>
                  <a:srgbClr val="FFFF00"/>
                </a:solidFill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</a:t>
            </a:r>
            <a:r>
              <a:rPr lang="pt-BR" sz="2800" b="0" dirty="0" smtClean="0">
                <a:solidFill>
                  <a:srgbClr val="FFFF00"/>
                </a:solidFill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18:47 </a:t>
            </a:r>
            <a:r>
              <a:rPr lang="pt-BR" sz="2800" b="0" dirty="0" smtClean="0">
                <a:solidFill>
                  <a:srgbClr val="00CC99"/>
                </a:solidFill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(h</a:t>
            </a:r>
            <a:r>
              <a:rPr lang="pt-BR" sz="2400" b="0" baseline="-25000" dirty="0" smtClean="0">
                <a:solidFill>
                  <a:srgbClr val="FFFF00"/>
                </a:solidFill>
                <a:latin typeface="Arial Unicode MS" pitchFamily="34" charset="-128"/>
                <a:ea typeface="Times New Roman" pitchFamily="18" charset="0"/>
                <a:cs typeface="Courier New" pitchFamily="49" charset="0"/>
                <a:sym typeface="Wingdings"/>
              </a:rPr>
              <a:t></a:t>
            </a:r>
            <a:r>
              <a:rPr lang="pt-BR" sz="2800" b="0" dirty="0" smtClean="0">
                <a:solidFill>
                  <a:srgbClr val="FFFF00"/>
                </a:solidFill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</a:t>
            </a:r>
            <a:r>
              <a:rPr lang="pt-BR" sz="2800" b="0" dirty="0" smtClean="0">
                <a:solidFill>
                  <a:srgbClr val="00CC99"/>
                </a:solidFill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= -12°)</a:t>
            </a:r>
            <a:r>
              <a:rPr lang="pt-BR" sz="2800" b="0" dirty="0" smtClean="0">
                <a:solidFill>
                  <a:srgbClr val="FFFF00"/>
                </a:solidFill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/>
            </a:r>
            <a:br>
              <a:rPr lang="pt-BR" sz="2800" b="0" dirty="0" smtClean="0">
                <a:solidFill>
                  <a:srgbClr val="FFFF00"/>
                </a:solidFill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</a:br>
            <a:r>
              <a:rPr lang="pt-BR" sz="2800" b="0" dirty="0" smtClean="0">
                <a:solidFill>
                  <a:srgbClr val="00CC99"/>
                </a:solidFill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Crepúsculo Astronômico:</a:t>
            </a:r>
            <a:r>
              <a:rPr lang="pt-BR" sz="2800" b="0" dirty="0" smtClean="0">
                <a:solidFill>
                  <a:srgbClr val="FFFF00"/>
                </a:solidFill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</a:t>
            </a:r>
            <a:r>
              <a:rPr lang="pt-BR" sz="2800" b="0" dirty="0" smtClean="0">
                <a:solidFill>
                  <a:srgbClr val="FFFF00"/>
                </a:solidFill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19:13 </a:t>
            </a:r>
            <a:r>
              <a:rPr lang="pt-BR" sz="2800" b="0" dirty="0" smtClean="0">
                <a:solidFill>
                  <a:srgbClr val="00CC99"/>
                </a:solidFill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(h</a:t>
            </a:r>
            <a:r>
              <a:rPr lang="pt-BR" sz="2400" b="0" baseline="-25000" dirty="0" smtClean="0">
                <a:solidFill>
                  <a:srgbClr val="FFFF00"/>
                </a:solidFill>
                <a:latin typeface="Arial Unicode MS" pitchFamily="34" charset="-128"/>
                <a:ea typeface="Times New Roman" pitchFamily="18" charset="0"/>
                <a:cs typeface="Courier New" pitchFamily="49" charset="0"/>
                <a:sym typeface="Wingdings"/>
              </a:rPr>
              <a:t></a:t>
            </a:r>
            <a:r>
              <a:rPr lang="pt-BR" sz="2800" b="0" dirty="0" smtClean="0">
                <a:solidFill>
                  <a:srgbClr val="FFFF00"/>
                </a:solidFill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</a:t>
            </a:r>
            <a:r>
              <a:rPr lang="pt-BR" sz="2800" b="0" dirty="0" smtClean="0">
                <a:solidFill>
                  <a:srgbClr val="00CC99"/>
                </a:solidFill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= -18°)</a:t>
            </a:r>
            <a:endParaRPr lang="pt-BR" sz="3200" dirty="0">
              <a:solidFill>
                <a:srgbClr val="00CC99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b="0" dirty="0" err="1" smtClean="0">
                <a:solidFill>
                  <a:srgbClr val="00FF00"/>
                </a:solidFill>
                <a:latin typeface="Century Gothic" pitchFamily="34" charset="0"/>
                <a:hlinkClick r:id="rId2" action="ppaction://hlinkfile"/>
              </a:rPr>
              <a:t>altazimuth</a:t>
            </a:r>
            <a:r>
              <a:rPr lang="pt-BR" b="0" dirty="0" smtClean="0">
                <a:solidFill>
                  <a:srgbClr val="00FF00"/>
                </a:solidFill>
                <a:latin typeface="Century Gothic" pitchFamily="34" charset="0"/>
                <a:hlinkClick r:id="rId2" action="ppaction://hlinkfile"/>
              </a:rPr>
              <a:t>.</a:t>
            </a:r>
            <a:r>
              <a:rPr lang="pt-BR" b="0" dirty="0" err="1" smtClean="0">
                <a:solidFill>
                  <a:srgbClr val="00FF00"/>
                </a:solidFill>
                <a:latin typeface="Century Gothic" pitchFamily="34" charset="0"/>
                <a:hlinkClick r:id="rId2" action="ppaction://hlinkfile"/>
              </a:rPr>
              <a:t>swf</a:t>
            </a:r>
            <a:endParaRPr lang="pt-BR" b="0" dirty="0" smtClean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3157" y="6165304"/>
            <a:ext cx="79286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dirty="0" smtClean="0">
                <a:solidFill>
                  <a:srgbClr val="00CC99"/>
                </a:solidFill>
                <a:latin typeface="Century Gothic" pitchFamily="34" charset="0"/>
              </a:rPr>
              <a:t>Crédito : Universidade de Nebraska</a:t>
            </a:r>
          </a:p>
          <a:p>
            <a:pPr algn="l"/>
            <a:r>
              <a:rPr lang="pt-BR" dirty="0" smtClean="0">
                <a:solidFill>
                  <a:srgbClr val="00CC99"/>
                </a:solidFill>
              </a:rPr>
              <a:t>http://www.cdcc.usp.br/cda/NAAP - </a:t>
            </a:r>
            <a:r>
              <a:rPr lang="pt-BR" dirty="0" err="1" smtClean="0">
                <a:solidFill>
                  <a:srgbClr val="00CC99"/>
                </a:solidFill>
              </a:rPr>
              <a:t>Nebraska-Lincon</a:t>
            </a:r>
            <a:r>
              <a:rPr lang="pt-BR" dirty="0" smtClean="0">
                <a:solidFill>
                  <a:srgbClr val="00CC99"/>
                </a:solidFill>
              </a:rPr>
              <a:t>/</a:t>
            </a:r>
            <a:r>
              <a:rPr lang="pt-BR" dirty="0" err="1" smtClean="0">
                <a:solidFill>
                  <a:srgbClr val="00CC99"/>
                </a:solidFill>
              </a:rPr>
              <a:t>astroUNL</a:t>
            </a:r>
            <a:r>
              <a:rPr lang="pt-BR" dirty="0" smtClean="0">
                <a:solidFill>
                  <a:srgbClr val="00CC99"/>
                </a:solidFill>
              </a:rPr>
              <a:t>/</a:t>
            </a:r>
            <a:r>
              <a:rPr lang="pt-BR" dirty="0" err="1" smtClean="0">
                <a:solidFill>
                  <a:srgbClr val="00CC99"/>
                </a:solidFill>
              </a:rPr>
              <a:t>naap</a:t>
            </a:r>
            <a:r>
              <a:rPr lang="pt-BR" dirty="0" smtClean="0">
                <a:solidFill>
                  <a:srgbClr val="00CC99"/>
                </a:solidFill>
              </a:rPr>
              <a:t>/index.html</a:t>
            </a:r>
            <a:endParaRPr lang="pt-BR" dirty="0">
              <a:solidFill>
                <a:srgbClr val="00CC99"/>
              </a:solidFill>
            </a:endParaRPr>
          </a:p>
        </p:txBody>
      </p:sp>
      <p:sp>
        <p:nvSpPr>
          <p:cNvPr id="5" name="Título 3"/>
          <p:cNvSpPr txBox="1">
            <a:spLocks/>
          </p:cNvSpPr>
          <p:nvPr/>
        </p:nvSpPr>
        <p:spPr bwMode="auto">
          <a:xfrm>
            <a:off x="685800" y="476672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4400" b="0" kern="0" dirty="0" smtClean="0">
                <a:solidFill>
                  <a:srgbClr val="00FF00"/>
                </a:solidFill>
                <a:latin typeface="Century Gothic" pitchFamily="34" charset="0"/>
              </a:rPr>
              <a:t>Coordenadas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Altura e Azimute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b="0" dirty="0" err="1" smtClean="0">
                <a:solidFill>
                  <a:srgbClr val="00FF00"/>
                </a:solidFill>
                <a:latin typeface="Century Gothic" pitchFamily="34" charset="0"/>
                <a:hlinkClick r:id="rId2" action="ppaction://hlinkfile"/>
              </a:rPr>
              <a:t>radecdemo</a:t>
            </a:r>
            <a:r>
              <a:rPr lang="pt-BR" b="0" dirty="0" smtClean="0">
                <a:solidFill>
                  <a:srgbClr val="00FF00"/>
                </a:solidFill>
                <a:latin typeface="Century Gothic" pitchFamily="34" charset="0"/>
                <a:hlinkClick r:id="rId2" action="ppaction://hlinkfile"/>
              </a:rPr>
              <a:t>.</a:t>
            </a:r>
            <a:r>
              <a:rPr lang="pt-BR" b="0" dirty="0" err="1" smtClean="0">
                <a:solidFill>
                  <a:srgbClr val="00FF00"/>
                </a:solidFill>
                <a:latin typeface="Century Gothic" pitchFamily="34" charset="0"/>
                <a:hlinkClick r:id="rId2" action="ppaction://hlinkfile"/>
              </a:rPr>
              <a:t>swf</a:t>
            </a:r>
            <a:endParaRPr lang="pt-BR" b="0" dirty="0" smtClean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6273225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dirty="0" smtClean="0">
                <a:solidFill>
                  <a:srgbClr val="00CC99"/>
                </a:solidFill>
                <a:latin typeface="Century Gothic" pitchFamily="34" charset="0"/>
              </a:rPr>
              <a:t>Crédito : Universidade de Nebraska</a:t>
            </a:r>
          </a:p>
          <a:p>
            <a:pPr algn="l"/>
            <a:r>
              <a:rPr lang="pt-BR" dirty="0" smtClean="0">
                <a:solidFill>
                  <a:srgbClr val="00CC99"/>
                </a:solidFill>
              </a:rPr>
              <a:t>http://www.cdcc.usp.br/cda/NAAP - </a:t>
            </a:r>
            <a:r>
              <a:rPr lang="pt-BR" dirty="0" err="1" smtClean="0">
                <a:solidFill>
                  <a:srgbClr val="00CC99"/>
                </a:solidFill>
              </a:rPr>
              <a:t>Nebraska-Lincon</a:t>
            </a:r>
            <a:r>
              <a:rPr lang="pt-BR" dirty="0" smtClean="0">
                <a:solidFill>
                  <a:srgbClr val="00CC99"/>
                </a:solidFill>
              </a:rPr>
              <a:t>/</a:t>
            </a:r>
            <a:r>
              <a:rPr lang="pt-BR" dirty="0" err="1" smtClean="0">
                <a:solidFill>
                  <a:srgbClr val="00CC99"/>
                </a:solidFill>
              </a:rPr>
              <a:t>astroUNL</a:t>
            </a:r>
            <a:r>
              <a:rPr lang="pt-BR" dirty="0" smtClean="0">
                <a:solidFill>
                  <a:srgbClr val="00CC99"/>
                </a:solidFill>
              </a:rPr>
              <a:t>/</a:t>
            </a:r>
            <a:r>
              <a:rPr lang="pt-BR" dirty="0" err="1" smtClean="0">
                <a:solidFill>
                  <a:srgbClr val="00CC99"/>
                </a:solidFill>
              </a:rPr>
              <a:t>naap</a:t>
            </a:r>
            <a:r>
              <a:rPr lang="pt-BR" dirty="0" smtClean="0">
                <a:solidFill>
                  <a:srgbClr val="00CC99"/>
                </a:solidFill>
              </a:rPr>
              <a:t>/index.html</a:t>
            </a:r>
            <a:endParaRPr lang="pt-BR" dirty="0">
              <a:solidFill>
                <a:srgbClr val="00CC99"/>
              </a:solidFill>
            </a:endParaRPr>
          </a:p>
        </p:txBody>
      </p:sp>
      <p:sp>
        <p:nvSpPr>
          <p:cNvPr id="5" name="Título 3"/>
          <p:cNvSpPr txBox="1">
            <a:spLocks/>
          </p:cNvSpPr>
          <p:nvPr/>
        </p:nvSpPr>
        <p:spPr bwMode="auto">
          <a:xfrm>
            <a:off x="179512" y="476672"/>
            <a:ext cx="885698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4400" b="0" kern="0" dirty="0" smtClean="0">
                <a:solidFill>
                  <a:srgbClr val="00FF00"/>
                </a:solidFill>
                <a:latin typeface="Century Gothic" pitchFamily="34" charset="0"/>
              </a:rPr>
              <a:t>Coordenadas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Ascenção</a:t>
            </a: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Reta e Declinação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b="0" dirty="0" err="1" smtClean="0">
                <a:solidFill>
                  <a:srgbClr val="00FF00"/>
                </a:solidFill>
                <a:latin typeface="Century Gothic" pitchFamily="34" charset="0"/>
                <a:hlinkClick r:id="rId2" action="ppaction://hlinkfile"/>
              </a:rPr>
              <a:t>celhorcomp</a:t>
            </a:r>
            <a:r>
              <a:rPr lang="pt-BR" b="0" dirty="0" smtClean="0">
                <a:solidFill>
                  <a:srgbClr val="00FF00"/>
                </a:solidFill>
                <a:latin typeface="Century Gothic" pitchFamily="34" charset="0"/>
                <a:hlinkClick r:id="rId2" action="ppaction://hlinkfile"/>
              </a:rPr>
              <a:t>.</a:t>
            </a:r>
            <a:r>
              <a:rPr lang="pt-BR" b="0" dirty="0" err="1" smtClean="0">
                <a:solidFill>
                  <a:srgbClr val="00FF00"/>
                </a:solidFill>
                <a:latin typeface="Century Gothic" pitchFamily="34" charset="0"/>
                <a:hlinkClick r:id="rId2" action="ppaction://hlinkfile"/>
              </a:rPr>
              <a:t>swf</a:t>
            </a:r>
            <a:endParaRPr lang="pt-BR" b="0" dirty="0" smtClean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15516" y="6273225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dirty="0" smtClean="0">
                <a:solidFill>
                  <a:srgbClr val="00CC99"/>
                </a:solidFill>
                <a:latin typeface="Century Gothic" pitchFamily="34" charset="0"/>
              </a:rPr>
              <a:t>Crédito : Universidade de Nebraska</a:t>
            </a:r>
            <a:endParaRPr lang="pt-BR" dirty="0" smtClean="0">
              <a:solidFill>
                <a:srgbClr val="00CC99"/>
              </a:solidFill>
            </a:endParaRPr>
          </a:p>
          <a:p>
            <a:pPr algn="l"/>
            <a:r>
              <a:rPr lang="pt-BR" dirty="0" smtClean="0">
                <a:solidFill>
                  <a:srgbClr val="00CC99"/>
                </a:solidFill>
              </a:rPr>
              <a:t>http://www.cdcc.usp.br/cda/NAAP - </a:t>
            </a:r>
            <a:r>
              <a:rPr lang="pt-BR" dirty="0" err="1" smtClean="0">
                <a:solidFill>
                  <a:srgbClr val="00CC99"/>
                </a:solidFill>
              </a:rPr>
              <a:t>Nebraska-Lincon</a:t>
            </a:r>
            <a:r>
              <a:rPr lang="pt-BR" dirty="0" smtClean="0">
                <a:solidFill>
                  <a:srgbClr val="00CC99"/>
                </a:solidFill>
              </a:rPr>
              <a:t>/</a:t>
            </a:r>
            <a:r>
              <a:rPr lang="pt-BR" dirty="0" err="1" smtClean="0">
                <a:solidFill>
                  <a:srgbClr val="00CC99"/>
                </a:solidFill>
              </a:rPr>
              <a:t>astroUNL</a:t>
            </a:r>
            <a:r>
              <a:rPr lang="pt-BR" dirty="0" smtClean="0">
                <a:solidFill>
                  <a:srgbClr val="00CC99"/>
                </a:solidFill>
              </a:rPr>
              <a:t>/</a:t>
            </a:r>
            <a:r>
              <a:rPr lang="pt-BR" dirty="0" err="1" smtClean="0">
                <a:solidFill>
                  <a:srgbClr val="00CC99"/>
                </a:solidFill>
              </a:rPr>
              <a:t>naap</a:t>
            </a:r>
            <a:r>
              <a:rPr lang="pt-BR" dirty="0" smtClean="0">
                <a:solidFill>
                  <a:srgbClr val="00CC99"/>
                </a:solidFill>
              </a:rPr>
              <a:t>/index.html</a:t>
            </a:r>
            <a:endParaRPr lang="pt-BR" dirty="0">
              <a:solidFill>
                <a:srgbClr val="00CC99"/>
              </a:solidFill>
            </a:endParaRPr>
          </a:p>
        </p:txBody>
      </p:sp>
      <p:sp>
        <p:nvSpPr>
          <p:cNvPr id="5" name="Título 3"/>
          <p:cNvSpPr txBox="1">
            <a:spLocks/>
          </p:cNvSpPr>
          <p:nvPr/>
        </p:nvSpPr>
        <p:spPr bwMode="auto">
          <a:xfrm>
            <a:off x="179512" y="476672"/>
            <a:ext cx="885698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4400" b="0" kern="0" dirty="0" smtClean="0">
                <a:solidFill>
                  <a:srgbClr val="00FF00"/>
                </a:solidFill>
                <a:latin typeface="Century Gothic" pitchFamily="34" charset="0"/>
              </a:rPr>
              <a:t>Rotação da Esfera Celeste</a:t>
            </a: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5800" y="54868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00FF00"/>
                </a:solidFill>
                <a:latin typeface="Century Gothic" pitchFamily="34" charset="0"/>
              </a:rPr>
              <a:t>Movimentos do Sol</a:t>
            </a:r>
          </a:p>
        </p:txBody>
      </p:sp>
      <p:sp>
        <p:nvSpPr>
          <p:cNvPr id="3" name="Título 3"/>
          <p:cNvSpPr txBox="1">
            <a:spLocks/>
          </p:cNvSpPr>
          <p:nvPr/>
        </p:nvSpPr>
        <p:spPr bwMode="auto">
          <a:xfrm>
            <a:off x="685800" y="3581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  <a:hlinkClick r:id="rId2" action="ppaction://hlinkfile"/>
              </a:rPr>
              <a:t>sunmotions</a:t>
            </a: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  <a:hlinkClick r:id="rId2" action="ppaction://hlinkfile"/>
              </a:rPr>
              <a:t>.</a:t>
            </a:r>
            <a:r>
              <a:rPr kumimoji="0" lang="pt-BR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  <a:hlinkClick r:id="rId2" action="ppaction://hlinkfile"/>
              </a:rPr>
              <a:t>swf</a:t>
            </a: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15516" y="6093296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dirty="0" smtClean="0">
                <a:solidFill>
                  <a:srgbClr val="00CC99"/>
                </a:solidFill>
                <a:latin typeface="Century Gothic" pitchFamily="34" charset="0"/>
              </a:rPr>
              <a:t>Crédito : Universidade de Nebraska</a:t>
            </a:r>
          </a:p>
          <a:p>
            <a:pPr algn="l"/>
            <a:r>
              <a:rPr lang="pt-BR" dirty="0" smtClean="0">
                <a:solidFill>
                  <a:srgbClr val="00CC99"/>
                </a:solidFill>
              </a:rPr>
              <a:t>http://www.cdcc.usp.br/cda/NAAP - </a:t>
            </a:r>
            <a:r>
              <a:rPr lang="pt-BR" dirty="0" err="1" smtClean="0">
                <a:solidFill>
                  <a:srgbClr val="00CC99"/>
                </a:solidFill>
              </a:rPr>
              <a:t>Nebraska-Lincon</a:t>
            </a:r>
            <a:r>
              <a:rPr lang="pt-BR" dirty="0" smtClean="0">
                <a:solidFill>
                  <a:srgbClr val="00CC99"/>
                </a:solidFill>
              </a:rPr>
              <a:t>/</a:t>
            </a:r>
            <a:r>
              <a:rPr lang="pt-BR" dirty="0" err="1" smtClean="0">
                <a:solidFill>
                  <a:srgbClr val="00CC99"/>
                </a:solidFill>
              </a:rPr>
              <a:t>astroUNL</a:t>
            </a:r>
            <a:r>
              <a:rPr lang="pt-BR" dirty="0" smtClean="0">
                <a:solidFill>
                  <a:srgbClr val="00CC99"/>
                </a:solidFill>
              </a:rPr>
              <a:t>/</a:t>
            </a:r>
            <a:r>
              <a:rPr lang="pt-BR" dirty="0" err="1" smtClean="0">
                <a:solidFill>
                  <a:srgbClr val="00CC99"/>
                </a:solidFill>
              </a:rPr>
              <a:t>naap</a:t>
            </a:r>
            <a:r>
              <a:rPr lang="pt-BR" dirty="0" smtClean="0">
                <a:solidFill>
                  <a:srgbClr val="00CC99"/>
                </a:solidFill>
              </a:rPr>
              <a:t>/index.html</a:t>
            </a:r>
            <a:endParaRPr lang="pt-BR" dirty="0">
              <a:solidFill>
                <a:srgbClr val="00CC99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00FF00"/>
                </a:solidFill>
                <a:latin typeface="Century Gothic" pitchFamily="34" charset="0"/>
              </a:rPr>
              <a:t>Por que precisamos de telescópios?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00FF00"/>
                </a:solidFill>
                <a:latin typeface="Century Gothic" pitchFamily="34" charset="0"/>
              </a:rPr>
              <a:t>Algumas grandezas físicas envolvidas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3"/>
          <p:cNvSpPr>
            <a:spLocks noGrp="1"/>
          </p:cNvSpPr>
          <p:nvPr>
            <p:ph type="ctrTitle"/>
          </p:nvPr>
        </p:nvSpPr>
        <p:spPr>
          <a:xfrm>
            <a:off x="142875" y="530225"/>
            <a:ext cx="8858250" cy="1470025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Grandezas importantes relacionadas com telescópios: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23728" y="2780928"/>
            <a:ext cx="5976664" cy="3744416"/>
          </a:xfrm>
        </p:spPr>
        <p:txBody>
          <a:bodyPr/>
          <a:lstStyle/>
          <a:p>
            <a:pPr algn="l"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distância focal</a:t>
            </a:r>
          </a:p>
          <a:p>
            <a:pPr algn="l"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 abertura</a:t>
            </a:r>
          </a:p>
          <a:p>
            <a:pPr algn="l"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 aumento</a:t>
            </a:r>
          </a:p>
          <a:p>
            <a:pPr algn="l"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 poder separador</a:t>
            </a:r>
          </a:p>
          <a:p>
            <a:pPr algn="l"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 magnitude limite</a:t>
            </a:r>
          </a:p>
          <a:p>
            <a:pPr algn="l"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razão de luminosidade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7536</TotalTime>
  <Words>642</Words>
  <Application>Microsoft Office PowerPoint</Application>
  <PresentationFormat>Apresentação na tela (4:3)</PresentationFormat>
  <Paragraphs>126</Paragraphs>
  <Slides>22</Slides>
  <Notes>5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Blank Presentation</vt:lpstr>
      <vt:lpstr>Slide 1</vt:lpstr>
      <vt:lpstr>Coordenadas</vt:lpstr>
      <vt:lpstr>altazimuth.swf</vt:lpstr>
      <vt:lpstr>radecdemo.swf</vt:lpstr>
      <vt:lpstr>celhorcomp.swf</vt:lpstr>
      <vt:lpstr>Movimentos do Sol</vt:lpstr>
      <vt:lpstr>Por que precisamos de telescópios?</vt:lpstr>
      <vt:lpstr>Algumas grandezas físicas envolvidas</vt:lpstr>
      <vt:lpstr>Grandezas importantes relacionadas com telescópios:</vt:lpstr>
      <vt:lpstr>Grandezas importantes Telescópio Refrator Grubb 204/3000</vt:lpstr>
      <vt:lpstr>distância focal, F</vt:lpstr>
      <vt:lpstr>Abertura, #f</vt:lpstr>
      <vt:lpstr>aumento, A</vt:lpstr>
      <vt:lpstr>Aumento máximo útil</vt:lpstr>
      <vt:lpstr>poder separador, P</vt:lpstr>
      <vt:lpstr>Magnitude limite, mlim</vt:lpstr>
      <vt:lpstr>Razão de Luminosidade (“LGP”)</vt:lpstr>
      <vt:lpstr>“Praticando”...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Jorge</cp:lastModifiedBy>
  <cp:revision>432</cp:revision>
  <cp:lastPrinted>2000-05-01T12:23:36Z</cp:lastPrinted>
  <dcterms:created xsi:type="dcterms:W3CDTF">1995-06-17T23:31:02Z</dcterms:created>
  <dcterms:modified xsi:type="dcterms:W3CDTF">2015-08-21T18:46:23Z</dcterms:modified>
</cp:coreProperties>
</file>