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1072" r:id="rId2"/>
    <p:sldId id="1080" r:id="rId3"/>
    <p:sldId id="1056" r:id="rId4"/>
    <p:sldId id="1045" r:id="rId5"/>
    <p:sldId id="1108" r:id="rId6"/>
    <p:sldId id="1136" r:id="rId7"/>
    <p:sldId id="1113" r:id="rId8"/>
    <p:sldId id="1099" r:id="rId9"/>
    <p:sldId id="1052" r:id="rId10"/>
    <p:sldId id="1103" r:id="rId11"/>
    <p:sldId id="1106" r:id="rId12"/>
    <p:sldId id="1128" r:id="rId13"/>
    <p:sldId id="1126" r:id="rId14"/>
    <p:sldId id="1110" r:id="rId15"/>
    <p:sldId id="1104" r:id="rId16"/>
    <p:sldId id="1107" r:id="rId17"/>
    <p:sldId id="1127" r:id="rId18"/>
    <p:sldId id="1105" r:id="rId19"/>
    <p:sldId id="1109" r:id="rId20"/>
    <p:sldId id="1112" r:id="rId21"/>
    <p:sldId id="1111" r:id="rId22"/>
    <p:sldId id="1100" r:id="rId23"/>
    <p:sldId id="1053" r:id="rId24"/>
    <p:sldId id="1114" r:id="rId25"/>
    <p:sldId id="1115" r:id="rId26"/>
    <p:sldId id="1118" r:id="rId27"/>
    <p:sldId id="1120" r:id="rId28"/>
    <p:sldId id="1117" r:id="rId29"/>
    <p:sldId id="1119" r:id="rId30"/>
    <p:sldId id="1116" r:id="rId31"/>
    <p:sldId id="1130" r:id="rId32"/>
    <p:sldId id="1129" r:id="rId33"/>
    <p:sldId id="1121" r:id="rId34"/>
    <p:sldId id="1125" r:id="rId35"/>
    <p:sldId id="1063" r:id="rId36"/>
    <p:sldId id="1064" r:id="rId37"/>
    <p:sldId id="1075" r:id="rId38"/>
    <p:sldId id="1065" r:id="rId39"/>
    <p:sldId id="1082" r:id="rId40"/>
    <p:sldId id="1081" r:id="rId41"/>
    <p:sldId id="1083" r:id="rId42"/>
    <p:sldId id="1085" r:id="rId43"/>
    <p:sldId id="1084" r:id="rId44"/>
    <p:sldId id="1078" r:id="rId45"/>
    <p:sldId id="1132" r:id="rId46"/>
    <p:sldId id="1074" r:id="rId47"/>
    <p:sldId id="1073" r:id="rId48"/>
    <p:sldId id="1079" r:id="rId49"/>
    <p:sldId id="1066" r:id="rId50"/>
    <p:sldId id="1077" r:id="rId51"/>
    <p:sldId id="1086" r:id="rId52"/>
    <p:sldId id="1094" r:id="rId53"/>
    <p:sldId id="1090" r:id="rId54"/>
    <p:sldId id="1091" r:id="rId55"/>
    <p:sldId id="1093" r:id="rId56"/>
    <p:sldId id="1092" r:id="rId57"/>
    <p:sldId id="1095" r:id="rId58"/>
    <p:sldId id="1097" r:id="rId59"/>
    <p:sldId id="1096" r:id="rId60"/>
    <p:sldId id="1101" r:id="rId61"/>
    <p:sldId id="1098" r:id="rId62"/>
    <p:sldId id="1102" r:id="rId63"/>
    <p:sldId id="1133" r:id="rId64"/>
    <p:sldId id="1134" r:id="rId65"/>
    <p:sldId id="1135" r:id="rId66"/>
    <p:sldId id="1058" r:id="rId67"/>
    <p:sldId id="1122" r:id="rId68"/>
    <p:sldId id="1029" r:id="rId69"/>
    <p:sldId id="1123" r:id="rId70"/>
    <p:sldId id="1131" r:id="rId71"/>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pitchFamily="34" charset="0"/>
        <a:ea typeface="+mn-ea"/>
        <a:cs typeface="+mn-cs"/>
      </a:defRPr>
    </a:lvl1pPr>
    <a:lvl2pPr marL="457200" algn="ctr" rtl="0" eaLnBrk="0" fontAlgn="base" hangingPunct="0">
      <a:spcBef>
        <a:spcPct val="0"/>
      </a:spcBef>
      <a:spcAft>
        <a:spcPct val="0"/>
      </a:spcAft>
      <a:defRPr sz="1600" b="1" kern="1200">
        <a:solidFill>
          <a:srgbClr val="FF0066"/>
        </a:solidFill>
        <a:latin typeface="Arial" pitchFamily="34" charset="0"/>
        <a:ea typeface="+mn-ea"/>
        <a:cs typeface="+mn-cs"/>
      </a:defRPr>
    </a:lvl2pPr>
    <a:lvl3pPr marL="914400" algn="ctr" rtl="0" eaLnBrk="0" fontAlgn="base" hangingPunct="0">
      <a:spcBef>
        <a:spcPct val="0"/>
      </a:spcBef>
      <a:spcAft>
        <a:spcPct val="0"/>
      </a:spcAft>
      <a:defRPr sz="1600" b="1" kern="1200">
        <a:solidFill>
          <a:srgbClr val="FF0066"/>
        </a:solidFill>
        <a:latin typeface="Arial" pitchFamily="34" charset="0"/>
        <a:ea typeface="+mn-ea"/>
        <a:cs typeface="+mn-cs"/>
      </a:defRPr>
    </a:lvl3pPr>
    <a:lvl4pPr marL="1371600" algn="ctr" rtl="0" eaLnBrk="0" fontAlgn="base" hangingPunct="0">
      <a:spcBef>
        <a:spcPct val="0"/>
      </a:spcBef>
      <a:spcAft>
        <a:spcPct val="0"/>
      </a:spcAft>
      <a:defRPr sz="1600" b="1" kern="1200">
        <a:solidFill>
          <a:srgbClr val="FF0066"/>
        </a:solidFill>
        <a:latin typeface="Arial" pitchFamily="34" charset="0"/>
        <a:ea typeface="+mn-ea"/>
        <a:cs typeface="+mn-cs"/>
      </a:defRPr>
    </a:lvl4pPr>
    <a:lvl5pPr marL="1828800" algn="ctr" rtl="0" eaLnBrk="0" fontAlgn="base" hangingPunct="0">
      <a:spcBef>
        <a:spcPct val="0"/>
      </a:spcBef>
      <a:spcAft>
        <a:spcPct val="0"/>
      </a:spcAft>
      <a:defRPr sz="1600" b="1" kern="1200">
        <a:solidFill>
          <a:srgbClr val="FF0066"/>
        </a:solidFill>
        <a:latin typeface="Arial" pitchFamily="34" charset="0"/>
        <a:ea typeface="+mn-ea"/>
        <a:cs typeface="+mn-cs"/>
      </a:defRPr>
    </a:lvl5pPr>
    <a:lvl6pPr marL="2286000" algn="l" defTabSz="914400" rtl="0" eaLnBrk="1" latinLnBrk="0" hangingPunct="1">
      <a:defRPr sz="1600" b="1" kern="1200">
        <a:solidFill>
          <a:srgbClr val="FF0066"/>
        </a:solidFill>
        <a:latin typeface="Arial" pitchFamily="34" charset="0"/>
        <a:ea typeface="+mn-ea"/>
        <a:cs typeface="+mn-cs"/>
      </a:defRPr>
    </a:lvl6pPr>
    <a:lvl7pPr marL="2743200" algn="l" defTabSz="914400" rtl="0" eaLnBrk="1" latinLnBrk="0" hangingPunct="1">
      <a:defRPr sz="1600" b="1" kern="1200">
        <a:solidFill>
          <a:srgbClr val="FF0066"/>
        </a:solidFill>
        <a:latin typeface="Arial" pitchFamily="34" charset="0"/>
        <a:ea typeface="+mn-ea"/>
        <a:cs typeface="+mn-cs"/>
      </a:defRPr>
    </a:lvl7pPr>
    <a:lvl8pPr marL="3200400" algn="l" defTabSz="914400" rtl="0" eaLnBrk="1" latinLnBrk="0" hangingPunct="1">
      <a:defRPr sz="1600" b="1" kern="1200">
        <a:solidFill>
          <a:srgbClr val="FF0066"/>
        </a:solidFill>
        <a:latin typeface="Arial" pitchFamily="34" charset="0"/>
        <a:ea typeface="+mn-ea"/>
        <a:cs typeface="+mn-cs"/>
      </a:defRPr>
    </a:lvl8pPr>
    <a:lvl9pPr marL="3657600" algn="l" defTabSz="914400" rtl="0" eaLnBrk="1" latinLnBrk="0" hangingPunct="1">
      <a:defRPr sz="1600" b="1" kern="1200">
        <a:solidFill>
          <a:srgbClr val="FF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EE8800"/>
    <a:srgbClr val="FFFFCC"/>
    <a:srgbClr val="CC6600"/>
    <a:srgbClr val="D0A800"/>
    <a:srgbClr val="00CC99"/>
    <a:srgbClr val="005392"/>
    <a:srgbClr val="0000FF"/>
    <a:srgbClr val="0066FF"/>
    <a:srgbClr val="143C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95846" autoAdjust="0"/>
  </p:normalViewPr>
  <p:slideViewPr>
    <p:cSldViewPr>
      <p:cViewPr>
        <p:scale>
          <a:sx n="69" d="100"/>
          <a:sy n="69" d="100"/>
        </p:scale>
        <p:origin x="-1986" y="-372"/>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7C4B1CD6-53F7-4671-A733-C3A342D041A8}"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A3B2880E-EC6A-4ED7-8498-4BDFCD845F75}"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4DCADA3-68AA-43D8-89B1-6E062523E337}" type="slidenum">
              <a:rPr lang="pt-BR" smtClean="0"/>
              <a:pPr/>
              <a:t>26</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28</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29</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31</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33</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38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dois tipos de terreno lunares recebem esses nomes por razões históricas;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Os continentes</a:t>
            </a:r>
            <a:r>
              <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são áreas mais altas e mais antigas do relevo lunar. Compostas por rochas ricas em alumínio, tem aspecto mais claro;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1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mares, formados de derramamento de lava, são mais escuros. São terrenos mais baixos e mais jovens.</a:t>
            </a:r>
            <a:endParaRPr kumimoji="0" lang="pt-BR" sz="1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5</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Como</a:t>
            </a:r>
            <a:r>
              <a:rPr lang="pt-BR" baseline="0" dirty="0" smtClean="0"/>
              <a:t> o período de rotação de Marte é de 24h37min, o período orbital de </a:t>
            </a:r>
            <a:r>
              <a:rPr lang="pt-BR" baseline="0" dirty="0" err="1" smtClean="0"/>
              <a:t>Fobos</a:t>
            </a:r>
            <a:r>
              <a:rPr lang="pt-BR" baseline="0" dirty="0" smtClean="0"/>
              <a:t> faz com que ele surja a oeste e se ponha a leste, levando 11h para fazer isso.</a:t>
            </a:r>
          </a:p>
          <a:p>
            <a:endParaRPr lang="pt-BR" baseline="0" dirty="0" smtClean="0"/>
          </a:p>
          <a:p>
            <a:r>
              <a:rPr lang="pt-BR" baseline="0" dirty="0" smtClean="0"/>
              <a:t>Os significados das palavras </a:t>
            </a:r>
            <a:r>
              <a:rPr lang="pt-BR" baseline="0" dirty="0" err="1" smtClean="0"/>
              <a:t>Fobos</a:t>
            </a:r>
            <a:r>
              <a:rPr lang="pt-BR" baseline="0" dirty="0" smtClean="0"/>
              <a:t> e </a:t>
            </a:r>
            <a:r>
              <a:rPr lang="pt-BR" baseline="0" dirty="0" err="1" smtClean="0"/>
              <a:t>Deimos</a:t>
            </a:r>
            <a:r>
              <a:rPr lang="pt-BR" baseline="0" dirty="0" smtClean="0"/>
              <a:t> foram obtidas do livro de Peter Bond “</a:t>
            </a:r>
            <a:r>
              <a:rPr lang="pt-BR" baseline="0" dirty="0" err="1" smtClean="0"/>
              <a:t>Exploring</a:t>
            </a:r>
            <a:r>
              <a:rPr lang="pt-BR" baseline="0" dirty="0" smtClean="0"/>
              <a:t> </a:t>
            </a:r>
            <a:r>
              <a:rPr lang="pt-BR" baseline="0" dirty="0" err="1" smtClean="0"/>
              <a:t>the</a:t>
            </a:r>
            <a:r>
              <a:rPr lang="pt-BR" baseline="0" dirty="0" smtClean="0"/>
              <a:t> Solar System”.</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42</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Os quatro maiores satélites de Júpiter são chamados </a:t>
            </a:r>
            <a:r>
              <a:rPr lang="pt-BR" sz="1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galileanos</a:t>
            </a:r>
            <a:r>
              <a:rPr lang="pt-BR" sz="1200" b="0" kern="0" dirty="0" smtClean="0">
                <a:solidFill>
                  <a:srgbClr val="FFC000"/>
                </a:solidFill>
                <a:effectLst>
                  <a:outerShdw blurRad="50800" dist="38100" dir="13500000" algn="br" rotWithShape="0">
                    <a:schemeClr val="tx1">
                      <a:alpha val="62000"/>
                    </a:schemeClr>
                  </a:outerShdw>
                </a:effectLst>
                <a:latin typeface="Century Gothic" pitchFamily="34" charset="0"/>
              </a:rPr>
              <a:t> em homenagem ao descobridor – Galileu – que os observou em 1610.</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43</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Júpiter nesta figura</a:t>
            </a:r>
            <a:r>
              <a:rPr lang="pt-BR" baseline="0" dirty="0" smtClean="0"/>
              <a:t> está fora de escala, embora os satélites estejam em escala entre si.</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44</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45</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46</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47</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48</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r>
              <a:rPr lang="pt-BR" dirty="0" smtClean="0"/>
              <a:t>Os nomes</a:t>
            </a:r>
            <a:r>
              <a:rPr lang="pt-BR" baseline="0" dirty="0" smtClean="0"/>
              <a:t> dos satélites de Saturno vêm de titãs, descendentes de titãs, gigantes e monstros. Os gigantes e monstros podem ser de diferentes mitologias.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49</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50</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A262D92-8F47-43C5-A87E-DBAA98E89C71}" type="slidenum">
              <a:rPr lang="pt-BR" smtClean="0">
                <a:latin typeface="Arial" pitchFamily="34" charset="0"/>
              </a:rPr>
              <a:pPr/>
              <a:t>7</a:t>
            </a:fld>
            <a:endParaRPr lang="pt-BR" smtClean="0">
              <a:latin typeface="Arial" pitchFamily="34" charset="0"/>
            </a:endParaRPr>
          </a:p>
        </p:txBody>
      </p:sp>
      <p:sp>
        <p:nvSpPr>
          <p:cNvPr id="49155" name="Rectangle 2"/>
          <p:cNvSpPr>
            <a:spLocks noGrp="1" noRot="1" noChangeAspect="1" noChangeArrowheads="1" noTextEdit="1"/>
          </p:cNvSpPr>
          <p:nvPr>
            <p:ph type="sldImg"/>
          </p:nvPr>
        </p:nvSpPr>
        <p:spPr>
          <a:xfrm>
            <a:off x="1423988" y="833438"/>
            <a:ext cx="4011612" cy="3008312"/>
          </a:xfrm>
          <a:ln/>
        </p:spPr>
      </p:sp>
      <p:sp>
        <p:nvSpPr>
          <p:cNvPr id="49156" name="Rectangle 3"/>
          <p:cNvSpPr>
            <a:spLocks noGrp="1" noChangeArrowheads="1"/>
          </p:cNvSpPr>
          <p:nvPr>
            <p:ph type="body" idx="1"/>
          </p:nvPr>
        </p:nvSpPr>
        <p:spPr>
          <a:xfrm>
            <a:off x="1062038" y="4132263"/>
            <a:ext cx="4740275" cy="3265487"/>
          </a:xfrm>
          <a:noFill/>
          <a:ln/>
        </p:spPr>
        <p:txBody>
          <a:bodyPr wrap="none" anchor="ctr"/>
          <a:lstStyle/>
          <a:p>
            <a:endParaRPr lang="pt-B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NASA (junho/2014)</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52</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53</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54</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Titã é o maior satélite de Saturno e o segundo maior do Sistema Solar, com 5.150 km de diâmetro;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120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noProof="0" dirty="0" smtClean="0">
                <a:solidFill>
                  <a:srgbClr val="FFC000"/>
                </a:solidFill>
                <a:latin typeface="Century Gothic" pitchFamily="34" charset="0"/>
              </a:rPr>
              <a:t>Único lugar no Sistema Solar a apresentar grandes massas líquidas sobre a superfície;  no caso de Titã esses líquidos são o metano (CH</a:t>
            </a:r>
            <a:r>
              <a:rPr lang="pt-BR" sz="1200" kern="0" baseline="-25000" noProof="0" dirty="0" smtClean="0">
                <a:solidFill>
                  <a:srgbClr val="FFC000"/>
                </a:solidFill>
                <a:latin typeface="Century Gothic" pitchFamily="34" charset="0"/>
              </a:rPr>
              <a:t>4</a:t>
            </a:r>
            <a:r>
              <a:rPr lang="pt-BR" sz="1200" kern="0" noProof="0" dirty="0" smtClean="0">
                <a:solidFill>
                  <a:srgbClr val="FFC000"/>
                </a:solidFill>
                <a:latin typeface="Century Gothic" pitchFamily="34" charset="0"/>
              </a:rPr>
              <a:t>) e o etano (C</a:t>
            </a:r>
            <a:r>
              <a:rPr lang="pt-BR" sz="1200" kern="0" baseline="-25000" noProof="0" dirty="0" smtClean="0">
                <a:solidFill>
                  <a:srgbClr val="FFC000"/>
                </a:solidFill>
                <a:latin typeface="Century Gothic" pitchFamily="34" charset="0"/>
              </a:rPr>
              <a:t>2</a:t>
            </a:r>
            <a:r>
              <a:rPr lang="pt-BR" sz="1200" kern="0" noProof="0" dirty="0" smtClean="0">
                <a:solidFill>
                  <a:srgbClr val="FFC000"/>
                </a:solidFill>
                <a:latin typeface="Century Gothic" pitchFamily="34" charset="0"/>
              </a:rPr>
              <a:t>H</a:t>
            </a:r>
            <a:r>
              <a:rPr lang="pt-BR" sz="1200" kern="0" baseline="-25000" noProof="0" dirty="0" smtClean="0">
                <a:solidFill>
                  <a:srgbClr val="FFC000"/>
                </a:solidFill>
                <a:latin typeface="Century Gothic" pitchFamily="34" charset="0"/>
              </a:rPr>
              <a:t>6</a:t>
            </a:r>
            <a:r>
              <a:rPr lang="pt-BR" sz="1200" kern="0" noProof="0" dirty="0" smtClean="0">
                <a:solidFill>
                  <a:srgbClr val="FFC000"/>
                </a:solidFill>
                <a:latin typeface="Century Gothic" pitchFamily="34" charset="0"/>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120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1200" kern="0" dirty="0" smtClean="0">
                <a:solidFill>
                  <a:srgbClr val="FFC000"/>
                </a:solidFill>
                <a:latin typeface="Century Gothic" pitchFamily="34" charset="0"/>
              </a:rPr>
              <a:t>Titã tem uma atmosfera cerca de 10 vezes mais extensa que a terrestre, composta por nitrogênio (95%), com traços de metano. Supõe-se que seja similar à antiga atmosfera terrestre, antes da vida.</a:t>
            </a:r>
            <a:endParaRPr lang="pt-BR" sz="1200" kern="0" noProof="0" dirty="0" smtClean="0">
              <a:solidFill>
                <a:srgbClr val="FFC000"/>
              </a:solidFill>
              <a:latin typeface="Century Gothic" pitchFamily="34"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55</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en-US" sz="1200" b="0" i="0" kern="1200" dirty="0">
              <a:solidFill>
                <a:schemeClr val="tx1"/>
              </a:solidFill>
              <a:latin typeface="Times New Roman" pitchFamily="18" charset="0"/>
              <a:ea typeface="+mn-ea"/>
              <a:cs typeface="+mn-cs"/>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56</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Belinda, Ariel e </a:t>
            </a:r>
            <a:r>
              <a:rPr lang="pt-BR" dirty="0" err="1" smtClean="0"/>
              <a:t>Umbriel</a:t>
            </a:r>
            <a:r>
              <a:rPr lang="pt-BR" baseline="0" dirty="0" smtClean="0"/>
              <a:t> são personagens do livro de Alexander Pope “O Rapto da Madeixa”; os demais nomes foram extraídos de personagens </a:t>
            </a:r>
            <a:r>
              <a:rPr lang="pt-BR" baseline="0" smtClean="0"/>
              <a:t>de Shakespeare.</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57</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Miranda tem um desfiladeiro</a:t>
            </a:r>
            <a:r>
              <a:rPr lang="pt-BR" baseline="0" dirty="0" smtClean="0"/>
              <a:t> cuja profundidade é 12 vezes a do </a:t>
            </a:r>
            <a:r>
              <a:rPr lang="pt-BR" baseline="0" dirty="0" err="1" smtClean="0"/>
              <a:t>Grand</a:t>
            </a:r>
            <a:r>
              <a:rPr lang="pt-BR" baseline="0" dirty="0" smtClean="0"/>
              <a:t> </a:t>
            </a:r>
            <a:r>
              <a:rPr lang="pt-BR" baseline="0" dirty="0" err="1" smtClean="0"/>
              <a:t>Canyon</a:t>
            </a:r>
            <a:r>
              <a:rPr lang="pt-BR" baseline="0" dirty="0" smtClean="0"/>
              <a:t> (profundidade do </a:t>
            </a:r>
            <a:r>
              <a:rPr lang="pt-BR" baseline="0" dirty="0" err="1" smtClean="0"/>
              <a:t>Grand</a:t>
            </a:r>
            <a:r>
              <a:rPr lang="pt-BR" baseline="0" dirty="0" smtClean="0"/>
              <a:t> </a:t>
            </a:r>
            <a:r>
              <a:rPr lang="pt-BR" baseline="0" dirty="0" err="1" smtClean="0"/>
              <a:t>Canyon</a:t>
            </a:r>
            <a:r>
              <a:rPr lang="pt-BR" baseline="0" smtClean="0"/>
              <a:t>: 1,6 km)</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58</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59</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Prof. Roberto </a:t>
            </a:r>
            <a:r>
              <a:rPr lang="pt-BR" dirty="0" err="1" smtClean="0"/>
              <a:t>Boczko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60</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61</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11</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62</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63</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64</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latin typeface="Century Gothic" pitchFamily="34" charset="0"/>
              </a:rPr>
              <a:t>Ida tem cerca de 30 km de extensão enquanto </a:t>
            </a:r>
            <a:r>
              <a:rPr lang="pt-BR" dirty="0" err="1" smtClean="0">
                <a:latin typeface="Century Gothic" pitchFamily="34" charset="0"/>
              </a:rPr>
              <a:t>Dactyl</a:t>
            </a:r>
            <a:r>
              <a:rPr lang="pt-BR" baseline="0" dirty="0" smtClean="0">
                <a:latin typeface="Century Gothic" pitchFamily="34" charset="0"/>
              </a:rPr>
              <a:t> tem cerca de 1,4 km. </a:t>
            </a:r>
            <a:r>
              <a:rPr lang="pt-BR" baseline="0" dirty="0" err="1" smtClean="0">
                <a:latin typeface="Century Gothic" pitchFamily="34" charset="0"/>
              </a:rPr>
              <a:t>Dactyl</a:t>
            </a:r>
            <a:r>
              <a:rPr lang="pt-BR" baseline="0" dirty="0" smtClean="0">
                <a:latin typeface="Century Gothic" pitchFamily="34" charset="0"/>
              </a:rPr>
              <a:t> estava a uma distância de 90 km e a órbita calculada revela um  </a:t>
            </a:r>
            <a:r>
              <a:rPr lang="pt-BR" baseline="0" smtClean="0">
                <a:latin typeface="Century Gothic" pitchFamily="34" charset="0"/>
              </a:rPr>
              <a:t>período orbital de 20h.</a:t>
            </a:r>
            <a:endParaRPr lang="pt-BR" dirty="0">
              <a:latin typeface="Century Gothic" pitchFamily="34" charset="0"/>
            </a:endParaRPr>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65</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dos dados: Bond, Peter: </a:t>
            </a:r>
            <a:r>
              <a:rPr lang="pt-BR" dirty="0" err="1" smtClean="0"/>
              <a:t>Exploring</a:t>
            </a:r>
            <a:r>
              <a:rPr lang="pt-BR" dirty="0" smtClean="0"/>
              <a:t> </a:t>
            </a:r>
            <a:r>
              <a:rPr lang="pt-BR" dirty="0" err="1" smtClean="0"/>
              <a:t>the</a:t>
            </a:r>
            <a:r>
              <a:rPr lang="pt-BR" dirty="0" smtClean="0"/>
              <a:t> Solar System</a:t>
            </a:r>
            <a:r>
              <a:rPr lang="pt-BR" baseline="0" dirty="0" smtClean="0"/>
              <a:t> (2012)</a:t>
            </a:r>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68</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69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15</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19</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25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97D73F-2765-4B57-AE6B-A82B159AD942}"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167714B-24FB-422F-BF07-D98BD475C50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FC011FF-2C1D-4EA9-BEC1-9AD83273BD18}"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A80C0FF-BF03-478F-9249-8968140DE15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8F493BF-6E20-4A31-A7BF-B45AB4DCEE33}"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8A6B816-6C78-488E-AE2C-6B418D54D2FD}"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0F9819-4C2D-4B67-995C-4B1CCD5A3CA0}"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37EA3358-D533-4DE3-BB7E-0C918E9F7417}"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46A989A7-BFA8-41F9-B30C-7A2DEB9A4CDD}"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FE15EF1-8C41-43D4-99BF-3F551ED9A706}"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90AA29B-EE7E-4422-9787-20B6E8AD7A78}"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F06ACD8F-111F-433C-9055-4389A16978C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ose%20up%20Inside%20the%20Rings%20of%20Saturn%20(2010).mp4"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ow%20the%20Moon%20Was%20Born_.mp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hatters.net/celestia/download.html"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NASA%20_%20Evolution%20of%20the%20Moon-1.mp4"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olarsystem.nasa.gov/planets/profile.cfm?Object=Jupiter&amp;Display=Sa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olarsystem.nasa.gov/planets/profile.cfm?Object=Saturn&amp;Display=Sat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gif"/><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10.gif"/></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10.gif"/></Relationships>
</file>

<file path=ppt/slides/_rels/slide5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5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tamanhos-relativos-Sist-Solar.wmv"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6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6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issao-Voyager.mov"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Planetary%20Satellite%20Discovery%20Circumstances.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rgbClr val="FFC000"/>
                </a:solidFill>
                <a:latin typeface="Century Gothic" pitchFamily="34" charset="0"/>
              </a:rPr>
              <a:t>Imagem de fundo: céu de São Carlos na data de fundação do observatório Dietrich </a:t>
            </a:r>
            <a:r>
              <a:rPr lang="pt-BR" sz="1100" dirty="0" err="1" smtClean="0">
                <a:solidFill>
                  <a:srgbClr val="FFC000"/>
                </a:solidFill>
                <a:latin typeface="Century Gothic" pitchFamily="34" charset="0"/>
              </a:rPr>
              <a:t>Schiel</a:t>
            </a:r>
            <a:r>
              <a:rPr lang="pt-BR" sz="1100" dirty="0" smtClean="0">
                <a:solidFill>
                  <a:srgbClr val="FFC000"/>
                </a:solidFill>
                <a:latin typeface="Century Gothic" pitchFamily="34" charset="0"/>
              </a:rPr>
              <a:t> (10/04/86, 20:00 TL) crédito: </a:t>
            </a:r>
            <a:r>
              <a:rPr lang="pt-BR" sz="1100" dirty="0" err="1" smtClean="0">
                <a:solidFill>
                  <a:srgbClr val="FFC000"/>
                </a:solidFill>
                <a:latin typeface="Century Gothic" pitchFamily="34" charset="0"/>
              </a:rPr>
              <a:t>Stellarium</a:t>
            </a:r>
            <a:endParaRPr lang="pt-BR" sz="1100" dirty="0">
              <a:solidFill>
                <a:srgbClr val="FFC000"/>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216024" y="252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3116560"/>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lang="pt-BR" sz="4400" kern="0" dirty="0" smtClean="0">
                <a:solidFill>
                  <a:srgbClr val="FFC000"/>
                </a:solidFill>
                <a:latin typeface="Century Gothic" pitchFamily="34" charset="0"/>
              </a:rPr>
              <a:t>Planetas e Satélites</a:t>
            </a:r>
            <a:endParaRPr kumimoji="0" lang="pt-BR" sz="44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rgbClr val="FFC000"/>
                </a:solidFill>
                <a:latin typeface="Century Gothic" pitchFamily="34" charset="0"/>
              </a:rPr>
              <a:t>André Luiz da Silva</a:t>
            </a:r>
          </a:p>
          <a:p>
            <a:pPr algn="l"/>
            <a:r>
              <a:rPr lang="pt-BR" sz="1400" dirty="0" smtClean="0">
                <a:solidFill>
                  <a:srgbClr val="FFC000"/>
                </a:solidFill>
                <a:latin typeface="Century Gothic" pitchFamily="34" charset="0"/>
              </a:rPr>
              <a:t>Observatório  Dietrich </a:t>
            </a:r>
            <a:r>
              <a:rPr lang="pt-BR" sz="1400" dirty="0" err="1" smtClean="0">
                <a:solidFill>
                  <a:srgbClr val="FFC000"/>
                </a:solidFill>
                <a:latin typeface="Century Gothic" pitchFamily="34" charset="0"/>
              </a:rPr>
              <a:t>Schiel</a:t>
            </a:r>
            <a:endParaRPr lang="pt-BR" sz="1400" dirty="0" smtClean="0">
              <a:solidFill>
                <a:srgbClr val="FFC000"/>
              </a:solidFill>
              <a:latin typeface="Century Gothic" pitchFamily="34" charset="0"/>
            </a:endParaRPr>
          </a:p>
          <a:p>
            <a:pPr algn="l"/>
            <a:r>
              <a:rPr lang="pt-BR" sz="1400" dirty="0" smtClean="0">
                <a:solidFill>
                  <a:srgbClr val="FFC000"/>
                </a:solidFill>
                <a:latin typeface="Century Gothic" pitchFamily="34" charset="0"/>
              </a:rPr>
              <a:t>/CDCC/USP</a:t>
            </a:r>
          </a:p>
          <a:p>
            <a:endParaRPr lang="pt-BR" dirty="0">
              <a:solidFill>
                <a:srgbClr val="FFC000"/>
              </a:solidFill>
            </a:endParaRPr>
          </a:p>
        </p:txBody>
      </p:sp>
      <p:pic>
        <p:nvPicPr>
          <p:cNvPr id="1026" name="Picture 2" descr="C:\Users\ANDRE\Documents\1-OBSERVATÓRIO\1-ATIVIDADES\4-Minicursos\minicursos-2015\2-minicurso-Sist-Planet-prim-sem-2015\divulgacao\logo-minicurso-Sist-Planet.png"/>
          <p:cNvPicPr>
            <a:picLocks noChangeAspect="1" noChangeArrowheads="1"/>
          </p:cNvPicPr>
          <p:nvPr/>
        </p:nvPicPr>
        <p:blipFill>
          <a:blip r:embed="rId5" cstate="print"/>
          <a:srcRect/>
          <a:stretch>
            <a:fillRect/>
          </a:stretch>
        </p:blipFill>
        <p:spPr bwMode="auto">
          <a:xfrm>
            <a:off x="3563888" y="72009"/>
            <a:ext cx="2132855" cy="213285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true-color image of Jupiter taken by the Cassini spacecraft. The Galilean moon Europa casts a shadow on the planet's cloud tops."/>
          <p:cNvPicPr>
            <a:picLocks noChangeAspect="1" noChangeArrowheads="1"/>
          </p:cNvPicPr>
          <p:nvPr/>
        </p:nvPicPr>
        <p:blipFill>
          <a:blip r:embed="rId2" cstate="print"/>
          <a:srcRect l="21687" r="21687"/>
          <a:stretch>
            <a:fillRect/>
          </a:stretch>
        </p:blipFill>
        <p:spPr bwMode="auto">
          <a:xfrm>
            <a:off x="1979712" y="1268760"/>
            <a:ext cx="5544616" cy="4895864"/>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Júpiter</a:t>
            </a:r>
          </a:p>
        </p:txBody>
      </p:sp>
      <p:sp>
        <p:nvSpPr>
          <p:cNvPr id="36868" name="Rectangle 3"/>
          <p:cNvSpPr>
            <a:spLocks noChangeArrowheads="1"/>
          </p:cNvSpPr>
          <p:nvPr/>
        </p:nvSpPr>
        <p:spPr bwMode="auto">
          <a:xfrm>
            <a:off x="0" y="6309320"/>
            <a:ext cx="402225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a:t>
            </a:r>
            <a:r>
              <a:rPr lang="pt-BR" sz="1200" b="0" dirty="0" err="1" smtClean="0">
                <a:solidFill>
                  <a:srgbClr val="EE8800"/>
                </a:solidFill>
                <a:latin typeface="Century Gothic" pitchFamily="34" charset="0"/>
              </a:rPr>
              <a:t>University</a:t>
            </a:r>
            <a:r>
              <a:rPr lang="pt-BR" sz="1200" b="0" dirty="0" smtClean="0">
                <a:solidFill>
                  <a:srgbClr val="EE8800"/>
                </a:solidFill>
                <a:latin typeface="Century Gothic" pitchFamily="34" charset="0"/>
              </a:rPr>
              <a:t> </a:t>
            </a:r>
            <a:r>
              <a:rPr lang="pt-BR" sz="1200" b="0" dirty="0" err="1" smtClean="0">
                <a:solidFill>
                  <a:srgbClr val="EE8800"/>
                </a:solidFill>
                <a:latin typeface="Century Gothic" pitchFamily="34" charset="0"/>
              </a:rPr>
              <a:t>of</a:t>
            </a:r>
            <a:r>
              <a:rPr lang="pt-BR" sz="1200" b="0" dirty="0" smtClean="0">
                <a:solidFill>
                  <a:srgbClr val="EE8800"/>
                </a:solidFill>
                <a:latin typeface="Century Gothic" pitchFamily="34" charset="0"/>
              </a:rPr>
              <a:t> Arizona</a:t>
            </a:r>
            <a:endParaRPr lang="pt-BR" sz="1200" b="0" dirty="0">
              <a:solidFill>
                <a:srgbClr val="EE8800"/>
              </a:solidFill>
              <a:latin typeface="Century Gothic" pitchFamily="34" charset="0"/>
            </a:endParaRPr>
          </a:p>
        </p:txBody>
      </p:sp>
      <p:sp>
        <p:nvSpPr>
          <p:cNvPr id="6" name="Text Box 9"/>
          <p:cNvSpPr txBox="1">
            <a:spLocks noChangeArrowheads="1"/>
          </p:cNvSpPr>
          <p:nvPr/>
        </p:nvSpPr>
        <p:spPr bwMode="auto">
          <a:xfrm>
            <a:off x="611560" y="3284984"/>
            <a:ext cx="3240360" cy="369332"/>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Sombra  de Europa</a:t>
            </a:r>
            <a:endParaRPr lang="pt-BR" sz="1800" dirty="0">
              <a:solidFill>
                <a:srgbClr val="FFC000"/>
              </a:solidFill>
              <a:latin typeface="Century Gothic" pitchFamily="34" charset="0"/>
            </a:endParaRPr>
          </a:p>
        </p:txBody>
      </p:sp>
      <p:cxnSp>
        <p:nvCxnSpPr>
          <p:cNvPr id="7" name="Conector de seta reta 6"/>
          <p:cNvCxnSpPr/>
          <p:nvPr/>
        </p:nvCxnSpPr>
        <p:spPr bwMode="auto">
          <a:xfrm>
            <a:off x="2339752" y="3789040"/>
            <a:ext cx="1008112" cy="710788"/>
          </a:xfrm>
          <a:prstGeom prst="straightConnector1">
            <a:avLst/>
          </a:prstGeom>
          <a:solidFill>
            <a:schemeClr val="accent1"/>
          </a:solidFill>
          <a:ln w="22225" cap="flat" cmpd="sng" algn="ctr">
            <a:solidFill>
              <a:srgbClr val="FFC000"/>
            </a:solidFill>
            <a:prstDash val="solid"/>
            <a:round/>
            <a:headEnd type="none" w="sm" len="sm"/>
            <a:tailEnd type="arrow" w="lg" len="lg"/>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11,9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9h54min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E</a:t>
            </a:r>
            <a:r>
              <a:rPr lang="pt-BR" sz="28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irr</a:t>
            </a: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=2E</a:t>
            </a:r>
            <a:r>
              <a:rPr lang="pt-BR" sz="28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rec</a:t>
            </a: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 </a:t>
            </a: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e He, como o Sol</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M</a:t>
            </a:r>
            <a:r>
              <a:rPr lang="pt-BR" sz="2800" b="0" kern="0" baseline="-25000" noProof="0" dirty="0" smtClean="0">
                <a:solidFill>
                  <a:srgbClr val="FFC000"/>
                </a:solidFill>
                <a:effectLst>
                  <a:outerShdw blurRad="50800" dist="38100" dir="13500000" algn="br" rotWithShape="0">
                    <a:schemeClr val="tx1">
                      <a:alpha val="62000"/>
                    </a:schemeClr>
                  </a:outerShdw>
                </a:effectLst>
                <a:latin typeface="Century Gothic" pitchFamily="34" charset="0"/>
              </a:rPr>
              <a:t>jup</a:t>
            </a:r>
            <a:r>
              <a:rPr lang="pt-BR" sz="28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&gt;</a:t>
            </a:r>
            <a:r>
              <a:rPr lang="pt-BR" sz="28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M</a:t>
            </a:r>
            <a:r>
              <a:rPr lang="pt-BR" sz="2800" b="0" kern="0" baseline="-25000" noProof="0" dirty="0" err="1" smtClean="0">
                <a:solidFill>
                  <a:srgbClr val="FFC000"/>
                </a:solidFill>
                <a:effectLst>
                  <a:outerShdw blurRad="50800" dist="38100" dir="13500000" algn="br" rotWithShape="0">
                    <a:schemeClr val="tx1">
                      <a:alpha val="62000"/>
                    </a:schemeClr>
                  </a:outerShdw>
                </a:effectLst>
                <a:latin typeface="Century Gothic" pitchFamily="34" charset="0"/>
              </a:rPr>
              <a:t>todos</a:t>
            </a:r>
            <a:endParaRPr kumimoji="0" lang="pt-BR" sz="28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&gt; “oceano” do Sist. Solar</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Campo Magnético: camada de H líquido metálico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1300 </a:t>
            </a:r>
            <a:r>
              <a:rPr lang="pt-BR" sz="28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V</a:t>
            </a:r>
            <a:r>
              <a:rPr lang="pt-BR" sz="2800" b="0" kern="0" baseline="-25000" dirty="0" err="1" smtClean="0">
                <a:solidFill>
                  <a:srgbClr val="FFC000"/>
                </a:solidFill>
                <a:effectLst>
                  <a:outerShdw blurRad="50800" dist="38100" dir="13500000" algn="br" rotWithShape="0">
                    <a:schemeClr val="tx1">
                      <a:alpha val="62000"/>
                    </a:schemeClr>
                  </a:outerShdw>
                </a:effectLst>
                <a:latin typeface="Century Gothic" pitchFamily="34" charset="0"/>
              </a:rPr>
              <a:t>Terra</a:t>
            </a:r>
            <a:endParaRPr lang="pt-BR" sz="28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8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Anéis escuros e finos</a:t>
            </a:r>
            <a:endParaRPr kumimoji="0" lang="pt-BR" sz="2800" b="0" i="0" u="none" strike="noStrike" kern="0" cap="none" spc="0" normalizeH="0" baseline="-2500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jpl.nasa.gov/images/jupiter/20141111/jupiter20141111-home.jpg"/>
          <p:cNvPicPr>
            <a:picLocks noChangeAspect="1" noChangeArrowheads="1"/>
          </p:cNvPicPr>
          <p:nvPr/>
        </p:nvPicPr>
        <p:blipFill>
          <a:blip r:embed="rId2" cstate="print"/>
          <a:srcRect/>
          <a:stretch>
            <a:fillRect/>
          </a:stretch>
        </p:blipFill>
        <p:spPr bwMode="auto">
          <a:xfrm>
            <a:off x="-20510" y="1052736"/>
            <a:ext cx="9089009" cy="5112568"/>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sz="3600" dirty="0" smtClean="0">
                <a:solidFill>
                  <a:schemeClr val="bg1"/>
                </a:solidFill>
                <a:latin typeface="Century Gothic" pitchFamily="34" charset="0"/>
              </a:rPr>
              <a:t>Júpiter: a grande mancha vermelha</a:t>
            </a:r>
          </a:p>
        </p:txBody>
      </p:sp>
      <p:sp>
        <p:nvSpPr>
          <p:cNvPr id="36868" name="Rectangle 3"/>
          <p:cNvSpPr>
            <a:spLocks noChangeArrowheads="1"/>
          </p:cNvSpPr>
          <p:nvPr/>
        </p:nvSpPr>
        <p:spPr bwMode="auto">
          <a:xfrm>
            <a:off x="0" y="6309320"/>
            <a:ext cx="4961615" cy="276999"/>
          </a:xfrm>
          <a:prstGeom prst="rect">
            <a:avLst/>
          </a:prstGeom>
          <a:noFill/>
          <a:ln w="9525">
            <a:noFill/>
            <a:miter lim="800000"/>
            <a:headEnd/>
            <a:tailEnd/>
          </a:ln>
        </p:spPr>
        <p:txBody>
          <a:bodyPr wrap="none">
            <a:spAutoFit/>
          </a:bodyPr>
          <a:lstStyle/>
          <a:p>
            <a:pPr algn="l" eaLnBrk="1" hangingPunct="1"/>
            <a:r>
              <a:rPr lang="pt-BR" sz="1200" dirty="0">
                <a:solidFill>
                  <a:srgbClr val="FFC000"/>
                </a:solidFill>
                <a:latin typeface="Century Gothic" pitchFamily="34" charset="0"/>
              </a:rPr>
              <a:t>Crédito da imagem: </a:t>
            </a:r>
            <a:r>
              <a:rPr lang="pt-BR" sz="1200" dirty="0" smtClean="0">
                <a:solidFill>
                  <a:srgbClr val="FFC000"/>
                </a:solidFill>
                <a:latin typeface="Century Gothic" pitchFamily="34" charset="0"/>
              </a:rPr>
              <a:t>NASA/</a:t>
            </a:r>
            <a:r>
              <a:rPr lang="pt-BR" sz="1200" dirty="0" err="1" smtClean="0">
                <a:solidFill>
                  <a:srgbClr val="FFC000"/>
                </a:solidFill>
                <a:latin typeface="Century Gothic" pitchFamily="34" charset="0"/>
              </a:rPr>
              <a:t>JPL-Caltech</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Space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Science</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fade">
                                      <p:cBhvr>
                                        <p:cTn id="11"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Rite of Spring (click to enlarge)"/>
          <p:cNvPicPr>
            <a:picLocks noChangeAspect="1" noChangeArrowheads="1"/>
          </p:cNvPicPr>
          <p:nvPr/>
        </p:nvPicPr>
        <p:blipFill>
          <a:blip r:embed="rId2" cstate="print">
            <a:lum bright="10000" contrast="8000"/>
          </a:blip>
          <a:srcRect l="9294" r="9681"/>
          <a:stretch>
            <a:fillRect/>
          </a:stretch>
        </p:blipFill>
        <p:spPr bwMode="auto">
          <a:xfrm>
            <a:off x="0" y="307025"/>
            <a:ext cx="9144000" cy="6013074"/>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Saturno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908720"/>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29,5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10h39min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buFont typeface="Wingdings" pitchFamily="2" charset="2"/>
              <a:buChar char="v"/>
              <a:defRPr/>
            </a:pPr>
            <a:r>
              <a:rPr lang="pt-BR" sz="28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E</a:t>
            </a:r>
            <a:r>
              <a:rPr lang="pt-BR" sz="2800" b="0" kern="0" baseline="-25000" dirty="0" err="1" smtClean="0">
                <a:solidFill>
                  <a:srgbClr val="FFC000"/>
                </a:solidFill>
                <a:effectLst>
                  <a:outerShdw blurRad="50800" dist="38100" dir="13500000" algn="br" rotWithShape="0">
                    <a:schemeClr val="tx1">
                      <a:alpha val="62000"/>
                    </a:schemeClr>
                  </a:outerShdw>
                </a:effectLst>
                <a:latin typeface="Century Gothic" pitchFamily="34" charset="0"/>
              </a:rPr>
              <a:t>irr</a:t>
            </a: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&gt; </a:t>
            </a:r>
            <a:r>
              <a:rPr lang="pt-BR" sz="28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E</a:t>
            </a:r>
            <a:r>
              <a:rPr lang="pt-BR" sz="2800" b="0" kern="0" baseline="-25000" dirty="0" err="1" smtClean="0">
                <a:solidFill>
                  <a:srgbClr val="FFC000"/>
                </a:solidFill>
                <a:effectLst>
                  <a:outerShdw blurRad="50800" dist="38100" dir="13500000" algn="br" rotWithShape="0">
                    <a:schemeClr val="tx1">
                      <a:alpha val="62000"/>
                    </a:schemeClr>
                  </a:outerShdw>
                </a:effectLst>
                <a:latin typeface="Century Gothic" pitchFamily="34" charset="0"/>
              </a:rPr>
              <a:t>rec</a:t>
            </a: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H </a:t>
            </a: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e He, como o Sol (e como Júpiter)</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E os anéis, são formados de quê?</a:t>
            </a:r>
            <a:endParaRPr kumimoji="0" lang="pt-BR" sz="28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action="ppaction://hlinkfile"/>
          </p:cNvPr>
          <p:cNvPicPr>
            <a:picLocks noChangeArrowheads="1"/>
          </p:cNvPicPr>
          <p:nvPr/>
        </p:nvPicPr>
        <p:blipFill>
          <a:blip r:embed="rId3" cstate="print">
            <a:lum bright="3000" contrast="13000"/>
          </a:blip>
          <a:stretch>
            <a:fillRect/>
          </a:stretch>
        </p:blipFill>
        <p:spPr bwMode="auto">
          <a:xfrm>
            <a:off x="3419872" y="3357192"/>
            <a:ext cx="1800000" cy="1800000"/>
          </a:xfrm>
          <a:prstGeom prst="rect">
            <a:avLst/>
          </a:prstGeom>
          <a:noFill/>
          <a:ln>
            <a:solidFill>
              <a:schemeClr val="bg1"/>
            </a:solidFill>
          </a:ln>
        </p:spPr>
      </p:pic>
      <p:sp>
        <p:nvSpPr>
          <p:cNvPr id="5" name="Retângulo 4"/>
          <p:cNvSpPr/>
          <p:nvPr/>
        </p:nvSpPr>
        <p:spPr>
          <a:xfrm>
            <a:off x="1522622" y="1124744"/>
            <a:ext cx="5921814" cy="769441"/>
          </a:xfrm>
          <a:prstGeom prst="rect">
            <a:avLst/>
          </a:prstGeom>
        </p:spPr>
        <p:txBody>
          <a:bodyPr wrap="none">
            <a:spAutoFit/>
          </a:bodyPr>
          <a:lstStyle/>
          <a:p>
            <a:r>
              <a:rPr lang="pt-BR" sz="4400" dirty="0" smtClean="0">
                <a:solidFill>
                  <a:schemeClr val="bg1"/>
                </a:solidFill>
                <a:latin typeface="Century Gothic" pitchFamily="34" charset="0"/>
              </a:rPr>
              <a:t>Nos anéis de Saturno</a:t>
            </a:r>
            <a:endParaRPr lang="pt-BR" sz="4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32960" y="260648"/>
            <a:ext cx="7701147" cy="769441"/>
          </a:xfrm>
          <a:prstGeom prst="rect">
            <a:avLst/>
          </a:prstGeom>
        </p:spPr>
        <p:txBody>
          <a:bodyPr wrap="none">
            <a:spAutoFit/>
          </a:bodyPr>
          <a:lstStyle/>
          <a:p>
            <a:r>
              <a:rPr lang="pt-BR" sz="4400" dirty="0" smtClean="0">
                <a:solidFill>
                  <a:schemeClr val="bg1"/>
                </a:solidFill>
                <a:latin typeface="Century Gothic" pitchFamily="34" charset="0"/>
              </a:rPr>
              <a:t>Nomes e divisões dos anéis</a:t>
            </a:r>
            <a:endParaRPr lang="pt-BR" sz="4400" dirty="0">
              <a:solidFill>
                <a:schemeClr val="bg1"/>
              </a:solidFill>
            </a:endParaRPr>
          </a:p>
        </p:txBody>
      </p:sp>
      <p:pic>
        <p:nvPicPr>
          <p:cNvPr id="1028" name="Picture 4" descr="click to enlarge"/>
          <p:cNvPicPr>
            <a:picLocks noChangeAspect="1" noChangeArrowheads="1"/>
          </p:cNvPicPr>
          <p:nvPr/>
        </p:nvPicPr>
        <p:blipFill>
          <a:blip r:embed="rId2" cstate="print">
            <a:lum bright="6000" contrast="34000"/>
          </a:blip>
          <a:srcRect/>
          <a:stretch>
            <a:fillRect/>
          </a:stretch>
        </p:blipFill>
        <p:spPr bwMode="auto">
          <a:xfrm>
            <a:off x="-36512" y="1095349"/>
            <a:ext cx="8892480" cy="5646019"/>
          </a:xfrm>
          <a:prstGeom prst="rect">
            <a:avLst/>
          </a:prstGeom>
          <a:noFill/>
        </p:spPr>
      </p:pic>
      <p:sp>
        <p:nvSpPr>
          <p:cNvPr id="6" name="Retângulo 5"/>
          <p:cNvSpPr/>
          <p:nvPr/>
        </p:nvSpPr>
        <p:spPr bwMode="auto">
          <a:xfrm>
            <a:off x="827584" y="5949280"/>
            <a:ext cx="6624736" cy="504056"/>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 name="CaixaDeTexto 6"/>
          <p:cNvSpPr txBox="1"/>
          <p:nvPr/>
        </p:nvSpPr>
        <p:spPr>
          <a:xfrm>
            <a:off x="683568" y="5877272"/>
            <a:ext cx="2664296" cy="400110"/>
          </a:xfrm>
          <a:prstGeom prst="rect">
            <a:avLst/>
          </a:prstGeom>
          <a:noFill/>
        </p:spPr>
        <p:txBody>
          <a:bodyPr wrap="square" rtlCol="0">
            <a:spAutoFit/>
          </a:bodyPr>
          <a:lstStyle/>
          <a:p>
            <a:r>
              <a:rPr lang="pt-BR" sz="2000" b="0" dirty="0" smtClean="0">
                <a:solidFill>
                  <a:schemeClr val="bg1"/>
                </a:solidFill>
                <a:latin typeface="Century Gothic" pitchFamily="34" charset="0"/>
              </a:rPr>
              <a:t>Divisão de </a:t>
            </a:r>
            <a:r>
              <a:rPr lang="pt-BR" sz="2000" b="0" dirty="0" err="1" smtClean="0">
                <a:solidFill>
                  <a:schemeClr val="bg1"/>
                </a:solidFill>
                <a:latin typeface="Century Gothic" pitchFamily="34" charset="0"/>
              </a:rPr>
              <a:t>Cassini</a:t>
            </a:r>
            <a:endParaRPr lang="pt-BR" sz="2000" b="0" dirty="0">
              <a:solidFill>
                <a:schemeClr val="bg1"/>
              </a:solidFill>
              <a:latin typeface="Century Gothic" pitchFamily="34" charset="0"/>
            </a:endParaRPr>
          </a:p>
        </p:txBody>
      </p:sp>
      <p:sp>
        <p:nvSpPr>
          <p:cNvPr id="8" name="CaixaDeTexto 7"/>
          <p:cNvSpPr txBox="1"/>
          <p:nvPr/>
        </p:nvSpPr>
        <p:spPr>
          <a:xfrm>
            <a:off x="3563888" y="5877272"/>
            <a:ext cx="2304256" cy="400110"/>
          </a:xfrm>
          <a:prstGeom prst="rect">
            <a:avLst/>
          </a:prstGeom>
          <a:noFill/>
        </p:spPr>
        <p:txBody>
          <a:bodyPr wrap="square" rtlCol="0">
            <a:spAutoFit/>
          </a:bodyPr>
          <a:lstStyle/>
          <a:p>
            <a:r>
              <a:rPr lang="pt-BR" sz="2000" b="0" dirty="0" smtClean="0">
                <a:solidFill>
                  <a:schemeClr val="bg1"/>
                </a:solidFill>
                <a:latin typeface="Century Gothic" pitchFamily="34" charset="0"/>
              </a:rPr>
              <a:t>Divisão de </a:t>
            </a:r>
            <a:r>
              <a:rPr lang="pt-BR" sz="2000" b="0" dirty="0" err="1" smtClean="0">
                <a:solidFill>
                  <a:schemeClr val="bg1"/>
                </a:solidFill>
                <a:latin typeface="Century Gothic" pitchFamily="34" charset="0"/>
              </a:rPr>
              <a:t>Encke</a:t>
            </a:r>
            <a:endParaRPr lang="pt-BR" sz="2000" b="0" dirty="0">
              <a:solidFill>
                <a:schemeClr val="bg1"/>
              </a:solidFill>
              <a:latin typeface="Century Gothic" pitchFamily="34" charset="0"/>
            </a:endParaRPr>
          </a:p>
        </p:txBody>
      </p:sp>
      <p:sp>
        <p:nvSpPr>
          <p:cNvPr id="9" name="CaixaDeTexto 8"/>
          <p:cNvSpPr txBox="1"/>
          <p:nvPr/>
        </p:nvSpPr>
        <p:spPr>
          <a:xfrm>
            <a:off x="6084168" y="5877272"/>
            <a:ext cx="1584176" cy="400110"/>
          </a:xfrm>
          <a:prstGeom prst="rect">
            <a:avLst/>
          </a:prstGeom>
          <a:noFill/>
        </p:spPr>
        <p:txBody>
          <a:bodyPr wrap="square" rtlCol="0">
            <a:spAutoFit/>
          </a:bodyPr>
          <a:lstStyle/>
          <a:p>
            <a:r>
              <a:rPr lang="pt-BR" sz="2000" b="0" dirty="0" smtClean="0">
                <a:solidFill>
                  <a:schemeClr val="bg1"/>
                </a:solidFill>
                <a:latin typeface="Century Gothic" pitchFamily="34" charset="0"/>
              </a:rPr>
              <a:t>Anel F</a:t>
            </a:r>
            <a:endParaRPr lang="pt-BR" sz="2000" b="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7art-screensavers.com/screens/3d-planet-uranus/uranus-big1.jpg"/>
          <p:cNvPicPr>
            <a:picLocks noChangeAspect="1" noChangeArrowheads="1"/>
          </p:cNvPicPr>
          <p:nvPr/>
        </p:nvPicPr>
        <p:blipFill>
          <a:blip r:embed="rId2" cstate="print"/>
          <a:srcRect b="4724"/>
          <a:stretch>
            <a:fillRect/>
          </a:stretch>
        </p:blipFill>
        <p:spPr bwMode="auto">
          <a:xfrm>
            <a:off x="365244" y="720080"/>
            <a:ext cx="8527236" cy="6093296"/>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Urano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Urano: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908720"/>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84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17h15min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 inclinação: eixo de rotação quase // ao plano orbital: 97,9°</a:t>
            </a: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8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2800" b="0" kern="0" baseline="0" dirty="0" smtClean="0">
                <a:solidFill>
                  <a:srgbClr val="FFC000"/>
                </a:solidFill>
                <a:latin typeface="Century Gothic" pitchFamily="34" charset="0"/>
              </a:rPr>
              <a:t>H </a:t>
            </a:r>
            <a:r>
              <a:rPr lang="pt-BR" sz="2800" b="0" kern="0" dirty="0" smtClean="0">
                <a:solidFill>
                  <a:srgbClr val="FFC000"/>
                </a:solidFill>
                <a:latin typeface="Century Gothic" pitchFamily="34" charset="0"/>
              </a:rPr>
              <a:t>e He, na atmosfera, com manto de CH</a:t>
            </a:r>
            <a:r>
              <a:rPr lang="pt-BR" sz="2800" b="0" kern="0" baseline="-25000" dirty="0" smtClean="0">
                <a:solidFill>
                  <a:srgbClr val="FFC000"/>
                </a:solidFill>
                <a:latin typeface="Century Gothic" pitchFamily="34" charset="0"/>
              </a:rPr>
              <a:t>4</a:t>
            </a:r>
            <a:r>
              <a:rPr lang="pt-BR" sz="2800" b="0" kern="0" dirty="0" smtClean="0">
                <a:solidFill>
                  <a:srgbClr val="FFC000"/>
                </a:solidFill>
                <a:latin typeface="Century Gothic" pitchFamily="34" charset="0"/>
              </a:rPr>
              <a:t>, NH</a:t>
            </a:r>
            <a:r>
              <a:rPr lang="pt-BR" sz="2800" b="0" kern="0" baseline="-25000" dirty="0" smtClean="0">
                <a:solidFill>
                  <a:srgbClr val="FFC000"/>
                </a:solidFill>
                <a:latin typeface="Century Gothic" pitchFamily="34" charset="0"/>
              </a:rPr>
              <a:t>3</a:t>
            </a:r>
            <a:r>
              <a:rPr lang="pt-BR" sz="2800" b="0" kern="0" dirty="0" smtClean="0">
                <a:solidFill>
                  <a:srgbClr val="FFC000"/>
                </a:solidFill>
                <a:latin typeface="Century Gothic" pitchFamily="34" charset="0"/>
              </a:rPr>
              <a:t> , H</a:t>
            </a:r>
            <a:r>
              <a:rPr lang="pt-BR" sz="2800" b="0" kern="0" baseline="-25000" dirty="0" smtClean="0">
                <a:solidFill>
                  <a:srgbClr val="FFC000"/>
                </a:solidFill>
                <a:latin typeface="Century Gothic" pitchFamily="34" charset="0"/>
              </a:rPr>
              <a:t>2</a:t>
            </a:r>
            <a:r>
              <a:rPr lang="pt-BR" sz="2800" b="0" kern="0" dirty="0" smtClean="0">
                <a:solidFill>
                  <a:srgbClr val="FFC000"/>
                </a:solidFill>
                <a:latin typeface="Century Gothic" pitchFamily="34" charset="0"/>
              </a:rPr>
              <a:t>O (80% da massa: gigante gelado)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548680"/>
            <a:ext cx="8712968" cy="5078313"/>
          </a:xfrm>
          <a:prstGeom prst="rect">
            <a:avLst/>
          </a:prstGeom>
        </p:spPr>
        <p:txBody>
          <a:bodyPr wrap="square">
            <a:spAutoFit/>
          </a:bodyPr>
          <a:lstStyle/>
          <a:p>
            <a:r>
              <a:rPr lang="pt-BR" sz="3600" dirty="0" smtClean="0">
                <a:solidFill>
                  <a:srgbClr val="FFC000"/>
                </a:solidFill>
                <a:latin typeface="Century Gothic" pitchFamily="34" charset="0"/>
                <a:ea typeface="Times New Roman" pitchFamily="18" charset="0"/>
                <a:cs typeface="Arial" pitchFamily="34" charset="0"/>
              </a:rPr>
              <a:t>29 de maio, aula 2:</a:t>
            </a:r>
          </a:p>
          <a:p>
            <a:r>
              <a:rPr lang="pt-BR" sz="3600" dirty="0" smtClean="0">
                <a:solidFill>
                  <a:srgbClr val="FFC000"/>
                </a:solidFill>
                <a:latin typeface="Century Gothic" pitchFamily="34" charset="0"/>
                <a:ea typeface="Times New Roman" pitchFamily="18" charset="0"/>
                <a:cs typeface="Arial" pitchFamily="34" charset="0"/>
              </a:rPr>
              <a:t> </a:t>
            </a:r>
          </a:p>
          <a:p>
            <a:pPr algn="l">
              <a:buFont typeface="Arial" pitchFamily="34" charset="0"/>
              <a:buChar char="•"/>
            </a:pPr>
            <a:r>
              <a:rPr lang="pt-BR" sz="3600" b="0" dirty="0" smtClean="0">
                <a:solidFill>
                  <a:schemeClr val="bg1"/>
                </a:solidFill>
                <a:latin typeface="Century Gothic" pitchFamily="34" charset="0"/>
                <a:ea typeface="Times New Roman" pitchFamily="18" charset="0"/>
                <a:cs typeface="Arial" pitchFamily="34" charset="0"/>
              </a:rPr>
              <a:t> apresentação do software </a:t>
            </a:r>
            <a:r>
              <a:rPr lang="pt-BR" sz="3600" b="0" dirty="0" err="1" smtClean="0">
                <a:solidFill>
                  <a:schemeClr val="bg1"/>
                </a:solidFill>
                <a:latin typeface="Century Gothic" pitchFamily="34" charset="0"/>
                <a:ea typeface="Times New Roman" pitchFamily="18" charset="0"/>
                <a:cs typeface="Arial" pitchFamily="34" charset="0"/>
              </a:rPr>
              <a:t>Celestia</a:t>
            </a:r>
            <a:endParaRPr lang="pt-BR" sz="3600" b="0" dirty="0" smtClean="0">
              <a:solidFill>
                <a:schemeClr val="bg1"/>
              </a:solidFill>
              <a:latin typeface="Century Gothic" pitchFamily="34" charset="0"/>
              <a:ea typeface="Times New Roman" pitchFamily="18" charset="0"/>
              <a:cs typeface="Arial" pitchFamily="34" charset="0"/>
            </a:endParaRPr>
          </a:p>
          <a:p>
            <a:pPr algn="l"/>
            <a:r>
              <a:rPr lang="pt-BR" sz="3600" b="0" dirty="0" smtClean="0">
                <a:solidFill>
                  <a:schemeClr val="bg1"/>
                </a:solidFill>
                <a:latin typeface="Century Gothic" pitchFamily="34" charset="0"/>
                <a:ea typeface="Times New Roman" pitchFamily="18" charset="0"/>
                <a:cs typeface="Arial" pitchFamily="34" charset="0"/>
              </a:rPr>
              <a:t> </a:t>
            </a:r>
          </a:p>
          <a:p>
            <a:pPr algn="l">
              <a:buFont typeface="Arial" pitchFamily="34" charset="0"/>
              <a:buChar char="•"/>
            </a:pPr>
            <a:r>
              <a:rPr lang="pt-BR" sz="3600" b="0" dirty="0" smtClean="0">
                <a:solidFill>
                  <a:schemeClr val="bg1"/>
                </a:solidFill>
                <a:latin typeface="Century Gothic" pitchFamily="34" charset="0"/>
                <a:ea typeface="Times New Roman" pitchFamily="18" charset="0"/>
                <a:cs typeface="Arial" pitchFamily="34" charset="0"/>
              </a:rPr>
              <a:t> planetas </a:t>
            </a:r>
            <a:r>
              <a:rPr lang="pt-BR" sz="3600" b="0" dirty="0" err="1" smtClean="0">
                <a:solidFill>
                  <a:schemeClr val="bg1"/>
                </a:solidFill>
                <a:latin typeface="Century Gothic" pitchFamily="34" charset="0"/>
                <a:ea typeface="Times New Roman" pitchFamily="18" charset="0"/>
                <a:cs typeface="Arial" pitchFamily="34" charset="0"/>
              </a:rPr>
              <a:t>jovianos</a:t>
            </a:r>
            <a:r>
              <a:rPr lang="pt-BR" sz="3600" b="0" dirty="0" smtClean="0">
                <a:solidFill>
                  <a:schemeClr val="bg1"/>
                </a:solidFill>
                <a:latin typeface="Century Gothic" pitchFamily="34" charset="0"/>
                <a:ea typeface="Times New Roman" pitchFamily="18" charset="0"/>
                <a:cs typeface="Arial" pitchFamily="34" charset="0"/>
              </a:rPr>
              <a:t> </a:t>
            </a:r>
          </a:p>
          <a:p>
            <a:pPr algn="l">
              <a:buFont typeface="Arial" pitchFamily="34" charset="0"/>
              <a:buChar char="•"/>
            </a:pPr>
            <a:endParaRPr lang="pt-BR" sz="3600" b="0" dirty="0" smtClean="0">
              <a:solidFill>
                <a:schemeClr val="bg1"/>
              </a:solidFill>
              <a:latin typeface="Century Gothic" pitchFamily="34" charset="0"/>
              <a:ea typeface="Times New Roman" pitchFamily="18" charset="0"/>
              <a:cs typeface="Arial" pitchFamily="34" charset="0"/>
            </a:endParaRPr>
          </a:p>
          <a:p>
            <a:pPr algn="l">
              <a:buFont typeface="Arial" pitchFamily="34" charset="0"/>
              <a:buChar char="•"/>
            </a:pPr>
            <a:r>
              <a:rPr lang="pt-BR" sz="3600" b="0" dirty="0" smtClean="0">
                <a:solidFill>
                  <a:schemeClr val="bg1"/>
                </a:solidFill>
                <a:latin typeface="Century Gothic" pitchFamily="34" charset="0"/>
                <a:ea typeface="Times New Roman" pitchFamily="18" charset="0"/>
                <a:cs typeface="Arial" pitchFamily="34" charset="0"/>
              </a:rPr>
              <a:t> planetas terrestres </a:t>
            </a:r>
          </a:p>
          <a:p>
            <a:pPr algn="l">
              <a:buFont typeface="Arial" pitchFamily="34" charset="0"/>
              <a:buChar char="•"/>
            </a:pPr>
            <a:endParaRPr lang="pt-BR" sz="3600" b="0" dirty="0" smtClean="0">
              <a:solidFill>
                <a:schemeClr val="bg1"/>
              </a:solidFill>
              <a:latin typeface="Century Gothic" pitchFamily="34" charset="0"/>
              <a:ea typeface="Times New Roman" pitchFamily="18" charset="0"/>
              <a:cs typeface="Arial" pitchFamily="34" charset="0"/>
            </a:endParaRPr>
          </a:p>
          <a:p>
            <a:pPr algn="l">
              <a:buFont typeface="Arial" pitchFamily="34" charset="0"/>
              <a:buChar char="•"/>
            </a:pPr>
            <a:r>
              <a:rPr lang="pt-BR" sz="3600" b="0" dirty="0" smtClean="0">
                <a:solidFill>
                  <a:schemeClr val="bg1"/>
                </a:solidFill>
                <a:latin typeface="Century Gothic" pitchFamily="34" charset="0"/>
                <a:ea typeface="Times New Roman" pitchFamily="18" charset="0"/>
                <a:cs typeface="Arial" pitchFamily="34" charset="0"/>
              </a:rPr>
              <a:t> satélites</a:t>
            </a:r>
            <a:endParaRPr lang="pt-BR" sz="36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2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Netuno</a:t>
            </a:r>
          </a:p>
        </p:txBody>
      </p:sp>
      <p:sp>
        <p:nvSpPr>
          <p:cNvPr id="36868" name="Rectangle 3"/>
          <p:cNvSpPr>
            <a:spLocks noChangeArrowheads="1"/>
          </p:cNvSpPr>
          <p:nvPr/>
        </p:nvSpPr>
        <p:spPr bwMode="auto">
          <a:xfrm>
            <a:off x="0" y="6309320"/>
            <a:ext cx="22445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483768" y="1844824"/>
            <a:ext cx="3951944" cy="333719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Netuno: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692696"/>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Período orbital 164,8 anos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H e He, na atmosfera, com manto de CH</a:t>
            </a:r>
            <a:r>
              <a:rPr lang="pt-BR" sz="2800" b="0" kern="0" baseline="-25000" dirty="0" smtClean="0">
                <a:solidFill>
                  <a:srgbClr val="FFC000"/>
                </a:solidFill>
                <a:latin typeface="Century Gothic" pitchFamily="34" charset="0"/>
              </a:rPr>
              <a:t>4</a:t>
            </a:r>
            <a:r>
              <a:rPr lang="pt-BR" sz="2800" b="0" kern="0" dirty="0" smtClean="0">
                <a:solidFill>
                  <a:srgbClr val="FFC000"/>
                </a:solidFill>
                <a:latin typeface="Century Gothic" pitchFamily="34" charset="0"/>
              </a:rPr>
              <a:t>, NH</a:t>
            </a:r>
            <a:r>
              <a:rPr lang="pt-BR" sz="2800" b="0" kern="0" baseline="-25000" dirty="0" smtClean="0">
                <a:solidFill>
                  <a:srgbClr val="FFC000"/>
                </a:solidFill>
                <a:latin typeface="Century Gothic" pitchFamily="34" charset="0"/>
              </a:rPr>
              <a:t>3</a:t>
            </a:r>
            <a:r>
              <a:rPr lang="pt-BR" sz="2800" b="0" kern="0" dirty="0" smtClean="0">
                <a:solidFill>
                  <a:srgbClr val="FFC000"/>
                </a:solidFill>
                <a:latin typeface="Century Gothic" pitchFamily="34" charset="0"/>
              </a:rPr>
              <a:t> , H</a:t>
            </a:r>
            <a:r>
              <a:rPr lang="pt-BR" sz="2800" b="0" kern="0" baseline="-25000" dirty="0" smtClean="0">
                <a:solidFill>
                  <a:srgbClr val="FFC000"/>
                </a:solidFill>
                <a:latin typeface="Century Gothic" pitchFamily="34" charset="0"/>
              </a:rPr>
              <a:t>2</a:t>
            </a:r>
            <a:r>
              <a:rPr lang="pt-BR" sz="2800" b="0" kern="0" dirty="0" smtClean="0">
                <a:solidFill>
                  <a:srgbClr val="FFC000"/>
                </a:solidFill>
                <a:latin typeface="Century Gothic" pitchFamily="34" charset="0"/>
              </a:rPr>
              <a:t>O (gigante gelado)</a:t>
            </a:r>
          </a:p>
          <a:p>
            <a:pPr marL="342900" lvl="0" indent="-342900" algn="just">
              <a:spcBef>
                <a:spcPct val="20000"/>
              </a:spcBef>
              <a:buClr>
                <a:srgbClr val="FFC000"/>
              </a:buClr>
              <a:buFont typeface="Wingdings" pitchFamily="2" charset="2"/>
              <a:buChar char="v"/>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Rotação: 16h07min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rPr>
              <a:t> Ventos de 2400 km/h(!)</a:t>
            </a: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8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 Descoberto por cálculos matemáticos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Terrestres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terrestres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67586" name="Picture 2" descr="http://d1jqu7g1y74ds1.cloudfront.net/wp-content/uploads/2008/04/mercurycomparison.jpg"/>
          <p:cNvPicPr>
            <a:picLocks noChangeAspect="1" noChangeArrowheads="1"/>
          </p:cNvPicPr>
          <p:nvPr/>
        </p:nvPicPr>
        <p:blipFill>
          <a:blip r:embed="rId2" cstate="print"/>
          <a:srcRect/>
          <a:stretch>
            <a:fillRect/>
          </a:stretch>
        </p:blipFill>
        <p:spPr bwMode="auto">
          <a:xfrm>
            <a:off x="1691680" y="2276872"/>
            <a:ext cx="5524500" cy="2400301"/>
          </a:xfrm>
          <a:prstGeom prst="rect">
            <a:avLst/>
          </a:prstGeom>
          <a:noFill/>
        </p:spPr>
      </p:pic>
      <p:sp>
        <p:nvSpPr>
          <p:cNvPr id="5" name="Text Box 9"/>
          <p:cNvSpPr txBox="1">
            <a:spLocks noChangeArrowheads="1"/>
          </p:cNvSpPr>
          <p:nvPr/>
        </p:nvSpPr>
        <p:spPr bwMode="auto">
          <a:xfrm>
            <a:off x="971600" y="1556792"/>
            <a:ext cx="237626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Mercúrio</a:t>
            </a:r>
            <a:endParaRPr lang="pt-BR" sz="3600" b="0" dirty="0">
              <a:solidFill>
                <a:srgbClr val="FFC000"/>
              </a:solidFill>
              <a:latin typeface="Century Gothic" pitchFamily="34" charset="0"/>
            </a:endParaRPr>
          </a:p>
        </p:txBody>
      </p:sp>
      <p:cxnSp>
        <p:nvCxnSpPr>
          <p:cNvPr id="6" name="Conector de seta reta 5"/>
          <p:cNvCxnSpPr>
            <a:stCxn id="5" idx="2"/>
          </p:cNvCxnSpPr>
          <p:nvPr/>
        </p:nvCxnSpPr>
        <p:spPr bwMode="auto">
          <a:xfrm flipH="1">
            <a:off x="2123728" y="2203123"/>
            <a:ext cx="3600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5" name="Text Box 9"/>
          <p:cNvSpPr txBox="1">
            <a:spLocks noChangeArrowheads="1"/>
          </p:cNvSpPr>
          <p:nvPr/>
        </p:nvSpPr>
        <p:spPr bwMode="auto">
          <a:xfrm>
            <a:off x="2555776" y="50851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Vênus</a:t>
            </a:r>
            <a:endParaRPr lang="pt-BR" sz="3600" b="0" dirty="0">
              <a:solidFill>
                <a:srgbClr val="FFC000"/>
              </a:solidFill>
              <a:latin typeface="Century Gothic" pitchFamily="34" charset="0"/>
            </a:endParaRPr>
          </a:p>
        </p:txBody>
      </p:sp>
      <p:cxnSp>
        <p:nvCxnSpPr>
          <p:cNvPr id="16" name="Conector de seta reta 15"/>
          <p:cNvCxnSpPr>
            <a:stCxn id="15" idx="0"/>
          </p:cNvCxnSpPr>
          <p:nvPr/>
        </p:nvCxnSpPr>
        <p:spPr bwMode="auto">
          <a:xfrm flipV="1">
            <a:off x="3347864" y="3501008"/>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7" name="Text Box 9"/>
          <p:cNvSpPr txBox="1">
            <a:spLocks noChangeArrowheads="1"/>
          </p:cNvSpPr>
          <p:nvPr/>
        </p:nvSpPr>
        <p:spPr bwMode="auto">
          <a:xfrm>
            <a:off x="4508202"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Terra</a:t>
            </a:r>
            <a:endParaRPr lang="pt-BR" sz="3600" b="0" dirty="0">
              <a:solidFill>
                <a:srgbClr val="FFC000"/>
              </a:solidFill>
              <a:latin typeface="Century Gothic" pitchFamily="34" charset="0"/>
            </a:endParaRPr>
          </a:p>
        </p:txBody>
      </p:sp>
      <p:cxnSp>
        <p:nvCxnSpPr>
          <p:cNvPr id="18" name="Conector de seta reta 17"/>
          <p:cNvCxnSpPr>
            <a:stCxn id="17" idx="2"/>
          </p:cNvCxnSpPr>
          <p:nvPr/>
        </p:nvCxnSpPr>
        <p:spPr bwMode="auto">
          <a:xfrm flipH="1">
            <a:off x="5220072"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22" name="Text Box 9"/>
          <p:cNvSpPr txBox="1">
            <a:spLocks noChangeArrowheads="1"/>
          </p:cNvSpPr>
          <p:nvPr/>
        </p:nvSpPr>
        <p:spPr bwMode="auto">
          <a:xfrm>
            <a:off x="5796136" y="5147900"/>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Marte</a:t>
            </a:r>
            <a:endParaRPr lang="pt-BR" sz="3600" b="0" dirty="0">
              <a:solidFill>
                <a:srgbClr val="FFC000"/>
              </a:solidFill>
              <a:latin typeface="Century Gothic" pitchFamily="34" charset="0"/>
            </a:endParaRPr>
          </a:p>
        </p:txBody>
      </p:sp>
      <p:cxnSp>
        <p:nvCxnSpPr>
          <p:cNvPr id="23" name="Conector de seta reta 22"/>
          <p:cNvCxnSpPr>
            <a:stCxn id="22" idx="0"/>
          </p:cNvCxnSpPr>
          <p:nvPr/>
        </p:nvCxnSpPr>
        <p:spPr bwMode="auto">
          <a:xfrm flipV="1">
            <a:off x="6588224" y="3563724"/>
            <a:ext cx="72008"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Mercúrio</a:t>
            </a:r>
          </a:p>
        </p:txBody>
      </p:sp>
      <p:sp>
        <p:nvSpPr>
          <p:cNvPr id="36868" name="Rectangle 3"/>
          <p:cNvSpPr>
            <a:spLocks noChangeArrowheads="1"/>
          </p:cNvSpPr>
          <p:nvPr/>
        </p:nvSpPr>
        <p:spPr bwMode="auto">
          <a:xfrm>
            <a:off x="0" y="6309320"/>
            <a:ext cx="8691803"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en-US" sz="1200" b="0" dirty="0" smtClean="0">
                <a:solidFill>
                  <a:srgbClr val="EE8800"/>
                </a:solidFill>
                <a:latin typeface="Century Gothic" pitchFamily="34" charset="0"/>
              </a:rPr>
              <a:t>NASA/Johns Hopkins University Applied Physics Laboratory/Carnegie Institution of Washington</a:t>
            </a:r>
            <a:endParaRPr lang="pt-BR" sz="1200" b="0" dirty="0">
              <a:solidFill>
                <a:srgbClr val="EE8800"/>
              </a:solidFill>
              <a:latin typeface="Century Gothic" pitchFamily="34" charset="0"/>
            </a:endParaRPr>
          </a:p>
        </p:txBody>
      </p:sp>
      <p:pic>
        <p:nvPicPr>
          <p:cNvPr id="1026" name="Picture 2" descr="C:\Users\ANDRE\Documents\1-OBSERVATÓRIO\1-ATIVIDADES\4-Minicursos\minicursos-2015\3-minicurso-Sist-Planet-prim-sem-2015\apresentacoes\aula-2-planetas-e-satelites\Mercury.jpg"/>
          <p:cNvPicPr>
            <a:picLocks noChangeAspect="1" noChangeArrowheads="1"/>
          </p:cNvPicPr>
          <p:nvPr/>
        </p:nvPicPr>
        <p:blipFill>
          <a:blip r:embed="rId2" cstate="print"/>
          <a:srcRect/>
          <a:stretch>
            <a:fillRect/>
          </a:stretch>
        </p:blipFill>
        <p:spPr bwMode="auto">
          <a:xfrm>
            <a:off x="683568" y="1772816"/>
            <a:ext cx="7808168" cy="39040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Mercúrio: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908720"/>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Período orbital: 88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Rotação: 59 dias (3 </a:t>
            </a:r>
            <a:r>
              <a:rPr lang="pt-BR" sz="2800" b="0" kern="0" dirty="0" err="1" smtClean="0">
                <a:solidFill>
                  <a:srgbClr val="FFC000"/>
                </a:solidFill>
                <a:latin typeface="Century Gothic" pitchFamily="34" charset="0"/>
              </a:rPr>
              <a:t>rot</a:t>
            </a:r>
            <a:r>
              <a:rPr lang="pt-BR" sz="2800" b="0" kern="0" dirty="0" smtClean="0">
                <a:solidFill>
                  <a:srgbClr val="FFC000"/>
                </a:solidFill>
                <a:latin typeface="Century Gothic" pitchFamily="34" charset="0"/>
              </a:rPr>
              <a:t> ≈ 2trans)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 Dia solar: 176 dias</a:t>
            </a: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800" b="0" i="0" u="none" strike="noStrike" kern="0" cap="none" spc="0" normalizeH="0" noProof="0" dirty="0" smtClean="0">
              <a:ln>
                <a:noFill/>
              </a:ln>
              <a:solidFill>
                <a:srgbClr val="FFC000"/>
              </a:solidFill>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 Menor planeta: d ≈ 5.000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Elipse 8"/>
          <p:cNvSpPr>
            <a:spLocks/>
          </p:cNvSpPr>
          <p:nvPr/>
        </p:nvSpPr>
        <p:spPr>
          <a:xfrm rot="-7200000">
            <a:off x="5699397" y="1528347"/>
            <a:ext cx="1836960" cy="1855330"/>
          </a:xfrm>
          <a:prstGeom prst="ellipse">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upo 10"/>
          <p:cNvGrpSpPr>
            <a:grpSpLocks noChangeAspect="1"/>
          </p:cNvGrpSpPr>
          <p:nvPr/>
        </p:nvGrpSpPr>
        <p:grpSpPr>
          <a:xfrm>
            <a:off x="4008128" y="2947013"/>
            <a:ext cx="1447733" cy="1433283"/>
            <a:chOff x="4230514" y="2138607"/>
            <a:chExt cx="4721895" cy="4674769"/>
          </a:xfrm>
        </p:grpSpPr>
        <p:sp>
          <p:nvSpPr>
            <p:cNvPr id="13" name="Elipse 12"/>
            <p:cNvSpPr/>
            <p:nvPr/>
          </p:nvSpPr>
          <p:spPr bwMode="auto">
            <a:xfrm>
              <a:off x="4230514" y="2138607"/>
              <a:ext cx="4721895" cy="4674769"/>
            </a:xfrm>
            <a:prstGeom prst="ellipse">
              <a:avLst/>
            </a:prstGeom>
            <a:gradFill>
              <a:gsLst>
                <a:gs pos="7000">
                  <a:schemeClr val="bg1"/>
                </a:gs>
                <a:gs pos="32000">
                  <a:srgbClr val="FFC000"/>
                </a:gs>
                <a:gs pos="100000">
                  <a:schemeClr val="tx1">
                    <a:alpha val="23000"/>
                  </a:schemeClr>
                </a:gs>
              </a:gsLst>
              <a:path path="shape">
                <a:fillToRect l="50000" t="50000" r="50000" b="50000"/>
              </a:path>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Oval 3"/>
            <p:cNvSpPr>
              <a:spLocks noChangeArrowheads="1"/>
            </p:cNvSpPr>
            <p:nvPr/>
          </p:nvSpPr>
          <p:spPr bwMode="auto">
            <a:xfrm>
              <a:off x="5279230" y="3226845"/>
              <a:ext cx="2677146" cy="2650427"/>
            </a:xfrm>
            <a:prstGeom prst="ellipse">
              <a:avLst/>
            </a:prstGeom>
            <a:gradFill flip="none" rotWithShape="1">
              <a:gsLst>
                <a:gs pos="85000">
                  <a:srgbClr val="FFC000"/>
                </a:gs>
                <a:gs pos="12000">
                  <a:schemeClr val="bg1"/>
                </a:gs>
                <a:gs pos="100000">
                  <a:srgbClr val="4D0808">
                    <a:alpha val="17000"/>
                  </a:srgbClr>
                </a:gs>
              </a:gsLst>
              <a:path path="shape">
                <a:fillToRect l="50000" t="50000" r="50000" b="50000"/>
              </a:path>
              <a:tileRect/>
            </a:gradFill>
            <a:ln w="57150">
              <a:noFill/>
              <a:prstDash val="solid"/>
              <a:round/>
              <a:headEnd/>
              <a:tailEnd/>
            </a:ln>
          </p:spPr>
          <p:txBody>
            <a:bodyPr wrap="none" anchor="ctr"/>
            <a:lstStyle/>
            <a:p>
              <a:pPr>
                <a:defRPr/>
              </a:pPr>
              <a:endParaRPr lang="pt-BR"/>
            </a:p>
          </p:txBody>
        </p:sp>
      </p:grpSp>
      <p:sp>
        <p:nvSpPr>
          <p:cNvPr id="16" name="Text Box 141"/>
          <p:cNvSpPr txBox="1">
            <a:spLocks noChangeArrowheads="1"/>
          </p:cNvSpPr>
          <p:nvPr/>
        </p:nvSpPr>
        <p:spPr bwMode="auto">
          <a:xfrm>
            <a:off x="4860032" y="6525345"/>
            <a:ext cx="4248472" cy="288032"/>
          </a:xfrm>
          <a:prstGeom prst="rect">
            <a:avLst/>
          </a:prstGeom>
          <a:noFill/>
          <a:ln w="9525">
            <a:noFill/>
            <a:miter lim="800000"/>
            <a:headEnd/>
            <a:tailEnd/>
          </a:ln>
        </p:spPr>
        <p:txBody>
          <a:bodyPr wrap="square">
            <a:spAutoFit/>
          </a:bodyPr>
          <a:lstStyle/>
          <a:p>
            <a:pPr algn="l">
              <a:defRPr/>
            </a:pPr>
            <a:r>
              <a:rPr lang="pt-BR" sz="1200" dirty="0">
                <a:solidFill>
                  <a:srgbClr val="FFC000"/>
                </a:solidFill>
                <a:latin typeface="Century Gothic" pitchFamily="34" charset="0"/>
              </a:rPr>
              <a:t>Crédito da imagem</a:t>
            </a:r>
            <a:r>
              <a:rPr lang="pt-BR" sz="1200" dirty="0" smtClean="0">
                <a:solidFill>
                  <a:srgbClr val="FFC000"/>
                </a:solidFill>
                <a:latin typeface="Century Gothic" pitchFamily="34" charset="0"/>
              </a:rPr>
              <a:t>: André Luiz da Silva/CDA/CDCC</a:t>
            </a:r>
            <a:endParaRPr lang="pt-BR" sz="1200" dirty="0">
              <a:solidFill>
                <a:srgbClr val="FFC000"/>
              </a:solidFill>
              <a:latin typeface="Century Gothic" pitchFamily="34" charset="0"/>
            </a:endParaRPr>
          </a:p>
        </p:txBody>
      </p:sp>
      <p:sp>
        <p:nvSpPr>
          <p:cNvPr id="5" name="Elipse 4"/>
          <p:cNvSpPr>
            <a:spLocks noChangeAspect="1"/>
          </p:cNvSpPr>
          <p:nvPr/>
        </p:nvSpPr>
        <p:spPr>
          <a:xfrm>
            <a:off x="2339752" y="1368152"/>
            <a:ext cx="4680520" cy="4680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685800" y="44625"/>
            <a:ext cx="7772400" cy="1152127"/>
          </a:xfrm>
        </p:spPr>
        <p:txBody>
          <a:bodyPr>
            <a:normAutofit/>
          </a:bodyPr>
          <a:lstStyle/>
          <a:p>
            <a:r>
              <a:rPr lang="pt-BR" dirty="0" smtClean="0">
                <a:solidFill>
                  <a:schemeClr val="bg1"/>
                </a:solidFill>
                <a:latin typeface="Century Gothic" pitchFamily="34" charset="0"/>
              </a:rPr>
              <a:t>Dia solar em Mercúrio</a:t>
            </a:r>
            <a:endParaRPr lang="pt-BR" dirty="0">
              <a:solidFill>
                <a:schemeClr val="bg1"/>
              </a:solidFill>
              <a:latin typeface="Century Gothic" pitchFamily="34" charset="0"/>
            </a:endParaRPr>
          </a:p>
        </p:txBody>
      </p:sp>
      <p:cxnSp>
        <p:nvCxnSpPr>
          <p:cNvPr id="15" name="Conector reto 14"/>
          <p:cNvCxnSpPr/>
          <p:nvPr/>
        </p:nvCxnSpPr>
        <p:spPr>
          <a:xfrm flipV="1">
            <a:off x="2678584" y="3731716"/>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716016" y="2448272"/>
            <a:ext cx="1944216"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0.00399 -0.00347 C 0.0809 0.15961 0.04254 0.3877 -0.08316 0.47537 C -0.20121 0.57345 -0.35521 0.52117 -0.42951 0.35901 C -0.50278 0.19639 -0.4691 -0.00462 -0.35121 -0.10039 C -0.23455 -0.20055 -0.07222 -0.1566 0.00399 -0.00347 Z " pathEditMode="relative" rAng="-1392445" ptsTypes="fffff">
                                      <p:cBhvr>
                                        <p:cTn id="6" dur="22000" spd="-100000" fill="hold"/>
                                        <p:tgtEl>
                                          <p:spTgt spid="9"/>
                                        </p:tgtEl>
                                        <p:attrNameLst>
                                          <p:attrName>ppt_x</p:attrName>
                                          <p:attrName>ppt_y</p:attrName>
                                        </p:attrNameLst>
                                      </p:cBhvr>
                                      <p:rCtr x="-214" y="185"/>
                                    </p:animMotion>
                                  </p:childTnLst>
                                </p:cTn>
                              </p:par>
                              <p:par>
                                <p:cTn id="7" presetID="8" presetClass="emph" presetSubtype="0" repeatCount="indefinite" fill="hold" grpId="1" nodeType="withEffect">
                                  <p:stCondLst>
                                    <p:cond delay="0"/>
                                  </p:stCondLst>
                                  <p:childTnLst>
                                    <p:animRot by="-21600000">
                                      <p:cBhvr>
                                        <p:cTn id="8" dur="14750" fill="hold"/>
                                        <p:tgtEl>
                                          <p:spTgt spid="9"/>
                                        </p:tgtEl>
                                        <p:attrNameLst>
                                          <p:attrName>r</p:attrName>
                                        </p:attrNameLst>
                                      </p:cBhvr>
                                    </p:animRot>
                                  </p:childTnLst>
                                </p:cTn>
                              </p:par>
                            </p:childTnLst>
                          </p:cTn>
                        </p:par>
                        <p:par>
                          <p:cTn id="9" fill="hold">
                            <p:stCondLst>
                              <p:cond delay="220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Vênus</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2" name="Picture 2" descr="Pioneering Venus (click to enlarge)"/>
          <p:cNvPicPr>
            <a:picLocks noChangeAspect="1" noChangeArrowheads="1"/>
          </p:cNvPicPr>
          <p:nvPr/>
        </p:nvPicPr>
        <p:blipFill>
          <a:blip r:embed="rId2" cstate="print"/>
          <a:srcRect/>
          <a:stretch>
            <a:fillRect/>
          </a:stretch>
        </p:blipFill>
        <p:spPr bwMode="auto">
          <a:xfrm>
            <a:off x="1331640" y="1412776"/>
            <a:ext cx="6192688" cy="4399178"/>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Vênus: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908720"/>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Período orbital: 225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Rotação: 243 dias (retrógrada); DS: 116d</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 nuvens: 4 dias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noProof="0" dirty="0" smtClean="0">
              <a:ln>
                <a:noFill/>
              </a:ln>
              <a:solidFill>
                <a:srgbClr val="FFC000"/>
              </a:solidFill>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 temperatura superficial de 480°C: efeito estufa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bwMode="auto">
          <a:xfrm>
            <a:off x="0" y="0"/>
            <a:ext cx="9144000" cy="6858000"/>
          </a:xfrm>
          <a:prstGeom prst="rect">
            <a:avLst/>
          </a:prstGeom>
          <a:gradFill>
            <a:gsLst>
              <a:gs pos="0">
                <a:srgbClr val="005392"/>
              </a:gs>
              <a:gs pos="50000">
                <a:srgbClr val="0066FF"/>
              </a:gs>
              <a:gs pos="100000">
                <a:schemeClr val="accent2">
                  <a:lumMod val="20000"/>
                  <a:lumOff val="80000"/>
                </a:scheme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pt-BR" sz="1200" dirty="0">
              <a:solidFill>
                <a:srgbClr val="5DD5FF"/>
              </a:solidFill>
              <a:latin typeface="Century Gothic" pitchFamily="34" charset="0"/>
            </a:endParaRPr>
          </a:p>
        </p:txBody>
      </p:sp>
      <p:sp>
        <p:nvSpPr>
          <p:cNvPr id="7" name="Subtítulo 2"/>
          <p:cNvSpPr txBox="1">
            <a:spLocks/>
          </p:cNvSpPr>
          <p:nvPr/>
        </p:nvSpPr>
        <p:spPr bwMode="auto">
          <a:xfrm>
            <a:off x="35497" y="44624"/>
            <a:ext cx="7488832" cy="1143000"/>
          </a:xfrm>
          <a:prstGeom prst="rect">
            <a:avLst/>
          </a:prstGeom>
          <a:noFill/>
          <a:ln w="9525">
            <a:noFill/>
            <a:miter lim="800000"/>
            <a:headEnd/>
            <a:tailEnd/>
          </a:ln>
        </p:spPr>
        <p:txBody>
          <a:bodyPr lIns="92075" tIns="46038" rIns="92075" bIns="46038"/>
          <a:lstStyle/>
          <a:p>
            <a:pPr>
              <a:spcBef>
                <a:spcPct val="20000"/>
              </a:spcBef>
              <a:buClr>
                <a:schemeClr val="accent6">
                  <a:lumMod val="60000"/>
                  <a:lumOff val="40000"/>
                </a:schemeClr>
              </a:buClr>
              <a:defRPr/>
            </a:pPr>
            <a:r>
              <a:rPr lang="pt-BR" sz="3600" b="0" kern="0" dirty="0" smtClean="0">
                <a:solidFill>
                  <a:schemeClr val="accent6">
                    <a:lumMod val="20000"/>
                    <a:lumOff val="80000"/>
                  </a:schemeClr>
                </a:solidFill>
                <a:latin typeface="Century Gothic" pitchFamily="34" charset="0"/>
              </a:rPr>
              <a:t>	</a:t>
            </a:r>
            <a:r>
              <a:rPr lang="pt-BR" sz="3600" b="0" kern="0" dirty="0" smtClean="0">
                <a:solidFill>
                  <a:schemeClr val="bg1"/>
                </a:solidFill>
                <a:latin typeface="Century Gothic" pitchFamily="34" charset="0"/>
              </a:rPr>
              <a:t>Efeito estufa</a:t>
            </a:r>
            <a:endParaRPr lang="pt-BR" sz="3600" b="0" kern="0" dirty="0">
              <a:solidFill>
                <a:schemeClr val="bg1"/>
              </a:solidFill>
              <a:latin typeface="Century Gothic" pitchFamily="34" charset="0"/>
            </a:endParaRPr>
          </a:p>
          <a:p>
            <a:pPr algn="l">
              <a:spcBef>
                <a:spcPct val="20000"/>
              </a:spcBef>
              <a:buClr>
                <a:schemeClr val="accent6">
                  <a:lumMod val="60000"/>
                  <a:lumOff val="40000"/>
                </a:schemeClr>
              </a:buClr>
              <a:defRPr/>
            </a:pPr>
            <a:endParaRPr lang="pt-BR" sz="3200" kern="0" dirty="0">
              <a:solidFill>
                <a:schemeClr val="accent6">
                  <a:lumMod val="20000"/>
                  <a:lumOff val="80000"/>
                </a:schemeClr>
              </a:solidFill>
              <a:latin typeface="+mn-lt"/>
            </a:endParaRPr>
          </a:p>
          <a:p>
            <a:pPr algn="l">
              <a:spcBef>
                <a:spcPct val="20000"/>
              </a:spcBef>
              <a:buClr>
                <a:schemeClr val="accent6">
                  <a:lumMod val="60000"/>
                  <a:lumOff val="40000"/>
                </a:schemeClr>
              </a:buClr>
              <a:buFont typeface="Wingdings" pitchFamily="2" charset="2"/>
              <a:buNone/>
              <a:defRPr/>
            </a:pPr>
            <a:endParaRPr lang="pt-BR" sz="3200" kern="0" dirty="0">
              <a:solidFill>
                <a:schemeClr val="accent6">
                  <a:lumMod val="20000"/>
                  <a:lumOff val="80000"/>
                </a:schemeClr>
              </a:solidFill>
              <a:latin typeface="+mn-lt"/>
            </a:endParaRPr>
          </a:p>
        </p:txBody>
      </p:sp>
      <p:sp>
        <p:nvSpPr>
          <p:cNvPr id="11" name="Seta para a direita 10"/>
          <p:cNvSpPr/>
          <p:nvPr/>
        </p:nvSpPr>
        <p:spPr bwMode="auto">
          <a:xfrm rot="17163299">
            <a:off x="5748706" y="4691917"/>
            <a:ext cx="1521450" cy="47543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6" name="Seta para a direita 15"/>
          <p:cNvSpPr/>
          <p:nvPr/>
        </p:nvSpPr>
        <p:spPr bwMode="auto">
          <a:xfrm rot="4096014" flipV="1">
            <a:off x="-369522" y="2507893"/>
            <a:ext cx="2787181" cy="366539"/>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Seta para a direita 16"/>
          <p:cNvSpPr/>
          <p:nvPr/>
        </p:nvSpPr>
        <p:spPr bwMode="auto">
          <a:xfrm rot="17540204" flipV="1">
            <a:off x="1573830" y="3055573"/>
            <a:ext cx="2175496" cy="269095"/>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3" name="Forma livre 12"/>
          <p:cNvSpPr/>
          <p:nvPr/>
        </p:nvSpPr>
        <p:spPr bwMode="auto">
          <a:xfrm>
            <a:off x="755576" y="4005064"/>
            <a:ext cx="2559447" cy="749122"/>
          </a:xfrm>
          <a:custGeom>
            <a:avLst/>
            <a:gdLst>
              <a:gd name="connsiteX0" fmla="*/ 131557 w 2559447"/>
              <a:gd name="connsiteY0" fmla="*/ 302867 h 749122"/>
              <a:gd name="connsiteX1" fmla="*/ 304978 w 2559447"/>
              <a:gd name="connsiteY1" fmla="*/ 287101 h 749122"/>
              <a:gd name="connsiteX2" fmla="*/ 320744 w 2559447"/>
              <a:gd name="connsiteY2" fmla="*/ 192508 h 749122"/>
              <a:gd name="connsiteX3" fmla="*/ 368040 w 2559447"/>
              <a:gd name="connsiteY3" fmla="*/ 176742 h 749122"/>
              <a:gd name="connsiteX4" fmla="*/ 462633 w 2559447"/>
              <a:gd name="connsiteY4" fmla="*/ 192508 h 749122"/>
              <a:gd name="connsiteX5" fmla="*/ 525695 w 2559447"/>
              <a:gd name="connsiteY5" fmla="*/ 97915 h 749122"/>
              <a:gd name="connsiteX6" fmla="*/ 935599 w 2559447"/>
              <a:gd name="connsiteY6" fmla="*/ 113680 h 749122"/>
              <a:gd name="connsiteX7" fmla="*/ 982895 w 2559447"/>
              <a:gd name="connsiteY7" fmla="*/ 82149 h 749122"/>
              <a:gd name="connsiteX8" fmla="*/ 1187847 w 2559447"/>
              <a:gd name="connsiteY8" fmla="*/ 113680 h 749122"/>
              <a:gd name="connsiteX9" fmla="*/ 1219378 w 2559447"/>
              <a:gd name="connsiteY9" fmla="*/ 66384 h 749122"/>
              <a:gd name="connsiteX10" fmla="*/ 1440095 w 2559447"/>
              <a:gd name="connsiteY10" fmla="*/ 50618 h 749122"/>
              <a:gd name="connsiteX11" fmla="*/ 1581985 w 2559447"/>
              <a:gd name="connsiteY11" fmla="*/ 113680 h 749122"/>
              <a:gd name="connsiteX12" fmla="*/ 1597751 w 2559447"/>
              <a:gd name="connsiteY12" fmla="*/ 160977 h 749122"/>
              <a:gd name="connsiteX13" fmla="*/ 1613516 w 2559447"/>
              <a:gd name="connsiteY13" fmla="*/ 287101 h 749122"/>
              <a:gd name="connsiteX14" fmla="*/ 1660813 w 2559447"/>
              <a:gd name="connsiteY14" fmla="*/ 239804 h 749122"/>
              <a:gd name="connsiteX15" fmla="*/ 1708109 w 2559447"/>
              <a:gd name="connsiteY15" fmla="*/ 224039 h 749122"/>
              <a:gd name="connsiteX16" fmla="*/ 1834233 w 2559447"/>
              <a:gd name="connsiteY16" fmla="*/ 239804 h 749122"/>
              <a:gd name="connsiteX17" fmla="*/ 1881530 w 2559447"/>
              <a:gd name="connsiteY17" fmla="*/ 255570 h 749122"/>
              <a:gd name="connsiteX18" fmla="*/ 1913061 w 2559447"/>
              <a:gd name="connsiteY18" fmla="*/ 413225 h 749122"/>
              <a:gd name="connsiteX19" fmla="*/ 2149544 w 2559447"/>
              <a:gd name="connsiteY19" fmla="*/ 428991 h 749122"/>
              <a:gd name="connsiteX20" fmla="*/ 2212606 w 2559447"/>
              <a:gd name="connsiteY20" fmla="*/ 507818 h 749122"/>
              <a:gd name="connsiteX21" fmla="*/ 2244137 w 2559447"/>
              <a:gd name="connsiteY21" fmla="*/ 555115 h 749122"/>
              <a:gd name="connsiteX22" fmla="*/ 2291433 w 2559447"/>
              <a:gd name="connsiteY22" fmla="*/ 570880 h 749122"/>
              <a:gd name="connsiteX23" fmla="*/ 2543682 w 2559447"/>
              <a:gd name="connsiteY23" fmla="*/ 586646 h 749122"/>
              <a:gd name="connsiteX24" fmla="*/ 2559447 w 2559447"/>
              <a:gd name="connsiteY24" fmla="*/ 633942 h 749122"/>
              <a:gd name="connsiteX25" fmla="*/ 2338730 w 2559447"/>
              <a:gd name="connsiteY25" fmla="*/ 665473 h 749122"/>
              <a:gd name="connsiteX26" fmla="*/ 1991888 w 2559447"/>
              <a:gd name="connsiteY26" fmla="*/ 681239 h 749122"/>
              <a:gd name="connsiteX27" fmla="*/ 1534688 w 2559447"/>
              <a:gd name="connsiteY27" fmla="*/ 649708 h 749122"/>
              <a:gd name="connsiteX28" fmla="*/ 1313971 w 2559447"/>
              <a:gd name="connsiteY28" fmla="*/ 665473 h 749122"/>
              <a:gd name="connsiteX29" fmla="*/ 1093254 w 2559447"/>
              <a:gd name="connsiteY29" fmla="*/ 665473 h 749122"/>
              <a:gd name="connsiteX30" fmla="*/ 1030192 w 2559447"/>
              <a:gd name="connsiteY30" fmla="*/ 649708 h 749122"/>
              <a:gd name="connsiteX31" fmla="*/ 935599 w 2559447"/>
              <a:gd name="connsiteY31" fmla="*/ 618177 h 749122"/>
              <a:gd name="connsiteX32" fmla="*/ 793709 w 2559447"/>
              <a:gd name="connsiteY32" fmla="*/ 555115 h 749122"/>
              <a:gd name="connsiteX33" fmla="*/ 746413 w 2559447"/>
              <a:gd name="connsiteY33" fmla="*/ 539349 h 749122"/>
              <a:gd name="connsiteX34" fmla="*/ 699116 w 2559447"/>
              <a:gd name="connsiteY34" fmla="*/ 523584 h 749122"/>
              <a:gd name="connsiteX35" fmla="*/ 494164 w 2559447"/>
              <a:gd name="connsiteY35" fmla="*/ 539349 h 749122"/>
              <a:gd name="connsiteX36" fmla="*/ 257682 w 2559447"/>
              <a:gd name="connsiteY36" fmla="*/ 523584 h 749122"/>
              <a:gd name="connsiteX37" fmla="*/ 210385 w 2559447"/>
              <a:gd name="connsiteY37" fmla="*/ 507818 h 749122"/>
              <a:gd name="connsiteX38" fmla="*/ 68495 w 2559447"/>
              <a:gd name="connsiteY38" fmla="*/ 492053 h 749122"/>
              <a:gd name="connsiteX39" fmla="*/ 115792 w 2559447"/>
              <a:gd name="connsiteY39" fmla="*/ 413225 h 749122"/>
              <a:gd name="connsiteX40" fmla="*/ 131557 w 2559447"/>
              <a:gd name="connsiteY40" fmla="*/ 318632 h 749122"/>
              <a:gd name="connsiteX41" fmla="*/ 131557 w 2559447"/>
              <a:gd name="connsiteY41" fmla="*/ 302867 h 7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59447" h="749122">
                <a:moveTo>
                  <a:pt x="131557" y="302867"/>
                </a:moveTo>
                <a:cubicBezTo>
                  <a:pt x="160461" y="297612"/>
                  <a:pt x="254840" y="316348"/>
                  <a:pt x="304978" y="287101"/>
                </a:cubicBezTo>
                <a:cubicBezTo>
                  <a:pt x="332590" y="270994"/>
                  <a:pt x="304884" y="220262"/>
                  <a:pt x="320744" y="192508"/>
                </a:cubicBezTo>
                <a:cubicBezTo>
                  <a:pt x="328989" y="178079"/>
                  <a:pt x="352275" y="181997"/>
                  <a:pt x="368040" y="176742"/>
                </a:cubicBezTo>
                <a:cubicBezTo>
                  <a:pt x="399571" y="181997"/>
                  <a:pt x="434042" y="206804"/>
                  <a:pt x="462633" y="192508"/>
                </a:cubicBezTo>
                <a:cubicBezTo>
                  <a:pt x="496528" y="175561"/>
                  <a:pt x="525695" y="97915"/>
                  <a:pt x="525695" y="97915"/>
                </a:cubicBezTo>
                <a:cubicBezTo>
                  <a:pt x="787638" y="141572"/>
                  <a:pt x="651112" y="134001"/>
                  <a:pt x="935599" y="113680"/>
                </a:cubicBezTo>
                <a:cubicBezTo>
                  <a:pt x="951364" y="103170"/>
                  <a:pt x="964003" y="83602"/>
                  <a:pt x="982895" y="82149"/>
                </a:cubicBezTo>
                <a:cubicBezTo>
                  <a:pt x="1081965" y="74529"/>
                  <a:pt x="1114084" y="89093"/>
                  <a:pt x="1187847" y="113680"/>
                </a:cubicBezTo>
                <a:cubicBezTo>
                  <a:pt x="1198357" y="97915"/>
                  <a:pt x="1205980" y="79782"/>
                  <a:pt x="1219378" y="66384"/>
                </a:cubicBezTo>
                <a:cubicBezTo>
                  <a:pt x="1285762" y="0"/>
                  <a:pt x="1337284" y="41272"/>
                  <a:pt x="1440095" y="50618"/>
                </a:cubicBezTo>
                <a:cubicBezTo>
                  <a:pt x="1552664" y="88141"/>
                  <a:pt x="1507033" y="63713"/>
                  <a:pt x="1581985" y="113680"/>
                </a:cubicBezTo>
                <a:cubicBezTo>
                  <a:pt x="1587240" y="129446"/>
                  <a:pt x="1594778" y="144627"/>
                  <a:pt x="1597751" y="160977"/>
                </a:cubicBezTo>
                <a:cubicBezTo>
                  <a:pt x="1605330" y="202662"/>
                  <a:pt x="1587049" y="254017"/>
                  <a:pt x="1613516" y="287101"/>
                </a:cubicBezTo>
                <a:cubicBezTo>
                  <a:pt x="1627444" y="304511"/>
                  <a:pt x="1642262" y="252172"/>
                  <a:pt x="1660813" y="239804"/>
                </a:cubicBezTo>
                <a:cubicBezTo>
                  <a:pt x="1674640" y="230586"/>
                  <a:pt x="1692344" y="229294"/>
                  <a:pt x="1708109" y="224039"/>
                </a:cubicBezTo>
                <a:cubicBezTo>
                  <a:pt x="1750150" y="229294"/>
                  <a:pt x="1792548" y="232225"/>
                  <a:pt x="1834233" y="239804"/>
                </a:cubicBezTo>
                <a:cubicBezTo>
                  <a:pt x="1850583" y="242777"/>
                  <a:pt x="1871149" y="242593"/>
                  <a:pt x="1881530" y="255570"/>
                </a:cubicBezTo>
                <a:cubicBezTo>
                  <a:pt x="1894959" y="272356"/>
                  <a:pt x="1908617" y="411281"/>
                  <a:pt x="1913061" y="413225"/>
                </a:cubicBezTo>
                <a:cubicBezTo>
                  <a:pt x="1985440" y="444891"/>
                  <a:pt x="2070716" y="423736"/>
                  <a:pt x="2149544" y="428991"/>
                </a:cubicBezTo>
                <a:cubicBezTo>
                  <a:pt x="2182241" y="559782"/>
                  <a:pt x="2134858" y="445620"/>
                  <a:pt x="2212606" y="507818"/>
                </a:cubicBezTo>
                <a:cubicBezTo>
                  <a:pt x="2227402" y="519655"/>
                  <a:pt x="2229341" y="543278"/>
                  <a:pt x="2244137" y="555115"/>
                </a:cubicBezTo>
                <a:cubicBezTo>
                  <a:pt x="2257114" y="565496"/>
                  <a:pt x="2274906" y="569140"/>
                  <a:pt x="2291433" y="570880"/>
                </a:cubicBezTo>
                <a:cubicBezTo>
                  <a:pt x="2375217" y="579699"/>
                  <a:pt x="2459599" y="581391"/>
                  <a:pt x="2543682" y="586646"/>
                </a:cubicBezTo>
                <a:cubicBezTo>
                  <a:pt x="2548937" y="602411"/>
                  <a:pt x="2559447" y="617324"/>
                  <a:pt x="2559447" y="633942"/>
                </a:cubicBezTo>
                <a:cubicBezTo>
                  <a:pt x="2559447" y="749122"/>
                  <a:pt x="2405917" y="670641"/>
                  <a:pt x="2338730" y="665473"/>
                </a:cubicBezTo>
                <a:cubicBezTo>
                  <a:pt x="2223116" y="670728"/>
                  <a:pt x="2107621" y="681239"/>
                  <a:pt x="1991888" y="681239"/>
                </a:cubicBezTo>
                <a:cubicBezTo>
                  <a:pt x="1730104" y="681239"/>
                  <a:pt x="1720388" y="676236"/>
                  <a:pt x="1534688" y="649708"/>
                </a:cubicBezTo>
                <a:cubicBezTo>
                  <a:pt x="1461116" y="654963"/>
                  <a:pt x="1387399" y="658480"/>
                  <a:pt x="1313971" y="665473"/>
                </a:cubicBezTo>
                <a:cubicBezTo>
                  <a:pt x="1162223" y="679925"/>
                  <a:pt x="1245002" y="693064"/>
                  <a:pt x="1093254" y="665473"/>
                </a:cubicBezTo>
                <a:cubicBezTo>
                  <a:pt x="1071936" y="661597"/>
                  <a:pt x="1050946" y="655934"/>
                  <a:pt x="1030192" y="649708"/>
                </a:cubicBezTo>
                <a:cubicBezTo>
                  <a:pt x="998357" y="640158"/>
                  <a:pt x="935599" y="618177"/>
                  <a:pt x="935599" y="618177"/>
                </a:cubicBezTo>
                <a:cubicBezTo>
                  <a:pt x="860646" y="568209"/>
                  <a:pt x="906279" y="592639"/>
                  <a:pt x="793709" y="555115"/>
                </a:cubicBezTo>
                <a:lnTo>
                  <a:pt x="746413" y="539349"/>
                </a:lnTo>
                <a:lnTo>
                  <a:pt x="699116" y="523584"/>
                </a:lnTo>
                <a:cubicBezTo>
                  <a:pt x="630799" y="528839"/>
                  <a:pt x="562683" y="539349"/>
                  <a:pt x="494164" y="539349"/>
                </a:cubicBezTo>
                <a:cubicBezTo>
                  <a:pt x="415162" y="539349"/>
                  <a:pt x="336201" y="532308"/>
                  <a:pt x="257682" y="523584"/>
                </a:cubicBezTo>
                <a:cubicBezTo>
                  <a:pt x="241165" y="521749"/>
                  <a:pt x="226777" y="510550"/>
                  <a:pt x="210385" y="507818"/>
                </a:cubicBezTo>
                <a:cubicBezTo>
                  <a:pt x="163445" y="499995"/>
                  <a:pt x="115792" y="497308"/>
                  <a:pt x="68495" y="492053"/>
                </a:cubicBezTo>
                <a:cubicBezTo>
                  <a:pt x="0" y="389310"/>
                  <a:pt x="51133" y="499437"/>
                  <a:pt x="115792" y="413225"/>
                </a:cubicBezTo>
                <a:cubicBezTo>
                  <a:pt x="134972" y="387652"/>
                  <a:pt x="115697" y="346386"/>
                  <a:pt x="131557" y="318632"/>
                </a:cubicBezTo>
                <a:cubicBezTo>
                  <a:pt x="139802" y="304203"/>
                  <a:pt x="102653" y="308122"/>
                  <a:pt x="131557" y="302867"/>
                </a:cubicBezTo>
                <a:close/>
              </a:path>
            </a:pathLst>
          </a:custGeom>
          <a:gradFill>
            <a:gsLst>
              <a:gs pos="25000">
                <a:schemeClr val="bg1"/>
              </a:gs>
              <a:gs pos="50000">
                <a:schemeClr val="bg1">
                  <a:lumMod val="75000"/>
                </a:schemeClr>
              </a:gs>
              <a:gs pos="100000">
                <a:schemeClr val="bg1">
                  <a:lumMod val="50000"/>
                </a:schemeClr>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 name="Forma livre 13"/>
          <p:cNvSpPr/>
          <p:nvPr/>
        </p:nvSpPr>
        <p:spPr bwMode="auto">
          <a:xfrm>
            <a:off x="899592" y="4149080"/>
            <a:ext cx="1954924" cy="400990"/>
          </a:xfrm>
          <a:custGeom>
            <a:avLst/>
            <a:gdLst>
              <a:gd name="connsiteX0" fmla="*/ 0 w 1954924"/>
              <a:gd name="connsiteY0" fmla="*/ 236483 h 400990"/>
              <a:gd name="connsiteX1" fmla="*/ 47297 w 1954924"/>
              <a:gd name="connsiteY1" fmla="*/ 204952 h 400990"/>
              <a:gd name="connsiteX2" fmla="*/ 157655 w 1954924"/>
              <a:gd name="connsiteY2" fmla="*/ 220718 h 400990"/>
              <a:gd name="connsiteX3" fmla="*/ 220717 w 1954924"/>
              <a:gd name="connsiteY3" fmla="*/ 126125 h 400990"/>
              <a:gd name="connsiteX4" fmla="*/ 268014 w 1954924"/>
              <a:gd name="connsiteY4" fmla="*/ 94594 h 400990"/>
              <a:gd name="connsiteX5" fmla="*/ 394138 w 1954924"/>
              <a:gd name="connsiteY5" fmla="*/ 110359 h 400990"/>
              <a:gd name="connsiteX6" fmla="*/ 457200 w 1954924"/>
              <a:gd name="connsiteY6" fmla="*/ 157656 h 400990"/>
              <a:gd name="connsiteX7" fmla="*/ 504497 w 1954924"/>
              <a:gd name="connsiteY7" fmla="*/ 173421 h 400990"/>
              <a:gd name="connsiteX8" fmla="*/ 536028 w 1954924"/>
              <a:gd name="connsiteY8" fmla="*/ 220718 h 400990"/>
              <a:gd name="connsiteX9" fmla="*/ 614855 w 1954924"/>
              <a:gd name="connsiteY9" fmla="*/ 204952 h 400990"/>
              <a:gd name="connsiteX10" fmla="*/ 725214 w 1954924"/>
              <a:gd name="connsiteY10" fmla="*/ 204952 h 400990"/>
              <a:gd name="connsiteX11" fmla="*/ 772510 w 1954924"/>
              <a:gd name="connsiteY11" fmla="*/ 157656 h 400990"/>
              <a:gd name="connsiteX12" fmla="*/ 819807 w 1954924"/>
              <a:gd name="connsiteY12" fmla="*/ 141890 h 400990"/>
              <a:gd name="connsiteX13" fmla="*/ 867103 w 1954924"/>
              <a:gd name="connsiteY13" fmla="*/ 110359 h 400990"/>
              <a:gd name="connsiteX14" fmla="*/ 993228 w 1954924"/>
              <a:gd name="connsiteY14" fmla="*/ 126125 h 400990"/>
              <a:gd name="connsiteX15" fmla="*/ 1056290 w 1954924"/>
              <a:gd name="connsiteY15" fmla="*/ 31531 h 400990"/>
              <a:gd name="connsiteX16" fmla="*/ 1103586 w 1954924"/>
              <a:gd name="connsiteY16" fmla="*/ 0 h 400990"/>
              <a:gd name="connsiteX17" fmla="*/ 1245476 w 1954924"/>
              <a:gd name="connsiteY17" fmla="*/ 15766 h 400990"/>
              <a:gd name="connsiteX18" fmla="*/ 1308538 w 1954924"/>
              <a:gd name="connsiteY18" fmla="*/ 141890 h 400990"/>
              <a:gd name="connsiteX19" fmla="*/ 1418897 w 1954924"/>
              <a:gd name="connsiteY19" fmla="*/ 157656 h 400990"/>
              <a:gd name="connsiteX20" fmla="*/ 1434662 w 1954924"/>
              <a:gd name="connsiteY20" fmla="*/ 204952 h 400990"/>
              <a:gd name="connsiteX21" fmla="*/ 1529255 w 1954924"/>
              <a:gd name="connsiteY21" fmla="*/ 173421 h 400990"/>
              <a:gd name="connsiteX22" fmla="*/ 1671145 w 1954924"/>
              <a:gd name="connsiteY22" fmla="*/ 189187 h 400990"/>
              <a:gd name="connsiteX23" fmla="*/ 1734207 w 1954924"/>
              <a:gd name="connsiteY23" fmla="*/ 331076 h 400990"/>
              <a:gd name="connsiteX24" fmla="*/ 1781503 w 1954924"/>
              <a:gd name="connsiteY24" fmla="*/ 346842 h 400990"/>
              <a:gd name="connsiteX25" fmla="*/ 1813034 w 1954924"/>
              <a:gd name="connsiteY25" fmla="*/ 394138 h 400990"/>
              <a:gd name="connsiteX26" fmla="*/ 1876097 w 1954924"/>
              <a:gd name="connsiteY26" fmla="*/ 378373 h 400990"/>
              <a:gd name="connsiteX27" fmla="*/ 1954924 w 1954924"/>
              <a:gd name="connsiteY27" fmla="*/ 362607 h 4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4924" h="400990">
                <a:moveTo>
                  <a:pt x="0" y="236483"/>
                </a:moveTo>
                <a:cubicBezTo>
                  <a:pt x="15766" y="225973"/>
                  <a:pt x="28443" y="206837"/>
                  <a:pt x="47297" y="204952"/>
                </a:cubicBezTo>
                <a:cubicBezTo>
                  <a:pt x="84272" y="201255"/>
                  <a:pt x="123826" y="236095"/>
                  <a:pt x="157655" y="220718"/>
                </a:cubicBezTo>
                <a:cubicBezTo>
                  <a:pt x="192154" y="205037"/>
                  <a:pt x="189186" y="147146"/>
                  <a:pt x="220717" y="126125"/>
                </a:cubicBezTo>
                <a:lnTo>
                  <a:pt x="268014" y="94594"/>
                </a:lnTo>
                <a:cubicBezTo>
                  <a:pt x="310055" y="99849"/>
                  <a:pt x="357101" y="89783"/>
                  <a:pt x="394138" y="110359"/>
                </a:cubicBezTo>
                <a:cubicBezTo>
                  <a:pt x="490645" y="163974"/>
                  <a:pt x="330512" y="199884"/>
                  <a:pt x="457200" y="157656"/>
                </a:cubicBezTo>
                <a:cubicBezTo>
                  <a:pt x="472966" y="162911"/>
                  <a:pt x="491520" y="163040"/>
                  <a:pt x="504497" y="173421"/>
                </a:cubicBezTo>
                <a:cubicBezTo>
                  <a:pt x="519293" y="185258"/>
                  <a:pt x="517809" y="215513"/>
                  <a:pt x="536028" y="220718"/>
                </a:cubicBezTo>
                <a:cubicBezTo>
                  <a:pt x="561793" y="228079"/>
                  <a:pt x="588579" y="210207"/>
                  <a:pt x="614855" y="204952"/>
                </a:cubicBezTo>
                <a:cubicBezTo>
                  <a:pt x="661870" y="216706"/>
                  <a:pt x="682034" y="233738"/>
                  <a:pt x="725214" y="204952"/>
                </a:cubicBezTo>
                <a:cubicBezTo>
                  <a:pt x="743765" y="192585"/>
                  <a:pt x="753959" y="170023"/>
                  <a:pt x="772510" y="157656"/>
                </a:cubicBezTo>
                <a:cubicBezTo>
                  <a:pt x="786337" y="148438"/>
                  <a:pt x="804943" y="149322"/>
                  <a:pt x="819807" y="141890"/>
                </a:cubicBezTo>
                <a:cubicBezTo>
                  <a:pt x="836754" y="133416"/>
                  <a:pt x="851338" y="120869"/>
                  <a:pt x="867103" y="110359"/>
                </a:cubicBezTo>
                <a:cubicBezTo>
                  <a:pt x="909145" y="115614"/>
                  <a:pt x="951543" y="133704"/>
                  <a:pt x="993228" y="126125"/>
                </a:cubicBezTo>
                <a:cubicBezTo>
                  <a:pt x="1057195" y="114495"/>
                  <a:pt x="1029806" y="64636"/>
                  <a:pt x="1056290" y="31531"/>
                </a:cubicBezTo>
                <a:cubicBezTo>
                  <a:pt x="1068126" y="16735"/>
                  <a:pt x="1087821" y="10510"/>
                  <a:pt x="1103586" y="0"/>
                </a:cubicBezTo>
                <a:cubicBezTo>
                  <a:pt x="1150883" y="5255"/>
                  <a:pt x="1200330" y="717"/>
                  <a:pt x="1245476" y="15766"/>
                </a:cubicBezTo>
                <a:cubicBezTo>
                  <a:pt x="1376636" y="59486"/>
                  <a:pt x="1210379" y="68270"/>
                  <a:pt x="1308538" y="141890"/>
                </a:cubicBezTo>
                <a:cubicBezTo>
                  <a:pt x="1338266" y="164186"/>
                  <a:pt x="1382111" y="152401"/>
                  <a:pt x="1418897" y="157656"/>
                </a:cubicBezTo>
                <a:cubicBezTo>
                  <a:pt x="1424152" y="173421"/>
                  <a:pt x="1418211" y="202602"/>
                  <a:pt x="1434662" y="204952"/>
                </a:cubicBezTo>
                <a:cubicBezTo>
                  <a:pt x="1467565" y="209652"/>
                  <a:pt x="1529255" y="173421"/>
                  <a:pt x="1529255" y="173421"/>
                </a:cubicBezTo>
                <a:cubicBezTo>
                  <a:pt x="1576552" y="178676"/>
                  <a:pt x="1625999" y="174138"/>
                  <a:pt x="1671145" y="189187"/>
                </a:cubicBezTo>
                <a:cubicBezTo>
                  <a:pt x="1748808" y="215075"/>
                  <a:pt x="1703645" y="277592"/>
                  <a:pt x="1734207" y="331076"/>
                </a:cubicBezTo>
                <a:cubicBezTo>
                  <a:pt x="1742452" y="345505"/>
                  <a:pt x="1765738" y="341587"/>
                  <a:pt x="1781503" y="346842"/>
                </a:cubicBezTo>
                <a:cubicBezTo>
                  <a:pt x="1792013" y="362607"/>
                  <a:pt x="1795059" y="388146"/>
                  <a:pt x="1813034" y="394138"/>
                </a:cubicBezTo>
                <a:cubicBezTo>
                  <a:pt x="1833590" y="400990"/>
                  <a:pt x="1855263" y="384326"/>
                  <a:pt x="1876097" y="378373"/>
                </a:cubicBezTo>
                <a:cubicBezTo>
                  <a:pt x="1942912" y="359283"/>
                  <a:pt x="1900736" y="362607"/>
                  <a:pt x="1954924" y="362607"/>
                </a:cubicBezTo>
              </a:path>
            </a:pathLst>
          </a:custGeom>
          <a:noFill/>
          <a:ln w="12700" cap="flat" cmpd="sng" algn="ctr">
            <a:solidFill>
              <a:schemeClr val="bg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Retângulo 17"/>
          <p:cNvSpPr/>
          <p:nvPr/>
        </p:nvSpPr>
        <p:spPr bwMode="auto">
          <a:xfrm>
            <a:off x="0" y="6165304"/>
            <a:ext cx="9144000" cy="692696"/>
          </a:xfrm>
          <a:prstGeom prst="rect">
            <a:avLst/>
          </a:pr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 name="Forma livre 7"/>
          <p:cNvSpPr/>
          <p:nvPr/>
        </p:nvSpPr>
        <p:spPr bwMode="auto">
          <a:xfrm rot="-60000">
            <a:off x="108520" y="5092876"/>
            <a:ext cx="9144000" cy="1224136"/>
          </a:xfrm>
          <a:custGeom>
            <a:avLst/>
            <a:gdLst>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5283 w 6999890"/>
              <a:gd name="connsiteY23" fmla="*/ 788276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066737 w 6999890"/>
              <a:gd name="connsiteY23" fmla="*/ 802101 h 802101"/>
              <a:gd name="connsiteX24" fmla="*/ 2144111 w 6999890"/>
              <a:gd name="connsiteY24" fmla="*/ 772511 h 802101"/>
              <a:gd name="connsiteX25" fmla="*/ 2238704 w 6999890"/>
              <a:gd name="connsiteY25" fmla="*/ 740980 h 802101"/>
              <a:gd name="connsiteX26" fmla="*/ 2412124 w 6999890"/>
              <a:gd name="connsiteY26" fmla="*/ 725214 h 802101"/>
              <a:gd name="connsiteX27" fmla="*/ 2459421 w 6999890"/>
              <a:gd name="connsiteY27" fmla="*/ 677918 h 802101"/>
              <a:gd name="connsiteX28" fmla="*/ 2475186 w 6999890"/>
              <a:gd name="connsiteY28" fmla="*/ 630621 h 802101"/>
              <a:gd name="connsiteX29" fmla="*/ 2569779 w 6999890"/>
              <a:gd name="connsiteY29" fmla="*/ 599090 h 802101"/>
              <a:gd name="connsiteX30" fmla="*/ 2680138 w 6999890"/>
              <a:gd name="connsiteY30" fmla="*/ 551794 h 802101"/>
              <a:gd name="connsiteX31" fmla="*/ 2822028 w 6999890"/>
              <a:gd name="connsiteY31" fmla="*/ 441435 h 802101"/>
              <a:gd name="connsiteX32" fmla="*/ 2963917 w 6999890"/>
              <a:gd name="connsiteY32" fmla="*/ 394138 h 802101"/>
              <a:gd name="connsiteX33" fmla="*/ 3011214 w 6999890"/>
              <a:gd name="connsiteY33" fmla="*/ 378373 h 802101"/>
              <a:gd name="connsiteX34" fmla="*/ 3058511 w 6999890"/>
              <a:gd name="connsiteY34" fmla="*/ 394138 h 802101"/>
              <a:gd name="connsiteX35" fmla="*/ 3153104 w 6999890"/>
              <a:gd name="connsiteY35" fmla="*/ 472966 h 802101"/>
              <a:gd name="connsiteX36" fmla="*/ 3231931 w 6999890"/>
              <a:gd name="connsiteY36" fmla="*/ 488732 h 802101"/>
              <a:gd name="connsiteX37" fmla="*/ 3279228 w 6999890"/>
              <a:gd name="connsiteY37" fmla="*/ 520263 h 802101"/>
              <a:gd name="connsiteX38" fmla="*/ 3326524 w 6999890"/>
              <a:gd name="connsiteY38" fmla="*/ 536028 h 802101"/>
              <a:gd name="connsiteX39" fmla="*/ 3421117 w 6999890"/>
              <a:gd name="connsiteY39" fmla="*/ 599090 h 802101"/>
              <a:gd name="connsiteX40" fmla="*/ 3468414 w 6999890"/>
              <a:gd name="connsiteY40" fmla="*/ 583325 h 802101"/>
              <a:gd name="connsiteX41" fmla="*/ 3626069 w 6999890"/>
              <a:gd name="connsiteY41" fmla="*/ 567559 h 802101"/>
              <a:gd name="connsiteX42" fmla="*/ 3689131 w 6999890"/>
              <a:gd name="connsiteY42" fmla="*/ 472966 h 802101"/>
              <a:gd name="connsiteX43" fmla="*/ 3815255 w 6999890"/>
              <a:gd name="connsiteY43" fmla="*/ 441435 h 802101"/>
              <a:gd name="connsiteX44" fmla="*/ 3862552 w 6999890"/>
              <a:gd name="connsiteY44" fmla="*/ 409904 h 802101"/>
              <a:gd name="connsiteX45" fmla="*/ 3957145 w 6999890"/>
              <a:gd name="connsiteY45" fmla="*/ 331076 h 802101"/>
              <a:gd name="connsiteX46" fmla="*/ 4051738 w 6999890"/>
              <a:gd name="connsiteY46" fmla="*/ 299545 h 802101"/>
              <a:gd name="connsiteX47" fmla="*/ 4099035 w 6999890"/>
              <a:gd name="connsiteY47" fmla="*/ 283780 h 802101"/>
              <a:gd name="connsiteX48" fmla="*/ 4256690 w 6999890"/>
              <a:gd name="connsiteY48" fmla="*/ 268014 h 802101"/>
              <a:gd name="connsiteX49" fmla="*/ 4351283 w 6999890"/>
              <a:gd name="connsiteY49" fmla="*/ 220718 h 802101"/>
              <a:gd name="connsiteX50" fmla="*/ 4445876 w 6999890"/>
              <a:gd name="connsiteY50" fmla="*/ 141890 h 802101"/>
              <a:gd name="connsiteX51" fmla="*/ 4493173 w 6999890"/>
              <a:gd name="connsiteY51" fmla="*/ 126125 h 802101"/>
              <a:gd name="connsiteX52" fmla="*/ 4587766 w 6999890"/>
              <a:gd name="connsiteY52" fmla="*/ 0 h 802101"/>
              <a:gd name="connsiteX53" fmla="*/ 4698124 w 6999890"/>
              <a:gd name="connsiteY53" fmla="*/ 47297 h 802101"/>
              <a:gd name="connsiteX54" fmla="*/ 4840014 w 6999890"/>
              <a:gd name="connsiteY54" fmla="*/ 157656 h 802101"/>
              <a:gd name="connsiteX55" fmla="*/ 4887311 w 6999890"/>
              <a:gd name="connsiteY55" fmla="*/ 204952 h 802101"/>
              <a:gd name="connsiteX56" fmla="*/ 4997669 w 6999890"/>
              <a:gd name="connsiteY56" fmla="*/ 268014 h 802101"/>
              <a:gd name="connsiteX57" fmla="*/ 5044966 w 6999890"/>
              <a:gd name="connsiteY57" fmla="*/ 299545 h 802101"/>
              <a:gd name="connsiteX58" fmla="*/ 5076497 w 6999890"/>
              <a:gd name="connsiteY58" fmla="*/ 346842 h 802101"/>
              <a:gd name="connsiteX59" fmla="*/ 5123793 w 6999890"/>
              <a:gd name="connsiteY59" fmla="*/ 378373 h 802101"/>
              <a:gd name="connsiteX60" fmla="*/ 5139559 w 6999890"/>
              <a:gd name="connsiteY60" fmla="*/ 425669 h 802101"/>
              <a:gd name="connsiteX61" fmla="*/ 5171090 w 6999890"/>
              <a:gd name="connsiteY61" fmla="*/ 472966 h 802101"/>
              <a:gd name="connsiteX62" fmla="*/ 5202621 w 6999890"/>
              <a:gd name="connsiteY62" fmla="*/ 567559 h 802101"/>
              <a:gd name="connsiteX63" fmla="*/ 5249917 w 6999890"/>
              <a:gd name="connsiteY63" fmla="*/ 614856 h 802101"/>
              <a:gd name="connsiteX64" fmla="*/ 5344511 w 6999890"/>
              <a:gd name="connsiteY64" fmla="*/ 646387 h 802101"/>
              <a:gd name="connsiteX65" fmla="*/ 5644055 w 6999890"/>
              <a:gd name="connsiteY65" fmla="*/ 677918 h 802101"/>
              <a:gd name="connsiteX66" fmla="*/ 5707117 w 6999890"/>
              <a:gd name="connsiteY66" fmla="*/ 693683 h 802101"/>
              <a:gd name="connsiteX67" fmla="*/ 5754414 w 6999890"/>
              <a:gd name="connsiteY67" fmla="*/ 725214 h 802101"/>
              <a:gd name="connsiteX68" fmla="*/ 5801711 w 6999890"/>
              <a:gd name="connsiteY68" fmla="*/ 740980 h 802101"/>
              <a:gd name="connsiteX69" fmla="*/ 5896304 w 6999890"/>
              <a:gd name="connsiteY69" fmla="*/ 788276 h 802101"/>
              <a:gd name="connsiteX70" fmla="*/ 6069724 w 6999890"/>
              <a:gd name="connsiteY70" fmla="*/ 756745 h 802101"/>
              <a:gd name="connsiteX71" fmla="*/ 6117021 w 6999890"/>
              <a:gd name="connsiteY71" fmla="*/ 725214 h 802101"/>
              <a:gd name="connsiteX72" fmla="*/ 6432331 w 6999890"/>
              <a:gd name="connsiteY72" fmla="*/ 693683 h 802101"/>
              <a:gd name="connsiteX73" fmla="*/ 6700345 w 6999890"/>
              <a:gd name="connsiteY73" fmla="*/ 693683 h 802101"/>
              <a:gd name="connsiteX74" fmla="*/ 6794938 w 6999890"/>
              <a:gd name="connsiteY74" fmla="*/ 725214 h 802101"/>
              <a:gd name="connsiteX75" fmla="*/ 6842235 w 6999890"/>
              <a:gd name="connsiteY75" fmla="*/ 740980 h 802101"/>
              <a:gd name="connsiteX76" fmla="*/ 6999890 w 6999890"/>
              <a:gd name="connsiteY76"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144111 w 6999890"/>
              <a:gd name="connsiteY23" fmla="*/ 772511 h 802101"/>
              <a:gd name="connsiteX24" fmla="*/ 2238704 w 6999890"/>
              <a:gd name="connsiteY24" fmla="*/ 740980 h 802101"/>
              <a:gd name="connsiteX25" fmla="*/ 2412124 w 6999890"/>
              <a:gd name="connsiteY25" fmla="*/ 725214 h 802101"/>
              <a:gd name="connsiteX26" fmla="*/ 2459421 w 6999890"/>
              <a:gd name="connsiteY26" fmla="*/ 677918 h 802101"/>
              <a:gd name="connsiteX27" fmla="*/ 2475186 w 6999890"/>
              <a:gd name="connsiteY27" fmla="*/ 630621 h 802101"/>
              <a:gd name="connsiteX28" fmla="*/ 2569779 w 6999890"/>
              <a:gd name="connsiteY28" fmla="*/ 599090 h 802101"/>
              <a:gd name="connsiteX29" fmla="*/ 2680138 w 6999890"/>
              <a:gd name="connsiteY29" fmla="*/ 551794 h 802101"/>
              <a:gd name="connsiteX30" fmla="*/ 2822028 w 6999890"/>
              <a:gd name="connsiteY30" fmla="*/ 441435 h 802101"/>
              <a:gd name="connsiteX31" fmla="*/ 2963917 w 6999890"/>
              <a:gd name="connsiteY31" fmla="*/ 394138 h 802101"/>
              <a:gd name="connsiteX32" fmla="*/ 3011214 w 6999890"/>
              <a:gd name="connsiteY32" fmla="*/ 378373 h 802101"/>
              <a:gd name="connsiteX33" fmla="*/ 3058511 w 6999890"/>
              <a:gd name="connsiteY33" fmla="*/ 394138 h 802101"/>
              <a:gd name="connsiteX34" fmla="*/ 3153104 w 6999890"/>
              <a:gd name="connsiteY34" fmla="*/ 472966 h 802101"/>
              <a:gd name="connsiteX35" fmla="*/ 3231931 w 6999890"/>
              <a:gd name="connsiteY35" fmla="*/ 488732 h 802101"/>
              <a:gd name="connsiteX36" fmla="*/ 3279228 w 6999890"/>
              <a:gd name="connsiteY36" fmla="*/ 520263 h 802101"/>
              <a:gd name="connsiteX37" fmla="*/ 3326524 w 6999890"/>
              <a:gd name="connsiteY37" fmla="*/ 536028 h 802101"/>
              <a:gd name="connsiteX38" fmla="*/ 3421117 w 6999890"/>
              <a:gd name="connsiteY38" fmla="*/ 599090 h 802101"/>
              <a:gd name="connsiteX39" fmla="*/ 3468414 w 6999890"/>
              <a:gd name="connsiteY39" fmla="*/ 583325 h 802101"/>
              <a:gd name="connsiteX40" fmla="*/ 3626069 w 6999890"/>
              <a:gd name="connsiteY40" fmla="*/ 567559 h 802101"/>
              <a:gd name="connsiteX41" fmla="*/ 3689131 w 6999890"/>
              <a:gd name="connsiteY41" fmla="*/ 472966 h 802101"/>
              <a:gd name="connsiteX42" fmla="*/ 3815255 w 6999890"/>
              <a:gd name="connsiteY42" fmla="*/ 441435 h 802101"/>
              <a:gd name="connsiteX43" fmla="*/ 3862552 w 6999890"/>
              <a:gd name="connsiteY43" fmla="*/ 409904 h 802101"/>
              <a:gd name="connsiteX44" fmla="*/ 3957145 w 6999890"/>
              <a:gd name="connsiteY44" fmla="*/ 331076 h 802101"/>
              <a:gd name="connsiteX45" fmla="*/ 4051738 w 6999890"/>
              <a:gd name="connsiteY45" fmla="*/ 299545 h 802101"/>
              <a:gd name="connsiteX46" fmla="*/ 4099035 w 6999890"/>
              <a:gd name="connsiteY46" fmla="*/ 283780 h 802101"/>
              <a:gd name="connsiteX47" fmla="*/ 4256690 w 6999890"/>
              <a:gd name="connsiteY47" fmla="*/ 268014 h 802101"/>
              <a:gd name="connsiteX48" fmla="*/ 4351283 w 6999890"/>
              <a:gd name="connsiteY48" fmla="*/ 220718 h 802101"/>
              <a:gd name="connsiteX49" fmla="*/ 4445876 w 6999890"/>
              <a:gd name="connsiteY49" fmla="*/ 141890 h 802101"/>
              <a:gd name="connsiteX50" fmla="*/ 4493173 w 6999890"/>
              <a:gd name="connsiteY50" fmla="*/ 126125 h 802101"/>
              <a:gd name="connsiteX51" fmla="*/ 4587766 w 6999890"/>
              <a:gd name="connsiteY51" fmla="*/ 0 h 802101"/>
              <a:gd name="connsiteX52" fmla="*/ 4698124 w 6999890"/>
              <a:gd name="connsiteY52" fmla="*/ 47297 h 802101"/>
              <a:gd name="connsiteX53" fmla="*/ 4840014 w 6999890"/>
              <a:gd name="connsiteY53" fmla="*/ 157656 h 802101"/>
              <a:gd name="connsiteX54" fmla="*/ 4887311 w 6999890"/>
              <a:gd name="connsiteY54" fmla="*/ 204952 h 802101"/>
              <a:gd name="connsiteX55" fmla="*/ 4997669 w 6999890"/>
              <a:gd name="connsiteY55" fmla="*/ 268014 h 802101"/>
              <a:gd name="connsiteX56" fmla="*/ 5044966 w 6999890"/>
              <a:gd name="connsiteY56" fmla="*/ 299545 h 802101"/>
              <a:gd name="connsiteX57" fmla="*/ 5076497 w 6999890"/>
              <a:gd name="connsiteY57" fmla="*/ 346842 h 802101"/>
              <a:gd name="connsiteX58" fmla="*/ 5123793 w 6999890"/>
              <a:gd name="connsiteY58" fmla="*/ 378373 h 802101"/>
              <a:gd name="connsiteX59" fmla="*/ 5139559 w 6999890"/>
              <a:gd name="connsiteY59" fmla="*/ 425669 h 802101"/>
              <a:gd name="connsiteX60" fmla="*/ 5171090 w 6999890"/>
              <a:gd name="connsiteY60" fmla="*/ 472966 h 802101"/>
              <a:gd name="connsiteX61" fmla="*/ 5202621 w 6999890"/>
              <a:gd name="connsiteY61" fmla="*/ 567559 h 802101"/>
              <a:gd name="connsiteX62" fmla="*/ 5249917 w 6999890"/>
              <a:gd name="connsiteY62" fmla="*/ 614856 h 802101"/>
              <a:gd name="connsiteX63" fmla="*/ 5344511 w 6999890"/>
              <a:gd name="connsiteY63" fmla="*/ 646387 h 802101"/>
              <a:gd name="connsiteX64" fmla="*/ 5644055 w 6999890"/>
              <a:gd name="connsiteY64" fmla="*/ 677918 h 802101"/>
              <a:gd name="connsiteX65" fmla="*/ 5707117 w 6999890"/>
              <a:gd name="connsiteY65" fmla="*/ 693683 h 802101"/>
              <a:gd name="connsiteX66" fmla="*/ 5754414 w 6999890"/>
              <a:gd name="connsiteY66" fmla="*/ 725214 h 802101"/>
              <a:gd name="connsiteX67" fmla="*/ 5801711 w 6999890"/>
              <a:gd name="connsiteY67" fmla="*/ 740980 h 802101"/>
              <a:gd name="connsiteX68" fmla="*/ 5896304 w 6999890"/>
              <a:gd name="connsiteY68" fmla="*/ 788276 h 802101"/>
              <a:gd name="connsiteX69" fmla="*/ 6069724 w 6999890"/>
              <a:gd name="connsiteY69" fmla="*/ 756745 h 802101"/>
              <a:gd name="connsiteX70" fmla="*/ 6117021 w 6999890"/>
              <a:gd name="connsiteY70" fmla="*/ 725214 h 802101"/>
              <a:gd name="connsiteX71" fmla="*/ 6432331 w 6999890"/>
              <a:gd name="connsiteY71" fmla="*/ 693683 h 802101"/>
              <a:gd name="connsiteX72" fmla="*/ 6700345 w 6999890"/>
              <a:gd name="connsiteY72" fmla="*/ 693683 h 802101"/>
              <a:gd name="connsiteX73" fmla="*/ 6794938 w 6999890"/>
              <a:gd name="connsiteY73" fmla="*/ 725214 h 802101"/>
              <a:gd name="connsiteX74" fmla="*/ 6842235 w 6999890"/>
              <a:gd name="connsiteY74" fmla="*/ 740980 h 802101"/>
              <a:gd name="connsiteX75" fmla="*/ 6999890 w 6999890"/>
              <a:gd name="connsiteY75"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238704 w 6999890"/>
              <a:gd name="connsiteY23" fmla="*/ 740980 h 802101"/>
              <a:gd name="connsiteX24" fmla="*/ 2412124 w 6999890"/>
              <a:gd name="connsiteY24" fmla="*/ 725214 h 802101"/>
              <a:gd name="connsiteX25" fmla="*/ 2459421 w 6999890"/>
              <a:gd name="connsiteY25" fmla="*/ 677918 h 802101"/>
              <a:gd name="connsiteX26" fmla="*/ 2475186 w 6999890"/>
              <a:gd name="connsiteY26" fmla="*/ 630621 h 802101"/>
              <a:gd name="connsiteX27" fmla="*/ 2569779 w 6999890"/>
              <a:gd name="connsiteY27" fmla="*/ 599090 h 802101"/>
              <a:gd name="connsiteX28" fmla="*/ 2680138 w 6999890"/>
              <a:gd name="connsiteY28" fmla="*/ 551794 h 802101"/>
              <a:gd name="connsiteX29" fmla="*/ 2822028 w 6999890"/>
              <a:gd name="connsiteY29" fmla="*/ 441435 h 802101"/>
              <a:gd name="connsiteX30" fmla="*/ 2963917 w 6999890"/>
              <a:gd name="connsiteY30" fmla="*/ 394138 h 802101"/>
              <a:gd name="connsiteX31" fmla="*/ 3011214 w 6999890"/>
              <a:gd name="connsiteY31" fmla="*/ 378373 h 802101"/>
              <a:gd name="connsiteX32" fmla="*/ 3058511 w 6999890"/>
              <a:gd name="connsiteY32" fmla="*/ 394138 h 802101"/>
              <a:gd name="connsiteX33" fmla="*/ 3153104 w 6999890"/>
              <a:gd name="connsiteY33" fmla="*/ 472966 h 802101"/>
              <a:gd name="connsiteX34" fmla="*/ 3231931 w 6999890"/>
              <a:gd name="connsiteY34" fmla="*/ 488732 h 802101"/>
              <a:gd name="connsiteX35" fmla="*/ 3279228 w 6999890"/>
              <a:gd name="connsiteY35" fmla="*/ 520263 h 802101"/>
              <a:gd name="connsiteX36" fmla="*/ 3326524 w 6999890"/>
              <a:gd name="connsiteY36" fmla="*/ 536028 h 802101"/>
              <a:gd name="connsiteX37" fmla="*/ 3421117 w 6999890"/>
              <a:gd name="connsiteY37" fmla="*/ 599090 h 802101"/>
              <a:gd name="connsiteX38" fmla="*/ 3468414 w 6999890"/>
              <a:gd name="connsiteY38" fmla="*/ 583325 h 802101"/>
              <a:gd name="connsiteX39" fmla="*/ 3626069 w 6999890"/>
              <a:gd name="connsiteY39" fmla="*/ 567559 h 802101"/>
              <a:gd name="connsiteX40" fmla="*/ 3689131 w 6999890"/>
              <a:gd name="connsiteY40" fmla="*/ 472966 h 802101"/>
              <a:gd name="connsiteX41" fmla="*/ 3815255 w 6999890"/>
              <a:gd name="connsiteY41" fmla="*/ 441435 h 802101"/>
              <a:gd name="connsiteX42" fmla="*/ 3862552 w 6999890"/>
              <a:gd name="connsiteY42" fmla="*/ 409904 h 802101"/>
              <a:gd name="connsiteX43" fmla="*/ 3957145 w 6999890"/>
              <a:gd name="connsiteY43" fmla="*/ 331076 h 802101"/>
              <a:gd name="connsiteX44" fmla="*/ 4051738 w 6999890"/>
              <a:gd name="connsiteY44" fmla="*/ 299545 h 802101"/>
              <a:gd name="connsiteX45" fmla="*/ 4099035 w 6999890"/>
              <a:gd name="connsiteY45" fmla="*/ 283780 h 802101"/>
              <a:gd name="connsiteX46" fmla="*/ 4256690 w 6999890"/>
              <a:gd name="connsiteY46" fmla="*/ 268014 h 802101"/>
              <a:gd name="connsiteX47" fmla="*/ 4351283 w 6999890"/>
              <a:gd name="connsiteY47" fmla="*/ 220718 h 802101"/>
              <a:gd name="connsiteX48" fmla="*/ 4445876 w 6999890"/>
              <a:gd name="connsiteY48" fmla="*/ 141890 h 802101"/>
              <a:gd name="connsiteX49" fmla="*/ 4493173 w 6999890"/>
              <a:gd name="connsiteY49" fmla="*/ 126125 h 802101"/>
              <a:gd name="connsiteX50" fmla="*/ 4587766 w 6999890"/>
              <a:gd name="connsiteY50" fmla="*/ 0 h 802101"/>
              <a:gd name="connsiteX51" fmla="*/ 4698124 w 6999890"/>
              <a:gd name="connsiteY51" fmla="*/ 47297 h 802101"/>
              <a:gd name="connsiteX52" fmla="*/ 4840014 w 6999890"/>
              <a:gd name="connsiteY52" fmla="*/ 157656 h 802101"/>
              <a:gd name="connsiteX53" fmla="*/ 4887311 w 6999890"/>
              <a:gd name="connsiteY53" fmla="*/ 204952 h 802101"/>
              <a:gd name="connsiteX54" fmla="*/ 4997669 w 6999890"/>
              <a:gd name="connsiteY54" fmla="*/ 268014 h 802101"/>
              <a:gd name="connsiteX55" fmla="*/ 5044966 w 6999890"/>
              <a:gd name="connsiteY55" fmla="*/ 299545 h 802101"/>
              <a:gd name="connsiteX56" fmla="*/ 5076497 w 6999890"/>
              <a:gd name="connsiteY56" fmla="*/ 346842 h 802101"/>
              <a:gd name="connsiteX57" fmla="*/ 5123793 w 6999890"/>
              <a:gd name="connsiteY57" fmla="*/ 378373 h 802101"/>
              <a:gd name="connsiteX58" fmla="*/ 5139559 w 6999890"/>
              <a:gd name="connsiteY58" fmla="*/ 425669 h 802101"/>
              <a:gd name="connsiteX59" fmla="*/ 5171090 w 6999890"/>
              <a:gd name="connsiteY59" fmla="*/ 472966 h 802101"/>
              <a:gd name="connsiteX60" fmla="*/ 5202621 w 6999890"/>
              <a:gd name="connsiteY60" fmla="*/ 567559 h 802101"/>
              <a:gd name="connsiteX61" fmla="*/ 5249917 w 6999890"/>
              <a:gd name="connsiteY61" fmla="*/ 614856 h 802101"/>
              <a:gd name="connsiteX62" fmla="*/ 5344511 w 6999890"/>
              <a:gd name="connsiteY62" fmla="*/ 646387 h 802101"/>
              <a:gd name="connsiteX63" fmla="*/ 5644055 w 6999890"/>
              <a:gd name="connsiteY63" fmla="*/ 677918 h 802101"/>
              <a:gd name="connsiteX64" fmla="*/ 5707117 w 6999890"/>
              <a:gd name="connsiteY64" fmla="*/ 693683 h 802101"/>
              <a:gd name="connsiteX65" fmla="*/ 5754414 w 6999890"/>
              <a:gd name="connsiteY65" fmla="*/ 725214 h 802101"/>
              <a:gd name="connsiteX66" fmla="*/ 5801711 w 6999890"/>
              <a:gd name="connsiteY66" fmla="*/ 740980 h 802101"/>
              <a:gd name="connsiteX67" fmla="*/ 5896304 w 6999890"/>
              <a:gd name="connsiteY67" fmla="*/ 788276 h 802101"/>
              <a:gd name="connsiteX68" fmla="*/ 6069724 w 6999890"/>
              <a:gd name="connsiteY68" fmla="*/ 756745 h 802101"/>
              <a:gd name="connsiteX69" fmla="*/ 6117021 w 6999890"/>
              <a:gd name="connsiteY69" fmla="*/ 725214 h 802101"/>
              <a:gd name="connsiteX70" fmla="*/ 6432331 w 6999890"/>
              <a:gd name="connsiteY70" fmla="*/ 693683 h 802101"/>
              <a:gd name="connsiteX71" fmla="*/ 6700345 w 6999890"/>
              <a:gd name="connsiteY71" fmla="*/ 693683 h 802101"/>
              <a:gd name="connsiteX72" fmla="*/ 6794938 w 6999890"/>
              <a:gd name="connsiteY72" fmla="*/ 725214 h 802101"/>
              <a:gd name="connsiteX73" fmla="*/ 6842235 w 6999890"/>
              <a:gd name="connsiteY73" fmla="*/ 740980 h 802101"/>
              <a:gd name="connsiteX74" fmla="*/ 6999890 w 6999890"/>
              <a:gd name="connsiteY74"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12124 w 6999890"/>
              <a:gd name="connsiteY23" fmla="*/ 725214 h 802101"/>
              <a:gd name="connsiteX24" fmla="*/ 2459421 w 6999890"/>
              <a:gd name="connsiteY24" fmla="*/ 677918 h 802101"/>
              <a:gd name="connsiteX25" fmla="*/ 2475186 w 6999890"/>
              <a:gd name="connsiteY25" fmla="*/ 630621 h 802101"/>
              <a:gd name="connsiteX26" fmla="*/ 2569779 w 6999890"/>
              <a:gd name="connsiteY26" fmla="*/ 599090 h 802101"/>
              <a:gd name="connsiteX27" fmla="*/ 2680138 w 6999890"/>
              <a:gd name="connsiteY27" fmla="*/ 551794 h 802101"/>
              <a:gd name="connsiteX28" fmla="*/ 2822028 w 6999890"/>
              <a:gd name="connsiteY28" fmla="*/ 441435 h 802101"/>
              <a:gd name="connsiteX29" fmla="*/ 2963917 w 6999890"/>
              <a:gd name="connsiteY29" fmla="*/ 394138 h 802101"/>
              <a:gd name="connsiteX30" fmla="*/ 3011214 w 6999890"/>
              <a:gd name="connsiteY30" fmla="*/ 378373 h 802101"/>
              <a:gd name="connsiteX31" fmla="*/ 3058511 w 6999890"/>
              <a:gd name="connsiteY31" fmla="*/ 394138 h 802101"/>
              <a:gd name="connsiteX32" fmla="*/ 3153104 w 6999890"/>
              <a:gd name="connsiteY32" fmla="*/ 472966 h 802101"/>
              <a:gd name="connsiteX33" fmla="*/ 3231931 w 6999890"/>
              <a:gd name="connsiteY33" fmla="*/ 488732 h 802101"/>
              <a:gd name="connsiteX34" fmla="*/ 3279228 w 6999890"/>
              <a:gd name="connsiteY34" fmla="*/ 520263 h 802101"/>
              <a:gd name="connsiteX35" fmla="*/ 3326524 w 6999890"/>
              <a:gd name="connsiteY35" fmla="*/ 536028 h 802101"/>
              <a:gd name="connsiteX36" fmla="*/ 3421117 w 6999890"/>
              <a:gd name="connsiteY36" fmla="*/ 599090 h 802101"/>
              <a:gd name="connsiteX37" fmla="*/ 3468414 w 6999890"/>
              <a:gd name="connsiteY37" fmla="*/ 583325 h 802101"/>
              <a:gd name="connsiteX38" fmla="*/ 3626069 w 6999890"/>
              <a:gd name="connsiteY38" fmla="*/ 567559 h 802101"/>
              <a:gd name="connsiteX39" fmla="*/ 3689131 w 6999890"/>
              <a:gd name="connsiteY39" fmla="*/ 472966 h 802101"/>
              <a:gd name="connsiteX40" fmla="*/ 3815255 w 6999890"/>
              <a:gd name="connsiteY40" fmla="*/ 441435 h 802101"/>
              <a:gd name="connsiteX41" fmla="*/ 3862552 w 6999890"/>
              <a:gd name="connsiteY41" fmla="*/ 409904 h 802101"/>
              <a:gd name="connsiteX42" fmla="*/ 3957145 w 6999890"/>
              <a:gd name="connsiteY42" fmla="*/ 331076 h 802101"/>
              <a:gd name="connsiteX43" fmla="*/ 4051738 w 6999890"/>
              <a:gd name="connsiteY43" fmla="*/ 299545 h 802101"/>
              <a:gd name="connsiteX44" fmla="*/ 4099035 w 6999890"/>
              <a:gd name="connsiteY44" fmla="*/ 283780 h 802101"/>
              <a:gd name="connsiteX45" fmla="*/ 4256690 w 6999890"/>
              <a:gd name="connsiteY45" fmla="*/ 268014 h 802101"/>
              <a:gd name="connsiteX46" fmla="*/ 4351283 w 6999890"/>
              <a:gd name="connsiteY46" fmla="*/ 220718 h 802101"/>
              <a:gd name="connsiteX47" fmla="*/ 4445876 w 6999890"/>
              <a:gd name="connsiteY47" fmla="*/ 141890 h 802101"/>
              <a:gd name="connsiteX48" fmla="*/ 4493173 w 6999890"/>
              <a:gd name="connsiteY48" fmla="*/ 126125 h 802101"/>
              <a:gd name="connsiteX49" fmla="*/ 4587766 w 6999890"/>
              <a:gd name="connsiteY49" fmla="*/ 0 h 802101"/>
              <a:gd name="connsiteX50" fmla="*/ 4698124 w 6999890"/>
              <a:gd name="connsiteY50" fmla="*/ 47297 h 802101"/>
              <a:gd name="connsiteX51" fmla="*/ 4840014 w 6999890"/>
              <a:gd name="connsiteY51" fmla="*/ 157656 h 802101"/>
              <a:gd name="connsiteX52" fmla="*/ 4887311 w 6999890"/>
              <a:gd name="connsiteY52" fmla="*/ 204952 h 802101"/>
              <a:gd name="connsiteX53" fmla="*/ 4997669 w 6999890"/>
              <a:gd name="connsiteY53" fmla="*/ 268014 h 802101"/>
              <a:gd name="connsiteX54" fmla="*/ 5044966 w 6999890"/>
              <a:gd name="connsiteY54" fmla="*/ 299545 h 802101"/>
              <a:gd name="connsiteX55" fmla="*/ 5076497 w 6999890"/>
              <a:gd name="connsiteY55" fmla="*/ 346842 h 802101"/>
              <a:gd name="connsiteX56" fmla="*/ 5123793 w 6999890"/>
              <a:gd name="connsiteY56" fmla="*/ 378373 h 802101"/>
              <a:gd name="connsiteX57" fmla="*/ 5139559 w 6999890"/>
              <a:gd name="connsiteY57" fmla="*/ 425669 h 802101"/>
              <a:gd name="connsiteX58" fmla="*/ 5171090 w 6999890"/>
              <a:gd name="connsiteY58" fmla="*/ 472966 h 802101"/>
              <a:gd name="connsiteX59" fmla="*/ 5202621 w 6999890"/>
              <a:gd name="connsiteY59" fmla="*/ 567559 h 802101"/>
              <a:gd name="connsiteX60" fmla="*/ 5249917 w 6999890"/>
              <a:gd name="connsiteY60" fmla="*/ 614856 h 802101"/>
              <a:gd name="connsiteX61" fmla="*/ 5344511 w 6999890"/>
              <a:gd name="connsiteY61" fmla="*/ 646387 h 802101"/>
              <a:gd name="connsiteX62" fmla="*/ 5644055 w 6999890"/>
              <a:gd name="connsiteY62" fmla="*/ 677918 h 802101"/>
              <a:gd name="connsiteX63" fmla="*/ 5707117 w 6999890"/>
              <a:gd name="connsiteY63" fmla="*/ 693683 h 802101"/>
              <a:gd name="connsiteX64" fmla="*/ 5754414 w 6999890"/>
              <a:gd name="connsiteY64" fmla="*/ 725214 h 802101"/>
              <a:gd name="connsiteX65" fmla="*/ 5801711 w 6999890"/>
              <a:gd name="connsiteY65" fmla="*/ 740980 h 802101"/>
              <a:gd name="connsiteX66" fmla="*/ 5896304 w 6999890"/>
              <a:gd name="connsiteY66" fmla="*/ 788276 h 802101"/>
              <a:gd name="connsiteX67" fmla="*/ 6069724 w 6999890"/>
              <a:gd name="connsiteY67" fmla="*/ 756745 h 802101"/>
              <a:gd name="connsiteX68" fmla="*/ 6117021 w 6999890"/>
              <a:gd name="connsiteY68" fmla="*/ 725214 h 802101"/>
              <a:gd name="connsiteX69" fmla="*/ 6432331 w 6999890"/>
              <a:gd name="connsiteY69" fmla="*/ 693683 h 802101"/>
              <a:gd name="connsiteX70" fmla="*/ 6700345 w 6999890"/>
              <a:gd name="connsiteY70" fmla="*/ 693683 h 802101"/>
              <a:gd name="connsiteX71" fmla="*/ 6794938 w 6999890"/>
              <a:gd name="connsiteY71" fmla="*/ 725214 h 802101"/>
              <a:gd name="connsiteX72" fmla="*/ 6842235 w 6999890"/>
              <a:gd name="connsiteY72" fmla="*/ 740980 h 802101"/>
              <a:gd name="connsiteX73" fmla="*/ 6999890 w 6999890"/>
              <a:gd name="connsiteY73"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1954924 w 6999890"/>
              <a:gd name="connsiteY22" fmla="*/ 756745 h 802101"/>
              <a:gd name="connsiteX23" fmla="*/ 2459421 w 6999890"/>
              <a:gd name="connsiteY23" fmla="*/ 677918 h 802101"/>
              <a:gd name="connsiteX24" fmla="*/ 2475186 w 6999890"/>
              <a:gd name="connsiteY24" fmla="*/ 630621 h 802101"/>
              <a:gd name="connsiteX25" fmla="*/ 2569779 w 6999890"/>
              <a:gd name="connsiteY25" fmla="*/ 599090 h 802101"/>
              <a:gd name="connsiteX26" fmla="*/ 2680138 w 6999890"/>
              <a:gd name="connsiteY26" fmla="*/ 551794 h 802101"/>
              <a:gd name="connsiteX27" fmla="*/ 2822028 w 6999890"/>
              <a:gd name="connsiteY27" fmla="*/ 441435 h 802101"/>
              <a:gd name="connsiteX28" fmla="*/ 2963917 w 6999890"/>
              <a:gd name="connsiteY28" fmla="*/ 394138 h 802101"/>
              <a:gd name="connsiteX29" fmla="*/ 3011214 w 6999890"/>
              <a:gd name="connsiteY29" fmla="*/ 378373 h 802101"/>
              <a:gd name="connsiteX30" fmla="*/ 3058511 w 6999890"/>
              <a:gd name="connsiteY30" fmla="*/ 394138 h 802101"/>
              <a:gd name="connsiteX31" fmla="*/ 3153104 w 6999890"/>
              <a:gd name="connsiteY31" fmla="*/ 472966 h 802101"/>
              <a:gd name="connsiteX32" fmla="*/ 3231931 w 6999890"/>
              <a:gd name="connsiteY32" fmla="*/ 488732 h 802101"/>
              <a:gd name="connsiteX33" fmla="*/ 3279228 w 6999890"/>
              <a:gd name="connsiteY33" fmla="*/ 520263 h 802101"/>
              <a:gd name="connsiteX34" fmla="*/ 3326524 w 6999890"/>
              <a:gd name="connsiteY34" fmla="*/ 536028 h 802101"/>
              <a:gd name="connsiteX35" fmla="*/ 3421117 w 6999890"/>
              <a:gd name="connsiteY35" fmla="*/ 599090 h 802101"/>
              <a:gd name="connsiteX36" fmla="*/ 3468414 w 6999890"/>
              <a:gd name="connsiteY36" fmla="*/ 583325 h 802101"/>
              <a:gd name="connsiteX37" fmla="*/ 3626069 w 6999890"/>
              <a:gd name="connsiteY37" fmla="*/ 567559 h 802101"/>
              <a:gd name="connsiteX38" fmla="*/ 3689131 w 6999890"/>
              <a:gd name="connsiteY38" fmla="*/ 472966 h 802101"/>
              <a:gd name="connsiteX39" fmla="*/ 3815255 w 6999890"/>
              <a:gd name="connsiteY39" fmla="*/ 441435 h 802101"/>
              <a:gd name="connsiteX40" fmla="*/ 3862552 w 6999890"/>
              <a:gd name="connsiteY40" fmla="*/ 409904 h 802101"/>
              <a:gd name="connsiteX41" fmla="*/ 3957145 w 6999890"/>
              <a:gd name="connsiteY41" fmla="*/ 331076 h 802101"/>
              <a:gd name="connsiteX42" fmla="*/ 4051738 w 6999890"/>
              <a:gd name="connsiteY42" fmla="*/ 299545 h 802101"/>
              <a:gd name="connsiteX43" fmla="*/ 4099035 w 6999890"/>
              <a:gd name="connsiteY43" fmla="*/ 283780 h 802101"/>
              <a:gd name="connsiteX44" fmla="*/ 4256690 w 6999890"/>
              <a:gd name="connsiteY44" fmla="*/ 268014 h 802101"/>
              <a:gd name="connsiteX45" fmla="*/ 4351283 w 6999890"/>
              <a:gd name="connsiteY45" fmla="*/ 220718 h 802101"/>
              <a:gd name="connsiteX46" fmla="*/ 4445876 w 6999890"/>
              <a:gd name="connsiteY46" fmla="*/ 141890 h 802101"/>
              <a:gd name="connsiteX47" fmla="*/ 4493173 w 6999890"/>
              <a:gd name="connsiteY47" fmla="*/ 126125 h 802101"/>
              <a:gd name="connsiteX48" fmla="*/ 4587766 w 6999890"/>
              <a:gd name="connsiteY48" fmla="*/ 0 h 802101"/>
              <a:gd name="connsiteX49" fmla="*/ 4698124 w 6999890"/>
              <a:gd name="connsiteY49" fmla="*/ 47297 h 802101"/>
              <a:gd name="connsiteX50" fmla="*/ 4840014 w 6999890"/>
              <a:gd name="connsiteY50" fmla="*/ 157656 h 802101"/>
              <a:gd name="connsiteX51" fmla="*/ 4887311 w 6999890"/>
              <a:gd name="connsiteY51" fmla="*/ 204952 h 802101"/>
              <a:gd name="connsiteX52" fmla="*/ 4997669 w 6999890"/>
              <a:gd name="connsiteY52" fmla="*/ 268014 h 802101"/>
              <a:gd name="connsiteX53" fmla="*/ 5044966 w 6999890"/>
              <a:gd name="connsiteY53" fmla="*/ 299545 h 802101"/>
              <a:gd name="connsiteX54" fmla="*/ 5076497 w 6999890"/>
              <a:gd name="connsiteY54" fmla="*/ 346842 h 802101"/>
              <a:gd name="connsiteX55" fmla="*/ 5123793 w 6999890"/>
              <a:gd name="connsiteY55" fmla="*/ 378373 h 802101"/>
              <a:gd name="connsiteX56" fmla="*/ 5139559 w 6999890"/>
              <a:gd name="connsiteY56" fmla="*/ 425669 h 802101"/>
              <a:gd name="connsiteX57" fmla="*/ 5171090 w 6999890"/>
              <a:gd name="connsiteY57" fmla="*/ 472966 h 802101"/>
              <a:gd name="connsiteX58" fmla="*/ 5202621 w 6999890"/>
              <a:gd name="connsiteY58" fmla="*/ 567559 h 802101"/>
              <a:gd name="connsiteX59" fmla="*/ 5249917 w 6999890"/>
              <a:gd name="connsiteY59" fmla="*/ 614856 h 802101"/>
              <a:gd name="connsiteX60" fmla="*/ 5344511 w 6999890"/>
              <a:gd name="connsiteY60" fmla="*/ 646387 h 802101"/>
              <a:gd name="connsiteX61" fmla="*/ 5644055 w 6999890"/>
              <a:gd name="connsiteY61" fmla="*/ 677918 h 802101"/>
              <a:gd name="connsiteX62" fmla="*/ 5707117 w 6999890"/>
              <a:gd name="connsiteY62" fmla="*/ 693683 h 802101"/>
              <a:gd name="connsiteX63" fmla="*/ 5754414 w 6999890"/>
              <a:gd name="connsiteY63" fmla="*/ 725214 h 802101"/>
              <a:gd name="connsiteX64" fmla="*/ 5801711 w 6999890"/>
              <a:gd name="connsiteY64" fmla="*/ 740980 h 802101"/>
              <a:gd name="connsiteX65" fmla="*/ 5896304 w 6999890"/>
              <a:gd name="connsiteY65" fmla="*/ 788276 h 802101"/>
              <a:gd name="connsiteX66" fmla="*/ 6069724 w 6999890"/>
              <a:gd name="connsiteY66" fmla="*/ 756745 h 802101"/>
              <a:gd name="connsiteX67" fmla="*/ 6117021 w 6999890"/>
              <a:gd name="connsiteY67" fmla="*/ 725214 h 802101"/>
              <a:gd name="connsiteX68" fmla="*/ 6432331 w 6999890"/>
              <a:gd name="connsiteY68" fmla="*/ 693683 h 802101"/>
              <a:gd name="connsiteX69" fmla="*/ 6700345 w 6999890"/>
              <a:gd name="connsiteY69" fmla="*/ 693683 h 802101"/>
              <a:gd name="connsiteX70" fmla="*/ 6794938 w 6999890"/>
              <a:gd name="connsiteY70" fmla="*/ 725214 h 802101"/>
              <a:gd name="connsiteX71" fmla="*/ 6842235 w 6999890"/>
              <a:gd name="connsiteY71" fmla="*/ 740980 h 802101"/>
              <a:gd name="connsiteX72" fmla="*/ 6999890 w 6999890"/>
              <a:gd name="connsiteY72"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1891862 w 6999890"/>
              <a:gd name="connsiteY21" fmla="*/ 740980 h 802101"/>
              <a:gd name="connsiteX22" fmla="*/ 2459421 w 6999890"/>
              <a:gd name="connsiteY22" fmla="*/ 677918 h 802101"/>
              <a:gd name="connsiteX23" fmla="*/ 2475186 w 6999890"/>
              <a:gd name="connsiteY23" fmla="*/ 630621 h 802101"/>
              <a:gd name="connsiteX24" fmla="*/ 2569779 w 6999890"/>
              <a:gd name="connsiteY24" fmla="*/ 599090 h 802101"/>
              <a:gd name="connsiteX25" fmla="*/ 2680138 w 6999890"/>
              <a:gd name="connsiteY25" fmla="*/ 551794 h 802101"/>
              <a:gd name="connsiteX26" fmla="*/ 2822028 w 6999890"/>
              <a:gd name="connsiteY26" fmla="*/ 441435 h 802101"/>
              <a:gd name="connsiteX27" fmla="*/ 2963917 w 6999890"/>
              <a:gd name="connsiteY27" fmla="*/ 394138 h 802101"/>
              <a:gd name="connsiteX28" fmla="*/ 3011214 w 6999890"/>
              <a:gd name="connsiteY28" fmla="*/ 378373 h 802101"/>
              <a:gd name="connsiteX29" fmla="*/ 3058511 w 6999890"/>
              <a:gd name="connsiteY29" fmla="*/ 394138 h 802101"/>
              <a:gd name="connsiteX30" fmla="*/ 3153104 w 6999890"/>
              <a:gd name="connsiteY30" fmla="*/ 472966 h 802101"/>
              <a:gd name="connsiteX31" fmla="*/ 3231931 w 6999890"/>
              <a:gd name="connsiteY31" fmla="*/ 488732 h 802101"/>
              <a:gd name="connsiteX32" fmla="*/ 3279228 w 6999890"/>
              <a:gd name="connsiteY32" fmla="*/ 520263 h 802101"/>
              <a:gd name="connsiteX33" fmla="*/ 3326524 w 6999890"/>
              <a:gd name="connsiteY33" fmla="*/ 536028 h 802101"/>
              <a:gd name="connsiteX34" fmla="*/ 3421117 w 6999890"/>
              <a:gd name="connsiteY34" fmla="*/ 599090 h 802101"/>
              <a:gd name="connsiteX35" fmla="*/ 3468414 w 6999890"/>
              <a:gd name="connsiteY35" fmla="*/ 583325 h 802101"/>
              <a:gd name="connsiteX36" fmla="*/ 3626069 w 6999890"/>
              <a:gd name="connsiteY36" fmla="*/ 567559 h 802101"/>
              <a:gd name="connsiteX37" fmla="*/ 3689131 w 6999890"/>
              <a:gd name="connsiteY37" fmla="*/ 472966 h 802101"/>
              <a:gd name="connsiteX38" fmla="*/ 3815255 w 6999890"/>
              <a:gd name="connsiteY38" fmla="*/ 441435 h 802101"/>
              <a:gd name="connsiteX39" fmla="*/ 3862552 w 6999890"/>
              <a:gd name="connsiteY39" fmla="*/ 409904 h 802101"/>
              <a:gd name="connsiteX40" fmla="*/ 3957145 w 6999890"/>
              <a:gd name="connsiteY40" fmla="*/ 331076 h 802101"/>
              <a:gd name="connsiteX41" fmla="*/ 4051738 w 6999890"/>
              <a:gd name="connsiteY41" fmla="*/ 299545 h 802101"/>
              <a:gd name="connsiteX42" fmla="*/ 4099035 w 6999890"/>
              <a:gd name="connsiteY42" fmla="*/ 283780 h 802101"/>
              <a:gd name="connsiteX43" fmla="*/ 4256690 w 6999890"/>
              <a:gd name="connsiteY43" fmla="*/ 268014 h 802101"/>
              <a:gd name="connsiteX44" fmla="*/ 4351283 w 6999890"/>
              <a:gd name="connsiteY44" fmla="*/ 220718 h 802101"/>
              <a:gd name="connsiteX45" fmla="*/ 4445876 w 6999890"/>
              <a:gd name="connsiteY45" fmla="*/ 141890 h 802101"/>
              <a:gd name="connsiteX46" fmla="*/ 4493173 w 6999890"/>
              <a:gd name="connsiteY46" fmla="*/ 126125 h 802101"/>
              <a:gd name="connsiteX47" fmla="*/ 4587766 w 6999890"/>
              <a:gd name="connsiteY47" fmla="*/ 0 h 802101"/>
              <a:gd name="connsiteX48" fmla="*/ 4698124 w 6999890"/>
              <a:gd name="connsiteY48" fmla="*/ 47297 h 802101"/>
              <a:gd name="connsiteX49" fmla="*/ 4840014 w 6999890"/>
              <a:gd name="connsiteY49" fmla="*/ 157656 h 802101"/>
              <a:gd name="connsiteX50" fmla="*/ 4887311 w 6999890"/>
              <a:gd name="connsiteY50" fmla="*/ 204952 h 802101"/>
              <a:gd name="connsiteX51" fmla="*/ 4997669 w 6999890"/>
              <a:gd name="connsiteY51" fmla="*/ 268014 h 802101"/>
              <a:gd name="connsiteX52" fmla="*/ 5044966 w 6999890"/>
              <a:gd name="connsiteY52" fmla="*/ 299545 h 802101"/>
              <a:gd name="connsiteX53" fmla="*/ 5076497 w 6999890"/>
              <a:gd name="connsiteY53" fmla="*/ 346842 h 802101"/>
              <a:gd name="connsiteX54" fmla="*/ 5123793 w 6999890"/>
              <a:gd name="connsiteY54" fmla="*/ 378373 h 802101"/>
              <a:gd name="connsiteX55" fmla="*/ 5139559 w 6999890"/>
              <a:gd name="connsiteY55" fmla="*/ 425669 h 802101"/>
              <a:gd name="connsiteX56" fmla="*/ 5171090 w 6999890"/>
              <a:gd name="connsiteY56" fmla="*/ 472966 h 802101"/>
              <a:gd name="connsiteX57" fmla="*/ 5202621 w 6999890"/>
              <a:gd name="connsiteY57" fmla="*/ 567559 h 802101"/>
              <a:gd name="connsiteX58" fmla="*/ 5249917 w 6999890"/>
              <a:gd name="connsiteY58" fmla="*/ 614856 h 802101"/>
              <a:gd name="connsiteX59" fmla="*/ 5344511 w 6999890"/>
              <a:gd name="connsiteY59" fmla="*/ 646387 h 802101"/>
              <a:gd name="connsiteX60" fmla="*/ 5644055 w 6999890"/>
              <a:gd name="connsiteY60" fmla="*/ 677918 h 802101"/>
              <a:gd name="connsiteX61" fmla="*/ 5707117 w 6999890"/>
              <a:gd name="connsiteY61" fmla="*/ 693683 h 802101"/>
              <a:gd name="connsiteX62" fmla="*/ 5754414 w 6999890"/>
              <a:gd name="connsiteY62" fmla="*/ 725214 h 802101"/>
              <a:gd name="connsiteX63" fmla="*/ 5801711 w 6999890"/>
              <a:gd name="connsiteY63" fmla="*/ 740980 h 802101"/>
              <a:gd name="connsiteX64" fmla="*/ 5896304 w 6999890"/>
              <a:gd name="connsiteY64" fmla="*/ 788276 h 802101"/>
              <a:gd name="connsiteX65" fmla="*/ 6069724 w 6999890"/>
              <a:gd name="connsiteY65" fmla="*/ 756745 h 802101"/>
              <a:gd name="connsiteX66" fmla="*/ 6117021 w 6999890"/>
              <a:gd name="connsiteY66" fmla="*/ 725214 h 802101"/>
              <a:gd name="connsiteX67" fmla="*/ 6432331 w 6999890"/>
              <a:gd name="connsiteY67" fmla="*/ 693683 h 802101"/>
              <a:gd name="connsiteX68" fmla="*/ 6700345 w 6999890"/>
              <a:gd name="connsiteY68" fmla="*/ 693683 h 802101"/>
              <a:gd name="connsiteX69" fmla="*/ 6794938 w 6999890"/>
              <a:gd name="connsiteY69" fmla="*/ 725214 h 802101"/>
              <a:gd name="connsiteX70" fmla="*/ 6842235 w 6999890"/>
              <a:gd name="connsiteY70" fmla="*/ 740980 h 802101"/>
              <a:gd name="connsiteX71" fmla="*/ 6999890 w 6999890"/>
              <a:gd name="connsiteY71"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1844566 w 6999890"/>
              <a:gd name="connsiteY20" fmla="*/ 725214 h 802101"/>
              <a:gd name="connsiteX21" fmla="*/ 2459421 w 6999890"/>
              <a:gd name="connsiteY21" fmla="*/ 677918 h 802101"/>
              <a:gd name="connsiteX22" fmla="*/ 2475186 w 6999890"/>
              <a:gd name="connsiteY22" fmla="*/ 630621 h 802101"/>
              <a:gd name="connsiteX23" fmla="*/ 2569779 w 6999890"/>
              <a:gd name="connsiteY23" fmla="*/ 599090 h 802101"/>
              <a:gd name="connsiteX24" fmla="*/ 2680138 w 6999890"/>
              <a:gd name="connsiteY24" fmla="*/ 551794 h 802101"/>
              <a:gd name="connsiteX25" fmla="*/ 2822028 w 6999890"/>
              <a:gd name="connsiteY25" fmla="*/ 441435 h 802101"/>
              <a:gd name="connsiteX26" fmla="*/ 2963917 w 6999890"/>
              <a:gd name="connsiteY26" fmla="*/ 394138 h 802101"/>
              <a:gd name="connsiteX27" fmla="*/ 3011214 w 6999890"/>
              <a:gd name="connsiteY27" fmla="*/ 378373 h 802101"/>
              <a:gd name="connsiteX28" fmla="*/ 3058511 w 6999890"/>
              <a:gd name="connsiteY28" fmla="*/ 394138 h 802101"/>
              <a:gd name="connsiteX29" fmla="*/ 3153104 w 6999890"/>
              <a:gd name="connsiteY29" fmla="*/ 472966 h 802101"/>
              <a:gd name="connsiteX30" fmla="*/ 3231931 w 6999890"/>
              <a:gd name="connsiteY30" fmla="*/ 488732 h 802101"/>
              <a:gd name="connsiteX31" fmla="*/ 3279228 w 6999890"/>
              <a:gd name="connsiteY31" fmla="*/ 520263 h 802101"/>
              <a:gd name="connsiteX32" fmla="*/ 3326524 w 6999890"/>
              <a:gd name="connsiteY32" fmla="*/ 536028 h 802101"/>
              <a:gd name="connsiteX33" fmla="*/ 3421117 w 6999890"/>
              <a:gd name="connsiteY33" fmla="*/ 599090 h 802101"/>
              <a:gd name="connsiteX34" fmla="*/ 3468414 w 6999890"/>
              <a:gd name="connsiteY34" fmla="*/ 583325 h 802101"/>
              <a:gd name="connsiteX35" fmla="*/ 3626069 w 6999890"/>
              <a:gd name="connsiteY35" fmla="*/ 567559 h 802101"/>
              <a:gd name="connsiteX36" fmla="*/ 3689131 w 6999890"/>
              <a:gd name="connsiteY36" fmla="*/ 472966 h 802101"/>
              <a:gd name="connsiteX37" fmla="*/ 3815255 w 6999890"/>
              <a:gd name="connsiteY37" fmla="*/ 441435 h 802101"/>
              <a:gd name="connsiteX38" fmla="*/ 3862552 w 6999890"/>
              <a:gd name="connsiteY38" fmla="*/ 409904 h 802101"/>
              <a:gd name="connsiteX39" fmla="*/ 3957145 w 6999890"/>
              <a:gd name="connsiteY39" fmla="*/ 331076 h 802101"/>
              <a:gd name="connsiteX40" fmla="*/ 4051738 w 6999890"/>
              <a:gd name="connsiteY40" fmla="*/ 299545 h 802101"/>
              <a:gd name="connsiteX41" fmla="*/ 4099035 w 6999890"/>
              <a:gd name="connsiteY41" fmla="*/ 283780 h 802101"/>
              <a:gd name="connsiteX42" fmla="*/ 4256690 w 6999890"/>
              <a:gd name="connsiteY42" fmla="*/ 268014 h 802101"/>
              <a:gd name="connsiteX43" fmla="*/ 4351283 w 6999890"/>
              <a:gd name="connsiteY43" fmla="*/ 220718 h 802101"/>
              <a:gd name="connsiteX44" fmla="*/ 4445876 w 6999890"/>
              <a:gd name="connsiteY44" fmla="*/ 141890 h 802101"/>
              <a:gd name="connsiteX45" fmla="*/ 4493173 w 6999890"/>
              <a:gd name="connsiteY45" fmla="*/ 126125 h 802101"/>
              <a:gd name="connsiteX46" fmla="*/ 4587766 w 6999890"/>
              <a:gd name="connsiteY46" fmla="*/ 0 h 802101"/>
              <a:gd name="connsiteX47" fmla="*/ 4698124 w 6999890"/>
              <a:gd name="connsiteY47" fmla="*/ 47297 h 802101"/>
              <a:gd name="connsiteX48" fmla="*/ 4840014 w 6999890"/>
              <a:gd name="connsiteY48" fmla="*/ 157656 h 802101"/>
              <a:gd name="connsiteX49" fmla="*/ 4887311 w 6999890"/>
              <a:gd name="connsiteY49" fmla="*/ 204952 h 802101"/>
              <a:gd name="connsiteX50" fmla="*/ 4997669 w 6999890"/>
              <a:gd name="connsiteY50" fmla="*/ 268014 h 802101"/>
              <a:gd name="connsiteX51" fmla="*/ 5044966 w 6999890"/>
              <a:gd name="connsiteY51" fmla="*/ 299545 h 802101"/>
              <a:gd name="connsiteX52" fmla="*/ 5076497 w 6999890"/>
              <a:gd name="connsiteY52" fmla="*/ 346842 h 802101"/>
              <a:gd name="connsiteX53" fmla="*/ 5123793 w 6999890"/>
              <a:gd name="connsiteY53" fmla="*/ 378373 h 802101"/>
              <a:gd name="connsiteX54" fmla="*/ 5139559 w 6999890"/>
              <a:gd name="connsiteY54" fmla="*/ 425669 h 802101"/>
              <a:gd name="connsiteX55" fmla="*/ 5171090 w 6999890"/>
              <a:gd name="connsiteY55" fmla="*/ 472966 h 802101"/>
              <a:gd name="connsiteX56" fmla="*/ 5202621 w 6999890"/>
              <a:gd name="connsiteY56" fmla="*/ 567559 h 802101"/>
              <a:gd name="connsiteX57" fmla="*/ 5249917 w 6999890"/>
              <a:gd name="connsiteY57" fmla="*/ 614856 h 802101"/>
              <a:gd name="connsiteX58" fmla="*/ 5344511 w 6999890"/>
              <a:gd name="connsiteY58" fmla="*/ 646387 h 802101"/>
              <a:gd name="connsiteX59" fmla="*/ 5644055 w 6999890"/>
              <a:gd name="connsiteY59" fmla="*/ 677918 h 802101"/>
              <a:gd name="connsiteX60" fmla="*/ 5707117 w 6999890"/>
              <a:gd name="connsiteY60" fmla="*/ 693683 h 802101"/>
              <a:gd name="connsiteX61" fmla="*/ 5754414 w 6999890"/>
              <a:gd name="connsiteY61" fmla="*/ 725214 h 802101"/>
              <a:gd name="connsiteX62" fmla="*/ 5801711 w 6999890"/>
              <a:gd name="connsiteY62" fmla="*/ 740980 h 802101"/>
              <a:gd name="connsiteX63" fmla="*/ 5896304 w 6999890"/>
              <a:gd name="connsiteY63" fmla="*/ 788276 h 802101"/>
              <a:gd name="connsiteX64" fmla="*/ 6069724 w 6999890"/>
              <a:gd name="connsiteY64" fmla="*/ 756745 h 802101"/>
              <a:gd name="connsiteX65" fmla="*/ 6117021 w 6999890"/>
              <a:gd name="connsiteY65" fmla="*/ 725214 h 802101"/>
              <a:gd name="connsiteX66" fmla="*/ 6432331 w 6999890"/>
              <a:gd name="connsiteY66" fmla="*/ 693683 h 802101"/>
              <a:gd name="connsiteX67" fmla="*/ 6700345 w 6999890"/>
              <a:gd name="connsiteY67" fmla="*/ 693683 h 802101"/>
              <a:gd name="connsiteX68" fmla="*/ 6794938 w 6999890"/>
              <a:gd name="connsiteY68" fmla="*/ 725214 h 802101"/>
              <a:gd name="connsiteX69" fmla="*/ 6842235 w 6999890"/>
              <a:gd name="connsiteY69" fmla="*/ 740980 h 802101"/>
              <a:gd name="connsiteX70" fmla="*/ 6999890 w 6999890"/>
              <a:gd name="connsiteY70"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1702676 w 6999890"/>
              <a:gd name="connsiteY19" fmla="*/ 693683 h 802101"/>
              <a:gd name="connsiteX20" fmla="*/ 2459421 w 6999890"/>
              <a:gd name="connsiteY20" fmla="*/ 677918 h 802101"/>
              <a:gd name="connsiteX21" fmla="*/ 2475186 w 6999890"/>
              <a:gd name="connsiteY21" fmla="*/ 630621 h 802101"/>
              <a:gd name="connsiteX22" fmla="*/ 2569779 w 6999890"/>
              <a:gd name="connsiteY22" fmla="*/ 599090 h 802101"/>
              <a:gd name="connsiteX23" fmla="*/ 2680138 w 6999890"/>
              <a:gd name="connsiteY23" fmla="*/ 551794 h 802101"/>
              <a:gd name="connsiteX24" fmla="*/ 2822028 w 6999890"/>
              <a:gd name="connsiteY24" fmla="*/ 441435 h 802101"/>
              <a:gd name="connsiteX25" fmla="*/ 2963917 w 6999890"/>
              <a:gd name="connsiteY25" fmla="*/ 394138 h 802101"/>
              <a:gd name="connsiteX26" fmla="*/ 3011214 w 6999890"/>
              <a:gd name="connsiteY26" fmla="*/ 378373 h 802101"/>
              <a:gd name="connsiteX27" fmla="*/ 3058511 w 6999890"/>
              <a:gd name="connsiteY27" fmla="*/ 394138 h 802101"/>
              <a:gd name="connsiteX28" fmla="*/ 3153104 w 6999890"/>
              <a:gd name="connsiteY28" fmla="*/ 472966 h 802101"/>
              <a:gd name="connsiteX29" fmla="*/ 3231931 w 6999890"/>
              <a:gd name="connsiteY29" fmla="*/ 488732 h 802101"/>
              <a:gd name="connsiteX30" fmla="*/ 3279228 w 6999890"/>
              <a:gd name="connsiteY30" fmla="*/ 520263 h 802101"/>
              <a:gd name="connsiteX31" fmla="*/ 3326524 w 6999890"/>
              <a:gd name="connsiteY31" fmla="*/ 536028 h 802101"/>
              <a:gd name="connsiteX32" fmla="*/ 3421117 w 6999890"/>
              <a:gd name="connsiteY32" fmla="*/ 599090 h 802101"/>
              <a:gd name="connsiteX33" fmla="*/ 3468414 w 6999890"/>
              <a:gd name="connsiteY33" fmla="*/ 583325 h 802101"/>
              <a:gd name="connsiteX34" fmla="*/ 3626069 w 6999890"/>
              <a:gd name="connsiteY34" fmla="*/ 567559 h 802101"/>
              <a:gd name="connsiteX35" fmla="*/ 3689131 w 6999890"/>
              <a:gd name="connsiteY35" fmla="*/ 472966 h 802101"/>
              <a:gd name="connsiteX36" fmla="*/ 3815255 w 6999890"/>
              <a:gd name="connsiteY36" fmla="*/ 441435 h 802101"/>
              <a:gd name="connsiteX37" fmla="*/ 3862552 w 6999890"/>
              <a:gd name="connsiteY37" fmla="*/ 409904 h 802101"/>
              <a:gd name="connsiteX38" fmla="*/ 3957145 w 6999890"/>
              <a:gd name="connsiteY38" fmla="*/ 331076 h 802101"/>
              <a:gd name="connsiteX39" fmla="*/ 4051738 w 6999890"/>
              <a:gd name="connsiteY39" fmla="*/ 299545 h 802101"/>
              <a:gd name="connsiteX40" fmla="*/ 4099035 w 6999890"/>
              <a:gd name="connsiteY40" fmla="*/ 283780 h 802101"/>
              <a:gd name="connsiteX41" fmla="*/ 4256690 w 6999890"/>
              <a:gd name="connsiteY41" fmla="*/ 268014 h 802101"/>
              <a:gd name="connsiteX42" fmla="*/ 4351283 w 6999890"/>
              <a:gd name="connsiteY42" fmla="*/ 220718 h 802101"/>
              <a:gd name="connsiteX43" fmla="*/ 4445876 w 6999890"/>
              <a:gd name="connsiteY43" fmla="*/ 141890 h 802101"/>
              <a:gd name="connsiteX44" fmla="*/ 4493173 w 6999890"/>
              <a:gd name="connsiteY44" fmla="*/ 126125 h 802101"/>
              <a:gd name="connsiteX45" fmla="*/ 4587766 w 6999890"/>
              <a:gd name="connsiteY45" fmla="*/ 0 h 802101"/>
              <a:gd name="connsiteX46" fmla="*/ 4698124 w 6999890"/>
              <a:gd name="connsiteY46" fmla="*/ 47297 h 802101"/>
              <a:gd name="connsiteX47" fmla="*/ 4840014 w 6999890"/>
              <a:gd name="connsiteY47" fmla="*/ 157656 h 802101"/>
              <a:gd name="connsiteX48" fmla="*/ 4887311 w 6999890"/>
              <a:gd name="connsiteY48" fmla="*/ 204952 h 802101"/>
              <a:gd name="connsiteX49" fmla="*/ 4997669 w 6999890"/>
              <a:gd name="connsiteY49" fmla="*/ 268014 h 802101"/>
              <a:gd name="connsiteX50" fmla="*/ 5044966 w 6999890"/>
              <a:gd name="connsiteY50" fmla="*/ 299545 h 802101"/>
              <a:gd name="connsiteX51" fmla="*/ 5076497 w 6999890"/>
              <a:gd name="connsiteY51" fmla="*/ 346842 h 802101"/>
              <a:gd name="connsiteX52" fmla="*/ 5123793 w 6999890"/>
              <a:gd name="connsiteY52" fmla="*/ 378373 h 802101"/>
              <a:gd name="connsiteX53" fmla="*/ 5139559 w 6999890"/>
              <a:gd name="connsiteY53" fmla="*/ 425669 h 802101"/>
              <a:gd name="connsiteX54" fmla="*/ 5171090 w 6999890"/>
              <a:gd name="connsiteY54" fmla="*/ 472966 h 802101"/>
              <a:gd name="connsiteX55" fmla="*/ 5202621 w 6999890"/>
              <a:gd name="connsiteY55" fmla="*/ 567559 h 802101"/>
              <a:gd name="connsiteX56" fmla="*/ 5249917 w 6999890"/>
              <a:gd name="connsiteY56" fmla="*/ 614856 h 802101"/>
              <a:gd name="connsiteX57" fmla="*/ 5344511 w 6999890"/>
              <a:gd name="connsiteY57" fmla="*/ 646387 h 802101"/>
              <a:gd name="connsiteX58" fmla="*/ 5644055 w 6999890"/>
              <a:gd name="connsiteY58" fmla="*/ 677918 h 802101"/>
              <a:gd name="connsiteX59" fmla="*/ 5707117 w 6999890"/>
              <a:gd name="connsiteY59" fmla="*/ 693683 h 802101"/>
              <a:gd name="connsiteX60" fmla="*/ 5754414 w 6999890"/>
              <a:gd name="connsiteY60" fmla="*/ 725214 h 802101"/>
              <a:gd name="connsiteX61" fmla="*/ 5801711 w 6999890"/>
              <a:gd name="connsiteY61" fmla="*/ 740980 h 802101"/>
              <a:gd name="connsiteX62" fmla="*/ 5896304 w 6999890"/>
              <a:gd name="connsiteY62" fmla="*/ 788276 h 802101"/>
              <a:gd name="connsiteX63" fmla="*/ 6069724 w 6999890"/>
              <a:gd name="connsiteY63" fmla="*/ 756745 h 802101"/>
              <a:gd name="connsiteX64" fmla="*/ 6117021 w 6999890"/>
              <a:gd name="connsiteY64" fmla="*/ 725214 h 802101"/>
              <a:gd name="connsiteX65" fmla="*/ 6432331 w 6999890"/>
              <a:gd name="connsiteY65" fmla="*/ 693683 h 802101"/>
              <a:gd name="connsiteX66" fmla="*/ 6700345 w 6999890"/>
              <a:gd name="connsiteY66" fmla="*/ 693683 h 802101"/>
              <a:gd name="connsiteX67" fmla="*/ 6794938 w 6999890"/>
              <a:gd name="connsiteY67" fmla="*/ 725214 h 802101"/>
              <a:gd name="connsiteX68" fmla="*/ 6842235 w 6999890"/>
              <a:gd name="connsiteY68" fmla="*/ 740980 h 802101"/>
              <a:gd name="connsiteX69" fmla="*/ 6999890 w 6999890"/>
              <a:gd name="connsiteY69" fmla="*/ 756745 h 802101"/>
              <a:gd name="connsiteX0" fmla="*/ 0 w 6999890"/>
              <a:gd name="connsiteY0" fmla="*/ 630621 h 802101"/>
              <a:gd name="connsiteX1" fmla="*/ 173421 w 6999890"/>
              <a:gd name="connsiteY1" fmla="*/ 599090 h 802101"/>
              <a:gd name="connsiteX2" fmla="*/ 220717 w 6999890"/>
              <a:gd name="connsiteY2" fmla="*/ 551794 h 802101"/>
              <a:gd name="connsiteX3" fmla="*/ 331076 w 6999890"/>
              <a:gd name="connsiteY3" fmla="*/ 488732 h 802101"/>
              <a:gd name="connsiteX4" fmla="*/ 409904 w 6999890"/>
              <a:gd name="connsiteY4" fmla="*/ 409904 h 802101"/>
              <a:gd name="connsiteX5" fmla="*/ 567559 w 6999890"/>
              <a:gd name="connsiteY5" fmla="*/ 315311 h 802101"/>
              <a:gd name="connsiteX6" fmla="*/ 662152 w 6999890"/>
              <a:gd name="connsiteY6" fmla="*/ 252249 h 802101"/>
              <a:gd name="connsiteX7" fmla="*/ 756745 w 6999890"/>
              <a:gd name="connsiteY7" fmla="*/ 331076 h 802101"/>
              <a:gd name="connsiteX8" fmla="*/ 804042 w 6999890"/>
              <a:gd name="connsiteY8" fmla="*/ 362607 h 802101"/>
              <a:gd name="connsiteX9" fmla="*/ 835573 w 6999890"/>
              <a:gd name="connsiteY9" fmla="*/ 409904 h 802101"/>
              <a:gd name="connsiteX10" fmla="*/ 930166 w 6999890"/>
              <a:gd name="connsiteY10" fmla="*/ 457200 h 802101"/>
              <a:gd name="connsiteX11" fmla="*/ 1040524 w 6999890"/>
              <a:gd name="connsiteY11" fmla="*/ 599090 h 802101"/>
              <a:gd name="connsiteX12" fmla="*/ 1135117 w 6999890"/>
              <a:gd name="connsiteY12" fmla="*/ 630621 h 802101"/>
              <a:gd name="connsiteX13" fmla="*/ 1229711 w 6999890"/>
              <a:gd name="connsiteY13" fmla="*/ 614856 h 802101"/>
              <a:gd name="connsiteX14" fmla="*/ 1340069 w 6999890"/>
              <a:gd name="connsiteY14" fmla="*/ 583325 h 802101"/>
              <a:gd name="connsiteX15" fmla="*/ 1434662 w 6999890"/>
              <a:gd name="connsiteY15" fmla="*/ 599090 h 802101"/>
              <a:gd name="connsiteX16" fmla="*/ 1481959 w 6999890"/>
              <a:gd name="connsiteY16" fmla="*/ 630621 h 802101"/>
              <a:gd name="connsiteX17" fmla="*/ 1608083 w 6999890"/>
              <a:gd name="connsiteY17" fmla="*/ 646387 h 802101"/>
              <a:gd name="connsiteX18" fmla="*/ 1655379 w 6999890"/>
              <a:gd name="connsiteY18" fmla="*/ 662152 h 802101"/>
              <a:gd name="connsiteX19" fmla="*/ 2459421 w 6999890"/>
              <a:gd name="connsiteY19" fmla="*/ 677918 h 802101"/>
              <a:gd name="connsiteX20" fmla="*/ 2475186 w 6999890"/>
              <a:gd name="connsiteY20" fmla="*/ 630621 h 802101"/>
              <a:gd name="connsiteX21" fmla="*/ 2569779 w 6999890"/>
              <a:gd name="connsiteY21" fmla="*/ 599090 h 802101"/>
              <a:gd name="connsiteX22" fmla="*/ 2680138 w 6999890"/>
              <a:gd name="connsiteY22" fmla="*/ 551794 h 802101"/>
              <a:gd name="connsiteX23" fmla="*/ 2822028 w 6999890"/>
              <a:gd name="connsiteY23" fmla="*/ 441435 h 802101"/>
              <a:gd name="connsiteX24" fmla="*/ 2963917 w 6999890"/>
              <a:gd name="connsiteY24" fmla="*/ 394138 h 802101"/>
              <a:gd name="connsiteX25" fmla="*/ 3011214 w 6999890"/>
              <a:gd name="connsiteY25" fmla="*/ 378373 h 802101"/>
              <a:gd name="connsiteX26" fmla="*/ 3058511 w 6999890"/>
              <a:gd name="connsiteY26" fmla="*/ 394138 h 802101"/>
              <a:gd name="connsiteX27" fmla="*/ 3153104 w 6999890"/>
              <a:gd name="connsiteY27" fmla="*/ 472966 h 802101"/>
              <a:gd name="connsiteX28" fmla="*/ 3231931 w 6999890"/>
              <a:gd name="connsiteY28" fmla="*/ 488732 h 802101"/>
              <a:gd name="connsiteX29" fmla="*/ 3279228 w 6999890"/>
              <a:gd name="connsiteY29" fmla="*/ 520263 h 802101"/>
              <a:gd name="connsiteX30" fmla="*/ 3326524 w 6999890"/>
              <a:gd name="connsiteY30" fmla="*/ 536028 h 802101"/>
              <a:gd name="connsiteX31" fmla="*/ 3421117 w 6999890"/>
              <a:gd name="connsiteY31" fmla="*/ 599090 h 802101"/>
              <a:gd name="connsiteX32" fmla="*/ 3468414 w 6999890"/>
              <a:gd name="connsiteY32" fmla="*/ 583325 h 802101"/>
              <a:gd name="connsiteX33" fmla="*/ 3626069 w 6999890"/>
              <a:gd name="connsiteY33" fmla="*/ 567559 h 802101"/>
              <a:gd name="connsiteX34" fmla="*/ 3689131 w 6999890"/>
              <a:gd name="connsiteY34" fmla="*/ 472966 h 802101"/>
              <a:gd name="connsiteX35" fmla="*/ 3815255 w 6999890"/>
              <a:gd name="connsiteY35" fmla="*/ 441435 h 802101"/>
              <a:gd name="connsiteX36" fmla="*/ 3862552 w 6999890"/>
              <a:gd name="connsiteY36" fmla="*/ 409904 h 802101"/>
              <a:gd name="connsiteX37" fmla="*/ 3957145 w 6999890"/>
              <a:gd name="connsiteY37" fmla="*/ 331076 h 802101"/>
              <a:gd name="connsiteX38" fmla="*/ 4051738 w 6999890"/>
              <a:gd name="connsiteY38" fmla="*/ 299545 h 802101"/>
              <a:gd name="connsiteX39" fmla="*/ 4099035 w 6999890"/>
              <a:gd name="connsiteY39" fmla="*/ 283780 h 802101"/>
              <a:gd name="connsiteX40" fmla="*/ 4256690 w 6999890"/>
              <a:gd name="connsiteY40" fmla="*/ 268014 h 802101"/>
              <a:gd name="connsiteX41" fmla="*/ 4351283 w 6999890"/>
              <a:gd name="connsiteY41" fmla="*/ 220718 h 802101"/>
              <a:gd name="connsiteX42" fmla="*/ 4445876 w 6999890"/>
              <a:gd name="connsiteY42" fmla="*/ 141890 h 802101"/>
              <a:gd name="connsiteX43" fmla="*/ 4493173 w 6999890"/>
              <a:gd name="connsiteY43" fmla="*/ 126125 h 802101"/>
              <a:gd name="connsiteX44" fmla="*/ 4587766 w 6999890"/>
              <a:gd name="connsiteY44" fmla="*/ 0 h 802101"/>
              <a:gd name="connsiteX45" fmla="*/ 4698124 w 6999890"/>
              <a:gd name="connsiteY45" fmla="*/ 47297 h 802101"/>
              <a:gd name="connsiteX46" fmla="*/ 4840014 w 6999890"/>
              <a:gd name="connsiteY46" fmla="*/ 157656 h 802101"/>
              <a:gd name="connsiteX47" fmla="*/ 4887311 w 6999890"/>
              <a:gd name="connsiteY47" fmla="*/ 204952 h 802101"/>
              <a:gd name="connsiteX48" fmla="*/ 4997669 w 6999890"/>
              <a:gd name="connsiteY48" fmla="*/ 268014 h 802101"/>
              <a:gd name="connsiteX49" fmla="*/ 5044966 w 6999890"/>
              <a:gd name="connsiteY49" fmla="*/ 299545 h 802101"/>
              <a:gd name="connsiteX50" fmla="*/ 5076497 w 6999890"/>
              <a:gd name="connsiteY50" fmla="*/ 346842 h 802101"/>
              <a:gd name="connsiteX51" fmla="*/ 5123793 w 6999890"/>
              <a:gd name="connsiteY51" fmla="*/ 378373 h 802101"/>
              <a:gd name="connsiteX52" fmla="*/ 5139559 w 6999890"/>
              <a:gd name="connsiteY52" fmla="*/ 425669 h 802101"/>
              <a:gd name="connsiteX53" fmla="*/ 5171090 w 6999890"/>
              <a:gd name="connsiteY53" fmla="*/ 472966 h 802101"/>
              <a:gd name="connsiteX54" fmla="*/ 5202621 w 6999890"/>
              <a:gd name="connsiteY54" fmla="*/ 567559 h 802101"/>
              <a:gd name="connsiteX55" fmla="*/ 5249917 w 6999890"/>
              <a:gd name="connsiteY55" fmla="*/ 614856 h 802101"/>
              <a:gd name="connsiteX56" fmla="*/ 5344511 w 6999890"/>
              <a:gd name="connsiteY56" fmla="*/ 646387 h 802101"/>
              <a:gd name="connsiteX57" fmla="*/ 5644055 w 6999890"/>
              <a:gd name="connsiteY57" fmla="*/ 677918 h 802101"/>
              <a:gd name="connsiteX58" fmla="*/ 5707117 w 6999890"/>
              <a:gd name="connsiteY58" fmla="*/ 693683 h 802101"/>
              <a:gd name="connsiteX59" fmla="*/ 5754414 w 6999890"/>
              <a:gd name="connsiteY59" fmla="*/ 725214 h 802101"/>
              <a:gd name="connsiteX60" fmla="*/ 5801711 w 6999890"/>
              <a:gd name="connsiteY60" fmla="*/ 740980 h 802101"/>
              <a:gd name="connsiteX61" fmla="*/ 5896304 w 6999890"/>
              <a:gd name="connsiteY61" fmla="*/ 788276 h 802101"/>
              <a:gd name="connsiteX62" fmla="*/ 6069724 w 6999890"/>
              <a:gd name="connsiteY62" fmla="*/ 756745 h 802101"/>
              <a:gd name="connsiteX63" fmla="*/ 6117021 w 6999890"/>
              <a:gd name="connsiteY63" fmla="*/ 725214 h 802101"/>
              <a:gd name="connsiteX64" fmla="*/ 6432331 w 6999890"/>
              <a:gd name="connsiteY64" fmla="*/ 693683 h 802101"/>
              <a:gd name="connsiteX65" fmla="*/ 6700345 w 6999890"/>
              <a:gd name="connsiteY65" fmla="*/ 693683 h 802101"/>
              <a:gd name="connsiteX66" fmla="*/ 6794938 w 6999890"/>
              <a:gd name="connsiteY66" fmla="*/ 725214 h 802101"/>
              <a:gd name="connsiteX67" fmla="*/ 6842235 w 6999890"/>
              <a:gd name="connsiteY67" fmla="*/ 740980 h 802101"/>
              <a:gd name="connsiteX68" fmla="*/ 6999890 w 6999890"/>
              <a:gd name="connsiteY68" fmla="*/ 756745 h 8021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069724 w 6999890"/>
              <a:gd name="connsiteY61" fmla="*/ 756745 h 760201"/>
              <a:gd name="connsiteX62" fmla="*/ 6117021 w 6999890"/>
              <a:gd name="connsiteY62" fmla="*/ 725214 h 760201"/>
              <a:gd name="connsiteX63" fmla="*/ 6432331 w 6999890"/>
              <a:gd name="connsiteY63" fmla="*/ 693683 h 760201"/>
              <a:gd name="connsiteX64" fmla="*/ 6700345 w 6999890"/>
              <a:gd name="connsiteY64" fmla="*/ 693683 h 760201"/>
              <a:gd name="connsiteX65" fmla="*/ 6794938 w 6999890"/>
              <a:gd name="connsiteY65" fmla="*/ 725214 h 760201"/>
              <a:gd name="connsiteX66" fmla="*/ 6842235 w 6999890"/>
              <a:gd name="connsiteY66" fmla="*/ 740980 h 760201"/>
              <a:gd name="connsiteX67" fmla="*/ 6999890 w 6999890"/>
              <a:gd name="connsiteY67" fmla="*/ 756745 h 760201"/>
              <a:gd name="connsiteX0" fmla="*/ 0 w 6999890"/>
              <a:gd name="connsiteY0" fmla="*/ 630621 h 760201"/>
              <a:gd name="connsiteX1" fmla="*/ 173421 w 6999890"/>
              <a:gd name="connsiteY1" fmla="*/ 599090 h 760201"/>
              <a:gd name="connsiteX2" fmla="*/ 220717 w 6999890"/>
              <a:gd name="connsiteY2" fmla="*/ 551794 h 760201"/>
              <a:gd name="connsiteX3" fmla="*/ 331076 w 6999890"/>
              <a:gd name="connsiteY3" fmla="*/ 488732 h 760201"/>
              <a:gd name="connsiteX4" fmla="*/ 409904 w 6999890"/>
              <a:gd name="connsiteY4" fmla="*/ 409904 h 760201"/>
              <a:gd name="connsiteX5" fmla="*/ 567559 w 6999890"/>
              <a:gd name="connsiteY5" fmla="*/ 315311 h 760201"/>
              <a:gd name="connsiteX6" fmla="*/ 662152 w 6999890"/>
              <a:gd name="connsiteY6" fmla="*/ 252249 h 760201"/>
              <a:gd name="connsiteX7" fmla="*/ 756745 w 6999890"/>
              <a:gd name="connsiteY7" fmla="*/ 331076 h 760201"/>
              <a:gd name="connsiteX8" fmla="*/ 804042 w 6999890"/>
              <a:gd name="connsiteY8" fmla="*/ 362607 h 760201"/>
              <a:gd name="connsiteX9" fmla="*/ 835573 w 6999890"/>
              <a:gd name="connsiteY9" fmla="*/ 409904 h 760201"/>
              <a:gd name="connsiteX10" fmla="*/ 930166 w 6999890"/>
              <a:gd name="connsiteY10" fmla="*/ 457200 h 760201"/>
              <a:gd name="connsiteX11" fmla="*/ 1040524 w 6999890"/>
              <a:gd name="connsiteY11" fmla="*/ 599090 h 760201"/>
              <a:gd name="connsiteX12" fmla="*/ 1135117 w 6999890"/>
              <a:gd name="connsiteY12" fmla="*/ 630621 h 760201"/>
              <a:gd name="connsiteX13" fmla="*/ 1229711 w 6999890"/>
              <a:gd name="connsiteY13" fmla="*/ 614856 h 760201"/>
              <a:gd name="connsiteX14" fmla="*/ 1340069 w 6999890"/>
              <a:gd name="connsiteY14" fmla="*/ 583325 h 760201"/>
              <a:gd name="connsiteX15" fmla="*/ 1434662 w 6999890"/>
              <a:gd name="connsiteY15" fmla="*/ 599090 h 760201"/>
              <a:gd name="connsiteX16" fmla="*/ 1481959 w 6999890"/>
              <a:gd name="connsiteY16" fmla="*/ 630621 h 760201"/>
              <a:gd name="connsiteX17" fmla="*/ 1608083 w 6999890"/>
              <a:gd name="connsiteY17" fmla="*/ 646387 h 760201"/>
              <a:gd name="connsiteX18" fmla="*/ 1655379 w 6999890"/>
              <a:gd name="connsiteY18" fmla="*/ 662152 h 760201"/>
              <a:gd name="connsiteX19" fmla="*/ 2459421 w 6999890"/>
              <a:gd name="connsiteY19" fmla="*/ 677918 h 760201"/>
              <a:gd name="connsiteX20" fmla="*/ 2475186 w 6999890"/>
              <a:gd name="connsiteY20" fmla="*/ 630621 h 760201"/>
              <a:gd name="connsiteX21" fmla="*/ 2569779 w 6999890"/>
              <a:gd name="connsiteY21" fmla="*/ 599090 h 760201"/>
              <a:gd name="connsiteX22" fmla="*/ 2680138 w 6999890"/>
              <a:gd name="connsiteY22" fmla="*/ 551794 h 760201"/>
              <a:gd name="connsiteX23" fmla="*/ 2822028 w 6999890"/>
              <a:gd name="connsiteY23" fmla="*/ 441435 h 760201"/>
              <a:gd name="connsiteX24" fmla="*/ 2963917 w 6999890"/>
              <a:gd name="connsiteY24" fmla="*/ 394138 h 760201"/>
              <a:gd name="connsiteX25" fmla="*/ 3011214 w 6999890"/>
              <a:gd name="connsiteY25" fmla="*/ 378373 h 760201"/>
              <a:gd name="connsiteX26" fmla="*/ 3058511 w 6999890"/>
              <a:gd name="connsiteY26" fmla="*/ 394138 h 760201"/>
              <a:gd name="connsiteX27" fmla="*/ 3153104 w 6999890"/>
              <a:gd name="connsiteY27" fmla="*/ 472966 h 760201"/>
              <a:gd name="connsiteX28" fmla="*/ 3231931 w 6999890"/>
              <a:gd name="connsiteY28" fmla="*/ 488732 h 760201"/>
              <a:gd name="connsiteX29" fmla="*/ 3279228 w 6999890"/>
              <a:gd name="connsiteY29" fmla="*/ 520263 h 760201"/>
              <a:gd name="connsiteX30" fmla="*/ 3326524 w 6999890"/>
              <a:gd name="connsiteY30" fmla="*/ 536028 h 760201"/>
              <a:gd name="connsiteX31" fmla="*/ 3421117 w 6999890"/>
              <a:gd name="connsiteY31" fmla="*/ 599090 h 760201"/>
              <a:gd name="connsiteX32" fmla="*/ 3468414 w 6999890"/>
              <a:gd name="connsiteY32" fmla="*/ 583325 h 760201"/>
              <a:gd name="connsiteX33" fmla="*/ 3626069 w 6999890"/>
              <a:gd name="connsiteY33" fmla="*/ 567559 h 760201"/>
              <a:gd name="connsiteX34" fmla="*/ 3689131 w 6999890"/>
              <a:gd name="connsiteY34" fmla="*/ 472966 h 760201"/>
              <a:gd name="connsiteX35" fmla="*/ 3815255 w 6999890"/>
              <a:gd name="connsiteY35" fmla="*/ 441435 h 760201"/>
              <a:gd name="connsiteX36" fmla="*/ 3862552 w 6999890"/>
              <a:gd name="connsiteY36" fmla="*/ 409904 h 760201"/>
              <a:gd name="connsiteX37" fmla="*/ 3957145 w 6999890"/>
              <a:gd name="connsiteY37" fmla="*/ 331076 h 760201"/>
              <a:gd name="connsiteX38" fmla="*/ 4051738 w 6999890"/>
              <a:gd name="connsiteY38" fmla="*/ 299545 h 760201"/>
              <a:gd name="connsiteX39" fmla="*/ 4099035 w 6999890"/>
              <a:gd name="connsiteY39" fmla="*/ 283780 h 760201"/>
              <a:gd name="connsiteX40" fmla="*/ 4256690 w 6999890"/>
              <a:gd name="connsiteY40" fmla="*/ 268014 h 760201"/>
              <a:gd name="connsiteX41" fmla="*/ 4351283 w 6999890"/>
              <a:gd name="connsiteY41" fmla="*/ 220718 h 760201"/>
              <a:gd name="connsiteX42" fmla="*/ 4445876 w 6999890"/>
              <a:gd name="connsiteY42" fmla="*/ 141890 h 760201"/>
              <a:gd name="connsiteX43" fmla="*/ 4493173 w 6999890"/>
              <a:gd name="connsiteY43" fmla="*/ 126125 h 760201"/>
              <a:gd name="connsiteX44" fmla="*/ 4587766 w 6999890"/>
              <a:gd name="connsiteY44" fmla="*/ 0 h 760201"/>
              <a:gd name="connsiteX45" fmla="*/ 4698124 w 6999890"/>
              <a:gd name="connsiteY45" fmla="*/ 47297 h 760201"/>
              <a:gd name="connsiteX46" fmla="*/ 4840014 w 6999890"/>
              <a:gd name="connsiteY46" fmla="*/ 157656 h 760201"/>
              <a:gd name="connsiteX47" fmla="*/ 4887311 w 6999890"/>
              <a:gd name="connsiteY47" fmla="*/ 204952 h 760201"/>
              <a:gd name="connsiteX48" fmla="*/ 4997669 w 6999890"/>
              <a:gd name="connsiteY48" fmla="*/ 268014 h 760201"/>
              <a:gd name="connsiteX49" fmla="*/ 5044966 w 6999890"/>
              <a:gd name="connsiteY49" fmla="*/ 299545 h 760201"/>
              <a:gd name="connsiteX50" fmla="*/ 5076497 w 6999890"/>
              <a:gd name="connsiteY50" fmla="*/ 346842 h 760201"/>
              <a:gd name="connsiteX51" fmla="*/ 5123793 w 6999890"/>
              <a:gd name="connsiteY51" fmla="*/ 378373 h 760201"/>
              <a:gd name="connsiteX52" fmla="*/ 5139559 w 6999890"/>
              <a:gd name="connsiteY52" fmla="*/ 425669 h 760201"/>
              <a:gd name="connsiteX53" fmla="*/ 5171090 w 6999890"/>
              <a:gd name="connsiteY53" fmla="*/ 472966 h 760201"/>
              <a:gd name="connsiteX54" fmla="*/ 5202621 w 6999890"/>
              <a:gd name="connsiteY54" fmla="*/ 567559 h 760201"/>
              <a:gd name="connsiteX55" fmla="*/ 5249917 w 6999890"/>
              <a:gd name="connsiteY55" fmla="*/ 614856 h 760201"/>
              <a:gd name="connsiteX56" fmla="*/ 5344511 w 6999890"/>
              <a:gd name="connsiteY56" fmla="*/ 646387 h 760201"/>
              <a:gd name="connsiteX57" fmla="*/ 5644055 w 6999890"/>
              <a:gd name="connsiteY57" fmla="*/ 677918 h 760201"/>
              <a:gd name="connsiteX58" fmla="*/ 5707117 w 6999890"/>
              <a:gd name="connsiteY58" fmla="*/ 693683 h 760201"/>
              <a:gd name="connsiteX59" fmla="*/ 5754414 w 6999890"/>
              <a:gd name="connsiteY59" fmla="*/ 725214 h 760201"/>
              <a:gd name="connsiteX60" fmla="*/ 5801711 w 6999890"/>
              <a:gd name="connsiteY60" fmla="*/ 740980 h 760201"/>
              <a:gd name="connsiteX61" fmla="*/ 6117021 w 6999890"/>
              <a:gd name="connsiteY61" fmla="*/ 725214 h 760201"/>
              <a:gd name="connsiteX62" fmla="*/ 6432331 w 6999890"/>
              <a:gd name="connsiteY62" fmla="*/ 693683 h 760201"/>
              <a:gd name="connsiteX63" fmla="*/ 6700345 w 6999890"/>
              <a:gd name="connsiteY63" fmla="*/ 693683 h 760201"/>
              <a:gd name="connsiteX64" fmla="*/ 6794938 w 6999890"/>
              <a:gd name="connsiteY64" fmla="*/ 725214 h 760201"/>
              <a:gd name="connsiteX65" fmla="*/ 6842235 w 6999890"/>
              <a:gd name="connsiteY65" fmla="*/ 740980 h 760201"/>
              <a:gd name="connsiteX66" fmla="*/ 6999890 w 6999890"/>
              <a:gd name="connsiteY66" fmla="*/ 756745 h 7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999890" h="760201">
                <a:moveTo>
                  <a:pt x="0" y="630621"/>
                </a:moveTo>
                <a:cubicBezTo>
                  <a:pt x="5352" y="629952"/>
                  <a:pt x="139769" y="621525"/>
                  <a:pt x="173421" y="599090"/>
                </a:cubicBezTo>
                <a:cubicBezTo>
                  <a:pt x="191972" y="586723"/>
                  <a:pt x="202574" y="564753"/>
                  <a:pt x="220717" y="551794"/>
                </a:cubicBezTo>
                <a:cubicBezTo>
                  <a:pt x="299916" y="495224"/>
                  <a:pt x="264878" y="546655"/>
                  <a:pt x="331076" y="488732"/>
                </a:cubicBezTo>
                <a:cubicBezTo>
                  <a:pt x="359042" y="464262"/>
                  <a:pt x="376667" y="426522"/>
                  <a:pt x="409904" y="409904"/>
                </a:cubicBezTo>
                <a:cubicBezTo>
                  <a:pt x="459666" y="385023"/>
                  <a:pt x="529511" y="353359"/>
                  <a:pt x="567559" y="315311"/>
                </a:cubicBezTo>
                <a:cubicBezTo>
                  <a:pt x="626606" y="256263"/>
                  <a:pt x="593703" y="275064"/>
                  <a:pt x="662152" y="252249"/>
                </a:cubicBezTo>
                <a:cubicBezTo>
                  <a:pt x="779584" y="330538"/>
                  <a:pt x="635350" y="229915"/>
                  <a:pt x="756745" y="331076"/>
                </a:cubicBezTo>
                <a:cubicBezTo>
                  <a:pt x="771301" y="343206"/>
                  <a:pt x="788276" y="352097"/>
                  <a:pt x="804042" y="362607"/>
                </a:cubicBezTo>
                <a:cubicBezTo>
                  <a:pt x="814552" y="378373"/>
                  <a:pt x="822175" y="396506"/>
                  <a:pt x="835573" y="409904"/>
                </a:cubicBezTo>
                <a:cubicBezTo>
                  <a:pt x="866135" y="440467"/>
                  <a:pt x="891698" y="444378"/>
                  <a:pt x="930166" y="457200"/>
                </a:cubicBezTo>
                <a:cubicBezTo>
                  <a:pt x="946333" y="481450"/>
                  <a:pt x="1001298" y="577298"/>
                  <a:pt x="1040524" y="599090"/>
                </a:cubicBezTo>
                <a:cubicBezTo>
                  <a:pt x="1069578" y="615231"/>
                  <a:pt x="1135117" y="630621"/>
                  <a:pt x="1135117" y="630621"/>
                </a:cubicBezTo>
                <a:cubicBezTo>
                  <a:pt x="1166648" y="625366"/>
                  <a:pt x="1198366" y="621125"/>
                  <a:pt x="1229711" y="614856"/>
                </a:cubicBezTo>
                <a:cubicBezTo>
                  <a:pt x="1279194" y="604959"/>
                  <a:pt x="1294996" y="598349"/>
                  <a:pt x="1340069" y="583325"/>
                </a:cubicBezTo>
                <a:cubicBezTo>
                  <a:pt x="1371600" y="588580"/>
                  <a:pt x="1404336" y="588982"/>
                  <a:pt x="1434662" y="599090"/>
                </a:cubicBezTo>
                <a:cubicBezTo>
                  <a:pt x="1452638" y="605082"/>
                  <a:pt x="1463679" y="625635"/>
                  <a:pt x="1481959" y="630621"/>
                </a:cubicBezTo>
                <a:cubicBezTo>
                  <a:pt x="1522835" y="641769"/>
                  <a:pt x="1566042" y="641132"/>
                  <a:pt x="1608083" y="646387"/>
                </a:cubicBezTo>
                <a:cubicBezTo>
                  <a:pt x="1623848" y="651642"/>
                  <a:pt x="1640515" y="654720"/>
                  <a:pt x="1655379" y="662152"/>
                </a:cubicBezTo>
                <a:cubicBezTo>
                  <a:pt x="1797269" y="667407"/>
                  <a:pt x="2322787" y="683173"/>
                  <a:pt x="2459421" y="677918"/>
                </a:cubicBezTo>
                <a:cubicBezTo>
                  <a:pt x="2468639" y="664091"/>
                  <a:pt x="2461663" y="640280"/>
                  <a:pt x="2475186" y="630621"/>
                </a:cubicBezTo>
                <a:cubicBezTo>
                  <a:pt x="2502232" y="611302"/>
                  <a:pt x="2538248" y="609600"/>
                  <a:pt x="2569779" y="599090"/>
                </a:cubicBezTo>
                <a:cubicBezTo>
                  <a:pt x="2608379" y="586224"/>
                  <a:pt x="2646043" y="576148"/>
                  <a:pt x="2680138" y="551794"/>
                </a:cubicBezTo>
                <a:cubicBezTo>
                  <a:pt x="2751553" y="500783"/>
                  <a:pt x="2713436" y="477632"/>
                  <a:pt x="2822028" y="441435"/>
                </a:cubicBezTo>
                <a:lnTo>
                  <a:pt x="2963917" y="394138"/>
                </a:lnTo>
                <a:lnTo>
                  <a:pt x="3011214" y="378373"/>
                </a:lnTo>
                <a:cubicBezTo>
                  <a:pt x="3026980" y="383628"/>
                  <a:pt x="3044684" y="384920"/>
                  <a:pt x="3058511" y="394138"/>
                </a:cubicBezTo>
                <a:cubicBezTo>
                  <a:pt x="3111094" y="429193"/>
                  <a:pt x="3094149" y="450858"/>
                  <a:pt x="3153104" y="472966"/>
                </a:cubicBezTo>
                <a:cubicBezTo>
                  <a:pt x="3178194" y="482375"/>
                  <a:pt x="3205655" y="483477"/>
                  <a:pt x="3231931" y="488732"/>
                </a:cubicBezTo>
                <a:cubicBezTo>
                  <a:pt x="3247697" y="499242"/>
                  <a:pt x="3262280" y="511789"/>
                  <a:pt x="3279228" y="520263"/>
                </a:cubicBezTo>
                <a:cubicBezTo>
                  <a:pt x="3294092" y="527695"/>
                  <a:pt x="3311997" y="527958"/>
                  <a:pt x="3326524" y="536028"/>
                </a:cubicBezTo>
                <a:cubicBezTo>
                  <a:pt x="3359651" y="554432"/>
                  <a:pt x="3421117" y="599090"/>
                  <a:pt x="3421117" y="599090"/>
                </a:cubicBezTo>
                <a:cubicBezTo>
                  <a:pt x="3436883" y="593835"/>
                  <a:pt x="3451989" y="585852"/>
                  <a:pt x="3468414" y="583325"/>
                </a:cubicBezTo>
                <a:cubicBezTo>
                  <a:pt x="3520614" y="575294"/>
                  <a:pt x="3578831" y="591178"/>
                  <a:pt x="3626069" y="567559"/>
                </a:cubicBezTo>
                <a:cubicBezTo>
                  <a:pt x="3659964" y="550612"/>
                  <a:pt x="3652367" y="482157"/>
                  <a:pt x="3689131" y="472966"/>
                </a:cubicBezTo>
                <a:lnTo>
                  <a:pt x="3815255" y="441435"/>
                </a:lnTo>
                <a:cubicBezTo>
                  <a:pt x="3831021" y="430925"/>
                  <a:pt x="3847996" y="422034"/>
                  <a:pt x="3862552" y="409904"/>
                </a:cubicBezTo>
                <a:cubicBezTo>
                  <a:pt x="3904986" y="374542"/>
                  <a:pt x="3906815" y="353445"/>
                  <a:pt x="3957145" y="331076"/>
                </a:cubicBezTo>
                <a:cubicBezTo>
                  <a:pt x="3987517" y="317577"/>
                  <a:pt x="4020207" y="310055"/>
                  <a:pt x="4051738" y="299545"/>
                </a:cubicBezTo>
                <a:cubicBezTo>
                  <a:pt x="4067504" y="294290"/>
                  <a:pt x="4082499" y="285434"/>
                  <a:pt x="4099035" y="283780"/>
                </a:cubicBezTo>
                <a:lnTo>
                  <a:pt x="4256690" y="268014"/>
                </a:lnTo>
                <a:cubicBezTo>
                  <a:pt x="4304091" y="252214"/>
                  <a:pt x="4310535" y="254675"/>
                  <a:pt x="4351283" y="220718"/>
                </a:cubicBezTo>
                <a:cubicBezTo>
                  <a:pt x="4403585" y="177133"/>
                  <a:pt x="4387160" y="171248"/>
                  <a:pt x="4445876" y="141890"/>
                </a:cubicBezTo>
                <a:cubicBezTo>
                  <a:pt x="4460740" y="134458"/>
                  <a:pt x="4477407" y="131380"/>
                  <a:pt x="4493173" y="126125"/>
                </a:cubicBezTo>
                <a:cubicBezTo>
                  <a:pt x="4564480" y="19164"/>
                  <a:pt x="4529439" y="58329"/>
                  <a:pt x="4587766" y="0"/>
                </a:cubicBezTo>
                <a:cubicBezTo>
                  <a:pt x="4643227" y="13866"/>
                  <a:pt x="4655521" y="9427"/>
                  <a:pt x="4698124" y="47297"/>
                </a:cubicBezTo>
                <a:cubicBezTo>
                  <a:pt x="4825736" y="160731"/>
                  <a:pt x="4742487" y="125146"/>
                  <a:pt x="4840014" y="157656"/>
                </a:cubicBezTo>
                <a:cubicBezTo>
                  <a:pt x="4855780" y="173421"/>
                  <a:pt x="4870183" y="190679"/>
                  <a:pt x="4887311" y="204952"/>
                </a:cubicBezTo>
                <a:cubicBezTo>
                  <a:pt x="4929215" y="239872"/>
                  <a:pt x="4948603" y="239976"/>
                  <a:pt x="4997669" y="268014"/>
                </a:cubicBezTo>
                <a:cubicBezTo>
                  <a:pt x="5014120" y="277415"/>
                  <a:pt x="5029200" y="289035"/>
                  <a:pt x="5044966" y="299545"/>
                </a:cubicBezTo>
                <a:cubicBezTo>
                  <a:pt x="5055476" y="315311"/>
                  <a:pt x="5063099" y="333444"/>
                  <a:pt x="5076497" y="346842"/>
                </a:cubicBezTo>
                <a:cubicBezTo>
                  <a:pt x="5089895" y="360240"/>
                  <a:pt x="5111956" y="363577"/>
                  <a:pt x="5123793" y="378373"/>
                </a:cubicBezTo>
                <a:cubicBezTo>
                  <a:pt x="5134174" y="391350"/>
                  <a:pt x="5132127" y="410805"/>
                  <a:pt x="5139559" y="425669"/>
                </a:cubicBezTo>
                <a:cubicBezTo>
                  <a:pt x="5148033" y="442616"/>
                  <a:pt x="5160580" y="457200"/>
                  <a:pt x="5171090" y="472966"/>
                </a:cubicBezTo>
                <a:cubicBezTo>
                  <a:pt x="5181600" y="504497"/>
                  <a:pt x="5179119" y="544057"/>
                  <a:pt x="5202621" y="567559"/>
                </a:cubicBezTo>
                <a:cubicBezTo>
                  <a:pt x="5218386" y="583325"/>
                  <a:pt x="5230427" y="604028"/>
                  <a:pt x="5249917" y="614856"/>
                </a:cubicBezTo>
                <a:cubicBezTo>
                  <a:pt x="5278971" y="630997"/>
                  <a:pt x="5312980" y="635877"/>
                  <a:pt x="5344511" y="646387"/>
                </a:cubicBezTo>
                <a:cubicBezTo>
                  <a:pt x="5471730" y="688793"/>
                  <a:pt x="5375227" y="661116"/>
                  <a:pt x="5644055" y="677918"/>
                </a:cubicBezTo>
                <a:cubicBezTo>
                  <a:pt x="5665076" y="683173"/>
                  <a:pt x="5687201" y="685148"/>
                  <a:pt x="5707117" y="693683"/>
                </a:cubicBezTo>
                <a:cubicBezTo>
                  <a:pt x="5724533" y="701147"/>
                  <a:pt x="5737466" y="716740"/>
                  <a:pt x="5754414" y="725214"/>
                </a:cubicBezTo>
                <a:cubicBezTo>
                  <a:pt x="5769278" y="732646"/>
                  <a:pt x="5786847" y="733548"/>
                  <a:pt x="5801711" y="740980"/>
                </a:cubicBezTo>
                <a:cubicBezTo>
                  <a:pt x="5862145" y="740980"/>
                  <a:pt x="6011918" y="733097"/>
                  <a:pt x="6117021" y="725214"/>
                </a:cubicBezTo>
                <a:cubicBezTo>
                  <a:pt x="6184606" y="699870"/>
                  <a:pt x="6430657" y="693795"/>
                  <a:pt x="6432331" y="693683"/>
                </a:cubicBezTo>
                <a:cubicBezTo>
                  <a:pt x="6552433" y="669664"/>
                  <a:pt x="6533523" y="665880"/>
                  <a:pt x="6700345" y="693683"/>
                </a:cubicBezTo>
                <a:cubicBezTo>
                  <a:pt x="6733129" y="699147"/>
                  <a:pt x="6763407" y="714704"/>
                  <a:pt x="6794938" y="725214"/>
                </a:cubicBezTo>
                <a:cubicBezTo>
                  <a:pt x="6810704" y="730469"/>
                  <a:pt x="6825843" y="738248"/>
                  <a:pt x="6842235" y="740980"/>
                </a:cubicBezTo>
                <a:cubicBezTo>
                  <a:pt x="6957563" y="760201"/>
                  <a:pt x="6904862" y="756745"/>
                  <a:pt x="6999890" y="756745"/>
                </a:cubicBezTo>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0" name="Forma livre 19"/>
          <p:cNvSpPr/>
          <p:nvPr/>
        </p:nvSpPr>
        <p:spPr bwMode="auto">
          <a:xfrm>
            <a:off x="7073462" y="6051835"/>
            <a:ext cx="1459007" cy="333199"/>
          </a:xfrm>
          <a:custGeom>
            <a:avLst/>
            <a:gdLst>
              <a:gd name="connsiteX0" fmla="*/ 5255 w 1459007"/>
              <a:gd name="connsiteY0" fmla="*/ 49420 h 333199"/>
              <a:gd name="connsiteX1" fmla="*/ 115614 w 1459007"/>
              <a:gd name="connsiteY1" fmla="*/ 80951 h 333199"/>
              <a:gd name="connsiteX2" fmla="*/ 257504 w 1459007"/>
              <a:gd name="connsiteY2" fmla="*/ 65186 h 333199"/>
              <a:gd name="connsiteX3" fmla="*/ 304800 w 1459007"/>
              <a:gd name="connsiteY3" fmla="*/ 33655 h 333199"/>
              <a:gd name="connsiteX4" fmla="*/ 446690 w 1459007"/>
              <a:gd name="connsiteY4" fmla="*/ 2124 h 333199"/>
              <a:gd name="connsiteX5" fmla="*/ 667407 w 1459007"/>
              <a:gd name="connsiteY5" fmla="*/ 17889 h 333199"/>
              <a:gd name="connsiteX6" fmla="*/ 762000 w 1459007"/>
              <a:gd name="connsiteY6" fmla="*/ 80951 h 333199"/>
              <a:gd name="connsiteX7" fmla="*/ 809297 w 1459007"/>
              <a:gd name="connsiteY7" fmla="*/ 96717 h 333199"/>
              <a:gd name="connsiteX8" fmla="*/ 919655 w 1459007"/>
              <a:gd name="connsiteY8" fmla="*/ 80951 h 333199"/>
              <a:gd name="connsiteX9" fmla="*/ 966952 w 1459007"/>
              <a:gd name="connsiteY9" fmla="*/ 65186 h 333199"/>
              <a:gd name="connsiteX10" fmla="*/ 1187669 w 1459007"/>
              <a:gd name="connsiteY10" fmla="*/ 80951 h 333199"/>
              <a:gd name="connsiteX11" fmla="*/ 1329559 w 1459007"/>
              <a:gd name="connsiteY11" fmla="*/ 128248 h 333199"/>
              <a:gd name="connsiteX12" fmla="*/ 1376855 w 1459007"/>
              <a:gd name="connsiteY12" fmla="*/ 144013 h 333199"/>
              <a:gd name="connsiteX13" fmla="*/ 1424152 w 1459007"/>
              <a:gd name="connsiteY13" fmla="*/ 159779 h 333199"/>
              <a:gd name="connsiteX14" fmla="*/ 1455683 w 1459007"/>
              <a:gd name="connsiteY14" fmla="*/ 207075 h 333199"/>
              <a:gd name="connsiteX15" fmla="*/ 1439917 w 1459007"/>
              <a:gd name="connsiteY15" fmla="*/ 285903 h 333199"/>
              <a:gd name="connsiteX16" fmla="*/ 1250731 w 1459007"/>
              <a:gd name="connsiteY16" fmla="*/ 333199 h 333199"/>
              <a:gd name="connsiteX17" fmla="*/ 1093076 w 1459007"/>
              <a:gd name="connsiteY17" fmla="*/ 317434 h 333199"/>
              <a:gd name="connsiteX18" fmla="*/ 1045779 w 1459007"/>
              <a:gd name="connsiteY18" fmla="*/ 301668 h 333199"/>
              <a:gd name="connsiteX19" fmla="*/ 762000 w 1459007"/>
              <a:gd name="connsiteY19" fmla="*/ 285903 h 333199"/>
              <a:gd name="connsiteX20" fmla="*/ 714704 w 1459007"/>
              <a:gd name="connsiteY20" fmla="*/ 270137 h 333199"/>
              <a:gd name="connsiteX21" fmla="*/ 273269 w 1459007"/>
              <a:gd name="connsiteY21" fmla="*/ 238606 h 333199"/>
              <a:gd name="connsiteX22" fmla="*/ 178676 w 1459007"/>
              <a:gd name="connsiteY22" fmla="*/ 175544 h 333199"/>
              <a:gd name="connsiteX23" fmla="*/ 84083 w 1459007"/>
              <a:gd name="connsiteY23" fmla="*/ 128248 h 333199"/>
              <a:gd name="connsiteX24" fmla="*/ 5255 w 1459007"/>
              <a:gd name="connsiteY24" fmla="*/ 49420 h 33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9007" h="333199">
                <a:moveTo>
                  <a:pt x="5255" y="49420"/>
                </a:moveTo>
                <a:cubicBezTo>
                  <a:pt x="10510" y="41537"/>
                  <a:pt x="95815" y="80951"/>
                  <a:pt x="115614" y="80951"/>
                </a:cubicBezTo>
                <a:cubicBezTo>
                  <a:pt x="163202" y="80951"/>
                  <a:pt x="210207" y="70441"/>
                  <a:pt x="257504" y="65186"/>
                </a:cubicBezTo>
                <a:cubicBezTo>
                  <a:pt x="273269" y="54676"/>
                  <a:pt x="287853" y="42129"/>
                  <a:pt x="304800" y="33655"/>
                </a:cubicBezTo>
                <a:cubicBezTo>
                  <a:pt x="343613" y="14248"/>
                  <a:pt x="410355" y="8180"/>
                  <a:pt x="446690" y="2124"/>
                </a:cubicBezTo>
                <a:cubicBezTo>
                  <a:pt x="520262" y="7379"/>
                  <a:pt x="595849" y="0"/>
                  <a:pt x="667407" y="17889"/>
                </a:cubicBezTo>
                <a:cubicBezTo>
                  <a:pt x="704171" y="27080"/>
                  <a:pt x="726049" y="68967"/>
                  <a:pt x="762000" y="80951"/>
                </a:cubicBezTo>
                <a:lnTo>
                  <a:pt x="809297" y="96717"/>
                </a:lnTo>
                <a:cubicBezTo>
                  <a:pt x="846083" y="91462"/>
                  <a:pt x="883217" y="88239"/>
                  <a:pt x="919655" y="80951"/>
                </a:cubicBezTo>
                <a:cubicBezTo>
                  <a:pt x="935951" y="77692"/>
                  <a:pt x="950334" y="65186"/>
                  <a:pt x="966952" y="65186"/>
                </a:cubicBezTo>
                <a:cubicBezTo>
                  <a:pt x="1040712" y="65186"/>
                  <a:pt x="1114097" y="75696"/>
                  <a:pt x="1187669" y="80951"/>
                </a:cubicBezTo>
                <a:lnTo>
                  <a:pt x="1329559" y="128248"/>
                </a:lnTo>
                <a:lnTo>
                  <a:pt x="1376855" y="144013"/>
                </a:lnTo>
                <a:lnTo>
                  <a:pt x="1424152" y="159779"/>
                </a:lnTo>
                <a:cubicBezTo>
                  <a:pt x="1434662" y="175544"/>
                  <a:pt x="1453333" y="188274"/>
                  <a:pt x="1455683" y="207075"/>
                </a:cubicBezTo>
                <a:cubicBezTo>
                  <a:pt x="1459007" y="233664"/>
                  <a:pt x="1458865" y="266955"/>
                  <a:pt x="1439917" y="285903"/>
                </a:cubicBezTo>
                <a:cubicBezTo>
                  <a:pt x="1414933" y="310887"/>
                  <a:pt x="1281995" y="327989"/>
                  <a:pt x="1250731" y="333199"/>
                </a:cubicBezTo>
                <a:cubicBezTo>
                  <a:pt x="1198179" y="327944"/>
                  <a:pt x="1145276" y="325465"/>
                  <a:pt x="1093076" y="317434"/>
                </a:cubicBezTo>
                <a:cubicBezTo>
                  <a:pt x="1076651" y="314907"/>
                  <a:pt x="1062323" y="303244"/>
                  <a:pt x="1045779" y="301668"/>
                </a:cubicBezTo>
                <a:cubicBezTo>
                  <a:pt x="951467" y="292686"/>
                  <a:pt x="856593" y="291158"/>
                  <a:pt x="762000" y="285903"/>
                </a:cubicBezTo>
                <a:cubicBezTo>
                  <a:pt x="746235" y="280648"/>
                  <a:pt x="730999" y="273396"/>
                  <a:pt x="714704" y="270137"/>
                </a:cubicBezTo>
                <a:cubicBezTo>
                  <a:pt x="577380" y="242672"/>
                  <a:pt x="396447" y="244472"/>
                  <a:pt x="273269" y="238606"/>
                </a:cubicBezTo>
                <a:cubicBezTo>
                  <a:pt x="190149" y="210901"/>
                  <a:pt x="257406" y="241153"/>
                  <a:pt x="178676" y="175544"/>
                </a:cubicBezTo>
                <a:cubicBezTo>
                  <a:pt x="137928" y="141587"/>
                  <a:pt x="131484" y="144048"/>
                  <a:pt x="84083" y="128248"/>
                </a:cubicBezTo>
                <a:cubicBezTo>
                  <a:pt x="32413" y="93802"/>
                  <a:pt x="0" y="57303"/>
                  <a:pt x="5255" y="49420"/>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Forma livre 20"/>
          <p:cNvSpPr/>
          <p:nvPr/>
        </p:nvSpPr>
        <p:spPr bwMode="auto">
          <a:xfrm>
            <a:off x="1284570" y="5927834"/>
            <a:ext cx="2073982" cy="425669"/>
          </a:xfrm>
          <a:custGeom>
            <a:avLst/>
            <a:gdLst>
              <a:gd name="connsiteX0" fmla="*/ 102796 w 2073982"/>
              <a:gd name="connsiteY0" fmla="*/ 63063 h 425669"/>
              <a:gd name="connsiteX1" fmla="*/ 150092 w 2073982"/>
              <a:gd name="connsiteY1" fmla="*/ 78828 h 425669"/>
              <a:gd name="connsiteX2" fmla="*/ 291982 w 2073982"/>
              <a:gd name="connsiteY2" fmla="*/ 63063 h 425669"/>
              <a:gd name="connsiteX3" fmla="*/ 402340 w 2073982"/>
              <a:gd name="connsiteY3" fmla="*/ 15766 h 425669"/>
              <a:gd name="connsiteX4" fmla="*/ 449637 w 2073982"/>
              <a:gd name="connsiteY4" fmla="*/ 0 h 425669"/>
              <a:gd name="connsiteX5" fmla="*/ 686120 w 2073982"/>
              <a:gd name="connsiteY5" fmla="*/ 15766 h 425669"/>
              <a:gd name="connsiteX6" fmla="*/ 796478 w 2073982"/>
              <a:gd name="connsiteY6" fmla="*/ 78828 h 425669"/>
              <a:gd name="connsiteX7" fmla="*/ 843775 w 2073982"/>
              <a:gd name="connsiteY7" fmla="*/ 126125 h 425669"/>
              <a:gd name="connsiteX8" fmla="*/ 891071 w 2073982"/>
              <a:gd name="connsiteY8" fmla="*/ 141890 h 425669"/>
              <a:gd name="connsiteX9" fmla="*/ 969899 w 2073982"/>
              <a:gd name="connsiteY9" fmla="*/ 126125 h 425669"/>
              <a:gd name="connsiteX10" fmla="*/ 1017196 w 2073982"/>
              <a:gd name="connsiteY10" fmla="*/ 94594 h 425669"/>
              <a:gd name="connsiteX11" fmla="*/ 1064492 w 2073982"/>
              <a:gd name="connsiteY11" fmla="*/ 78828 h 425669"/>
              <a:gd name="connsiteX12" fmla="*/ 1190616 w 2073982"/>
              <a:gd name="connsiteY12" fmla="*/ 94594 h 425669"/>
              <a:gd name="connsiteX13" fmla="*/ 1285209 w 2073982"/>
              <a:gd name="connsiteY13" fmla="*/ 126125 h 425669"/>
              <a:gd name="connsiteX14" fmla="*/ 1332506 w 2073982"/>
              <a:gd name="connsiteY14" fmla="*/ 141890 h 425669"/>
              <a:gd name="connsiteX15" fmla="*/ 1427099 w 2073982"/>
              <a:gd name="connsiteY15" fmla="*/ 173421 h 425669"/>
              <a:gd name="connsiteX16" fmla="*/ 1474396 w 2073982"/>
              <a:gd name="connsiteY16" fmla="*/ 189187 h 425669"/>
              <a:gd name="connsiteX17" fmla="*/ 1663582 w 2073982"/>
              <a:gd name="connsiteY17" fmla="*/ 204952 h 425669"/>
              <a:gd name="connsiteX18" fmla="*/ 1821237 w 2073982"/>
              <a:gd name="connsiteY18" fmla="*/ 220718 h 425669"/>
              <a:gd name="connsiteX19" fmla="*/ 2073485 w 2073982"/>
              <a:gd name="connsiteY19" fmla="*/ 236483 h 425669"/>
              <a:gd name="connsiteX20" fmla="*/ 2057720 w 2073982"/>
              <a:gd name="connsiteY20" fmla="*/ 283780 h 425669"/>
              <a:gd name="connsiteX21" fmla="*/ 1773940 w 2073982"/>
              <a:gd name="connsiteY21" fmla="*/ 299545 h 425669"/>
              <a:gd name="connsiteX22" fmla="*/ 1726644 w 2073982"/>
              <a:gd name="connsiteY22" fmla="*/ 315311 h 425669"/>
              <a:gd name="connsiteX23" fmla="*/ 1474396 w 2073982"/>
              <a:gd name="connsiteY23" fmla="*/ 331076 h 425669"/>
              <a:gd name="connsiteX24" fmla="*/ 1364037 w 2073982"/>
              <a:gd name="connsiteY24" fmla="*/ 346842 h 425669"/>
              <a:gd name="connsiteX25" fmla="*/ 1316740 w 2073982"/>
              <a:gd name="connsiteY25" fmla="*/ 378373 h 425669"/>
              <a:gd name="connsiteX26" fmla="*/ 1269444 w 2073982"/>
              <a:gd name="connsiteY26" fmla="*/ 394138 h 425669"/>
              <a:gd name="connsiteX27" fmla="*/ 1111789 w 2073982"/>
              <a:gd name="connsiteY27" fmla="*/ 425669 h 425669"/>
              <a:gd name="connsiteX28" fmla="*/ 481168 w 2073982"/>
              <a:gd name="connsiteY28" fmla="*/ 409904 h 425669"/>
              <a:gd name="connsiteX29" fmla="*/ 386575 w 2073982"/>
              <a:gd name="connsiteY29" fmla="*/ 378373 h 425669"/>
              <a:gd name="connsiteX30" fmla="*/ 244685 w 2073982"/>
              <a:gd name="connsiteY30" fmla="*/ 283780 h 425669"/>
              <a:gd name="connsiteX31" fmla="*/ 197389 w 2073982"/>
              <a:gd name="connsiteY31" fmla="*/ 252249 h 425669"/>
              <a:gd name="connsiteX32" fmla="*/ 102796 w 2073982"/>
              <a:gd name="connsiteY32" fmla="*/ 204952 h 425669"/>
              <a:gd name="connsiteX33" fmla="*/ 55499 w 2073982"/>
              <a:gd name="connsiteY33" fmla="*/ 63063 h 425669"/>
              <a:gd name="connsiteX34" fmla="*/ 102796 w 2073982"/>
              <a:gd name="connsiteY34" fmla="*/ 63063 h 4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73982" h="425669">
                <a:moveTo>
                  <a:pt x="102796" y="63063"/>
                </a:moveTo>
                <a:cubicBezTo>
                  <a:pt x="118561" y="65690"/>
                  <a:pt x="133474" y="78828"/>
                  <a:pt x="150092" y="78828"/>
                </a:cubicBezTo>
                <a:cubicBezTo>
                  <a:pt x="197680" y="78828"/>
                  <a:pt x="245042" y="70886"/>
                  <a:pt x="291982" y="63063"/>
                </a:cubicBezTo>
                <a:cubicBezTo>
                  <a:pt x="332312" y="56341"/>
                  <a:pt x="365797" y="31427"/>
                  <a:pt x="402340" y="15766"/>
                </a:cubicBezTo>
                <a:cubicBezTo>
                  <a:pt x="417615" y="9220"/>
                  <a:pt x="433871" y="5255"/>
                  <a:pt x="449637" y="0"/>
                </a:cubicBezTo>
                <a:cubicBezTo>
                  <a:pt x="528465" y="5255"/>
                  <a:pt x="608084" y="3444"/>
                  <a:pt x="686120" y="15766"/>
                </a:cubicBezTo>
                <a:cubicBezTo>
                  <a:pt x="705145" y="18770"/>
                  <a:pt x="778794" y="64091"/>
                  <a:pt x="796478" y="78828"/>
                </a:cubicBezTo>
                <a:cubicBezTo>
                  <a:pt x="813606" y="93102"/>
                  <a:pt x="825224" y="113757"/>
                  <a:pt x="843775" y="126125"/>
                </a:cubicBezTo>
                <a:cubicBezTo>
                  <a:pt x="857602" y="135343"/>
                  <a:pt x="875306" y="136635"/>
                  <a:pt x="891071" y="141890"/>
                </a:cubicBezTo>
                <a:cubicBezTo>
                  <a:pt x="917347" y="136635"/>
                  <a:pt x="944809" y="135534"/>
                  <a:pt x="969899" y="126125"/>
                </a:cubicBezTo>
                <a:cubicBezTo>
                  <a:pt x="987641" y="119472"/>
                  <a:pt x="1000249" y="103068"/>
                  <a:pt x="1017196" y="94594"/>
                </a:cubicBezTo>
                <a:cubicBezTo>
                  <a:pt x="1032060" y="87162"/>
                  <a:pt x="1048727" y="84083"/>
                  <a:pt x="1064492" y="78828"/>
                </a:cubicBezTo>
                <a:cubicBezTo>
                  <a:pt x="1106533" y="84083"/>
                  <a:pt x="1149188" y="85716"/>
                  <a:pt x="1190616" y="94594"/>
                </a:cubicBezTo>
                <a:cubicBezTo>
                  <a:pt x="1223115" y="101558"/>
                  <a:pt x="1253678" y="115615"/>
                  <a:pt x="1285209" y="126125"/>
                </a:cubicBezTo>
                <a:lnTo>
                  <a:pt x="1332506" y="141890"/>
                </a:lnTo>
                <a:lnTo>
                  <a:pt x="1427099" y="173421"/>
                </a:lnTo>
                <a:cubicBezTo>
                  <a:pt x="1442865" y="178676"/>
                  <a:pt x="1457835" y="187807"/>
                  <a:pt x="1474396" y="189187"/>
                </a:cubicBezTo>
                <a:lnTo>
                  <a:pt x="1663582" y="204952"/>
                </a:lnTo>
                <a:cubicBezTo>
                  <a:pt x="1716179" y="209734"/>
                  <a:pt x="1768579" y="216667"/>
                  <a:pt x="1821237" y="220718"/>
                </a:cubicBezTo>
                <a:cubicBezTo>
                  <a:pt x="1905236" y="227179"/>
                  <a:pt x="1989402" y="231228"/>
                  <a:pt x="2073485" y="236483"/>
                </a:cubicBezTo>
                <a:cubicBezTo>
                  <a:pt x="2068230" y="252249"/>
                  <a:pt x="2073982" y="280356"/>
                  <a:pt x="2057720" y="283780"/>
                </a:cubicBezTo>
                <a:cubicBezTo>
                  <a:pt x="1965013" y="303297"/>
                  <a:pt x="1868252" y="290563"/>
                  <a:pt x="1773940" y="299545"/>
                </a:cubicBezTo>
                <a:cubicBezTo>
                  <a:pt x="1757397" y="301121"/>
                  <a:pt x="1743171" y="313571"/>
                  <a:pt x="1726644" y="315311"/>
                </a:cubicBezTo>
                <a:cubicBezTo>
                  <a:pt x="1642860" y="324130"/>
                  <a:pt x="1558479" y="325821"/>
                  <a:pt x="1474396" y="331076"/>
                </a:cubicBezTo>
                <a:cubicBezTo>
                  <a:pt x="1437610" y="336331"/>
                  <a:pt x="1399630" y="336164"/>
                  <a:pt x="1364037" y="346842"/>
                </a:cubicBezTo>
                <a:cubicBezTo>
                  <a:pt x="1345888" y="352287"/>
                  <a:pt x="1333688" y="369899"/>
                  <a:pt x="1316740" y="378373"/>
                </a:cubicBezTo>
                <a:cubicBezTo>
                  <a:pt x="1301876" y="385805"/>
                  <a:pt x="1285423" y="389573"/>
                  <a:pt x="1269444" y="394138"/>
                </a:cubicBezTo>
                <a:cubicBezTo>
                  <a:pt x="1203586" y="412955"/>
                  <a:pt x="1186129" y="413279"/>
                  <a:pt x="1111789" y="425669"/>
                </a:cubicBezTo>
                <a:cubicBezTo>
                  <a:pt x="901582" y="420414"/>
                  <a:pt x="690995" y="423588"/>
                  <a:pt x="481168" y="409904"/>
                </a:cubicBezTo>
                <a:cubicBezTo>
                  <a:pt x="448002" y="407741"/>
                  <a:pt x="386575" y="378373"/>
                  <a:pt x="386575" y="378373"/>
                </a:cubicBezTo>
                <a:lnTo>
                  <a:pt x="244685" y="283780"/>
                </a:lnTo>
                <a:cubicBezTo>
                  <a:pt x="228920" y="273270"/>
                  <a:pt x="215364" y="258241"/>
                  <a:pt x="197389" y="252249"/>
                </a:cubicBezTo>
                <a:cubicBezTo>
                  <a:pt x="132117" y="230491"/>
                  <a:pt x="163919" y="245701"/>
                  <a:pt x="102796" y="204952"/>
                </a:cubicBezTo>
                <a:cubicBezTo>
                  <a:pt x="93794" y="191449"/>
                  <a:pt x="0" y="104687"/>
                  <a:pt x="55499" y="63063"/>
                </a:cubicBezTo>
                <a:cubicBezTo>
                  <a:pt x="68112" y="53604"/>
                  <a:pt x="87031" y="60436"/>
                  <a:pt x="102796" y="63063"/>
                </a:cubicBezTo>
                <a:close/>
              </a:path>
            </a:pathLst>
          </a:custGeom>
          <a:solidFill>
            <a:srgbClr val="824A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5" name="Seta para a direita 24"/>
          <p:cNvSpPr/>
          <p:nvPr/>
        </p:nvSpPr>
        <p:spPr bwMode="auto">
          <a:xfrm rot="12069858">
            <a:off x="5386218" y="331104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6" name="Seta para a direita 25"/>
          <p:cNvSpPr/>
          <p:nvPr/>
        </p:nvSpPr>
        <p:spPr bwMode="auto">
          <a:xfrm rot="9380269">
            <a:off x="5456249" y="4047597"/>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7" name="Seta para a direita 26"/>
          <p:cNvSpPr/>
          <p:nvPr/>
        </p:nvSpPr>
        <p:spPr bwMode="auto">
          <a:xfrm rot="21006547">
            <a:off x="7257828" y="344388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8" name="Seta para a direita 27"/>
          <p:cNvSpPr/>
          <p:nvPr/>
        </p:nvSpPr>
        <p:spPr bwMode="auto">
          <a:xfrm rot="1690800">
            <a:off x="7105481" y="415964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9" name="Seta para a direita 28"/>
          <p:cNvSpPr/>
          <p:nvPr/>
        </p:nvSpPr>
        <p:spPr bwMode="auto">
          <a:xfrm rot="17163299">
            <a:off x="6275869" y="2323861"/>
            <a:ext cx="1920854" cy="346375"/>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1" name="Seta para a direita 30"/>
          <p:cNvSpPr/>
          <p:nvPr/>
        </p:nvSpPr>
        <p:spPr bwMode="auto">
          <a:xfrm rot="14327638">
            <a:off x="5825234" y="285414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2" name="Elipse 31"/>
          <p:cNvSpPr/>
          <p:nvPr/>
        </p:nvSpPr>
        <p:spPr bwMode="auto">
          <a:xfrm>
            <a:off x="6660232" y="3638202"/>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33" name="Elipse 32"/>
          <p:cNvSpPr/>
          <p:nvPr/>
        </p:nvSpPr>
        <p:spPr bwMode="auto">
          <a:xfrm>
            <a:off x="7380312" y="1045914"/>
            <a:ext cx="360040" cy="360040"/>
          </a:xfrm>
          <a:prstGeom prst="ellipse">
            <a:avLst/>
          </a:prstGeom>
          <a:solidFill>
            <a:schemeClr val="bg1">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0" name="Seta para a direita 39"/>
          <p:cNvSpPr/>
          <p:nvPr/>
        </p:nvSpPr>
        <p:spPr bwMode="auto">
          <a:xfrm rot="12069858">
            <a:off x="6106298" y="71875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Seta para a direita 40"/>
          <p:cNvSpPr/>
          <p:nvPr/>
        </p:nvSpPr>
        <p:spPr bwMode="auto">
          <a:xfrm rot="9380269">
            <a:off x="6176329" y="1455309"/>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2" name="Seta para a direita 41"/>
          <p:cNvSpPr/>
          <p:nvPr/>
        </p:nvSpPr>
        <p:spPr bwMode="auto">
          <a:xfrm rot="1182459">
            <a:off x="7974418" y="1427364"/>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3" name="Seta para a direita 42"/>
          <p:cNvSpPr/>
          <p:nvPr/>
        </p:nvSpPr>
        <p:spPr bwMode="auto">
          <a:xfrm rot="3296557">
            <a:off x="7584827" y="1907868"/>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4" name="Seta para a direita 43"/>
          <p:cNvSpPr/>
          <p:nvPr/>
        </p:nvSpPr>
        <p:spPr bwMode="auto">
          <a:xfrm rot="20319484">
            <a:off x="7975384" y="720082"/>
            <a:ext cx="1039108" cy="316717"/>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6" name="Seta para a direita 45"/>
          <p:cNvSpPr/>
          <p:nvPr/>
        </p:nvSpPr>
        <p:spPr bwMode="auto">
          <a:xfrm rot="5112904" flipV="1">
            <a:off x="1616295" y="3282695"/>
            <a:ext cx="4410585" cy="367052"/>
          </a:xfrm>
          <a:prstGeom prst="rightArrow">
            <a:avLst/>
          </a:prstGeom>
          <a:solidFill>
            <a:srgbClr val="FFFF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7" name="CaixaDeTexto 46"/>
          <p:cNvSpPr txBox="1"/>
          <p:nvPr/>
        </p:nvSpPr>
        <p:spPr>
          <a:xfrm>
            <a:off x="1115616" y="4293096"/>
            <a:ext cx="1800200" cy="369332"/>
          </a:xfrm>
          <a:prstGeom prst="rect">
            <a:avLst/>
          </a:prstGeom>
          <a:noFill/>
        </p:spPr>
        <p:txBody>
          <a:bodyPr wrap="square" rtlCol="0">
            <a:spAutoFit/>
          </a:bodyPr>
          <a:lstStyle/>
          <a:p>
            <a:r>
              <a:rPr lang="pt-BR" sz="1800" b="0" dirty="0" smtClean="0">
                <a:solidFill>
                  <a:schemeClr val="tx1"/>
                </a:solidFill>
                <a:latin typeface="Century Gothic" pitchFamily="34" charset="0"/>
              </a:rPr>
              <a:t>nuvem</a:t>
            </a:r>
            <a:endParaRPr lang="pt-BR" sz="1800" b="0" dirty="0">
              <a:solidFill>
                <a:schemeClr val="tx1"/>
              </a:solidFill>
              <a:latin typeface="Century Gothic" pitchFamily="34" charset="0"/>
            </a:endParaRPr>
          </a:p>
        </p:txBody>
      </p:sp>
      <p:sp>
        <p:nvSpPr>
          <p:cNvPr id="48" name="CaixaDeTexto 47"/>
          <p:cNvSpPr txBox="1"/>
          <p:nvPr/>
        </p:nvSpPr>
        <p:spPr>
          <a:xfrm>
            <a:off x="323528" y="4859868"/>
            <a:ext cx="2367880" cy="369332"/>
          </a:xfrm>
          <a:prstGeom prst="rect">
            <a:avLst/>
          </a:prstGeom>
          <a:noFill/>
        </p:spPr>
        <p:txBody>
          <a:bodyPr wrap="square" rtlCol="0">
            <a:spAutoFit/>
          </a:bodyPr>
          <a:lstStyle/>
          <a:p>
            <a:r>
              <a:rPr lang="pt-BR" sz="1800" b="0" dirty="0" smtClean="0">
                <a:solidFill>
                  <a:schemeClr val="tx1"/>
                </a:solidFill>
                <a:latin typeface="Century Gothic" pitchFamily="34" charset="0"/>
              </a:rPr>
              <a:t>atmosfera terrestre</a:t>
            </a:r>
            <a:endParaRPr lang="pt-BR" sz="1800" b="0" dirty="0">
              <a:solidFill>
                <a:schemeClr val="tx1"/>
              </a:solidFill>
              <a:latin typeface="Century Gothic" pitchFamily="34" charset="0"/>
            </a:endParaRPr>
          </a:p>
        </p:txBody>
      </p:sp>
      <p:sp>
        <p:nvSpPr>
          <p:cNvPr id="49" name="CaixaDeTexto 48"/>
          <p:cNvSpPr txBox="1"/>
          <p:nvPr/>
        </p:nvSpPr>
        <p:spPr>
          <a:xfrm>
            <a:off x="899592" y="1196752"/>
            <a:ext cx="2367880" cy="523220"/>
          </a:xfrm>
          <a:prstGeom prst="rect">
            <a:avLst/>
          </a:prstGeom>
          <a:noFill/>
        </p:spPr>
        <p:txBody>
          <a:bodyPr wrap="square" rtlCol="0">
            <a:spAutoFit/>
          </a:bodyPr>
          <a:lstStyle/>
          <a:p>
            <a:r>
              <a:rPr lang="pt-BR" sz="2800" b="0" dirty="0" smtClean="0">
                <a:solidFill>
                  <a:srgbClr val="FFFF00"/>
                </a:solidFill>
                <a:latin typeface="Century Gothic" pitchFamily="34" charset="0"/>
              </a:rPr>
              <a:t>luz visível</a:t>
            </a:r>
            <a:endParaRPr lang="pt-BR" sz="2800" b="0" dirty="0">
              <a:solidFill>
                <a:srgbClr val="FFFF00"/>
              </a:solidFill>
              <a:latin typeface="Century Gothic" pitchFamily="34" charset="0"/>
            </a:endParaRPr>
          </a:p>
        </p:txBody>
      </p:sp>
      <p:sp>
        <p:nvSpPr>
          <p:cNvPr id="50" name="CaixaDeTexto 49"/>
          <p:cNvSpPr txBox="1"/>
          <p:nvPr/>
        </p:nvSpPr>
        <p:spPr>
          <a:xfrm>
            <a:off x="1124000" y="1988840"/>
            <a:ext cx="2367880" cy="646331"/>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refletida</a:t>
            </a:r>
            <a:endParaRPr lang="pt-BR" sz="1800" b="0" dirty="0">
              <a:solidFill>
                <a:srgbClr val="FFFF00"/>
              </a:solidFill>
              <a:latin typeface="Century Gothic" pitchFamily="34" charset="0"/>
            </a:endParaRPr>
          </a:p>
        </p:txBody>
      </p:sp>
      <p:sp>
        <p:nvSpPr>
          <p:cNvPr id="51" name="CaixaDeTexto 50"/>
          <p:cNvSpPr txBox="1"/>
          <p:nvPr/>
        </p:nvSpPr>
        <p:spPr>
          <a:xfrm>
            <a:off x="2996208" y="5962054"/>
            <a:ext cx="2367880" cy="923330"/>
          </a:xfrm>
          <a:prstGeom prst="rect">
            <a:avLst/>
          </a:prstGeom>
          <a:noFill/>
        </p:spPr>
        <p:txBody>
          <a:bodyPr wrap="square" rtlCol="0">
            <a:spAutoFit/>
          </a:bodyPr>
          <a:lstStyle/>
          <a:p>
            <a:r>
              <a:rPr lang="pt-BR" sz="1800" b="0" dirty="0" smtClean="0">
                <a:solidFill>
                  <a:srgbClr val="FFFF00"/>
                </a:solidFill>
                <a:latin typeface="Century Gothic" pitchFamily="34" charset="0"/>
              </a:rPr>
              <a:t>luz solar </a:t>
            </a:r>
          </a:p>
          <a:p>
            <a:r>
              <a:rPr lang="pt-BR" sz="1800" b="0" dirty="0" smtClean="0">
                <a:solidFill>
                  <a:srgbClr val="FFFF00"/>
                </a:solidFill>
                <a:latin typeface="Century Gothic" pitchFamily="34" charset="0"/>
              </a:rPr>
              <a:t>chegando na superfície</a:t>
            </a:r>
            <a:endParaRPr lang="pt-BR" sz="1800" b="0" dirty="0">
              <a:solidFill>
                <a:srgbClr val="FFFF00"/>
              </a:solidFill>
              <a:latin typeface="Century Gothic" pitchFamily="34" charset="0"/>
            </a:endParaRPr>
          </a:p>
        </p:txBody>
      </p:sp>
      <p:sp>
        <p:nvSpPr>
          <p:cNvPr id="52" name="CaixaDeTexto 51"/>
          <p:cNvSpPr txBox="1"/>
          <p:nvPr/>
        </p:nvSpPr>
        <p:spPr>
          <a:xfrm>
            <a:off x="3851920" y="5517232"/>
            <a:ext cx="4392488" cy="1200329"/>
          </a:xfrm>
          <a:prstGeom prst="rect">
            <a:avLst/>
          </a:prstGeom>
          <a:noFill/>
        </p:spPr>
        <p:txBody>
          <a:bodyPr wrap="square" rtlCol="0">
            <a:spAutoFit/>
          </a:bodyPr>
          <a:lstStyle/>
          <a:p>
            <a:r>
              <a:rPr lang="pt-BR" sz="1800" b="0" dirty="0" smtClean="0">
                <a:solidFill>
                  <a:srgbClr val="FF7171"/>
                </a:solidFill>
                <a:latin typeface="Century Gothic" pitchFamily="34" charset="0"/>
              </a:rPr>
              <a:t>radiação </a:t>
            </a:r>
          </a:p>
          <a:p>
            <a:r>
              <a:rPr lang="pt-BR" sz="1800" b="0" dirty="0" smtClean="0">
                <a:solidFill>
                  <a:srgbClr val="FF7171"/>
                </a:solidFill>
                <a:latin typeface="Century Gothic" pitchFamily="34" charset="0"/>
              </a:rPr>
              <a:t>infravermelha</a:t>
            </a:r>
          </a:p>
          <a:p>
            <a:r>
              <a:rPr lang="pt-BR" sz="1800" b="0" dirty="0" smtClean="0">
                <a:solidFill>
                  <a:srgbClr val="FF7171"/>
                </a:solidFill>
                <a:latin typeface="Century Gothic" pitchFamily="34" charset="0"/>
              </a:rPr>
              <a:t>Irradiada pela </a:t>
            </a:r>
          </a:p>
          <a:p>
            <a:r>
              <a:rPr lang="pt-BR" sz="1800" b="0" dirty="0" smtClean="0">
                <a:solidFill>
                  <a:srgbClr val="FF7171"/>
                </a:solidFill>
                <a:latin typeface="Century Gothic" pitchFamily="34" charset="0"/>
              </a:rPr>
              <a:t>superfície</a:t>
            </a:r>
            <a:endParaRPr lang="pt-BR" sz="1800" b="0" dirty="0">
              <a:solidFill>
                <a:srgbClr val="FF7171"/>
              </a:solidFill>
              <a:latin typeface="Century Gothic" pitchFamily="34" charset="0"/>
            </a:endParaRPr>
          </a:p>
        </p:txBody>
      </p:sp>
      <p:sp>
        <p:nvSpPr>
          <p:cNvPr id="53" name="CaixaDeTexto 52"/>
          <p:cNvSpPr txBox="1"/>
          <p:nvPr/>
        </p:nvSpPr>
        <p:spPr>
          <a:xfrm>
            <a:off x="-468560" y="6218148"/>
            <a:ext cx="4320480" cy="523220"/>
          </a:xfrm>
          <a:prstGeom prst="rect">
            <a:avLst/>
          </a:prstGeom>
          <a:noFill/>
        </p:spPr>
        <p:txBody>
          <a:bodyPr wrap="square" rtlCol="0">
            <a:spAutoFit/>
          </a:bodyPr>
          <a:lstStyle/>
          <a:p>
            <a:r>
              <a:rPr lang="pt-BR" sz="2800" b="0" dirty="0" smtClean="0">
                <a:solidFill>
                  <a:schemeClr val="bg1"/>
                </a:solidFill>
                <a:latin typeface="Century Gothic" pitchFamily="34" charset="0"/>
              </a:rPr>
              <a:t>superfície terrestre</a:t>
            </a:r>
            <a:endParaRPr lang="pt-BR" sz="2800" b="0" dirty="0">
              <a:solidFill>
                <a:schemeClr val="bg1"/>
              </a:solidFill>
              <a:latin typeface="Century Gothic" pitchFamily="34" charset="0"/>
            </a:endParaRPr>
          </a:p>
        </p:txBody>
      </p:sp>
      <p:sp>
        <p:nvSpPr>
          <p:cNvPr id="54" name="CaixaDeTexto 53"/>
          <p:cNvSpPr txBox="1"/>
          <p:nvPr/>
        </p:nvSpPr>
        <p:spPr>
          <a:xfrm>
            <a:off x="6776120" y="2566645"/>
            <a:ext cx="2367880" cy="646331"/>
          </a:xfrm>
          <a:prstGeom prst="rect">
            <a:avLst/>
          </a:prstGeom>
          <a:noFill/>
        </p:spPr>
        <p:txBody>
          <a:bodyPr wrap="square" rtlCol="0">
            <a:spAutoFit/>
          </a:bodyPr>
          <a:lstStyle/>
          <a:p>
            <a:r>
              <a:rPr lang="pt-BR" sz="1800" b="0" dirty="0" smtClean="0">
                <a:solidFill>
                  <a:schemeClr val="bg1"/>
                </a:solidFill>
                <a:latin typeface="Century Gothic" pitchFamily="34" charset="0"/>
              </a:rPr>
              <a:t>moléculas  </a:t>
            </a:r>
          </a:p>
          <a:p>
            <a:r>
              <a:rPr lang="pt-BR" sz="1800" b="0" dirty="0" smtClean="0">
                <a:solidFill>
                  <a:schemeClr val="bg1"/>
                </a:solidFill>
                <a:latin typeface="Century Gothic" pitchFamily="34" charset="0"/>
              </a:rPr>
              <a:t>de CO</a:t>
            </a:r>
            <a:r>
              <a:rPr lang="pt-BR" sz="1800" b="0" baseline="-25000" dirty="0" smtClean="0">
                <a:solidFill>
                  <a:schemeClr val="bg1"/>
                </a:solidFill>
                <a:latin typeface="Century Gothic" pitchFamily="34" charset="0"/>
              </a:rPr>
              <a:t>2</a:t>
            </a:r>
            <a:endParaRPr lang="pt-BR" sz="1800" b="0" baseline="-25000" dirty="0">
              <a:solidFill>
                <a:schemeClr val="bg1"/>
              </a:solidFill>
              <a:latin typeface="Century Gothic" pitchFamily="34" charset="0"/>
            </a:endParaRPr>
          </a:p>
        </p:txBody>
      </p:sp>
      <p:sp>
        <p:nvSpPr>
          <p:cNvPr id="55" name="Seta para a direita 54"/>
          <p:cNvSpPr/>
          <p:nvPr/>
        </p:nvSpPr>
        <p:spPr bwMode="auto">
          <a:xfrm rot="17163299">
            <a:off x="7467692" y="349861"/>
            <a:ext cx="681915" cy="261060"/>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56" name="CaixaDeTexto 55"/>
          <p:cNvSpPr txBox="1"/>
          <p:nvPr/>
        </p:nvSpPr>
        <p:spPr>
          <a:xfrm>
            <a:off x="6804248" y="4725144"/>
            <a:ext cx="2339752" cy="923330"/>
          </a:xfrm>
          <a:prstGeom prst="rect">
            <a:avLst/>
          </a:prstGeom>
          <a:noFill/>
        </p:spPr>
        <p:txBody>
          <a:bodyPr wrap="square" rtlCol="0">
            <a:spAutoFit/>
          </a:bodyPr>
          <a:lstStyle/>
          <a:p>
            <a:r>
              <a:rPr lang="pt-BR" sz="1800" b="0" dirty="0" smtClean="0">
                <a:solidFill>
                  <a:srgbClr val="FF0000"/>
                </a:solidFill>
                <a:latin typeface="Century Gothic" pitchFamily="34" charset="0"/>
              </a:rPr>
              <a:t>Infravermelho</a:t>
            </a:r>
          </a:p>
          <a:p>
            <a:r>
              <a:rPr lang="pt-BR" sz="1800" b="0" dirty="0" smtClean="0">
                <a:solidFill>
                  <a:srgbClr val="FF0000"/>
                </a:solidFill>
                <a:latin typeface="Century Gothic" pitchFamily="34" charset="0"/>
              </a:rPr>
              <a:t> parcialmente </a:t>
            </a:r>
          </a:p>
          <a:p>
            <a:r>
              <a:rPr lang="pt-BR" sz="1800" b="0" dirty="0" smtClean="0">
                <a:solidFill>
                  <a:srgbClr val="FF0000"/>
                </a:solidFill>
                <a:latin typeface="Century Gothic" pitchFamily="34" charset="0"/>
              </a:rPr>
              <a:t>absorvido</a:t>
            </a:r>
            <a:endParaRPr lang="pt-BR" sz="1800" b="0" dirty="0">
              <a:solidFill>
                <a:srgbClr val="FF0000"/>
              </a:solidFill>
              <a:latin typeface="Century Gothic" pitchFamily="34" charset="0"/>
            </a:endParaRPr>
          </a:p>
        </p:txBody>
      </p:sp>
      <p:sp>
        <p:nvSpPr>
          <p:cNvPr id="37" name="Retângulo 36"/>
          <p:cNvSpPr/>
          <p:nvPr/>
        </p:nvSpPr>
        <p:spPr>
          <a:xfrm>
            <a:off x="6807873" y="6525344"/>
            <a:ext cx="2300631" cy="338554"/>
          </a:xfrm>
          <a:prstGeom prst="rect">
            <a:avLst/>
          </a:prstGeom>
        </p:spPr>
        <p:txBody>
          <a:bodyPr wrap="none">
            <a:spAutoFit/>
          </a:bodyPr>
          <a:lstStyle/>
          <a:p>
            <a:r>
              <a:rPr lang="pt-BR" dirty="0" smtClean="0">
                <a:solidFill>
                  <a:srgbClr val="00B0F0"/>
                </a:solidFill>
                <a:latin typeface="Century Gothic" pitchFamily="34" charset="0"/>
              </a:rPr>
              <a:t>Figura fora de escala</a:t>
            </a:r>
            <a:endParaRPr lang="pt-BR" dirty="0">
              <a:solidFill>
                <a:srgbClr val="00B0F0"/>
              </a:solidFill>
              <a:latin typeface="Century Gothic" pitchFamily="34" charset="0"/>
            </a:endParaRPr>
          </a:p>
        </p:txBody>
      </p:sp>
      <p:sp>
        <p:nvSpPr>
          <p:cNvPr id="38" name="Retângulo 37"/>
          <p:cNvSpPr/>
          <p:nvPr/>
        </p:nvSpPr>
        <p:spPr>
          <a:xfrm>
            <a:off x="107504" y="663079"/>
            <a:ext cx="4752528" cy="400110"/>
          </a:xfrm>
          <a:prstGeom prst="rect">
            <a:avLst/>
          </a:prstGeom>
        </p:spPr>
        <p:txBody>
          <a:bodyPr wrap="square">
            <a:spAutoFit/>
          </a:bodyPr>
          <a:lstStyle/>
          <a:p>
            <a:pPr algn="l">
              <a:spcBef>
                <a:spcPct val="30000"/>
              </a:spcBef>
              <a:defRPr/>
            </a:pPr>
            <a:r>
              <a:rPr lang="pt-BR" sz="1000" dirty="0" smtClean="0">
                <a:solidFill>
                  <a:srgbClr val="5DD5FF"/>
                </a:solidFill>
                <a:latin typeface="Century Gothic" pitchFamily="34" charset="0"/>
              </a:rPr>
              <a:t>Crédito da Imagem: André Luiz da Silva/CDA/CDCC/USP  baseado em figura de </a:t>
            </a:r>
            <a:r>
              <a:rPr lang="pt-BR" sz="1000" dirty="0" err="1" smtClean="0">
                <a:solidFill>
                  <a:srgbClr val="5DD5FF"/>
                </a:solidFill>
                <a:latin typeface="Century Gothic" pitchFamily="34" charset="0"/>
              </a:rPr>
              <a:t>Chaisson</a:t>
            </a:r>
            <a:r>
              <a:rPr lang="pt-BR" sz="1000" dirty="0" smtClean="0">
                <a:solidFill>
                  <a:srgbClr val="5DD5FF"/>
                </a:solidFill>
                <a:latin typeface="Century Gothic" pitchFamily="34" charset="0"/>
              </a:rPr>
              <a:t> e </a:t>
            </a:r>
            <a:r>
              <a:rPr lang="pt-BR" sz="1000" dirty="0" err="1" smtClean="0">
                <a:solidFill>
                  <a:srgbClr val="5DD5FF"/>
                </a:solidFill>
                <a:latin typeface="Century Gothic" pitchFamily="34" charset="0"/>
              </a:rPr>
              <a:t>McMillan</a:t>
            </a:r>
            <a:r>
              <a:rPr lang="pt-BR" sz="1000" dirty="0" smtClean="0">
                <a:solidFill>
                  <a:srgbClr val="5DD5FF"/>
                </a:solidFill>
                <a:latin typeface="Century Gothic" pitchFamily="34" charset="0"/>
              </a:rPr>
              <a:t> – </a:t>
            </a:r>
            <a:r>
              <a:rPr lang="pt-BR" sz="1000" dirty="0" err="1" smtClean="0">
                <a:solidFill>
                  <a:srgbClr val="5DD5FF"/>
                </a:solidFill>
                <a:latin typeface="Century Gothic" pitchFamily="34" charset="0"/>
              </a:rPr>
              <a:t>Astronomy</a:t>
            </a:r>
            <a:r>
              <a:rPr lang="pt-BR" sz="1000" dirty="0" smtClean="0">
                <a:solidFill>
                  <a:srgbClr val="5DD5FF"/>
                </a:solidFill>
                <a:latin typeface="Century Gothic" pitchFamily="34" charset="0"/>
              </a:rPr>
              <a:t> </a:t>
            </a:r>
            <a:r>
              <a:rPr lang="pt-BR" sz="1000" dirty="0" err="1" smtClean="0">
                <a:solidFill>
                  <a:srgbClr val="5DD5FF"/>
                </a:solidFill>
                <a:latin typeface="Century Gothic" pitchFamily="34" charset="0"/>
              </a:rPr>
              <a:t>Today</a:t>
            </a:r>
            <a:endParaRPr lang="pt-BR" sz="1000" dirty="0" smtClean="0">
              <a:solidFill>
                <a:srgbClr val="5DD5FF"/>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000"/>
                                        <p:tgtEl>
                                          <p:spTgt spid="17"/>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1000"/>
                                        <p:tgtEl>
                                          <p:spTgt spid="4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0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0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10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2000"/>
                                        <p:tgtEl>
                                          <p:spTgt spid="52"/>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right)">
                                      <p:cBhvr>
                                        <p:cTn id="50" dur="3000"/>
                                        <p:tgtEl>
                                          <p:spTgt spid="31"/>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3000"/>
                                        <p:tgtEl>
                                          <p:spTgt spid="2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30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3000"/>
                                        <p:tgtEl>
                                          <p:spTgt spid="2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3000"/>
                                        <p:tgtEl>
                                          <p:spTgt spid="28"/>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1000"/>
                                        <p:tgtEl>
                                          <p:spTgt spid="29"/>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2000"/>
                                        <p:tgtEl>
                                          <p:spTgt spid="56"/>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right)">
                                      <p:cBhvr>
                                        <p:cTn id="73" dur="3000"/>
                                        <p:tgtEl>
                                          <p:spTgt spid="41"/>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300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3000"/>
                                        <p:tgtEl>
                                          <p:spTgt spid="4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3000"/>
                                        <p:tgtEl>
                                          <p:spTgt spid="4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3000"/>
                                        <p:tgtEl>
                                          <p:spTgt spid="43"/>
                                        </p:tgtEl>
                                      </p:cBhvr>
                                    </p:animEffect>
                                  </p:childTnLst>
                                </p:cTn>
                              </p:par>
                            </p:childTnLst>
                          </p:cTn>
                        </p:par>
                        <p:par>
                          <p:cTn id="86" fill="hold">
                            <p:stCondLst>
                              <p:cond delay="11000"/>
                            </p:stCondLst>
                            <p:childTnLst>
                              <p:par>
                                <p:cTn id="87" presetID="22" presetClass="entr" presetSubtype="4"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down)">
                                      <p:cBhvr>
                                        <p:cTn id="89" dur="1000"/>
                                        <p:tgtEl>
                                          <p:spTgt spid="55"/>
                                        </p:tgtEl>
                                      </p:cBhvr>
                                    </p:animEffect>
                                  </p:childTnLst>
                                </p:cTn>
                              </p:par>
                            </p:childTnLst>
                          </p:cTn>
                        </p:par>
                        <p:par>
                          <p:cTn id="90" fill="hold">
                            <p:stCondLst>
                              <p:cond delay="120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5" grpId="0" animBg="1"/>
      <p:bldP spid="26" grpId="0" animBg="1"/>
      <p:bldP spid="27" grpId="0" animBg="1"/>
      <p:bldP spid="28" grpId="0" animBg="1"/>
      <p:bldP spid="29" grpId="0" animBg="1"/>
      <p:bldP spid="31" grpId="0" animBg="1"/>
      <p:bldP spid="32" grpId="0" animBg="1"/>
      <p:bldP spid="33" grpId="0" animBg="1"/>
      <p:bldP spid="40" grpId="0" animBg="1"/>
      <p:bldP spid="41" grpId="0" animBg="1"/>
      <p:bldP spid="42" grpId="0" animBg="1"/>
      <p:bldP spid="43" grpId="0" animBg="1"/>
      <p:bldP spid="44" grpId="0" animBg="1"/>
      <p:bldP spid="46" grpId="0" animBg="1"/>
      <p:bldP spid="49" grpId="0"/>
      <p:bldP spid="50" grpId="0"/>
      <p:bldP spid="51" grpId="0"/>
      <p:bldP spid="52" grpId="0"/>
      <p:bldP spid="54" grpId="0"/>
      <p:bldP spid="55" grpId="0" animBg="1"/>
      <p:bldP spid="5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Software </a:t>
            </a:r>
            <a:r>
              <a:rPr lang="pt-BR" dirty="0" err="1" smtClean="0">
                <a:solidFill>
                  <a:srgbClr val="FFC000"/>
                </a:solidFill>
                <a:latin typeface="Century Gothic" pitchFamily="34" charset="0"/>
              </a:rPr>
              <a:t>Celestia</a:t>
            </a:r>
            <a:r>
              <a:rPr lang="pt-BR" dirty="0" smtClean="0">
                <a:solidFill>
                  <a:srgbClr val="FFC000"/>
                </a:solidFill>
                <a:latin typeface="Century Gothic" pitchFamily="34" charset="0"/>
              </a:rPr>
              <a:t> </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Terra</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NASA</a:t>
            </a:r>
            <a:endParaRPr lang="pt-BR" sz="1200" b="0" dirty="0">
              <a:solidFill>
                <a:srgbClr val="EE8800"/>
              </a:solidFill>
              <a:latin typeface="Century Gothic" pitchFamily="34" charset="0"/>
            </a:endParaRPr>
          </a:p>
        </p:txBody>
      </p:sp>
      <p:pic>
        <p:nvPicPr>
          <p:cNvPr id="61444" name="Picture 4" descr="Earth (click to enlarge)"/>
          <p:cNvPicPr>
            <a:picLocks noChangeAspect="1" noChangeArrowheads="1"/>
          </p:cNvPicPr>
          <p:nvPr/>
        </p:nvPicPr>
        <p:blipFill>
          <a:blip r:embed="rId2" cstate="print"/>
          <a:srcRect/>
          <a:stretch>
            <a:fillRect/>
          </a:stretch>
        </p:blipFill>
        <p:spPr bwMode="auto">
          <a:xfrm>
            <a:off x="1331640" y="1412776"/>
            <a:ext cx="6426387" cy="4375027"/>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Terra: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620688"/>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latin typeface="Century Gothic" pitchFamily="34" charset="0"/>
              </a:rPr>
              <a:t>Período orbital: 365,25 dias, aprox.</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latin typeface="Century Gothic" pitchFamily="34" charset="0"/>
              </a:rPr>
              <a:t>Rotação: 23 h 56min 4,1s DS: 24h</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latin typeface="Century Gothic" pitchFamily="34" charset="0"/>
              </a:rPr>
              <a:t> Distância ao Sol (149,4 milhões de km =1UA)</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200" b="0" i="0" u="none" strike="noStrike" kern="0" cap="none" spc="0" normalizeH="0" noProof="0" dirty="0" smtClean="0">
              <a:ln>
                <a:noFill/>
              </a:ln>
              <a:solidFill>
                <a:srgbClr val="FFC000"/>
              </a:solidFill>
              <a:uLnTx/>
              <a:uFillTx/>
              <a:latin typeface="Century Gothic" pitchFamily="34" charset="0"/>
              <a:ea typeface="+mn-ea"/>
              <a:cs typeface="+mn-cs"/>
            </a:endParaRPr>
          </a:p>
          <a:p>
            <a:pPr marL="342900" lvl="0" indent="-342900" algn="just">
              <a:spcBef>
                <a:spcPct val="20000"/>
              </a:spcBef>
              <a:buClr>
                <a:srgbClr val="FFC000"/>
              </a:buClr>
              <a:buFont typeface="Wingdings" pitchFamily="2" charset="2"/>
              <a:buChar char="v"/>
              <a:defRPr/>
            </a:pPr>
            <a:r>
              <a:rPr lang="pt-BR" sz="3200" b="0" kern="0" dirty="0" smtClean="0">
                <a:solidFill>
                  <a:srgbClr val="FFC000"/>
                </a:solidFill>
                <a:latin typeface="Century Gothic" pitchFamily="34" charset="0"/>
              </a:rPr>
              <a:t> Atmosfera de N (78%), O (21%) e outros elementos (1%)</a:t>
            </a:r>
          </a:p>
          <a:p>
            <a:pPr marL="342900" lvl="0" indent="-342900" algn="just">
              <a:spcBef>
                <a:spcPct val="20000"/>
              </a:spcBef>
              <a:buClr>
                <a:srgbClr val="FFC000"/>
              </a:buClr>
              <a:buFont typeface="Wingdings" pitchFamily="2" charset="2"/>
              <a:buChar char="v"/>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olarsystem.nasa.gov/multimedia/gallery/First_data_via_Malarguee_station_Mars_as_seen_by_VMC.jpg"/>
          <p:cNvPicPr>
            <a:picLocks noChangeAspect="1" noChangeArrowheads="1"/>
          </p:cNvPicPr>
          <p:nvPr/>
        </p:nvPicPr>
        <p:blipFill>
          <a:blip r:embed="rId2" cstate="print"/>
          <a:srcRect/>
          <a:stretch>
            <a:fillRect/>
          </a:stretch>
        </p:blipFill>
        <p:spPr bwMode="auto">
          <a:xfrm>
            <a:off x="179512" y="1556792"/>
            <a:ext cx="8316416" cy="4675862"/>
          </a:xfrm>
          <a:prstGeom prst="rect">
            <a:avLst/>
          </a:prstGeom>
          <a:noFill/>
        </p:spPr>
      </p:pic>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Marte</a:t>
            </a:r>
          </a:p>
        </p:txBody>
      </p:sp>
      <p:sp>
        <p:nvSpPr>
          <p:cNvPr id="36868" name="Rectangle 3"/>
          <p:cNvSpPr>
            <a:spLocks noChangeArrowheads="1"/>
          </p:cNvSpPr>
          <p:nvPr/>
        </p:nvSpPr>
        <p:spPr bwMode="auto">
          <a:xfrm>
            <a:off x="0" y="6309320"/>
            <a:ext cx="203132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a:t>
            </a:r>
            <a:r>
              <a:rPr lang="pt-BR" sz="1200" b="0" dirty="0" smtClean="0">
                <a:solidFill>
                  <a:srgbClr val="EE8800"/>
                </a:solidFill>
                <a:latin typeface="Century Gothic" pitchFamily="34" charset="0"/>
              </a:rPr>
              <a:t>: ESA</a:t>
            </a:r>
            <a:endParaRPr lang="pt-BR" sz="1200" b="0" dirty="0">
              <a:solidFill>
                <a:srgbClr val="EE88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Marte: características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467544" y="980728"/>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latin typeface="Century Gothic" pitchFamily="34" charset="0"/>
              </a:rPr>
              <a:t>Período orbital: 687 dias, aprox.</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latin typeface="Century Gothic" pitchFamily="34" charset="0"/>
              </a:rPr>
              <a:t>Rotação</a:t>
            </a:r>
            <a:r>
              <a:rPr lang="pt-BR" sz="3200" b="0" kern="0" smtClean="0">
                <a:solidFill>
                  <a:srgbClr val="FFC000"/>
                </a:solidFill>
                <a:latin typeface="Century Gothic" pitchFamily="34" charset="0"/>
              </a:rPr>
              <a:t>: 24 </a:t>
            </a:r>
            <a:r>
              <a:rPr lang="pt-BR" sz="3200" b="0" kern="0" dirty="0" smtClean="0">
                <a:solidFill>
                  <a:srgbClr val="FFC000"/>
                </a:solidFill>
                <a:latin typeface="Century Gothic" pitchFamily="34" charset="0"/>
              </a:rPr>
              <a:t>h 37min</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latin typeface="Century Gothic" pitchFamily="34" charset="0"/>
            </a:endParaRPr>
          </a:p>
          <a:p>
            <a:pPr marL="342900" lvl="0" indent="-342900" algn="just">
              <a:spcBef>
                <a:spcPct val="20000"/>
              </a:spcBef>
              <a:buClr>
                <a:srgbClr val="FFC000"/>
              </a:buClr>
              <a:buFont typeface="Wingdings" pitchFamily="2" charset="2"/>
              <a:buChar char="v"/>
              <a:defRPr/>
            </a:pPr>
            <a:r>
              <a:rPr lang="pt-BR" sz="3200" b="0" kern="0" dirty="0" smtClean="0">
                <a:solidFill>
                  <a:srgbClr val="FFC000"/>
                </a:solidFill>
                <a:latin typeface="Century Gothic" pitchFamily="34" charset="0"/>
              </a:rPr>
              <a:t> Atmosfera rarefeita; CO</a:t>
            </a:r>
            <a:r>
              <a:rPr lang="pt-BR" sz="3200" b="0" kern="0" baseline="-25000" dirty="0" smtClean="0">
                <a:solidFill>
                  <a:srgbClr val="FFC000"/>
                </a:solidFill>
                <a:latin typeface="Century Gothic" pitchFamily="34" charset="0"/>
              </a:rPr>
              <a:t>2</a:t>
            </a:r>
            <a:r>
              <a:rPr lang="pt-BR" sz="3200" b="0" kern="0" dirty="0" smtClean="0">
                <a:solidFill>
                  <a:srgbClr val="FFC000"/>
                </a:solidFill>
                <a:latin typeface="Century Gothic" pitchFamily="34" charset="0"/>
              </a:rPr>
              <a:t>, N</a:t>
            </a:r>
            <a:r>
              <a:rPr lang="pt-BR" sz="3200" b="0" kern="0" baseline="-25000" dirty="0" smtClean="0">
                <a:solidFill>
                  <a:srgbClr val="FFC000"/>
                </a:solidFill>
                <a:latin typeface="Century Gothic" pitchFamily="34" charset="0"/>
              </a:rPr>
              <a:t>2</a:t>
            </a:r>
            <a:r>
              <a:rPr lang="pt-BR" sz="3200" b="0" kern="0" dirty="0" smtClean="0">
                <a:solidFill>
                  <a:srgbClr val="FFC000"/>
                </a:solidFill>
                <a:latin typeface="Century Gothic" pitchFamily="34" charset="0"/>
              </a:rPr>
              <a:t>, Ar</a:t>
            </a:r>
          </a:p>
          <a:p>
            <a:pPr marL="342900" lvl="0" indent="-342900" algn="just">
              <a:spcBef>
                <a:spcPct val="20000"/>
              </a:spcBef>
              <a:buClr>
                <a:srgbClr val="FFC000"/>
              </a:buClr>
              <a:buFont typeface="Wingdings" pitchFamily="2" charset="2"/>
              <a:buChar char="v"/>
              <a:defRPr/>
            </a:pPr>
            <a:endParaRPr lang="pt-BR" sz="3200" b="0" kern="0" dirty="0" smtClean="0">
              <a:solidFill>
                <a:srgbClr val="FFC000"/>
              </a:solidFill>
              <a:latin typeface="Century Gothic" pitchFamily="34" charset="0"/>
            </a:endParaRPr>
          </a:p>
          <a:p>
            <a:pPr marL="342900" lvl="0" indent="-342900" algn="just">
              <a:spcBef>
                <a:spcPct val="20000"/>
              </a:spcBef>
              <a:buClr>
                <a:srgbClr val="FFC000"/>
              </a:buClr>
              <a:buFont typeface="Wingdings" pitchFamily="2" charset="2"/>
              <a:buChar char="v"/>
              <a:defRPr/>
            </a:pPr>
            <a:r>
              <a:rPr lang="pt-BR" sz="3200" b="0" kern="0" dirty="0" smtClean="0">
                <a:solidFill>
                  <a:srgbClr val="FFC000"/>
                </a:solidFill>
                <a:latin typeface="Century Gothic" pitchFamily="34" charset="0"/>
              </a:rPr>
              <a:t>Vermelho: minerais com Fe – oxidação</a:t>
            </a:r>
          </a:p>
          <a:p>
            <a:pPr marL="342900" lvl="0" indent="-342900" algn="just">
              <a:spcBef>
                <a:spcPct val="20000"/>
              </a:spcBef>
              <a:buClr>
                <a:srgbClr val="FFC000"/>
              </a:buClr>
              <a:defRPr/>
            </a:pPr>
            <a:endParaRPr lang="pt-BR" sz="2800" b="0" kern="0" dirty="0" smtClean="0">
              <a:solidFill>
                <a:srgbClr val="FFC000"/>
              </a:solidFill>
              <a:latin typeface="Century Gothic" pitchFamily="34" charset="0"/>
            </a:endParaRPr>
          </a:p>
          <a:p>
            <a:pPr marL="342900" lvl="0" indent="-342900" algn="just">
              <a:spcBef>
                <a:spcPct val="20000"/>
              </a:spcBef>
              <a:buClr>
                <a:srgbClr val="FFC000"/>
              </a:buClr>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2800" b="0" i="0" u="none" strike="noStrike" kern="0" cap="none" spc="0" normalizeH="0" baseline="0" noProof="0" dirty="0" smtClean="0">
              <a:ln>
                <a:noFill/>
              </a:ln>
              <a:solidFill>
                <a:srgbClr val="FF0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Satélites</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Moons of Our Solar System (click to enlarge)"/>
          <p:cNvPicPr>
            <a:picLocks noChangeAspect="1" noChangeArrowheads="1"/>
          </p:cNvPicPr>
          <p:nvPr/>
        </p:nvPicPr>
        <p:blipFill>
          <a:blip r:embed="rId3" cstate="print"/>
          <a:srcRect/>
          <a:stretch>
            <a:fillRect/>
          </a:stretch>
        </p:blipFill>
        <p:spPr bwMode="auto">
          <a:xfrm>
            <a:off x="0" y="417571"/>
            <a:ext cx="9144000" cy="6395805"/>
          </a:xfrm>
          <a:prstGeom prst="rect">
            <a:avLst/>
          </a:prstGeom>
          <a:noFill/>
        </p:spPr>
      </p:pic>
      <p:sp>
        <p:nvSpPr>
          <p:cNvPr id="36866" name="Rectangle 4"/>
          <p:cNvSpPr>
            <a:spLocks noGrp="1" noChangeArrowheads="1"/>
          </p:cNvSpPr>
          <p:nvPr>
            <p:ph type="title"/>
          </p:nvPr>
        </p:nvSpPr>
        <p:spPr>
          <a:xfrm>
            <a:off x="0" y="-171400"/>
            <a:ext cx="9144000" cy="1143000"/>
          </a:xfrm>
          <a:noFill/>
        </p:spPr>
        <p:txBody>
          <a:bodyPr/>
          <a:lstStyle/>
          <a:p>
            <a:r>
              <a:rPr lang="pt-BR" sz="4000" dirty="0" smtClean="0">
                <a:solidFill>
                  <a:schemeClr val="bg1"/>
                </a:solidFill>
                <a:latin typeface="Century Gothic" pitchFamily="34" charset="0"/>
              </a:rPr>
              <a:t>Principais satélites do Sistema Solar</a:t>
            </a: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
        <p:nvSpPr>
          <p:cNvPr id="7" name="Text Box 8"/>
          <p:cNvSpPr txBox="1">
            <a:spLocks noChangeArrowheads="1"/>
          </p:cNvSpPr>
          <p:nvPr/>
        </p:nvSpPr>
        <p:spPr bwMode="auto">
          <a:xfrm>
            <a:off x="2568611" y="2535287"/>
            <a:ext cx="62068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Lua</a:t>
            </a:r>
            <a:endParaRPr lang="pt-BR" sz="2000" dirty="0">
              <a:solidFill>
                <a:schemeClr val="bg1"/>
              </a:solidFill>
              <a:latin typeface="Century Gothic" pitchFamily="34" charset="0"/>
            </a:endParaRPr>
          </a:p>
        </p:txBody>
      </p:sp>
      <p:sp>
        <p:nvSpPr>
          <p:cNvPr id="8" name="Text Box 8"/>
          <p:cNvSpPr txBox="1">
            <a:spLocks noChangeArrowheads="1"/>
          </p:cNvSpPr>
          <p:nvPr/>
        </p:nvSpPr>
        <p:spPr bwMode="auto">
          <a:xfrm>
            <a:off x="1691680" y="5199583"/>
            <a:ext cx="102944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Calisto</a:t>
            </a:r>
            <a:endParaRPr lang="pt-BR" sz="2000" dirty="0">
              <a:solidFill>
                <a:schemeClr val="bg1"/>
              </a:solidFill>
              <a:latin typeface="Century Gothic" pitchFamily="34" charset="0"/>
            </a:endParaRPr>
          </a:p>
        </p:txBody>
      </p:sp>
      <p:sp>
        <p:nvSpPr>
          <p:cNvPr id="9" name="Text Box 8"/>
          <p:cNvSpPr txBox="1">
            <a:spLocks noChangeArrowheads="1"/>
          </p:cNvSpPr>
          <p:nvPr/>
        </p:nvSpPr>
        <p:spPr bwMode="auto">
          <a:xfrm>
            <a:off x="2718481" y="6237312"/>
            <a:ext cx="163378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Ganimedes</a:t>
            </a:r>
            <a:endParaRPr lang="pt-BR" sz="2000" dirty="0">
              <a:solidFill>
                <a:schemeClr val="bg1"/>
              </a:solidFill>
              <a:latin typeface="Century Gothic" pitchFamily="34" charset="0"/>
            </a:endParaRPr>
          </a:p>
        </p:txBody>
      </p:sp>
      <p:sp>
        <p:nvSpPr>
          <p:cNvPr id="10" name="Text Box 8"/>
          <p:cNvSpPr txBox="1">
            <a:spLocks noChangeArrowheads="1"/>
          </p:cNvSpPr>
          <p:nvPr/>
        </p:nvSpPr>
        <p:spPr bwMode="auto">
          <a:xfrm>
            <a:off x="3635896" y="4293096"/>
            <a:ext cx="1056700"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Europa</a:t>
            </a:r>
            <a:endParaRPr lang="pt-BR" sz="2000" dirty="0">
              <a:solidFill>
                <a:schemeClr val="bg1"/>
              </a:solidFill>
              <a:latin typeface="Century Gothic" pitchFamily="34" charset="0"/>
            </a:endParaRPr>
          </a:p>
        </p:txBody>
      </p:sp>
      <p:sp>
        <p:nvSpPr>
          <p:cNvPr id="11" name="Text Box 8"/>
          <p:cNvSpPr txBox="1">
            <a:spLocks noChangeArrowheads="1"/>
          </p:cNvSpPr>
          <p:nvPr/>
        </p:nvSpPr>
        <p:spPr bwMode="auto">
          <a:xfrm>
            <a:off x="5364088" y="6165304"/>
            <a:ext cx="42030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Io</a:t>
            </a:r>
            <a:endParaRPr lang="pt-BR" sz="2000" dirty="0">
              <a:solidFill>
                <a:schemeClr val="bg1"/>
              </a:solidFill>
              <a:latin typeface="Century Gothic" pitchFamily="34" charset="0"/>
            </a:endParaRPr>
          </a:p>
        </p:txBody>
      </p:sp>
      <p:sp>
        <p:nvSpPr>
          <p:cNvPr id="13" name="Text Box 8"/>
          <p:cNvSpPr txBox="1">
            <a:spLocks noChangeArrowheads="1"/>
          </p:cNvSpPr>
          <p:nvPr/>
        </p:nvSpPr>
        <p:spPr bwMode="auto">
          <a:xfrm>
            <a:off x="3993454" y="2823319"/>
            <a:ext cx="10518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Jápeto</a:t>
            </a:r>
            <a:endParaRPr lang="pt-BR" sz="2000" dirty="0">
              <a:solidFill>
                <a:schemeClr val="bg1"/>
              </a:solidFill>
              <a:latin typeface="Century Gothic" pitchFamily="34" charset="0"/>
            </a:endParaRPr>
          </a:p>
        </p:txBody>
      </p:sp>
      <p:sp>
        <p:nvSpPr>
          <p:cNvPr id="14" name="Text Box 8"/>
          <p:cNvSpPr txBox="1">
            <a:spLocks noChangeArrowheads="1"/>
          </p:cNvSpPr>
          <p:nvPr/>
        </p:nvSpPr>
        <p:spPr bwMode="auto">
          <a:xfrm>
            <a:off x="6012160" y="2780928"/>
            <a:ext cx="59984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Titã</a:t>
            </a:r>
            <a:endParaRPr lang="pt-BR" sz="2000" dirty="0">
              <a:solidFill>
                <a:schemeClr val="bg1"/>
              </a:solidFill>
              <a:latin typeface="Century Gothic" pitchFamily="34" charset="0"/>
            </a:endParaRPr>
          </a:p>
        </p:txBody>
      </p:sp>
      <p:sp>
        <p:nvSpPr>
          <p:cNvPr id="15" name="Text Box 8"/>
          <p:cNvSpPr txBox="1">
            <a:spLocks noChangeArrowheads="1"/>
          </p:cNvSpPr>
          <p:nvPr/>
        </p:nvSpPr>
        <p:spPr bwMode="auto">
          <a:xfrm>
            <a:off x="7236296" y="3861048"/>
            <a:ext cx="98456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Titânia</a:t>
            </a:r>
            <a:endParaRPr lang="pt-BR" sz="2000" dirty="0">
              <a:solidFill>
                <a:schemeClr val="bg1"/>
              </a:solidFill>
              <a:latin typeface="Century Gothic" pitchFamily="34" charset="0"/>
            </a:endParaRPr>
          </a:p>
        </p:txBody>
      </p:sp>
      <p:sp>
        <p:nvSpPr>
          <p:cNvPr id="16" name="Text Box 8"/>
          <p:cNvSpPr txBox="1">
            <a:spLocks noChangeArrowheads="1"/>
          </p:cNvSpPr>
          <p:nvPr/>
        </p:nvSpPr>
        <p:spPr bwMode="auto">
          <a:xfrm>
            <a:off x="7452320" y="4653136"/>
            <a:ext cx="113204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Oberon</a:t>
            </a:r>
            <a:endParaRPr lang="pt-BR" sz="2000" dirty="0">
              <a:solidFill>
                <a:schemeClr val="bg1"/>
              </a:solidFill>
              <a:latin typeface="Century Gothic" pitchFamily="34" charset="0"/>
            </a:endParaRPr>
          </a:p>
        </p:txBody>
      </p:sp>
      <p:sp>
        <p:nvSpPr>
          <p:cNvPr id="17" name="Text Box 8"/>
          <p:cNvSpPr txBox="1">
            <a:spLocks noChangeArrowheads="1"/>
          </p:cNvSpPr>
          <p:nvPr/>
        </p:nvSpPr>
        <p:spPr bwMode="auto">
          <a:xfrm>
            <a:off x="7236296" y="5949280"/>
            <a:ext cx="119455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Caronte</a:t>
            </a:r>
            <a:endParaRPr lang="pt-BR" sz="2000" dirty="0">
              <a:solidFill>
                <a:schemeClr val="bg1"/>
              </a:solidFill>
              <a:latin typeface="Century Gothic" pitchFamily="34" charset="0"/>
            </a:endParaRPr>
          </a:p>
        </p:txBody>
      </p:sp>
      <p:sp>
        <p:nvSpPr>
          <p:cNvPr id="18" name="Text Box 8"/>
          <p:cNvSpPr txBox="1">
            <a:spLocks noChangeArrowheads="1"/>
          </p:cNvSpPr>
          <p:nvPr/>
        </p:nvSpPr>
        <p:spPr bwMode="auto">
          <a:xfrm>
            <a:off x="4860032" y="3356992"/>
            <a:ext cx="1362874"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Encélado</a:t>
            </a:r>
            <a:endParaRPr lang="pt-BR" sz="2000" dirty="0">
              <a:solidFill>
                <a:schemeClr val="bg1"/>
              </a:solidFill>
              <a:latin typeface="Century Gothic" pitchFamily="34" charset="0"/>
            </a:endParaRPr>
          </a:p>
        </p:txBody>
      </p:sp>
      <p:sp>
        <p:nvSpPr>
          <p:cNvPr id="19" name="Text Box 8"/>
          <p:cNvSpPr txBox="1">
            <a:spLocks noChangeArrowheads="1"/>
          </p:cNvSpPr>
          <p:nvPr/>
        </p:nvSpPr>
        <p:spPr bwMode="auto">
          <a:xfrm>
            <a:off x="3923928" y="1628800"/>
            <a:ext cx="845103"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Tritão</a:t>
            </a:r>
            <a:endParaRPr lang="pt-BR" sz="2000" dirty="0">
              <a:solidFill>
                <a:schemeClr val="bg1"/>
              </a:solidFill>
              <a:latin typeface="Century Gothic" pitchFamily="34" charset="0"/>
            </a:endParaRPr>
          </a:p>
        </p:txBody>
      </p:sp>
      <p:sp>
        <p:nvSpPr>
          <p:cNvPr id="20" name="Text Box 8"/>
          <p:cNvSpPr txBox="1">
            <a:spLocks noChangeArrowheads="1"/>
          </p:cNvSpPr>
          <p:nvPr/>
        </p:nvSpPr>
        <p:spPr bwMode="auto">
          <a:xfrm>
            <a:off x="5436096" y="4293096"/>
            <a:ext cx="122180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Miranda</a:t>
            </a:r>
            <a:endParaRPr lang="pt-BR" sz="2000" dirty="0">
              <a:solidFill>
                <a:schemeClr val="bg1"/>
              </a:solidFill>
              <a:latin typeface="Century Gothic" pitchFamily="34" charset="0"/>
            </a:endParaRPr>
          </a:p>
        </p:txBody>
      </p:sp>
      <p:sp>
        <p:nvSpPr>
          <p:cNvPr id="21" name="Text Box 8"/>
          <p:cNvSpPr txBox="1">
            <a:spLocks noChangeArrowheads="1"/>
          </p:cNvSpPr>
          <p:nvPr/>
        </p:nvSpPr>
        <p:spPr bwMode="auto">
          <a:xfrm>
            <a:off x="6228184" y="1196752"/>
            <a:ext cx="94769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Thetys</a:t>
            </a:r>
            <a:endParaRPr lang="pt-BR" sz="2000" dirty="0">
              <a:solidFill>
                <a:schemeClr val="bg1"/>
              </a:solidFill>
              <a:latin typeface="Century Gothic" pitchFamily="34" charset="0"/>
            </a:endParaRPr>
          </a:p>
        </p:txBody>
      </p:sp>
      <p:sp>
        <p:nvSpPr>
          <p:cNvPr id="22" name="Text Box 8"/>
          <p:cNvSpPr txBox="1">
            <a:spLocks noChangeArrowheads="1"/>
          </p:cNvSpPr>
          <p:nvPr/>
        </p:nvSpPr>
        <p:spPr bwMode="auto">
          <a:xfrm>
            <a:off x="7339154" y="1444714"/>
            <a:ext cx="906017"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Dione</a:t>
            </a:r>
            <a:endParaRPr lang="pt-BR" sz="2000" dirty="0">
              <a:solidFill>
                <a:schemeClr val="bg1"/>
              </a:solidFill>
              <a:latin typeface="Century Gothic" pitchFamily="34" charset="0"/>
            </a:endParaRPr>
          </a:p>
        </p:txBody>
      </p:sp>
      <p:sp>
        <p:nvSpPr>
          <p:cNvPr id="23" name="Text Box 8"/>
          <p:cNvSpPr txBox="1">
            <a:spLocks noChangeArrowheads="1"/>
          </p:cNvSpPr>
          <p:nvPr/>
        </p:nvSpPr>
        <p:spPr bwMode="auto">
          <a:xfrm>
            <a:off x="7308304" y="3100898"/>
            <a:ext cx="82105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Rhea</a:t>
            </a:r>
            <a:endParaRPr lang="pt-BR" sz="2000" dirty="0">
              <a:solidFill>
                <a:schemeClr val="bg1"/>
              </a:solidFill>
              <a:latin typeface="Century Gothic" pitchFamily="34" charset="0"/>
            </a:endParaRPr>
          </a:p>
        </p:txBody>
      </p:sp>
      <p:sp>
        <p:nvSpPr>
          <p:cNvPr id="24" name="Text Box 8"/>
          <p:cNvSpPr txBox="1">
            <a:spLocks noChangeArrowheads="1"/>
          </p:cNvSpPr>
          <p:nvPr/>
        </p:nvSpPr>
        <p:spPr bwMode="auto">
          <a:xfrm>
            <a:off x="7843210" y="2060848"/>
            <a:ext cx="99899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Mimas</a:t>
            </a:r>
            <a:endParaRPr lang="pt-BR" sz="2000" dirty="0">
              <a:solidFill>
                <a:schemeClr val="bg1"/>
              </a:solidFill>
              <a:latin typeface="Century Gothic" pitchFamily="34" charset="0"/>
            </a:endParaRPr>
          </a:p>
        </p:txBody>
      </p:sp>
      <p:sp>
        <p:nvSpPr>
          <p:cNvPr id="25" name="Text Box 8"/>
          <p:cNvSpPr txBox="1">
            <a:spLocks noChangeArrowheads="1"/>
          </p:cNvSpPr>
          <p:nvPr/>
        </p:nvSpPr>
        <p:spPr bwMode="auto">
          <a:xfrm>
            <a:off x="251520" y="3429000"/>
            <a:ext cx="78899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Terra</a:t>
            </a:r>
            <a:endParaRPr lang="pt-BR" sz="20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20688"/>
            <a:ext cx="9144000" cy="457200"/>
          </a:xfrm>
        </p:spPr>
        <p:txBody>
          <a:bodyPr/>
          <a:lstStyle/>
          <a:p>
            <a:pPr>
              <a:buClr>
                <a:srgbClr val="C00000"/>
              </a:buClr>
            </a:pPr>
            <a:r>
              <a:rPr lang="pt-BR" sz="4000" dirty="0" smtClean="0">
                <a:solidFill>
                  <a:schemeClr val="bg1"/>
                </a:solidFill>
                <a:latin typeface="Century Gothic" pitchFamily="34" charset="0"/>
              </a:rPr>
              <a:t>Satélites:</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terrestres</a:t>
            </a:r>
          </a:p>
        </p:txBody>
      </p:sp>
      <p:sp>
        <p:nvSpPr>
          <p:cNvPr id="14345" name="Text Box 9"/>
          <p:cNvSpPr txBox="1">
            <a:spLocks noChangeArrowheads="1"/>
          </p:cNvSpPr>
          <p:nvPr/>
        </p:nvSpPr>
        <p:spPr bwMode="auto">
          <a:xfrm>
            <a:off x="1403648" y="2242607"/>
            <a:ext cx="6675225" cy="2554545"/>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Mercúrio: nenhum</a:t>
            </a:r>
            <a:endParaRPr lang="pt-BR" sz="4000" b="0" dirty="0">
              <a:solidFill>
                <a:srgbClr val="FFC000"/>
              </a:solidFill>
              <a:latin typeface="Century Gothic" pitchFamily="34" charset="0"/>
            </a:endParaRPr>
          </a:p>
          <a:p>
            <a:pPr marL="457200" indent="-457200" algn="l">
              <a:buClr>
                <a:srgbClr val="C00000"/>
              </a:buClr>
              <a:defRPr/>
            </a:pPr>
            <a:r>
              <a:rPr lang="pt-BR" sz="4000" b="0" dirty="0" smtClean="0">
                <a:solidFill>
                  <a:srgbClr val="FFC000"/>
                </a:solidFill>
                <a:latin typeface="Century Gothic" pitchFamily="34" charset="0"/>
              </a:rPr>
              <a:t>Vênus: nenhum</a:t>
            </a:r>
          </a:p>
          <a:p>
            <a:pPr marL="457200" indent="-457200" algn="l">
              <a:buClr>
                <a:srgbClr val="C00000"/>
              </a:buClr>
              <a:defRPr/>
            </a:pPr>
            <a:r>
              <a:rPr lang="pt-BR" sz="4000" b="0" dirty="0" smtClean="0">
                <a:solidFill>
                  <a:srgbClr val="FFC000"/>
                </a:solidFill>
                <a:latin typeface="Century Gothic" pitchFamily="34" charset="0"/>
              </a:rPr>
              <a:t>Terra: 1 (Lua)</a:t>
            </a:r>
          </a:p>
          <a:p>
            <a:pPr marL="457200" indent="-457200" algn="l">
              <a:buClr>
                <a:srgbClr val="C00000"/>
              </a:buClr>
              <a:defRPr/>
            </a:pPr>
            <a:r>
              <a:rPr lang="pt-BR" sz="4000" b="0" dirty="0" smtClean="0">
                <a:solidFill>
                  <a:srgbClr val="FFC000"/>
                </a:solidFill>
                <a:latin typeface="Century Gothic" pitchFamily="34" charset="0"/>
              </a:rPr>
              <a:t>Marte: 2 (</a:t>
            </a:r>
            <a:r>
              <a:rPr lang="pt-BR" sz="4000" b="0" dirty="0" err="1" smtClean="0">
                <a:solidFill>
                  <a:srgbClr val="FFC000"/>
                </a:solidFill>
                <a:latin typeface="Century Gothic" pitchFamily="34" charset="0"/>
              </a:rPr>
              <a:t>Fobos</a:t>
            </a:r>
            <a:r>
              <a:rPr lang="pt-BR" sz="4000" b="0" dirty="0" smtClean="0">
                <a:solidFill>
                  <a:srgbClr val="FFC000"/>
                </a:solidFill>
                <a:latin typeface="Century Gothic" pitchFamily="34" charset="0"/>
              </a:rPr>
              <a:t> e Deimos)</a:t>
            </a:r>
            <a:endParaRPr lang="pt-BR" sz="4000"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95536"/>
            <a:ext cx="9144000" cy="457200"/>
          </a:xfrm>
        </p:spPr>
        <p:txBody>
          <a:bodyPr/>
          <a:lstStyle/>
          <a:p>
            <a:pPr>
              <a:buClr>
                <a:srgbClr val="C00000"/>
              </a:buClr>
            </a:pPr>
            <a:r>
              <a:rPr lang="pt-BR" sz="4000" dirty="0" smtClean="0">
                <a:solidFill>
                  <a:schemeClr val="bg1"/>
                </a:solidFill>
                <a:latin typeface="Century Gothic" pitchFamily="34" charset="0"/>
              </a:rPr>
              <a:t>Satélites: </a:t>
            </a:r>
            <a:br>
              <a:rPr lang="pt-BR" sz="4000" dirty="0" smtClean="0">
                <a:solidFill>
                  <a:schemeClr val="bg1"/>
                </a:solidFill>
                <a:latin typeface="Century Gothic" pitchFamily="34" charset="0"/>
              </a:rPr>
            </a:br>
            <a:r>
              <a:rPr lang="pt-BR" sz="4000" dirty="0" smtClean="0">
                <a:solidFill>
                  <a:schemeClr val="bg1"/>
                </a:solidFill>
                <a:latin typeface="Century Gothic" pitchFamily="34" charset="0"/>
              </a:rPr>
              <a:t>planetas </a:t>
            </a:r>
            <a:r>
              <a:rPr lang="pt-BR" sz="4000" dirty="0" err="1" smtClean="0">
                <a:solidFill>
                  <a:schemeClr val="bg1"/>
                </a:solidFill>
                <a:latin typeface="Century Gothic" pitchFamily="34" charset="0"/>
              </a:rPr>
              <a:t>jovianos</a:t>
            </a:r>
            <a:endParaRPr lang="pt-BR" sz="4000" dirty="0" smtClean="0">
              <a:solidFill>
                <a:schemeClr val="bg1"/>
              </a:solidFill>
              <a:latin typeface="Century Gothic" pitchFamily="34" charset="0"/>
            </a:endParaRPr>
          </a:p>
        </p:txBody>
      </p:sp>
      <p:sp>
        <p:nvSpPr>
          <p:cNvPr id="14345" name="Text Box 9"/>
          <p:cNvSpPr txBox="1">
            <a:spLocks noChangeArrowheads="1"/>
          </p:cNvSpPr>
          <p:nvPr/>
        </p:nvSpPr>
        <p:spPr bwMode="auto">
          <a:xfrm>
            <a:off x="3059832" y="2420888"/>
            <a:ext cx="2912977" cy="3170099"/>
          </a:xfrm>
          <a:prstGeom prst="rect">
            <a:avLst/>
          </a:prstGeom>
          <a:noFill/>
          <a:ln w="28575">
            <a:noFill/>
            <a:miter lim="800000"/>
            <a:headEnd type="none" w="sm" len="sm"/>
            <a:tailEnd/>
          </a:ln>
        </p:spPr>
        <p:txBody>
          <a:bodyPr wrap="none">
            <a:spAutoFit/>
          </a:bodyPr>
          <a:lstStyle/>
          <a:p>
            <a:pPr marL="457200" indent="-457200" algn="l">
              <a:buClr>
                <a:srgbClr val="C00000"/>
              </a:buClr>
              <a:defRPr/>
            </a:pPr>
            <a:r>
              <a:rPr lang="pt-BR" sz="4000" b="0" dirty="0" smtClean="0">
                <a:solidFill>
                  <a:srgbClr val="FFC000"/>
                </a:solidFill>
                <a:latin typeface="Century Gothic" pitchFamily="34" charset="0"/>
              </a:rPr>
              <a:t>Júpiter: 67</a:t>
            </a:r>
          </a:p>
          <a:p>
            <a:pPr marL="457200" indent="-457200" algn="l">
              <a:buClr>
                <a:srgbClr val="C00000"/>
              </a:buClr>
              <a:defRPr/>
            </a:pPr>
            <a:r>
              <a:rPr lang="pt-BR" sz="4000" b="0" dirty="0" smtClean="0">
                <a:solidFill>
                  <a:srgbClr val="FFC000"/>
                </a:solidFill>
                <a:latin typeface="Century Gothic" pitchFamily="34" charset="0"/>
              </a:rPr>
              <a:t>Saturno: 62</a:t>
            </a:r>
          </a:p>
          <a:p>
            <a:pPr marL="457200" indent="-457200" algn="l">
              <a:buClr>
                <a:srgbClr val="C00000"/>
              </a:buClr>
              <a:defRPr/>
            </a:pPr>
            <a:r>
              <a:rPr lang="pt-BR" sz="4000" b="0" dirty="0" smtClean="0">
                <a:solidFill>
                  <a:srgbClr val="FFC000"/>
                </a:solidFill>
                <a:latin typeface="Century Gothic" pitchFamily="34" charset="0"/>
              </a:rPr>
              <a:t>Urano: 27</a:t>
            </a:r>
          </a:p>
          <a:p>
            <a:pPr marL="457200" indent="-457200" algn="l">
              <a:buClr>
                <a:srgbClr val="C00000"/>
              </a:buClr>
              <a:defRPr/>
            </a:pPr>
            <a:r>
              <a:rPr lang="pt-BR" sz="4000" b="0" dirty="0" smtClean="0">
                <a:solidFill>
                  <a:srgbClr val="FFC000"/>
                </a:solidFill>
                <a:latin typeface="Century Gothic" pitchFamily="34" charset="0"/>
              </a:rPr>
              <a:t>Netuno: 13</a:t>
            </a:r>
          </a:p>
          <a:p>
            <a:pPr marL="457200" indent="-457200" algn="l">
              <a:buClr>
                <a:srgbClr val="C00000"/>
              </a:buClr>
              <a:defRPr/>
            </a:pPr>
            <a:endParaRPr lang="pt-BR" sz="40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2000"/>
                                        <p:tgtEl>
                                          <p:spTgt spid="14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5">
                                            <p:txEl>
                                              <p:pRg st="1" end="1"/>
                                            </p:txEl>
                                          </p:spTgt>
                                        </p:tgtEl>
                                        <p:attrNameLst>
                                          <p:attrName>style.visibility</p:attrName>
                                        </p:attrNameLst>
                                      </p:cBhvr>
                                      <p:to>
                                        <p:strVal val="visible"/>
                                      </p:to>
                                    </p:set>
                                    <p:animEffect transition="in" filter="fade">
                                      <p:cBhvr>
                                        <p:cTn id="12" dur="2000"/>
                                        <p:tgtEl>
                                          <p:spTgt spid="14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5">
                                            <p:txEl>
                                              <p:pRg st="2" end="2"/>
                                            </p:txEl>
                                          </p:spTgt>
                                        </p:tgtEl>
                                        <p:attrNameLst>
                                          <p:attrName>style.visibility</p:attrName>
                                        </p:attrNameLst>
                                      </p:cBhvr>
                                      <p:to>
                                        <p:strVal val="visible"/>
                                      </p:to>
                                    </p:set>
                                    <p:animEffect transition="in" filter="fade">
                                      <p:cBhvr>
                                        <p:cTn id="17" dur="2000"/>
                                        <p:tgtEl>
                                          <p:spTgt spid="14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5">
                                            <p:txEl>
                                              <p:pRg st="3" end="3"/>
                                            </p:txEl>
                                          </p:spTgt>
                                        </p:tgtEl>
                                        <p:attrNameLst>
                                          <p:attrName>style.visibility</p:attrName>
                                        </p:attrNameLst>
                                      </p:cBhvr>
                                      <p:to>
                                        <p:strVal val="visible"/>
                                      </p:to>
                                    </p:set>
                                    <p:animEffect transition="in" filter="fade">
                                      <p:cBhvr>
                                        <p:cTn id="22" dur="2000"/>
                                        <p:tgtEl>
                                          <p:spTgt spid="143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ull Moon (click to enlarge)"/>
          <p:cNvPicPr>
            <a:picLocks noChangeAspect="1" noChangeArrowheads="1"/>
          </p:cNvPicPr>
          <p:nvPr/>
        </p:nvPicPr>
        <p:blipFill>
          <a:blip r:embed="rId3" cstate="print"/>
          <a:srcRect l="11230"/>
          <a:stretch>
            <a:fillRect/>
          </a:stretch>
        </p:blipFill>
        <p:spPr bwMode="auto">
          <a:xfrm>
            <a:off x="1403648" y="476672"/>
            <a:ext cx="7558176" cy="6048672"/>
          </a:xfrm>
          <a:prstGeom prst="rect">
            <a:avLst/>
          </a:prstGeom>
          <a:noFill/>
        </p:spPr>
      </p:pic>
      <p:sp>
        <p:nvSpPr>
          <p:cNvPr id="12" name="Rectangle 2"/>
          <p:cNvSpPr txBox="1">
            <a:spLocks noChangeArrowheads="1"/>
          </p:cNvSpPr>
          <p:nvPr/>
        </p:nvSpPr>
        <p:spPr bwMode="auto">
          <a:xfrm>
            <a:off x="36512" y="44624"/>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Terra</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a Lua</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NASA/JPL</a:t>
            </a:r>
            <a:endParaRPr lang="pt-BR" sz="1200" b="0" dirty="0">
              <a:solidFill>
                <a:srgbClr val="FFC000"/>
              </a:solidFill>
              <a:latin typeface="Century Gothic" pitchFamily="34" charset="0"/>
            </a:endParaRPr>
          </a:p>
        </p:txBody>
      </p:sp>
      <p:sp>
        <p:nvSpPr>
          <p:cNvPr id="9" name="Text Box 9"/>
          <p:cNvSpPr txBox="1">
            <a:spLocks noChangeArrowheads="1"/>
          </p:cNvSpPr>
          <p:nvPr/>
        </p:nvSpPr>
        <p:spPr bwMode="auto">
          <a:xfrm>
            <a:off x="6660232" y="5949280"/>
            <a:ext cx="2232248"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a:t>
            </a:r>
            <a:r>
              <a:rPr lang="pt-BR" sz="1800" dirty="0" err="1" smtClean="0">
                <a:solidFill>
                  <a:srgbClr val="FFC000"/>
                </a:solidFill>
                <a:latin typeface="Century Gothic" pitchFamily="34" charset="0"/>
              </a:rPr>
              <a:t>Tycho</a:t>
            </a:r>
            <a:endParaRPr lang="pt-BR" sz="1800" dirty="0">
              <a:solidFill>
                <a:srgbClr val="FFC000"/>
              </a:solidFill>
              <a:latin typeface="Century Gothic" pitchFamily="34" charset="0"/>
            </a:endParaRPr>
          </a:p>
        </p:txBody>
      </p:sp>
      <p:sp>
        <p:nvSpPr>
          <p:cNvPr id="11" name="Text Box 9"/>
          <p:cNvSpPr txBox="1">
            <a:spLocks noChangeArrowheads="1"/>
          </p:cNvSpPr>
          <p:nvPr/>
        </p:nvSpPr>
        <p:spPr bwMode="auto">
          <a:xfrm>
            <a:off x="467544" y="472514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rgbClr val="FFC000"/>
                </a:solidFill>
                <a:latin typeface="Century Gothic" pitchFamily="34" charset="0"/>
              </a:rPr>
              <a:t>Cratera  </a:t>
            </a:r>
          </a:p>
          <a:p>
            <a:pPr marL="457200" indent="-457200">
              <a:buClr>
                <a:srgbClr val="C00000"/>
              </a:buClr>
              <a:defRPr/>
            </a:pPr>
            <a:r>
              <a:rPr lang="pt-BR" sz="1800" dirty="0" err="1" smtClean="0">
                <a:solidFill>
                  <a:srgbClr val="FFC000"/>
                </a:solidFill>
                <a:latin typeface="Century Gothic" pitchFamily="34" charset="0"/>
              </a:rPr>
              <a:t>Copernicus</a:t>
            </a:r>
            <a:endParaRPr lang="pt-BR" sz="1800" dirty="0">
              <a:solidFill>
                <a:srgbClr val="FFC000"/>
              </a:solidFill>
              <a:latin typeface="Century Gothic" pitchFamily="34" charset="0"/>
            </a:endParaRPr>
          </a:p>
        </p:txBody>
      </p:sp>
      <p:sp>
        <p:nvSpPr>
          <p:cNvPr id="13" name="Text Box 9"/>
          <p:cNvSpPr txBox="1">
            <a:spLocks noChangeArrowheads="1"/>
          </p:cNvSpPr>
          <p:nvPr/>
        </p:nvSpPr>
        <p:spPr bwMode="auto">
          <a:xfrm>
            <a:off x="251520" y="2420888"/>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Imbrium</a:t>
            </a:r>
            <a:endParaRPr lang="pt-BR" sz="1800" dirty="0">
              <a:solidFill>
                <a:srgbClr val="FFC000"/>
              </a:solidFill>
              <a:latin typeface="Century Gothic" pitchFamily="34" charset="0"/>
            </a:endParaRPr>
          </a:p>
        </p:txBody>
      </p:sp>
      <p:sp>
        <p:nvSpPr>
          <p:cNvPr id="14" name="Text Box 9"/>
          <p:cNvSpPr txBox="1">
            <a:spLocks noChangeArrowheads="1"/>
          </p:cNvSpPr>
          <p:nvPr/>
        </p:nvSpPr>
        <p:spPr bwMode="auto">
          <a:xfrm>
            <a:off x="323528" y="3645024"/>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rgbClr val="FFC000"/>
                </a:solidFill>
                <a:latin typeface="Century Gothic" pitchFamily="34" charset="0"/>
              </a:rPr>
              <a:t>Oceanus</a:t>
            </a:r>
            <a:r>
              <a:rPr lang="pt-BR" sz="1800" dirty="0" smtClean="0">
                <a:solidFill>
                  <a:srgbClr val="FFC000"/>
                </a:solidFill>
                <a:latin typeface="Century Gothic" pitchFamily="34" charset="0"/>
              </a:rPr>
              <a:t> </a:t>
            </a:r>
          </a:p>
          <a:p>
            <a:pPr algn="l">
              <a:buClr>
                <a:srgbClr val="C00000"/>
              </a:buClr>
              <a:defRPr/>
            </a:pPr>
            <a:r>
              <a:rPr lang="pt-BR" sz="1800" dirty="0" err="1" smtClean="0">
                <a:solidFill>
                  <a:srgbClr val="FFC000"/>
                </a:solidFill>
                <a:latin typeface="Century Gothic" pitchFamily="34" charset="0"/>
              </a:rPr>
              <a:t>Procellarum</a:t>
            </a:r>
            <a:endParaRPr lang="pt-BR" sz="1800" dirty="0">
              <a:solidFill>
                <a:srgbClr val="FFC000"/>
              </a:solidFill>
              <a:latin typeface="Century Gothic" pitchFamily="34" charset="0"/>
            </a:endParaRPr>
          </a:p>
        </p:txBody>
      </p:sp>
      <p:sp>
        <p:nvSpPr>
          <p:cNvPr id="15" name="Text Box 9"/>
          <p:cNvSpPr txBox="1">
            <a:spLocks noChangeArrowheads="1"/>
          </p:cNvSpPr>
          <p:nvPr/>
        </p:nvSpPr>
        <p:spPr bwMode="auto">
          <a:xfrm>
            <a:off x="7884368" y="3501008"/>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Crisium</a:t>
            </a:r>
            <a:endParaRPr lang="pt-BR" sz="1800" dirty="0">
              <a:solidFill>
                <a:srgbClr val="FFC000"/>
              </a:solidFill>
              <a:latin typeface="Century Gothic" pitchFamily="34" charset="0"/>
            </a:endParaRPr>
          </a:p>
        </p:txBody>
      </p:sp>
      <p:sp>
        <p:nvSpPr>
          <p:cNvPr id="16" name="Text Box 9"/>
          <p:cNvSpPr txBox="1">
            <a:spLocks noChangeArrowheads="1"/>
          </p:cNvSpPr>
          <p:nvPr/>
        </p:nvSpPr>
        <p:spPr bwMode="auto">
          <a:xfrm>
            <a:off x="6300192" y="548680"/>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Serenitatis</a:t>
            </a:r>
            <a:endParaRPr lang="pt-BR" sz="1800" dirty="0">
              <a:solidFill>
                <a:srgbClr val="FFC000"/>
              </a:solidFill>
              <a:latin typeface="Century Gothic" pitchFamily="34" charset="0"/>
            </a:endParaRPr>
          </a:p>
        </p:txBody>
      </p:sp>
      <p:sp>
        <p:nvSpPr>
          <p:cNvPr id="17" name="Text Box 9"/>
          <p:cNvSpPr txBox="1">
            <a:spLocks noChangeArrowheads="1"/>
          </p:cNvSpPr>
          <p:nvPr/>
        </p:nvSpPr>
        <p:spPr bwMode="auto">
          <a:xfrm>
            <a:off x="7416824" y="1270501"/>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Tranquilitatis</a:t>
            </a:r>
            <a:endParaRPr lang="pt-BR" sz="1800" dirty="0">
              <a:solidFill>
                <a:srgbClr val="FFC000"/>
              </a:solidFill>
              <a:latin typeface="Century Gothic" pitchFamily="34" charset="0"/>
            </a:endParaRPr>
          </a:p>
        </p:txBody>
      </p:sp>
      <p:sp>
        <p:nvSpPr>
          <p:cNvPr id="18" name="Text Box 9"/>
          <p:cNvSpPr txBox="1">
            <a:spLocks noChangeArrowheads="1"/>
          </p:cNvSpPr>
          <p:nvPr/>
        </p:nvSpPr>
        <p:spPr bwMode="auto">
          <a:xfrm>
            <a:off x="7452320" y="4437112"/>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lgn="l">
              <a:buClr>
                <a:srgbClr val="C00000"/>
              </a:buClr>
              <a:defRPr/>
            </a:pPr>
            <a:r>
              <a:rPr lang="pt-BR" sz="1800" dirty="0" err="1" smtClean="0">
                <a:solidFill>
                  <a:srgbClr val="FFC000"/>
                </a:solidFill>
                <a:latin typeface="Century Gothic" pitchFamily="34" charset="0"/>
              </a:rPr>
              <a:t>Foecunditatis</a:t>
            </a:r>
            <a:endParaRPr lang="pt-BR" sz="1800" dirty="0">
              <a:solidFill>
                <a:srgbClr val="FFC000"/>
              </a:solidFill>
              <a:latin typeface="Century Gothic" pitchFamily="34" charset="0"/>
            </a:endParaRPr>
          </a:p>
        </p:txBody>
      </p:sp>
      <p:sp>
        <p:nvSpPr>
          <p:cNvPr id="19" name="Text Box 9"/>
          <p:cNvSpPr txBox="1">
            <a:spLocks noChangeArrowheads="1"/>
          </p:cNvSpPr>
          <p:nvPr/>
        </p:nvSpPr>
        <p:spPr bwMode="auto">
          <a:xfrm>
            <a:off x="7775848" y="5157192"/>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p>
          <a:p>
            <a:pPr marL="457200" indent="-457200">
              <a:buClr>
                <a:srgbClr val="C00000"/>
              </a:buClr>
              <a:defRPr/>
            </a:pPr>
            <a:r>
              <a:rPr lang="pt-BR" sz="1800" dirty="0" err="1" smtClean="0">
                <a:solidFill>
                  <a:srgbClr val="FFC000"/>
                </a:solidFill>
                <a:latin typeface="Century Gothic" pitchFamily="34" charset="0"/>
              </a:rPr>
              <a:t>Nectatis</a:t>
            </a:r>
            <a:endParaRPr lang="pt-BR" sz="1800" dirty="0">
              <a:solidFill>
                <a:srgbClr val="FFC000"/>
              </a:solidFill>
              <a:latin typeface="Century Gothic" pitchFamily="34" charset="0"/>
            </a:endParaRPr>
          </a:p>
        </p:txBody>
      </p:sp>
      <p:cxnSp>
        <p:nvCxnSpPr>
          <p:cNvPr id="21" name="Conector de seta reta 20"/>
          <p:cNvCxnSpPr>
            <a:stCxn id="18" idx="1"/>
          </p:cNvCxnSpPr>
          <p:nvPr/>
        </p:nvCxnSpPr>
        <p:spPr bwMode="auto">
          <a:xfrm flipH="1" flipV="1">
            <a:off x="6660232" y="4149080"/>
            <a:ext cx="792088" cy="611198"/>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22" name="Conector de seta reta 21"/>
          <p:cNvCxnSpPr>
            <a:stCxn id="11" idx="0"/>
          </p:cNvCxnSpPr>
          <p:nvPr/>
        </p:nvCxnSpPr>
        <p:spPr bwMode="auto">
          <a:xfrm flipV="1">
            <a:off x="1223628" y="3573016"/>
            <a:ext cx="2052228" cy="1152128"/>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24" name="Conector de seta reta 23"/>
          <p:cNvCxnSpPr>
            <a:stCxn id="14" idx="0"/>
          </p:cNvCxnSpPr>
          <p:nvPr/>
        </p:nvCxnSpPr>
        <p:spPr bwMode="auto">
          <a:xfrm flipV="1">
            <a:off x="1187624" y="2996952"/>
            <a:ext cx="1008112" cy="648072"/>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30" name="Conector de seta reta 29"/>
          <p:cNvCxnSpPr/>
          <p:nvPr/>
        </p:nvCxnSpPr>
        <p:spPr bwMode="auto">
          <a:xfrm flipV="1">
            <a:off x="2051720" y="2492896"/>
            <a:ext cx="1656184" cy="14401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32" name="Conector de seta reta 31"/>
          <p:cNvCxnSpPr>
            <a:stCxn id="17" idx="2"/>
          </p:cNvCxnSpPr>
          <p:nvPr/>
        </p:nvCxnSpPr>
        <p:spPr bwMode="auto">
          <a:xfrm flipH="1">
            <a:off x="5652120" y="1916832"/>
            <a:ext cx="2628292" cy="1728192"/>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34" name="Conector de seta reta 33"/>
          <p:cNvCxnSpPr>
            <a:stCxn id="15" idx="1"/>
          </p:cNvCxnSpPr>
          <p:nvPr/>
        </p:nvCxnSpPr>
        <p:spPr bwMode="auto">
          <a:xfrm flipH="1" flipV="1">
            <a:off x="6876256" y="3068960"/>
            <a:ext cx="1008112" cy="755214"/>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37" name="Conector de seta reta 36"/>
          <p:cNvCxnSpPr>
            <a:stCxn id="16" idx="2"/>
          </p:cNvCxnSpPr>
          <p:nvPr/>
        </p:nvCxnSpPr>
        <p:spPr bwMode="auto">
          <a:xfrm flipH="1">
            <a:off x="5148064" y="918012"/>
            <a:ext cx="2196244" cy="186291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49" name="Conector de seta reta 48"/>
          <p:cNvCxnSpPr/>
          <p:nvPr/>
        </p:nvCxnSpPr>
        <p:spPr bwMode="auto">
          <a:xfrm flipH="1" flipV="1">
            <a:off x="3923928" y="5949280"/>
            <a:ext cx="2592288" cy="18466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54" name="Conector de seta reta 53"/>
          <p:cNvCxnSpPr>
            <a:stCxn id="19" idx="1"/>
          </p:cNvCxnSpPr>
          <p:nvPr/>
        </p:nvCxnSpPr>
        <p:spPr bwMode="auto">
          <a:xfrm flipH="1" flipV="1">
            <a:off x="5940152" y="4869160"/>
            <a:ext cx="1835696" cy="611198"/>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39" name="Text Box 9"/>
          <p:cNvSpPr txBox="1">
            <a:spLocks noChangeArrowheads="1"/>
          </p:cNvSpPr>
          <p:nvPr/>
        </p:nvSpPr>
        <p:spPr bwMode="auto">
          <a:xfrm>
            <a:off x="209480" y="1268760"/>
            <a:ext cx="2232248"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rgbClr val="FFC000"/>
                </a:solidFill>
                <a:latin typeface="Century Gothic" pitchFamily="34" charset="0"/>
              </a:rPr>
              <a:t>Cratera  Platão</a:t>
            </a:r>
            <a:endParaRPr lang="pt-BR" sz="1800" dirty="0">
              <a:solidFill>
                <a:srgbClr val="FFC000"/>
              </a:solidFill>
              <a:latin typeface="Century Gothic" pitchFamily="34" charset="0"/>
            </a:endParaRPr>
          </a:p>
        </p:txBody>
      </p:sp>
      <p:cxnSp>
        <p:nvCxnSpPr>
          <p:cNvPr id="40" name="Conector de seta reta 39"/>
          <p:cNvCxnSpPr/>
          <p:nvPr/>
        </p:nvCxnSpPr>
        <p:spPr bwMode="auto">
          <a:xfrm>
            <a:off x="2153696" y="1484784"/>
            <a:ext cx="1979712" cy="14401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cxnSp>
        <p:nvCxnSpPr>
          <p:cNvPr id="46" name="Conector de seta reta 45"/>
          <p:cNvCxnSpPr/>
          <p:nvPr/>
        </p:nvCxnSpPr>
        <p:spPr bwMode="auto">
          <a:xfrm flipV="1">
            <a:off x="2267744" y="5085184"/>
            <a:ext cx="1224136" cy="86409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47" name="Text Box 9"/>
          <p:cNvSpPr txBox="1">
            <a:spLocks noChangeArrowheads="1"/>
          </p:cNvSpPr>
          <p:nvPr/>
        </p:nvSpPr>
        <p:spPr bwMode="auto">
          <a:xfrm>
            <a:off x="467544" y="5733256"/>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rgbClr val="FFC000"/>
                </a:solidFill>
                <a:latin typeface="Century Gothic" pitchFamily="34" charset="0"/>
              </a:rPr>
              <a:t>Mare</a:t>
            </a:r>
            <a:r>
              <a:rPr lang="pt-BR" sz="1800" dirty="0" smtClean="0">
                <a:solidFill>
                  <a:srgbClr val="FFC000"/>
                </a:solidFill>
                <a:latin typeface="Century Gothic" pitchFamily="34" charset="0"/>
              </a:rPr>
              <a:t> </a:t>
            </a:r>
            <a:r>
              <a:rPr lang="pt-BR" sz="1800" dirty="0" err="1" smtClean="0">
                <a:solidFill>
                  <a:srgbClr val="FFC000"/>
                </a:solidFill>
                <a:latin typeface="Century Gothic" pitchFamily="34" charset="0"/>
              </a:rPr>
              <a:t>Nubium</a:t>
            </a:r>
            <a:endParaRPr lang="pt-BR" sz="1800" dirty="0">
              <a:solidFill>
                <a:srgbClr val="FFC000"/>
              </a:solidFill>
              <a:latin typeface="Century Gothic" pitchFamily="34" charset="0"/>
            </a:endParaRPr>
          </a:p>
        </p:txBody>
      </p:sp>
      <p:sp>
        <p:nvSpPr>
          <p:cNvPr id="28" name="Retângulo 27"/>
          <p:cNvSpPr/>
          <p:nvPr/>
        </p:nvSpPr>
        <p:spPr>
          <a:xfrm>
            <a:off x="6300192" y="116632"/>
            <a:ext cx="2768707" cy="400110"/>
          </a:xfrm>
          <a:prstGeom prst="rect">
            <a:avLst/>
          </a:prstGeom>
        </p:spPr>
        <p:txBody>
          <a:bodyPr wrap="none">
            <a:spAutoFit/>
          </a:bodyPr>
          <a:lstStyle/>
          <a:p>
            <a:r>
              <a:rPr lang="pt-BR" sz="2000" kern="0" dirty="0" smtClean="0">
                <a:solidFill>
                  <a:schemeClr val="bg1"/>
                </a:solidFill>
                <a:latin typeface="Century Gothic" pitchFamily="34" charset="0"/>
              </a:rPr>
              <a:t>Diâmetro: (3.476 km</a:t>
            </a:r>
            <a:r>
              <a:rPr lang="pt-BR" sz="2000" b="0" kern="0" dirty="0" smtClean="0">
                <a:solidFill>
                  <a:schemeClr val="bg1"/>
                </a:solidFill>
                <a:latin typeface="Century Gothic" pitchFamily="34" charset="0"/>
              </a:rPr>
              <a:t>)</a:t>
            </a:r>
            <a:endParaRPr lang="pt-BR" sz="20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20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2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20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0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2000"/>
                                        <p:tgtEl>
                                          <p:spTgt spid="5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20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action="ppaction://hlinkfile"/>
          </p:cNvPr>
          <p:cNvPicPr>
            <a:picLocks noChangeArrowheads="1"/>
          </p:cNvPicPr>
          <p:nvPr/>
        </p:nvPicPr>
        <p:blipFill>
          <a:blip r:embed="rId3" cstate="print">
            <a:lum bright="3000" contrast="13000"/>
          </a:blip>
          <a:stretch>
            <a:fillRect/>
          </a:stretch>
        </p:blipFill>
        <p:spPr bwMode="auto">
          <a:xfrm>
            <a:off x="3419872" y="3357192"/>
            <a:ext cx="1800000" cy="1800000"/>
          </a:xfrm>
          <a:prstGeom prst="rect">
            <a:avLst/>
          </a:prstGeom>
          <a:noFill/>
          <a:ln>
            <a:solidFill>
              <a:schemeClr val="bg1"/>
            </a:solidFill>
          </a:ln>
        </p:spPr>
      </p:pic>
      <p:sp>
        <p:nvSpPr>
          <p:cNvPr id="5" name="Retângulo 4"/>
          <p:cNvSpPr/>
          <p:nvPr/>
        </p:nvSpPr>
        <p:spPr>
          <a:xfrm>
            <a:off x="1748640" y="1124744"/>
            <a:ext cx="5469767" cy="769441"/>
          </a:xfrm>
          <a:prstGeom prst="rect">
            <a:avLst/>
          </a:prstGeom>
        </p:spPr>
        <p:txBody>
          <a:bodyPr wrap="none">
            <a:spAutoFit/>
          </a:bodyPr>
          <a:lstStyle/>
          <a:p>
            <a:r>
              <a:rPr lang="pt-BR" sz="4400" dirty="0" smtClean="0">
                <a:solidFill>
                  <a:schemeClr val="bg1"/>
                </a:solidFill>
                <a:latin typeface="Century Gothic" pitchFamily="34" charset="0"/>
              </a:rPr>
              <a:t>A formação da Lua</a:t>
            </a:r>
            <a:endParaRPr lang="pt-BR" sz="4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br.sftcdn.net/br/scrn/61000/61038/celestia-5.jpg"/>
          <p:cNvPicPr>
            <a:picLocks noChangeAspect="1" noChangeArrowheads="1"/>
          </p:cNvPicPr>
          <p:nvPr/>
        </p:nvPicPr>
        <p:blipFill>
          <a:blip r:embed="rId2" cstate="print"/>
          <a:srcRect/>
          <a:stretch>
            <a:fillRect/>
          </a:stretch>
        </p:blipFill>
        <p:spPr bwMode="auto">
          <a:xfrm>
            <a:off x="1979712" y="2348880"/>
            <a:ext cx="5400600" cy="3810478"/>
          </a:xfrm>
          <a:prstGeom prst="rect">
            <a:avLst/>
          </a:prstGeom>
          <a:noFill/>
        </p:spPr>
      </p:pic>
      <p:sp>
        <p:nvSpPr>
          <p:cNvPr id="16386" name="Rectangle 3"/>
          <p:cNvSpPr>
            <a:spLocks noGrp="1" noChangeArrowheads="1"/>
          </p:cNvSpPr>
          <p:nvPr>
            <p:ph type="title"/>
          </p:nvPr>
        </p:nvSpPr>
        <p:spPr>
          <a:xfrm>
            <a:off x="611560" y="764704"/>
            <a:ext cx="7772400" cy="1143000"/>
          </a:xfrm>
        </p:spPr>
        <p:txBody>
          <a:bodyPr/>
          <a:lstStyle/>
          <a:p>
            <a:r>
              <a:rPr lang="pt-BR" sz="4000" dirty="0" smtClean="0">
                <a:solidFill>
                  <a:schemeClr val="bg1"/>
                </a:solidFill>
                <a:latin typeface="Century Gothic" pitchFamily="34" charset="0"/>
              </a:rPr>
              <a:t>Software disponível para download em: </a:t>
            </a:r>
            <a:r>
              <a:rPr lang="pt-BR" sz="2400" dirty="0" smtClean="0">
                <a:solidFill>
                  <a:schemeClr val="bg1"/>
                </a:solidFill>
                <a:latin typeface="Century Gothic" pitchFamily="34" charset="0"/>
                <a:hlinkClick r:id="rId3"/>
              </a:rPr>
              <a:t>http://www.shatters.net/celestia/download.html</a:t>
            </a:r>
            <a:r>
              <a:rPr lang="pt-BR" sz="4000" dirty="0" smtClean="0">
                <a:solidFill>
                  <a:schemeClr val="bg1"/>
                </a:solidFill>
                <a:latin typeface="Century Gothic" pitchFamily="34" charset="0"/>
              </a:rPr>
              <a:t/>
            </a:r>
            <a:br>
              <a:rPr lang="pt-BR" sz="4000" dirty="0" smtClean="0">
                <a:solidFill>
                  <a:schemeClr val="bg1"/>
                </a:solidFill>
                <a:latin typeface="Century Gothic" pitchFamily="34" charset="0"/>
              </a:rPr>
            </a:br>
            <a:endParaRPr lang="pt-BR" sz="400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Lua: mares e continentes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484784"/>
            <a:ext cx="8280920" cy="936104"/>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“mar” e “continente”</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p:txBody>
      </p:sp>
      <p:sp>
        <p:nvSpPr>
          <p:cNvPr id="5" name="Subtítulo 2"/>
          <p:cNvSpPr txBox="1">
            <a:spLocks/>
          </p:cNvSpPr>
          <p:nvPr/>
        </p:nvSpPr>
        <p:spPr>
          <a:xfrm>
            <a:off x="323528" y="4509120"/>
            <a:ext cx="8280920" cy="1872208"/>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Mares: lava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mais jovens e mais escuros</a:t>
            </a: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6" name="Subtítulo 2"/>
          <p:cNvSpPr txBox="1">
            <a:spLocks/>
          </p:cNvSpPr>
          <p:nvPr/>
        </p:nvSpPr>
        <p:spPr>
          <a:xfrm>
            <a:off x="323528" y="2636912"/>
            <a:ext cx="8280920" cy="2160240"/>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Continentes: ricos em Al</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mais brilhantes</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action="ppaction://hlinkfile"/>
          </p:cNvPr>
          <p:cNvPicPr>
            <a:picLocks noChangeArrowheads="1"/>
          </p:cNvPicPr>
          <p:nvPr/>
        </p:nvPicPr>
        <p:blipFill>
          <a:blip r:embed="rId3" cstate="print">
            <a:lum bright="3000" contrast="13000"/>
          </a:blip>
          <a:stretch>
            <a:fillRect/>
          </a:stretch>
        </p:blipFill>
        <p:spPr bwMode="auto">
          <a:xfrm>
            <a:off x="3419872" y="3357192"/>
            <a:ext cx="1800000" cy="1800000"/>
          </a:xfrm>
          <a:prstGeom prst="rect">
            <a:avLst/>
          </a:prstGeom>
          <a:noFill/>
          <a:ln>
            <a:solidFill>
              <a:schemeClr val="bg1"/>
            </a:solidFill>
          </a:ln>
        </p:spPr>
      </p:pic>
      <p:sp>
        <p:nvSpPr>
          <p:cNvPr id="5" name="Retângulo 4"/>
          <p:cNvSpPr/>
          <p:nvPr/>
        </p:nvSpPr>
        <p:spPr>
          <a:xfrm>
            <a:off x="1794326" y="1124744"/>
            <a:ext cx="5378396" cy="769441"/>
          </a:xfrm>
          <a:prstGeom prst="rect">
            <a:avLst/>
          </a:prstGeom>
        </p:spPr>
        <p:txBody>
          <a:bodyPr wrap="none">
            <a:spAutoFit/>
          </a:bodyPr>
          <a:lstStyle/>
          <a:p>
            <a:r>
              <a:rPr lang="pt-BR" sz="4400" dirty="0" smtClean="0">
                <a:solidFill>
                  <a:schemeClr val="bg1"/>
                </a:solidFill>
                <a:latin typeface="Century Gothic" pitchFamily="34" charset="0"/>
              </a:rPr>
              <a:t>A evolução da Lua</a:t>
            </a:r>
            <a:endParaRPr lang="pt-BR" sz="4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eimos (click to enlarge)"/>
          <p:cNvPicPr>
            <a:picLocks noChangeAspect="1" noChangeArrowheads="1"/>
          </p:cNvPicPr>
          <p:nvPr/>
        </p:nvPicPr>
        <p:blipFill>
          <a:blip r:embed="rId3" cstate="print"/>
          <a:srcRect/>
          <a:stretch>
            <a:fillRect/>
          </a:stretch>
        </p:blipFill>
        <p:spPr bwMode="auto">
          <a:xfrm>
            <a:off x="5148064" y="1268760"/>
            <a:ext cx="2808312" cy="1994976"/>
          </a:xfrm>
          <a:prstGeom prst="rect">
            <a:avLst/>
          </a:prstGeom>
          <a:noFill/>
        </p:spPr>
      </p:pic>
      <p:pic>
        <p:nvPicPr>
          <p:cNvPr id="2050" name="Picture 2" descr="Phobos in Color (click to enlarge)"/>
          <p:cNvPicPr>
            <a:picLocks noChangeAspect="1" noChangeArrowheads="1"/>
          </p:cNvPicPr>
          <p:nvPr/>
        </p:nvPicPr>
        <p:blipFill>
          <a:blip r:embed="rId4" cstate="print"/>
          <a:srcRect/>
          <a:stretch>
            <a:fillRect/>
          </a:stretch>
        </p:blipFill>
        <p:spPr bwMode="auto">
          <a:xfrm>
            <a:off x="32894" y="620688"/>
            <a:ext cx="5259186" cy="3736034"/>
          </a:xfrm>
          <a:prstGeom prst="rect">
            <a:avLst/>
          </a:prstGeom>
          <a:noFill/>
        </p:spPr>
      </p:pic>
      <p:sp>
        <p:nvSpPr>
          <p:cNvPr id="12" name="Rectangle 2"/>
          <p:cNvSpPr txBox="1">
            <a:spLocks noChangeArrowheads="1"/>
          </p:cNvSpPr>
          <p:nvPr/>
        </p:nvSpPr>
        <p:spPr bwMode="auto">
          <a:xfrm>
            <a:off x="36512" y="116632"/>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Marte: </a:t>
            </a:r>
            <a:r>
              <a:rPr kumimoji="0" lang="pt-BR" sz="4000" b="1" i="0" u="none" strike="noStrike" kern="0" cap="none" spc="0" normalizeH="0" baseline="0" noProof="0" dirty="0" err="1" smtClean="0">
                <a:ln>
                  <a:noFill/>
                </a:ln>
                <a:solidFill>
                  <a:schemeClr val="bg1"/>
                </a:solidFill>
                <a:effectLst/>
                <a:uLnTx/>
                <a:uFillTx/>
                <a:latin typeface="Century Gothic" pitchFamily="34" charset="0"/>
                <a:ea typeface="+mj-ea"/>
                <a:cs typeface="+mj-cs"/>
              </a:rPr>
              <a:t>Fobos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e Deimos</a:t>
            </a:r>
          </a:p>
        </p:txBody>
      </p:sp>
      <p:pic>
        <p:nvPicPr>
          <p:cNvPr id="36865" name="Picture 1" descr="http://solarsystem.nasa.gov/images/spacer.gif"/>
          <p:cNvPicPr>
            <a:picLocks noChangeAspect="1" noChangeArrowheads="1"/>
          </p:cNvPicPr>
          <p:nvPr/>
        </p:nvPicPr>
        <p:blipFill>
          <a:blip r:embed="rId5"/>
          <a:srcRect/>
          <a:stretch>
            <a:fillRect/>
          </a:stretch>
        </p:blipFill>
        <p:spPr bwMode="auto">
          <a:xfrm>
            <a:off x="0" y="0"/>
            <a:ext cx="76200" cy="76200"/>
          </a:xfrm>
          <a:prstGeom prst="rect">
            <a:avLst/>
          </a:prstGeom>
          <a:noFill/>
        </p:spPr>
      </p:pic>
      <p:sp>
        <p:nvSpPr>
          <p:cNvPr id="7" name="Subtítulo 2"/>
          <p:cNvSpPr txBox="1">
            <a:spLocks/>
          </p:cNvSpPr>
          <p:nvPr/>
        </p:nvSpPr>
        <p:spPr>
          <a:xfrm>
            <a:off x="827584" y="4149080"/>
            <a:ext cx="4104456" cy="20882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Fobos</a:t>
            </a: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 (“medo”)</a:t>
            </a:r>
          </a:p>
          <a:p>
            <a:pPr marL="800100" lvl="1" indent="-342900" algn="just">
              <a:spcBef>
                <a:spcPct val="20000"/>
              </a:spcBef>
              <a:buClr>
                <a:srgbClr val="FFC000"/>
              </a:buClr>
              <a:buFont typeface="Courier New" pitchFamily="49" charset="0"/>
              <a:buChar char="o"/>
              <a:defRPr/>
            </a:pP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T</a:t>
            </a:r>
            <a:r>
              <a:rPr lang="pt-BR" sz="20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F</a:t>
            </a: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=7,7h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D=27 km</a:t>
            </a:r>
          </a:p>
          <a:p>
            <a:pPr marL="800100" lvl="1" indent="-342900" algn="just">
              <a:spcBef>
                <a:spcPct val="20000"/>
              </a:spcBef>
              <a:buClr>
                <a:srgbClr val="FFC000"/>
              </a:buClr>
              <a:buFont typeface="Courier New" pitchFamily="49" charset="0"/>
              <a:buChar char="o"/>
              <a:defRPr/>
            </a:pPr>
            <a:r>
              <a:rPr lang="pt-BR" sz="20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Dist</a:t>
            </a:r>
            <a:r>
              <a:rPr lang="pt-BR" sz="20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  9.400 km (3400 da sup.)</a:t>
            </a:r>
            <a:endParaRPr kumimoji="0" lang="pt-BR" sz="20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9" name="Subtítulo 2"/>
          <p:cNvSpPr txBox="1">
            <a:spLocks/>
          </p:cNvSpPr>
          <p:nvPr/>
        </p:nvSpPr>
        <p:spPr>
          <a:xfrm>
            <a:off x="5076056" y="4149080"/>
            <a:ext cx="4104456" cy="20882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kumimoji="0" lang="pt-BR" sz="3200" b="0" i="0" u="none" strike="noStrike" kern="0" cap="none" spc="0" normalizeH="0" baseline="0" noProof="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Deimos</a:t>
            </a: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(“pânico”)</a:t>
            </a:r>
          </a:p>
          <a:p>
            <a:pPr marL="800100" lvl="1" indent="-342900" algn="just">
              <a:spcBef>
                <a:spcPct val="20000"/>
              </a:spcBef>
              <a:buClr>
                <a:srgbClr val="FFC000"/>
              </a:buClr>
              <a:buFont typeface="Courier New" pitchFamily="49" charset="0"/>
              <a:buChar char="o"/>
              <a:defRPr/>
            </a:pP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T</a:t>
            </a:r>
            <a:r>
              <a:rPr lang="pt-BR" sz="2000" b="0" kern="0" baseline="-25000" dirty="0" smtClean="0">
                <a:solidFill>
                  <a:srgbClr val="FFC000"/>
                </a:solidFill>
                <a:effectLst>
                  <a:outerShdw blurRad="50800" dist="38100" dir="13500000" algn="br" rotWithShape="0">
                    <a:schemeClr val="tx1">
                      <a:alpha val="62000"/>
                    </a:schemeClr>
                  </a:outerShdw>
                </a:effectLst>
                <a:latin typeface="Century Gothic" pitchFamily="34" charset="0"/>
              </a:rPr>
              <a:t>D</a:t>
            </a: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=30,2 h</a:t>
            </a:r>
          </a:p>
          <a:p>
            <a:pPr marL="800100" lvl="1" indent="-342900" algn="just">
              <a:spcBef>
                <a:spcPct val="20000"/>
              </a:spcBef>
              <a:buClr>
                <a:srgbClr val="FFC000"/>
              </a:buClr>
              <a:buFont typeface="Courier New" pitchFamily="49" charset="0"/>
              <a:buChar char="o"/>
              <a:defRPr/>
            </a:pPr>
            <a:r>
              <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D=15</a:t>
            </a:r>
            <a:r>
              <a:rPr kumimoji="0" lang="pt-BR" sz="20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km</a:t>
            </a:r>
          </a:p>
          <a:p>
            <a:pPr marL="800100" lvl="1" indent="-342900" algn="just">
              <a:spcBef>
                <a:spcPct val="20000"/>
              </a:spcBef>
              <a:buClr>
                <a:srgbClr val="FFC000"/>
              </a:buClr>
              <a:buFont typeface="Courier New" pitchFamily="49" charset="0"/>
              <a:buChar char="o"/>
              <a:defRPr/>
            </a:pPr>
            <a:r>
              <a:rPr lang="pt-BR" sz="20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Dist</a:t>
            </a:r>
            <a:r>
              <a:rPr lang="pt-BR" sz="20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23.500</a:t>
            </a:r>
            <a:r>
              <a:rPr lang="pt-BR" sz="2000" b="0" kern="0" dirty="0" smtClean="0">
                <a:solidFill>
                  <a:srgbClr val="FFC000"/>
                </a:solidFill>
                <a:effectLst>
                  <a:outerShdw blurRad="50800" dist="38100" dir="13500000" algn="br" rotWithShape="0">
                    <a:schemeClr val="tx1">
                      <a:alpha val="62000"/>
                    </a:schemeClr>
                  </a:outerShdw>
                </a:effectLst>
                <a:latin typeface="Century Gothic" pitchFamily="34" charset="0"/>
              </a:rPr>
              <a:t> km </a:t>
            </a:r>
            <a:endParaRPr kumimoji="0" lang="pt-BR" sz="20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15" name="Retângulo 14"/>
          <p:cNvSpPr/>
          <p:nvPr/>
        </p:nvSpPr>
        <p:spPr>
          <a:xfrm>
            <a:off x="-23252" y="6519446"/>
            <a:ext cx="5498621" cy="307777"/>
          </a:xfrm>
          <a:prstGeom prst="rect">
            <a:avLst/>
          </a:prstGeom>
        </p:spPr>
        <p:txBody>
          <a:bodyPr wrap="none">
            <a:spAutoFit/>
          </a:bodyPr>
          <a:lstStyle/>
          <a:p>
            <a:r>
              <a:rPr lang="pt-BR" sz="1400" b="0" dirty="0" smtClean="0">
                <a:solidFill>
                  <a:srgbClr val="FFC000"/>
                </a:solidFill>
                <a:latin typeface="Century Gothic" pitchFamily="34" charset="0"/>
              </a:rPr>
              <a:t>Crédito das imagens: NASA/</a:t>
            </a:r>
            <a:r>
              <a:rPr lang="pt-BR" sz="1400" b="0" dirty="0" err="1" smtClean="0">
                <a:solidFill>
                  <a:srgbClr val="FFC000"/>
                </a:solidFill>
                <a:latin typeface="Century Gothic" pitchFamily="34" charset="0"/>
              </a:rPr>
              <a:t>JPL-Caltech</a:t>
            </a:r>
            <a:r>
              <a:rPr lang="pt-BR" sz="1400" b="0" dirty="0" smtClean="0">
                <a:solidFill>
                  <a:srgbClr val="FFC000"/>
                </a:solidFill>
                <a:latin typeface="Century Gothic" pitchFamily="34" charset="0"/>
              </a:rPr>
              <a:t>/</a:t>
            </a:r>
            <a:r>
              <a:rPr lang="pt-BR" sz="1400" b="0" dirty="0" err="1" smtClean="0">
                <a:solidFill>
                  <a:srgbClr val="FFC000"/>
                </a:solidFill>
                <a:latin typeface="Century Gothic" pitchFamily="34" charset="0"/>
              </a:rPr>
              <a:t>University</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of</a:t>
            </a:r>
            <a:r>
              <a:rPr lang="pt-BR" sz="1400" b="0" dirty="0" smtClean="0">
                <a:solidFill>
                  <a:srgbClr val="FFC000"/>
                </a:solidFill>
                <a:latin typeface="Century Gothic" pitchFamily="34" charset="0"/>
              </a:rPr>
              <a:t> Arizona</a:t>
            </a:r>
            <a:endParaRPr lang="pt-BR" sz="14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20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20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20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20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2000"/>
                                        <p:tgtEl>
                                          <p:spTgt spid="9">
                                            <p:txEl>
                                              <p:pRg st="3" end="3"/>
                                            </p:txEl>
                                          </p:spTgt>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9" grpId="0" uiExpand="1" build="allAtOnce"/>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a:t>
            </a:r>
            <a:r>
              <a:rPr kumimoji="0" lang="pt-BR" sz="4000" b="1" i="0" u="none" strike="noStrike" kern="0" cap="none" spc="0" normalizeH="0" noProof="0" dirty="0" smtClean="0">
                <a:ln>
                  <a:noFill/>
                </a:ln>
                <a:solidFill>
                  <a:schemeClr val="bg1"/>
                </a:solidFill>
                <a:effectLst/>
                <a:uLnTx/>
                <a:uFillTx/>
                <a:latin typeface="Century Gothic" pitchFamily="34" charset="0"/>
                <a:ea typeface="+mj-ea"/>
                <a:cs typeface="+mj-cs"/>
              </a:rPr>
              <a:t> </a:t>
            </a:r>
            <a:r>
              <a:rPr kumimoji="0" lang="pt-BR" sz="4000" b="1" i="0" u="none" strike="noStrike" kern="0" cap="none" spc="0" normalizeH="0" noProof="0" dirty="0" err="1" smtClean="0">
                <a:ln>
                  <a:noFill/>
                </a:ln>
                <a:solidFill>
                  <a:schemeClr val="bg1"/>
                </a:solidFill>
                <a:effectLst/>
                <a:uLnTx/>
                <a:uFillTx/>
                <a:latin typeface="Century Gothic" pitchFamily="34" charset="0"/>
                <a:ea typeface="+mj-ea"/>
                <a:cs typeface="+mj-cs"/>
              </a:rPr>
              <a:t>galileanos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24744"/>
            <a:ext cx="8280920"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err="1" smtClean="0">
                <a:solidFill>
                  <a:srgbClr val="FFC000"/>
                </a:solidFill>
                <a:effectLst>
                  <a:outerShdw blurRad="50800" dist="38100" dir="13500000" algn="br" rotWithShape="0">
                    <a:schemeClr val="tx1">
                      <a:alpha val="62000"/>
                    </a:schemeClr>
                  </a:outerShdw>
                </a:effectLst>
                <a:latin typeface="Century Gothic" pitchFamily="34" charset="0"/>
              </a:rPr>
              <a:t>Io</a:t>
            </a:r>
            <a:endPar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Europa</a:t>
            </a:r>
          </a:p>
          <a:p>
            <a:pPr marL="800100" lvl="1" indent="-342900" algn="just">
              <a:spcBef>
                <a:spcPct val="20000"/>
              </a:spcBef>
              <a:buClr>
                <a:srgbClr val="FFC000"/>
              </a:buClr>
              <a:buFont typeface="Courier New" pitchFamily="49" charset="0"/>
              <a:buChar char="o"/>
            </a:pPr>
            <a:r>
              <a:rPr kumimoji="0" lang="pt-BR" sz="3200" b="0" i="0" u="none" strike="noStrike" kern="0" cap="none" spc="0" normalizeH="0" baseline="0" dirty="0" err="1"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Ganimedes</a:t>
            </a:r>
            <a:endParaRPr kumimoji="0" lang="pt-BR" sz="3200" b="0" i="0" u="none" strike="noStrike" kern="0" cap="none" spc="0" normalizeH="0" baseline="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Courier New" pitchFamily="49" charset="0"/>
              <a:buChar char="o"/>
            </a:pPr>
            <a:r>
              <a:rPr lang="pt-BR" sz="3200" b="0" kern="0" noProof="0" dirty="0" smtClean="0">
                <a:solidFill>
                  <a:srgbClr val="FFC000"/>
                </a:solidFill>
                <a:effectLst>
                  <a:outerShdw blurRad="50800" dist="38100" dir="13500000" algn="br" rotWithShape="0">
                    <a:schemeClr val="tx1">
                      <a:alpha val="62000"/>
                    </a:schemeClr>
                  </a:outerShdw>
                </a:effectLst>
                <a:latin typeface="Century Gothic" pitchFamily="34" charset="0"/>
              </a:rPr>
              <a:t>Calisto</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pic>
        <p:nvPicPr>
          <p:cNvPr id="23554" name="Picture 2" descr="http://www.dailycognition.com/content/image/16/galileo1.jpg"/>
          <p:cNvPicPr>
            <a:picLocks noChangeAspect="1" noChangeArrowheads="1"/>
          </p:cNvPicPr>
          <p:nvPr/>
        </p:nvPicPr>
        <p:blipFill>
          <a:blip r:embed="rId4" cstate="print"/>
          <a:srcRect/>
          <a:stretch>
            <a:fillRect/>
          </a:stretch>
        </p:blipFill>
        <p:spPr bwMode="auto">
          <a:xfrm>
            <a:off x="3923928" y="3717032"/>
            <a:ext cx="4509107" cy="2322190"/>
          </a:xfrm>
          <a:prstGeom prst="rect">
            <a:avLst/>
          </a:prstGeom>
          <a:noFill/>
        </p:spPr>
      </p:pic>
      <p:sp>
        <p:nvSpPr>
          <p:cNvPr id="10" name="Retângulo 9"/>
          <p:cNvSpPr/>
          <p:nvPr/>
        </p:nvSpPr>
        <p:spPr>
          <a:xfrm>
            <a:off x="0" y="6453336"/>
            <a:ext cx="9144000" cy="461665"/>
          </a:xfrm>
          <a:prstGeom prst="rect">
            <a:avLst/>
          </a:prstGeom>
        </p:spPr>
        <p:txBody>
          <a:bodyPr wrap="square">
            <a:spAutoFit/>
          </a:bodyPr>
          <a:lstStyle/>
          <a:p>
            <a:r>
              <a:rPr lang="pt-BR" sz="1200" b="0" dirty="0" smtClean="0">
                <a:solidFill>
                  <a:srgbClr val="FFC000"/>
                </a:solidFill>
                <a:latin typeface="Century Gothic" pitchFamily="34" charset="0"/>
              </a:rPr>
              <a:t>Fonte da imagem: http://www.dailycognition.com/index.</a:t>
            </a:r>
            <a:r>
              <a:rPr lang="pt-BR" sz="1200" b="0" dirty="0" err="1" smtClean="0">
                <a:solidFill>
                  <a:srgbClr val="FFC000"/>
                </a:solidFill>
                <a:latin typeface="Century Gothic" pitchFamily="34" charset="0"/>
              </a:rPr>
              <a:t>php</a:t>
            </a:r>
            <a:r>
              <a:rPr lang="pt-BR" sz="1200" b="0" dirty="0" smtClean="0">
                <a:solidFill>
                  <a:srgbClr val="FFC000"/>
                </a:solidFill>
                <a:latin typeface="Century Gothic" pitchFamily="34" charset="0"/>
              </a:rPr>
              <a:t>/2009/05/09/5-</a:t>
            </a:r>
            <a:r>
              <a:rPr lang="pt-BR" sz="1200" b="0" dirty="0" err="1" smtClean="0">
                <a:solidFill>
                  <a:srgbClr val="FFC000"/>
                </a:solidFill>
                <a:latin typeface="Century Gothic" pitchFamily="34" charset="0"/>
              </a:rPr>
              <a:t>famous-inventors-who-stole-others-big</a:t>
            </a:r>
            <a:r>
              <a:rPr lang="pt-BR" sz="1200" b="0" dirty="0" smtClean="0">
                <a:solidFill>
                  <a:srgbClr val="FFC000"/>
                </a:solidFill>
                <a:latin typeface="Century Gothic" pitchFamily="34" charset="0"/>
              </a:rPr>
              <a:t>-idea.html</a:t>
            </a:r>
            <a:endParaRPr lang="pt-BR" sz="1200"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3554"/>
                                        </p:tgtEl>
                                        <p:attrNameLst>
                                          <p:attrName>style.visibility</p:attrName>
                                        </p:attrNameLst>
                                      </p:cBhvr>
                                      <p:to>
                                        <p:strVal val="visible"/>
                                      </p:to>
                                    </p:set>
                                    <p:animEffect transition="in" filter="fade">
                                      <p:cBhvr>
                                        <p:cTn id="23" dur="2000"/>
                                        <p:tgtEl>
                                          <p:spTgt spid="23554"/>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lilean Family Portrait (click to enlarge)"/>
          <p:cNvPicPr>
            <a:picLocks noChangeAspect="1" noChangeArrowheads="1"/>
          </p:cNvPicPr>
          <p:nvPr/>
        </p:nvPicPr>
        <p:blipFill>
          <a:blip r:embed="rId3" cstate="print"/>
          <a:srcRect/>
          <a:stretch>
            <a:fillRect/>
          </a:stretch>
        </p:blipFill>
        <p:spPr bwMode="auto">
          <a:xfrm>
            <a:off x="0" y="-27384"/>
            <a:ext cx="9143999" cy="6458261"/>
          </a:xfrm>
          <a:prstGeom prst="rect">
            <a:avLst/>
          </a:prstGeom>
          <a:noFill/>
        </p:spPr>
      </p:pic>
      <p:sp>
        <p:nvSpPr>
          <p:cNvPr id="18434" name="Rectangle 2"/>
          <p:cNvSpPr>
            <a:spLocks noGrp="1" noChangeArrowheads="1"/>
          </p:cNvSpPr>
          <p:nvPr>
            <p:ph type="title"/>
          </p:nvPr>
        </p:nvSpPr>
        <p:spPr>
          <a:xfrm>
            <a:off x="0" y="91480"/>
            <a:ext cx="9144000" cy="457200"/>
          </a:xfrm>
        </p:spPr>
        <p:txBody>
          <a:bodyPr/>
          <a:lstStyle/>
          <a:p>
            <a:pPr>
              <a:buClr>
                <a:srgbClr val="C00000"/>
              </a:buClr>
            </a:pPr>
            <a:r>
              <a:rPr lang="pt-BR" sz="4000" dirty="0" smtClean="0">
                <a:solidFill>
                  <a:schemeClr val="bg1"/>
                </a:solidFill>
                <a:latin typeface="Century Gothic" pitchFamily="34" charset="0"/>
              </a:rPr>
              <a:t>Satélites </a:t>
            </a:r>
            <a:r>
              <a:rPr lang="pt-BR" sz="4000" dirty="0" err="1" smtClean="0">
                <a:solidFill>
                  <a:schemeClr val="bg1"/>
                </a:solidFill>
                <a:latin typeface="Century Gothic" pitchFamily="34" charset="0"/>
              </a:rPr>
              <a:t>galileanos</a:t>
            </a:r>
            <a:endParaRPr lang="pt-BR" sz="4000" dirty="0" smtClean="0">
              <a:solidFill>
                <a:schemeClr val="bg1"/>
              </a:solidFill>
              <a:latin typeface="Century Gothic" pitchFamily="34" charset="0"/>
            </a:endParaRPr>
          </a:p>
        </p:txBody>
      </p:sp>
      <p:sp>
        <p:nvSpPr>
          <p:cNvPr id="5" name="Text Box 9"/>
          <p:cNvSpPr txBox="1">
            <a:spLocks noChangeArrowheads="1"/>
          </p:cNvSpPr>
          <p:nvPr/>
        </p:nvSpPr>
        <p:spPr bwMode="auto">
          <a:xfrm>
            <a:off x="6231022" y="908721"/>
            <a:ext cx="158133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Io</a:t>
            </a:r>
            <a:endParaRPr lang="pt-BR" sz="3200" b="0" dirty="0">
              <a:solidFill>
                <a:srgbClr val="FFC000"/>
              </a:solidFill>
              <a:latin typeface="Century Gothic" pitchFamily="34" charset="0"/>
            </a:endParaRPr>
          </a:p>
        </p:txBody>
      </p:sp>
      <p:sp>
        <p:nvSpPr>
          <p:cNvPr id="6" name="Text Box 9"/>
          <p:cNvSpPr txBox="1">
            <a:spLocks noChangeArrowheads="1"/>
          </p:cNvSpPr>
          <p:nvPr/>
        </p:nvSpPr>
        <p:spPr bwMode="auto">
          <a:xfrm>
            <a:off x="4502831" y="2276872"/>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Europa</a:t>
            </a:r>
            <a:endParaRPr lang="pt-BR" sz="3200" b="0" dirty="0">
              <a:solidFill>
                <a:srgbClr val="FFC000"/>
              </a:solidFill>
              <a:latin typeface="Century Gothic" pitchFamily="34" charset="0"/>
            </a:endParaRPr>
          </a:p>
        </p:txBody>
      </p:sp>
      <p:sp>
        <p:nvSpPr>
          <p:cNvPr id="7" name="Text Box 9"/>
          <p:cNvSpPr txBox="1">
            <a:spLocks noChangeArrowheads="1"/>
          </p:cNvSpPr>
          <p:nvPr/>
        </p:nvSpPr>
        <p:spPr bwMode="auto">
          <a:xfrm>
            <a:off x="5652120" y="5013176"/>
            <a:ext cx="3240360"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err="1" smtClean="0">
                <a:solidFill>
                  <a:srgbClr val="FFC000"/>
                </a:solidFill>
                <a:latin typeface="Century Gothic" pitchFamily="34" charset="0"/>
              </a:rPr>
              <a:t>Ganimedes</a:t>
            </a:r>
            <a:endParaRPr lang="pt-BR" sz="3200" b="0" dirty="0">
              <a:solidFill>
                <a:srgbClr val="FFC000"/>
              </a:solidFill>
              <a:latin typeface="Century Gothic" pitchFamily="34" charset="0"/>
            </a:endParaRPr>
          </a:p>
        </p:txBody>
      </p:sp>
      <p:sp>
        <p:nvSpPr>
          <p:cNvPr id="8" name="Text Box 9"/>
          <p:cNvSpPr txBox="1">
            <a:spLocks noChangeArrowheads="1"/>
          </p:cNvSpPr>
          <p:nvPr/>
        </p:nvSpPr>
        <p:spPr bwMode="auto">
          <a:xfrm>
            <a:off x="3779912" y="5601434"/>
            <a:ext cx="1941377" cy="584775"/>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3200" b="0" dirty="0" smtClean="0">
                <a:solidFill>
                  <a:srgbClr val="FFC000"/>
                </a:solidFill>
                <a:latin typeface="Century Gothic" pitchFamily="34" charset="0"/>
              </a:rPr>
              <a:t>Calisto</a:t>
            </a:r>
            <a:endParaRPr lang="pt-BR" sz="3200" b="0" dirty="0">
              <a:solidFill>
                <a:srgbClr val="FFC000"/>
              </a:solidFill>
              <a:latin typeface="Century Gothic" pitchFamily="34" charset="0"/>
            </a:endParaRPr>
          </a:p>
        </p:txBody>
      </p:sp>
      <p:sp>
        <p:nvSpPr>
          <p:cNvPr id="9"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FFC000"/>
                </a:solidFill>
                <a:latin typeface="Century Gothic" pitchFamily="34" charset="0"/>
              </a:rPr>
              <a:t>Crédito da imagem: </a:t>
            </a:r>
            <a:r>
              <a:rPr lang="pt-BR" sz="1200" b="0" dirty="0" smtClean="0">
                <a:solidFill>
                  <a:srgbClr val="FFC000"/>
                </a:solidFill>
                <a:latin typeface="Century Gothic" pitchFamily="34" charset="0"/>
              </a:rPr>
              <a:t>NASA</a:t>
            </a:r>
            <a:endParaRPr lang="pt-BR" sz="1200"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Satélites </a:t>
            </a:r>
            <a:r>
              <a:rPr lang="pt-BR" sz="4000" kern="0" dirty="0" err="1" smtClean="0">
                <a:solidFill>
                  <a:schemeClr val="bg1"/>
                </a:solidFill>
                <a:latin typeface="Century Gothic" pitchFamily="34" charset="0"/>
                <a:ea typeface="+mj-ea"/>
                <a:cs typeface="+mj-cs"/>
              </a:rPr>
              <a:t>galileanos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484784"/>
            <a:ext cx="8280920" cy="936104"/>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Io</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corpo mais vulcanicamente ativo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p:txBody>
      </p:sp>
      <p:sp>
        <p:nvSpPr>
          <p:cNvPr id="5" name="Subtítulo 2"/>
          <p:cNvSpPr txBox="1">
            <a:spLocks/>
          </p:cNvSpPr>
          <p:nvPr/>
        </p:nvSpPr>
        <p:spPr>
          <a:xfrm>
            <a:off x="323528" y="3717032"/>
            <a:ext cx="8280920" cy="1296144"/>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baseline="0" dirty="0" err="1" smtClean="0">
                <a:solidFill>
                  <a:srgbClr val="FFC000"/>
                </a:solidFill>
                <a:effectLst>
                  <a:outerShdw blurRad="50800" dist="38100" dir="13500000" algn="br" rotWithShape="0">
                    <a:schemeClr val="tx1">
                      <a:alpha val="62000"/>
                    </a:schemeClr>
                  </a:outerShdw>
                </a:effectLst>
                <a:latin typeface="Century Gothic" pitchFamily="34" charset="0"/>
              </a:rPr>
              <a:t>Ganimedes</a:t>
            </a: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 &gt; sat</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élite do Sist. Solar; campo magnético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6" name="Subtítulo 2"/>
          <p:cNvSpPr txBox="1">
            <a:spLocks/>
          </p:cNvSpPr>
          <p:nvPr/>
        </p:nvSpPr>
        <p:spPr>
          <a:xfrm>
            <a:off x="323528" y="2420888"/>
            <a:ext cx="8280920" cy="12241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Europa:</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oceano abaixo da crosta de gelo </a:t>
            </a:r>
          </a:p>
        </p:txBody>
      </p:sp>
      <p:sp>
        <p:nvSpPr>
          <p:cNvPr id="8" name="Subtítulo 2"/>
          <p:cNvSpPr txBox="1">
            <a:spLocks/>
          </p:cNvSpPr>
          <p:nvPr/>
        </p:nvSpPr>
        <p:spPr>
          <a:xfrm>
            <a:off x="323528" y="5013176"/>
            <a:ext cx="8280920" cy="1296144"/>
          </a:xfrm>
          <a:prstGeom prst="rect">
            <a:avLst/>
          </a:prstGeom>
        </p:spPr>
        <p:txBody>
          <a:bodyPr>
            <a:normAutofit fontScale="92500"/>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Calisto: superfície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congelada e “velha”, mas com poucas </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rPr>
              <a:t>crat</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pequenas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a:t>
            </a:r>
            <a:r>
              <a:rPr lang="pt-BR" sz="4000" kern="0" dirty="0" err="1" smtClean="0">
                <a:solidFill>
                  <a:schemeClr val="bg1"/>
                </a:solidFill>
                <a:latin typeface="Century Gothic" pitchFamily="34" charset="0"/>
                <a:ea typeface="+mj-ea"/>
                <a:cs typeface="+mj-cs"/>
              </a:rPr>
              <a:t>galileanos</a:t>
            </a:r>
            <a:r>
              <a:rPr lang="pt-BR" sz="4000" kern="0" dirty="0" smtClean="0">
                <a:solidFill>
                  <a:schemeClr val="bg1"/>
                </a:solidFill>
                <a:latin typeface="Century Gothic" pitchFamily="34" charset="0"/>
                <a:ea typeface="+mj-ea"/>
                <a:cs typeface="+mj-cs"/>
              </a:rPr>
              <a:t> e </a:t>
            </a:r>
          </a:p>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demais</a:t>
            </a: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 satélites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628800"/>
            <a:ext cx="8280920" cy="4752528"/>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(janeiro/2015): </a:t>
            </a:r>
            <a:r>
              <a:rPr lang="pt-BR" sz="3200" b="0" kern="0" smtClean="0">
                <a:solidFill>
                  <a:srgbClr val="FFC000"/>
                </a:solidFill>
                <a:effectLst>
                  <a:outerShdw blurRad="50800" dist="38100" dir="13500000" algn="br" rotWithShape="0">
                    <a:schemeClr val="tx1">
                      <a:alpha val="62000"/>
                    </a:schemeClr>
                  </a:outerShdw>
                </a:effectLst>
                <a:latin typeface="Century Gothic" pitchFamily="34" charset="0"/>
              </a:rPr>
              <a:t>67 satélites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(17 provisórios)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http://solarsystem.nasa.gov/planets/profile.</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cfm</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Object</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Jupiter&amp;Display</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Sats</a:t>
            </a: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971600" y="821025"/>
            <a:ext cx="2880320" cy="5632311"/>
          </a:xfrm>
          <a:prstGeom prst="rect">
            <a:avLst/>
          </a:prstGeom>
          <a:noFill/>
          <a:ln w="12700">
            <a:noFill/>
            <a:miter lim="800000"/>
            <a:headEnd type="none" w="sm" len="sm"/>
            <a:tailEnd/>
          </a:ln>
        </p:spPr>
        <p:txBody>
          <a:bodyPr wrap="square" numCol="1">
            <a:spAutoFit/>
          </a:bodyPr>
          <a:lstStyle/>
          <a:p>
            <a:pPr marL="457200" indent="-457200" algn="l">
              <a:buClr>
                <a:srgbClr val="FFFFCC"/>
              </a:buClr>
              <a:buFont typeface="+mj-lt"/>
              <a:buAutoNum type="arabicPeriod"/>
              <a:defRPr/>
            </a:pPr>
            <a:r>
              <a:rPr lang="pt-BR" sz="2000" dirty="0" smtClean="0">
                <a:solidFill>
                  <a:srgbClr val="EE8800"/>
                </a:solidFill>
                <a:latin typeface="Century Gothic" pitchFamily="34" charset="0"/>
              </a:rPr>
              <a:t> </a:t>
            </a:r>
            <a:r>
              <a:rPr lang="pt-BR" sz="2000" dirty="0" err="1" smtClean="0">
                <a:solidFill>
                  <a:srgbClr val="FFC000"/>
                </a:solidFill>
                <a:latin typeface="Century Gothic" pitchFamily="34" charset="0"/>
              </a:rPr>
              <a:t>Io</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a:defRPr/>
            </a:pPr>
            <a:r>
              <a:rPr lang="pt-BR" sz="2000" dirty="0" smtClean="0">
                <a:solidFill>
                  <a:srgbClr val="FFC000"/>
                </a:solidFill>
                <a:latin typeface="Century Gothic" pitchFamily="34" charset="0"/>
              </a:rPr>
              <a:t> Europa</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Ganymede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Callisto</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Amalthea</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Himalia</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Elara</a:t>
            </a: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Pasiphae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Sinope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Lysithea</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Carme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Ananke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Leda</a:t>
            </a: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Thebe</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Adrastea</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Metis</a:t>
            </a:r>
            <a:endParaRPr lang="pt-BR" sz="2000" dirty="0">
              <a:solidFill>
                <a:srgbClr val="FFC000"/>
              </a:solidFill>
              <a:latin typeface="Century Gothic" pitchFamily="34" charset="0"/>
            </a:endParaRPr>
          </a:p>
          <a:p>
            <a:pPr marL="457200" indent="-457200" algn="l">
              <a:buClr>
                <a:srgbClr val="FFFFCC"/>
              </a:buClr>
              <a:buFont typeface="+mj-lt"/>
              <a:buAutoNum type="arabicPeriod"/>
              <a:defRPr/>
            </a:pPr>
            <a:r>
              <a:rPr lang="pt-BR" sz="2000" dirty="0">
                <a:solidFill>
                  <a:srgbClr val="FFC000"/>
                </a:solidFill>
                <a:latin typeface="Century Gothic" pitchFamily="34" charset="0"/>
              </a:rPr>
              <a:t> </a:t>
            </a:r>
            <a:r>
              <a:rPr lang="pt-BR" sz="2000" dirty="0" err="1" smtClean="0">
                <a:solidFill>
                  <a:srgbClr val="FFC000"/>
                </a:solidFill>
                <a:latin typeface="Century Gothic" pitchFamily="34" charset="0"/>
              </a:rPr>
              <a:t>Callirrhoe</a:t>
            </a:r>
          </a:p>
          <a:p>
            <a:pPr marL="457200" indent="-457200" algn="l">
              <a:buClr>
                <a:srgbClr val="FFFFCC"/>
              </a:buClr>
              <a:buFont typeface="+mj-lt"/>
              <a:buAutoNum type="arabicPeriod"/>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Themisto</a:t>
            </a:r>
            <a:endParaRPr lang="pt-BR" sz="2000" dirty="0" smtClean="0">
              <a:solidFill>
                <a:srgbClr val="FFC000"/>
              </a:solidFill>
              <a:latin typeface="Century Gothic" pitchFamily="34" charset="0"/>
            </a:endParaRPr>
          </a:p>
        </p:txBody>
      </p:sp>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Júpiter: satélites confirmados</a:t>
            </a:r>
          </a:p>
        </p:txBody>
      </p:sp>
      <p:sp>
        <p:nvSpPr>
          <p:cNvPr id="14" name="Text Box 5"/>
          <p:cNvSpPr txBox="1">
            <a:spLocks noChangeArrowheads="1"/>
          </p:cNvSpPr>
          <p:nvPr/>
        </p:nvSpPr>
        <p:spPr bwMode="auto">
          <a:xfrm>
            <a:off x="3347864" y="620688"/>
            <a:ext cx="2592288" cy="5816977"/>
          </a:xfrm>
          <a:prstGeom prst="rect">
            <a:avLst/>
          </a:prstGeom>
          <a:noFill/>
          <a:ln w="12700">
            <a:noFill/>
            <a:miter lim="800000"/>
            <a:headEnd type="none" w="sm" len="sm"/>
            <a:tailEnd/>
          </a:ln>
        </p:spPr>
        <p:txBody>
          <a:bodyPr wrap="square">
            <a:spAutoFit/>
          </a:bodyPr>
          <a:lstStyle/>
          <a:p>
            <a:pPr marL="457200" indent="-457200" algn="l">
              <a:buClr>
                <a:srgbClr val="C00000"/>
              </a:buClr>
              <a:defRPr/>
            </a:pPr>
            <a:endParaRPr lang="pt-BR" sz="1200" dirty="0">
              <a:solidFill>
                <a:srgbClr val="EE8800"/>
              </a:solidFill>
              <a:latin typeface="Century Gothic" pitchFamily="34" charset="0"/>
            </a:endParaRPr>
          </a:p>
          <a:p>
            <a:pPr marL="457200" indent="-457200" algn="l">
              <a:buClr>
                <a:srgbClr val="FFFFCC"/>
              </a:buClr>
              <a:buFont typeface="+mj-lt"/>
              <a:buAutoNum type="arabicPeriod" startAt="19"/>
              <a:defRPr/>
            </a:pPr>
            <a:r>
              <a:rPr lang="pt-BR" sz="2000" dirty="0" err="1" smtClean="0">
                <a:solidFill>
                  <a:srgbClr val="FFC000"/>
                </a:solidFill>
                <a:latin typeface="Century Gothic" pitchFamily="34" charset="0"/>
              </a:rPr>
              <a:t>Megaclite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Taygete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Chaldene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Harpalyke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Kalyke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Iocaste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Erinome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Isonoe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Praxidike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Autonoe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Thyone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Hermippe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Aitne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Eurydome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Euanthe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Euporie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Orthosie</a:t>
            </a:r>
            <a:endParaRPr lang="pt-BR" sz="2000" dirty="0" smtClean="0">
              <a:solidFill>
                <a:srgbClr val="FFC000"/>
              </a:solidFill>
              <a:latin typeface="Century Gothic" pitchFamily="34" charset="0"/>
            </a:endParaRPr>
          </a:p>
          <a:p>
            <a:pPr marL="457200" indent="-457200" algn="l">
              <a:buClr>
                <a:srgbClr val="FFFFCC"/>
              </a:buClr>
              <a:buFontTx/>
              <a:buAutoNum type="arabicPeriod" startAt="19"/>
              <a:defRPr/>
            </a:pPr>
            <a:r>
              <a:rPr lang="pt-BR" sz="2000" dirty="0" err="1" smtClean="0">
                <a:solidFill>
                  <a:srgbClr val="FFC000"/>
                </a:solidFill>
                <a:latin typeface="Century Gothic" pitchFamily="34" charset="0"/>
              </a:rPr>
              <a:t>Sponde</a:t>
            </a:r>
            <a:r>
              <a:rPr lang="pt-BR" sz="2000" dirty="0" smtClean="0">
                <a:solidFill>
                  <a:srgbClr val="FFC000"/>
                </a:solidFill>
                <a:latin typeface="Century Gothic" pitchFamily="34" charset="0"/>
              </a:rPr>
              <a:t> </a:t>
            </a:r>
            <a:endParaRPr lang="pt-BR" sz="2000" dirty="0">
              <a:solidFill>
                <a:srgbClr val="FFC000"/>
              </a:solidFill>
              <a:latin typeface="Century Gothic" pitchFamily="34" charset="0"/>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9" name="Text Box 5"/>
          <p:cNvSpPr txBox="1">
            <a:spLocks noChangeArrowheads="1"/>
          </p:cNvSpPr>
          <p:nvPr/>
        </p:nvSpPr>
        <p:spPr bwMode="auto">
          <a:xfrm>
            <a:off x="6228184" y="620688"/>
            <a:ext cx="2592288" cy="4585871"/>
          </a:xfrm>
          <a:prstGeom prst="rect">
            <a:avLst/>
          </a:prstGeom>
          <a:noFill/>
          <a:ln w="12700">
            <a:noFill/>
            <a:miter lim="800000"/>
            <a:headEnd type="none" w="sm" len="sm"/>
            <a:tailEnd/>
          </a:ln>
        </p:spPr>
        <p:txBody>
          <a:bodyPr wrap="square">
            <a:spAutoFit/>
          </a:bodyPr>
          <a:lstStyle/>
          <a:p>
            <a:pPr marL="457200" indent="-457200" algn="l">
              <a:buClr>
                <a:srgbClr val="C00000"/>
              </a:buClr>
              <a:buFont typeface="+mj-lt"/>
              <a:buAutoNum type="arabicPeriod" startAt="37"/>
              <a:defRPr/>
            </a:pPr>
            <a:endParaRPr lang="pt-BR" sz="1200" dirty="0">
              <a:solidFill>
                <a:srgbClr val="EE88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EE8800"/>
                </a:solidFill>
                <a:latin typeface="Century Gothic" pitchFamily="34" charset="0"/>
              </a:rPr>
              <a:t> </a:t>
            </a:r>
            <a:r>
              <a:rPr lang="pt-BR" sz="2000" dirty="0" err="1" smtClean="0">
                <a:solidFill>
                  <a:srgbClr val="FFC000"/>
                </a:solidFill>
                <a:latin typeface="Century Gothic" pitchFamily="34" charset="0"/>
              </a:rPr>
              <a:t>Kale</a:t>
            </a:r>
            <a:r>
              <a:rPr lang="pt-BR" sz="2000" dirty="0" smtClean="0">
                <a:solidFill>
                  <a:srgbClr val="FFC000"/>
                </a:solidFill>
                <a:latin typeface="Century Gothic" pitchFamily="34" charset="0"/>
              </a:rPr>
              <a:t> </a:t>
            </a: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Pasithee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Hegemone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Mneme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Aoede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Thelxinoe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Arche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Kallichore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Helike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Carpo</a:t>
            </a: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Eukelade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Cyllene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Kore</a:t>
            </a:r>
            <a:endParaRPr lang="pt-BR" sz="2000" dirty="0" smtClean="0">
              <a:solidFill>
                <a:srgbClr val="FFC000"/>
              </a:solidFill>
              <a:latin typeface="Century Gothic" pitchFamily="34" charset="0"/>
            </a:endParaRPr>
          </a:p>
          <a:p>
            <a:pPr marL="457200" indent="-457200" algn="l">
              <a:buClr>
                <a:srgbClr val="FFFFCC"/>
              </a:buClr>
              <a:buFont typeface="+mj-lt"/>
              <a:buAutoNum type="arabicPeriod" startAt="37"/>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Herse</a:t>
            </a:r>
            <a:endParaRPr lang="pt-BR" sz="20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lang="pt-BR" sz="4000" kern="0" dirty="0" smtClean="0">
                <a:solidFill>
                  <a:schemeClr val="bg1"/>
                </a:solidFill>
                <a:latin typeface="Century Gothic" pitchFamily="34" charset="0"/>
                <a:ea typeface="+mj-ea"/>
                <a:cs typeface="+mj-cs"/>
              </a:rPr>
              <a:t>Curiosidade: nomenclatura</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0" y="1124744"/>
            <a:ext cx="8964488" cy="5688632"/>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3600" b="0" kern="0" dirty="0" smtClean="0">
                <a:solidFill>
                  <a:srgbClr val="FFC000"/>
                </a:solidFill>
                <a:effectLst>
                  <a:outerShdw blurRad="50800" dist="38100" dir="13500000" algn="br" rotWithShape="0">
                    <a:schemeClr val="tx1">
                      <a:alpha val="62000"/>
                    </a:schemeClr>
                  </a:outerShdw>
                </a:effectLst>
                <a:latin typeface="Century Gothic" pitchFamily="34" charset="0"/>
              </a:rPr>
              <a:t>regra bem definida pela IAU:</a:t>
            </a: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Amantes ou descendentes</a:t>
            </a:r>
          </a:p>
          <a:p>
            <a:pPr marL="800100" lvl="1" indent="-342900" algn="just">
              <a:spcBef>
                <a:spcPct val="20000"/>
              </a:spcBef>
              <a:buClr>
                <a:srgbClr val="FFC000"/>
              </a:buClr>
              <a:buFont typeface="Wingdings" pitchFamily="2" charset="2"/>
              <a:buChar char="v"/>
              <a:defRPr/>
            </a:pPr>
            <a:endPar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“a”:</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sentido direto</a:t>
            </a:r>
          </a:p>
          <a:p>
            <a:pPr marL="800100" lvl="1" indent="-342900" algn="just">
              <a:spcBef>
                <a:spcPct val="20000"/>
              </a:spcBef>
              <a:buClr>
                <a:srgbClr val="FFC000"/>
              </a:buClr>
              <a:buFont typeface="Wingdings" pitchFamily="2" charset="2"/>
              <a:buChar char="v"/>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800100" lvl="1" indent="-342900" algn="just">
              <a:spcBef>
                <a:spcPct val="20000"/>
              </a:spcBef>
              <a:buClr>
                <a:srgbClr val="FFC000"/>
              </a:buClr>
              <a:buFont typeface="Wingdings" pitchFamily="2" charset="2"/>
              <a:buChar char="v"/>
              <a:defRP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Terminações</a:t>
            </a:r>
            <a:r>
              <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 em “e”: sentido retrógrado</a:t>
            </a:r>
          </a:p>
          <a:p>
            <a:pPr marL="800100" lvl="1" indent="-342900" algn="just">
              <a:spcBef>
                <a:spcPct val="20000"/>
              </a:spcBef>
              <a:buClr>
                <a:srgbClr val="FFC000"/>
              </a:buClr>
              <a:buFont typeface="Wingdings" pitchFamily="2" charset="2"/>
              <a:buChar char="v"/>
              <a:defRPr/>
            </a:pPr>
            <a:endParaRPr kumimoji="0" lang="pt-BR" sz="3200" b="0" i="0" u="none" strike="noStrike" kern="0" cap="none" spc="0" normalizeH="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800100" lvl="1" indent="-342900" algn="just">
              <a:spcBef>
                <a:spcPct val="20000"/>
              </a:spcBef>
              <a:buClr>
                <a:srgbClr val="FFC000"/>
              </a:buClr>
              <a:buFont typeface="Wingdings" pitchFamily="2" charset="2"/>
              <a:buChar char="v"/>
              <a:defRPr/>
            </a:pP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Terminações em “o”:</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baseline="0" dirty="0" smtClean="0">
                <a:solidFill>
                  <a:srgbClr val="FFC000"/>
                </a:solidFill>
                <a:effectLst>
                  <a:outerShdw blurRad="50800" dist="38100" dir="13500000" algn="br" rotWithShape="0">
                    <a:schemeClr val="tx1">
                      <a:alpha val="62000"/>
                    </a:schemeClr>
                  </a:outerShdw>
                </a:effectLst>
                <a:latin typeface="Century Gothic" pitchFamily="34" charset="0"/>
              </a:rPr>
              <a:t>casos anômalos</a:t>
            </a:r>
            <a:endPar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4500" b="1" i="0" u="none" strike="noStrike" kern="0" cap="none" spc="0" normalizeH="0" baseline="0" noProof="0" dirty="0" smtClean="0">
              <a:ln>
                <a:noFill/>
              </a:ln>
              <a:solidFill>
                <a:srgbClr val="FFC000"/>
              </a:solidFill>
              <a:effectLst/>
              <a:uLnTx/>
              <a:uFillTx/>
              <a:latin typeface="Century Gothic"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2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2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1115616" y="908720"/>
            <a:ext cx="2146742" cy="5632311"/>
          </a:xfrm>
          <a:prstGeom prst="rect">
            <a:avLst/>
          </a:prstGeom>
          <a:noFill/>
          <a:ln w="12700">
            <a:noFill/>
            <a:miter lim="800000"/>
            <a:headEnd type="none" w="sm" len="sm"/>
            <a:tailEnd/>
          </a:ln>
        </p:spPr>
        <p:txBody>
          <a:bodyPr wrap="none">
            <a:spAutoFit/>
          </a:bodyPr>
          <a:lstStyle/>
          <a:p>
            <a:pPr marL="457200" indent="-457200" algn="l">
              <a:buClr>
                <a:srgbClr val="D0A800"/>
              </a:buClr>
              <a:buFontTx/>
              <a:buAutoNum type="arabicPeriod"/>
              <a:defRPr/>
            </a:pPr>
            <a:r>
              <a:rPr lang="pt-BR" sz="2000" dirty="0" smtClean="0">
                <a:solidFill>
                  <a:srgbClr val="EE8800"/>
                </a:solidFill>
                <a:latin typeface="Century Gothic" pitchFamily="34" charset="0"/>
              </a:rPr>
              <a:t> </a:t>
            </a:r>
            <a:r>
              <a:rPr lang="pt-BR" sz="2000" dirty="0" smtClean="0">
                <a:solidFill>
                  <a:srgbClr val="FFC000"/>
                </a:solidFill>
                <a:latin typeface="Century Gothic" pitchFamily="34" charset="0"/>
              </a:rPr>
              <a:t>Mimas</a:t>
            </a:r>
          </a:p>
          <a:p>
            <a:pPr marL="457200" indent="-457200" algn="l">
              <a:buClr>
                <a:srgbClr val="D0A800"/>
              </a:buClr>
              <a:buFontTx/>
              <a:buAutoNum type="arabicPeriod"/>
              <a:defRPr/>
            </a:pPr>
            <a:r>
              <a:rPr lang="pt-BR" sz="2000" dirty="0" smtClean="0">
                <a:solidFill>
                  <a:srgbClr val="FFC000"/>
                </a:solidFill>
                <a:latin typeface="Century Gothic" pitchFamily="34" charset="0"/>
              </a:rPr>
              <a:t> </a:t>
            </a:r>
            <a:r>
              <a:rPr lang="pt-BR" sz="2000" dirty="0" err="1">
                <a:solidFill>
                  <a:srgbClr val="FFC000"/>
                </a:solidFill>
                <a:latin typeface="Century Gothic" pitchFamily="34" charset="0"/>
              </a:rPr>
              <a:t>Enceladus</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Tethys</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smtClean="0">
                <a:solidFill>
                  <a:srgbClr val="FFC000"/>
                </a:solidFill>
                <a:latin typeface="Century Gothic" pitchFamily="34" charset="0"/>
              </a:rPr>
              <a:t>Dione</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Rhea</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Titan</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Hyperion</a:t>
            </a: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smtClean="0">
                <a:solidFill>
                  <a:srgbClr val="FFC000"/>
                </a:solidFill>
                <a:latin typeface="Century Gothic" pitchFamily="34" charset="0"/>
              </a:rPr>
              <a:t>Iapetus</a:t>
            </a:r>
            <a:endParaRPr lang="pt-BR" sz="2000" dirty="0" smtClean="0">
              <a:solidFill>
                <a:srgbClr val="FFC000"/>
              </a:solidFill>
              <a:latin typeface="Century Gothic" pitchFamily="34" charset="0"/>
            </a:endParaRPr>
          </a:p>
          <a:p>
            <a:pPr marL="457200" indent="-457200" algn="l">
              <a:buClr>
                <a:srgbClr val="D0A800"/>
              </a:buClr>
              <a:buFontTx/>
              <a:buAutoNum type="arabicPeriod"/>
              <a:defRPr/>
            </a:pPr>
            <a:r>
              <a:rPr lang="pt-BR" sz="2000" dirty="0" err="1" smtClean="0">
                <a:solidFill>
                  <a:srgbClr val="FFC000"/>
                </a:solidFill>
                <a:latin typeface="Century Gothic" pitchFamily="34" charset="0"/>
              </a:rPr>
              <a:t>Erriapus</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smtClean="0">
                <a:solidFill>
                  <a:srgbClr val="FFC000"/>
                </a:solidFill>
                <a:latin typeface="Century Gothic" pitchFamily="34" charset="0"/>
              </a:rPr>
              <a:t>Phoebe</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Janus</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Epimetheus</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a:solidFill>
                  <a:srgbClr val="FFC000"/>
                </a:solidFill>
                <a:latin typeface="Century Gothic" pitchFamily="34" charset="0"/>
              </a:rPr>
              <a:t>Helene</a:t>
            </a:r>
            <a:endParaRPr lang="pt-BR" sz="2000" dirty="0">
              <a:solidFill>
                <a:srgbClr val="FFC000"/>
              </a:solidFill>
              <a:latin typeface="Century Gothic" pitchFamily="34" charset="0"/>
            </a:endParaRPr>
          </a:p>
          <a:p>
            <a:pPr marL="457200" indent="-457200" algn="l">
              <a:buClr>
                <a:srgbClr val="D0A800"/>
              </a:buClr>
              <a:buFontTx/>
              <a:buAutoNum type="arabicPeriod"/>
              <a:defRPr/>
            </a:pPr>
            <a:r>
              <a:rPr lang="pt-BR" sz="2000" dirty="0">
                <a:solidFill>
                  <a:srgbClr val="FFC000"/>
                </a:solidFill>
                <a:latin typeface="Century Gothic" pitchFamily="34" charset="0"/>
              </a:rPr>
              <a:t> </a:t>
            </a:r>
            <a:r>
              <a:rPr lang="pt-BR" sz="2000" dirty="0" err="1" smtClean="0">
                <a:solidFill>
                  <a:srgbClr val="FFC000"/>
                </a:solidFill>
                <a:latin typeface="Century Gothic" pitchFamily="34" charset="0"/>
              </a:rPr>
              <a:t>Telesto</a:t>
            </a:r>
            <a:endParaRPr lang="pt-BR" sz="2000" dirty="0" smtClean="0">
              <a:solidFill>
                <a:srgbClr val="FFC000"/>
              </a:solidFill>
              <a:latin typeface="Century Gothic" pitchFamily="34" charset="0"/>
            </a:endParaRPr>
          </a:p>
          <a:p>
            <a:pPr marL="457200" indent="-457200" algn="l">
              <a:buClr>
                <a:srgbClr val="D0A800"/>
              </a:buClr>
              <a:buFontTx/>
              <a:buAutoNum type="arabicPeriod"/>
              <a:defRPr/>
            </a:pPr>
            <a:r>
              <a:rPr lang="pt-BR" sz="2000" dirty="0" smtClean="0">
                <a:solidFill>
                  <a:srgbClr val="FFC000"/>
                </a:solidFill>
                <a:latin typeface="Century Gothic" pitchFamily="34" charset="0"/>
              </a:rPr>
              <a:t> </a:t>
            </a:r>
            <a:r>
              <a:rPr lang="pt-BR" sz="2000" dirty="0" err="1" smtClean="0">
                <a:solidFill>
                  <a:srgbClr val="FFC000"/>
                </a:solidFill>
                <a:latin typeface="Century Gothic" pitchFamily="34" charset="0"/>
              </a:rPr>
              <a:t>Calypso</a:t>
            </a:r>
            <a:endParaRPr lang="pt-BR" sz="2000" dirty="0" smtClean="0">
              <a:solidFill>
                <a:srgbClr val="FFC000"/>
              </a:solidFill>
              <a:latin typeface="Century Gothic" pitchFamily="34" charset="0"/>
            </a:endParaRPr>
          </a:p>
          <a:p>
            <a:pPr marL="457200" indent="-457200" algn="l">
              <a:buClr>
                <a:srgbClr val="D0A800"/>
              </a:buClr>
              <a:buFontTx/>
              <a:buAutoNum type="arabicPeriod"/>
              <a:defRPr/>
            </a:pPr>
            <a:r>
              <a:rPr lang="pt-BR" sz="2000" dirty="0" smtClean="0">
                <a:solidFill>
                  <a:srgbClr val="FFC000"/>
                </a:solidFill>
                <a:latin typeface="Century Gothic" pitchFamily="34" charset="0"/>
              </a:rPr>
              <a:t> Kiviuq</a:t>
            </a:r>
          </a:p>
          <a:p>
            <a:pPr marL="457200" indent="-457200" algn="l">
              <a:buClr>
                <a:srgbClr val="D0A800"/>
              </a:buClr>
              <a:buFontTx/>
              <a:buAutoNum type="arabicPeriod"/>
              <a:defRPr/>
            </a:pPr>
            <a:r>
              <a:rPr lang="pt-BR" sz="2000" dirty="0" smtClean="0">
                <a:solidFill>
                  <a:srgbClr val="FFC000"/>
                </a:solidFill>
                <a:latin typeface="Century Gothic" pitchFamily="34" charset="0"/>
              </a:rPr>
              <a:t>Atlas</a:t>
            </a:r>
          </a:p>
          <a:p>
            <a:pPr marL="457200" indent="-457200" algn="l">
              <a:buClr>
                <a:srgbClr val="D0A800"/>
              </a:buClr>
              <a:buFontTx/>
              <a:buAutoNum type="arabicPeriod"/>
              <a:defRPr/>
            </a:pPr>
            <a:r>
              <a:rPr lang="pt-BR" sz="2000" dirty="0" err="1" smtClean="0">
                <a:solidFill>
                  <a:srgbClr val="FFC000"/>
                </a:solidFill>
                <a:latin typeface="Century Gothic" pitchFamily="34" charset="0"/>
              </a:rPr>
              <a:t>Prometheus</a:t>
            </a:r>
            <a:endParaRPr lang="pt-BR" sz="2000" dirty="0">
              <a:solidFill>
                <a:srgbClr val="FFC000"/>
              </a:solidFill>
              <a:latin typeface="Century Gothic" pitchFamily="34" charset="0"/>
            </a:endParaRPr>
          </a:p>
        </p:txBody>
      </p:sp>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kumimoji="0" lang="pt-BR" sz="4000" b="1" i="0" u="none" strike="noStrike" kern="0" cap="none" spc="0" normalizeH="0" baseline="0" noProof="0" smtClean="0">
                <a:ln>
                  <a:noFill/>
                </a:ln>
                <a:solidFill>
                  <a:schemeClr val="bg1"/>
                </a:solidFill>
                <a:effectLst/>
                <a:uLnTx/>
                <a:uFillTx/>
                <a:latin typeface="Century Gothic" pitchFamily="34" charset="0"/>
                <a:ea typeface="+mj-ea"/>
                <a:cs typeface="+mj-cs"/>
              </a:rPr>
              <a:t>satélites confirmados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
        <p:nvSpPr>
          <p:cNvPr id="13" name="Text Box 6"/>
          <p:cNvSpPr txBox="1">
            <a:spLocks noChangeArrowheads="1"/>
          </p:cNvSpPr>
          <p:nvPr/>
        </p:nvSpPr>
        <p:spPr bwMode="auto">
          <a:xfrm>
            <a:off x="3779912" y="908720"/>
            <a:ext cx="2148345" cy="5632311"/>
          </a:xfrm>
          <a:prstGeom prst="rect">
            <a:avLst/>
          </a:prstGeom>
          <a:noFill/>
          <a:ln w="12700">
            <a:noFill/>
            <a:miter lim="800000"/>
            <a:headEnd type="none" w="sm" len="sm"/>
            <a:tailEnd/>
          </a:ln>
        </p:spPr>
        <p:txBody>
          <a:bodyPr wrap="none">
            <a:spAutoFit/>
          </a:bodyPr>
          <a:lstStyle/>
          <a:p>
            <a:pPr marL="514350" indent="-514350" algn="l">
              <a:buClr>
                <a:srgbClr val="D0A800"/>
              </a:buClr>
              <a:buFont typeface="+mj-lt"/>
              <a:buAutoNum type="arabicPeriod" startAt="19"/>
              <a:defRPr/>
            </a:pPr>
            <a:r>
              <a:rPr lang="pt-BR" sz="2000" dirty="0" smtClean="0">
                <a:solidFill>
                  <a:srgbClr val="FFC000"/>
                </a:solidFill>
                <a:latin typeface="Century Gothic" pitchFamily="34" charset="0"/>
              </a:rPr>
              <a:t>Pandora</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smtClean="0">
                <a:solidFill>
                  <a:srgbClr val="FFC000"/>
                </a:solidFill>
                <a:latin typeface="Century Gothic" pitchFamily="34" charset="0"/>
              </a:rPr>
              <a:t>Pan</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Ymir</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Paaliaq</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Tarvos</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Ijiraq</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Suttungr</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Mundilfari</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Albiorix</a:t>
            </a:r>
            <a:endParaRPr lang="pt-BR" sz="2000" dirty="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Erriapo</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Siarnaq</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Thrymr</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Narvi</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Methone</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Pallene</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Polydeuces</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Daphnis</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19"/>
              <a:defRPr/>
            </a:pPr>
            <a:r>
              <a:rPr lang="pt-BR" sz="2000" dirty="0" err="1" smtClean="0">
                <a:solidFill>
                  <a:srgbClr val="FFC000"/>
                </a:solidFill>
                <a:latin typeface="Century Gothic" pitchFamily="34" charset="0"/>
              </a:rPr>
              <a:t>Aegir</a:t>
            </a:r>
            <a:endParaRPr lang="pt-BR" sz="2000" dirty="0">
              <a:solidFill>
                <a:srgbClr val="FFC000"/>
              </a:solidFill>
              <a:latin typeface="Century Gothic" pitchFamily="34" charset="0"/>
            </a:endParaRPr>
          </a:p>
        </p:txBody>
      </p:sp>
      <p:sp>
        <p:nvSpPr>
          <p:cNvPr id="6" name="Text Box 6"/>
          <p:cNvSpPr txBox="1">
            <a:spLocks noChangeArrowheads="1"/>
          </p:cNvSpPr>
          <p:nvPr/>
        </p:nvSpPr>
        <p:spPr bwMode="auto">
          <a:xfrm>
            <a:off x="6372200" y="925552"/>
            <a:ext cx="1877437" cy="5324535"/>
          </a:xfrm>
          <a:prstGeom prst="rect">
            <a:avLst/>
          </a:prstGeom>
          <a:noFill/>
          <a:ln w="12700">
            <a:noFill/>
            <a:miter lim="800000"/>
            <a:headEnd type="none" w="sm" len="sm"/>
            <a:tailEnd/>
          </a:ln>
        </p:spPr>
        <p:txBody>
          <a:bodyPr wrap="square">
            <a:spAutoFit/>
          </a:bodyPr>
          <a:lstStyle/>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Bebhionn</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Bergelmir</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Bestla</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Faubauti</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Fenrir</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Fornjot</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Hat</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Hyrrokkin</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Kari</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Loge</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Skoll</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Surtur</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Greip</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Jarnsaxa</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smtClean="0">
                <a:solidFill>
                  <a:srgbClr val="FFC000"/>
                </a:solidFill>
                <a:latin typeface="Century Gothic" pitchFamily="34" charset="0"/>
              </a:rPr>
              <a:t>Tarqeq</a:t>
            </a: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Anthe</a:t>
            </a:r>
            <a:endParaRPr lang="pt-BR" sz="2000" dirty="0" smtClean="0">
              <a:solidFill>
                <a:srgbClr val="FFC000"/>
              </a:solidFill>
              <a:latin typeface="Century Gothic" pitchFamily="34" charset="0"/>
            </a:endParaRPr>
          </a:p>
          <a:p>
            <a:pPr marL="514350" indent="-514350" algn="l">
              <a:buClr>
                <a:srgbClr val="D0A800"/>
              </a:buClr>
              <a:buFont typeface="+mj-lt"/>
              <a:buAutoNum type="arabicPeriod" startAt="37"/>
              <a:defRPr/>
            </a:pPr>
            <a:r>
              <a:rPr lang="pt-BR" sz="2000" dirty="0" err="1" smtClean="0">
                <a:solidFill>
                  <a:srgbClr val="FFC000"/>
                </a:solidFill>
                <a:latin typeface="Century Gothic" pitchFamily="34" charset="0"/>
              </a:rPr>
              <a:t>Aegaeon</a:t>
            </a:r>
            <a:endParaRPr lang="pt-BR" sz="2000" dirty="0" smtClean="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4.bp.blogspot.com/-eLNSua-DtfY/Ujhe1xJDmjI/AAAAAAAAON0/hnkiHe0AGWk/s1600/sistema+solar.jpg"/>
          <p:cNvPicPr>
            <a:picLocks noChangeAspect="1" noChangeArrowheads="1"/>
          </p:cNvPicPr>
          <p:nvPr/>
        </p:nvPicPr>
        <p:blipFill>
          <a:blip r:embed="rId3" cstate="print"/>
          <a:srcRect r="13631"/>
          <a:stretch>
            <a:fillRect/>
          </a:stretch>
        </p:blipFill>
        <p:spPr bwMode="auto">
          <a:xfrm>
            <a:off x="0" y="1376154"/>
            <a:ext cx="9110779" cy="5481846"/>
          </a:xfrm>
          <a:prstGeom prst="rect">
            <a:avLst/>
          </a:prstGeom>
          <a:noFill/>
        </p:spPr>
      </p:pic>
      <p:sp>
        <p:nvSpPr>
          <p:cNvPr id="7" name="Elipse 6"/>
          <p:cNvSpPr/>
          <p:nvPr/>
        </p:nvSpPr>
        <p:spPr bwMode="auto">
          <a:xfrm>
            <a:off x="1083425" y="5867747"/>
            <a:ext cx="360000" cy="36004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8" name="Elipse 7"/>
          <p:cNvSpPr/>
          <p:nvPr/>
        </p:nvSpPr>
        <p:spPr bwMode="auto">
          <a:xfrm>
            <a:off x="2051720" y="5382741"/>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9" name="Elipse 8"/>
          <p:cNvSpPr/>
          <p:nvPr/>
        </p:nvSpPr>
        <p:spPr bwMode="auto">
          <a:xfrm>
            <a:off x="2872383" y="5047084"/>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0" name="Elipse 9"/>
          <p:cNvSpPr/>
          <p:nvPr/>
        </p:nvSpPr>
        <p:spPr bwMode="auto">
          <a:xfrm>
            <a:off x="4054477" y="333710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1" name="Elipse 10"/>
          <p:cNvSpPr/>
          <p:nvPr/>
        </p:nvSpPr>
        <p:spPr bwMode="auto">
          <a:xfrm>
            <a:off x="4355976" y="2420888"/>
            <a:ext cx="1440160" cy="144016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2" name="Elipse 11"/>
          <p:cNvSpPr/>
          <p:nvPr/>
        </p:nvSpPr>
        <p:spPr bwMode="auto">
          <a:xfrm>
            <a:off x="4517901" y="1844824"/>
            <a:ext cx="927720" cy="93610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3" name="Elipse 12"/>
          <p:cNvSpPr/>
          <p:nvPr/>
        </p:nvSpPr>
        <p:spPr bwMode="auto">
          <a:xfrm>
            <a:off x="4307718" y="1305143"/>
            <a:ext cx="720080" cy="720080"/>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6" name="Elipse 15"/>
          <p:cNvSpPr/>
          <p:nvPr/>
        </p:nvSpPr>
        <p:spPr bwMode="auto">
          <a:xfrm>
            <a:off x="3566996" y="4744827"/>
            <a:ext cx="576064" cy="576064"/>
          </a:xfrm>
          <a:prstGeom prst="ellipse">
            <a:avLst/>
          </a:prstGeom>
          <a:noFill/>
          <a:ln w="3175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0" i="0" u="none" strike="noStrike" cap="none" normalizeH="0" baseline="0" smtClean="0">
              <a:ln>
                <a:noFill/>
              </a:ln>
              <a:solidFill>
                <a:srgbClr val="FF0066"/>
              </a:solidFill>
              <a:effectLst/>
              <a:latin typeface="Arial" charset="0"/>
            </a:endParaRP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18" name="Text Box 28"/>
          <p:cNvSpPr txBox="1">
            <a:spLocks noChangeArrowheads="1"/>
          </p:cNvSpPr>
          <p:nvPr/>
        </p:nvSpPr>
        <p:spPr bwMode="auto">
          <a:xfrm>
            <a:off x="6084168" y="1052736"/>
            <a:ext cx="3312368" cy="369332"/>
          </a:xfrm>
          <a:prstGeom prst="rect">
            <a:avLst/>
          </a:prstGeom>
          <a:noFill/>
          <a:ln w="12700">
            <a:noFill/>
            <a:miter lim="800000"/>
            <a:headEnd type="none" w="sm" len="sm"/>
            <a:tailEnd/>
          </a:ln>
        </p:spPr>
        <p:txBody>
          <a:bodyPr wrap="square">
            <a:spAutoFit/>
          </a:bodyPr>
          <a:lstStyle/>
          <a:p>
            <a:pPr algn="l"/>
            <a:r>
              <a:rPr lang="pt-BR" sz="1800" dirty="0" smtClean="0">
                <a:solidFill>
                  <a:srgbClr val="FF0000"/>
                </a:solidFill>
                <a:latin typeface="Century Gothic" pitchFamily="34" charset="0"/>
              </a:rPr>
              <a:t>Figura fora de escala</a:t>
            </a:r>
            <a:endParaRPr lang="pt-BR" sz="1800" dirty="0">
              <a:solidFill>
                <a:srgbClr val="FF0000"/>
              </a:solidFill>
              <a:latin typeface="Century Gothic" pitchFamily="34" charset="0"/>
            </a:endParaRPr>
          </a:p>
        </p:txBody>
      </p:sp>
      <p:sp>
        <p:nvSpPr>
          <p:cNvPr id="19" name="Rectangle 3"/>
          <p:cNvSpPr>
            <a:spLocks noChangeArrowheads="1"/>
          </p:cNvSpPr>
          <p:nvPr/>
        </p:nvSpPr>
        <p:spPr bwMode="auto">
          <a:xfrm>
            <a:off x="6966801" y="6581001"/>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1000"/>
                                        <p:tgtEl>
                                          <p:spTgt spid="15">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1000"/>
                                        <p:tgtEl>
                                          <p:spTgt spid="15">
                                            <p:txEl>
                                              <p:pRg st="2" end="2"/>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1000"/>
                                        <p:tgtEl>
                                          <p:spTgt spid="14">
                                            <p:txEl>
                                              <p:pRg st="0" end="0"/>
                                            </p:txEl>
                                          </p:spTgt>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fade">
                                      <p:cBhvr>
                                        <p:cTn id="45" dur="1000"/>
                                        <p:tgtEl>
                                          <p:spTgt spid="14">
                                            <p:txEl>
                                              <p:pRg st="1" end="1"/>
                                            </p:txEl>
                                          </p:spTgt>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animEffect transition="in" filter="fade">
                                      <p:cBhvr>
                                        <p:cTn id="52" dur="1000"/>
                                        <p:tgtEl>
                                          <p:spTgt spid="14">
                                            <p:txEl>
                                              <p:pRg st="2" end="2"/>
                                            </p:txEl>
                                          </p:spTgt>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animEffect transition="in" filter="fade">
                                      <p:cBhvr>
                                        <p:cTn id="59"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satélites confirmados e provisórios</a:t>
            </a: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700808"/>
            <a:ext cx="8280920" cy="48245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kumimoji="0" lang="pt-BR" sz="3200" b="1" i="0" u="none" strike="noStrike" kern="0" cap="none" spc="0" normalizeH="0" baseline="0" noProof="0" dirty="0" smtClean="0">
                <a:ln>
                  <a:noFill/>
                </a:ln>
                <a:solidFill>
                  <a:schemeClr val="accent2">
                    <a:lumMod val="60000"/>
                    <a:lumOff val="40000"/>
                  </a:schemeClr>
                </a:solidFill>
                <a:effectLst>
                  <a:outerShdw blurRad="50800" dist="38100" dir="13500000" algn="br" rotWithShape="0">
                    <a:schemeClr val="tx1">
                      <a:alpha val="62000"/>
                    </a:schemeClr>
                  </a:outerShdw>
                </a:effectLst>
                <a:uLnTx/>
                <a:uFillTx/>
                <a:latin typeface="Century Gothic" pitchFamily="34" charset="0"/>
                <a:ea typeface="+mn-ea"/>
                <a:cs typeface="+mn-cs"/>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Até o momento (janeiro/2015): 62      (9 provisórios)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lvl="0" indent="-342900" algn="just">
              <a:spcBef>
                <a:spcPct val="20000"/>
              </a:spcBef>
              <a:buClr>
                <a:srgbClr val="FFC000"/>
              </a:buClr>
            </a:pPr>
            <a:r>
              <a:rPr kumimoji="0" lang="pt-BR" sz="3200" b="0" i="0" u="none" strike="noStrike" kern="0" cap="none" spc="0" normalizeH="0" baseline="0" noProof="0" dirty="0" smtClean="0">
                <a:ln>
                  <a:noFill/>
                </a:ln>
                <a:solidFill>
                  <a:srgbClr val="FFC000"/>
                </a:solidFill>
                <a:effectLst>
                  <a:outerShdw blurRad="50800" dist="38100" dir="13500000" algn="br" rotWithShape="0">
                    <a:schemeClr val="tx1">
                      <a:alpha val="62000"/>
                    </a:schemeClr>
                  </a:outerShdw>
                </a:effectLst>
                <a:uLnTx/>
                <a:uFillTx/>
                <a:latin typeface="Century Gothic" pitchFamily="34" charset="0"/>
                <a:ea typeface="+mn-ea"/>
                <a:cs typeface="+mn-cs"/>
              </a:rPr>
              <a:t>Fonte</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rPr>
              <a:t>: </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http://solarsystem.nasa.gov/planets/profile.</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cfm</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Object</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Saturn&amp;Display</a:t>
            </a:r>
            <a:r>
              <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hlinkClick r:id="rId4"/>
              </a:rPr>
              <a:t>=</a:t>
            </a:r>
            <a:r>
              <a:rPr lang="pt-BR" sz="3200" b="0" kern="0" dirty="0" err="1" smtClean="0">
                <a:solidFill>
                  <a:srgbClr val="FFC000"/>
                </a:solidFill>
                <a:effectLst>
                  <a:outerShdw blurRad="50800" dist="38100" dir="13500000" algn="br" rotWithShape="0">
                    <a:schemeClr val="tx1">
                      <a:alpha val="62000"/>
                    </a:schemeClr>
                  </a:outerShdw>
                </a:effectLst>
                <a:latin typeface="Century Gothic" pitchFamily="34" charset="0"/>
                <a:hlinkClick r:id="rId4"/>
              </a:rPr>
              <a:t>Sats</a:t>
            </a:r>
            <a:endParaRPr lang="pt-BR" sz="3200" b="0" kern="0" dirty="0" smtClean="0">
              <a:solidFill>
                <a:srgbClr val="FFC000"/>
              </a:solidFill>
              <a:effectLst>
                <a:outerShdw blurRad="50800" dist="38100" dir="13500000" algn="br" rotWithShape="0">
                  <a:schemeClr val="tx1">
                    <a:alpha val="62000"/>
                  </a:schemeClr>
                </a:outerShdw>
              </a:effectLst>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smtClean="0">
                <a:solidFill>
                  <a:schemeClr val="bg1"/>
                </a:solidFill>
                <a:latin typeface="Century Gothic" pitchFamily="34" charset="0"/>
                <a:ea typeface="+mj-ea"/>
                <a:cs typeface="+mj-cs"/>
              </a:rPr>
              <a:t>os maiores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700808"/>
            <a:ext cx="8280920" cy="48245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3200" b="0" kern="0" dirty="0" smtClean="0">
              <a:solidFill>
                <a:srgbClr val="FFC000"/>
              </a:solidFill>
              <a:latin typeface="Century Gothic" pitchFamily="34" charset="0"/>
            </a:endParaRPr>
          </a:p>
          <a:p>
            <a:pPr marL="800100" lvl="1" indent="-342900" algn="just">
              <a:spcBef>
                <a:spcPct val="20000"/>
              </a:spcBef>
              <a:buClr>
                <a:srgbClr val="FFC000"/>
              </a:buClr>
              <a:buFont typeface="Wingdings" pitchFamily="2" charset="2"/>
              <a:buChar char="v"/>
              <a:defRPr/>
            </a:pPr>
            <a:r>
              <a:rPr lang="pt-BR" sz="3600" b="0" kern="0" dirty="0" smtClean="0">
                <a:solidFill>
                  <a:srgbClr val="FFC000"/>
                </a:solidFill>
                <a:latin typeface="Century Gothic" pitchFamily="34" charset="0"/>
              </a:rPr>
              <a:t>Titã (5.150 km)</a:t>
            </a:r>
          </a:p>
          <a:p>
            <a:pPr marL="800100" lvl="1" indent="-342900" algn="just">
              <a:spcBef>
                <a:spcPct val="20000"/>
              </a:spcBef>
              <a:buClr>
                <a:srgbClr val="FFC000"/>
              </a:buClr>
              <a:buFont typeface="Wingdings" pitchFamily="2" charset="2"/>
              <a:buChar char="v"/>
              <a:defRPr/>
            </a:pPr>
            <a:r>
              <a:rPr lang="pt-BR" sz="3600" b="0" kern="0" dirty="0" smtClean="0">
                <a:solidFill>
                  <a:srgbClr val="FFC000"/>
                </a:solidFill>
                <a:latin typeface="Century Gothic" pitchFamily="34" charset="0"/>
              </a:rPr>
              <a:t>Reia (1.528 km)</a:t>
            </a:r>
          </a:p>
          <a:p>
            <a:pPr marL="800100" lvl="1" indent="-342900" algn="just">
              <a:spcBef>
                <a:spcPct val="20000"/>
              </a:spcBef>
              <a:buClr>
                <a:srgbClr val="FFC000"/>
              </a:buClr>
              <a:buFont typeface="Wingdings" pitchFamily="2" charset="2"/>
              <a:buChar char="v"/>
              <a:defRPr/>
            </a:pPr>
            <a:r>
              <a:rPr kumimoji="0" lang="pt-BR" sz="3600" b="0" i="0" u="none" strike="noStrike" kern="0" cap="none" spc="0" normalizeH="0" baseline="0" noProof="0" dirty="0" err="1" smtClean="0">
                <a:ln>
                  <a:noFill/>
                </a:ln>
                <a:solidFill>
                  <a:srgbClr val="FFC000"/>
                </a:solidFill>
                <a:uLnTx/>
                <a:uFillTx/>
                <a:latin typeface="Century Gothic" pitchFamily="34" charset="0"/>
                <a:ea typeface="+mn-ea"/>
                <a:cs typeface="+mn-cs"/>
              </a:rPr>
              <a:t>Jápeto</a:t>
            </a:r>
            <a:r>
              <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rPr>
              <a:t> (1.470</a:t>
            </a:r>
            <a:r>
              <a:rPr kumimoji="0" lang="pt-BR" sz="3600" b="0" i="0" u="none" strike="noStrike" kern="0" cap="none" spc="0" normalizeH="0" noProof="0" dirty="0" smtClean="0">
                <a:ln>
                  <a:noFill/>
                </a:ln>
                <a:solidFill>
                  <a:srgbClr val="FFC000"/>
                </a:solidFill>
                <a:uLnTx/>
                <a:uFillTx/>
                <a:latin typeface="Century Gothic" pitchFamily="34" charset="0"/>
                <a:ea typeface="+mn-ea"/>
                <a:cs typeface="+mn-cs"/>
              </a:rPr>
              <a:t> km)</a:t>
            </a:r>
            <a:endPar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endParaRPr>
          </a:p>
          <a:p>
            <a:pPr marL="800100" lvl="1" indent="-342900" algn="just">
              <a:spcBef>
                <a:spcPct val="20000"/>
              </a:spcBef>
              <a:buClr>
                <a:srgbClr val="FFC000"/>
              </a:buClr>
              <a:buFont typeface="Wingdings" pitchFamily="2" charset="2"/>
              <a:buChar char="v"/>
              <a:defRPr/>
            </a:pPr>
            <a:r>
              <a:rPr lang="pt-BR" sz="3600" b="0" kern="0" dirty="0" smtClean="0">
                <a:solidFill>
                  <a:srgbClr val="FFC000"/>
                </a:solidFill>
                <a:latin typeface="Century Gothic" pitchFamily="34" charset="0"/>
              </a:rPr>
              <a:t>Dione (1.122 km)</a:t>
            </a:r>
          </a:p>
          <a:p>
            <a:pPr marL="800100" lvl="1" indent="-342900" algn="just">
              <a:spcBef>
                <a:spcPct val="20000"/>
              </a:spcBef>
              <a:buClr>
                <a:srgbClr val="FFC000"/>
              </a:buClr>
              <a:buFont typeface="Wingdings" pitchFamily="2" charset="2"/>
              <a:buChar char="v"/>
              <a:defRPr/>
            </a:pPr>
            <a:r>
              <a:rPr kumimoji="0" lang="pt-BR" sz="3600" b="0" i="0" u="none" strike="noStrike" kern="0" cap="none" spc="0" normalizeH="0" baseline="0" noProof="0" dirty="0" err="1" smtClean="0">
                <a:ln>
                  <a:noFill/>
                </a:ln>
                <a:solidFill>
                  <a:srgbClr val="FFC000"/>
                </a:solidFill>
                <a:uLnTx/>
                <a:uFillTx/>
                <a:latin typeface="Century Gothic" pitchFamily="34" charset="0"/>
                <a:ea typeface="+mn-ea"/>
                <a:cs typeface="+mn-cs"/>
              </a:rPr>
              <a:t>Tétis</a:t>
            </a:r>
            <a:r>
              <a:rPr kumimoji="0" lang="pt-BR" sz="3600" b="0" i="0" u="none" strike="noStrike" kern="0" cap="none" spc="0" normalizeH="0" baseline="0" noProof="0" dirty="0" smtClean="0">
                <a:ln>
                  <a:noFill/>
                </a:ln>
                <a:solidFill>
                  <a:srgbClr val="FFC000"/>
                </a:solidFill>
                <a:uLnTx/>
                <a:uFillTx/>
                <a:latin typeface="Century Gothic" pitchFamily="34" charset="0"/>
                <a:ea typeface="+mn-ea"/>
                <a:cs typeface="+mn-cs"/>
              </a:rPr>
              <a:t> (1.066 km)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33265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smtClean="0">
                <a:solidFill>
                  <a:schemeClr val="bg1"/>
                </a:solidFill>
                <a:latin typeface="Century Gothic" pitchFamily="34" charset="0"/>
                <a:ea typeface="+mj-ea"/>
                <a:cs typeface="+mj-cs"/>
              </a:rPr>
              <a:t>os maiores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8" name="Rectangle 3"/>
          <p:cNvSpPr>
            <a:spLocks noChangeArrowheads="1"/>
          </p:cNvSpPr>
          <p:nvPr/>
        </p:nvSpPr>
        <p:spPr bwMode="auto">
          <a:xfrm>
            <a:off x="0" y="6309320"/>
            <a:ext cx="3894015"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NASA/JPL, com adaptações</a:t>
            </a:r>
            <a:endParaRPr lang="pt-BR" sz="1200" b="0" dirty="0">
              <a:solidFill>
                <a:srgbClr val="EE8800"/>
              </a:solidFill>
              <a:latin typeface="Century Gothic" pitchFamily="34" charset="0"/>
            </a:endParaRPr>
          </a:p>
        </p:txBody>
      </p:sp>
      <p:pic>
        <p:nvPicPr>
          <p:cNvPr id="74757" name="Picture 5" descr="Two Halves of Titan (click to enlarge)"/>
          <p:cNvPicPr>
            <a:picLocks noChangeAspect="1" noChangeArrowheads="1"/>
          </p:cNvPicPr>
          <p:nvPr/>
        </p:nvPicPr>
        <p:blipFill>
          <a:blip r:embed="rId4" cstate="print"/>
          <a:srcRect l="21686" t="8177" r="20137" b="9812"/>
          <a:stretch>
            <a:fillRect/>
          </a:stretch>
        </p:blipFill>
        <p:spPr bwMode="auto">
          <a:xfrm rot="10800000">
            <a:off x="123056" y="908720"/>
            <a:ext cx="4232920" cy="4239109"/>
          </a:xfrm>
          <a:prstGeom prst="rect">
            <a:avLst/>
          </a:prstGeom>
          <a:noFill/>
        </p:spPr>
      </p:pic>
      <p:pic>
        <p:nvPicPr>
          <p:cNvPr id="74759" name="Picture 7" descr="Iapetus"/>
          <p:cNvPicPr>
            <a:picLocks noChangeAspect="1" noChangeArrowheads="1"/>
          </p:cNvPicPr>
          <p:nvPr/>
        </p:nvPicPr>
        <p:blipFill>
          <a:blip r:embed="rId5" cstate="print"/>
          <a:srcRect/>
          <a:stretch>
            <a:fillRect/>
          </a:stretch>
        </p:blipFill>
        <p:spPr bwMode="auto">
          <a:xfrm>
            <a:off x="5148064" y="3284984"/>
            <a:ext cx="1440158" cy="1440159"/>
          </a:xfrm>
          <a:prstGeom prst="rect">
            <a:avLst/>
          </a:prstGeom>
          <a:noFill/>
        </p:spPr>
      </p:pic>
      <p:pic>
        <p:nvPicPr>
          <p:cNvPr id="74761" name="Picture 9" descr="Rhea"/>
          <p:cNvPicPr>
            <a:picLocks noChangeAspect="1" noChangeArrowheads="1"/>
          </p:cNvPicPr>
          <p:nvPr/>
        </p:nvPicPr>
        <p:blipFill>
          <a:blip r:embed="rId6" cstate="print"/>
          <a:srcRect/>
          <a:stretch>
            <a:fillRect/>
          </a:stretch>
        </p:blipFill>
        <p:spPr bwMode="auto">
          <a:xfrm>
            <a:off x="4499992" y="1340768"/>
            <a:ext cx="1412987" cy="1440160"/>
          </a:xfrm>
          <a:prstGeom prst="rect">
            <a:avLst/>
          </a:prstGeom>
          <a:noFill/>
        </p:spPr>
      </p:pic>
      <p:pic>
        <p:nvPicPr>
          <p:cNvPr id="74763" name="Picture 11" descr="Color image of battered moon Dione."/>
          <p:cNvPicPr>
            <a:picLocks noChangeAspect="1" noChangeArrowheads="1"/>
          </p:cNvPicPr>
          <p:nvPr/>
        </p:nvPicPr>
        <p:blipFill>
          <a:blip r:embed="rId7" cstate="print"/>
          <a:srcRect/>
          <a:stretch>
            <a:fillRect/>
          </a:stretch>
        </p:blipFill>
        <p:spPr bwMode="auto">
          <a:xfrm>
            <a:off x="6732240" y="1628800"/>
            <a:ext cx="1176070" cy="936104"/>
          </a:xfrm>
          <a:prstGeom prst="rect">
            <a:avLst/>
          </a:prstGeom>
          <a:noFill/>
        </p:spPr>
      </p:pic>
      <p:pic>
        <p:nvPicPr>
          <p:cNvPr id="74765" name="Picture 13" descr="Tethys"/>
          <p:cNvPicPr>
            <a:picLocks noChangeAspect="1" noChangeArrowheads="1"/>
          </p:cNvPicPr>
          <p:nvPr/>
        </p:nvPicPr>
        <p:blipFill>
          <a:blip r:embed="rId8" cstate="print"/>
          <a:srcRect/>
          <a:stretch>
            <a:fillRect/>
          </a:stretch>
        </p:blipFill>
        <p:spPr bwMode="auto">
          <a:xfrm rot="10800000">
            <a:off x="7812360" y="3501008"/>
            <a:ext cx="1036341" cy="1036341"/>
          </a:xfrm>
          <a:prstGeom prst="rect">
            <a:avLst/>
          </a:prstGeom>
          <a:noFill/>
        </p:spPr>
      </p:pic>
      <p:sp>
        <p:nvSpPr>
          <p:cNvPr id="14" name="Arco 13"/>
          <p:cNvSpPr/>
          <p:nvPr/>
        </p:nvSpPr>
        <p:spPr bwMode="auto">
          <a:xfrm rot="20065211">
            <a:off x="-44266639" y="5516951"/>
            <a:ext cx="98280000" cy="98280000"/>
          </a:xfrm>
          <a:prstGeom prst="arc">
            <a:avLst>
              <a:gd name="adj1" fmla="val 17392117"/>
              <a:gd name="adj2" fmla="val 18036094"/>
            </a:avLst>
          </a:prstGeom>
          <a:noFill/>
          <a:ln w="635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5" name="Retângulo 14"/>
          <p:cNvSpPr/>
          <p:nvPr/>
        </p:nvSpPr>
        <p:spPr bwMode="auto">
          <a:xfrm>
            <a:off x="-14283" y="5733256"/>
            <a:ext cx="9179352" cy="1124744"/>
          </a:xfrm>
          <a:prstGeom prst="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7" name="Forma livre 16"/>
          <p:cNvSpPr/>
          <p:nvPr/>
        </p:nvSpPr>
        <p:spPr bwMode="auto">
          <a:xfrm>
            <a:off x="-30728" y="5516217"/>
            <a:ext cx="9267494" cy="1530626"/>
          </a:xfrm>
          <a:custGeom>
            <a:avLst/>
            <a:gdLst>
              <a:gd name="connsiteX0" fmla="*/ 1548848 w 10765735"/>
              <a:gd name="connsiteY0" fmla="*/ 238540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48848 w 10765735"/>
              <a:gd name="connsiteY13" fmla="*/ 238540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1528970 w 10765735"/>
              <a:gd name="connsiteY0" fmla="*/ 289047 h 1530626"/>
              <a:gd name="connsiteX1" fmla="*/ 3119231 w 10765735"/>
              <a:gd name="connsiteY1" fmla="*/ 99392 h 1530626"/>
              <a:gd name="connsiteX2" fmla="*/ 4421257 w 10765735"/>
              <a:gd name="connsiteY2" fmla="*/ 39757 h 1530626"/>
              <a:gd name="connsiteX3" fmla="*/ 6190422 w 10765735"/>
              <a:gd name="connsiteY3" fmla="*/ 0 h 1530626"/>
              <a:gd name="connsiteX4" fmla="*/ 7234031 w 10765735"/>
              <a:gd name="connsiteY4" fmla="*/ 9940 h 1530626"/>
              <a:gd name="connsiteX5" fmla="*/ 8903805 w 10765735"/>
              <a:gd name="connsiteY5" fmla="*/ 59635 h 1530626"/>
              <a:gd name="connsiteX6" fmla="*/ 10126318 w 10765735"/>
              <a:gd name="connsiteY6" fmla="*/ 149087 h 1530626"/>
              <a:gd name="connsiteX7" fmla="*/ 10672970 w 10765735"/>
              <a:gd name="connsiteY7" fmla="*/ 188844 h 1530626"/>
              <a:gd name="connsiteX8" fmla="*/ 10682909 w 10765735"/>
              <a:gd name="connsiteY8" fmla="*/ 208722 h 1530626"/>
              <a:gd name="connsiteX9" fmla="*/ 10672970 w 10765735"/>
              <a:gd name="connsiteY9" fmla="*/ 1341783 h 1530626"/>
              <a:gd name="connsiteX10" fmla="*/ 10653092 w 10765735"/>
              <a:gd name="connsiteY10" fmla="*/ 1341783 h 1530626"/>
              <a:gd name="connsiteX11" fmla="*/ 1519031 w 10765735"/>
              <a:gd name="connsiteY11" fmla="*/ 1331844 h 1530626"/>
              <a:gd name="connsiteX12" fmla="*/ 1538909 w 10765735"/>
              <a:gd name="connsiteY12" fmla="*/ 1311966 h 1530626"/>
              <a:gd name="connsiteX13" fmla="*/ 1528970 w 10765735"/>
              <a:gd name="connsiteY13" fmla="*/ 289047 h 1530626"/>
              <a:gd name="connsiteX0" fmla="*/ 30729 w 9267494"/>
              <a:gd name="connsiteY0" fmla="*/ 289047 h 1530626"/>
              <a:gd name="connsiteX1" fmla="*/ 1620990 w 9267494"/>
              <a:gd name="connsiteY1" fmla="*/ 99392 h 1530626"/>
              <a:gd name="connsiteX2" fmla="*/ 2923016 w 9267494"/>
              <a:gd name="connsiteY2" fmla="*/ 39757 h 1530626"/>
              <a:gd name="connsiteX3" fmla="*/ 4692181 w 9267494"/>
              <a:gd name="connsiteY3" fmla="*/ 0 h 1530626"/>
              <a:gd name="connsiteX4" fmla="*/ 5735790 w 9267494"/>
              <a:gd name="connsiteY4" fmla="*/ 9940 h 1530626"/>
              <a:gd name="connsiteX5" fmla="*/ 7405564 w 9267494"/>
              <a:gd name="connsiteY5" fmla="*/ 59635 h 1530626"/>
              <a:gd name="connsiteX6" fmla="*/ 8628077 w 9267494"/>
              <a:gd name="connsiteY6" fmla="*/ 149087 h 1530626"/>
              <a:gd name="connsiteX7" fmla="*/ 9174729 w 9267494"/>
              <a:gd name="connsiteY7" fmla="*/ 188844 h 1530626"/>
              <a:gd name="connsiteX8" fmla="*/ 9184668 w 9267494"/>
              <a:gd name="connsiteY8" fmla="*/ 208722 h 1530626"/>
              <a:gd name="connsiteX9" fmla="*/ 9174729 w 9267494"/>
              <a:gd name="connsiteY9" fmla="*/ 1341783 h 1530626"/>
              <a:gd name="connsiteX10" fmla="*/ 9154851 w 9267494"/>
              <a:gd name="connsiteY10" fmla="*/ 1341783 h 1530626"/>
              <a:gd name="connsiteX11" fmla="*/ 40668 w 9267494"/>
              <a:gd name="connsiteY11" fmla="*/ 1311966 h 1530626"/>
              <a:gd name="connsiteX12" fmla="*/ 30729 w 9267494"/>
              <a:gd name="connsiteY12" fmla="*/ 289047 h 15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94" h="1530626">
                <a:moveTo>
                  <a:pt x="30729" y="289047"/>
                </a:moveTo>
                <a:cubicBezTo>
                  <a:pt x="420283" y="143137"/>
                  <a:pt x="1138942" y="140940"/>
                  <a:pt x="1620990" y="99392"/>
                </a:cubicBezTo>
                <a:cubicBezTo>
                  <a:pt x="2103038" y="57844"/>
                  <a:pt x="2923016" y="39757"/>
                  <a:pt x="2923016" y="39757"/>
                </a:cubicBezTo>
                <a:lnTo>
                  <a:pt x="4692181" y="0"/>
                </a:lnTo>
                <a:lnTo>
                  <a:pt x="5735790" y="9940"/>
                </a:lnTo>
                <a:lnTo>
                  <a:pt x="7405564" y="59635"/>
                </a:lnTo>
                <a:cubicBezTo>
                  <a:pt x="7887612" y="82826"/>
                  <a:pt x="8628077" y="149087"/>
                  <a:pt x="8628077" y="149087"/>
                </a:cubicBezTo>
                <a:lnTo>
                  <a:pt x="9174729" y="188844"/>
                </a:lnTo>
                <a:cubicBezTo>
                  <a:pt x="9267494" y="198783"/>
                  <a:pt x="9184668" y="16566"/>
                  <a:pt x="9184668" y="208722"/>
                </a:cubicBezTo>
                <a:cubicBezTo>
                  <a:pt x="9184668" y="400878"/>
                  <a:pt x="9179698" y="1152940"/>
                  <a:pt x="9174729" y="1341783"/>
                </a:cubicBezTo>
                <a:cubicBezTo>
                  <a:pt x="9169760" y="1530626"/>
                  <a:pt x="9154851" y="1341783"/>
                  <a:pt x="9154851" y="1341783"/>
                </a:cubicBezTo>
                <a:lnTo>
                  <a:pt x="40668" y="1311966"/>
                </a:lnTo>
                <a:cubicBezTo>
                  <a:pt x="8613" y="1126650"/>
                  <a:pt x="0" y="224612"/>
                  <a:pt x="30729" y="289047"/>
                </a:cubicBezTo>
                <a:close/>
              </a:path>
            </a:pathLst>
          </a:custGeom>
          <a:gradFill>
            <a:gsLst>
              <a:gs pos="0">
                <a:srgbClr val="FFC000"/>
              </a:gs>
              <a:gs pos="0">
                <a:srgbClr val="D0A800"/>
              </a:gs>
              <a:gs pos="100000">
                <a:schemeClr val="accent1">
                  <a:tint val="23500"/>
                  <a:satMod val="160000"/>
                </a:schemeClr>
              </a:gs>
            </a:gsLst>
            <a:lin ang="5400000" scaled="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8" name="Subtítulo 2"/>
          <p:cNvSpPr txBox="1">
            <a:spLocks/>
          </p:cNvSpPr>
          <p:nvPr/>
        </p:nvSpPr>
        <p:spPr>
          <a:xfrm>
            <a:off x="3923928" y="5877272"/>
            <a:ext cx="1728192"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kern="0" noProof="0" dirty="0" smtClean="0">
                <a:solidFill>
                  <a:schemeClr val="tx1"/>
                </a:solidFill>
                <a:latin typeface="Century Gothic" pitchFamily="34" charset="0"/>
              </a:rPr>
              <a:t>Saturno</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19" name="Subtítulo 2"/>
          <p:cNvSpPr txBox="1">
            <a:spLocks/>
          </p:cNvSpPr>
          <p:nvPr/>
        </p:nvSpPr>
        <p:spPr>
          <a:xfrm>
            <a:off x="7812360" y="4609357"/>
            <a:ext cx="104360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chemeClr val="bg1"/>
                </a:solidFill>
                <a:latin typeface="Century Gothic" pitchFamily="34" charset="0"/>
              </a:rPr>
              <a:t>Tétis</a:t>
            </a:r>
            <a:endParaRPr lang="pt-BR" sz="3200" b="0" kern="0" noProof="0" dirty="0" smtClean="0">
              <a:solidFill>
                <a:schemeClr val="bg1"/>
              </a:solidFill>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0" name="Subtítulo 2"/>
          <p:cNvSpPr txBox="1">
            <a:spLocks/>
          </p:cNvSpPr>
          <p:nvPr/>
        </p:nvSpPr>
        <p:spPr>
          <a:xfrm>
            <a:off x="6720686" y="2708920"/>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Dione</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1" name="Subtítulo 2"/>
          <p:cNvSpPr txBox="1">
            <a:spLocks/>
          </p:cNvSpPr>
          <p:nvPr/>
        </p:nvSpPr>
        <p:spPr>
          <a:xfrm>
            <a:off x="4653347" y="2708920"/>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Reia</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2" name="Subtítulo 2"/>
          <p:cNvSpPr txBox="1">
            <a:spLocks/>
          </p:cNvSpPr>
          <p:nvPr/>
        </p:nvSpPr>
        <p:spPr>
          <a:xfrm>
            <a:off x="179512" y="4653136"/>
            <a:ext cx="1403648"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smtClean="0">
                <a:solidFill>
                  <a:schemeClr val="bg1"/>
                </a:solidFill>
                <a:latin typeface="Century Gothic" pitchFamily="34" charset="0"/>
              </a:rPr>
              <a:t>Titã</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3" name="Subtítulo 2"/>
          <p:cNvSpPr txBox="1">
            <a:spLocks/>
          </p:cNvSpPr>
          <p:nvPr/>
        </p:nvSpPr>
        <p:spPr>
          <a:xfrm>
            <a:off x="5148064" y="4581127"/>
            <a:ext cx="1619672" cy="576064"/>
          </a:xfrm>
          <a:prstGeom prst="rect">
            <a:avLst/>
          </a:prstGeom>
          <a:ln>
            <a:no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b="0" kern="0" noProof="0" dirty="0" err="1" smtClean="0">
                <a:solidFill>
                  <a:schemeClr val="bg1"/>
                </a:solidFill>
                <a:latin typeface="Century Gothic" pitchFamily="34" charset="0"/>
              </a:rPr>
              <a:t>Jápeto</a:t>
            </a:r>
            <a:endParaRPr lang="pt-BR" sz="3200" b="0" kern="0" noProof="0" dirty="0" smtClean="0">
              <a:solidFill>
                <a:schemeClr val="bg1"/>
              </a:solidFill>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0"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sp>
        <p:nvSpPr>
          <p:cNvPr id="24" name="Rectangle 3"/>
          <p:cNvSpPr>
            <a:spLocks noChangeArrowheads="1"/>
          </p:cNvSpPr>
          <p:nvPr/>
        </p:nvSpPr>
        <p:spPr bwMode="auto">
          <a:xfrm>
            <a:off x="152400" y="6461720"/>
            <a:ext cx="3953326" cy="276999"/>
          </a:xfrm>
          <a:prstGeom prst="rect">
            <a:avLst/>
          </a:prstGeom>
          <a:noFill/>
          <a:ln w="9525">
            <a:noFill/>
            <a:miter lim="800000"/>
            <a:headEnd/>
            <a:tailEnd/>
          </a:ln>
        </p:spPr>
        <p:txBody>
          <a:bodyPr wrap="none">
            <a:spAutoFit/>
          </a:bodyPr>
          <a:lstStyle/>
          <a:p>
            <a:pPr algn="l" eaLnBrk="1" hangingPunct="1"/>
            <a:r>
              <a:rPr lang="pt-BR" sz="1200" b="0" dirty="0">
                <a:solidFill>
                  <a:schemeClr val="tx1"/>
                </a:solidFill>
                <a:latin typeface="Century Gothic" pitchFamily="34" charset="0"/>
              </a:rPr>
              <a:t>Crédito </a:t>
            </a:r>
            <a:r>
              <a:rPr lang="pt-BR" sz="1200" b="0" dirty="0" smtClean="0">
                <a:solidFill>
                  <a:schemeClr val="tx1"/>
                </a:solidFill>
                <a:latin typeface="Century Gothic" pitchFamily="34" charset="0"/>
              </a:rPr>
              <a:t>das imagens: NASA/JPL, com adaptações</a:t>
            </a:r>
            <a:endParaRPr lang="pt-BR" sz="1200" b="0" dirty="0">
              <a:solidFill>
                <a:schemeClr val="tx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2000"/>
                                        <p:tgtEl>
                                          <p:spTgt spid="747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fade">
                                      <p:cBhvr>
                                        <p:cTn id="15" dur="2000"/>
                                        <p:tgtEl>
                                          <p:spTgt spid="747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759"/>
                                        </p:tgtEl>
                                        <p:attrNameLst>
                                          <p:attrName>style.visibility</p:attrName>
                                        </p:attrNameLst>
                                      </p:cBhvr>
                                      <p:to>
                                        <p:strVal val="visible"/>
                                      </p:to>
                                    </p:set>
                                    <p:animEffect transition="in" filter="fade">
                                      <p:cBhvr>
                                        <p:cTn id="23" dur="2000"/>
                                        <p:tgtEl>
                                          <p:spTgt spid="747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4763"/>
                                        </p:tgtEl>
                                        <p:attrNameLst>
                                          <p:attrName>style.visibility</p:attrName>
                                        </p:attrNameLst>
                                      </p:cBhvr>
                                      <p:to>
                                        <p:strVal val="visible"/>
                                      </p:to>
                                    </p:set>
                                    <p:animEffect transition="in" filter="fade">
                                      <p:cBhvr>
                                        <p:cTn id="31" dur="2000"/>
                                        <p:tgtEl>
                                          <p:spTgt spid="747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4765"/>
                                        </p:tgtEl>
                                        <p:attrNameLst>
                                          <p:attrName>style.visibility</p:attrName>
                                        </p:attrNameLst>
                                      </p:cBhvr>
                                      <p:to>
                                        <p:strVal val="visible"/>
                                      </p:to>
                                    </p:set>
                                    <p:animEffect transition="in" filter="fade">
                                      <p:cBhvr>
                                        <p:cTn id="39" dur="2000"/>
                                        <p:tgtEl>
                                          <p:spTgt spid="747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Ring of Color (click to enlarge)"/>
          <p:cNvPicPr>
            <a:picLocks noChangeAspect="1" noChangeArrowheads="1"/>
          </p:cNvPicPr>
          <p:nvPr/>
        </p:nvPicPr>
        <p:blipFill>
          <a:blip r:embed="rId3" cstate="print"/>
          <a:srcRect l="25171" t="25171" r="24784" b="24784"/>
          <a:stretch>
            <a:fillRect/>
          </a:stretch>
        </p:blipFill>
        <p:spPr bwMode="auto">
          <a:xfrm>
            <a:off x="203396" y="1273974"/>
            <a:ext cx="4307297" cy="4307366"/>
          </a:xfrm>
          <a:prstGeom prst="rect">
            <a:avLst/>
          </a:prstGeom>
          <a:solidFill>
            <a:srgbClr val="FFC000"/>
          </a:solidFill>
          <a:ln>
            <a:solidFill>
              <a:srgbClr val="FFC000"/>
            </a:solidFill>
          </a:ln>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Titã</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53858" y="6519446"/>
            <a:ext cx="5742278"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NASA/JPL-Caltech/Space Science Institute</a:t>
            </a:r>
            <a:endParaRPr lang="pt-BR" sz="1400" dirty="0">
              <a:solidFill>
                <a:srgbClr val="FFC000"/>
              </a:solidFill>
              <a:latin typeface="Century Gothic" pitchFamily="34" charset="0"/>
            </a:endParaRPr>
          </a:p>
        </p:txBody>
      </p:sp>
      <p:pic>
        <p:nvPicPr>
          <p:cNvPr id="10242" name="Picture 2" descr="Hovering Over Titan"/>
          <p:cNvPicPr>
            <a:picLocks noChangeAspect="1" noChangeArrowheads="1"/>
          </p:cNvPicPr>
          <p:nvPr/>
        </p:nvPicPr>
        <p:blipFill>
          <a:blip r:embed="rId5" cstate="print"/>
          <a:srcRect/>
          <a:stretch>
            <a:fillRect/>
          </a:stretch>
        </p:blipFill>
        <p:spPr bwMode="auto">
          <a:xfrm>
            <a:off x="4716016" y="1268760"/>
            <a:ext cx="4330452" cy="4330452"/>
          </a:xfrm>
          <a:prstGeom prst="rect">
            <a:avLst/>
          </a:prstGeom>
          <a:noFill/>
          <a:ln>
            <a:solidFill>
              <a:srgbClr val="FFC000"/>
            </a:solidFill>
          </a:ln>
        </p:spPr>
      </p:pic>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Ring of Color (click to enlarge)"/>
          <p:cNvPicPr>
            <a:picLocks noChangeAspect="1" noChangeArrowheads="1"/>
          </p:cNvPicPr>
          <p:nvPr/>
        </p:nvPicPr>
        <p:blipFill>
          <a:blip r:embed="rId3" cstate="print"/>
          <a:srcRect l="25171" t="25171" r="24784" b="24784"/>
          <a:stretch>
            <a:fillRect/>
          </a:stretch>
        </p:blipFill>
        <p:spPr bwMode="auto">
          <a:xfrm>
            <a:off x="203396" y="1273974"/>
            <a:ext cx="4307297" cy="4307366"/>
          </a:xfrm>
          <a:prstGeom prst="rect">
            <a:avLst/>
          </a:prstGeom>
          <a:solidFill>
            <a:srgbClr val="FFC000"/>
          </a:solidFill>
          <a:ln>
            <a:solidFill>
              <a:srgbClr val="FFC000"/>
            </a:solidFill>
          </a:ln>
        </p:spPr>
      </p:pic>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Titã</a:t>
            </a:r>
          </a:p>
        </p:txBody>
      </p:sp>
      <p:pic>
        <p:nvPicPr>
          <p:cNvPr id="36865"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15" name="Retângulo 14"/>
          <p:cNvSpPr/>
          <p:nvPr/>
        </p:nvSpPr>
        <p:spPr>
          <a:xfrm>
            <a:off x="53858" y="6519446"/>
            <a:ext cx="5742278"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a:t>
            </a:r>
            <a:r>
              <a:rPr lang="en-US" sz="1400" b="0" dirty="0" smtClean="0">
                <a:solidFill>
                  <a:srgbClr val="FFC000"/>
                </a:solidFill>
                <a:latin typeface="Century Gothic" pitchFamily="34" charset="0"/>
              </a:rPr>
              <a:t>NASA/JPL-Caltech/Space Science Institute</a:t>
            </a:r>
            <a:endParaRPr lang="pt-BR" sz="1400" dirty="0">
              <a:solidFill>
                <a:srgbClr val="FFC000"/>
              </a:solidFill>
              <a:latin typeface="Century Gothic" pitchFamily="34" charset="0"/>
            </a:endParaRPr>
          </a:p>
        </p:txBody>
      </p:sp>
      <p:pic>
        <p:nvPicPr>
          <p:cNvPr id="10242" name="Picture 2" descr="Hovering Over Titan"/>
          <p:cNvPicPr>
            <a:picLocks noChangeAspect="1" noChangeArrowheads="1"/>
          </p:cNvPicPr>
          <p:nvPr/>
        </p:nvPicPr>
        <p:blipFill>
          <a:blip r:embed="rId5" cstate="print"/>
          <a:srcRect/>
          <a:stretch>
            <a:fillRect/>
          </a:stretch>
        </p:blipFill>
        <p:spPr bwMode="auto">
          <a:xfrm>
            <a:off x="4716016" y="1268760"/>
            <a:ext cx="4330452" cy="4330452"/>
          </a:xfrm>
          <a:prstGeom prst="rect">
            <a:avLst/>
          </a:prstGeom>
          <a:noFill/>
          <a:ln>
            <a:solidFill>
              <a:srgbClr val="FFC000"/>
            </a:solidFill>
          </a:ln>
        </p:spPr>
      </p:pic>
      <p:sp>
        <p:nvSpPr>
          <p:cNvPr id="7" name="Subtítulo 2"/>
          <p:cNvSpPr txBox="1">
            <a:spLocks/>
          </p:cNvSpPr>
          <p:nvPr/>
        </p:nvSpPr>
        <p:spPr>
          <a:xfrm>
            <a:off x="6228184" y="4365104"/>
            <a:ext cx="2592288" cy="576064"/>
          </a:xfrm>
          <a:prstGeom prst="rect">
            <a:avLst/>
          </a:prstGeom>
          <a:ln>
            <a:solidFill>
              <a:schemeClr val="bg1"/>
            </a:solidFill>
          </a:ln>
        </p:spPr>
        <p:txBody>
          <a:bodyPr>
            <a:normAutofit fontScale="85000"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kern="0" noProof="0" dirty="0" err="1" smtClean="0">
                <a:solidFill>
                  <a:schemeClr val="bg1"/>
                </a:solidFill>
                <a:latin typeface="Century Gothic" pitchFamily="34" charset="0"/>
              </a:rPr>
              <a:t>Xanadu</a:t>
            </a:r>
            <a:r>
              <a:rPr lang="pt-BR" sz="3200" kern="0" noProof="0" dirty="0" smtClean="0">
                <a:solidFill>
                  <a:schemeClr val="bg1"/>
                </a:solidFill>
                <a:latin typeface="Century Gothic" pitchFamily="34" charset="0"/>
              </a:rPr>
              <a:t> </a:t>
            </a:r>
            <a:r>
              <a:rPr lang="pt-BR" sz="3200" kern="0" noProof="0" dirty="0" err="1" smtClean="0">
                <a:solidFill>
                  <a:schemeClr val="bg1"/>
                </a:solidFill>
                <a:latin typeface="Century Gothic" pitchFamily="34" charset="0"/>
              </a:rPr>
              <a:t>Regio</a:t>
            </a:r>
            <a:endParaRPr lang="pt-BR" sz="3200" kern="0" noProof="0" dirty="0" smtClean="0">
              <a:solidFill>
                <a:schemeClr val="bg1"/>
              </a:solidFill>
              <a:latin typeface="Century Gothic" pitchFamily="34" charset="0"/>
            </a:endParaRP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cxnSp>
        <p:nvCxnSpPr>
          <p:cNvPr id="11" name="Conector de seta reta 10"/>
          <p:cNvCxnSpPr>
            <a:stCxn id="7" idx="0"/>
          </p:cNvCxnSpPr>
          <p:nvPr/>
        </p:nvCxnSpPr>
        <p:spPr bwMode="auto">
          <a:xfrm flipV="1">
            <a:off x="7524328" y="3501008"/>
            <a:ext cx="576064" cy="864096"/>
          </a:xfrm>
          <a:prstGeom prst="straightConnector1">
            <a:avLst/>
          </a:prstGeom>
          <a:solidFill>
            <a:schemeClr val="accent1"/>
          </a:solidFill>
          <a:ln w="25400" cap="flat" cmpd="sng" algn="ctr">
            <a:solidFill>
              <a:schemeClr val="bg1"/>
            </a:solidFill>
            <a:prstDash val="solid"/>
            <a:round/>
            <a:headEnd type="none" w="sm" len="sm"/>
            <a:tailEnd type="arrow"/>
          </a:ln>
          <a:effectLst/>
        </p:spPr>
      </p:cxnSp>
      <p:sp>
        <p:nvSpPr>
          <p:cNvPr id="14" name="Subtítulo 2"/>
          <p:cNvSpPr txBox="1">
            <a:spLocks/>
          </p:cNvSpPr>
          <p:nvPr/>
        </p:nvSpPr>
        <p:spPr>
          <a:xfrm>
            <a:off x="827584" y="2276872"/>
            <a:ext cx="2592288" cy="576064"/>
          </a:xfrm>
          <a:prstGeom prst="rect">
            <a:avLst/>
          </a:prstGeom>
          <a:ln>
            <a:solidFill>
              <a:schemeClr val="bg1"/>
            </a:solid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kern="0" noProof="0" dirty="0" smtClean="0">
                <a:solidFill>
                  <a:schemeClr val="bg1"/>
                </a:solidFill>
                <a:latin typeface="Century Gothic" pitchFamily="34" charset="0"/>
              </a:rPr>
              <a:t>capuz norte</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cxnSp>
        <p:nvCxnSpPr>
          <p:cNvPr id="16" name="Conector de seta reta 15"/>
          <p:cNvCxnSpPr>
            <a:stCxn id="14" idx="0"/>
          </p:cNvCxnSpPr>
          <p:nvPr/>
        </p:nvCxnSpPr>
        <p:spPr bwMode="auto">
          <a:xfrm flipV="1">
            <a:off x="2123728" y="1412776"/>
            <a:ext cx="576064" cy="864096"/>
          </a:xfrm>
          <a:prstGeom prst="straightConnector1">
            <a:avLst/>
          </a:prstGeom>
          <a:solidFill>
            <a:schemeClr val="accent1"/>
          </a:solidFill>
          <a:ln w="25400" cap="flat" cmpd="sng" algn="ctr">
            <a:solidFill>
              <a:schemeClr val="bg1"/>
            </a:solidFill>
            <a:prstDash val="solid"/>
            <a:round/>
            <a:headEnd type="none" w="sm" len="sm"/>
            <a:tailEnd type="arrow"/>
          </a:ln>
          <a:effectLst/>
        </p:spPr>
      </p:cxnSp>
      <p:sp>
        <p:nvSpPr>
          <p:cNvPr id="17" name="Subtítulo 2"/>
          <p:cNvSpPr txBox="1">
            <a:spLocks/>
          </p:cNvSpPr>
          <p:nvPr/>
        </p:nvSpPr>
        <p:spPr>
          <a:xfrm>
            <a:off x="1187624" y="4077072"/>
            <a:ext cx="2088232" cy="576064"/>
          </a:xfrm>
          <a:prstGeom prst="rect">
            <a:avLst/>
          </a:prstGeom>
          <a:ln>
            <a:solidFill>
              <a:schemeClr val="bg1"/>
            </a:solidFill>
          </a:ln>
        </p:spPr>
        <p:txBody>
          <a:bodyPr>
            <a:normAutofit lnSpcReduction="10000"/>
          </a:bodyPr>
          <a:lstStyle/>
          <a:p>
            <a:pPr marL="342900" marR="0" lvl="0" indent="-342900" algn="just" defTabSz="914400" rtl="0" eaLnBrk="0" fontAlgn="base" latinLnBrk="0" hangingPunct="0">
              <a:lnSpc>
                <a:spcPct val="100000"/>
              </a:lnSpc>
              <a:spcBef>
                <a:spcPct val="20000"/>
              </a:spcBef>
              <a:spcAft>
                <a:spcPct val="0"/>
              </a:spcAft>
              <a:buClr>
                <a:srgbClr val="FFC000"/>
              </a:buClr>
              <a:buSzTx/>
              <a:tabLst/>
              <a:defRPr/>
            </a:pPr>
            <a:r>
              <a:rPr lang="pt-BR" sz="3200" kern="0" noProof="0" dirty="0" err="1" smtClean="0">
                <a:solidFill>
                  <a:schemeClr val="bg1"/>
                </a:solidFill>
                <a:latin typeface="Century Gothic" pitchFamily="34" charset="0"/>
              </a:rPr>
              <a:t>vórtex</a:t>
            </a:r>
            <a:r>
              <a:rPr lang="pt-BR" sz="3200" kern="0" noProof="0" dirty="0" smtClean="0">
                <a:solidFill>
                  <a:schemeClr val="bg1"/>
                </a:solidFill>
                <a:latin typeface="Century Gothic" pitchFamily="34" charset="0"/>
              </a:rPr>
              <a:t> sul </a:t>
            </a:r>
          </a:p>
          <a:p>
            <a:pPr marL="342900" marR="0" lvl="0" indent="-342900" algn="l" defTabSz="914400" rtl="0" eaLnBrk="0" fontAlgn="base" latinLnBrk="0" hangingPunct="0">
              <a:lnSpc>
                <a:spcPct val="100000"/>
              </a:lnSpc>
              <a:spcBef>
                <a:spcPct val="20000"/>
              </a:spcBef>
              <a:spcAft>
                <a:spcPct val="0"/>
              </a:spcAft>
              <a:buClr>
                <a:schemeClr val="accent2">
                  <a:lumMod val="75000"/>
                </a:schemeClr>
              </a:buClr>
              <a:buSzTx/>
              <a:buFont typeface="Courier New" pitchFamily="49" charset="0"/>
              <a:buChar char="o"/>
              <a:tabLst/>
              <a:defRPr/>
            </a:pPr>
            <a:endParaRPr kumimoji="0" lang="pt-BR" sz="3200" b="1" i="0" u="none" strike="noStrike" kern="0" cap="none" spc="0" normalizeH="0" baseline="0" noProof="0" dirty="0">
              <a:ln>
                <a:noFill/>
              </a:ln>
              <a:solidFill>
                <a:schemeClr val="accent2">
                  <a:lumMod val="75000"/>
                </a:schemeClr>
              </a:solidFill>
              <a:effectLst>
                <a:outerShdw blurRad="50800" dist="38100" dir="13500000" algn="br" rotWithShape="0">
                  <a:schemeClr val="tx1">
                    <a:alpha val="62000"/>
                  </a:schemeClr>
                </a:outerShdw>
              </a:effectLst>
              <a:uLnTx/>
              <a:uFillTx/>
              <a:latin typeface="Century Gothic" pitchFamily="34" charset="0"/>
              <a:ea typeface="+mn-ea"/>
              <a:cs typeface="+mn-cs"/>
            </a:endParaRPr>
          </a:p>
        </p:txBody>
      </p:sp>
      <p:cxnSp>
        <p:nvCxnSpPr>
          <p:cNvPr id="18" name="Conector de seta reta 17"/>
          <p:cNvCxnSpPr>
            <a:stCxn id="17" idx="2"/>
          </p:cNvCxnSpPr>
          <p:nvPr/>
        </p:nvCxnSpPr>
        <p:spPr bwMode="auto">
          <a:xfrm flipH="1">
            <a:off x="1979712" y="4653136"/>
            <a:ext cx="252028" cy="648072"/>
          </a:xfrm>
          <a:prstGeom prst="straightConnector1">
            <a:avLst/>
          </a:prstGeom>
          <a:solidFill>
            <a:schemeClr val="accent1"/>
          </a:solidFill>
          <a:ln w="25400" cap="flat" cmpd="sng" algn="ctr">
            <a:solidFill>
              <a:schemeClr val="bg1"/>
            </a:solidFill>
            <a:prstDash val="solid"/>
            <a:round/>
            <a:headEnd type="none" w="sm" len="sm"/>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595536"/>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smtClean="0">
                <a:solidFill>
                  <a:schemeClr val="bg1"/>
                </a:solidFill>
                <a:latin typeface="Century Gothic" pitchFamily="34" charset="0"/>
                <a:ea typeface="+mj-ea"/>
                <a:cs typeface="+mj-cs"/>
              </a:rPr>
              <a:t>Titã</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Subtítulo 2"/>
          <p:cNvSpPr txBox="1">
            <a:spLocks/>
          </p:cNvSpPr>
          <p:nvPr/>
        </p:nvSpPr>
        <p:spPr>
          <a:xfrm>
            <a:off x="323528" y="1196752"/>
            <a:ext cx="8280920" cy="4824536"/>
          </a:xfrm>
          <a:prstGeom prst="rect">
            <a:avLst/>
          </a:prstGeom>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3200" b="0" kern="0" noProof="0" dirty="0" smtClean="0">
                <a:solidFill>
                  <a:srgbClr val="FFC000"/>
                </a:solidFill>
                <a:latin typeface="Century Gothic" pitchFamily="34" charset="0"/>
              </a:rPr>
              <a:t>Segundo em tamanho;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3200" b="0" kern="0" dirty="0" smtClean="0">
                <a:solidFill>
                  <a:srgbClr val="FFC000"/>
                </a:solidFill>
                <a:latin typeface="Century Gothic" pitchFamily="34" charset="0"/>
              </a:rPr>
              <a:t>Grandes massas líquidas superf.: o segundo do SS</a:t>
            </a:r>
            <a:endParaRPr lang="pt-BR" sz="3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3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3200" b="0" kern="0" dirty="0" smtClean="0">
                <a:solidFill>
                  <a:srgbClr val="FFC000"/>
                </a:solidFill>
                <a:latin typeface="Century Gothic" pitchFamily="34" charset="0"/>
              </a:rPr>
              <a:t>Atmosfera 10x &gt; que a terrestre, N (95%), com traços de CH</a:t>
            </a:r>
            <a:r>
              <a:rPr lang="pt-BR" sz="3200" b="0" kern="0" baseline="-25000" dirty="0" smtClean="0">
                <a:solidFill>
                  <a:srgbClr val="FFC000"/>
                </a:solidFill>
                <a:latin typeface="Century Gothic" pitchFamily="34" charset="0"/>
              </a:rPr>
              <a:t>4</a:t>
            </a:r>
            <a:r>
              <a:rPr lang="pt-BR" sz="3200" b="0" kern="0" dirty="0" smtClean="0">
                <a:solidFill>
                  <a:srgbClr val="FFC000"/>
                </a:solidFill>
                <a:latin typeface="Century Gothic" pitchFamily="34" charset="0"/>
              </a:rPr>
              <a:t>: </a:t>
            </a:r>
            <a:r>
              <a:rPr lang="pt-BR" sz="3200" b="0" kern="0" dirty="0" err="1" smtClean="0">
                <a:solidFill>
                  <a:srgbClr val="FFC000"/>
                </a:solidFill>
                <a:latin typeface="Century Gothic" pitchFamily="34" charset="0"/>
              </a:rPr>
              <a:t>atm</a:t>
            </a:r>
            <a:r>
              <a:rPr lang="pt-BR" sz="3200" b="0" kern="0" dirty="0" smtClean="0">
                <a:solidFill>
                  <a:srgbClr val="FFC000"/>
                </a:solidFill>
                <a:latin typeface="Century Gothic" pitchFamily="34" charset="0"/>
              </a:rPr>
              <a:t>. primordial da Terra?</a:t>
            </a:r>
            <a:endParaRPr lang="pt-BR" sz="32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3200" b="0" i="0" u="none" strike="noStrike" kern="0" cap="none" spc="0" normalizeH="0" baseline="0" noProof="0" dirty="0">
              <a:ln>
                <a:noFill/>
              </a:ln>
              <a:solidFill>
                <a:srgbClr val="FFC000"/>
              </a:solidFill>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451520"/>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
                <a:srgbClr val="C00000"/>
              </a:buClr>
              <a:buSzTx/>
              <a:buFontTx/>
              <a:buNone/>
              <a:tabLst/>
              <a:defRPr/>
            </a:pPr>
            <a:r>
              <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rPr>
              <a:t>Saturno: </a:t>
            </a:r>
            <a:r>
              <a:rPr lang="pt-BR" sz="4000" kern="0" dirty="0" smtClean="0">
                <a:solidFill>
                  <a:schemeClr val="bg1"/>
                </a:solidFill>
                <a:latin typeface="Century Gothic" pitchFamily="34" charset="0"/>
                <a:ea typeface="+mj-ea"/>
                <a:cs typeface="+mj-cs"/>
              </a:rPr>
              <a:t>o caso de </a:t>
            </a:r>
            <a:r>
              <a:rPr lang="pt-BR" sz="4000" kern="0" dirty="0" err="1" smtClean="0">
                <a:solidFill>
                  <a:schemeClr val="bg1"/>
                </a:solidFill>
                <a:latin typeface="Century Gothic" pitchFamily="34" charset="0"/>
                <a:ea typeface="+mj-ea"/>
                <a:cs typeface="+mj-cs"/>
              </a:rPr>
              <a:t>Encélado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6865"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15" name="Retângulo 14"/>
          <p:cNvSpPr/>
          <p:nvPr/>
        </p:nvSpPr>
        <p:spPr>
          <a:xfrm>
            <a:off x="35496" y="6290156"/>
            <a:ext cx="6995825" cy="523220"/>
          </a:xfrm>
          <a:prstGeom prst="rect">
            <a:avLst/>
          </a:prstGeom>
        </p:spPr>
        <p:txBody>
          <a:bodyPr wrap="none">
            <a:spAutoFit/>
          </a:bodyPr>
          <a:lstStyle/>
          <a:p>
            <a:pPr algn="l"/>
            <a:r>
              <a:rPr lang="pt-BR" sz="1400" b="0" dirty="0" smtClean="0">
                <a:solidFill>
                  <a:srgbClr val="FFC000"/>
                </a:solidFill>
                <a:latin typeface="Century Gothic" pitchFamily="34" charset="0"/>
              </a:rPr>
              <a:t>Crédito da imagens:  da esquerda: </a:t>
            </a:r>
            <a:r>
              <a:rPr lang="it-IT" sz="1400" b="0" dirty="0" smtClean="0">
                <a:solidFill>
                  <a:srgbClr val="FFC000"/>
                </a:solidFill>
                <a:latin typeface="Century Gothic" pitchFamily="34" charset="0"/>
              </a:rPr>
              <a:t>Cassini Imaging Team, SSI, JPL, ESA, NASA; </a:t>
            </a:r>
          </a:p>
          <a:p>
            <a:pPr algn="l"/>
            <a:r>
              <a:rPr lang="it-IT" sz="1400" b="0" dirty="0" smtClean="0">
                <a:solidFill>
                  <a:srgbClr val="FFC000"/>
                </a:solidFill>
                <a:latin typeface="Century Gothic" pitchFamily="34" charset="0"/>
              </a:rPr>
              <a:t>da direita: </a:t>
            </a:r>
            <a:r>
              <a:rPr lang="pt-BR" sz="1400" b="0" dirty="0" smtClean="0">
                <a:solidFill>
                  <a:srgbClr val="FFC000"/>
                </a:solidFill>
                <a:latin typeface="Century Gothic" pitchFamily="34" charset="0"/>
              </a:rPr>
              <a:t>NASA/</a:t>
            </a:r>
            <a:r>
              <a:rPr lang="pt-BR" sz="1400" b="0" dirty="0" err="1" smtClean="0">
                <a:solidFill>
                  <a:srgbClr val="FFC000"/>
                </a:solidFill>
                <a:latin typeface="Century Gothic" pitchFamily="34" charset="0"/>
              </a:rPr>
              <a:t>JPL-Caltech</a:t>
            </a:r>
            <a:r>
              <a:rPr lang="pt-BR" sz="1400" b="0" dirty="0" smtClean="0">
                <a:solidFill>
                  <a:srgbClr val="FFC000"/>
                </a:solidFill>
                <a:latin typeface="Century Gothic" pitchFamily="34" charset="0"/>
              </a:rPr>
              <a:t>/</a:t>
            </a:r>
            <a:r>
              <a:rPr lang="pt-BR" sz="1400" b="0" dirty="0" err="1" smtClean="0">
                <a:solidFill>
                  <a:srgbClr val="FFC000"/>
                </a:solidFill>
                <a:latin typeface="Century Gothic" pitchFamily="34" charset="0"/>
              </a:rPr>
              <a:t>Space</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Science</a:t>
            </a:r>
            <a:r>
              <a:rPr lang="pt-BR" sz="1400" b="0" dirty="0" smtClean="0">
                <a:solidFill>
                  <a:srgbClr val="FFC000"/>
                </a:solidFill>
                <a:latin typeface="Century Gothic" pitchFamily="34" charset="0"/>
              </a:rPr>
              <a:t> </a:t>
            </a:r>
            <a:r>
              <a:rPr lang="pt-BR" sz="1400" b="0" dirty="0" err="1" smtClean="0">
                <a:solidFill>
                  <a:srgbClr val="FFC000"/>
                </a:solidFill>
                <a:latin typeface="Century Gothic" pitchFamily="34" charset="0"/>
              </a:rPr>
              <a:t>Institute</a:t>
            </a:r>
            <a:endParaRPr lang="pt-BR" sz="1400" dirty="0">
              <a:solidFill>
                <a:srgbClr val="FFC000"/>
              </a:solidFill>
              <a:latin typeface="Century Gothic" pitchFamily="34" charset="0"/>
            </a:endParaRPr>
          </a:p>
        </p:txBody>
      </p:sp>
      <p:pic>
        <p:nvPicPr>
          <p:cNvPr id="2050" name="Picture 2" descr="Enceladus as viewed from NASA's Cassini spacecraft."/>
          <p:cNvPicPr>
            <a:picLocks noChangeAspect="1" noChangeArrowheads="1"/>
          </p:cNvPicPr>
          <p:nvPr/>
        </p:nvPicPr>
        <p:blipFill>
          <a:blip r:embed="rId4" cstate="print"/>
          <a:srcRect/>
          <a:stretch>
            <a:fillRect/>
          </a:stretch>
        </p:blipFill>
        <p:spPr bwMode="auto">
          <a:xfrm>
            <a:off x="107504" y="1340768"/>
            <a:ext cx="6629400" cy="4705351"/>
          </a:xfrm>
          <a:prstGeom prst="rect">
            <a:avLst/>
          </a:prstGeom>
          <a:noFill/>
        </p:spPr>
      </p:pic>
      <p:pic>
        <p:nvPicPr>
          <p:cNvPr id="7170" name="Picture 2" descr="Beautiful Plumage (click to enlarge)"/>
          <p:cNvPicPr>
            <a:picLocks noChangeAspect="1" noChangeArrowheads="1"/>
          </p:cNvPicPr>
          <p:nvPr/>
        </p:nvPicPr>
        <p:blipFill>
          <a:blip r:embed="rId5" cstate="print"/>
          <a:srcRect l="36014" t="20741" r="41048" b="33032"/>
          <a:stretch>
            <a:fillRect/>
          </a:stretch>
        </p:blipFill>
        <p:spPr bwMode="auto">
          <a:xfrm>
            <a:off x="4860032" y="1916832"/>
            <a:ext cx="3759069" cy="3819877"/>
          </a:xfrm>
          <a:prstGeom prst="rect">
            <a:avLst/>
          </a:prstGeom>
          <a:noFill/>
          <a:ln>
            <a:solidFill>
              <a:srgbClr val="FFC000"/>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Urano: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7" name="Retângulo 6"/>
          <p:cNvSpPr/>
          <p:nvPr/>
        </p:nvSpPr>
        <p:spPr>
          <a:xfrm>
            <a:off x="1530424" y="1124744"/>
            <a:ext cx="2609528" cy="4893647"/>
          </a:xfrm>
          <a:prstGeom prst="rect">
            <a:avLst/>
          </a:prstGeom>
        </p:spPr>
        <p:txBody>
          <a:bodyPr wrap="square">
            <a:spAutoFit/>
          </a:bodyPr>
          <a:lstStyle/>
          <a:p>
            <a:pPr algn="l"/>
            <a:r>
              <a:rPr lang="pt-BR" sz="2400" dirty="0" smtClean="0">
                <a:solidFill>
                  <a:srgbClr val="00CC99"/>
                </a:solidFill>
                <a:latin typeface="Century Gothic" pitchFamily="34" charset="0"/>
              </a:rPr>
              <a:t>1.</a:t>
            </a:r>
            <a:r>
              <a:rPr lang="pt-BR" sz="2400" dirty="0" smtClean="0">
                <a:solidFill>
                  <a:srgbClr val="FF0000"/>
                </a:solidFill>
                <a:latin typeface="Century Gothic" pitchFamily="34" charset="0"/>
              </a:rPr>
              <a:t> </a:t>
            </a:r>
            <a:r>
              <a:rPr lang="pt-BR" sz="2400" dirty="0" smtClean="0">
                <a:solidFill>
                  <a:srgbClr val="FFC000"/>
                </a:solidFill>
                <a:latin typeface="Century Gothic" pitchFamily="34" charset="0"/>
              </a:rPr>
              <a:t>Cordelia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Ophelia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3. </a:t>
            </a:r>
            <a:r>
              <a:rPr lang="pt-BR" sz="2400" dirty="0" smtClean="0">
                <a:solidFill>
                  <a:srgbClr val="FFC000"/>
                </a:solidFill>
                <a:latin typeface="Century Gothic" pitchFamily="34" charset="0"/>
              </a:rPr>
              <a:t>Bianca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4.</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Cressida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5.</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Desdemona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6.</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Juliet</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7.</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Portia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8.</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Rosalind</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9.</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Mab</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10.</a:t>
            </a:r>
            <a:r>
              <a:rPr lang="pt-BR" sz="2400" dirty="0" smtClean="0">
                <a:solidFill>
                  <a:srgbClr val="FF0000"/>
                </a:solidFill>
                <a:latin typeface="Century Gothic" pitchFamily="34" charset="0"/>
              </a:rPr>
              <a:t> </a:t>
            </a:r>
            <a:r>
              <a:rPr lang="pt-BR" sz="2400" dirty="0" smtClean="0">
                <a:solidFill>
                  <a:srgbClr val="FFC000"/>
                </a:solidFill>
                <a:latin typeface="Century Gothic" pitchFamily="34" charset="0"/>
              </a:rPr>
              <a:t>Belinda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11.</a:t>
            </a:r>
            <a:r>
              <a:rPr lang="pt-BR" sz="2400" dirty="0" smtClean="0">
                <a:solidFill>
                  <a:srgbClr val="FF0000"/>
                </a:solidFill>
                <a:latin typeface="Century Gothic" pitchFamily="34" charset="0"/>
              </a:rPr>
              <a:t> </a:t>
            </a:r>
            <a:r>
              <a:rPr lang="pt-BR" sz="2400" dirty="0" smtClean="0">
                <a:solidFill>
                  <a:srgbClr val="FFC000"/>
                </a:solidFill>
                <a:latin typeface="Century Gothic" pitchFamily="34" charset="0"/>
              </a:rPr>
              <a:t>Perdita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12. </a:t>
            </a:r>
            <a:r>
              <a:rPr lang="pt-BR" sz="2400" dirty="0" err="1" smtClean="0">
                <a:solidFill>
                  <a:srgbClr val="FFC000"/>
                </a:solidFill>
                <a:latin typeface="Century Gothic" pitchFamily="34" charset="0"/>
              </a:rPr>
              <a:t>Puck</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13.</a:t>
            </a:r>
            <a:r>
              <a:rPr lang="pt-BR" sz="2400" dirty="0" smtClean="0">
                <a:solidFill>
                  <a:srgbClr val="FF0000"/>
                </a:solidFill>
                <a:latin typeface="Century Gothic" pitchFamily="34" charset="0"/>
              </a:rPr>
              <a:t> </a:t>
            </a:r>
            <a:r>
              <a:rPr lang="pt-BR" sz="2400" dirty="0" err="1" smtClean="0">
                <a:solidFill>
                  <a:srgbClr val="FFC000"/>
                </a:solidFill>
                <a:latin typeface="Century Gothic" pitchFamily="34" charset="0"/>
              </a:rPr>
              <a:t>Cupid</a:t>
            </a:r>
            <a:endParaRPr lang="pt-BR" sz="2400" dirty="0">
              <a:solidFill>
                <a:srgbClr val="FFC000"/>
              </a:solidFill>
              <a:latin typeface="Century Gothic" pitchFamily="34" charset="0"/>
            </a:endParaRPr>
          </a:p>
        </p:txBody>
      </p:sp>
      <p:sp>
        <p:nvSpPr>
          <p:cNvPr id="8" name="Retângulo 7"/>
          <p:cNvSpPr/>
          <p:nvPr/>
        </p:nvSpPr>
        <p:spPr>
          <a:xfrm>
            <a:off x="4644008" y="1124744"/>
            <a:ext cx="2771800" cy="5262979"/>
          </a:xfrm>
          <a:prstGeom prst="rect">
            <a:avLst/>
          </a:prstGeom>
        </p:spPr>
        <p:txBody>
          <a:bodyPr wrap="square">
            <a:spAutoFit/>
          </a:bodyPr>
          <a:lstStyle/>
          <a:p>
            <a:pPr algn="l"/>
            <a:r>
              <a:rPr lang="pt-BR" sz="2400" dirty="0" smtClean="0">
                <a:solidFill>
                  <a:srgbClr val="00CC99"/>
                </a:solidFill>
                <a:latin typeface="Century Gothic" pitchFamily="34" charset="0"/>
              </a:rPr>
              <a:t>14.</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Miranda</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15.</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Francisco</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16.</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Ariel</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17.</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Umbriel</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18.</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Titania</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19.</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Oberon</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20.</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Caliban</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21.</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Stephano</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22.</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Trinculo</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23.</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Sycorax</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24.</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Margaret</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25.</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Prospero</a:t>
            </a:r>
            <a:r>
              <a:rPr lang="pt-BR" sz="2400" dirty="0" smtClean="0">
                <a:solidFill>
                  <a:srgbClr val="EE8800"/>
                </a:solidFill>
                <a:latin typeface="Century Gothic" pitchFamily="34" charset="0"/>
              </a:rPr>
              <a:t>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26.</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Setebos</a:t>
            </a:r>
            <a:r>
              <a:rPr lang="pt-BR" sz="2400" dirty="0" smtClean="0">
                <a:solidFill>
                  <a:srgbClr val="FFC000"/>
                </a:solidFill>
                <a:latin typeface="Century Gothic" pitchFamily="34" charset="0"/>
              </a:rPr>
              <a:t> </a:t>
            </a:r>
            <a:r>
              <a:rPr lang="pt-BR" sz="2400" dirty="0" smtClean="0">
                <a:solidFill>
                  <a:srgbClr val="EE8800"/>
                </a:solidFill>
                <a:latin typeface="Century Gothic" pitchFamily="34" charset="0"/>
              </a:rPr>
              <a:t/>
            </a:r>
            <a:br>
              <a:rPr lang="pt-BR" sz="2400" dirty="0" smtClean="0">
                <a:solidFill>
                  <a:srgbClr val="EE8800"/>
                </a:solidFill>
                <a:latin typeface="Century Gothic" pitchFamily="34" charset="0"/>
              </a:rPr>
            </a:br>
            <a:r>
              <a:rPr lang="pt-BR" sz="2400" dirty="0" smtClean="0">
                <a:solidFill>
                  <a:srgbClr val="00CC99"/>
                </a:solidFill>
                <a:latin typeface="Century Gothic" pitchFamily="34" charset="0"/>
              </a:rPr>
              <a:t>27.</a:t>
            </a:r>
            <a:r>
              <a:rPr lang="pt-BR" sz="2400" dirty="0" smtClean="0">
                <a:solidFill>
                  <a:srgbClr val="EE8800"/>
                </a:solidFill>
                <a:latin typeface="Century Gothic" pitchFamily="34" charset="0"/>
              </a:rPr>
              <a:t> </a:t>
            </a:r>
            <a:r>
              <a:rPr lang="pt-BR" sz="2400" dirty="0" smtClean="0">
                <a:solidFill>
                  <a:srgbClr val="FFC000"/>
                </a:solidFill>
                <a:latin typeface="Century Gothic" pitchFamily="34" charset="0"/>
              </a:rPr>
              <a:t>Ferdinand </a:t>
            </a:r>
            <a:endParaRPr lang="pt-BR" sz="24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ranus and Moons (click to enlarge)"/>
          <p:cNvPicPr>
            <a:picLocks noChangeAspect="1" noChangeArrowheads="1"/>
          </p:cNvPicPr>
          <p:nvPr/>
        </p:nvPicPr>
        <p:blipFill>
          <a:blip r:embed="rId3" cstate="print">
            <a:lum/>
          </a:blip>
          <a:srcRect/>
          <a:stretch>
            <a:fillRect/>
          </a:stretch>
        </p:blipFill>
        <p:spPr bwMode="auto">
          <a:xfrm>
            <a:off x="395536" y="329696"/>
            <a:ext cx="8496944" cy="6036081"/>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Urano: principais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9" name="Retângulo 8"/>
          <p:cNvSpPr/>
          <p:nvPr/>
        </p:nvSpPr>
        <p:spPr>
          <a:xfrm>
            <a:off x="107504" y="6453336"/>
            <a:ext cx="2869696"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NASA/JPL</a:t>
            </a:r>
            <a:endParaRPr lang="pt-BR" sz="1400" dirty="0">
              <a:solidFill>
                <a:srgbClr val="FFC000"/>
              </a:solidFill>
              <a:latin typeface="Century Gothic" pitchFamily="34" charset="0"/>
            </a:endParaRPr>
          </a:p>
        </p:txBody>
      </p:sp>
      <p:sp>
        <p:nvSpPr>
          <p:cNvPr id="8" name="Text Box 8"/>
          <p:cNvSpPr txBox="1">
            <a:spLocks noChangeArrowheads="1"/>
          </p:cNvSpPr>
          <p:nvPr/>
        </p:nvSpPr>
        <p:spPr bwMode="auto">
          <a:xfrm>
            <a:off x="7668344" y="1772816"/>
            <a:ext cx="984565"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Titânia</a:t>
            </a:r>
            <a:endParaRPr lang="pt-BR" sz="2000" dirty="0">
              <a:solidFill>
                <a:schemeClr val="bg1"/>
              </a:solidFill>
              <a:latin typeface="Century Gothic" pitchFamily="34" charset="0"/>
            </a:endParaRPr>
          </a:p>
        </p:txBody>
      </p:sp>
      <p:sp>
        <p:nvSpPr>
          <p:cNvPr id="10" name="Text Box 8"/>
          <p:cNvSpPr txBox="1">
            <a:spLocks noChangeArrowheads="1"/>
          </p:cNvSpPr>
          <p:nvPr/>
        </p:nvSpPr>
        <p:spPr bwMode="auto">
          <a:xfrm>
            <a:off x="5508104" y="1156682"/>
            <a:ext cx="1132041"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Oberon</a:t>
            </a:r>
            <a:endParaRPr lang="pt-BR" sz="2000" dirty="0">
              <a:solidFill>
                <a:schemeClr val="bg1"/>
              </a:solidFill>
              <a:latin typeface="Century Gothic" pitchFamily="34" charset="0"/>
            </a:endParaRPr>
          </a:p>
        </p:txBody>
      </p:sp>
      <p:sp>
        <p:nvSpPr>
          <p:cNvPr id="11" name="Text Box 8"/>
          <p:cNvSpPr txBox="1">
            <a:spLocks noChangeArrowheads="1"/>
          </p:cNvSpPr>
          <p:nvPr/>
        </p:nvSpPr>
        <p:spPr bwMode="auto">
          <a:xfrm>
            <a:off x="7380312" y="2852936"/>
            <a:ext cx="122180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Miranda</a:t>
            </a:r>
            <a:endParaRPr lang="pt-BR" sz="2000" dirty="0">
              <a:solidFill>
                <a:schemeClr val="bg1"/>
              </a:solidFill>
              <a:latin typeface="Century Gothic" pitchFamily="34" charset="0"/>
            </a:endParaRPr>
          </a:p>
        </p:txBody>
      </p:sp>
      <p:sp>
        <p:nvSpPr>
          <p:cNvPr id="13" name="Text Box 8"/>
          <p:cNvSpPr txBox="1">
            <a:spLocks noChangeArrowheads="1"/>
          </p:cNvSpPr>
          <p:nvPr/>
        </p:nvSpPr>
        <p:spPr bwMode="auto">
          <a:xfrm>
            <a:off x="2555776" y="5085184"/>
            <a:ext cx="740908"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smtClean="0">
                <a:solidFill>
                  <a:schemeClr val="bg1"/>
                </a:solidFill>
                <a:latin typeface="Century Gothic" pitchFamily="34" charset="0"/>
              </a:rPr>
              <a:t>Ariel</a:t>
            </a:r>
            <a:endParaRPr lang="pt-BR" sz="2000" dirty="0">
              <a:solidFill>
                <a:schemeClr val="bg1"/>
              </a:solidFill>
              <a:latin typeface="Century Gothic" pitchFamily="34" charset="0"/>
            </a:endParaRPr>
          </a:p>
        </p:txBody>
      </p:sp>
      <p:sp>
        <p:nvSpPr>
          <p:cNvPr id="14" name="Text Box 8"/>
          <p:cNvSpPr txBox="1">
            <a:spLocks noChangeArrowheads="1"/>
          </p:cNvSpPr>
          <p:nvPr/>
        </p:nvSpPr>
        <p:spPr bwMode="auto">
          <a:xfrm>
            <a:off x="2555776" y="1772816"/>
            <a:ext cx="1125629" cy="400110"/>
          </a:xfrm>
          <a:prstGeom prst="rect">
            <a:avLst/>
          </a:prstGeom>
          <a:noFill/>
          <a:ln w="12700">
            <a:noFill/>
            <a:miter lim="800000"/>
            <a:headEnd type="none" w="sm" len="sm"/>
            <a:tailEnd/>
          </a:ln>
        </p:spPr>
        <p:txBody>
          <a:bodyPr wrap="none">
            <a:spAutoFit/>
          </a:bodyPr>
          <a:lstStyle/>
          <a:p>
            <a:pPr marL="457200" indent="-457200" algn="l">
              <a:buClr>
                <a:srgbClr val="C00000"/>
              </a:buClr>
              <a:defRPr/>
            </a:pPr>
            <a:r>
              <a:rPr lang="pt-BR" sz="2000" dirty="0" err="1" smtClean="0">
                <a:solidFill>
                  <a:schemeClr val="bg1"/>
                </a:solidFill>
                <a:latin typeface="Century Gothic" pitchFamily="34" charset="0"/>
              </a:rPr>
              <a:t>Umbriel</a:t>
            </a:r>
            <a:endParaRPr lang="pt-BR" sz="2000" dirty="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6" name="Retângulo 5"/>
          <p:cNvSpPr/>
          <p:nvPr/>
        </p:nvSpPr>
        <p:spPr>
          <a:xfrm>
            <a:off x="1547664" y="6237312"/>
            <a:ext cx="5040560" cy="461665"/>
          </a:xfrm>
          <a:prstGeom prst="rect">
            <a:avLst/>
          </a:prstGeom>
        </p:spPr>
        <p:txBody>
          <a:bodyPr wrap="square">
            <a:spAutoFit/>
          </a:bodyPr>
          <a:lstStyle/>
          <a:p>
            <a:pPr lvl="0" algn="l">
              <a:buClr>
                <a:srgbClr val="C00000"/>
              </a:buClr>
              <a:defRPr/>
            </a:pPr>
            <a:r>
              <a:rPr lang="pt-BR" sz="2400" kern="0" dirty="0" smtClean="0">
                <a:solidFill>
                  <a:srgbClr val="66CCFF"/>
                </a:solidFill>
                <a:latin typeface="Century Gothic" pitchFamily="34" charset="0"/>
              </a:rPr>
              <a:t>Satélite provisório: </a:t>
            </a:r>
            <a:r>
              <a:rPr lang="pt-BR" sz="2400" dirty="0" smtClean="0">
                <a:solidFill>
                  <a:srgbClr val="FFC000"/>
                </a:solidFill>
                <a:latin typeface="Century Gothic" pitchFamily="34" charset="0"/>
              </a:rPr>
              <a:t>1. S/2004 N1</a:t>
            </a:r>
            <a:endParaRPr lang="pt-BR" sz="2400" kern="0" dirty="0" smtClean="0">
              <a:solidFill>
                <a:srgbClr val="FFC000"/>
              </a:solidFill>
              <a:latin typeface="Century Gothic" pitchFamily="34" charset="0"/>
            </a:endParaRPr>
          </a:p>
        </p:txBody>
      </p:sp>
      <p:sp>
        <p:nvSpPr>
          <p:cNvPr id="9" name="Retângulo 8"/>
          <p:cNvSpPr/>
          <p:nvPr/>
        </p:nvSpPr>
        <p:spPr>
          <a:xfrm>
            <a:off x="3491880" y="908720"/>
            <a:ext cx="2880320" cy="4893647"/>
          </a:xfrm>
          <a:prstGeom prst="rect">
            <a:avLst/>
          </a:prstGeom>
        </p:spPr>
        <p:txBody>
          <a:bodyPr wrap="square">
            <a:spAutoFit/>
          </a:bodyPr>
          <a:lstStyle/>
          <a:p>
            <a:pPr algn="l"/>
            <a:r>
              <a:rPr lang="pt-BR" sz="2400" dirty="0" smtClean="0">
                <a:solidFill>
                  <a:srgbClr val="66CCFF"/>
                </a:solidFill>
              </a:rPr>
              <a:t>1.   </a:t>
            </a:r>
            <a:r>
              <a:rPr lang="pt-BR" sz="2400" dirty="0" err="1" smtClean="0">
                <a:solidFill>
                  <a:srgbClr val="FFC000"/>
                </a:solidFill>
                <a:latin typeface="Century Gothic" pitchFamily="34" charset="0"/>
              </a:rPr>
              <a:t>Triton</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2.   </a:t>
            </a:r>
            <a:r>
              <a:rPr lang="pt-BR" sz="2400" dirty="0" err="1" smtClean="0">
                <a:solidFill>
                  <a:srgbClr val="FFC000"/>
                </a:solidFill>
                <a:latin typeface="Century Gothic" pitchFamily="34" charset="0"/>
              </a:rPr>
              <a:t>Nereid</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3.   </a:t>
            </a:r>
            <a:r>
              <a:rPr lang="pt-BR" sz="2400" dirty="0" err="1" smtClean="0">
                <a:solidFill>
                  <a:srgbClr val="FFC000"/>
                </a:solidFill>
                <a:latin typeface="Century Gothic" pitchFamily="34" charset="0"/>
              </a:rPr>
              <a:t>Naiad</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4.   </a:t>
            </a:r>
            <a:r>
              <a:rPr lang="pt-BR" sz="2400" dirty="0" err="1" smtClean="0">
                <a:solidFill>
                  <a:srgbClr val="FFC000"/>
                </a:solidFill>
                <a:latin typeface="Century Gothic" pitchFamily="34" charset="0"/>
              </a:rPr>
              <a:t>Thalassa</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5.   </a:t>
            </a:r>
            <a:r>
              <a:rPr lang="pt-BR" sz="2400" dirty="0" err="1" smtClean="0">
                <a:solidFill>
                  <a:srgbClr val="FFC000"/>
                </a:solidFill>
                <a:latin typeface="Century Gothic" pitchFamily="34" charset="0"/>
              </a:rPr>
              <a:t>Despina</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6.   </a:t>
            </a:r>
            <a:r>
              <a:rPr lang="pt-BR" sz="2400" dirty="0" err="1" smtClean="0">
                <a:solidFill>
                  <a:srgbClr val="FFC000"/>
                </a:solidFill>
                <a:latin typeface="Century Gothic" pitchFamily="34" charset="0"/>
              </a:rPr>
              <a:t>Galatea</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7.   </a:t>
            </a:r>
            <a:r>
              <a:rPr lang="pt-BR" sz="2400" dirty="0" smtClean="0">
                <a:solidFill>
                  <a:srgbClr val="FFC000"/>
                </a:solidFill>
                <a:latin typeface="Century Gothic" pitchFamily="34" charset="0"/>
              </a:rPr>
              <a:t>Larissa</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8.</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Proteus</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9.   </a:t>
            </a:r>
            <a:r>
              <a:rPr lang="pt-BR" sz="2400" dirty="0" err="1" smtClean="0">
                <a:solidFill>
                  <a:srgbClr val="FFC000"/>
                </a:solidFill>
                <a:latin typeface="Century Gothic" pitchFamily="34" charset="0"/>
              </a:rPr>
              <a:t>Halimede</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10.</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Psamathe</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11.</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Sao</a:t>
            </a:r>
            <a:r>
              <a:rPr lang="pt-BR" sz="2400" dirty="0" smtClean="0">
                <a:solidFill>
                  <a:srgbClr val="FFC000"/>
                </a:solidFill>
                <a:latin typeface="Century Gothic" pitchFamily="34" charset="0"/>
              </a:rPr>
              <a:t> </a:t>
            </a:r>
          </a:p>
          <a:p>
            <a:pPr algn="l"/>
            <a:r>
              <a:rPr lang="pt-BR" sz="2400" dirty="0" smtClean="0">
                <a:solidFill>
                  <a:srgbClr val="66CCFF"/>
                </a:solidFill>
                <a:latin typeface="Century Gothic" pitchFamily="34" charset="0"/>
              </a:rPr>
              <a:t>12.</a:t>
            </a:r>
            <a:r>
              <a:rPr lang="pt-BR" sz="2400" dirty="0" smtClean="0">
                <a:solidFill>
                  <a:srgbClr val="EE8800"/>
                </a:solidFill>
                <a:latin typeface="Century Gothic" pitchFamily="34" charset="0"/>
              </a:rPr>
              <a:t> </a:t>
            </a:r>
            <a:r>
              <a:rPr lang="pt-BR" sz="2400" dirty="0" err="1" smtClean="0">
                <a:solidFill>
                  <a:srgbClr val="FFC000"/>
                </a:solidFill>
                <a:latin typeface="Century Gothic" pitchFamily="34" charset="0"/>
              </a:rPr>
              <a:t>Laomedeia</a:t>
            </a:r>
            <a:r>
              <a:rPr lang="pt-BR" sz="2400" dirty="0" smtClean="0">
                <a:solidFill>
                  <a:srgbClr val="EE8800"/>
                </a:solidFill>
                <a:latin typeface="Century Gothic" pitchFamily="34" charset="0"/>
              </a:rPr>
              <a:t> </a:t>
            </a:r>
          </a:p>
          <a:p>
            <a:pPr algn="l"/>
            <a:r>
              <a:rPr lang="pt-BR" sz="2400" dirty="0" smtClean="0">
                <a:solidFill>
                  <a:srgbClr val="66CCFF"/>
                </a:solidFill>
                <a:latin typeface="Century Gothic" pitchFamily="34" charset="0"/>
              </a:rPr>
              <a:t>13. </a:t>
            </a:r>
            <a:r>
              <a:rPr lang="pt-BR" sz="2400" dirty="0" err="1" smtClean="0">
                <a:solidFill>
                  <a:srgbClr val="FFC000"/>
                </a:solidFill>
                <a:latin typeface="Century Gothic" pitchFamily="34" charset="0"/>
              </a:rPr>
              <a:t>Neso</a:t>
            </a:r>
            <a:r>
              <a:rPr lang="pt-BR" sz="2400" dirty="0" smtClean="0">
                <a:solidFill>
                  <a:srgbClr val="EE8800"/>
                </a:solidFill>
                <a:latin typeface="Century Gothic" pitchFamily="34" charset="0"/>
              </a:rPr>
              <a:t> </a:t>
            </a:r>
            <a:endParaRPr lang="pt-BR" sz="2400" dirty="0">
              <a:solidFill>
                <a:srgbClr val="EE88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action="ppaction://hlinkfile"/>
          </p:cNvPr>
          <p:cNvPicPr>
            <a:picLocks noChangeArrowheads="1"/>
          </p:cNvPicPr>
          <p:nvPr/>
        </p:nvPicPr>
        <p:blipFill>
          <a:blip r:embed="rId3" cstate="print">
            <a:lum bright="3000" contrast="13000"/>
          </a:blip>
          <a:stretch>
            <a:fillRect/>
          </a:stretch>
        </p:blipFill>
        <p:spPr bwMode="auto">
          <a:xfrm>
            <a:off x="3491880" y="3068960"/>
            <a:ext cx="1800000" cy="1800000"/>
          </a:xfrm>
          <a:prstGeom prst="rect">
            <a:avLst/>
          </a:prstGeom>
          <a:noFill/>
          <a:ln>
            <a:solidFill>
              <a:schemeClr val="bg1"/>
            </a:solidFill>
          </a:ln>
        </p:spPr>
      </p:pic>
      <p:sp>
        <p:nvSpPr>
          <p:cNvPr id="5" name="Retângulo 4"/>
          <p:cNvSpPr/>
          <p:nvPr/>
        </p:nvSpPr>
        <p:spPr>
          <a:xfrm>
            <a:off x="1696554" y="1124744"/>
            <a:ext cx="5573962" cy="769441"/>
          </a:xfrm>
          <a:prstGeom prst="rect">
            <a:avLst/>
          </a:prstGeom>
        </p:spPr>
        <p:txBody>
          <a:bodyPr wrap="none">
            <a:spAutoFit/>
          </a:bodyPr>
          <a:lstStyle/>
          <a:p>
            <a:r>
              <a:rPr lang="pt-BR" sz="4400" dirty="0" smtClean="0">
                <a:solidFill>
                  <a:schemeClr val="bg1"/>
                </a:solidFill>
                <a:latin typeface="Century Gothic" pitchFamily="34" charset="0"/>
              </a:rPr>
              <a:t>Tamanhos relativos </a:t>
            </a: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larsystem.nasa.gov/multimedia/gallery/P353171.jpg"/>
          <p:cNvPicPr>
            <a:picLocks noChangeAspect="1" noChangeArrowheads="1"/>
          </p:cNvPicPr>
          <p:nvPr/>
        </p:nvPicPr>
        <p:blipFill>
          <a:blip r:embed="rId3" cstate="print"/>
          <a:srcRect/>
          <a:stretch>
            <a:fillRect/>
          </a:stretch>
        </p:blipFill>
        <p:spPr bwMode="auto">
          <a:xfrm rot="5400000">
            <a:off x="1672070" y="-47910"/>
            <a:ext cx="5255668" cy="6304832"/>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a:t>
            </a:r>
            <a:r>
              <a:rPr lang="pt-BR" sz="4000" kern="0" dirty="0" err="1" smtClean="0">
                <a:solidFill>
                  <a:schemeClr val="bg1"/>
                </a:solidFill>
                <a:latin typeface="Century Gothic" pitchFamily="34" charset="0"/>
                <a:ea typeface="+mj-ea"/>
                <a:cs typeface="+mj-cs"/>
              </a:rPr>
              <a:t>Tritão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9" name="Retângulo 8"/>
          <p:cNvSpPr/>
          <p:nvPr/>
        </p:nvSpPr>
        <p:spPr>
          <a:xfrm>
            <a:off x="71972" y="6453336"/>
            <a:ext cx="3635932" cy="307777"/>
          </a:xfrm>
          <a:prstGeom prst="rect">
            <a:avLst/>
          </a:prstGeom>
        </p:spPr>
        <p:txBody>
          <a:bodyPr wrap="none">
            <a:spAutoFit/>
          </a:bodyPr>
          <a:lstStyle/>
          <a:p>
            <a:r>
              <a:rPr lang="pt-BR" sz="1400" b="0" dirty="0" smtClean="0">
                <a:solidFill>
                  <a:srgbClr val="FFC000"/>
                </a:solidFill>
                <a:latin typeface="Century Gothic" pitchFamily="34" charset="0"/>
              </a:rPr>
              <a:t>Crédito da imagens: NASA/</a:t>
            </a:r>
            <a:r>
              <a:rPr lang="pt-BR" sz="1400" b="0" dirty="0" err="1" smtClean="0">
                <a:solidFill>
                  <a:srgbClr val="FFC000"/>
                </a:solidFill>
                <a:latin typeface="Century Gothic" pitchFamily="34" charset="0"/>
              </a:rPr>
              <a:t>JPL-Caltech</a:t>
            </a:r>
            <a:endParaRPr lang="pt-BR" sz="14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Netuno: </a:t>
            </a:r>
            <a:r>
              <a:rPr lang="pt-BR" sz="4000" kern="0" dirty="0" err="1" smtClean="0">
                <a:solidFill>
                  <a:schemeClr val="bg1"/>
                </a:solidFill>
                <a:latin typeface="Century Gothic" pitchFamily="34" charset="0"/>
                <a:ea typeface="+mj-ea"/>
                <a:cs typeface="+mj-cs"/>
              </a:rPr>
              <a:t>Tritão</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5" name="Subtítulo 2"/>
          <p:cNvSpPr txBox="1">
            <a:spLocks/>
          </p:cNvSpPr>
          <p:nvPr/>
        </p:nvSpPr>
        <p:spPr>
          <a:xfrm>
            <a:off x="179512" y="764704"/>
            <a:ext cx="8820472" cy="6093296"/>
          </a:xfrm>
          <a:prstGeom prst="rect">
            <a:avLst/>
          </a:prstGeom>
          <a:noFill/>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2800" b="0" kern="0" noProof="0" dirty="0" smtClean="0">
                <a:solidFill>
                  <a:srgbClr val="FFC000"/>
                </a:solidFill>
                <a:latin typeface="Century Gothic" pitchFamily="34" charset="0"/>
              </a:rPr>
              <a:t>Uma das menores temperaturas no SS: </a:t>
            </a:r>
            <a:r>
              <a:rPr lang="pt-BR" sz="2800" b="0" kern="0" dirty="0" smtClean="0">
                <a:solidFill>
                  <a:srgbClr val="FFC000"/>
                </a:solidFill>
                <a:latin typeface="Century Gothic" pitchFamily="34" charset="0"/>
              </a:rPr>
              <a:t>-240°C</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2800" b="0" kern="0" dirty="0" smtClean="0">
                <a:solidFill>
                  <a:srgbClr val="FFC000"/>
                </a:solidFill>
                <a:latin typeface="Century Gothic" pitchFamily="34" charset="0"/>
              </a:rPr>
              <a:t>Maior  lua de Netuno: 2.706 km</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2800" b="0" kern="0" dirty="0" err="1" smtClean="0">
                <a:solidFill>
                  <a:srgbClr val="FFC000"/>
                </a:solidFill>
                <a:latin typeface="Century Gothic" pitchFamily="34" charset="0"/>
              </a:rPr>
              <a:t>Atm</a:t>
            </a:r>
            <a:r>
              <a:rPr lang="pt-BR" sz="2800" b="0" kern="0" dirty="0" smtClean="0">
                <a:solidFill>
                  <a:srgbClr val="FFC000"/>
                </a:solidFill>
                <a:latin typeface="Century Gothic" pitchFamily="34" charset="0"/>
              </a:rPr>
              <a:t>.: N (Terra, Titã, Plutão)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2800" b="0" kern="0" dirty="0" err="1" smtClean="0">
                <a:solidFill>
                  <a:srgbClr val="FFC000"/>
                </a:solidFill>
                <a:latin typeface="Century Gothic" pitchFamily="34" charset="0"/>
              </a:rPr>
              <a:t>Voyager</a:t>
            </a:r>
            <a:r>
              <a:rPr lang="pt-BR" sz="2800" b="0" kern="0" dirty="0" smtClean="0">
                <a:solidFill>
                  <a:srgbClr val="FFC000"/>
                </a:solidFill>
                <a:latin typeface="Century Gothic" pitchFamily="34" charset="0"/>
              </a:rPr>
              <a:t> 2:  plumas de N, CH</a:t>
            </a:r>
            <a:r>
              <a:rPr lang="pt-BR" sz="2800" b="0" kern="0" baseline="-25000" dirty="0" smtClean="0">
                <a:solidFill>
                  <a:srgbClr val="FFC000"/>
                </a:solidFill>
                <a:latin typeface="Century Gothic" pitchFamily="34" charset="0"/>
              </a:rPr>
              <a:t>4</a:t>
            </a:r>
            <a:r>
              <a:rPr lang="pt-BR" sz="2800" b="0" kern="0" dirty="0" smtClean="0">
                <a:solidFill>
                  <a:srgbClr val="FFC000"/>
                </a:solidFill>
                <a:latin typeface="Century Gothic" pitchFamily="34" charset="0"/>
              </a:rPr>
              <a:t> e poeira, a 8 km e ventos de 140 km/h;</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r>
              <a:rPr lang="pt-BR" sz="2800" b="0" kern="0" noProof="0" dirty="0" smtClean="0">
                <a:solidFill>
                  <a:srgbClr val="FFC000"/>
                </a:solidFill>
                <a:latin typeface="Century Gothic" pitchFamily="34" charset="0"/>
              </a:rPr>
              <a:t>Único grande satélite retrógrado</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3200" b="0" i="0" u="none" strike="noStrike" kern="0" cap="none" spc="0" normalizeH="0" baseline="0" noProof="0" dirty="0">
              <a:ln>
                <a:noFill/>
              </a:ln>
              <a:solidFill>
                <a:srgbClr val="FFC000"/>
              </a:solidFill>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Outros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5" name="Subtítulo 2"/>
          <p:cNvSpPr txBox="1">
            <a:spLocks/>
          </p:cNvSpPr>
          <p:nvPr/>
        </p:nvSpPr>
        <p:spPr>
          <a:xfrm>
            <a:off x="179512" y="764704"/>
            <a:ext cx="8820472" cy="6093296"/>
          </a:xfrm>
          <a:prstGeom prst="rect">
            <a:avLst/>
          </a:prstGeom>
          <a:noFill/>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noProof="0" dirty="0" smtClean="0">
                <a:solidFill>
                  <a:srgbClr val="FFC000"/>
                </a:solidFill>
                <a:latin typeface="Century Gothic" pitchFamily="34" charset="0"/>
              </a:rPr>
              <a:t>Não só planetas possuem satélites!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planetas anões – exemplo: Plutão</a:t>
            </a: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Caronte</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Nix</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Hydra</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Styx</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Kerberos</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endParaRPr lang="pt-BR" sz="2800" b="0" kern="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tabLst/>
              <a:defRPr/>
            </a:pPr>
            <a:endParaRPr kumimoji="0" lang="pt-BR" sz="3200" b="0" i="0" u="none" strike="noStrike" kern="0" cap="none" spc="0" normalizeH="0" baseline="0" noProof="0" dirty="0">
              <a:ln>
                <a:noFill/>
              </a:ln>
              <a:solidFill>
                <a:srgbClr val="FFC000"/>
              </a:solidFill>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2000"/>
                                        <p:tgtEl>
                                          <p:spTgt spid="5">
                                            <p:txEl>
                                              <p:pRg st="4" end="4"/>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Pluto moon P5 discovery with moons' orbits.jpg"/>
          <p:cNvPicPr>
            <a:picLocks noChangeAspect="1" noChangeArrowheads="1"/>
          </p:cNvPicPr>
          <p:nvPr/>
        </p:nvPicPr>
        <p:blipFill>
          <a:blip r:embed="rId3" cstate="print"/>
          <a:srcRect/>
          <a:stretch>
            <a:fillRect/>
          </a:stretch>
        </p:blipFill>
        <p:spPr bwMode="auto">
          <a:xfrm>
            <a:off x="1907704" y="1156882"/>
            <a:ext cx="5472608" cy="5584486"/>
          </a:xfrm>
          <a:prstGeom prst="rect">
            <a:avLst/>
          </a:prstGeom>
          <a:noFill/>
        </p:spPr>
      </p:pic>
      <p:sp>
        <p:nvSpPr>
          <p:cNvPr id="12" name="Rectangle 2"/>
          <p:cNvSpPr txBox="1">
            <a:spLocks noChangeArrowheads="1"/>
          </p:cNvSpPr>
          <p:nvPr/>
        </p:nvSpPr>
        <p:spPr bwMode="auto">
          <a:xfrm>
            <a:off x="36512" y="379512"/>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Plutão: satélites conhecidos (primeiro semestre/2015)</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6" name="Retângulo 5"/>
          <p:cNvSpPr/>
          <p:nvPr/>
        </p:nvSpPr>
        <p:spPr>
          <a:xfrm>
            <a:off x="99683" y="6536377"/>
            <a:ext cx="4256293" cy="276999"/>
          </a:xfrm>
          <a:prstGeom prst="rect">
            <a:avLst/>
          </a:prstGeom>
        </p:spPr>
        <p:txBody>
          <a:bodyPr wrap="none">
            <a:spAutoFit/>
          </a:bodyPr>
          <a:lstStyle/>
          <a:p>
            <a:r>
              <a:rPr lang="pt-BR" sz="1200" dirty="0" smtClean="0">
                <a:solidFill>
                  <a:srgbClr val="FFC000"/>
                </a:solidFill>
                <a:latin typeface="Century Gothic" pitchFamily="34" charset="0"/>
              </a:rPr>
              <a:t>Crédito da imagem: </a:t>
            </a:r>
            <a:r>
              <a:rPr lang="it-IT" sz="1200" dirty="0" smtClean="0">
                <a:solidFill>
                  <a:srgbClr val="FFC000"/>
                </a:solidFill>
                <a:latin typeface="Century Gothic" pitchFamily="34" charset="0"/>
              </a:rPr>
              <a:t>NASA, ESA, and L. Frattare (STScI)/</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Outros satélites</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3"/>
          <a:srcRect/>
          <a:stretch>
            <a:fillRect/>
          </a:stretch>
        </p:blipFill>
        <p:spPr bwMode="auto">
          <a:xfrm>
            <a:off x="0" y="0"/>
            <a:ext cx="76200" cy="76200"/>
          </a:xfrm>
          <a:prstGeom prst="rect">
            <a:avLst/>
          </a:prstGeom>
          <a:noFill/>
        </p:spPr>
      </p:pic>
      <p:sp>
        <p:nvSpPr>
          <p:cNvPr id="5" name="Subtítulo 2"/>
          <p:cNvSpPr txBox="1">
            <a:spLocks/>
          </p:cNvSpPr>
          <p:nvPr/>
        </p:nvSpPr>
        <p:spPr>
          <a:xfrm>
            <a:off x="179512" y="764704"/>
            <a:ext cx="8820472" cy="6093296"/>
          </a:xfrm>
          <a:prstGeom prst="rect">
            <a:avLst/>
          </a:prstGeom>
          <a:noFill/>
        </p:spPr>
        <p:txBody>
          <a:bodyPr>
            <a:normAutofit/>
          </a:bodyPr>
          <a:lstStyle/>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noProof="0" dirty="0" smtClean="0">
                <a:solidFill>
                  <a:srgbClr val="FFC000"/>
                </a:solidFill>
                <a:latin typeface="Century Gothic" pitchFamily="34" charset="0"/>
              </a:rPr>
              <a:t>Não só planetas possuem satélites!</a:t>
            </a: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endParaRPr lang="pt-BR" sz="28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Wingdings" pitchFamily="2" charset="2"/>
              <a:buChar char="v"/>
              <a:tabLst/>
              <a:defRPr/>
            </a:pPr>
            <a:r>
              <a:rPr lang="pt-BR" sz="2800" b="0" kern="0" dirty="0" smtClean="0">
                <a:solidFill>
                  <a:srgbClr val="FFC000"/>
                </a:solidFill>
                <a:latin typeface="Century Gothic" pitchFamily="34" charset="0"/>
              </a:rPr>
              <a:t>planetas anões – exemplo: Plutão</a:t>
            </a: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Caronte</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Nix</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Hydra</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Styx</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r>
              <a:rPr lang="pt-BR" sz="2800" b="0" kern="0" dirty="0" err="1" smtClean="0">
                <a:solidFill>
                  <a:srgbClr val="FFC000"/>
                </a:solidFill>
                <a:latin typeface="Century Gothic" pitchFamily="34" charset="0"/>
              </a:rPr>
              <a:t>Kerberos</a:t>
            </a:r>
            <a:endParaRPr lang="pt-BR" sz="2800" b="0" kern="0" dirty="0" smtClean="0">
              <a:solidFill>
                <a:srgbClr val="FFC000"/>
              </a:solidFill>
              <a:latin typeface="Century Gothic" pitchFamily="34" charset="0"/>
            </a:endParaRPr>
          </a:p>
          <a:p>
            <a:pPr marL="1257300" lvl="2" indent="-342900" algn="just">
              <a:spcBef>
                <a:spcPct val="20000"/>
              </a:spcBef>
              <a:buClr>
                <a:srgbClr val="FFC000"/>
              </a:buClr>
              <a:buFont typeface="Wingdings" pitchFamily="2" charset="2"/>
              <a:buChar char="v"/>
              <a:defRPr/>
            </a:pPr>
            <a:endParaRPr lang="pt-BR" sz="2800" b="0" kern="0" dirty="0" smtClean="0">
              <a:solidFill>
                <a:srgbClr val="FFC000"/>
              </a:solidFill>
              <a:latin typeface="Century Gothic" pitchFamily="34" charset="0"/>
            </a:endParaRPr>
          </a:p>
          <a:p>
            <a:pPr marL="342900" indent="-342900" algn="just">
              <a:spcBef>
                <a:spcPct val="20000"/>
              </a:spcBef>
              <a:buClr>
                <a:srgbClr val="FFC000"/>
              </a:buClr>
              <a:buFont typeface="Wingdings" pitchFamily="2" charset="2"/>
              <a:buChar char="v"/>
              <a:defRPr/>
            </a:pPr>
            <a:r>
              <a:rPr lang="pt-BR" sz="2800" b="0" kern="0" dirty="0" smtClean="0">
                <a:solidFill>
                  <a:srgbClr val="FFC000"/>
                </a:solidFill>
                <a:latin typeface="Century Gothic" pitchFamily="34" charset="0"/>
              </a:rPr>
              <a:t>asteroides  - exemplo: Ida com seu satélite </a:t>
            </a:r>
            <a:r>
              <a:rPr lang="pt-BR" sz="2800" b="0" kern="0" dirty="0" err="1" smtClean="0">
                <a:solidFill>
                  <a:srgbClr val="FFC000"/>
                </a:solidFill>
                <a:latin typeface="Century Gothic" pitchFamily="34" charset="0"/>
              </a:rPr>
              <a:t>Dactyl</a:t>
            </a:r>
            <a:endParaRPr lang="pt-BR" sz="2800" b="0" kern="0" noProof="0" dirty="0" smtClean="0">
              <a:solidFill>
                <a:srgbClr val="FFC000"/>
              </a:solidFill>
              <a:latin typeface="Century Gothic" pitchFamily="34" charset="0"/>
            </a:endParaRPr>
          </a:p>
          <a:p>
            <a:pPr marL="342900" marR="0" lvl="0" indent="-342900" algn="just" defTabSz="914400" rtl="0" eaLnBrk="0" fontAlgn="base" latinLnBrk="0" hangingPunct="0">
              <a:lnSpc>
                <a:spcPct val="100000"/>
              </a:lnSpc>
              <a:spcBef>
                <a:spcPct val="20000"/>
              </a:spcBef>
              <a:spcAft>
                <a:spcPct val="0"/>
              </a:spcAft>
              <a:buClr>
                <a:srgbClr val="FFC000"/>
              </a:buClr>
              <a:buSzTx/>
              <a:buFont typeface="Courier New" pitchFamily="49" charset="0"/>
              <a:buChar char="o"/>
              <a:tabLst/>
              <a:defRPr/>
            </a:pPr>
            <a:endParaRPr kumimoji="0" lang="pt-BR" sz="3200" b="0" i="0" u="none" strike="noStrike" kern="0" cap="none" spc="0" normalizeH="0" baseline="0" noProof="0" dirty="0">
              <a:ln>
                <a:noFill/>
              </a:ln>
              <a:solidFill>
                <a:srgbClr val="FFC000"/>
              </a:solidFill>
              <a:uLnTx/>
              <a:uFillTx/>
              <a:latin typeface="Century Gothic" pitchFamily="34" charset="0"/>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Ida and Dactyl (click to enlarge)"/>
          <p:cNvPicPr>
            <a:picLocks noChangeAspect="1" noChangeArrowheads="1"/>
          </p:cNvPicPr>
          <p:nvPr/>
        </p:nvPicPr>
        <p:blipFill>
          <a:blip r:embed="rId3" cstate="print"/>
          <a:srcRect/>
          <a:stretch>
            <a:fillRect/>
          </a:stretch>
        </p:blipFill>
        <p:spPr bwMode="auto">
          <a:xfrm>
            <a:off x="1043608" y="882588"/>
            <a:ext cx="7488832" cy="5555197"/>
          </a:xfrm>
          <a:prstGeom prst="rect">
            <a:avLst/>
          </a:prstGeom>
          <a:noFill/>
        </p:spPr>
      </p:pic>
      <p:sp>
        <p:nvSpPr>
          <p:cNvPr id="12" name="Rectangle 2"/>
          <p:cNvSpPr txBox="1">
            <a:spLocks noChangeArrowheads="1"/>
          </p:cNvSpPr>
          <p:nvPr/>
        </p:nvSpPr>
        <p:spPr bwMode="auto">
          <a:xfrm>
            <a:off x="36512" y="163488"/>
            <a:ext cx="9144000" cy="457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buClr>
                <a:srgbClr val="C00000"/>
              </a:buClr>
              <a:defRPr/>
            </a:pPr>
            <a:r>
              <a:rPr lang="pt-BR" sz="4000" kern="0" dirty="0" smtClean="0">
                <a:solidFill>
                  <a:schemeClr val="bg1"/>
                </a:solidFill>
                <a:latin typeface="Century Gothic" pitchFamily="34" charset="0"/>
                <a:ea typeface="+mj-ea"/>
                <a:cs typeface="+mj-cs"/>
              </a:rPr>
              <a:t>Ida: </a:t>
            </a:r>
            <a:r>
              <a:rPr lang="pt-BR" sz="4000" kern="0" dirty="0" err="1" smtClean="0">
                <a:solidFill>
                  <a:schemeClr val="bg1"/>
                </a:solidFill>
                <a:latin typeface="Century Gothic" pitchFamily="34" charset="0"/>
                <a:ea typeface="+mj-ea"/>
                <a:cs typeface="+mj-cs"/>
              </a:rPr>
              <a:t>Dactyl</a:t>
            </a:r>
            <a:endParaRPr kumimoji="0" lang="pt-BR" sz="4000" b="1"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pic>
        <p:nvPicPr>
          <p:cNvPr id="3073" name="Picture 1" descr="http://solarsystem.nasa.gov/images/spacer.gif"/>
          <p:cNvPicPr>
            <a:picLocks noChangeAspect="1" noChangeArrowheads="1"/>
          </p:cNvPicPr>
          <p:nvPr/>
        </p:nvPicPr>
        <p:blipFill>
          <a:blip r:embed="rId4"/>
          <a:srcRect/>
          <a:stretch>
            <a:fillRect/>
          </a:stretch>
        </p:blipFill>
        <p:spPr bwMode="auto">
          <a:xfrm>
            <a:off x="0" y="0"/>
            <a:ext cx="76200" cy="76200"/>
          </a:xfrm>
          <a:prstGeom prst="rect">
            <a:avLst/>
          </a:prstGeom>
          <a:noFill/>
        </p:spPr>
      </p:pic>
      <p:sp>
        <p:nvSpPr>
          <p:cNvPr id="6" name="Retângulo 5"/>
          <p:cNvSpPr/>
          <p:nvPr/>
        </p:nvSpPr>
        <p:spPr>
          <a:xfrm>
            <a:off x="179512" y="6536377"/>
            <a:ext cx="3876382" cy="276999"/>
          </a:xfrm>
          <a:prstGeom prst="rect">
            <a:avLst/>
          </a:prstGeom>
        </p:spPr>
        <p:txBody>
          <a:bodyPr wrap="none">
            <a:spAutoFit/>
          </a:bodyPr>
          <a:lstStyle/>
          <a:p>
            <a:r>
              <a:rPr lang="pt-BR" sz="1200" dirty="0" smtClean="0">
                <a:solidFill>
                  <a:srgbClr val="FFC000"/>
                </a:solidFill>
                <a:latin typeface="Century Gothic" pitchFamily="34" charset="0"/>
              </a:rPr>
              <a:t>Crédito da imagem: Lunar </a:t>
            </a:r>
            <a:r>
              <a:rPr lang="pt-BR" sz="1200" dirty="0" err="1" smtClean="0">
                <a:solidFill>
                  <a:srgbClr val="FFC000"/>
                </a:solidFill>
                <a:latin typeface="Century Gothic" pitchFamily="34" charset="0"/>
              </a:rPr>
              <a:t>and</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Planetary</a:t>
            </a:r>
            <a:r>
              <a:rPr lang="pt-BR" sz="1200" dirty="0" smtClean="0">
                <a:solidFill>
                  <a:srgbClr val="FFC000"/>
                </a:solidFill>
                <a:latin typeface="Century Gothic" pitchFamily="34" charset="0"/>
              </a:rPr>
              <a:t> </a:t>
            </a:r>
            <a:r>
              <a:rPr lang="pt-BR" sz="1200" dirty="0" err="1" smtClean="0">
                <a:solidFill>
                  <a:srgbClr val="FFC000"/>
                </a:solidFill>
                <a:latin typeface="Century Gothic" pitchFamily="34" charset="0"/>
              </a:rPr>
              <a:t>Institute</a:t>
            </a:r>
            <a:endParaRPr lang="pt-BR" sz="120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48368" y="2947591"/>
            <a:ext cx="3148619" cy="769441"/>
          </a:xfrm>
          <a:prstGeom prst="rect">
            <a:avLst/>
          </a:prstGeom>
        </p:spPr>
        <p:txBody>
          <a:bodyPr wrap="none">
            <a:spAutoFit/>
          </a:bodyPr>
          <a:lstStyle/>
          <a:p>
            <a:r>
              <a:rPr lang="pt-BR" sz="4400" dirty="0" smtClean="0">
                <a:solidFill>
                  <a:srgbClr val="FFC000"/>
                </a:solidFill>
                <a:latin typeface="Century Gothic" pitchFamily="34" charset="0"/>
              </a:rPr>
              <a:t>Apêndices</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action="ppaction://hlinkfile"/>
          </p:cNvPr>
          <p:cNvPicPr>
            <a:picLocks noChangeArrowheads="1"/>
          </p:cNvPicPr>
          <p:nvPr/>
        </p:nvPicPr>
        <p:blipFill>
          <a:blip r:embed="rId3" cstate="print">
            <a:lum bright="3000" contrast="13000"/>
          </a:blip>
          <a:stretch>
            <a:fillRect/>
          </a:stretch>
        </p:blipFill>
        <p:spPr bwMode="auto">
          <a:xfrm>
            <a:off x="3491880" y="3068960"/>
            <a:ext cx="1800000" cy="1800000"/>
          </a:xfrm>
          <a:prstGeom prst="rect">
            <a:avLst/>
          </a:prstGeom>
          <a:noFill/>
          <a:ln>
            <a:solidFill>
              <a:schemeClr val="bg1"/>
            </a:solidFill>
          </a:ln>
        </p:spPr>
      </p:pic>
      <p:sp>
        <p:nvSpPr>
          <p:cNvPr id="5" name="Retângulo 4"/>
          <p:cNvSpPr/>
          <p:nvPr/>
        </p:nvSpPr>
        <p:spPr>
          <a:xfrm>
            <a:off x="2192686" y="1124744"/>
            <a:ext cx="4581703" cy="769441"/>
          </a:xfrm>
          <a:prstGeom prst="rect">
            <a:avLst/>
          </a:prstGeom>
        </p:spPr>
        <p:txBody>
          <a:bodyPr wrap="none">
            <a:spAutoFit/>
          </a:bodyPr>
          <a:lstStyle/>
          <a:p>
            <a:r>
              <a:rPr lang="pt-BR" sz="4400" dirty="0" smtClean="0">
                <a:solidFill>
                  <a:schemeClr val="bg1"/>
                </a:solidFill>
                <a:latin typeface="Century Gothic" pitchFamily="34" charset="0"/>
              </a:rPr>
              <a:t>Missão </a:t>
            </a:r>
            <a:r>
              <a:rPr lang="pt-BR" sz="4400" dirty="0" err="1" smtClean="0">
                <a:solidFill>
                  <a:schemeClr val="bg1"/>
                </a:solidFill>
                <a:latin typeface="Century Gothic" pitchFamily="34" charset="0"/>
              </a:rPr>
              <a:t>Voyager</a:t>
            </a:r>
            <a:endParaRPr lang="pt-BR" sz="440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65125" y="2017738"/>
            <a:ext cx="8534400" cy="3631759"/>
          </a:xfrm>
          <a:prstGeom prst="rect">
            <a:avLst/>
          </a:prstGeom>
          <a:noFill/>
          <a:ln w="9525">
            <a:noFill/>
            <a:miter lim="800000"/>
            <a:headEnd/>
            <a:tailEnd/>
          </a:ln>
        </p:spPr>
        <p:txBody>
          <a:bodyPr lIns="91436" tIns="45718" rIns="91436" bIns="45718">
            <a:spAutoFit/>
          </a:bodyPr>
          <a:lstStyle/>
          <a:p>
            <a:pPr algn="l">
              <a:spcBef>
                <a:spcPct val="50000"/>
              </a:spcBef>
              <a:defRPr/>
            </a:pPr>
            <a:r>
              <a:rPr lang="pt-BR" sz="2000" i="1" dirty="0">
                <a:solidFill>
                  <a:srgbClr val="66CCFF"/>
                </a:solidFill>
                <a:latin typeface="Century Gothic" pitchFamily="34" charset="0"/>
              </a:rPr>
              <a:t>Mercúrio      </a:t>
            </a:r>
            <a:r>
              <a:rPr lang="pt-BR" sz="2000" i="1" dirty="0" smtClean="0">
                <a:solidFill>
                  <a:srgbClr val="66CCFF"/>
                </a:solidFill>
                <a:latin typeface="Century Gothic" pitchFamily="34" charset="0"/>
              </a:rPr>
              <a:t>4.879 km           </a:t>
            </a:r>
            <a:r>
              <a:rPr lang="pt-BR" sz="2000" i="1" dirty="0">
                <a:solidFill>
                  <a:srgbClr val="66CCFF"/>
                </a:solidFill>
                <a:latin typeface="Century Gothic" pitchFamily="34" charset="0"/>
              </a:rPr>
              <a:t>5,43 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260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Vênus          </a:t>
            </a:r>
            <a:r>
              <a:rPr lang="pt-BR" sz="2000" i="1" dirty="0" smtClean="0">
                <a:solidFill>
                  <a:srgbClr val="66CCFF"/>
                </a:solidFill>
                <a:latin typeface="Century Gothic" pitchFamily="34" charset="0"/>
              </a:rPr>
              <a:t>12.104 km          5,24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467 </a:t>
            </a:r>
            <a:r>
              <a:rPr lang="pt-BR" sz="2000" i="1" dirty="0">
                <a:solidFill>
                  <a:srgbClr val="66CCFF"/>
                </a:solidFill>
                <a:latin typeface="Century Gothic" pitchFamily="34" charset="0"/>
              </a:rPr>
              <a:t>°C       Rochoso</a:t>
            </a:r>
          </a:p>
          <a:p>
            <a:pPr algn="l">
              <a:spcBef>
                <a:spcPct val="50000"/>
              </a:spcBef>
              <a:defRPr/>
            </a:pPr>
            <a:r>
              <a:rPr lang="pt-BR" sz="2000" i="1" dirty="0">
                <a:solidFill>
                  <a:srgbClr val="66CCFF"/>
                </a:solidFill>
                <a:latin typeface="Century Gothic" pitchFamily="34" charset="0"/>
              </a:rPr>
              <a:t>Terra            </a:t>
            </a:r>
            <a:r>
              <a:rPr lang="pt-BR" sz="2000" i="1" dirty="0" smtClean="0">
                <a:solidFill>
                  <a:srgbClr val="66CCFF"/>
                </a:solidFill>
                <a:latin typeface="Century Gothic" pitchFamily="34" charset="0"/>
              </a:rPr>
              <a:t>12.756 km          </a:t>
            </a:r>
            <a:r>
              <a:rPr lang="pt-BR" sz="2000" i="1" dirty="0">
                <a:solidFill>
                  <a:srgbClr val="66CCFF"/>
                </a:solidFill>
                <a:latin typeface="Century Gothic" pitchFamily="34" charset="0"/>
              </a:rPr>
              <a:t>5,52 g/cm</a:t>
            </a:r>
            <a:r>
              <a:rPr lang="pt-BR" sz="2000" i="1" baseline="30000" dirty="0">
                <a:solidFill>
                  <a:srgbClr val="66CCFF"/>
                </a:solidFill>
                <a:latin typeface="Century Gothic" pitchFamily="34" charset="0"/>
              </a:rPr>
              <a:t>3</a:t>
            </a:r>
            <a:r>
              <a:rPr lang="pt-BR" sz="2000" i="1" dirty="0">
                <a:solidFill>
                  <a:srgbClr val="66CCFF"/>
                </a:solidFill>
                <a:latin typeface="Century Gothic" pitchFamily="34" charset="0"/>
              </a:rPr>
              <a:t>            22 °C          Rochoso</a:t>
            </a:r>
          </a:p>
          <a:p>
            <a:pPr algn="l">
              <a:spcBef>
                <a:spcPct val="50000"/>
              </a:spcBef>
              <a:defRPr/>
            </a:pPr>
            <a:r>
              <a:rPr lang="pt-BR" sz="2000" i="1" dirty="0">
                <a:solidFill>
                  <a:srgbClr val="66CCFF"/>
                </a:solidFill>
                <a:latin typeface="Century Gothic" pitchFamily="34" charset="0"/>
              </a:rPr>
              <a:t>Marte           </a:t>
            </a:r>
            <a:r>
              <a:rPr lang="pt-BR" sz="2000" i="1" dirty="0" smtClean="0">
                <a:solidFill>
                  <a:srgbClr val="66CCFF"/>
                </a:solidFill>
                <a:latin typeface="Century Gothic" pitchFamily="34" charset="0"/>
              </a:rPr>
              <a:t>6.792 km            3,91 </a:t>
            </a:r>
            <a:r>
              <a:rPr lang="pt-BR" sz="2000" i="1" dirty="0">
                <a:solidFill>
                  <a:srgbClr val="66CCFF"/>
                </a:solidFill>
                <a:latin typeface="Century Gothic" pitchFamily="34" charset="0"/>
              </a:rPr>
              <a:t>g/cm</a:t>
            </a:r>
            <a:r>
              <a:rPr lang="pt-BR" sz="2000" i="1" baseline="30000" dirty="0">
                <a:solidFill>
                  <a:srgbClr val="66CCFF"/>
                </a:solidFill>
                <a:latin typeface="Century Gothic" pitchFamily="34" charset="0"/>
              </a:rPr>
              <a:t>3                 </a:t>
            </a:r>
            <a:r>
              <a:rPr lang="pt-BR" sz="2000" i="1" dirty="0">
                <a:solidFill>
                  <a:srgbClr val="66CCFF"/>
                </a:solidFill>
                <a:latin typeface="Century Gothic" pitchFamily="34" charset="0"/>
              </a:rPr>
              <a:t>- </a:t>
            </a:r>
            <a:r>
              <a:rPr lang="pt-BR" sz="2000" i="1" dirty="0" smtClean="0">
                <a:solidFill>
                  <a:srgbClr val="66CCFF"/>
                </a:solidFill>
                <a:latin typeface="Century Gothic" pitchFamily="34" charset="0"/>
              </a:rPr>
              <a:t>63 </a:t>
            </a:r>
            <a:r>
              <a:rPr lang="pt-BR" sz="2000" i="1" dirty="0">
                <a:solidFill>
                  <a:srgbClr val="66CCFF"/>
                </a:solidFill>
                <a:latin typeface="Century Gothic" pitchFamily="34" charset="0"/>
              </a:rPr>
              <a:t>°C        Rochoso</a:t>
            </a:r>
            <a:r>
              <a:rPr lang="pt-BR" sz="2000" i="1" baseline="30000" dirty="0">
                <a:solidFill>
                  <a:srgbClr val="66CCFF"/>
                </a:solidFill>
                <a:latin typeface="Century Gothic" pitchFamily="34" charset="0"/>
              </a:rPr>
              <a:t>      </a:t>
            </a:r>
            <a:endParaRPr lang="pt-BR" sz="2000" i="1" dirty="0">
              <a:solidFill>
                <a:srgbClr val="66CCFF"/>
              </a:solidFill>
              <a:latin typeface="Century Gothic" pitchFamily="34" charset="0"/>
            </a:endParaRPr>
          </a:p>
          <a:p>
            <a:pPr algn="l">
              <a:spcBef>
                <a:spcPct val="50000"/>
              </a:spcBef>
              <a:defRPr/>
            </a:pPr>
            <a:r>
              <a:rPr lang="pt-BR" sz="2000" i="1" dirty="0">
                <a:solidFill>
                  <a:srgbClr val="FFFFCC"/>
                </a:solidFill>
                <a:latin typeface="Century Gothic" pitchFamily="34" charset="0"/>
              </a:rPr>
              <a:t>Júpiter         </a:t>
            </a:r>
            <a:r>
              <a:rPr lang="pt-BR" sz="2000" i="1" dirty="0" smtClean="0">
                <a:solidFill>
                  <a:srgbClr val="FFFFCC"/>
                </a:solidFill>
                <a:latin typeface="Century Gothic" pitchFamily="34" charset="0"/>
              </a:rPr>
              <a:t>142.984 km       </a:t>
            </a:r>
            <a:r>
              <a:rPr lang="pt-BR" sz="2000" i="1" dirty="0">
                <a:solidFill>
                  <a:srgbClr val="FFFFCC"/>
                </a:solidFill>
                <a:latin typeface="Century Gothic" pitchFamily="34" charset="0"/>
              </a:rPr>
              <a:t>1,33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148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Saturno       </a:t>
            </a:r>
            <a:r>
              <a:rPr lang="pt-BR" sz="2000" i="1" dirty="0" smtClean="0">
                <a:solidFill>
                  <a:srgbClr val="FFFFCC"/>
                </a:solidFill>
                <a:latin typeface="Century Gothic" pitchFamily="34" charset="0"/>
              </a:rPr>
              <a:t>120.536 km        0,69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178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Urano          </a:t>
            </a:r>
            <a:r>
              <a:rPr lang="pt-BR" sz="2000" i="1" dirty="0" smtClean="0">
                <a:solidFill>
                  <a:srgbClr val="FFFFCC"/>
                </a:solidFill>
                <a:latin typeface="Century Gothic" pitchFamily="34" charset="0"/>
              </a:rPr>
              <a:t>51.118 km          </a:t>
            </a:r>
            <a:r>
              <a:rPr lang="pt-BR" sz="2000" i="1" dirty="0">
                <a:solidFill>
                  <a:srgbClr val="FFFFCC"/>
                </a:solidFill>
                <a:latin typeface="Century Gothic" pitchFamily="34" charset="0"/>
              </a:rPr>
              <a:t>1,29 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218 </a:t>
            </a:r>
            <a:r>
              <a:rPr lang="pt-BR" sz="2000" i="1" dirty="0">
                <a:solidFill>
                  <a:srgbClr val="FFFFCC"/>
                </a:solidFill>
                <a:latin typeface="Century Gothic" pitchFamily="34" charset="0"/>
              </a:rPr>
              <a:t>°C        Gasoso</a:t>
            </a:r>
          </a:p>
          <a:p>
            <a:pPr algn="l">
              <a:spcBef>
                <a:spcPct val="50000"/>
              </a:spcBef>
              <a:defRPr/>
            </a:pPr>
            <a:r>
              <a:rPr lang="pt-BR" sz="2000" i="1" dirty="0">
                <a:solidFill>
                  <a:srgbClr val="FFFFCC"/>
                </a:solidFill>
                <a:latin typeface="Century Gothic" pitchFamily="34" charset="0"/>
              </a:rPr>
              <a:t>Netuno        </a:t>
            </a:r>
            <a:r>
              <a:rPr lang="pt-BR" sz="2000" i="1" dirty="0" smtClean="0">
                <a:solidFill>
                  <a:srgbClr val="FFFFCC"/>
                </a:solidFill>
                <a:latin typeface="Century Gothic" pitchFamily="34" charset="0"/>
              </a:rPr>
              <a:t>49.528 km          1,64 </a:t>
            </a:r>
            <a:r>
              <a:rPr lang="pt-BR" sz="2000" i="1" dirty="0">
                <a:solidFill>
                  <a:srgbClr val="FFFFCC"/>
                </a:solidFill>
                <a:latin typeface="Century Gothic" pitchFamily="34" charset="0"/>
              </a:rPr>
              <a:t>g/cm</a:t>
            </a:r>
            <a:r>
              <a:rPr lang="pt-BR" sz="2000" i="1" baseline="30000" dirty="0">
                <a:solidFill>
                  <a:srgbClr val="FFFFCC"/>
                </a:solidFill>
                <a:latin typeface="Century Gothic" pitchFamily="34" charset="0"/>
              </a:rPr>
              <a:t>3</a:t>
            </a:r>
            <a:r>
              <a:rPr lang="pt-BR" sz="2000" i="1" dirty="0">
                <a:solidFill>
                  <a:srgbClr val="FFFFCC"/>
                </a:solidFill>
                <a:latin typeface="Century Gothic" pitchFamily="34" charset="0"/>
              </a:rPr>
              <a:t>          - </a:t>
            </a:r>
            <a:r>
              <a:rPr lang="pt-BR" sz="2000" i="1" dirty="0" smtClean="0">
                <a:solidFill>
                  <a:srgbClr val="FFFFCC"/>
                </a:solidFill>
                <a:latin typeface="Century Gothic" pitchFamily="34" charset="0"/>
              </a:rPr>
              <a:t>220 </a:t>
            </a:r>
            <a:r>
              <a:rPr lang="pt-BR" sz="2000" i="1" dirty="0">
                <a:solidFill>
                  <a:srgbClr val="FFFFCC"/>
                </a:solidFill>
                <a:latin typeface="Century Gothic" pitchFamily="34" charset="0"/>
              </a:rPr>
              <a:t>°C        </a:t>
            </a:r>
            <a:r>
              <a:rPr lang="pt-BR" sz="2000" i="1" dirty="0" smtClean="0">
                <a:solidFill>
                  <a:srgbClr val="FFFFCC"/>
                </a:solidFill>
                <a:latin typeface="Century Gothic" pitchFamily="34" charset="0"/>
              </a:rPr>
              <a:t>Gasoso</a:t>
            </a:r>
            <a:endParaRPr lang="pt-BR" sz="2000" i="1" dirty="0">
              <a:solidFill>
                <a:srgbClr val="FFFFCC"/>
              </a:solidFill>
              <a:latin typeface="Century Gothic" pitchFamily="34" charset="0"/>
            </a:endParaRPr>
          </a:p>
        </p:txBody>
      </p:sp>
      <p:sp>
        <p:nvSpPr>
          <p:cNvPr id="38915" name="Text Box 3"/>
          <p:cNvSpPr txBox="1">
            <a:spLocks noChangeArrowheads="1"/>
          </p:cNvSpPr>
          <p:nvPr/>
        </p:nvSpPr>
        <p:spPr bwMode="auto">
          <a:xfrm>
            <a:off x="-381000" y="1647850"/>
            <a:ext cx="10439400" cy="384175"/>
          </a:xfrm>
          <a:prstGeom prst="rect">
            <a:avLst/>
          </a:prstGeom>
          <a:noFill/>
          <a:ln w="9525">
            <a:noFill/>
            <a:miter lim="800000"/>
            <a:headEnd/>
            <a:tailEnd/>
          </a:ln>
        </p:spPr>
        <p:txBody>
          <a:bodyPr lIns="91436" tIns="45718" rIns="91436" bIns="45718">
            <a:spAutoFit/>
          </a:bodyPr>
          <a:lstStyle/>
          <a:p>
            <a:pPr algn="l">
              <a:spcBef>
                <a:spcPct val="50000"/>
              </a:spcBef>
            </a:pPr>
            <a:r>
              <a:rPr lang="pt-BR" sz="1900" i="1" dirty="0">
                <a:solidFill>
                  <a:srgbClr val="FF5229"/>
                </a:solidFill>
                <a:latin typeface="Century Gothic" pitchFamily="34" charset="0"/>
              </a:rPr>
              <a:t>            </a:t>
            </a:r>
            <a:r>
              <a:rPr lang="pt-BR" sz="1900" i="1" dirty="0">
                <a:solidFill>
                  <a:schemeClr val="bg1"/>
                </a:solidFill>
                <a:latin typeface="Century Gothic" pitchFamily="34" charset="0"/>
              </a:rPr>
              <a:t>Planeta         Diâmetro            Dens.  </a:t>
            </a:r>
            <a:r>
              <a:rPr lang="pt-BR" sz="1900" i="1" dirty="0" smtClean="0">
                <a:solidFill>
                  <a:schemeClr val="bg1"/>
                </a:solidFill>
                <a:latin typeface="Century Gothic" pitchFamily="34" charset="0"/>
              </a:rPr>
              <a:t>Média  Temp</a:t>
            </a:r>
            <a:r>
              <a:rPr lang="pt-BR" sz="1900" i="1" dirty="0">
                <a:solidFill>
                  <a:schemeClr val="bg1"/>
                </a:solidFill>
                <a:latin typeface="Century Gothic" pitchFamily="34" charset="0"/>
              </a:rPr>
              <a:t>. </a:t>
            </a:r>
            <a:r>
              <a:rPr lang="pt-BR" sz="1900" i="1" dirty="0" smtClean="0">
                <a:solidFill>
                  <a:schemeClr val="bg1"/>
                </a:solidFill>
                <a:latin typeface="Century Gothic" pitchFamily="34" charset="0"/>
              </a:rPr>
              <a:t>Média    </a:t>
            </a:r>
            <a:r>
              <a:rPr lang="pt-BR" sz="1900" i="1" dirty="0">
                <a:solidFill>
                  <a:schemeClr val="bg1"/>
                </a:solidFill>
                <a:latin typeface="Century Gothic" pitchFamily="34" charset="0"/>
              </a:rPr>
              <a:t>Composição</a:t>
            </a:r>
            <a:endParaRPr lang="pt-BR" sz="1400" b="0" dirty="0">
              <a:solidFill>
                <a:schemeClr val="bg1"/>
              </a:solidFill>
              <a:latin typeface="Century Gothic" pitchFamily="34" charset="0"/>
            </a:endParaRPr>
          </a:p>
        </p:txBody>
      </p:sp>
      <p:sp>
        <p:nvSpPr>
          <p:cNvPr id="37892" name="Line 4"/>
          <p:cNvSpPr>
            <a:spLocks noChangeShapeType="1"/>
          </p:cNvSpPr>
          <p:nvPr/>
        </p:nvSpPr>
        <p:spPr bwMode="auto">
          <a:xfrm flipH="1">
            <a:off x="1619672" y="1971700"/>
            <a:ext cx="26566" cy="3779094"/>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3" name="Line 5"/>
          <p:cNvSpPr>
            <a:spLocks noChangeShapeType="1"/>
          </p:cNvSpPr>
          <p:nvPr/>
        </p:nvSpPr>
        <p:spPr bwMode="auto">
          <a:xfrm>
            <a:off x="274638" y="5737250"/>
            <a:ext cx="8412162"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4" name="Line 6"/>
          <p:cNvSpPr>
            <a:spLocks noChangeShapeType="1"/>
          </p:cNvSpPr>
          <p:nvPr/>
        </p:nvSpPr>
        <p:spPr bwMode="auto">
          <a:xfrm flipH="1">
            <a:off x="3706267" y="2006629"/>
            <a:ext cx="1637" cy="3721205"/>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5" name="Line 7"/>
          <p:cNvSpPr>
            <a:spLocks noChangeShapeType="1"/>
          </p:cNvSpPr>
          <p:nvPr/>
        </p:nvSpPr>
        <p:spPr bwMode="auto">
          <a:xfrm flipH="1">
            <a:off x="5580112" y="2006629"/>
            <a:ext cx="36910" cy="3721205"/>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6" name="Line 8"/>
          <p:cNvSpPr>
            <a:spLocks noChangeShapeType="1"/>
          </p:cNvSpPr>
          <p:nvPr/>
        </p:nvSpPr>
        <p:spPr bwMode="auto">
          <a:xfrm>
            <a:off x="7072312" y="2043142"/>
            <a:ext cx="19968" cy="3690114"/>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7" name="Line 9"/>
          <p:cNvSpPr>
            <a:spLocks noChangeShapeType="1"/>
          </p:cNvSpPr>
          <p:nvPr/>
        </p:nvSpPr>
        <p:spPr bwMode="auto">
          <a:xfrm>
            <a:off x="274638" y="1628800"/>
            <a:ext cx="8686800"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7898" name="Line 10"/>
          <p:cNvSpPr>
            <a:spLocks noChangeShapeType="1"/>
          </p:cNvSpPr>
          <p:nvPr/>
        </p:nvSpPr>
        <p:spPr bwMode="auto">
          <a:xfrm>
            <a:off x="274638" y="2011388"/>
            <a:ext cx="8686800" cy="0"/>
          </a:xfrm>
          <a:prstGeom prst="line">
            <a:avLst/>
          </a:prstGeom>
          <a:noFill/>
          <a:ln w="19050">
            <a:solidFill>
              <a:schemeClr val="accent6">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38923" name="Rectangle 11"/>
          <p:cNvSpPr>
            <a:spLocks noGrp="1" noChangeArrowheads="1"/>
          </p:cNvSpPr>
          <p:nvPr>
            <p:ph type="title"/>
          </p:nvPr>
        </p:nvSpPr>
        <p:spPr>
          <a:xfrm>
            <a:off x="-108520" y="197768"/>
            <a:ext cx="9396536" cy="1143000"/>
          </a:xfrm>
        </p:spPr>
        <p:txBody>
          <a:bodyPr/>
          <a:lstStyle/>
          <a:p>
            <a:r>
              <a:rPr lang="pt-BR" sz="3600" dirty="0" smtClean="0">
                <a:solidFill>
                  <a:schemeClr val="bg1"/>
                </a:solidFill>
                <a:latin typeface="Century Gothic" pitchFamily="34" charset="0"/>
              </a:rPr>
              <a:t>Dados físicos: planetas</a:t>
            </a: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82116" y="2047199"/>
            <a:ext cx="9070404" cy="4478145"/>
          </a:xfrm>
          <a:prstGeom prst="rect">
            <a:avLst/>
          </a:prstGeom>
          <a:noFill/>
          <a:ln w="9525">
            <a:noFill/>
            <a:miter lim="800000"/>
            <a:headEnd/>
            <a:tailEnd/>
          </a:ln>
        </p:spPr>
        <p:txBody>
          <a:bodyPr wrap="square" lIns="91436" tIns="45718" rIns="91436" bIns="45718">
            <a:spAutoFit/>
          </a:bodyPr>
          <a:lstStyle/>
          <a:p>
            <a:pPr algn="l">
              <a:spcBef>
                <a:spcPct val="50000"/>
              </a:spcBef>
              <a:defRPr/>
            </a:pPr>
            <a:r>
              <a:rPr lang="pt-BR" sz="2000" i="1" dirty="0">
                <a:solidFill>
                  <a:srgbClr val="53D2FF"/>
                </a:solidFill>
                <a:latin typeface="Century Gothic" pitchFamily="34" charset="0"/>
              </a:rPr>
              <a:t>Mercúrio   </a:t>
            </a:r>
            <a:r>
              <a:rPr lang="pt-BR" sz="2000" i="1" dirty="0" smtClean="0">
                <a:solidFill>
                  <a:srgbClr val="53D2FF"/>
                </a:solidFill>
                <a:latin typeface="Century Gothic" pitchFamily="34" charset="0"/>
              </a:rPr>
              <a:t>       59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88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57,9 milhões km     </a:t>
            </a:r>
            <a:r>
              <a:rPr lang="pt-BR" sz="2000" i="1" dirty="0" smtClean="0">
                <a:solidFill>
                  <a:srgbClr val="53D2FF"/>
                </a:solidFill>
                <a:latin typeface="Century Gothic" pitchFamily="34" charset="0"/>
              </a:rPr>
              <a:t> 115,9 dias</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Vênus       </a:t>
            </a:r>
            <a:r>
              <a:rPr lang="pt-BR" sz="2000" i="1" dirty="0" smtClean="0">
                <a:solidFill>
                  <a:srgbClr val="53D2FF"/>
                </a:solidFill>
                <a:latin typeface="Century Gothic" pitchFamily="34" charset="0"/>
              </a:rPr>
              <a:t>      243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225 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108,2 milhões km     </a:t>
            </a:r>
            <a:r>
              <a:rPr lang="pt-BR" sz="2000" i="1" dirty="0" smtClean="0">
                <a:solidFill>
                  <a:srgbClr val="53D2FF"/>
                </a:solidFill>
                <a:latin typeface="Century Gothic" pitchFamily="34" charset="0"/>
              </a:rPr>
              <a:t>583,9 dias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Terra        </a:t>
            </a:r>
            <a:r>
              <a:rPr lang="pt-BR" sz="2000" i="1" dirty="0" smtClean="0">
                <a:solidFill>
                  <a:srgbClr val="53D2FF"/>
                </a:solidFill>
                <a:latin typeface="Century Gothic" pitchFamily="34" charset="0"/>
              </a:rPr>
              <a:t>       23</a:t>
            </a:r>
            <a:r>
              <a:rPr lang="pt-BR" sz="2000" i="1" baseline="30000" dirty="0" smtClean="0">
                <a:solidFill>
                  <a:srgbClr val="53D2FF"/>
                </a:solidFill>
                <a:latin typeface="Century Gothic" pitchFamily="34" charset="0"/>
              </a:rPr>
              <a:t>h </a:t>
            </a:r>
            <a:r>
              <a:rPr lang="pt-BR" sz="2000" i="1" dirty="0">
                <a:solidFill>
                  <a:srgbClr val="53D2FF"/>
                </a:solidFill>
                <a:latin typeface="Century Gothic" pitchFamily="34" charset="0"/>
              </a:rPr>
              <a:t>56</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365,25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149,6 </a:t>
            </a:r>
            <a:r>
              <a:rPr lang="pt-BR" sz="2000" i="1" dirty="0">
                <a:solidFill>
                  <a:srgbClr val="53D2FF"/>
                </a:solidFill>
                <a:latin typeface="Century Gothic" pitchFamily="34" charset="0"/>
              </a:rPr>
              <a:t>milhões </a:t>
            </a:r>
            <a:r>
              <a:rPr lang="pt-BR" sz="2000" i="1" dirty="0" smtClean="0">
                <a:solidFill>
                  <a:srgbClr val="53D2FF"/>
                </a:solidFill>
                <a:latin typeface="Century Gothic" pitchFamily="34" charset="0"/>
              </a:rPr>
              <a:t>km              -</a:t>
            </a:r>
            <a:endParaRPr lang="pt-BR" sz="2000" i="1" dirty="0">
              <a:solidFill>
                <a:srgbClr val="53D2FF"/>
              </a:solidFill>
              <a:latin typeface="Century Gothic" pitchFamily="34" charset="0"/>
            </a:endParaRPr>
          </a:p>
          <a:p>
            <a:pPr algn="l">
              <a:spcBef>
                <a:spcPct val="50000"/>
              </a:spcBef>
              <a:defRPr/>
            </a:pPr>
            <a:r>
              <a:rPr lang="pt-BR" sz="2000" i="1" dirty="0">
                <a:solidFill>
                  <a:srgbClr val="53D2FF"/>
                </a:solidFill>
                <a:latin typeface="Century Gothic" pitchFamily="34" charset="0"/>
              </a:rPr>
              <a:t>Marte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24</a:t>
            </a:r>
            <a:r>
              <a:rPr lang="pt-BR" sz="2000" i="1" baseline="30000" dirty="0">
                <a:solidFill>
                  <a:srgbClr val="53D2FF"/>
                </a:solidFill>
                <a:latin typeface="Century Gothic" pitchFamily="34" charset="0"/>
              </a:rPr>
              <a:t>h</a:t>
            </a:r>
            <a:r>
              <a:rPr lang="pt-BR" sz="2000" i="1" dirty="0">
                <a:solidFill>
                  <a:srgbClr val="53D2FF"/>
                </a:solidFill>
                <a:latin typeface="Century Gothic" pitchFamily="34" charset="0"/>
              </a:rPr>
              <a:t>37</a:t>
            </a:r>
            <a:r>
              <a:rPr lang="pt-BR" sz="2000" i="1" baseline="30000" dirty="0">
                <a:solidFill>
                  <a:srgbClr val="53D2FF"/>
                </a:solidFill>
                <a:latin typeface="Century Gothic" pitchFamily="34" charset="0"/>
              </a:rPr>
              <a:t>min</a:t>
            </a:r>
            <a:r>
              <a:rPr lang="pt-BR" sz="2000" i="1" dirty="0">
                <a:solidFill>
                  <a:srgbClr val="53D2FF"/>
                </a:solidFill>
                <a:latin typeface="Century Gothic" pitchFamily="34" charset="0"/>
              </a:rPr>
              <a:t>  </a:t>
            </a:r>
            <a:r>
              <a:rPr lang="pt-BR" sz="2000" i="1" dirty="0" smtClean="0">
                <a:solidFill>
                  <a:srgbClr val="53D2FF"/>
                </a:solidFill>
                <a:latin typeface="Century Gothic" pitchFamily="34" charset="0"/>
              </a:rPr>
              <a:t>       687 </a:t>
            </a:r>
            <a:r>
              <a:rPr lang="pt-BR" sz="2000" i="1" dirty="0">
                <a:solidFill>
                  <a:srgbClr val="53D2FF"/>
                </a:solidFill>
                <a:latin typeface="Century Gothic" pitchFamily="34" charset="0"/>
              </a:rPr>
              <a:t>dias   </a:t>
            </a:r>
            <a:r>
              <a:rPr lang="pt-BR" sz="2000" i="1" dirty="0" smtClean="0">
                <a:solidFill>
                  <a:srgbClr val="53D2FF"/>
                </a:solidFill>
                <a:latin typeface="Century Gothic" pitchFamily="34" charset="0"/>
              </a:rPr>
              <a:t>    </a:t>
            </a:r>
            <a:r>
              <a:rPr lang="pt-BR" sz="2000" i="1" dirty="0">
                <a:solidFill>
                  <a:srgbClr val="53D2FF"/>
                </a:solidFill>
                <a:latin typeface="Century Gothic" pitchFamily="34" charset="0"/>
              </a:rPr>
              <a:t>227,9 milhões </a:t>
            </a:r>
            <a:r>
              <a:rPr lang="pt-BR" sz="2000" i="1" dirty="0" smtClean="0">
                <a:solidFill>
                  <a:srgbClr val="53D2FF"/>
                </a:solidFill>
                <a:latin typeface="Century Gothic" pitchFamily="34" charset="0"/>
              </a:rPr>
              <a:t>km     779,9 dias</a:t>
            </a:r>
            <a:endParaRPr lang="pt-BR" sz="2000" i="1" dirty="0">
              <a:solidFill>
                <a:srgbClr val="53D2FF"/>
              </a:solidFill>
              <a:latin typeface="Century Gothic" pitchFamily="34" charset="0"/>
            </a:endParaRPr>
          </a:p>
          <a:p>
            <a:pPr algn="l">
              <a:spcBef>
                <a:spcPct val="50000"/>
              </a:spcBef>
              <a:defRPr/>
            </a:pPr>
            <a:r>
              <a:rPr lang="pt-BR" sz="2000" i="1" dirty="0">
                <a:solidFill>
                  <a:srgbClr val="EE8800"/>
                </a:solidFill>
                <a:latin typeface="Century Gothic" pitchFamily="34" charset="0"/>
              </a:rPr>
              <a:t>Júpiter      </a:t>
            </a:r>
            <a:r>
              <a:rPr lang="pt-BR" sz="2000" i="1" dirty="0" smtClean="0">
                <a:solidFill>
                  <a:srgbClr val="EE8800"/>
                </a:solidFill>
                <a:latin typeface="Century Gothic" pitchFamily="34" charset="0"/>
              </a:rPr>
              <a:t>      09</a:t>
            </a:r>
            <a:r>
              <a:rPr lang="pt-BR" sz="2000" i="1" baseline="30000" dirty="0" smtClean="0">
                <a:solidFill>
                  <a:srgbClr val="EE8800"/>
                </a:solidFill>
                <a:latin typeface="Century Gothic" pitchFamily="34" charset="0"/>
              </a:rPr>
              <a:t>h</a:t>
            </a:r>
            <a:r>
              <a:rPr lang="pt-BR" sz="2000" i="1" dirty="0" smtClean="0">
                <a:solidFill>
                  <a:srgbClr val="EE8800"/>
                </a:solidFill>
                <a:latin typeface="Century Gothic" pitchFamily="34" charset="0"/>
              </a:rPr>
              <a:t>50</a:t>
            </a:r>
            <a:r>
              <a:rPr lang="pt-BR" sz="2000" i="1" baseline="30000" dirty="0" smtClean="0">
                <a:solidFill>
                  <a:srgbClr val="EE8800"/>
                </a:solidFill>
                <a:latin typeface="Century Gothic" pitchFamily="34" charset="0"/>
              </a:rPr>
              <a:t>min</a:t>
            </a:r>
            <a:r>
              <a:rPr lang="pt-BR" sz="2000" i="1" dirty="0" smtClean="0">
                <a:solidFill>
                  <a:srgbClr val="EE8800"/>
                </a:solidFill>
                <a:latin typeface="Century Gothic" pitchFamily="34" charset="0"/>
              </a:rPr>
              <a:t>     </a:t>
            </a:r>
            <a:r>
              <a:rPr lang="pt-BR" sz="2000" i="1">
                <a:solidFill>
                  <a:srgbClr val="EE8800"/>
                </a:solidFill>
                <a:latin typeface="Century Gothic" pitchFamily="34" charset="0"/>
              </a:rPr>
              <a:t>11,86 </a:t>
            </a:r>
            <a:r>
              <a:rPr lang="pt-BR" sz="2000" i="1" smtClean="0">
                <a:solidFill>
                  <a:srgbClr val="EE8800"/>
                </a:solidFill>
                <a:latin typeface="Century Gothic" pitchFamily="34" charset="0"/>
              </a:rPr>
              <a:t>anos       </a:t>
            </a:r>
            <a:r>
              <a:rPr lang="pt-BR" sz="2000" i="1" dirty="0">
                <a:solidFill>
                  <a:srgbClr val="EE8800"/>
                </a:solidFill>
                <a:latin typeface="Century Gothic" pitchFamily="34" charset="0"/>
              </a:rPr>
              <a:t>778,3 milhões </a:t>
            </a:r>
            <a:r>
              <a:rPr lang="pt-BR" sz="2000" i="1" dirty="0" smtClean="0">
                <a:solidFill>
                  <a:srgbClr val="EE8800"/>
                </a:solidFill>
                <a:latin typeface="Century Gothic" pitchFamily="34" charset="0"/>
              </a:rPr>
              <a:t>km     398,9 dias</a:t>
            </a:r>
            <a:endParaRPr lang="pt-BR" sz="2000" i="1" dirty="0">
              <a:solidFill>
                <a:srgbClr val="EE8800"/>
              </a:solidFill>
              <a:latin typeface="Century Gothic" pitchFamily="34" charset="0"/>
            </a:endParaRPr>
          </a:p>
          <a:p>
            <a:pPr algn="l">
              <a:spcBef>
                <a:spcPct val="50000"/>
              </a:spcBef>
              <a:defRPr/>
            </a:pPr>
            <a:r>
              <a:rPr lang="pt-BR" sz="2000" i="1" dirty="0">
                <a:solidFill>
                  <a:srgbClr val="EE8800"/>
                </a:solidFill>
                <a:latin typeface="Century Gothic" pitchFamily="34" charset="0"/>
              </a:rPr>
              <a:t>Saturno    </a:t>
            </a:r>
            <a:r>
              <a:rPr lang="pt-BR" sz="2000" i="1" dirty="0" smtClean="0">
                <a:solidFill>
                  <a:srgbClr val="EE8800"/>
                </a:solidFill>
                <a:latin typeface="Century Gothic" pitchFamily="34" charset="0"/>
              </a:rPr>
              <a:t>      10</a:t>
            </a:r>
            <a:r>
              <a:rPr lang="pt-BR" sz="2000" i="1" baseline="30000" dirty="0" smtClean="0">
                <a:solidFill>
                  <a:srgbClr val="EE8800"/>
                </a:solidFill>
                <a:latin typeface="Century Gothic" pitchFamily="34" charset="0"/>
              </a:rPr>
              <a:t>h</a:t>
            </a:r>
            <a:r>
              <a:rPr lang="pt-BR" sz="2000" i="1" dirty="0" smtClean="0">
                <a:solidFill>
                  <a:srgbClr val="EE8800"/>
                </a:solidFill>
                <a:latin typeface="Century Gothic" pitchFamily="34" charset="0"/>
              </a:rPr>
              <a:t>14</a:t>
            </a:r>
            <a:r>
              <a:rPr lang="pt-BR" sz="2000" i="1" baseline="30000" dirty="0" smtClean="0">
                <a:solidFill>
                  <a:srgbClr val="EE8800"/>
                </a:solidFill>
                <a:latin typeface="Century Gothic" pitchFamily="34" charset="0"/>
              </a:rPr>
              <a:t>min</a:t>
            </a:r>
            <a:r>
              <a:rPr lang="pt-BR" sz="2000" i="1" dirty="0" smtClean="0">
                <a:solidFill>
                  <a:srgbClr val="EE8800"/>
                </a:solidFill>
                <a:latin typeface="Century Gothic" pitchFamily="34" charset="0"/>
              </a:rPr>
              <a:t>        </a:t>
            </a:r>
            <a:r>
              <a:rPr lang="pt-BR" sz="2000" i="1" dirty="0">
                <a:solidFill>
                  <a:srgbClr val="EE8800"/>
                </a:solidFill>
                <a:latin typeface="Century Gothic" pitchFamily="34" charset="0"/>
              </a:rPr>
              <a:t>29,5 anos     </a:t>
            </a:r>
            <a:r>
              <a:rPr lang="pt-BR" sz="2000" i="1" dirty="0" smtClean="0">
                <a:solidFill>
                  <a:srgbClr val="EE8800"/>
                </a:solidFill>
                <a:latin typeface="Century Gothic" pitchFamily="34" charset="0"/>
              </a:rPr>
              <a:t>     </a:t>
            </a:r>
            <a:r>
              <a:rPr lang="pt-BR" sz="2000" i="1" dirty="0">
                <a:solidFill>
                  <a:srgbClr val="EE8800"/>
                </a:solidFill>
                <a:latin typeface="Century Gothic" pitchFamily="34" charset="0"/>
              </a:rPr>
              <a:t>1,42 bilhões km </a:t>
            </a:r>
            <a:r>
              <a:rPr lang="pt-BR" sz="2000" i="1" dirty="0" smtClean="0">
                <a:solidFill>
                  <a:srgbClr val="EE8800"/>
                </a:solidFill>
                <a:latin typeface="Century Gothic" pitchFamily="34" charset="0"/>
              </a:rPr>
              <a:t>   378,1 dias</a:t>
            </a:r>
            <a:endParaRPr lang="pt-BR" sz="2000" i="1" dirty="0">
              <a:solidFill>
                <a:srgbClr val="EE8800"/>
              </a:solidFill>
              <a:latin typeface="Century Gothic" pitchFamily="34" charset="0"/>
            </a:endParaRPr>
          </a:p>
          <a:p>
            <a:pPr algn="l">
              <a:spcBef>
                <a:spcPct val="50000"/>
              </a:spcBef>
              <a:defRPr/>
            </a:pPr>
            <a:r>
              <a:rPr lang="pt-BR" sz="2000" i="1" dirty="0">
                <a:solidFill>
                  <a:srgbClr val="EE8800"/>
                </a:solidFill>
                <a:latin typeface="Century Gothic" pitchFamily="34" charset="0"/>
              </a:rPr>
              <a:t>Urano      </a:t>
            </a:r>
            <a:r>
              <a:rPr lang="pt-BR" sz="2000" i="1" dirty="0" smtClean="0">
                <a:solidFill>
                  <a:srgbClr val="EE8800"/>
                </a:solidFill>
                <a:latin typeface="Century Gothic" pitchFamily="34" charset="0"/>
              </a:rPr>
              <a:t>       17</a:t>
            </a:r>
            <a:r>
              <a:rPr lang="pt-BR" sz="2000" i="1" baseline="30000" dirty="0" smtClean="0">
                <a:solidFill>
                  <a:srgbClr val="EE8800"/>
                </a:solidFill>
                <a:latin typeface="Century Gothic" pitchFamily="34" charset="0"/>
              </a:rPr>
              <a:t>h</a:t>
            </a:r>
            <a:r>
              <a:rPr lang="pt-BR" sz="2000" i="1" dirty="0" smtClean="0">
                <a:solidFill>
                  <a:srgbClr val="EE8800"/>
                </a:solidFill>
                <a:latin typeface="Century Gothic" pitchFamily="34" charset="0"/>
              </a:rPr>
              <a:t>14</a:t>
            </a:r>
            <a:r>
              <a:rPr lang="pt-BR" sz="2000" i="1" baseline="30000" dirty="0" smtClean="0">
                <a:solidFill>
                  <a:srgbClr val="EE8800"/>
                </a:solidFill>
                <a:latin typeface="Century Gothic" pitchFamily="34" charset="0"/>
              </a:rPr>
              <a:t>min</a:t>
            </a:r>
            <a:r>
              <a:rPr lang="pt-BR" sz="2000" i="1" dirty="0" smtClean="0">
                <a:solidFill>
                  <a:srgbClr val="EE8800"/>
                </a:solidFill>
                <a:latin typeface="Century Gothic" pitchFamily="34" charset="0"/>
              </a:rPr>
              <a:t>          </a:t>
            </a:r>
            <a:r>
              <a:rPr lang="pt-BR" sz="2000" i="1" dirty="0">
                <a:solidFill>
                  <a:srgbClr val="EE8800"/>
                </a:solidFill>
                <a:latin typeface="Century Gothic" pitchFamily="34" charset="0"/>
              </a:rPr>
              <a:t>84 anos    </a:t>
            </a:r>
            <a:r>
              <a:rPr lang="pt-BR" sz="2000" i="1" dirty="0" smtClean="0">
                <a:solidFill>
                  <a:srgbClr val="EE8800"/>
                </a:solidFill>
                <a:latin typeface="Century Gothic" pitchFamily="34" charset="0"/>
              </a:rPr>
              <a:t>         </a:t>
            </a:r>
            <a:r>
              <a:rPr lang="pt-BR" sz="2000" i="1" dirty="0">
                <a:solidFill>
                  <a:srgbClr val="EE8800"/>
                </a:solidFill>
                <a:latin typeface="Century Gothic" pitchFamily="34" charset="0"/>
              </a:rPr>
              <a:t>2,9 bilhões km   </a:t>
            </a:r>
            <a:r>
              <a:rPr lang="pt-BR" sz="2000" i="1" dirty="0" smtClean="0">
                <a:solidFill>
                  <a:srgbClr val="EE8800"/>
                </a:solidFill>
                <a:latin typeface="Century Gothic" pitchFamily="34" charset="0"/>
              </a:rPr>
              <a:t> 369,7 dias</a:t>
            </a:r>
            <a:endParaRPr lang="pt-BR" sz="2000" i="1" dirty="0">
              <a:solidFill>
                <a:srgbClr val="EE8800"/>
              </a:solidFill>
              <a:latin typeface="Century Gothic" pitchFamily="34" charset="0"/>
            </a:endParaRPr>
          </a:p>
          <a:p>
            <a:pPr algn="l">
              <a:spcBef>
                <a:spcPct val="50000"/>
              </a:spcBef>
              <a:defRPr/>
            </a:pPr>
            <a:r>
              <a:rPr lang="pt-BR" sz="2000" i="1" dirty="0">
                <a:solidFill>
                  <a:srgbClr val="EE8800"/>
                </a:solidFill>
                <a:latin typeface="Century Gothic" pitchFamily="34" charset="0"/>
              </a:rPr>
              <a:t>Netuno    </a:t>
            </a:r>
            <a:r>
              <a:rPr lang="pt-BR" sz="2000" i="1" dirty="0" smtClean="0">
                <a:solidFill>
                  <a:srgbClr val="EE8800"/>
                </a:solidFill>
                <a:latin typeface="Century Gothic" pitchFamily="34" charset="0"/>
              </a:rPr>
              <a:t>       16</a:t>
            </a:r>
            <a:r>
              <a:rPr lang="pt-BR" sz="2000" i="1" baseline="30000" dirty="0" smtClean="0">
                <a:solidFill>
                  <a:srgbClr val="EE8800"/>
                </a:solidFill>
                <a:latin typeface="Century Gothic" pitchFamily="34" charset="0"/>
              </a:rPr>
              <a:t>h</a:t>
            </a:r>
            <a:r>
              <a:rPr lang="pt-BR" sz="2000" i="1" dirty="0" smtClean="0">
                <a:solidFill>
                  <a:srgbClr val="EE8800"/>
                </a:solidFill>
                <a:latin typeface="Century Gothic" pitchFamily="34" charset="0"/>
              </a:rPr>
              <a:t>07</a:t>
            </a:r>
            <a:r>
              <a:rPr lang="pt-BR" sz="2000" i="1" baseline="30000" dirty="0" smtClean="0">
                <a:solidFill>
                  <a:srgbClr val="EE8800"/>
                </a:solidFill>
                <a:latin typeface="Century Gothic" pitchFamily="34" charset="0"/>
              </a:rPr>
              <a:t>min</a:t>
            </a:r>
            <a:r>
              <a:rPr lang="pt-BR" sz="2000" i="1" dirty="0" smtClean="0">
                <a:solidFill>
                  <a:srgbClr val="EE8800"/>
                </a:solidFill>
                <a:latin typeface="Century Gothic" pitchFamily="34" charset="0"/>
              </a:rPr>
              <a:t>     164,8 </a:t>
            </a:r>
            <a:r>
              <a:rPr lang="pt-BR" sz="2000" i="1" dirty="0">
                <a:solidFill>
                  <a:srgbClr val="EE8800"/>
                </a:solidFill>
                <a:latin typeface="Century Gothic" pitchFamily="34" charset="0"/>
              </a:rPr>
              <a:t>anos   </a:t>
            </a:r>
            <a:r>
              <a:rPr lang="pt-BR" sz="2000" i="1" dirty="0" smtClean="0">
                <a:solidFill>
                  <a:srgbClr val="EE8800"/>
                </a:solidFill>
                <a:latin typeface="Century Gothic" pitchFamily="34" charset="0"/>
              </a:rPr>
              <a:t>         </a:t>
            </a:r>
            <a:r>
              <a:rPr lang="pt-BR" sz="2000" i="1" dirty="0">
                <a:solidFill>
                  <a:srgbClr val="EE8800"/>
                </a:solidFill>
                <a:latin typeface="Century Gothic" pitchFamily="34" charset="0"/>
              </a:rPr>
              <a:t>4,5 bilhões km    </a:t>
            </a:r>
            <a:r>
              <a:rPr lang="pt-BR" sz="2000" i="1" dirty="0" smtClean="0">
                <a:solidFill>
                  <a:srgbClr val="EE8800"/>
                </a:solidFill>
                <a:latin typeface="Century Gothic" pitchFamily="34" charset="0"/>
              </a:rPr>
              <a:t>367,5 dias</a:t>
            </a:r>
            <a:endParaRPr lang="pt-BR" sz="2000" i="1" dirty="0">
              <a:solidFill>
                <a:srgbClr val="EE8800"/>
              </a:solidFill>
              <a:latin typeface="Century Gothic" pitchFamily="34" charset="0"/>
            </a:endParaRPr>
          </a:p>
          <a:p>
            <a:pPr algn="l">
              <a:spcBef>
                <a:spcPct val="50000"/>
              </a:spcBef>
              <a:defRPr/>
            </a:pPr>
            <a:r>
              <a:rPr lang="pt-BR" sz="2200" i="1" dirty="0">
                <a:solidFill>
                  <a:srgbClr val="C00000"/>
                </a:solidFill>
                <a:latin typeface="Century Gothic" pitchFamily="34" charset="0"/>
              </a:rPr>
              <a:t/>
            </a:r>
            <a:br>
              <a:rPr lang="pt-BR" sz="2200" i="1" dirty="0">
                <a:solidFill>
                  <a:srgbClr val="C00000"/>
                </a:solidFill>
                <a:latin typeface="Century Gothic" pitchFamily="34" charset="0"/>
              </a:rPr>
            </a:br>
            <a:endParaRPr lang="pt-BR" sz="2200" i="1" dirty="0">
              <a:solidFill>
                <a:srgbClr val="C00000"/>
              </a:solidFill>
              <a:latin typeface="Century Gothic" pitchFamily="34" charset="0"/>
            </a:endParaRPr>
          </a:p>
        </p:txBody>
      </p:sp>
      <p:sp>
        <p:nvSpPr>
          <p:cNvPr id="39939" name="Text Box 3"/>
          <p:cNvSpPr txBox="1">
            <a:spLocks noChangeArrowheads="1"/>
          </p:cNvSpPr>
          <p:nvPr/>
        </p:nvSpPr>
        <p:spPr bwMode="auto">
          <a:xfrm>
            <a:off x="163066" y="1615399"/>
            <a:ext cx="8839200" cy="400105"/>
          </a:xfrm>
          <a:prstGeom prst="rect">
            <a:avLst/>
          </a:prstGeom>
          <a:noFill/>
          <a:ln w="9525">
            <a:noFill/>
            <a:miter lim="800000"/>
            <a:headEnd/>
            <a:tailEnd/>
          </a:ln>
        </p:spPr>
        <p:txBody>
          <a:bodyPr lIns="91436" tIns="45718" rIns="91436" bIns="45718">
            <a:spAutoFit/>
          </a:bodyPr>
          <a:lstStyle/>
          <a:p>
            <a:pPr algn="l">
              <a:spcBef>
                <a:spcPct val="50000"/>
              </a:spcBef>
            </a:pPr>
            <a:r>
              <a:rPr lang="pt-BR" sz="1700" i="1" dirty="0">
                <a:solidFill>
                  <a:srgbClr val="FF5229"/>
                </a:solidFill>
                <a:latin typeface="Century Gothic" pitchFamily="34" charset="0"/>
              </a:rPr>
              <a:t> </a:t>
            </a:r>
            <a:r>
              <a:rPr lang="pt-BR" sz="2000" i="1" dirty="0">
                <a:solidFill>
                  <a:schemeClr val="bg1"/>
                </a:solidFill>
                <a:latin typeface="Century Gothic" pitchFamily="34" charset="0"/>
              </a:rPr>
              <a:t>Planeta </a:t>
            </a:r>
            <a:r>
              <a:rPr lang="pt-BR" sz="2000" i="1" dirty="0" smtClean="0">
                <a:solidFill>
                  <a:schemeClr val="bg1"/>
                </a:solidFill>
                <a:latin typeface="Century Gothic" pitchFamily="34" charset="0"/>
              </a:rPr>
              <a:t>        Rotação      </a:t>
            </a:r>
            <a:r>
              <a:rPr lang="pt-BR" sz="2000" i="1" dirty="0">
                <a:solidFill>
                  <a:schemeClr val="bg1"/>
                </a:solidFill>
                <a:latin typeface="Century Gothic" pitchFamily="34" charset="0"/>
              </a:rPr>
              <a:t>Translação        </a:t>
            </a:r>
            <a:r>
              <a:rPr lang="pt-BR" sz="2000" i="1" dirty="0" err="1">
                <a:solidFill>
                  <a:schemeClr val="bg1"/>
                </a:solidFill>
                <a:latin typeface="Century Gothic" pitchFamily="34" charset="0"/>
              </a:rPr>
              <a:t>Dist</a:t>
            </a:r>
            <a:r>
              <a:rPr lang="pt-BR" sz="2000" i="1" dirty="0">
                <a:solidFill>
                  <a:schemeClr val="bg1"/>
                </a:solidFill>
                <a:latin typeface="Century Gothic" pitchFamily="34" charset="0"/>
              </a:rPr>
              <a:t>. </a:t>
            </a:r>
            <a:r>
              <a:rPr lang="pt-BR" sz="2000" i="1" dirty="0" smtClean="0">
                <a:solidFill>
                  <a:schemeClr val="bg1"/>
                </a:solidFill>
                <a:latin typeface="Century Gothic" pitchFamily="34" charset="0"/>
              </a:rPr>
              <a:t>Média </a:t>
            </a:r>
            <a:r>
              <a:rPr lang="pt-BR" sz="2000" i="1" dirty="0">
                <a:solidFill>
                  <a:schemeClr val="bg1"/>
                </a:solidFill>
                <a:latin typeface="Century Gothic" pitchFamily="34" charset="0"/>
              </a:rPr>
              <a:t>Sol </a:t>
            </a:r>
            <a:r>
              <a:rPr lang="pt-BR" sz="2000" i="1" dirty="0" smtClean="0">
                <a:solidFill>
                  <a:schemeClr val="bg1"/>
                </a:solidFill>
                <a:latin typeface="Century Gothic" pitchFamily="34" charset="0"/>
              </a:rPr>
              <a:t>      P. </a:t>
            </a:r>
            <a:r>
              <a:rPr lang="pt-BR" sz="2000" i="1" dirty="0" err="1" smtClean="0">
                <a:solidFill>
                  <a:schemeClr val="bg1"/>
                </a:solidFill>
                <a:latin typeface="Century Gothic" pitchFamily="34" charset="0"/>
              </a:rPr>
              <a:t>Sinódico</a:t>
            </a:r>
            <a:endParaRPr lang="pt-BR" sz="2000" b="0" dirty="0">
              <a:solidFill>
                <a:schemeClr val="bg1"/>
              </a:solidFill>
              <a:latin typeface="Century Gothic" pitchFamily="34" charset="0"/>
            </a:endParaRPr>
          </a:p>
        </p:txBody>
      </p:sp>
      <p:sp>
        <p:nvSpPr>
          <p:cNvPr id="39940" name="Rectangle 5"/>
          <p:cNvSpPr>
            <a:spLocks noGrp="1" noChangeArrowheads="1"/>
          </p:cNvSpPr>
          <p:nvPr>
            <p:ph type="title"/>
          </p:nvPr>
        </p:nvSpPr>
        <p:spPr>
          <a:xfrm>
            <a:off x="357188" y="332656"/>
            <a:ext cx="8229600" cy="928688"/>
          </a:xfrm>
        </p:spPr>
        <p:txBody>
          <a:bodyPr/>
          <a:lstStyle/>
          <a:p>
            <a:r>
              <a:rPr lang="pt-BR" sz="4000" dirty="0" smtClean="0">
                <a:solidFill>
                  <a:schemeClr val="bg1"/>
                </a:solidFill>
                <a:latin typeface="Century Gothic" pitchFamily="34" charset="0"/>
              </a:rPr>
              <a:t>Dados orbitais: planetas</a:t>
            </a:r>
          </a:p>
        </p:txBody>
      </p:sp>
      <p:sp>
        <p:nvSpPr>
          <p:cNvPr id="6" name="Line 4"/>
          <p:cNvSpPr>
            <a:spLocks noChangeShapeType="1"/>
          </p:cNvSpPr>
          <p:nvPr/>
        </p:nvSpPr>
        <p:spPr bwMode="auto">
          <a:xfrm flipH="1">
            <a:off x="1547664" y="1993224"/>
            <a:ext cx="0" cy="3726631"/>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7" name="Line 5"/>
          <p:cNvSpPr>
            <a:spLocks noChangeShapeType="1"/>
          </p:cNvSpPr>
          <p:nvPr/>
        </p:nvSpPr>
        <p:spPr bwMode="auto">
          <a:xfrm flipV="1">
            <a:off x="216024" y="5719855"/>
            <a:ext cx="8532440" cy="24632"/>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8" name="Line 6"/>
          <p:cNvSpPr>
            <a:spLocks noChangeShapeType="1"/>
          </p:cNvSpPr>
          <p:nvPr/>
        </p:nvSpPr>
        <p:spPr bwMode="auto">
          <a:xfrm flipH="1">
            <a:off x="3117577" y="1993229"/>
            <a:ext cx="14263" cy="3790284"/>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9" name="Line 7"/>
          <p:cNvSpPr>
            <a:spLocks noChangeShapeType="1"/>
          </p:cNvSpPr>
          <p:nvPr/>
        </p:nvSpPr>
        <p:spPr bwMode="auto">
          <a:xfrm flipH="1">
            <a:off x="4860032" y="1975445"/>
            <a:ext cx="1" cy="3754499"/>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0" name="Line 8"/>
          <p:cNvSpPr>
            <a:spLocks noChangeShapeType="1"/>
          </p:cNvSpPr>
          <p:nvPr/>
        </p:nvSpPr>
        <p:spPr bwMode="auto">
          <a:xfrm flipH="1">
            <a:off x="7380312" y="1993228"/>
            <a:ext cx="0" cy="3742762"/>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1" name="Line 9"/>
          <p:cNvSpPr>
            <a:spLocks noChangeShapeType="1"/>
          </p:cNvSpPr>
          <p:nvPr/>
        </p:nvSpPr>
        <p:spPr bwMode="auto">
          <a:xfrm>
            <a:off x="144016" y="1636037"/>
            <a:ext cx="8686800" cy="0"/>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2" name="Line 10"/>
          <p:cNvSpPr>
            <a:spLocks noChangeShapeType="1"/>
          </p:cNvSpPr>
          <p:nvPr/>
        </p:nvSpPr>
        <p:spPr bwMode="auto">
          <a:xfrm>
            <a:off x="144016" y="2018624"/>
            <a:ext cx="8686800" cy="0"/>
          </a:xfrm>
          <a:prstGeom prst="line">
            <a:avLst/>
          </a:prstGeom>
          <a:noFill/>
          <a:ln w="19050">
            <a:solidFill>
              <a:schemeClr val="accent2">
                <a:lumMod val="40000"/>
                <a:lumOff val="60000"/>
              </a:schemeClr>
            </a:solidFill>
            <a:round/>
            <a:headEnd type="none" w="sm" len="sm"/>
            <a:tailEnd type="none" w="sm" len="sm"/>
          </a:ln>
        </p:spPr>
        <p:txBody>
          <a:bodyPr wrap="none" anchor="ctr"/>
          <a:lstStyle/>
          <a:p>
            <a:pPr>
              <a:defRPr/>
            </a:pPr>
            <a:endParaRPr lang="pt-BR">
              <a:latin typeface="Century Gothic" pitchFamily="34" charset="0"/>
            </a:endParaRPr>
          </a:p>
        </p:txBody>
      </p:sp>
      <p:sp>
        <p:nvSpPr>
          <p:cNvPr id="13" name="Retângulo 12"/>
          <p:cNvSpPr/>
          <p:nvPr/>
        </p:nvSpPr>
        <p:spPr>
          <a:xfrm>
            <a:off x="107504" y="6548790"/>
            <a:ext cx="6534472" cy="276999"/>
          </a:xfrm>
          <a:prstGeom prst="rect">
            <a:avLst/>
          </a:prstGeom>
        </p:spPr>
        <p:txBody>
          <a:bodyPr wrap="square">
            <a:spAutoFit/>
          </a:bodyPr>
          <a:lstStyle/>
          <a:p>
            <a:pPr algn="l">
              <a:spcBef>
                <a:spcPct val="30000"/>
              </a:spcBef>
              <a:defRPr/>
            </a:pPr>
            <a:r>
              <a:rPr lang="pt-BR" sz="1200" b="0" dirty="0" smtClean="0">
                <a:solidFill>
                  <a:srgbClr val="FFC000"/>
                </a:solidFill>
                <a:latin typeface="Century Gothic" pitchFamily="34" charset="0"/>
              </a:rPr>
              <a:t>Fonte dos dados: Bond, Peter: </a:t>
            </a:r>
            <a:r>
              <a:rPr lang="pt-BR" sz="1200" b="0" dirty="0" err="1" smtClean="0">
                <a:solidFill>
                  <a:srgbClr val="FFC000"/>
                </a:solidFill>
                <a:latin typeface="Century Gothic" pitchFamily="34" charset="0"/>
              </a:rPr>
              <a:t>Exploring</a:t>
            </a:r>
            <a:r>
              <a:rPr lang="pt-BR" sz="1200" b="0" dirty="0" smtClean="0">
                <a:solidFill>
                  <a:srgbClr val="FFC000"/>
                </a:solidFill>
                <a:latin typeface="Century Gothic" pitchFamily="34" charset="0"/>
              </a:rPr>
              <a:t> </a:t>
            </a:r>
            <a:r>
              <a:rPr lang="pt-BR" sz="1200" b="0" dirty="0" err="1" smtClean="0">
                <a:solidFill>
                  <a:srgbClr val="FFC000"/>
                </a:solidFill>
                <a:latin typeface="Century Gothic" pitchFamily="34" charset="0"/>
              </a:rPr>
              <a:t>the</a:t>
            </a:r>
            <a:r>
              <a:rPr lang="pt-BR" sz="1200" b="0" dirty="0" smtClean="0">
                <a:solidFill>
                  <a:srgbClr val="FFC000"/>
                </a:solidFill>
                <a:latin typeface="Century Gothic" pitchFamily="34" charset="0"/>
              </a:rPr>
              <a:t> Solar System (2012)</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6300192" y="4005064"/>
            <a:ext cx="259228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Júpiter </a:t>
            </a:r>
          </a:p>
          <a:p>
            <a:pPr algn="l">
              <a:buFont typeface="Arial" pitchFamily="34" charset="0"/>
              <a:buChar char="•"/>
            </a:pPr>
            <a:r>
              <a:rPr lang="pt-BR" sz="4000" b="0" dirty="0" smtClean="0">
                <a:solidFill>
                  <a:srgbClr val="FFC000"/>
                </a:solidFill>
                <a:latin typeface="Century Gothic" pitchFamily="34" charset="0"/>
              </a:rPr>
              <a:t>Saturno</a:t>
            </a:r>
          </a:p>
          <a:p>
            <a:pPr algn="l">
              <a:buFont typeface="Arial" pitchFamily="34" charset="0"/>
              <a:buChar char="•"/>
            </a:pPr>
            <a:r>
              <a:rPr lang="pt-BR" sz="4000" b="0" dirty="0" smtClean="0">
                <a:solidFill>
                  <a:srgbClr val="FFC000"/>
                </a:solidFill>
                <a:latin typeface="Century Gothic" pitchFamily="34" charset="0"/>
              </a:rPr>
              <a:t>Urano</a:t>
            </a:r>
          </a:p>
          <a:p>
            <a:pPr algn="l">
              <a:buFont typeface="Arial" pitchFamily="34" charset="0"/>
              <a:buChar char="•"/>
            </a:pPr>
            <a:r>
              <a:rPr lang="pt-BR" sz="4000" b="0" dirty="0" smtClean="0">
                <a:solidFill>
                  <a:srgbClr val="FFC000"/>
                </a:solidFill>
                <a:latin typeface="Century Gothic" pitchFamily="34" charset="0"/>
              </a:rPr>
              <a:t>Netuno</a:t>
            </a:r>
            <a:endParaRPr lang="pt-BR" sz="4000" b="0" dirty="0">
              <a:solidFill>
                <a:srgbClr val="FFC000"/>
              </a:solidFill>
              <a:latin typeface="Century Gothic" pitchFamily="34" charset="0"/>
            </a:endParaRPr>
          </a:p>
        </p:txBody>
      </p:sp>
      <p:sp>
        <p:nvSpPr>
          <p:cNvPr id="15" name="CaixaDeTexto 14"/>
          <p:cNvSpPr txBox="1"/>
          <p:nvPr/>
        </p:nvSpPr>
        <p:spPr>
          <a:xfrm>
            <a:off x="179512" y="188640"/>
            <a:ext cx="2952328" cy="2554545"/>
          </a:xfrm>
          <a:prstGeom prst="rect">
            <a:avLst/>
          </a:prstGeom>
          <a:noFill/>
        </p:spPr>
        <p:txBody>
          <a:bodyPr wrap="square" rtlCol="0">
            <a:spAutoFit/>
          </a:bodyPr>
          <a:lstStyle/>
          <a:p>
            <a:pPr algn="l">
              <a:buFont typeface="Arial" pitchFamily="34" charset="0"/>
              <a:buChar char="•"/>
            </a:pPr>
            <a:r>
              <a:rPr lang="pt-BR" sz="4000" b="0" dirty="0" smtClean="0">
                <a:solidFill>
                  <a:srgbClr val="FFC000"/>
                </a:solidFill>
                <a:latin typeface="Century Gothic" pitchFamily="34" charset="0"/>
              </a:rPr>
              <a:t>Mercúrio</a:t>
            </a:r>
          </a:p>
          <a:p>
            <a:pPr algn="l">
              <a:buFont typeface="Arial" pitchFamily="34" charset="0"/>
              <a:buChar char="•"/>
            </a:pPr>
            <a:r>
              <a:rPr lang="pt-BR" sz="4000" b="0" dirty="0" smtClean="0">
                <a:solidFill>
                  <a:srgbClr val="FFC000"/>
                </a:solidFill>
                <a:latin typeface="Century Gothic" pitchFamily="34" charset="0"/>
              </a:rPr>
              <a:t>Vênus</a:t>
            </a:r>
          </a:p>
          <a:p>
            <a:pPr algn="l">
              <a:buFont typeface="Arial" pitchFamily="34" charset="0"/>
              <a:buChar char="•"/>
            </a:pPr>
            <a:r>
              <a:rPr lang="pt-BR" sz="4000" b="0" dirty="0" smtClean="0">
                <a:solidFill>
                  <a:srgbClr val="FFC000"/>
                </a:solidFill>
                <a:latin typeface="Century Gothic" pitchFamily="34" charset="0"/>
              </a:rPr>
              <a:t>Terra</a:t>
            </a:r>
          </a:p>
          <a:p>
            <a:pPr algn="l">
              <a:buFont typeface="Arial" pitchFamily="34" charset="0"/>
              <a:buChar char="•"/>
            </a:pPr>
            <a:r>
              <a:rPr lang="pt-BR" sz="4000" b="0" dirty="0" smtClean="0">
                <a:solidFill>
                  <a:srgbClr val="FFC000"/>
                </a:solidFill>
                <a:latin typeface="Century Gothic" pitchFamily="34" charset="0"/>
              </a:rPr>
              <a:t>Marte</a:t>
            </a:r>
          </a:p>
        </p:txBody>
      </p:sp>
      <p:sp>
        <p:nvSpPr>
          <p:cNvPr id="17" name="Rectangle 4"/>
          <p:cNvSpPr>
            <a:spLocks noGrp="1" noChangeArrowheads="1"/>
          </p:cNvSpPr>
          <p:nvPr>
            <p:ph type="title"/>
          </p:nvPr>
        </p:nvSpPr>
        <p:spPr>
          <a:xfrm>
            <a:off x="3779912" y="0"/>
            <a:ext cx="5364088" cy="1143000"/>
          </a:xfrm>
          <a:solidFill>
            <a:schemeClr val="tx1"/>
          </a:solidFill>
        </p:spPr>
        <p:txBody>
          <a:bodyPr/>
          <a:lstStyle/>
          <a:p>
            <a:r>
              <a:rPr lang="pt-BR" b="0" dirty="0" smtClean="0">
                <a:solidFill>
                  <a:schemeClr val="bg1"/>
                </a:solidFill>
                <a:latin typeface="Century Gothic" pitchFamily="34" charset="0"/>
              </a:rPr>
              <a:t>Os oito planetas</a:t>
            </a:r>
          </a:p>
        </p:txBody>
      </p:sp>
      <p:sp>
        <p:nvSpPr>
          <p:cNvPr id="20" name="Chave esquerda 19"/>
          <p:cNvSpPr/>
          <p:nvPr/>
        </p:nvSpPr>
        <p:spPr bwMode="auto">
          <a:xfrm rot="16200000">
            <a:off x="1241630" y="4491118"/>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1" name="Text Box 9"/>
          <p:cNvSpPr txBox="1">
            <a:spLocks noChangeArrowheads="1"/>
          </p:cNvSpPr>
          <p:nvPr/>
        </p:nvSpPr>
        <p:spPr bwMode="auto">
          <a:xfrm>
            <a:off x="-900608" y="5517232"/>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smtClean="0">
                <a:solidFill>
                  <a:srgbClr val="FFC000"/>
                </a:solidFill>
                <a:latin typeface="Century Gothic" pitchFamily="34" charset="0"/>
              </a:rPr>
              <a:t>terrestres </a:t>
            </a:r>
            <a:endParaRPr lang="pt-BR" sz="3600" b="0" dirty="0">
              <a:solidFill>
                <a:srgbClr val="FFC000"/>
              </a:solidFill>
              <a:latin typeface="Century Gothic" pitchFamily="34" charset="0"/>
            </a:endParaRPr>
          </a:p>
        </p:txBody>
      </p:sp>
      <p:sp>
        <p:nvSpPr>
          <p:cNvPr id="22" name="Chave esquerda 21"/>
          <p:cNvSpPr/>
          <p:nvPr/>
        </p:nvSpPr>
        <p:spPr bwMode="auto">
          <a:xfrm rot="16200000">
            <a:off x="7002270" y="4514925"/>
            <a:ext cx="432048" cy="1908212"/>
          </a:xfrm>
          <a:prstGeom prst="leftBrace">
            <a:avLst>
              <a:gd name="adj1" fmla="val 55059"/>
              <a:gd name="adj2" fmla="val 48755"/>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23" name="Text Box 9"/>
          <p:cNvSpPr txBox="1">
            <a:spLocks noChangeArrowheads="1"/>
          </p:cNvSpPr>
          <p:nvPr/>
        </p:nvSpPr>
        <p:spPr bwMode="auto">
          <a:xfrm>
            <a:off x="4860032" y="5541039"/>
            <a:ext cx="4824536" cy="1200329"/>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planetas </a:t>
            </a:r>
          </a:p>
          <a:p>
            <a:pPr marL="457200" indent="-457200">
              <a:buClr>
                <a:srgbClr val="C00000"/>
              </a:buClr>
              <a:defRPr/>
            </a:pPr>
            <a:r>
              <a:rPr lang="pt-BR" sz="3600" b="0" dirty="0" err="1" smtClean="0">
                <a:solidFill>
                  <a:srgbClr val="FFC000"/>
                </a:solidFill>
                <a:latin typeface="Century Gothic" pitchFamily="34" charset="0"/>
              </a:rPr>
              <a:t>jovianos</a:t>
            </a:r>
            <a:endParaRPr lang="pt-BR" sz="3600" b="0" dirty="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15">
                                            <p:txEl>
                                              <p:pRg st="0" end="0"/>
                                            </p:txEl>
                                          </p:spTgt>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0 0  L 0 0.33302  E" pathEditMode="relative" ptsTypes="">
                                      <p:cBhvr>
                                        <p:cTn id="8" dur="2000" fill="hold"/>
                                        <p:tgtEl>
                                          <p:spTgt spid="15">
                                            <p:txEl>
                                              <p:pRg st="1" end="1"/>
                                            </p:txEl>
                                          </p:spTgt>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0 0  L 0 0.33302  E" pathEditMode="relative" ptsTypes="">
                                      <p:cBhvr>
                                        <p:cTn id="10" dur="2000" fill="hold"/>
                                        <p:tgtEl>
                                          <p:spTgt spid="15">
                                            <p:txEl>
                                              <p:pRg st="2" end="2"/>
                                            </p:txEl>
                                          </p:spTgt>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 0  L 0 0.33302  E" pathEditMode="relative" ptsTypes="">
                                      <p:cBhvr>
                                        <p:cTn id="12" dur="2000" fill="hold"/>
                                        <p:tgtEl>
                                          <p:spTgt spid="15">
                                            <p:txEl>
                                              <p:pRg st="3" end="3"/>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8.33333E-7 0.11101 L 8.33333E-7 -0.22202 " pathEditMode="relative" rAng="0" ptsTypes="AA">
                                      <p:cBhvr>
                                        <p:cTn id="14" dur="2000" fill="hold"/>
                                        <p:tgtEl>
                                          <p:spTgt spid="14">
                                            <p:txEl>
                                              <p:pRg st="0" end="0"/>
                                            </p:txEl>
                                          </p:spTgt>
                                        </p:tgtEl>
                                        <p:attrNameLst>
                                          <p:attrName>ppt_x</p:attrName>
                                          <p:attrName>ppt_y</p:attrName>
                                        </p:attrNameLst>
                                      </p:cBhvr>
                                      <p:rCtr x="0" y="-167"/>
                                    </p:animMotion>
                                  </p:childTnLst>
                                </p:cTn>
                              </p:par>
                              <p:par>
                                <p:cTn id="15" presetID="64" presetClass="path" presetSubtype="0" accel="50000" decel="50000" fill="hold" grpId="0" nodeType="withEffect">
                                  <p:stCondLst>
                                    <p:cond delay="0"/>
                                  </p:stCondLst>
                                  <p:childTnLst>
                                    <p:animMotion origin="layout" path="M 5.55556E-7 0.11101 L 5.55556E-7 -0.22201 " pathEditMode="relative" rAng="0" ptsTypes="AA">
                                      <p:cBhvr>
                                        <p:cTn id="16" dur="2000" fill="hold"/>
                                        <p:tgtEl>
                                          <p:spTgt spid="14">
                                            <p:txEl>
                                              <p:pRg st="1" end="1"/>
                                            </p:txEl>
                                          </p:spTgt>
                                        </p:tgtEl>
                                        <p:attrNameLst>
                                          <p:attrName>ppt_x</p:attrName>
                                          <p:attrName>ppt_y</p:attrName>
                                        </p:attrNameLst>
                                      </p:cBhvr>
                                      <p:rCtr x="0" y="-167"/>
                                    </p:animMotion>
                                  </p:childTnLst>
                                </p:cTn>
                              </p:par>
                              <p:par>
                                <p:cTn id="17" presetID="64" presetClass="path" presetSubtype="0" accel="50000" decel="50000" fill="hold" grpId="0" nodeType="withEffect">
                                  <p:stCondLst>
                                    <p:cond delay="0"/>
                                  </p:stCondLst>
                                  <p:childTnLst>
                                    <p:animMotion origin="layout" path="M -4.44444E-6 0.11101 L -4.44444E-6 -0.22202 " pathEditMode="relative" rAng="0" ptsTypes="AA">
                                      <p:cBhvr>
                                        <p:cTn id="18" dur="2000" fill="hold"/>
                                        <p:tgtEl>
                                          <p:spTgt spid="14">
                                            <p:txEl>
                                              <p:pRg st="2" end="2"/>
                                            </p:txEl>
                                          </p:spTgt>
                                        </p:tgtEl>
                                        <p:attrNameLst>
                                          <p:attrName>ppt_x</p:attrName>
                                          <p:attrName>ppt_y</p:attrName>
                                        </p:attrNameLst>
                                      </p:cBhvr>
                                      <p:rCtr x="0" y="-167"/>
                                    </p:animMotion>
                                  </p:childTnLst>
                                </p:cTn>
                              </p:par>
                              <p:par>
                                <p:cTn id="19" presetID="64" presetClass="path" presetSubtype="0" accel="50000" decel="50000" fill="hold" grpId="0" nodeType="withEffect">
                                  <p:stCondLst>
                                    <p:cond delay="0"/>
                                  </p:stCondLst>
                                  <p:childTnLst>
                                    <p:animMotion origin="layout" path="M 1.11111E-6 0.11101 L 1.11111E-6 -0.22202 " pathEditMode="relative" rAng="0" ptsTypes="AA">
                                      <p:cBhvr>
                                        <p:cTn id="20" dur="2000" fill="hold"/>
                                        <p:tgtEl>
                                          <p:spTgt spid="14">
                                            <p:txEl>
                                              <p:pRg st="3" end="3"/>
                                            </p:txEl>
                                          </p:spTgt>
                                        </p:tgtEl>
                                        <p:attrNameLst>
                                          <p:attrName>ppt_x</p:attrName>
                                          <p:attrName>ppt_y</p:attrName>
                                        </p:attrNameLst>
                                      </p:cBhvr>
                                      <p:rCtr x="0" y="-167"/>
                                    </p:animMotion>
                                  </p:childTnLst>
                                </p:cTn>
                              </p:par>
                              <p:par>
                                <p:cTn id="21" presetID="35" presetClass="path" presetSubtype="0" accel="50000" decel="50000" fill="hold" grpId="0" nodeType="withEffect">
                                  <p:stCondLst>
                                    <p:cond delay="0"/>
                                  </p:stCondLst>
                                  <p:childTnLst>
                                    <p:animMotion origin="layout" path="M 2.77778E-6 3.75578E-6 L -0.2224 -0.00324 " pathEditMode="relative" rAng="0" ptsTypes="AA">
                                      <p:cBhvr>
                                        <p:cTn id="22" dur="2000" fill="hold"/>
                                        <p:tgtEl>
                                          <p:spTgt spid="17"/>
                                        </p:tgtEl>
                                        <p:attrNameLst>
                                          <p:attrName>ppt_x</p:attrName>
                                          <p:attrName>ppt_y</p:attrName>
                                        </p:attrNameLst>
                                      </p:cBhvr>
                                      <p:rCtr x="-111" y="-2"/>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p:bldP spid="15" grpId="0" uiExpand="1" build="allAtOnce"/>
      <p:bldP spid="17" grpId="0" animBg="1"/>
      <p:bldP spid="20" grpId="0" animBg="1"/>
      <p:bldP spid="21" grpId="1"/>
      <p:bldP spid="22" grpId="0" animBg="1"/>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hlinkClick r:id="rId2" action="ppaction://hlinkfile"/>
          </p:cNvPr>
          <p:cNvSpPr/>
          <p:nvPr/>
        </p:nvSpPr>
        <p:spPr>
          <a:xfrm>
            <a:off x="827583" y="2723436"/>
            <a:ext cx="7344817" cy="1569660"/>
          </a:xfrm>
          <a:prstGeom prst="rect">
            <a:avLst/>
          </a:prstGeom>
        </p:spPr>
        <p:txBody>
          <a:bodyPr wrap="square">
            <a:spAutoFit/>
          </a:bodyPr>
          <a:lstStyle/>
          <a:p>
            <a:r>
              <a:rPr lang="pt-BR" sz="3200" dirty="0" smtClean="0">
                <a:solidFill>
                  <a:schemeClr val="bg1"/>
                </a:solidFill>
                <a:latin typeface="Century Gothic" pitchFamily="34" charset="0"/>
                <a:hlinkClick r:id="rId2" action="ppaction://hlinkfile"/>
              </a:rPr>
              <a:t>Tabela com circunstâncias do </a:t>
            </a:r>
          </a:p>
          <a:p>
            <a:r>
              <a:rPr lang="pt-BR" sz="3200" dirty="0" smtClean="0">
                <a:solidFill>
                  <a:schemeClr val="bg1"/>
                </a:solidFill>
                <a:latin typeface="Century Gothic" pitchFamily="34" charset="0"/>
                <a:hlinkClick r:id="rId2" action="ppaction://hlinkfile"/>
              </a:rPr>
              <a:t>descobrimento dos satélites</a:t>
            </a:r>
          </a:p>
          <a:p>
            <a:r>
              <a:rPr lang="pt-BR" sz="3200" dirty="0" smtClean="0">
                <a:solidFill>
                  <a:schemeClr val="bg1"/>
                </a:solidFill>
                <a:latin typeface="Century Gothic" pitchFamily="34" charset="0"/>
                <a:hlinkClick r:id="rId2" action="ppaction://hlinkfile"/>
              </a:rPr>
              <a:t>(em inglês, atualizada em 2009)</a:t>
            </a:r>
            <a:endParaRPr lang="pt-BR" sz="3200" dirty="0" smtClean="0">
              <a:solidFill>
                <a:schemeClr val="bg1"/>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title"/>
          </p:nvPr>
        </p:nvSpPr>
        <p:spPr>
          <a:xfrm>
            <a:off x="714375" y="2643188"/>
            <a:ext cx="7772400" cy="1714500"/>
          </a:xfrm>
        </p:spPr>
        <p:txBody>
          <a:bodyPr/>
          <a:lstStyle/>
          <a:p>
            <a:r>
              <a:rPr lang="pt-BR" dirty="0" smtClean="0">
                <a:solidFill>
                  <a:srgbClr val="FFC000"/>
                </a:solidFill>
                <a:latin typeface="Century Gothic" pitchFamily="34" charset="0"/>
              </a:rPr>
              <a:t>Planetas </a:t>
            </a:r>
            <a:r>
              <a:rPr lang="pt-BR" dirty="0" err="1" smtClean="0">
                <a:solidFill>
                  <a:srgbClr val="FFC000"/>
                </a:solidFill>
                <a:latin typeface="Century Gothic" pitchFamily="34" charset="0"/>
              </a:rPr>
              <a:t>Jovianos</a:t>
            </a:r>
            <a:endParaRPr lang="pt-BR" dirty="0" smtClean="0">
              <a:solidFill>
                <a:srgbClr val="FFC0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a:solidFill>
            <a:schemeClr val="tx1"/>
          </a:solidFill>
        </p:spPr>
        <p:txBody>
          <a:bodyPr/>
          <a:lstStyle/>
          <a:p>
            <a:r>
              <a:rPr lang="pt-BR" dirty="0" smtClean="0">
                <a:solidFill>
                  <a:schemeClr val="bg1"/>
                </a:solidFill>
                <a:latin typeface="Century Gothic" pitchFamily="34" charset="0"/>
              </a:rPr>
              <a:t>Planetas </a:t>
            </a:r>
            <a:r>
              <a:rPr lang="pt-BR" dirty="0" err="1" smtClean="0">
                <a:solidFill>
                  <a:schemeClr val="bg1"/>
                </a:solidFill>
                <a:latin typeface="Century Gothic" pitchFamily="34" charset="0"/>
              </a:rPr>
              <a:t>jovianos</a:t>
            </a:r>
            <a:endParaRPr lang="pt-BR" dirty="0" smtClean="0">
              <a:solidFill>
                <a:schemeClr val="bg1"/>
              </a:solidFill>
              <a:latin typeface="Century Gothic" pitchFamily="34" charset="0"/>
            </a:endParaRPr>
          </a:p>
        </p:txBody>
      </p:sp>
      <p:sp>
        <p:nvSpPr>
          <p:cNvPr id="36868" name="Rectangle 3"/>
          <p:cNvSpPr>
            <a:spLocks noChangeArrowheads="1"/>
          </p:cNvSpPr>
          <p:nvPr/>
        </p:nvSpPr>
        <p:spPr bwMode="auto">
          <a:xfrm>
            <a:off x="0" y="6309320"/>
            <a:ext cx="2177199" cy="276999"/>
          </a:xfrm>
          <a:prstGeom prst="rect">
            <a:avLst/>
          </a:prstGeom>
          <a:noFill/>
          <a:ln w="9525">
            <a:noFill/>
            <a:miter lim="800000"/>
            <a:headEnd/>
            <a:tailEnd/>
          </a:ln>
        </p:spPr>
        <p:txBody>
          <a:bodyPr wrap="none">
            <a:spAutoFit/>
          </a:bodyPr>
          <a:lstStyle/>
          <a:p>
            <a:pPr algn="l" eaLnBrk="1" hangingPunct="1"/>
            <a:r>
              <a:rPr lang="pt-BR" sz="1200" b="0" dirty="0">
                <a:solidFill>
                  <a:srgbClr val="EE8800"/>
                </a:solidFill>
                <a:latin typeface="Century Gothic" pitchFamily="34" charset="0"/>
              </a:rPr>
              <a:t>Crédito da imagem: </a:t>
            </a:r>
            <a:r>
              <a:rPr lang="pt-BR" sz="1200" b="0" dirty="0" smtClean="0">
                <a:solidFill>
                  <a:srgbClr val="EE8800"/>
                </a:solidFill>
                <a:latin typeface="Century Gothic" pitchFamily="34" charset="0"/>
              </a:rPr>
              <a:t>NASA</a:t>
            </a:r>
            <a:endParaRPr lang="pt-BR" sz="1200" b="0" dirty="0">
              <a:solidFill>
                <a:srgbClr val="EE8800"/>
              </a:solidFill>
              <a:latin typeface="Century Gothic" pitchFamily="34" charset="0"/>
            </a:endParaRPr>
          </a:p>
        </p:txBody>
      </p:sp>
      <p:pic>
        <p:nvPicPr>
          <p:cNvPr id="1026" name="Picture 2" descr="http://planetfacts.org/wp-content/uploads/2011/03/Jovian-planet.jpg"/>
          <p:cNvPicPr>
            <a:picLocks noChangeAspect="1" noChangeArrowheads="1"/>
          </p:cNvPicPr>
          <p:nvPr/>
        </p:nvPicPr>
        <p:blipFill>
          <a:blip r:embed="rId2" cstate="print"/>
          <a:srcRect/>
          <a:stretch>
            <a:fillRect/>
          </a:stretch>
        </p:blipFill>
        <p:spPr bwMode="auto">
          <a:xfrm>
            <a:off x="220507" y="1628800"/>
            <a:ext cx="8815989" cy="3837806"/>
          </a:xfrm>
          <a:prstGeom prst="rect">
            <a:avLst/>
          </a:prstGeom>
          <a:noFill/>
        </p:spPr>
      </p:pic>
      <p:sp>
        <p:nvSpPr>
          <p:cNvPr id="6" name="Text Box 9"/>
          <p:cNvSpPr txBox="1">
            <a:spLocks noChangeArrowheads="1"/>
          </p:cNvSpPr>
          <p:nvPr/>
        </p:nvSpPr>
        <p:spPr bwMode="auto">
          <a:xfrm>
            <a:off x="1259632" y="1556792"/>
            <a:ext cx="187220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Júpiter</a:t>
            </a:r>
            <a:endParaRPr lang="pt-BR" sz="3600" b="0" dirty="0">
              <a:solidFill>
                <a:srgbClr val="FFC000"/>
              </a:solidFill>
              <a:latin typeface="Century Gothic" pitchFamily="34" charset="0"/>
            </a:endParaRPr>
          </a:p>
        </p:txBody>
      </p:sp>
      <p:cxnSp>
        <p:nvCxnSpPr>
          <p:cNvPr id="7" name="Conector de seta reta 6"/>
          <p:cNvCxnSpPr>
            <a:stCxn id="6" idx="2"/>
          </p:cNvCxnSpPr>
          <p:nvPr/>
        </p:nvCxnSpPr>
        <p:spPr bwMode="auto">
          <a:xfrm flipH="1">
            <a:off x="1979712" y="2203123"/>
            <a:ext cx="216024" cy="1297885"/>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8" name="Text Box 9"/>
          <p:cNvSpPr txBox="1">
            <a:spLocks noChangeArrowheads="1"/>
          </p:cNvSpPr>
          <p:nvPr/>
        </p:nvSpPr>
        <p:spPr bwMode="auto">
          <a:xfrm>
            <a:off x="3779912" y="5085184"/>
            <a:ext cx="2088232"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Saturno</a:t>
            </a:r>
            <a:endParaRPr lang="pt-BR" sz="3600" b="0" dirty="0">
              <a:solidFill>
                <a:srgbClr val="FFC000"/>
              </a:solidFill>
              <a:latin typeface="Century Gothic" pitchFamily="34" charset="0"/>
            </a:endParaRPr>
          </a:p>
        </p:txBody>
      </p:sp>
      <p:cxnSp>
        <p:nvCxnSpPr>
          <p:cNvPr id="9" name="Conector de seta reta 8"/>
          <p:cNvCxnSpPr>
            <a:stCxn id="8" idx="0"/>
          </p:cNvCxnSpPr>
          <p:nvPr/>
        </p:nvCxnSpPr>
        <p:spPr bwMode="auto">
          <a:xfrm flipH="1" flipV="1">
            <a:off x="4788024" y="3501008"/>
            <a:ext cx="36004"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0" name="Text Box 9"/>
          <p:cNvSpPr txBox="1">
            <a:spLocks noChangeArrowheads="1"/>
          </p:cNvSpPr>
          <p:nvPr/>
        </p:nvSpPr>
        <p:spPr bwMode="auto">
          <a:xfrm>
            <a:off x="6044059" y="1484784"/>
            <a:ext cx="1584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Urano</a:t>
            </a:r>
            <a:endParaRPr lang="pt-BR" sz="3600" b="0" dirty="0">
              <a:solidFill>
                <a:srgbClr val="FFC000"/>
              </a:solidFill>
              <a:latin typeface="Century Gothic" pitchFamily="34" charset="0"/>
            </a:endParaRPr>
          </a:p>
        </p:txBody>
      </p:sp>
      <p:cxnSp>
        <p:nvCxnSpPr>
          <p:cNvPr id="11" name="Conector de seta reta 10"/>
          <p:cNvCxnSpPr>
            <a:stCxn id="10" idx="2"/>
          </p:cNvCxnSpPr>
          <p:nvPr/>
        </p:nvCxnSpPr>
        <p:spPr bwMode="auto">
          <a:xfrm flipH="1">
            <a:off x="6755929" y="2131115"/>
            <a:ext cx="80218" cy="1360601"/>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
        <p:nvSpPr>
          <p:cNvPr id="12" name="Text Box 9"/>
          <p:cNvSpPr txBox="1">
            <a:spLocks noChangeArrowheads="1"/>
          </p:cNvSpPr>
          <p:nvPr/>
        </p:nvSpPr>
        <p:spPr bwMode="auto">
          <a:xfrm>
            <a:off x="6876256" y="5157192"/>
            <a:ext cx="2016224"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3600" b="0" dirty="0" smtClean="0">
                <a:solidFill>
                  <a:srgbClr val="FFC000"/>
                </a:solidFill>
                <a:latin typeface="Century Gothic" pitchFamily="34" charset="0"/>
              </a:rPr>
              <a:t>Netuno</a:t>
            </a:r>
            <a:endParaRPr lang="pt-BR" sz="3600" b="0" dirty="0">
              <a:solidFill>
                <a:srgbClr val="FFC000"/>
              </a:solidFill>
              <a:latin typeface="Century Gothic" pitchFamily="34" charset="0"/>
            </a:endParaRPr>
          </a:p>
        </p:txBody>
      </p:sp>
      <p:cxnSp>
        <p:nvCxnSpPr>
          <p:cNvPr id="13" name="Conector de seta reta 12"/>
          <p:cNvCxnSpPr>
            <a:stCxn id="12" idx="0"/>
          </p:cNvCxnSpPr>
          <p:nvPr/>
        </p:nvCxnSpPr>
        <p:spPr bwMode="auto">
          <a:xfrm flipV="1">
            <a:off x="7884368" y="3573016"/>
            <a:ext cx="154649" cy="1584176"/>
          </a:xfrm>
          <a:prstGeom prst="straightConnector1">
            <a:avLst/>
          </a:prstGeom>
          <a:solidFill>
            <a:schemeClr val="accent1"/>
          </a:solidFill>
          <a:ln w="22225" cap="flat" cmpd="sng" algn="ctr">
            <a:solidFill>
              <a:srgbClr val="FFC000"/>
            </a:solidFill>
            <a:prstDash val="solid"/>
            <a:round/>
            <a:headEnd type="none" w="sm" len="sm"/>
            <a:tailEnd type="oval" w="lg" len="lg"/>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10814</TotalTime>
  <Words>2130</Words>
  <Application>Microsoft Office PowerPoint</Application>
  <PresentationFormat>Apresentação na tela (4:3)</PresentationFormat>
  <Paragraphs>607</Paragraphs>
  <Slides>70</Slides>
  <Notes>45</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Blank Presentation</vt:lpstr>
      <vt:lpstr>Slide 1</vt:lpstr>
      <vt:lpstr>Slide 2</vt:lpstr>
      <vt:lpstr>Software Celestia </vt:lpstr>
      <vt:lpstr>Software disponível para download em: http://www.shatters.net/celestia/download.html </vt:lpstr>
      <vt:lpstr>Os oito planetas</vt:lpstr>
      <vt:lpstr>Slide 6</vt:lpstr>
      <vt:lpstr>Os oito planetas</vt:lpstr>
      <vt:lpstr>Planetas Jovianos</vt:lpstr>
      <vt:lpstr>Planetas jovianos</vt:lpstr>
      <vt:lpstr>Júpiter</vt:lpstr>
      <vt:lpstr>Slide 11</vt:lpstr>
      <vt:lpstr>Slide 12</vt:lpstr>
      <vt:lpstr>Júpiter: a grande mancha vermelha</vt:lpstr>
      <vt:lpstr>Saturno</vt:lpstr>
      <vt:lpstr>Slide 15</vt:lpstr>
      <vt:lpstr>Slide 16</vt:lpstr>
      <vt:lpstr>Slide 17</vt:lpstr>
      <vt:lpstr>Urano</vt:lpstr>
      <vt:lpstr>Slide 19</vt:lpstr>
      <vt:lpstr>Netuno</vt:lpstr>
      <vt:lpstr>Slide 21</vt:lpstr>
      <vt:lpstr>Planetas Terrestres</vt:lpstr>
      <vt:lpstr>Planetas terrestres</vt:lpstr>
      <vt:lpstr>Mercúrio</vt:lpstr>
      <vt:lpstr>Slide 25</vt:lpstr>
      <vt:lpstr>Dia solar em Mercúrio</vt:lpstr>
      <vt:lpstr>Vênus</vt:lpstr>
      <vt:lpstr>Slide 28</vt:lpstr>
      <vt:lpstr>Slide 29</vt:lpstr>
      <vt:lpstr>Terra</vt:lpstr>
      <vt:lpstr>Slide 31</vt:lpstr>
      <vt:lpstr>Marte</vt:lpstr>
      <vt:lpstr>Slide 33</vt:lpstr>
      <vt:lpstr>Satélites</vt:lpstr>
      <vt:lpstr>Principais satélites do Sistema Solar</vt:lpstr>
      <vt:lpstr>Satélites: planetas terrestres</vt:lpstr>
      <vt:lpstr>Satélites:  planetas jovianos</vt:lpstr>
      <vt:lpstr>Slide 38</vt:lpstr>
      <vt:lpstr>Slide 39</vt:lpstr>
      <vt:lpstr>Slide 40</vt:lpstr>
      <vt:lpstr>Slide 41</vt:lpstr>
      <vt:lpstr>Slide 42</vt:lpstr>
      <vt:lpstr>Slide 43</vt:lpstr>
      <vt:lpstr>Satélites galileanos</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Dados físicos: planetas</vt:lpstr>
      <vt:lpstr>Dados orbitais: planetas</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746</cp:revision>
  <cp:lastPrinted>2000-05-01T12:23:36Z</cp:lastPrinted>
  <dcterms:created xsi:type="dcterms:W3CDTF">1995-06-17T23:31:02Z</dcterms:created>
  <dcterms:modified xsi:type="dcterms:W3CDTF">2015-06-12T15:32:04Z</dcterms:modified>
</cp:coreProperties>
</file>