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1039" r:id="rId2"/>
    <p:sldId id="1119" r:id="rId3"/>
    <p:sldId id="1120" r:id="rId4"/>
    <p:sldId id="1127" r:id="rId5"/>
    <p:sldId id="1099" r:id="rId6"/>
    <p:sldId id="1131" r:id="rId7"/>
    <p:sldId id="1121" r:id="rId8"/>
    <p:sldId id="1124" r:id="rId9"/>
    <p:sldId id="1125" r:id="rId10"/>
    <p:sldId id="1126" r:id="rId11"/>
    <p:sldId id="1140" r:id="rId12"/>
    <p:sldId id="1130" r:id="rId13"/>
    <p:sldId id="1111" r:id="rId14"/>
    <p:sldId id="1097" r:id="rId15"/>
    <p:sldId id="1123" r:id="rId16"/>
    <p:sldId id="1128" r:id="rId17"/>
    <p:sldId id="1129" r:id="rId18"/>
    <p:sldId id="1135" r:id="rId19"/>
    <p:sldId id="1136" r:id="rId20"/>
    <p:sldId id="1139" r:id="rId21"/>
    <p:sldId id="1132" r:id="rId22"/>
    <p:sldId id="1133" r:id="rId23"/>
    <p:sldId id="1134" r:id="rId24"/>
    <p:sldId id="1142" r:id="rId25"/>
    <p:sldId id="1143" r:id="rId26"/>
    <p:sldId id="1100" r:id="rId27"/>
    <p:sldId id="1137" r:id="rId28"/>
    <p:sldId id="1116" r:id="rId29"/>
    <p:sldId id="1104" r:id="rId30"/>
    <p:sldId id="1098" r:id="rId31"/>
    <p:sldId id="1106" r:id="rId32"/>
    <p:sldId id="1101" r:id="rId33"/>
    <p:sldId id="1105" r:id="rId34"/>
    <p:sldId id="1103" r:id="rId35"/>
    <p:sldId id="1107" r:id="rId36"/>
    <p:sldId id="1117" r:id="rId37"/>
    <p:sldId id="1108" r:id="rId38"/>
    <p:sldId id="1109" r:id="rId39"/>
    <p:sldId id="1110" r:id="rId40"/>
    <p:sldId id="1141" r:id="rId41"/>
    <p:sldId id="1118" r:id="rId42"/>
    <p:sldId id="1138" r:id="rId43"/>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pitchFamily="34" charset="0"/>
        <a:ea typeface="+mn-ea"/>
        <a:cs typeface="+mn-cs"/>
      </a:defRPr>
    </a:lvl1pPr>
    <a:lvl2pPr marL="457200" algn="ctr" rtl="0" eaLnBrk="0" fontAlgn="base" hangingPunct="0">
      <a:spcBef>
        <a:spcPct val="0"/>
      </a:spcBef>
      <a:spcAft>
        <a:spcPct val="0"/>
      </a:spcAft>
      <a:defRPr sz="1600" b="1" kern="1200">
        <a:solidFill>
          <a:srgbClr val="FF0066"/>
        </a:solidFill>
        <a:latin typeface="Arial" pitchFamily="34" charset="0"/>
        <a:ea typeface="+mn-ea"/>
        <a:cs typeface="+mn-cs"/>
      </a:defRPr>
    </a:lvl2pPr>
    <a:lvl3pPr marL="914400" algn="ctr" rtl="0" eaLnBrk="0" fontAlgn="base" hangingPunct="0">
      <a:spcBef>
        <a:spcPct val="0"/>
      </a:spcBef>
      <a:spcAft>
        <a:spcPct val="0"/>
      </a:spcAft>
      <a:defRPr sz="1600" b="1" kern="1200">
        <a:solidFill>
          <a:srgbClr val="FF0066"/>
        </a:solidFill>
        <a:latin typeface="Arial" pitchFamily="34" charset="0"/>
        <a:ea typeface="+mn-ea"/>
        <a:cs typeface="+mn-cs"/>
      </a:defRPr>
    </a:lvl3pPr>
    <a:lvl4pPr marL="1371600" algn="ctr" rtl="0" eaLnBrk="0" fontAlgn="base" hangingPunct="0">
      <a:spcBef>
        <a:spcPct val="0"/>
      </a:spcBef>
      <a:spcAft>
        <a:spcPct val="0"/>
      </a:spcAft>
      <a:defRPr sz="1600" b="1" kern="1200">
        <a:solidFill>
          <a:srgbClr val="FF0066"/>
        </a:solidFill>
        <a:latin typeface="Arial" pitchFamily="34" charset="0"/>
        <a:ea typeface="+mn-ea"/>
        <a:cs typeface="+mn-cs"/>
      </a:defRPr>
    </a:lvl4pPr>
    <a:lvl5pPr marL="1828800" algn="ctr" rtl="0" eaLnBrk="0" fontAlgn="base" hangingPunct="0">
      <a:spcBef>
        <a:spcPct val="0"/>
      </a:spcBef>
      <a:spcAft>
        <a:spcPct val="0"/>
      </a:spcAft>
      <a:defRPr sz="1600" b="1" kern="1200">
        <a:solidFill>
          <a:srgbClr val="FF0066"/>
        </a:solidFill>
        <a:latin typeface="Arial" pitchFamily="34" charset="0"/>
        <a:ea typeface="+mn-ea"/>
        <a:cs typeface="+mn-cs"/>
      </a:defRPr>
    </a:lvl5pPr>
    <a:lvl6pPr marL="2286000" algn="l" defTabSz="914400" rtl="0" eaLnBrk="1" latinLnBrk="0" hangingPunct="1">
      <a:defRPr sz="1600" b="1" kern="1200">
        <a:solidFill>
          <a:srgbClr val="FF0066"/>
        </a:solidFill>
        <a:latin typeface="Arial" pitchFamily="34" charset="0"/>
        <a:ea typeface="+mn-ea"/>
        <a:cs typeface="+mn-cs"/>
      </a:defRPr>
    </a:lvl6pPr>
    <a:lvl7pPr marL="2743200" algn="l" defTabSz="914400" rtl="0" eaLnBrk="1" latinLnBrk="0" hangingPunct="1">
      <a:defRPr sz="1600" b="1" kern="1200">
        <a:solidFill>
          <a:srgbClr val="FF0066"/>
        </a:solidFill>
        <a:latin typeface="Arial" pitchFamily="34" charset="0"/>
        <a:ea typeface="+mn-ea"/>
        <a:cs typeface="+mn-cs"/>
      </a:defRPr>
    </a:lvl7pPr>
    <a:lvl8pPr marL="3200400" algn="l" defTabSz="914400" rtl="0" eaLnBrk="1" latinLnBrk="0" hangingPunct="1">
      <a:defRPr sz="1600" b="1" kern="1200">
        <a:solidFill>
          <a:srgbClr val="FF0066"/>
        </a:solidFill>
        <a:latin typeface="Arial" pitchFamily="34" charset="0"/>
        <a:ea typeface="+mn-ea"/>
        <a:cs typeface="+mn-cs"/>
      </a:defRPr>
    </a:lvl8pPr>
    <a:lvl9pPr marL="3657600" algn="l" defTabSz="914400" rtl="0" eaLnBrk="1" latinLnBrk="0" hangingPunct="1">
      <a:defRPr sz="1600" b="1" kern="1200">
        <a:solidFill>
          <a:srgbClr val="FF0066"/>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53D2FF"/>
    <a:srgbClr val="EE8800"/>
    <a:srgbClr val="00FF00"/>
    <a:srgbClr val="00CC99"/>
    <a:srgbClr val="FFFFCC"/>
    <a:srgbClr val="143C2B"/>
    <a:srgbClr val="005392"/>
    <a:srgbClr val="000066"/>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52" autoAdjust="0"/>
    <p:restoredTop sz="72939" autoAdjust="0"/>
  </p:normalViewPr>
  <p:slideViewPr>
    <p:cSldViewPr>
      <p:cViewPr varScale="1">
        <p:scale>
          <a:sx n="48" d="100"/>
          <a:sy n="48" d="100"/>
        </p:scale>
        <p:origin x="-1698" y="-102"/>
      </p:cViewPr>
      <p:guideLst>
        <p:guide orient="horz" pos="2256"/>
        <p:guide pos="2880"/>
      </p:guideLst>
    </p:cSldViewPr>
  </p:slideViewPr>
  <p:outlineViewPr>
    <p:cViewPr>
      <p:scale>
        <a:sx n="33" d="100"/>
        <a:sy n="33" d="100"/>
      </p:scale>
      <p:origin x="0" y="0"/>
    </p:cViewPr>
  </p:outlineViewPr>
  <p:notesTextViewPr>
    <p:cViewPr>
      <p:scale>
        <a:sx n="100" d="100"/>
        <a:sy n="100" d="100"/>
      </p:scale>
      <p:origin x="0" y="30"/>
    </p:cViewPr>
  </p:notesTextViewPr>
  <p:sorterViewPr>
    <p:cViewPr>
      <p:scale>
        <a:sx n="100" d="100"/>
        <a:sy n="100" d="100"/>
      </p:scale>
      <p:origin x="0" y="0"/>
    </p:cViewPr>
  </p:sorterViewPr>
  <p:notesViewPr>
    <p:cSldViewPr>
      <p:cViewPr>
        <p:scale>
          <a:sx n="66" d="100"/>
          <a:sy n="66" d="100"/>
        </p:scale>
        <p:origin x="-39" y="863"/>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7C4B1CD6-53F7-4671-A733-C3A342D041A8}" type="slidenum">
              <a:rPr lang="pt-BR"/>
              <a:pPr>
                <a:defRPr/>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6084"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3B2880E-EC6A-4ED7-8498-4BDFCD845F75}"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asa.gov/downloadable/videos/sciencecasts-_sizing_up_an_exoplanet_0.mp4"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asa.gov/downloadable/videos/sciencecasts-_sizing_up_an_exoplanet_0.mp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List_of_transiting_extrasolar_planets" TargetMode="External"/><Relationship Id="rId3" Type="http://schemas.openxmlformats.org/officeDocument/2006/relationships/hyperlink" Target="https://en.wikipedia.org/wiki/m_dwarf" TargetMode="External"/><Relationship Id="rId7" Type="http://schemas.openxmlformats.org/officeDocument/2006/relationships/hyperlink" Target="https://en.wikipedia.org/wiki/Jupiter_mas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Brown_dwarf" TargetMode="External"/><Relationship Id="rId5" Type="http://schemas.openxmlformats.org/officeDocument/2006/relationships/hyperlink" Target="https://en.wikipedia.org/wiki/Jupiter" TargetMode="External"/><Relationship Id="rId10" Type="http://schemas.openxmlformats.org/officeDocument/2006/relationships/hyperlink" Target="http://www.nasa.gov/mission_pages/WISE/multimedia/pia12462.html" TargetMode="External"/><Relationship Id="rId4" Type="http://schemas.openxmlformats.org/officeDocument/2006/relationships/hyperlink" Target="https://en.wikipedia.org/wiki/brown_dwarf" TargetMode="External"/><Relationship Id="rId9" Type="http://schemas.openxmlformats.org/officeDocument/2006/relationships/hyperlink" Target="https://en.wikipedia.org/wiki/COROT-3b"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brown_dwarf" TargetMode="External"/><Relationship Id="rId7" Type="http://schemas.openxmlformats.org/officeDocument/2006/relationships/hyperlink" Target="http://hubblesite.org/newscenter/archive/releases/1995/48/"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tarchild.gsfc.nasa.gov/Images/StarChild/questions/brown_dwarf.jpg" TargetMode="External"/><Relationship Id="rId5" Type="http://schemas.openxmlformats.org/officeDocument/2006/relationships/hyperlink" Target="https://en.wikipedia.org/wiki/Lepus_(constellation)" TargetMode="External"/><Relationship Id="rId4" Type="http://schemas.openxmlformats.org/officeDocument/2006/relationships/hyperlink" Target="https://en.wikipedia.org/wiki/Gliese_22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ytimes.com/interactive/science/space/keplers-tally-of-planets.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asa.gov/ames/kepler/kepler-186-and-the-solar-system"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www.jpl.nasa.gov/spaceimages/details.php?id=PIA18000" TargetMode="External"/><Relationship Id="rId4" Type="http://schemas.openxmlformats.org/officeDocument/2006/relationships/hyperlink" Target="http://www.jpl.nasa.gov/news/news.php?release=2014-11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commons.wikimedia.org/wiki/Commons:PD_files" TargetMode="External"/><Relationship Id="rId3" Type="http://schemas.openxmlformats.org/officeDocument/2006/relationships/hyperlink" Target="https://en.wikipedia.org/wiki/exoplanet" TargetMode="External"/><Relationship Id="rId7" Type="http://schemas.openxmlformats.org/officeDocument/2006/relationships/hyperlink" Target="https://github.com/hannorein/open_exoplanet_catalogue/" TargetMode="External"/><Relationship Id="rId12" Type="http://schemas.openxmlformats.org/officeDocument/2006/relationships/hyperlink" Target="https://en.wikipedia.org/wiki/User:Aldaron"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commons.wikimedia.org/wiki/File:Exoplanet_Comparison_Kepler-10_c.png" TargetMode="External"/><Relationship Id="rId11" Type="http://schemas.openxmlformats.org/officeDocument/2006/relationships/hyperlink" Target="https://commons.wikimedia.org/wiki/User:Aldaron" TargetMode="External"/><Relationship Id="rId5" Type="http://schemas.openxmlformats.org/officeDocument/2006/relationships/hyperlink" Target="https://en.wikipedia.org/wiki/Solar_System" TargetMode="External"/><Relationship Id="rId10" Type="http://schemas.openxmlformats.org/officeDocument/2006/relationships/hyperlink" Target="https://commons.wikimedia.org/wiki/File:GJ1214b_size_comparison.png" TargetMode="External"/><Relationship Id="rId4" Type="http://schemas.openxmlformats.org/officeDocument/2006/relationships/hyperlink" Target="https://en.wikipedia.org/wiki/Kepler-10c" TargetMode="External"/><Relationship Id="rId9" Type="http://schemas.openxmlformats.org/officeDocument/2006/relationships/hyperlink" Target="https://commons.wikimedia.org/wiki/User:Thingg"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galactic_habitable_zon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7E9EFDE-3931-4916-A185-632897AC7FC4}" type="slidenum">
              <a:rPr lang="pt-BR" smtClean="0"/>
              <a:pPr/>
              <a:t>1</a:t>
            </a:fld>
            <a:endParaRPr lang="pt-BR" smtClean="0"/>
          </a:p>
        </p:txBody>
      </p:sp>
      <p:sp>
        <p:nvSpPr>
          <p:cNvPr id="3277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32772" name="Rectangle 3"/>
          <p:cNvSpPr>
            <a:spLocks noGrp="1" noChangeArrowheads="1"/>
          </p:cNvSpPr>
          <p:nvPr>
            <p:ph type="body"/>
          </p:nvPr>
        </p:nvSpPr>
        <p:spPr>
          <a:xfrm>
            <a:off x="1062038" y="4132263"/>
            <a:ext cx="4735512" cy="3333750"/>
          </a:xfrm>
          <a:noFill/>
          <a:ln/>
        </p:spPr>
        <p:txBody>
          <a:bodyPr wrap="none" anchor="ctr"/>
          <a:lstStyle/>
          <a:p>
            <a:endParaRPr lang="pt-B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http://www.cdcc.usp.br/cda/NAAP%20-%20Nebraska-</a:t>
            </a:r>
            <a:r>
              <a:rPr lang="pt-BR" dirty="0" err="1" smtClean="0"/>
              <a:t>Lincon</a:t>
            </a:r>
            <a:r>
              <a:rPr lang="pt-BR" dirty="0" smtClean="0"/>
              <a:t>/</a:t>
            </a:r>
            <a:r>
              <a:rPr lang="pt-BR" dirty="0" err="1" smtClean="0"/>
              <a:t>astroUNL</a:t>
            </a:r>
            <a:r>
              <a:rPr lang="pt-BR" dirty="0" smtClean="0"/>
              <a:t>/</a:t>
            </a:r>
            <a:r>
              <a:rPr lang="pt-BR" dirty="0" err="1" smtClean="0"/>
              <a:t>naap</a:t>
            </a:r>
            <a:r>
              <a:rPr lang="pt-BR" dirty="0" smtClean="0"/>
              <a:t>/</a:t>
            </a:r>
            <a:r>
              <a:rPr lang="pt-BR" dirty="0" err="1" smtClean="0"/>
              <a:t>esp</a:t>
            </a:r>
            <a:r>
              <a:rPr lang="pt-BR" dirty="0" smtClean="0"/>
              <a:t>/esp.html</a:t>
            </a:r>
          </a:p>
          <a:p>
            <a:r>
              <a:rPr lang="pt-BR" dirty="0" err="1" smtClean="0"/>
              <a:t>hammerthrower</a:t>
            </a:r>
            <a:r>
              <a:rPr lang="pt-BR" dirty="0" smtClean="0"/>
              <a:t>.</a:t>
            </a:r>
            <a:r>
              <a:rPr lang="pt-BR" dirty="0" err="1" smtClean="0"/>
              <a:t>swf</a:t>
            </a:r>
            <a:endParaRPr lang="pt-BR" dirty="0" smtClean="0"/>
          </a:p>
          <a:p>
            <a:r>
              <a:rPr lang="pt-BR" dirty="0" err="1" smtClean="0"/>
              <a:t>radialvelocitydemo</a:t>
            </a:r>
            <a:r>
              <a:rPr lang="pt-BR" dirty="0" smtClean="0"/>
              <a:t>.</a:t>
            </a:r>
            <a:r>
              <a:rPr lang="pt-BR" dirty="0" err="1" smtClean="0"/>
              <a:t>swf</a:t>
            </a:r>
            <a:endParaRPr lang="pt-BR" dirty="0" smtClean="0"/>
          </a:p>
          <a:p>
            <a:r>
              <a:rPr lang="pt-BR" dirty="0" err="1" smtClean="0"/>
              <a:t>ca_extrasolarplanets_starwobble</a:t>
            </a:r>
            <a:r>
              <a:rPr lang="pt-BR" dirty="0" smtClean="0"/>
              <a:t>.</a:t>
            </a:r>
            <a:r>
              <a:rPr lang="pt-BR" dirty="0" err="1" smtClean="0"/>
              <a:t>swf</a:t>
            </a:r>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16</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err="1" smtClean="0"/>
              <a:t>radialVelocitySimulator</a:t>
            </a:r>
            <a:r>
              <a:rPr lang="pt-BR" dirty="0" smtClean="0"/>
              <a:t>.</a:t>
            </a:r>
            <a:r>
              <a:rPr lang="pt-BR" dirty="0" err="1" smtClean="0"/>
              <a:t>swf</a:t>
            </a:r>
            <a:endParaRPr lang="pt-BR" dirty="0" smtClean="0"/>
          </a:p>
          <a:p>
            <a:r>
              <a:rPr lang="pt-BR" dirty="0" smtClean="0"/>
              <a:t>http://www.cdcc.usp.br/cda/NAAP%20-%20Nebraska-</a:t>
            </a:r>
            <a:r>
              <a:rPr lang="pt-BR" dirty="0" err="1" smtClean="0"/>
              <a:t>Lincon</a:t>
            </a:r>
            <a:r>
              <a:rPr lang="pt-BR" dirty="0" smtClean="0"/>
              <a:t>/</a:t>
            </a:r>
            <a:r>
              <a:rPr lang="pt-BR" dirty="0" err="1" smtClean="0"/>
              <a:t>astroUNL</a:t>
            </a:r>
            <a:r>
              <a:rPr lang="pt-BR" dirty="0" smtClean="0"/>
              <a:t>/</a:t>
            </a:r>
            <a:r>
              <a:rPr lang="pt-BR" dirty="0" err="1" smtClean="0"/>
              <a:t>naap</a:t>
            </a:r>
            <a:r>
              <a:rPr lang="pt-BR" dirty="0" smtClean="0"/>
              <a:t>/</a:t>
            </a:r>
            <a:r>
              <a:rPr lang="pt-BR" dirty="0" err="1" smtClean="0"/>
              <a:t>esp</a:t>
            </a:r>
            <a:r>
              <a:rPr lang="pt-BR" dirty="0" smtClean="0"/>
              <a:t>/esp.html</a:t>
            </a: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17</a:t>
            </a:fld>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1C9A3228-35C0-46AD-896F-AD0E3D6BCE18}" type="slidenum">
              <a:rPr lang="en-US"/>
              <a:pPr/>
              <a:t>18</a:t>
            </a:fld>
            <a:endParaRPr lang="en-US"/>
          </a:p>
        </p:txBody>
      </p:sp>
      <p:sp>
        <p:nvSpPr>
          <p:cNvPr id="17411" name="Rectangle 2"/>
          <p:cNvSpPr>
            <a:spLocks noGrp="1" noRot="1" noChangeAspect="1" noChangeArrowheads="1" noTextEdit="1"/>
          </p:cNvSpPr>
          <p:nvPr>
            <p:ph type="sldImg"/>
          </p:nvPr>
        </p:nvSpPr>
        <p:spPr>
          <a:xfrm>
            <a:off x="1265238" y="657225"/>
            <a:ext cx="4327525" cy="3244850"/>
          </a:xfrm>
          <a:ln/>
        </p:spPr>
      </p:sp>
      <p:sp>
        <p:nvSpPr>
          <p:cNvPr id="17412" name="Rectangle 3"/>
          <p:cNvSpPr>
            <a:spLocks noGrp="1" noChangeArrowheads="1"/>
          </p:cNvSpPr>
          <p:nvPr>
            <p:ph type="body" idx="1"/>
          </p:nvPr>
        </p:nvSpPr>
        <p:spPr>
          <a:noFill/>
          <a:ln/>
        </p:spPr>
        <p:txBody>
          <a:bodyPr/>
          <a:lstStyle/>
          <a:p>
            <a:pPr eaLnBrk="1" hangingPunct="1"/>
            <a:r>
              <a:rPr lang="en-US" dirty="0" smtClean="0">
                <a:ea typeface="ＭＳ Ｐゴシック" pitchFamily="1" charset="-128"/>
              </a:rPr>
              <a:t>2012Fabrycky.ppt</a:t>
            </a:r>
          </a:p>
          <a:p>
            <a:pPr eaLnBrk="1" hangingPunct="1"/>
            <a:r>
              <a:rPr lang="en-US" smtClean="0">
                <a:ea typeface="ＭＳ Ｐゴシック" pitchFamily="1" charset="-128"/>
              </a:rPr>
              <a:t>http://astro.uchicago.edu/~fabrycky/Home.html</a:t>
            </a:r>
          </a:p>
          <a:p>
            <a:pPr eaLnBrk="1" hangingPunct="1"/>
            <a:endParaRPr lang="en-US" dirty="0" smtClean="0">
              <a:ea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kepler_diagram_GalacticView_fullsizeH264.</a:t>
            </a:r>
            <a:r>
              <a:rPr lang="pt-BR" dirty="0" err="1" smtClean="0"/>
              <a:t>mov</a:t>
            </a:r>
            <a:endParaRPr lang="pt-BR" dirty="0" smtClean="0"/>
          </a:p>
          <a:p>
            <a:r>
              <a:rPr lang="pt-BR" dirty="0" smtClean="0"/>
              <a:t>http://kepler.nasa.gov/multimedia/animations/?</a:t>
            </a:r>
            <a:r>
              <a:rPr lang="pt-BR" dirty="0" err="1" smtClean="0"/>
              <a:t>ImageID</a:t>
            </a:r>
            <a:r>
              <a:rPr lang="pt-BR" dirty="0" smtClean="0"/>
              <a:t>=36</a:t>
            </a:r>
          </a:p>
          <a:p>
            <a:endParaRPr lang="pt-BR" dirty="0" smtClean="0"/>
          </a:p>
          <a:p>
            <a:r>
              <a:rPr lang="en-US" sz="1200" b="1" i="0" kern="1200" dirty="0" smtClean="0">
                <a:solidFill>
                  <a:schemeClr val="tx1"/>
                </a:solidFill>
                <a:latin typeface="Times New Roman" pitchFamily="18" charset="0"/>
                <a:ea typeface="+mn-ea"/>
                <a:cs typeface="+mn-cs"/>
              </a:rPr>
              <a:t>View of the Galaxy</a:t>
            </a:r>
          </a:p>
          <a:p>
            <a:r>
              <a:rPr lang="en-US" sz="1200" b="0" i="1" kern="1200" dirty="0" smtClean="0">
                <a:solidFill>
                  <a:schemeClr val="tx1"/>
                </a:solidFill>
                <a:latin typeface="Times New Roman" pitchFamily="18" charset="0"/>
                <a:ea typeface="+mn-ea"/>
                <a:cs typeface="+mn-cs"/>
              </a:rPr>
              <a:t>12/29/2009</a:t>
            </a:r>
          </a:p>
          <a:p>
            <a:r>
              <a:rPr lang="en-US" sz="1200" b="0" i="0" kern="1200" dirty="0" smtClean="0">
                <a:solidFill>
                  <a:schemeClr val="tx1"/>
                </a:solidFill>
                <a:latin typeface="Times New Roman" pitchFamily="18" charset="0"/>
                <a:ea typeface="+mn-ea"/>
                <a:cs typeface="+mn-cs"/>
              </a:rPr>
              <a:t>Our Sun is just one out of over 200 billion stars in our galaxy, the Milky Way. The Sun is located in the Orion arm of our galaxy about 25,000 light years from the center of the Galaxy. </a:t>
            </a:r>
            <a:r>
              <a:rPr lang="en-US" sz="1200" b="0" i="0" kern="1200" dirty="0" err="1" smtClean="0">
                <a:solidFill>
                  <a:schemeClr val="tx1"/>
                </a:solidFill>
                <a:latin typeface="Times New Roman" pitchFamily="18" charset="0"/>
                <a:ea typeface="+mn-ea"/>
                <a:cs typeface="+mn-cs"/>
              </a:rPr>
              <a:t>Kepler</a:t>
            </a:r>
            <a:r>
              <a:rPr lang="en-US" sz="1200" b="0" i="0" kern="1200" dirty="0" smtClean="0">
                <a:solidFill>
                  <a:schemeClr val="tx1"/>
                </a:solidFill>
                <a:latin typeface="Times New Roman" pitchFamily="18" charset="0"/>
                <a:ea typeface="+mn-ea"/>
                <a:cs typeface="+mn-cs"/>
              </a:rPr>
              <a:t> will be examining over 100,000 stars in our neighborhood of our galaxy in the Cygnus and </a:t>
            </a:r>
            <a:r>
              <a:rPr lang="en-US" sz="1200" b="0" i="0" kern="1200" dirty="0" err="1" smtClean="0">
                <a:solidFill>
                  <a:schemeClr val="tx1"/>
                </a:solidFill>
                <a:latin typeface="Times New Roman" pitchFamily="18" charset="0"/>
                <a:ea typeface="+mn-ea"/>
                <a:cs typeface="+mn-cs"/>
              </a:rPr>
              <a:t>Lyra</a:t>
            </a:r>
            <a:r>
              <a:rPr lang="en-US" sz="1200" b="0" i="0" kern="1200" dirty="0" smtClean="0">
                <a:solidFill>
                  <a:schemeClr val="tx1"/>
                </a:solidFill>
                <a:latin typeface="Times New Roman" pitchFamily="18" charset="0"/>
                <a:ea typeface="+mn-ea"/>
                <a:cs typeface="+mn-cs"/>
              </a:rPr>
              <a:t> constellations. Most of these stars will be somewhere between 500 and 3,000 light years from our solar system.</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Credit: NASA </a:t>
            </a:r>
            <a:r>
              <a:rPr lang="en-US" sz="1200" b="0" i="0" kern="1200" dirty="0" err="1" smtClean="0">
                <a:solidFill>
                  <a:schemeClr val="tx1"/>
                </a:solidFill>
                <a:latin typeface="Times New Roman" pitchFamily="18" charset="0"/>
                <a:ea typeface="+mn-ea"/>
                <a:cs typeface="+mn-cs"/>
              </a:rPr>
              <a:t>Kepler</a:t>
            </a:r>
            <a:r>
              <a:rPr lang="en-US" sz="1200" b="0" i="0" kern="1200" dirty="0" smtClean="0">
                <a:solidFill>
                  <a:schemeClr val="tx1"/>
                </a:solidFill>
                <a:latin typeface="Times New Roman" pitchFamily="18" charset="0"/>
                <a:ea typeface="+mn-ea"/>
                <a:cs typeface="+mn-cs"/>
              </a:rPr>
              <a:t> Mission/Dana Berry</a:t>
            </a: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19</a:t>
            </a:fld>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http://kepler.nasa.gov/multimedia/animations/?</a:t>
            </a:r>
            <a:r>
              <a:rPr lang="pt-BR" dirty="0" err="1" smtClean="0"/>
              <a:t>ImageID</a:t>
            </a:r>
            <a:r>
              <a:rPr lang="pt-BR" dirty="0" smtClean="0"/>
              <a:t>=86</a:t>
            </a:r>
          </a:p>
          <a:p>
            <a:r>
              <a:rPr lang="en-US" sz="1200" b="1" i="0" kern="1200" dirty="0" smtClean="0">
                <a:solidFill>
                  <a:schemeClr val="tx1"/>
                </a:solidFill>
                <a:latin typeface="Times New Roman" pitchFamily="18" charset="0"/>
                <a:ea typeface="+mn-ea"/>
                <a:cs typeface="+mn-cs"/>
              </a:rPr>
              <a:t>Range of Views</a:t>
            </a:r>
          </a:p>
          <a:p>
            <a:r>
              <a:rPr lang="en-US" sz="1200" b="0" i="1" kern="1200" dirty="0" smtClean="0">
                <a:solidFill>
                  <a:schemeClr val="tx1"/>
                </a:solidFill>
                <a:latin typeface="Times New Roman" pitchFamily="18" charset="0"/>
                <a:ea typeface="+mn-ea"/>
                <a:cs typeface="+mn-cs"/>
              </a:rPr>
              <a:t>12/04/2008</a:t>
            </a:r>
          </a:p>
          <a:p>
            <a:r>
              <a:rPr lang="en-US" sz="1200" b="0" i="0" kern="1200" dirty="0" smtClean="0">
                <a:solidFill>
                  <a:schemeClr val="tx1"/>
                </a:solidFill>
                <a:latin typeface="Times New Roman" pitchFamily="18" charset="0"/>
                <a:ea typeface="+mn-ea"/>
                <a:cs typeface="+mn-cs"/>
              </a:rPr>
              <a:t>An animation depicting various orbit geometries, some of which permit view of transits, and others that do not.</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Credit: NASA </a:t>
            </a:r>
            <a:r>
              <a:rPr lang="en-US" sz="1200" b="0" i="0" kern="1200" dirty="0" err="1" smtClean="0">
                <a:solidFill>
                  <a:schemeClr val="tx1"/>
                </a:solidFill>
                <a:latin typeface="Times New Roman" pitchFamily="18" charset="0"/>
                <a:ea typeface="+mn-ea"/>
                <a:cs typeface="+mn-cs"/>
              </a:rPr>
              <a:t>Kepler</a:t>
            </a:r>
            <a:r>
              <a:rPr lang="en-US" sz="1200" b="0" i="0" kern="1200" dirty="0" smtClean="0">
                <a:solidFill>
                  <a:schemeClr val="tx1"/>
                </a:solidFill>
                <a:latin typeface="Times New Roman" pitchFamily="18" charset="0"/>
                <a:ea typeface="+mn-ea"/>
                <a:cs typeface="+mn-cs"/>
              </a:rPr>
              <a:t> Mission/Dana Berry</a:t>
            </a:r>
          </a:p>
          <a:p>
            <a:r>
              <a:rPr lang="en-US" sz="1200" b="1" i="1" kern="1200" dirty="0" smtClean="0">
                <a:solidFill>
                  <a:schemeClr val="tx1"/>
                </a:solidFill>
                <a:latin typeface="Times New Roman" pitchFamily="18" charset="0"/>
                <a:ea typeface="+mn-ea"/>
                <a:cs typeface="+mn-cs"/>
              </a:rPr>
              <a:t>Credit:</a:t>
            </a:r>
            <a:r>
              <a:rPr lang="en-US" sz="1200" b="0" i="1" kern="1200" dirty="0" smtClean="0">
                <a:solidFill>
                  <a:schemeClr val="tx1"/>
                </a:solidFill>
                <a:latin typeface="Times New Roman" pitchFamily="18" charset="0"/>
                <a:ea typeface="+mn-ea"/>
                <a:cs typeface="+mn-cs"/>
              </a:rPr>
              <a:t> NASA/</a:t>
            </a:r>
            <a:r>
              <a:rPr lang="en-US" sz="1200" b="0" i="1" kern="1200" dirty="0" err="1" smtClean="0">
                <a:solidFill>
                  <a:schemeClr val="tx1"/>
                </a:solidFill>
                <a:latin typeface="Times New Roman" pitchFamily="18" charset="0"/>
                <a:ea typeface="+mn-ea"/>
                <a:cs typeface="+mn-cs"/>
              </a:rPr>
              <a:t>Kepler</a:t>
            </a:r>
            <a:r>
              <a:rPr lang="en-US" sz="1200" b="0" i="1" kern="1200" dirty="0" smtClean="0">
                <a:solidFill>
                  <a:schemeClr val="tx1"/>
                </a:solidFill>
                <a:latin typeface="Times New Roman" pitchFamily="18" charset="0"/>
                <a:ea typeface="+mn-ea"/>
                <a:cs typeface="+mn-cs"/>
              </a:rPr>
              <a:t> mission/Dana Berry</a:t>
            </a:r>
            <a:endParaRPr lang="en-US"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20</a:t>
            </a:fld>
            <a:endParaRPr lang="pt-B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transitAnimatoion2.</a:t>
            </a:r>
            <a:r>
              <a:rPr lang="pt-BR" dirty="0" err="1" smtClean="0"/>
              <a:t>mov</a:t>
            </a:r>
            <a:endParaRPr lang="pt-BR" dirty="0" smtClean="0"/>
          </a:p>
          <a:p>
            <a:r>
              <a:rPr lang="pt-BR" dirty="0" smtClean="0"/>
              <a:t>http://kepler.nasa.gov/multimedia/animations/?</a:t>
            </a:r>
            <a:r>
              <a:rPr lang="pt-BR" dirty="0" err="1" smtClean="0"/>
              <a:t>ImageID</a:t>
            </a:r>
            <a:r>
              <a:rPr lang="pt-BR" dirty="0" smtClean="0"/>
              <a:t>=297</a:t>
            </a:r>
          </a:p>
          <a:p>
            <a:r>
              <a:rPr lang="en-US" sz="1200" b="1" i="0" kern="1200" dirty="0" smtClean="0">
                <a:solidFill>
                  <a:schemeClr val="tx1"/>
                </a:solidFill>
                <a:latin typeface="Times New Roman" pitchFamily="18" charset="0"/>
                <a:ea typeface="+mn-ea"/>
                <a:cs typeface="+mn-cs"/>
              </a:rPr>
              <a:t>Transit Graph 2</a:t>
            </a:r>
          </a:p>
          <a:p>
            <a:r>
              <a:rPr lang="en-US" sz="1200" b="0" i="1" kern="1200" dirty="0" smtClean="0">
                <a:solidFill>
                  <a:schemeClr val="tx1"/>
                </a:solidFill>
                <a:latin typeface="Times New Roman" pitchFamily="18" charset="0"/>
                <a:ea typeface="+mn-ea"/>
                <a:cs typeface="+mn-cs"/>
              </a:rPr>
              <a:t>08/26/2014</a:t>
            </a:r>
          </a:p>
          <a:p>
            <a:r>
              <a:rPr lang="en-US" sz="1200" b="0" i="0" kern="1200" dirty="0" smtClean="0">
                <a:solidFill>
                  <a:schemeClr val="tx1"/>
                </a:solidFill>
                <a:latin typeface="Times New Roman" pitchFamily="18" charset="0"/>
                <a:ea typeface="+mn-ea"/>
                <a:cs typeface="+mn-cs"/>
              </a:rPr>
              <a:t>This is a section of a NASA </a:t>
            </a:r>
            <a:r>
              <a:rPr lang="en-US" sz="1200" b="0" i="0" kern="1200" dirty="0" err="1" smtClean="0">
                <a:solidFill>
                  <a:schemeClr val="tx1"/>
                </a:solidFill>
                <a:latin typeface="Times New Roman" pitchFamily="18" charset="0"/>
                <a:ea typeface="+mn-ea"/>
                <a:cs typeface="+mn-cs"/>
              </a:rPr>
              <a:t>ScienceCast</a:t>
            </a:r>
            <a:r>
              <a:rPr lang="en-US" sz="1200" b="0" i="0" kern="1200" dirty="0" smtClean="0">
                <a:solidFill>
                  <a:schemeClr val="tx1"/>
                </a:solidFill>
                <a:latin typeface="Times New Roman" pitchFamily="18" charset="0"/>
                <a:ea typeface="+mn-ea"/>
                <a:cs typeface="+mn-cs"/>
              </a:rPr>
              <a:t> "Sizing Up and </a:t>
            </a:r>
            <a:r>
              <a:rPr lang="en-US" sz="1200" b="0" i="0" kern="1200" dirty="0" err="1" smtClean="0">
                <a:solidFill>
                  <a:schemeClr val="tx1"/>
                </a:solidFill>
                <a:latin typeface="Times New Roman" pitchFamily="18" charset="0"/>
                <a:ea typeface="+mn-ea"/>
                <a:cs typeface="+mn-cs"/>
              </a:rPr>
              <a:t>Exoplanet</a:t>
            </a:r>
            <a:r>
              <a:rPr lang="en-US" sz="1200" b="0" i="0" kern="1200" dirty="0" smtClean="0">
                <a:solidFill>
                  <a:schemeClr val="tx1"/>
                </a:solidFill>
                <a:latin typeface="Times New Roman" pitchFamily="18" charset="0"/>
                <a:ea typeface="+mn-ea"/>
                <a:cs typeface="+mn-cs"/>
              </a:rPr>
              <a:t>" at </a:t>
            </a:r>
            <a:br>
              <a:rPr lang="en-US" sz="1200" b="0" i="0" kern="1200" dirty="0" smtClean="0">
                <a:solidFill>
                  <a:schemeClr val="tx1"/>
                </a:solidFill>
                <a:latin typeface="Times New Roman" pitchFamily="18" charset="0"/>
                <a:ea typeface="+mn-ea"/>
                <a:cs typeface="+mn-cs"/>
              </a:rPr>
            </a:br>
            <a:r>
              <a:rPr lang="en-US" sz="1200" b="0" i="0" u="sng" kern="1200" dirty="0" smtClean="0">
                <a:solidFill>
                  <a:schemeClr val="tx1"/>
                </a:solidFill>
                <a:latin typeface="Times New Roman" pitchFamily="18" charset="0"/>
                <a:ea typeface="+mn-ea"/>
                <a:cs typeface="+mn-cs"/>
                <a:hlinkClick r:id="rId3"/>
              </a:rPr>
              <a:t>http://www.nasa.gov/downloadable/videos/sciencecasts-_sizing_up_an_exoplanet_0.mp4</a:t>
            </a:r>
            <a:r>
              <a:rPr lang="en-US" sz="1200" b="0" i="0" kern="1200" dirty="0" smtClean="0">
                <a:solidFill>
                  <a:schemeClr val="tx1"/>
                </a:solidFill>
                <a:latin typeface="Times New Roman" pitchFamily="18" charset="0"/>
                <a:ea typeface="+mn-ea"/>
                <a:cs typeface="+mn-cs"/>
              </a:rPr>
              <a:t>.</a:t>
            </a:r>
          </a:p>
          <a:p>
            <a:r>
              <a:rPr lang="en-US" sz="1200" b="1" i="1" kern="1200" dirty="0" smtClean="0">
                <a:solidFill>
                  <a:schemeClr val="tx1"/>
                </a:solidFill>
                <a:latin typeface="Times New Roman" pitchFamily="18" charset="0"/>
                <a:ea typeface="+mn-ea"/>
                <a:cs typeface="+mn-cs"/>
              </a:rPr>
              <a:t>Credit:</a:t>
            </a:r>
            <a:r>
              <a:rPr lang="en-US" sz="1200" b="0" i="1" kern="1200" dirty="0" smtClean="0">
                <a:solidFill>
                  <a:schemeClr val="tx1"/>
                </a:solidFill>
                <a:latin typeface="Times New Roman" pitchFamily="18" charset="0"/>
                <a:ea typeface="+mn-ea"/>
                <a:cs typeface="+mn-cs"/>
              </a:rPr>
              <a:t> NASA</a:t>
            </a:r>
            <a:endParaRPr lang="en-US" sz="1200" b="0" i="0" kern="1200" dirty="0" smtClean="0">
              <a:solidFill>
                <a:schemeClr val="tx1"/>
              </a:solidFill>
              <a:latin typeface="Times New Roman" pitchFamily="18" charset="0"/>
              <a:ea typeface="+mn-ea"/>
              <a:cs typeface="+mn-cs"/>
            </a:endParaRP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21</a:t>
            </a:fld>
            <a:endParaRPr lang="pt-B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sz="1200" b="1" i="0" kern="1200" dirty="0" smtClean="0">
                <a:solidFill>
                  <a:schemeClr val="tx1"/>
                </a:solidFill>
                <a:latin typeface="Times New Roman" pitchFamily="18" charset="0"/>
                <a:ea typeface="+mn-ea"/>
                <a:cs typeface="+mn-cs"/>
              </a:rPr>
              <a:t>transitAnimation1.mov</a:t>
            </a:r>
            <a:br>
              <a:rPr lang="en-US" sz="1200" b="1" i="0" kern="1200" dirty="0" smtClean="0">
                <a:solidFill>
                  <a:schemeClr val="tx1"/>
                </a:solidFill>
                <a:latin typeface="Times New Roman" pitchFamily="18" charset="0"/>
                <a:ea typeface="+mn-ea"/>
                <a:cs typeface="+mn-cs"/>
              </a:rPr>
            </a:br>
            <a:r>
              <a:rPr lang="en-US" sz="1200" b="1" i="0" kern="1200" dirty="0" smtClean="0">
                <a:solidFill>
                  <a:schemeClr val="tx1"/>
                </a:solidFill>
                <a:latin typeface="Times New Roman" pitchFamily="18" charset="0"/>
                <a:ea typeface="+mn-ea"/>
                <a:cs typeface="+mn-cs"/>
              </a:rPr>
              <a:t>http://kepler.nasa.gov/multimedia/animations/?ImageID=296</a:t>
            </a:r>
          </a:p>
          <a:p>
            <a:endParaRPr lang="en-US" sz="1200" b="1" i="0" kern="1200" dirty="0" smtClean="0">
              <a:solidFill>
                <a:schemeClr val="tx1"/>
              </a:solidFill>
              <a:latin typeface="Times New Roman" pitchFamily="18" charset="0"/>
              <a:ea typeface="+mn-ea"/>
              <a:cs typeface="+mn-cs"/>
            </a:endParaRPr>
          </a:p>
          <a:p>
            <a:r>
              <a:rPr lang="en-US" sz="1200" b="1" i="0" kern="1200" dirty="0" smtClean="0">
                <a:solidFill>
                  <a:schemeClr val="tx1"/>
                </a:solidFill>
                <a:latin typeface="Times New Roman" pitchFamily="18" charset="0"/>
                <a:ea typeface="+mn-ea"/>
                <a:cs typeface="+mn-cs"/>
              </a:rPr>
              <a:t>Transit Graph 1</a:t>
            </a:r>
          </a:p>
          <a:p>
            <a:r>
              <a:rPr lang="en-US" sz="1200" b="0" i="1" kern="1200" dirty="0" smtClean="0">
                <a:solidFill>
                  <a:schemeClr val="tx1"/>
                </a:solidFill>
                <a:latin typeface="Times New Roman" pitchFamily="18" charset="0"/>
                <a:ea typeface="+mn-ea"/>
                <a:cs typeface="+mn-cs"/>
              </a:rPr>
              <a:t>08/26/2014</a:t>
            </a:r>
          </a:p>
          <a:p>
            <a:r>
              <a:rPr lang="en-US" sz="1200" b="0" i="0" kern="1200" dirty="0" smtClean="0">
                <a:solidFill>
                  <a:schemeClr val="tx1"/>
                </a:solidFill>
                <a:latin typeface="Times New Roman" pitchFamily="18" charset="0"/>
                <a:ea typeface="+mn-ea"/>
                <a:cs typeface="+mn-cs"/>
              </a:rPr>
              <a:t>This is a section of a NASA </a:t>
            </a:r>
            <a:r>
              <a:rPr lang="en-US" sz="1200" b="0" i="0" kern="1200" dirty="0" err="1" smtClean="0">
                <a:solidFill>
                  <a:schemeClr val="tx1"/>
                </a:solidFill>
                <a:latin typeface="Times New Roman" pitchFamily="18" charset="0"/>
                <a:ea typeface="+mn-ea"/>
                <a:cs typeface="+mn-cs"/>
              </a:rPr>
              <a:t>ScienceCast</a:t>
            </a:r>
            <a:r>
              <a:rPr lang="en-US" sz="1200" b="0" i="0" kern="1200" dirty="0" smtClean="0">
                <a:solidFill>
                  <a:schemeClr val="tx1"/>
                </a:solidFill>
                <a:latin typeface="Times New Roman" pitchFamily="18" charset="0"/>
                <a:ea typeface="+mn-ea"/>
                <a:cs typeface="+mn-cs"/>
              </a:rPr>
              <a:t> "Sizing Up and </a:t>
            </a:r>
            <a:r>
              <a:rPr lang="en-US" sz="1200" b="0" i="0" kern="1200" dirty="0" err="1" smtClean="0">
                <a:solidFill>
                  <a:schemeClr val="tx1"/>
                </a:solidFill>
                <a:latin typeface="Times New Roman" pitchFamily="18" charset="0"/>
                <a:ea typeface="+mn-ea"/>
                <a:cs typeface="+mn-cs"/>
              </a:rPr>
              <a:t>Exoplanet</a:t>
            </a:r>
            <a:r>
              <a:rPr lang="en-US" sz="1200" b="0" i="0" kern="1200" dirty="0" smtClean="0">
                <a:solidFill>
                  <a:schemeClr val="tx1"/>
                </a:solidFill>
                <a:latin typeface="Times New Roman" pitchFamily="18" charset="0"/>
                <a:ea typeface="+mn-ea"/>
                <a:cs typeface="+mn-cs"/>
              </a:rPr>
              <a:t>" at </a:t>
            </a:r>
            <a:br>
              <a:rPr lang="en-US" sz="1200" b="0" i="0" kern="1200" dirty="0" smtClean="0">
                <a:solidFill>
                  <a:schemeClr val="tx1"/>
                </a:solidFill>
                <a:latin typeface="Times New Roman" pitchFamily="18" charset="0"/>
                <a:ea typeface="+mn-ea"/>
                <a:cs typeface="+mn-cs"/>
              </a:rPr>
            </a:br>
            <a:r>
              <a:rPr lang="en-US" sz="1200" b="0" i="0" u="sng" kern="1200" dirty="0" smtClean="0">
                <a:solidFill>
                  <a:schemeClr val="tx1"/>
                </a:solidFill>
                <a:latin typeface="Times New Roman" pitchFamily="18" charset="0"/>
                <a:ea typeface="+mn-ea"/>
                <a:cs typeface="+mn-cs"/>
                <a:hlinkClick r:id="rId3"/>
              </a:rPr>
              <a:t>http://www.nasa.gov/downloadable/videos/sciencecasts-_sizing_up_an_exoplanet_0.mp4</a:t>
            </a:r>
            <a:endParaRPr lang="en-US" sz="1200" b="0" i="0" kern="1200" dirty="0" smtClean="0">
              <a:solidFill>
                <a:schemeClr val="tx1"/>
              </a:solidFill>
              <a:latin typeface="Times New Roman" pitchFamily="18" charset="0"/>
              <a:ea typeface="+mn-ea"/>
              <a:cs typeface="+mn-cs"/>
            </a:endParaRPr>
          </a:p>
          <a:p>
            <a:r>
              <a:rPr lang="en-US" sz="1200" b="1" i="1" kern="1200" dirty="0" smtClean="0">
                <a:solidFill>
                  <a:schemeClr val="tx1"/>
                </a:solidFill>
                <a:latin typeface="Times New Roman" pitchFamily="18" charset="0"/>
                <a:ea typeface="+mn-ea"/>
                <a:cs typeface="+mn-cs"/>
              </a:rPr>
              <a:t>Credit:</a:t>
            </a:r>
            <a:r>
              <a:rPr lang="en-US" sz="1200" b="0" i="1" kern="1200" dirty="0" smtClean="0">
                <a:solidFill>
                  <a:schemeClr val="tx1"/>
                </a:solidFill>
                <a:latin typeface="Times New Roman" pitchFamily="18" charset="0"/>
                <a:ea typeface="+mn-ea"/>
                <a:cs typeface="+mn-cs"/>
              </a:rPr>
              <a:t> NASA</a:t>
            </a:r>
            <a:endParaRPr lang="en-US"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22</a:t>
            </a:fld>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2012Fabrycky.</a:t>
            </a:r>
            <a:r>
              <a:rPr lang="pt-BR" dirty="0" err="1" smtClean="0"/>
              <a:t>ppt</a:t>
            </a:r>
            <a:endParaRPr lang="pt-BR" dirty="0" smtClean="0"/>
          </a:p>
          <a:p>
            <a:r>
              <a:rPr lang="pt-BR" dirty="0" smtClean="0"/>
              <a:t>http://astro.uchicago.edu/~fabrycky/Home.html</a:t>
            </a:r>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23</a:t>
            </a:fld>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https://en.wikipedia.org/wiki/Gliese_229</a:t>
            </a:r>
          </a:p>
          <a:p>
            <a:r>
              <a:rPr lang="pt-BR" dirty="0" smtClean="0"/>
              <a:t>https://en.wikipedia.org/wiki/Brown_dwarf</a:t>
            </a:r>
          </a:p>
          <a:p>
            <a:r>
              <a:rPr lang="pt-BR" dirty="0" smtClean="0"/>
              <a:t>https://upload.wikimedia.org/wikipedia/commons/4/40/BrownDwarfComparison-pia12462.jpg</a:t>
            </a:r>
          </a:p>
          <a:p>
            <a:endParaRPr lang="en-US" b="1" dirty="0" smtClean="0"/>
          </a:p>
          <a:p>
            <a:r>
              <a:rPr lang="en-US" b="1" dirty="0" smtClean="0"/>
              <a:t>Description </a:t>
            </a:r>
            <a:r>
              <a:rPr lang="en-US" dirty="0" smtClean="0"/>
              <a:t>General size comparison between a </a:t>
            </a:r>
            <a:r>
              <a:rPr lang="en-US" sz="1200" u="none" strike="noStrike" kern="1200" dirty="0" smtClean="0">
                <a:solidFill>
                  <a:schemeClr val="tx1"/>
                </a:solidFill>
                <a:latin typeface="Times New Roman" pitchFamily="18" charset="0"/>
                <a:ea typeface="+mn-ea"/>
                <a:cs typeface="+mn-cs"/>
                <a:hlinkClick r:id="rId3" tooltip="en:m dwarf"/>
              </a:rPr>
              <a:t>low mass star</a:t>
            </a:r>
            <a:r>
              <a:rPr lang="en-US" dirty="0" smtClean="0"/>
              <a:t>, a </a:t>
            </a:r>
            <a:r>
              <a:rPr lang="en-US" sz="1200" u="none" strike="noStrike" kern="1200" dirty="0" smtClean="0">
                <a:solidFill>
                  <a:schemeClr val="tx1"/>
                </a:solidFill>
                <a:latin typeface="Times New Roman" pitchFamily="18" charset="0"/>
                <a:ea typeface="+mn-ea"/>
                <a:cs typeface="+mn-cs"/>
                <a:hlinkClick r:id="rId4" tooltip="en:brown dwarf"/>
              </a:rPr>
              <a:t>brown dwarf</a:t>
            </a:r>
            <a:r>
              <a:rPr lang="en-US" dirty="0" smtClean="0"/>
              <a:t>, and the planet </a:t>
            </a:r>
            <a:r>
              <a:rPr lang="en-US" sz="1200" u="none" strike="noStrike" kern="1200" dirty="0" smtClean="0">
                <a:solidFill>
                  <a:schemeClr val="tx1"/>
                </a:solidFill>
                <a:latin typeface="Times New Roman" pitchFamily="18" charset="0"/>
                <a:ea typeface="+mn-ea"/>
                <a:cs typeface="+mn-cs"/>
                <a:hlinkClick r:id="rId5" tooltip="en:Jupiter"/>
              </a:rPr>
              <a:t>Jupiter</a:t>
            </a:r>
            <a:r>
              <a:rPr lang="en-US" dirty="0" smtClean="0"/>
              <a:t>. In this image the brown dwarf is shown to be about 15% larger than Jupiter. The </a:t>
            </a:r>
            <a:r>
              <a:rPr lang="en-US" sz="1200" u="none" strike="noStrike" kern="1200" dirty="0" smtClean="0">
                <a:solidFill>
                  <a:schemeClr val="tx1"/>
                </a:solidFill>
                <a:latin typeface="Times New Roman" pitchFamily="18" charset="0"/>
                <a:ea typeface="+mn-ea"/>
                <a:cs typeface="+mn-cs"/>
                <a:hlinkClick r:id="rId6" tooltip="en:Brown dwarf"/>
              </a:rPr>
              <a:t>radii of brown dwarfs</a:t>
            </a:r>
            <a:r>
              <a:rPr lang="en-US" dirty="0" smtClean="0"/>
              <a:t> (13-75 </a:t>
            </a:r>
            <a:r>
              <a:rPr lang="en-US" sz="1200" u="none" strike="noStrike" kern="1200" dirty="0" smtClean="0">
                <a:solidFill>
                  <a:schemeClr val="tx1"/>
                </a:solidFill>
                <a:latin typeface="Times New Roman" pitchFamily="18" charset="0"/>
                <a:ea typeface="+mn-ea"/>
                <a:cs typeface="+mn-cs"/>
                <a:hlinkClick r:id="rId7" tooltip="en:Jupiter mass"/>
              </a:rPr>
              <a:t>M</a:t>
            </a:r>
            <a:r>
              <a:rPr lang="en-US" sz="1200" u="none" strike="noStrike" kern="1200" baseline="-25000" dirty="0" smtClean="0">
                <a:solidFill>
                  <a:schemeClr val="tx1"/>
                </a:solidFill>
                <a:latin typeface="Times New Roman" pitchFamily="18" charset="0"/>
                <a:ea typeface="+mn-ea"/>
                <a:cs typeface="+mn-cs"/>
                <a:hlinkClick r:id="rId7" tooltip="en:Jupiter mass"/>
              </a:rPr>
              <a:t>J</a:t>
            </a:r>
            <a:r>
              <a:rPr lang="en-US" dirty="0" smtClean="0"/>
              <a:t>) vary by only 10–15% over the range of possible masses. Depending on the age and temperature, the </a:t>
            </a:r>
            <a:r>
              <a:rPr lang="en-US" sz="1200" u="none" strike="noStrike" kern="1200" dirty="0" err="1" smtClean="0">
                <a:solidFill>
                  <a:schemeClr val="tx1"/>
                </a:solidFill>
                <a:latin typeface="Times New Roman" pitchFamily="18" charset="0"/>
                <a:ea typeface="+mn-ea"/>
                <a:cs typeface="+mn-cs"/>
                <a:hlinkClick r:id="rId8" tooltip="en:List of transiting extrasolar planets"/>
              </a:rPr>
              <a:t>transiting</a:t>
            </a:r>
            <a:r>
              <a:rPr lang="en-US" dirty="0" err="1" smtClean="0"/>
              <a:t>brown</a:t>
            </a:r>
            <a:r>
              <a:rPr lang="en-US" dirty="0" smtClean="0"/>
              <a:t> dwarf </a:t>
            </a:r>
            <a:r>
              <a:rPr lang="en-US" sz="1200" u="none" strike="noStrike" kern="1200" dirty="0" smtClean="0">
                <a:solidFill>
                  <a:schemeClr val="tx1"/>
                </a:solidFill>
                <a:latin typeface="Times New Roman" pitchFamily="18" charset="0"/>
                <a:ea typeface="+mn-ea"/>
                <a:cs typeface="+mn-cs"/>
                <a:hlinkClick r:id="rId9" tooltip="en:COROT-3b"/>
              </a:rPr>
              <a:t>COROT-3b</a:t>
            </a:r>
            <a:r>
              <a:rPr lang="en-US" dirty="0" smtClean="0"/>
              <a:t> has a diameter 1.01±0.07 times that of Jupiter.</a:t>
            </a:r>
          </a:p>
          <a:p>
            <a:r>
              <a:rPr lang="en-US" b="1" dirty="0" smtClean="0"/>
              <a:t>Date </a:t>
            </a:r>
            <a:r>
              <a:rPr lang="en-US" dirty="0" smtClean="0"/>
              <a:t>2009-Nov-17</a:t>
            </a:r>
          </a:p>
          <a:p>
            <a:r>
              <a:rPr lang="en-US" b="1" dirty="0" err="1" smtClean="0"/>
              <a:t>Source</a:t>
            </a:r>
            <a:r>
              <a:rPr lang="en-US" sz="1200" u="none" strike="noStrike" kern="1200" dirty="0" err="1" smtClean="0">
                <a:solidFill>
                  <a:schemeClr val="tx1"/>
                </a:solidFill>
                <a:latin typeface="Times New Roman" pitchFamily="18" charset="0"/>
                <a:ea typeface="+mn-ea"/>
                <a:cs typeface="+mn-cs"/>
                <a:hlinkClick r:id="rId10"/>
              </a:rPr>
              <a:t>Brown</a:t>
            </a:r>
            <a:r>
              <a:rPr lang="en-US" sz="1200" u="none" strike="noStrike" kern="1200" dirty="0" smtClean="0">
                <a:solidFill>
                  <a:schemeClr val="tx1"/>
                </a:solidFill>
                <a:latin typeface="Times New Roman" pitchFamily="18" charset="0"/>
                <a:ea typeface="+mn-ea"/>
                <a:cs typeface="+mn-cs"/>
                <a:hlinkClick r:id="rId10"/>
              </a:rPr>
              <a:t> Dwarf Comparison</a:t>
            </a:r>
            <a:r>
              <a:rPr lang="en-US" dirty="0" smtClean="0"/>
              <a:t> (pia12462)</a:t>
            </a:r>
          </a:p>
          <a:p>
            <a:r>
              <a:rPr lang="en-US" b="1" dirty="0" err="1" smtClean="0"/>
              <a:t>Author</a:t>
            </a:r>
            <a:r>
              <a:rPr lang="en-US" dirty="0" err="1" smtClean="0"/>
              <a:t>NASA</a:t>
            </a:r>
            <a:r>
              <a:rPr lang="en-US" dirty="0" smtClean="0"/>
              <a:t>/JPL-Caltech/UCB</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24</a:t>
            </a:fld>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https://en.wikipedia.org/wiki/Gliese_229</a:t>
            </a:r>
          </a:p>
          <a:p>
            <a:pPr marL="0" marR="0" indent="0" algn="l" defTabSz="914400" rtl="0" eaLnBrk="0" fontAlgn="base" latinLnBrk="0" hangingPunct="0">
              <a:lnSpc>
                <a:spcPct val="100000"/>
              </a:lnSpc>
              <a:spcBef>
                <a:spcPct val="30000"/>
              </a:spcBef>
              <a:spcAft>
                <a:spcPct val="0"/>
              </a:spcAft>
              <a:buClrTx/>
              <a:buSzTx/>
              <a:buFontTx/>
              <a:buNone/>
              <a:tabLst/>
              <a:defRPr/>
            </a:pPr>
            <a:r>
              <a:rPr lang="pt-BR" smtClean="0"/>
              <a:t>https://upload.wikimedia.org/wikipedia/commons/7/78/Brown_Dwarf_Gliese_229B.jpg</a:t>
            </a:r>
          </a:p>
          <a:p>
            <a:pPr marL="0" marR="0" indent="0" algn="l" defTabSz="914400" rtl="0" eaLnBrk="0" fontAlgn="base" latinLnBrk="0" hangingPunct="0">
              <a:lnSpc>
                <a:spcPct val="100000"/>
              </a:lnSpc>
              <a:spcBef>
                <a:spcPct val="30000"/>
              </a:spcBef>
              <a:spcAft>
                <a:spcPct val="0"/>
              </a:spcAft>
              <a:buClrTx/>
              <a:buSzTx/>
              <a:buFontTx/>
              <a:buNone/>
              <a:tabLst/>
              <a:defRPr/>
            </a:pPr>
            <a:endParaRPr lang="pt-BR" dirty="0" smtClean="0"/>
          </a:p>
          <a:p>
            <a:r>
              <a:rPr lang="en-US" sz="1200" b="0" i="0" kern="1200" dirty="0" smtClean="0">
                <a:solidFill>
                  <a:schemeClr val="tx1"/>
                </a:solidFill>
                <a:latin typeface="Times New Roman" pitchFamily="18" charset="0"/>
                <a:ea typeface="+mn-ea"/>
                <a:cs typeface="+mn-cs"/>
              </a:rPr>
              <a:t>Summary</a:t>
            </a:r>
          </a:p>
          <a:p>
            <a:r>
              <a:rPr lang="en-US" sz="1200" b="0" i="0" kern="1200" dirty="0" smtClean="0">
                <a:solidFill>
                  <a:schemeClr val="tx1"/>
                </a:solidFill>
                <a:latin typeface="Times New Roman" pitchFamily="18" charset="0"/>
                <a:ea typeface="+mn-ea"/>
                <a:cs typeface="+mn-cs"/>
              </a:rPr>
              <a:t>The smaller object is the </a:t>
            </a:r>
            <a:r>
              <a:rPr lang="en-US" sz="1200" b="0" i="0" kern="1200" dirty="0" err="1" smtClean="0">
                <a:solidFill>
                  <a:schemeClr val="tx1"/>
                </a:solidFill>
                <a:latin typeface="Times New Roman" pitchFamily="18" charset="0"/>
                <a:ea typeface="+mn-ea"/>
                <a:cs typeface="+mn-cs"/>
              </a:rPr>
              <a:t>Gliese</a:t>
            </a:r>
            <a:r>
              <a:rPr lang="en-US" sz="1200" b="0" i="0" kern="1200" dirty="0" smtClean="0">
                <a:solidFill>
                  <a:schemeClr val="tx1"/>
                </a:solidFill>
                <a:latin typeface="Times New Roman" pitchFamily="18" charset="0"/>
                <a:ea typeface="+mn-ea"/>
                <a:cs typeface="+mn-cs"/>
              </a:rPr>
              <a:t> 229B </a:t>
            </a:r>
            <a:r>
              <a:rPr lang="en-US" sz="1200" b="0" i="0" u="none" strike="noStrike" kern="1200" dirty="0" smtClean="0">
                <a:solidFill>
                  <a:schemeClr val="tx1"/>
                </a:solidFill>
                <a:latin typeface="Times New Roman" pitchFamily="18" charset="0"/>
                <a:ea typeface="+mn-ea"/>
                <a:cs typeface="+mn-cs"/>
                <a:hlinkClick r:id="rId3" tooltip="w:brown dwarf"/>
              </a:rPr>
              <a:t>brown dwarf</a:t>
            </a:r>
            <a:r>
              <a:rPr lang="en-US" sz="1200" b="0" i="0" kern="1200" dirty="0" smtClean="0">
                <a:solidFill>
                  <a:schemeClr val="tx1"/>
                </a:solidFill>
                <a:latin typeface="Times New Roman" pitchFamily="18" charset="0"/>
                <a:ea typeface="+mn-ea"/>
                <a:cs typeface="+mn-cs"/>
              </a:rPr>
              <a:t> orbiting the star </a:t>
            </a:r>
            <a:r>
              <a:rPr lang="en-US" sz="1200" b="0" i="0" u="none" strike="noStrike" kern="1200" dirty="0" err="1" smtClean="0">
                <a:solidFill>
                  <a:schemeClr val="tx1"/>
                </a:solidFill>
                <a:latin typeface="Times New Roman" pitchFamily="18" charset="0"/>
                <a:ea typeface="+mn-ea"/>
                <a:cs typeface="+mn-cs"/>
                <a:hlinkClick r:id="rId4" tooltip="w:Gliese 229"/>
              </a:rPr>
              <a:t>Gliese</a:t>
            </a:r>
            <a:r>
              <a:rPr lang="en-US" sz="1200" b="0" i="0" u="none" strike="noStrike" kern="1200" dirty="0" smtClean="0">
                <a:solidFill>
                  <a:schemeClr val="tx1"/>
                </a:solidFill>
                <a:latin typeface="Times New Roman" pitchFamily="18" charset="0"/>
                <a:ea typeface="+mn-ea"/>
                <a:cs typeface="+mn-cs"/>
                <a:hlinkClick r:id="rId4" tooltip="w:Gliese 229"/>
              </a:rPr>
              <a:t> 229</a:t>
            </a:r>
            <a:r>
              <a:rPr lang="en-US" sz="1200" b="0" i="0" kern="1200" dirty="0" smtClean="0">
                <a:solidFill>
                  <a:schemeClr val="tx1"/>
                </a:solidFill>
                <a:latin typeface="Times New Roman" pitchFamily="18" charset="0"/>
                <a:ea typeface="+mn-ea"/>
                <a:cs typeface="+mn-cs"/>
              </a:rPr>
              <a:t>, which is located in the constellation </a:t>
            </a:r>
            <a:r>
              <a:rPr lang="en-US" sz="1200" b="0" i="0" u="none" strike="noStrike" kern="1200" dirty="0" err="1" smtClean="0">
                <a:solidFill>
                  <a:schemeClr val="tx1"/>
                </a:solidFill>
                <a:latin typeface="Times New Roman" pitchFamily="18" charset="0"/>
                <a:ea typeface="+mn-ea"/>
                <a:cs typeface="+mn-cs"/>
                <a:hlinkClick r:id="rId5" tooltip="w:Lepus (constellation)"/>
              </a:rPr>
              <a:t>Lepus</a:t>
            </a:r>
            <a:r>
              <a:rPr lang="en-US" sz="1200" b="0" i="0" kern="1200" dirty="0" smtClean="0">
                <a:solidFill>
                  <a:schemeClr val="tx1"/>
                </a:solidFill>
                <a:latin typeface="Times New Roman" pitchFamily="18" charset="0"/>
                <a:ea typeface="+mn-ea"/>
                <a:cs typeface="+mn-cs"/>
              </a:rPr>
              <a:t> about 19 light years from Earth. </a:t>
            </a:r>
            <a:r>
              <a:rPr lang="en-US" sz="1200" b="0" i="0" kern="1200" dirty="0" err="1" smtClean="0">
                <a:solidFill>
                  <a:schemeClr val="tx1"/>
                </a:solidFill>
                <a:latin typeface="Times New Roman" pitchFamily="18" charset="0"/>
                <a:ea typeface="+mn-ea"/>
                <a:cs typeface="+mn-cs"/>
              </a:rPr>
              <a:t>Gliese</a:t>
            </a:r>
            <a:r>
              <a:rPr lang="en-US" sz="1200" b="0" i="0" kern="1200" dirty="0" smtClean="0">
                <a:solidFill>
                  <a:schemeClr val="tx1"/>
                </a:solidFill>
                <a:latin typeface="Times New Roman" pitchFamily="18" charset="0"/>
                <a:ea typeface="+mn-ea"/>
                <a:cs typeface="+mn-cs"/>
              </a:rPr>
              <a:t> 229B is about 20 to 50 times the mass of Jupiter.</a:t>
            </a:r>
          </a:p>
          <a:p>
            <a:endParaRPr lang="en-US" sz="1200" b="0"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Source NASA: </a:t>
            </a:r>
            <a:r>
              <a:rPr lang="en-US" sz="1200" b="0" i="0" u="none" strike="noStrike" kern="1200" dirty="0" smtClean="0">
                <a:solidFill>
                  <a:schemeClr val="tx1"/>
                </a:solidFill>
                <a:latin typeface="Times New Roman" pitchFamily="18" charset="0"/>
                <a:ea typeface="+mn-ea"/>
                <a:cs typeface="+mn-cs"/>
                <a:hlinkClick r:id="rId6"/>
              </a:rPr>
              <a:t>http://starchild.gsfc.nasa.gov/Images/StarChild/questions/brown_dwarf.jpg</a:t>
            </a:r>
            <a:endParaRPr lang="en-US" sz="1200" b="0" i="0" kern="1200" dirty="0" smtClean="0">
              <a:solidFill>
                <a:schemeClr val="tx1"/>
              </a:solidFill>
              <a:latin typeface="Times New Roman" pitchFamily="18" charset="0"/>
              <a:ea typeface="+mn-ea"/>
              <a:cs typeface="+mn-cs"/>
            </a:endParaRPr>
          </a:p>
          <a:p>
            <a:endParaRPr lang="en-US" sz="1200" b="0" i="0" kern="1200" dirty="0" smtClean="0">
              <a:solidFill>
                <a:schemeClr val="tx1"/>
              </a:solidFill>
              <a:latin typeface="Times New Roman" pitchFamily="18" charset="0"/>
              <a:ea typeface="+mn-ea"/>
              <a:cs typeface="+mn-cs"/>
            </a:endParaRPr>
          </a:p>
          <a:p>
            <a:r>
              <a:rPr lang="en-US" sz="1200" b="0" i="0" kern="1200" dirty="0" err="1" smtClean="0">
                <a:solidFill>
                  <a:schemeClr val="tx1"/>
                </a:solidFill>
                <a:latin typeface="Times New Roman" pitchFamily="18" charset="0"/>
                <a:ea typeface="+mn-ea"/>
                <a:cs typeface="+mn-cs"/>
              </a:rPr>
              <a:t>Hubblesite</a:t>
            </a:r>
            <a:r>
              <a:rPr lang="en-US" sz="1200" b="0" i="0" kern="1200" dirty="0" smtClean="0">
                <a:solidFill>
                  <a:schemeClr val="tx1"/>
                </a:solidFill>
                <a:latin typeface="Times New Roman" pitchFamily="18" charset="0"/>
                <a:ea typeface="+mn-ea"/>
                <a:cs typeface="+mn-cs"/>
              </a:rPr>
              <a:t> STScI-1995-48: </a:t>
            </a:r>
            <a:r>
              <a:rPr lang="en-US" sz="1200" b="0" i="0" u="none" strike="noStrike" kern="1200" dirty="0" smtClean="0">
                <a:solidFill>
                  <a:schemeClr val="tx1"/>
                </a:solidFill>
                <a:latin typeface="Times New Roman" pitchFamily="18" charset="0"/>
                <a:ea typeface="+mn-ea"/>
                <a:cs typeface="+mn-cs"/>
                <a:hlinkClick r:id="rId7"/>
              </a:rPr>
              <a:t>Astronomers Announce First Clear Evidence of a Brown Dwarf</a:t>
            </a:r>
            <a:r>
              <a:rPr lang="en-US" sz="1200" b="0" i="0" kern="1200" dirty="0" smtClean="0">
                <a:solidFill>
                  <a:schemeClr val="tx1"/>
                </a:solidFill>
                <a:latin typeface="Times New Roman" pitchFamily="18" charset="0"/>
                <a:ea typeface="+mn-ea"/>
                <a:cs typeface="+mn-cs"/>
              </a:rPr>
              <a:t> (November 29, 1995)</a:t>
            </a: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25</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https://www.youtube.com/watch?v=Uhy1fucSRQI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latin typeface="Times New Roman" pitchFamily="18" charset="0"/>
                <a:ea typeface="+mn-ea"/>
                <a:cs typeface="+mn-cs"/>
              </a:rPr>
              <a:t>Stephen Hawking - Formation of the Solar System</a:t>
            </a: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a:t>
            </a:fld>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sz="1200" b="1" i="0" kern="1200" dirty="0" smtClean="0">
                <a:solidFill>
                  <a:schemeClr val="tx1"/>
                </a:solidFill>
                <a:latin typeface="Times New Roman" pitchFamily="18" charset="0"/>
                <a:ea typeface="+mn-ea"/>
                <a:cs typeface="+mn-cs"/>
              </a:rPr>
              <a:t>orreyzoomd_ride.mp4</a:t>
            </a:r>
          </a:p>
          <a:p>
            <a:r>
              <a:rPr lang="en-US" sz="1200" b="1" i="0" kern="1200" dirty="0" smtClean="0">
                <a:solidFill>
                  <a:schemeClr val="tx1"/>
                </a:solidFill>
                <a:latin typeface="Times New Roman" pitchFamily="18" charset="0"/>
                <a:ea typeface="+mn-ea"/>
                <a:cs typeface="+mn-cs"/>
              </a:rPr>
              <a:t>http://kepler.nasa.gov/multimedia/animations/?ImageID=219</a:t>
            </a:r>
          </a:p>
          <a:p>
            <a:r>
              <a:rPr lang="en-US" sz="1200" b="1" i="0" kern="1200" dirty="0" err="1" smtClean="0">
                <a:solidFill>
                  <a:schemeClr val="tx1"/>
                </a:solidFill>
                <a:latin typeface="Times New Roman" pitchFamily="18" charset="0"/>
                <a:ea typeface="+mn-ea"/>
                <a:cs typeface="+mn-cs"/>
              </a:rPr>
              <a:t>Kepler</a:t>
            </a:r>
            <a:r>
              <a:rPr lang="en-US" sz="1200" b="1" i="0" kern="1200" dirty="0" smtClean="0">
                <a:solidFill>
                  <a:schemeClr val="tx1"/>
                </a:solidFill>
                <a:latin typeface="Times New Roman" pitchFamily="18" charset="0"/>
                <a:ea typeface="+mn-ea"/>
                <a:cs typeface="+mn-cs"/>
              </a:rPr>
              <a:t> </a:t>
            </a:r>
            <a:r>
              <a:rPr lang="en-US" sz="1200" b="1" i="0" kern="1200" dirty="0" err="1" smtClean="0">
                <a:solidFill>
                  <a:schemeClr val="tx1"/>
                </a:solidFill>
                <a:latin typeface="Times New Roman" pitchFamily="18" charset="0"/>
                <a:ea typeface="+mn-ea"/>
                <a:cs typeface="+mn-cs"/>
              </a:rPr>
              <a:t>Orrery</a:t>
            </a:r>
            <a:r>
              <a:rPr lang="en-US" sz="1200" b="1" i="0" kern="1200" dirty="0" smtClean="0">
                <a:solidFill>
                  <a:schemeClr val="tx1"/>
                </a:solidFill>
                <a:latin typeface="Times New Roman" pitchFamily="18" charset="0"/>
                <a:ea typeface="+mn-ea"/>
                <a:cs typeface="+mn-cs"/>
              </a:rPr>
              <a:t> II</a:t>
            </a:r>
          </a:p>
          <a:p>
            <a:r>
              <a:rPr lang="en-US" sz="1200" b="0" i="1" kern="1200" dirty="0" smtClean="0">
                <a:solidFill>
                  <a:schemeClr val="tx1"/>
                </a:solidFill>
                <a:latin typeface="Times New Roman" pitchFamily="18" charset="0"/>
                <a:ea typeface="+mn-ea"/>
                <a:cs typeface="+mn-cs"/>
              </a:rPr>
              <a:t>03/11/2012</a:t>
            </a:r>
          </a:p>
          <a:p>
            <a:r>
              <a:rPr lang="en-US" sz="1200" b="0" i="0" kern="1200" dirty="0" smtClean="0">
                <a:solidFill>
                  <a:schemeClr val="tx1"/>
                </a:solidFill>
                <a:latin typeface="Times New Roman" pitchFamily="18" charset="0"/>
                <a:ea typeface="+mn-ea"/>
                <a:cs typeface="+mn-cs"/>
              </a:rPr>
              <a:t>It is best to right click the large movie files and download them.</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Daniel </a:t>
            </a:r>
            <a:r>
              <a:rPr lang="en-US" sz="1200" b="0" i="0" kern="1200" dirty="0" err="1" smtClean="0">
                <a:solidFill>
                  <a:schemeClr val="tx1"/>
                </a:solidFill>
                <a:latin typeface="Times New Roman" pitchFamily="18" charset="0"/>
                <a:ea typeface="+mn-ea"/>
                <a:cs typeface="+mn-cs"/>
              </a:rPr>
              <a:t>Fabrycky</a:t>
            </a:r>
            <a:r>
              <a:rPr lang="en-US" sz="1200" b="0" i="0" kern="1200" dirty="0" smtClean="0">
                <a:solidFill>
                  <a:schemeClr val="tx1"/>
                </a:solidFill>
                <a:latin typeface="Times New Roman" pitchFamily="18" charset="0"/>
                <a:ea typeface="+mn-ea"/>
                <a:cs typeface="+mn-cs"/>
              </a:rPr>
              <a:t> from the </a:t>
            </a:r>
            <a:r>
              <a:rPr lang="en-US" sz="1200" b="0" i="0" kern="1200" dirty="0" err="1" smtClean="0">
                <a:solidFill>
                  <a:schemeClr val="tx1"/>
                </a:solidFill>
                <a:latin typeface="Times New Roman" pitchFamily="18" charset="0"/>
                <a:ea typeface="+mn-ea"/>
                <a:cs typeface="+mn-cs"/>
              </a:rPr>
              <a:t>Kepler</a:t>
            </a:r>
            <a:r>
              <a:rPr lang="en-US" sz="1200" b="0" i="0" kern="1200" dirty="0" smtClean="0">
                <a:solidFill>
                  <a:schemeClr val="tx1"/>
                </a:solidFill>
                <a:latin typeface="Times New Roman" pitchFamily="18" charset="0"/>
                <a:ea typeface="+mn-ea"/>
                <a:cs typeface="+mn-cs"/>
              </a:rPr>
              <a:t> science team put together a visualization of all the multiple-planet systems discovered by the </a:t>
            </a:r>
            <a:r>
              <a:rPr lang="en-US" sz="1200" b="0" i="0" kern="1200" dirty="0" err="1" smtClean="0">
                <a:solidFill>
                  <a:schemeClr val="tx1"/>
                </a:solidFill>
                <a:latin typeface="Times New Roman" pitchFamily="18" charset="0"/>
                <a:ea typeface="+mn-ea"/>
                <a:cs typeface="+mn-cs"/>
              </a:rPr>
              <a:t>Kepler</a:t>
            </a:r>
            <a:r>
              <a:rPr lang="en-US" sz="1200" b="0" i="0" kern="1200" dirty="0" smtClean="0">
                <a:solidFill>
                  <a:schemeClr val="tx1"/>
                </a:solidFill>
                <a:latin typeface="Times New Roman" pitchFamily="18" charset="0"/>
                <a:ea typeface="+mn-ea"/>
                <a:cs typeface="+mn-cs"/>
              </a:rPr>
              <a:t> spacecraft as of February of 2011. This second version illustrates the planet candidates found as of Feb 2012: 885 planet candidates in 361 systems—double the number of systems in the original </a:t>
            </a:r>
            <a:r>
              <a:rPr lang="en-US" sz="1200" b="0" i="0" kern="1200" dirty="0" err="1" smtClean="0">
                <a:solidFill>
                  <a:schemeClr val="tx1"/>
                </a:solidFill>
                <a:latin typeface="Times New Roman" pitchFamily="18" charset="0"/>
                <a:ea typeface="+mn-ea"/>
                <a:cs typeface="+mn-cs"/>
              </a:rPr>
              <a:t>Kepler</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Orrery</a:t>
            </a:r>
            <a:r>
              <a:rPr lang="en-US" sz="1200" b="0" i="0" kern="1200" dirty="0" smtClean="0">
                <a:solidFill>
                  <a:schemeClr val="tx1"/>
                </a:solidFill>
                <a:latin typeface="Times New Roman" pitchFamily="18" charset="0"/>
                <a:ea typeface="+mn-ea"/>
                <a:cs typeface="+mn-cs"/>
              </a:rPr>
              <a:t>. The orbit radii are to scale with respect to each other and planet sizes are to scale with respect to each other, but orbits and planet sizes are different scales. The colors are in order of semi-major axis: two-planet systems (242 in all) have a yellow outer planet; 3-planet (85) green, 4-planet (25) light blue, 5-planet (8) dark blue, 6-planet (1, Kepler-11) purple.</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See also New York Times </a:t>
            </a:r>
            <a:r>
              <a:rPr lang="en-US" sz="1200" b="0" i="0" u="sng" kern="1200" dirty="0" smtClean="0">
                <a:solidFill>
                  <a:schemeClr val="tx1"/>
                </a:solidFill>
                <a:latin typeface="Times New Roman" pitchFamily="18" charset="0"/>
                <a:ea typeface="+mn-ea"/>
                <a:cs typeface="+mn-cs"/>
                <a:hlinkClick r:id="rId3"/>
              </a:rPr>
              <a:t>interactive animation "</a:t>
            </a:r>
            <a:r>
              <a:rPr lang="en-US" sz="1200" b="0" i="0" u="sng" kern="1200" dirty="0" err="1" smtClean="0">
                <a:solidFill>
                  <a:schemeClr val="tx1"/>
                </a:solidFill>
                <a:latin typeface="Times New Roman" pitchFamily="18" charset="0"/>
                <a:ea typeface="+mn-ea"/>
                <a:cs typeface="+mn-cs"/>
                <a:hlinkClick r:id="rId3"/>
              </a:rPr>
              <a:t>Kepler's</a:t>
            </a:r>
            <a:r>
              <a:rPr lang="en-US" sz="1200" b="0" i="0" u="sng" kern="1200" dirty="0" smtClean="0">
                <a:solidFill>
                  <a:schemeClr val="tx1"/>
                </a:solidFill>
                <a:latin typeface="Times New Roman" pitchFamily="18" charset="0"/>
                <a:ea typeface="+mn-ea"/>
                <a:cs typeface="+mn-cs"/>
                <a:hlinkClick r:id="rId3"/>
              </a:rPr>
              <a:t> Tally of Planets"</a:t>
            </a:r>
            <a:endParaRPr lang="en-US" sz="1200" b="0" i="0" kern="1200" dirty="0" smtClean="0">
              <a:solidFill>
                <a:schemeClr val="tx1"/>
              </a:solidFill>
              <a:latin typeface="Times New Roman" pitchFamily="18" charset="0"/>
              <a:ea typeface="+mn-ea"/>
              <a:cs typeface="+mn-cs"/>
            </a:endParaRPr>
          </a:p>
          <a:p>
            <a:r>
              <a:rPr lang="en-US" sz="1200" b="1" i="1" kern="1200" dirty="0" smtClean="0">
                <a:solidFill>
                  <a:schemeClr val="tx1"/>
                </a:solidFill>
                <a:latin typeface="Times New Roman" pitchFamily="18" charset="0"/>
                <a:ea typeface="+mn-ea"/>
                <a:cs typeface="+mn-cs"/>
              </a:rPr>
              <a:t>Credit:</a:t>
            </a:r>
            <a:r>
              <a:rPr lang="en-US" sz="1200" b="0" i="1" kern="1200" dirty="0" smtClean="0">
                <a:solidFill>
                  <a:schemeClr val="tx1"/>
                </a:solidFill>
                <a:latin typeface="Times New Roman" pitchFamily="18" charset="0"/>
                <a:ea typeface="+mn-ea"/>
                <a:cs typeface="+mn-cs"/>
              </a:rPr>
              <a:t> Daniel </a:t>
            </a:r>
            <a:r>
              <a:rPr lang="en-US" sz="1200" b="0" i="1" kern="1200" dirty="0" err="1" smtClean="0">
                <a:solidFill>
                  <a:schemeClr val="tx1"/>
                </a:solidFill>
                <a:latin typeface="Times New Roman" pitchFamily="18" charset="0"/>
                <a:ea typeface="+mn-ea"/>
                <a:cs typeface="+mn-cs"/>
              </a:rPr>
              <a:t>Fabrycky</a:t>
            </a:r>
            <a:endParaRPr lang="en-US" sz="1200" b="0" i="0" kern="1200" dirty="0" smtClean="0">
              <a:solidFill>
                <a:schemeClr val="tx1"/>
              </a:solidFill>
              <a:latin typeface="Times New Roman" pitchFamily="18" charset="0"/>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27</a:t>
            </a:fld>
            <a:endParaRPr lang="pt-B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47D7BF1-FA4C-49C9-950F-3458C82780FB}" type="slidenum">
              <a:rPr lang="pt-BR" smtClean="0">
                <a:latin typeface="Arial" pitchFamily="34" charset="0"/>
              </a:rPr>
              <a:pPr/>
              <a:t>30</a:t>
            </a:fld>
            <a:endParaRPr lang="pt-BR" smtClean="0">
              <a:latin typeface="Arial" pitchFamily="34" charset="0"/>
            </a:endParaRPr>
          </a:p>
        </p:txBody>
      </p:sp>
      <p:sp>
        <p:nvSpPr>
          <p:cNvPr id="66563" name="Rectangle 2"/>
          <p:cNvSpPr>
            <a:spLocks noGrp="1" noRot="1" noChangeAspect="1" noChangeArrowheads="1" noTextEdit="1"/>
          </p:cNvSpPr>
          <p:nvPr>
            <p:ph type="sldImg"/>
          </p:nvPr>
        </p:nvSpPr>
        <p:spPr>
          <a:xfrm>
            <a:off x="1258888" y="652463"/>
            <a:ext cx="4340225" cy="3254375"/>
          </a:xfrm>
          <a:ln cap="flat"/>
        </p:spPr>
      </p:sp>
      <p:sp>
        <p:nvSpPr>
          <p:cNvPr id="66564" name="Rectangle 3"/>
          <p:cNvSpPr>
            <a:spLocks noGrp="1" noChangeArrowheads="1"/>
          </p:cNvSpPr>
          <p:nvPr>
            <p:ph type="body" idx="1"/>
          </p:nvPr>
        </p:nvSpPr>
        <p:spPr>
          <a:noFill/>
          <a:ln/>
        </p:spPr>
        <p:txBody>
          <a:bodyPr/>
          <a:lstStyle/>
          <a:p>
            <a:r>
              <a:rPr lang="pt-BR" dirty="0" smtClean="0"/>
              <a:t>https://commons.wikimedia.org/wiki/File:Kepler186f-ComparisonGraphic-20140417.jpg</a:t>
            </a:r>
          </a:p>
          <a:p>
            <a:endParaRPr lang="pt-BR" dirty="0" smtClean="0"/>
          </a:p>
          <a:p>
            <a:r>
              <a:rPr lang="en-US" sz="1200" b="1" i="0" kern="1200" dirty="0" smtClean="0">
                <a:solidFill>
                  <a:schemeClr val="tx1"/>
                </a:solidFill>
                <a:latin typeface="Times New Roman" pitchFamily="18" charset="0"/>
                <a:ea typeface="+mn-ea"/>
                <a:cs typeface="+mn-cs"/>
              </a:rPr>
              <a:t>English:</a:t>
            </a:r>
            <a:r>
              <a:rPr lang="en-US" sz="1200" b="0" i="0" kern="1200" dirty="0" smtClean="0">
                <a:solidFill>
                  <a:schemeClr val="tx1"/>
                </a:solidFill>
                <a:latin typeface="Times New Roman" pitchFamily="18" charset="0"/>
                <a:ea typeface="+mn-ea"/>
                <a:cs typeface="+mn-cs"/>
              </a:rPr>
              <a:t> Kepler-186 and the Solar System</a:t>
            </a:r>
            <a:r>
              <a:rPr lang="en-US" sz="1200" b="0" i="0" u="none" strike="noStrike" kern="1200" dirty="0" smtClean="0">
                <a:solidFill>
                  <a:schemeClr val="tx1"/>
                </a:solidFill>
                <a:latin typeface="Times New Roman" pitchFamily="18" charset="0"/>
                <a:ea typeface="+mn-ea"/>
                <a:cs typeface="+mn-cs"/>
                <a:hlinkClick r:id="rId3"/>
              </a:rPr>
              <a:t>http://www.nasa.gov/ames/kepler/kepler-186-and-the-solar-system</a:t>
            </a:r>
            <a:endParaRPr lang="en-US" sz="1200" b="0" i="0" kern="1200" dirty="0" smtClean="0">
              <a:solidFill>
                <a:schemeClr val="tx1"/>
              </a:solidFill>
              <a:latin typeface="Times New Roman" pitchFamily="18" charset="0"/>
              <a:ea typeface="+mn-ea"/>
              <a:cs typeface="+mn-cs"/>
            </a:endParaRPr>
          </a:p>
          <a:p>
            <a:r>
              <a:rPr lang="en-US" sz="1200" b="0" i="0" u="none" strike="noStrike" kern="1200" dirty="0" smtClean="0">
                <a:solidFill>
                  <a:schemeClr val="tx1"/>
                </a:solidFill>
                <a:latin typeface="Times New Roman" pitchFamily="18" charset="0"/>
                <a:ea typeface="+mn-ea"/>
                <a:cs typeface="+mn-cs"/>
                <a:hlinkClick r:id="rId4"/>
              </a:rPr>
              <a:t>http://www.jpl.nasa.gov/news/news.php?release=2014-119</a:t>
            </a:r>
            <a:endParaRPr lang="en-US" sz="1200" b="0" i="0" kern="1200" dirty="0" smtClean="0">
              <a:solidFill>
                <a:schemeClr val="tx1"/>
              </a:solidFill>
              <a:latin typeface="Times New Roman" pitchFamily="18" charset="0"/>
              <a:ea typeface="+mn-ea"/>
              <a:cs typeface="+mn-cs"/>
            </a:endParaRPr>
          </a:p>
          <a:p>
            <a:r>
              <a:rPr lang="en-US" sz="1200" b="0" i="0" u="none" strike="noStrike" kern="1200" dirty="0" smtClean="0">
                <a:solidFill>
                  <a:schemeClr val="tx1"/>
                </a:solidFill>
                <a:latin typeface="Times New Roman" pitchFamily="18" charset="0"/>
                <a:ea typeface="+mn-ea"/>
                <a:cs typeface="+mn-cs"/>
                <a:hlinkClick r:id="rId5"/>
              </a:rPr>
              <a:t>http://www.jpl.nasa.gov/spaceimages/details.php?id=PIA18000</a:t>
            </a:r>
            <a:endParaRPr lang="en-US" sz="1200" b="0"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The diagram compares the planets of our inner solar system to Kepler-186, a five-planet star system about 500 light-years from Earth in the constellation Cygnus. The five planets of Kepler-186 orbit an M dwarf, a star that is </a:t>
            </a:r>
            <a:r>
              <a:rPr lang="en-US" sz="1200" b="0" i="0" kern="1200" dirty="0" err="1" smtClean="0">
                <a:solidFill>
                  <a:schemeClr val="tx1"/>
                </a:solidFill>
                <a:latin typeface="Times New Roman" pitchFamily="18" charset="0"/>
                <a:ea typeface="+mn-ea"/>
                <a:cs typeface="+mn-cs"/>
              </a:rPr>
              <a:t>is</a:t>
            </a:r>
            <a:r>
              <a:rPr lang="en-US" sz="1200" b="0" i="0" kern="1200" dirty="0" smtClean="0">
                <a:solidFill>
                  <a:schemeClr val="tx1"/>
                </a:solidFill>
                <a:latin typeface="Times New Roman" pitchFamily="18" charset="0"/>
                <a:ea typeface="+mn-ea"/>
                <a:cs typeface="+mn-cs"/>
              </a:rPr>
              <a:t> half the size and mass of the sun.</a:t>
            </a:r>
          </a:p>
          <a:p>
            <a:r>
              <a:rPr lang="en-US" sz="1200" b="0" i="0" kern="1200" dirty="0" smtClean="0">
                <a:solidFill>
                  <a:schemeClr val="tx1"/>
                </a:solidFill>
                <a:latin typeface="Times New Roman" pitchFamily="18" charset="0"/>
                <a:ea typeface="+mn-ea"/>
                <a:cs typeface="+mn-cs"/>
              </a:rPr>
              <a:t>The Kepler-186 system is home to Kepler-186f, the first validated Earth-size planet orbiting a distant star in the habitable zone—a range of distance from a star where liquid water might pool on the planet's surface. The discovery of Kepler-186f confirms that Earth-size planets exist in the habitable zones of other stars and signals a significant step toward finding a world similar to Earth.</a:t>
            </a:r>
          </a:p>
          <a:p>
            <a:r>
              <a:rPr lang="en-US" sz="1200" b="0" i="0" kern="1200" dirty="0" smtClean="0">
                <a:solidFill>
                  <a:schemeClr val="tx1"/>
                </a:solidFill>
                <a:latin typeface="Times New Roman" pitchFamily="18" charset="0"/>
                <a:ea typeface="+mn-ea"/>
                <a:cs typeface="+mn-cs"/>
              </a:rPr>
              <a:t>The size of Kepler-186f is known to be less ten percent larger than Earth, but its mass and composition are not known. Kepler-186f orbits its star once every 130 days, receiving one-third the heat energy that Earth does from the sun. This places the planet near the outer edge of the habitable zone.</a:t>
            </a:r>
          </a:p>
          <a:p>
            <a:r>
              <a:rPr lang="en-US" sz="1200" b="0" i="0" kern="1200" dirty="0" smtClean="0">
                <a:solidFill>
                  <a:schemeClr val="tx1"/>
                </a:solidFill>
                <a:latin typeface="Times New Roman" pitchFamily="18" charset="0"/>
                <a:ea typeface="+mn-ea"/>
                <a:cs typeface="+mn-cs"/>
              </a:rPr>
              <a:t>The inner four companion planets each measure less than fifty percent the size of Earth. Kepler-186b, Kepler-186c, Kepler-186d and Kepler-186, orbit every 4, 7, 13 and 22 days, respectively, making them very hot and inhospitable for life as we know it.</a:t>
            </a:r>
          </a:p>
          <a:p>
            <a:r>
              <a:rPr lang="en-US" sz="1200" b="0" i="0" kern="1200" dirty="0" smtClean="0">
                <a:solidFill>
                  <a:schemeClr val="tx1"/>
                </a:solidFill>
                <a:latin typeface="Times New Roman" pitchFamily="18" charset="0"/>
                <a:ea typeface="+mn-ea"/>
                <a:cs typeface="+mn-cs"/>
              </a:rPr>
              <a:t>The </a:t>
            </a:r>
            <a:r>
              <a:rPr lang="en-US" sz="1200" b="0" i="0" kern="1200" dirty="0" err="1" smtClean="0">
                <a:solidFill>
                  <a:schemeClr val="tx1"/>
                </a:solidFill>
                <a:latin typeface="Times New Roman" pitchFamily="18" charset="0"/>
                <a:ea typeface="+mn-ea"/>
                <a:cs typeface="+mn-cs"/>
              </a:rPr>
              <a:t>Kepler</a:t>
            </a:r>
            <a:r>
              <a:rPr lang="en-US" sz="1200" b="0" i="0" kern="1200" dirty="0" smtClean="0">
                <a:solidFill>
                  <a:schemeClr val="tx1"/>
                </a:solidFill>
                <a:latin typeface="Times New Roman" pitchFamily="18" charset="0"/>
                <a:ea typeface="+mn-ea"/>
                <a:cs typeface="+mn-cs"/>
              </a:rPr>
              <a:t> space telescope infers the existence of a planet by the amount of starlight blocked when it passes in front of its star. From these data, a planet's radius, orbital period and the amount of energy </a:t>
            </a:r>
            <a:r>
              <a:rPr lang="en-US" sz="1200" b="0" i="0" kern="1200" dirty="0" err="1" smtClean="0">
                <a:solidFill>
                  <a:schemeClr val="tx1"/>
                </a:solidFill>
                <a:latin typeface="Times New Roman" pitchFamily="18" charset="0"/>
                <a:ea typeface="+mn-ea"/>
                <a:cs typeface="+mn-cs"/>
              </a:rPr>
              <a:t>recieved</a:t>
            </a:r>
            <a:r>
              <a:rPr lang="en-US" sz="1200" b="0" i="0" kern="1200" dirty="0" smtClean="0">
                <a:solidFill>
                  <a:schemeClr val="tx1"/>
                </a:solidFill>
                <a:latin typeface="Times New Roman" pitchFamily="18" charset="0"/>
                <a:ea typeface="+mn-ea"/>
                <a:cs typeface="+mn-cs"/>
              </a:rPr>
              <a:t> from the host star can be determined.</a:t>
            </a:r>
          </a:p>
          <a:p>
            <a:r>
              <a:rPr lang="en-US" sz="1200" b="0" i="0" kern="1200" dirty="0" smtClean="0">
                <a:solidFill>
                  <a:schemeClr val="tx1"/>
                </a:solidFill>
                <a:latin typeface="Times New Roman" pitchFamily="18" charset="0"/>
                <a:ea typeface="+mn-ea"/>
                <a:cs typeface="+mn-cs"/>
              </a:rPr>
              <a:t>The artistic concept of Kepler-186f is the result of scientists and artists collaborating to imagine the appearance of these distant worlds.</a:t>
            </a:r>
            <a:endParaRPr lang="pt-BR" dirty="0" smtClean="0"/>
          </a:p>
          <a:p>
            <a:endParaRPr lang="pt-BR" dirty="0" smtClean="0"/>
          </a:p>
          <a:p>
            <a:r>
              <a:rPr lang="pt-BR" dirty="0" smtClean="0"/>
              <a:t>Crédito da imagem: </a:t>
            </a:r>
            <a:r>
              <a:rPr lang="pt-BR" sz="1200" b="0" i="0" kern="1200" dirty="0" smtClean="0">
                <a:solidFill>
                  <a:schemeClr val="tx1"/>
                </a:solidFill>
                <a:latin typeface="Times New Roman" pitchFamily="18" charset="0"/>
                <a:ea typeface="+mn-ea"/>
                <a:cs typeface="+mn-cs"/>
              </a:rPr>
              <a:t>NASA Ames / SETI </a:t>
            </a:r>
            <a:r>
              <a:rPr lang="pt-BR" sz="1200" b="0" i="0" kern="1200" dirty="0" err="1" smtClean="0">
                <a:solidFill>
                  <a:schemeClr val="tx1"/>
                </a:solidFill>
                <a:latin typeface="Times New Roman" pitchFamily="18" charset="0"/>
                <a:ea typeface="+mn-ea"/>
                <a:cs typeface="+mn-cs"/>
              </a:rPr>
              <a:t>Institute</a:t>
            </a:r>
            <a:r>
              <a:rPr lang="pt-BR" sz="1200" b="0" i="0" kern="1200" dirty="0" smtClean="0">
                <a:solidFill>
                  <a:schemeClr val="tx1"/>
                </a:solidFill>
                <a:latin typeface="Times New Roman" pitchFamily="18" charset="0"/>
                <a:ea typeface="+mn-ea"/>
                <a:cs typeface="+mn-cs"/>
              </a:rPr>
              <a:t> / </a:t>
            </a:r>
            <a:r>
              <a:rPr lang="pt-BR" sz="1200" b="0" i="0" kern="1200" dirty="0" err="1" smtClean="0">
                <a:solidFill>
                  <a:schemeClr val="tx1"/>
                </a:solidFill>
                <a:latin typeface="Times New Roman" pitchFamily="18" charset="0"/>
                <a:ea typeface="+mn-ea"/>
                <a:cs typeface="+mn-cs"/>
              </a:rPr>
              <a:t>JPL-CalTech</a:t>
            </a:r>
            <a:r>
              <a:rPr lang="pt-BR" sz="1200" b="0" i="0" kern="1200" dirty="0" smtClean="0">
                <a:solidFill>
                  <a:schemeClr val="tx1"/>
                </a:solidFill>
                <a:latin typeface="Times New Roman" pitchFamily="18" charset="0"/>
                <a:ea typeface="+mn-ea"/>
                <a:cs typeface="+mn-cs"/>
              </a:rPr>
              <a:t>.</a:t>
            </a:r>
            <a:endParaRPr lang="pt-BR"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47D7BF1-FA4C-49C9-950F-3458C82780FB}" type="slidenum">
              <a:rPr lang="pt-BR" smtClean="0">
                <a:latin typeface="Arial" pitchFamily="34" charset="0"/>
              </a:rPr>
              <a:pPr/>
              <a:t>31</a:t>
            </a:fld>
            <a:endParaRPr lang="pt-BR" smtClean="0">
              <a:latin typeface="Arial" pitchFamily="34" charset="0"/>
            </a:endParaRPr>
          </a:p>
        </p:txBody>
      </p:sp>
      <p:sp>
        <p:nvSpPr>
          <p:cNvPr id="66563" name="Rectangle 2"/>
          <p:cNvSpPr>
            <a:spLocks noGrp="1" noRot="1" noChangeAspect="1" noChangeArrowheads="1" noTextEdit="1"/>
          </p:cNvSpPr>
          <p:nvPr>
            <p:ph type="sldImg"/>
          </p:nvPr>
        </p:nvSpPr>
        <p:spPr>
          <a:xfrm>
            <a:off x="1258888" y="652463"/>
            <a:ext cx="4340225" cy="3254375"/>
          </a:xfrm>
          <a:ln cap="flat"/>
        </p:spPr>
      </p:sp>
      <p:sp>
        <p:nvSpPr>
          <p:cNvPr id="66564" name="Rectangle 3"/>
          <p:cNvSpPr>
            <a:spLocks noGrp="1" noChangeArrowheads="1"/>
          </p:cNvSpPr>
          <p:nvPr>
            <p:ph type="body" idx="1"/>
          </p:nvPr>
        </p:nvSpPr>
        <p:spPr>
          <a:noFill/>
          <a:ln/>
        </p:spPr>
        <p:txBody>
          <a:bodyPr/>
          <a:lstStyle/>
          <a:p>
            <a:r>
              <a:rPr lang="pt-BR" dirty="0" smtClean="0"/>
              <a:t>Crédito da imagem: </a:t>
            </a:r>
            <a:r>
              <a:rPr lang="pt-BR" sz="1200" b="0" i="0" kern="1200" dirty="0" smtClean="0">
                <a:solidFill>
                  <a:schemeClr val="tx1"/>
                </a:solidFill>
                <a:latin typeface="Times New Roman" pitchFamily="18" charset="0"/>
                <a:ea typeface="+mn-ea"/>
                <a:cs typeface="+mn-cs"/>
              </a:rPr>
              <a:t>NASA Ames / SETI </a:t>
            </a:r>
            <a:r>
              <a:rPr lang="pt-BR" sz="1200" b="0" i="0" kern="1200" dirty="0" err="1" smtClean="0">
                <a:solidFill>
                  <a:schemeClr val="tx1"/>
                </a:solidFill>
                <a:latin typeface="Times New Roman" pitchFamily="18" charset="0"/>
                <a:ea typeface="+mn-ea"/>
                <a:cs typeface="+mn-cs"/>
              </a:rPr>
              <a:t>Institute</a:t>
            </a:r>
            <a:r>
              <a:rPr lang="pt-BR" sz="1200" b="0" i="0" kern="1200" dirty="0" smtClean="0">
                <a:solidFill>
                  <a:schemeClr val="tx1"/>
                </a:solidFill>
                <a:latin typeface="Times New Roman" pitchFamily="18" charset="0"/>
                <a:ea typeface="+mn-ea"/>
                <a:cs typeface="+mn-cs"/>
              </a:rPr>
              <a:t> / </a:t>
            </a:r>
            <a:r>
              <a:rPr lang="pt-BR" sz="1200" b="0" i="0" kern="1200" dirty="0" err="1" smtClean="0">
                <a:solidFill>
                  <a:schemeClr val="tx1"/>
                </a:solidFill>
                <a:latin typeface="Times New Roman" pitchFamily="18" charset="0"/>
                <a:ea typeface="+mn-ea"/>
                <a:cs typeface="+mn-cs"/>
              </a:rPr>
              <a:t>JPL-CalTech</a:t>
            </a:r>
            <a:r>
              <a:rPr lang="pt-BR" sz="1200" b="0" i="0" kern="1200" dirty="0" smtClean="0">
                <a:solidFill>
                  <a:schemeClr val="tx1"/>
                </a:solidFill>
                <a:latin typeface="Times New Roman" pitchFamily="18" charset="0"/>
                <a:ea typeface="+mn-ea"/>
                <a:cs typeface="+mn-cs"/>
              </a:rPr>
              <a:t>.</a:t>
            </a:r>
            <a:endParaRPr lang="pt-BR"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47D7BF1-FA4C-49C9-950F-3458C82780FB}" type="slidenum">
              <a:rPr lang="pt-BR" smtClean="0">
                <a:latin typeface="Arial" pitchFamily="34" charset="0"/>
              </a:rPr>
              <a:pPr/>
              <a:t>32</a:t>
            </a:fld>
            <a:endParaRPr lang="pt-BR" smtClean="0">
              <a:latin typeface="Arial" pitchFamily="34" charset="0"/>
            </a:endParaRPr>
          </a:p>
        </p:txBody>
      </p:sp>
      <p:sp>
        <p:nvSpPr>
          <p:cNvPr id="66563" name="Rectangle 2"/>
          <p:cNvSpPr>
            <a:spLocks noGrp="1" noRot="1" noChangeAspect="1" noChangeArrowheads="1" noTextEdit="1"/>
          </p:cNvSpPr>
          <p:nvPr>
            <p:ph type="sldImg"/>
          </p:nvPr>
        </p:nvSpPr>
        <p:spPr>
          <a:xfrm>
            <a:off x="1258888" y="652463"/>
            <a:ext cx="4340225" cy="3254375"/>
          </a:xfrm>
          <a:ln cap="flat"/>
        </p:spPr>
      </p:sp>
      <p:sp>
        <p:nvSpPr>
          <p:cNvPr id="66564" name="Rectangle 3"/>
          <p:cNvSpPr>
            <a:spLocks noGrp="1" noChangeArrowheads="1"/>
          </p:cNvSpPr>
          <p:nvPr>
            <p:ph type="body" idx="1"/>
          </p:nvPr>
        </p:nvSpPr>
        <p:spPr>
          <a:noFill/>
          <a:ln/>
        </p:spPr>
        <p:txBody>
          <a:bodyPr/>
          <a:lstStyle/>
          <a:p>
            <a:r>
              <a:rPr lang="pt-BR" dirty="0" smtClean="0"/>
              <a:t>http://www.nasa.gov/sites/default/files/images/607773main_Kepler22bDiagram_raw_full.jpg</a:t>
            </a:r>
          </a:p>
          <a:p>
            <a:r>
              <a:rPr lang="pt-BR" dirty="0" smtClean="0"/>
              <a:t>https://en.wikipedia.org/wiki/Kepler-22b</a:t>
            </a:r>
          </a:p>
          <a:p>
            <a:r>
              <a:rPr lang="pt-BR" dirty="0" smtClean="0"/>
              <a:t>http://www.nasa.gov/mission_pages/kepler/multimedia/images/kepler-22b-diagram.html</a:t>
            </a:r>
          </a:p>
          <a:p>
            <a:r>
              <a:rPr lang="pt-BR" dirty="0" smtClean="0"/>
              <a:t>Crédito da imagem: </a:t>
            </a:r>
            <a:r>
              <a:rPr lang="pt-BR" sz="1200" b="0" i="0" kern="1200" dirty="0" smtClean="0">
                <a:solidFill>
                  <a:schemeClr val="tx1"/>
                </a:solidFill>
                <a:latin typeface="Times New Roman" pitchFamily="18" charset="0"/>
                <a:ea typeface="+mn-ea"/>
                <a:cs typeface="+mn-cs"/>
              </a:rPr>
              <a:t>NASA Ames / SETI </a:t>
            </a:r>
            <a:r>
              <a:rPr lang="pt-BR" sz="1200" b="0" i="0" kern="1200" dirty="0" err="1" smtClean="0">
                <a:solidFill>
                  <a:schemeClr val="tx1"/>
                </a:solidFill>
                <a:latin typeface="Times New Roman" pitchFamily="18" charset="0"/>
                <a:ea typeface="+mn-ea"/>
                <a:cs typeface="+mn-cs"/>
              </a:rPr>
              <a:t>Institute</a:t>
            </a:r>
            <a:r>
              <a:rPr lang="pt-BR" sz="1200" b="0" i="0" kern="1200" dirty="0" smtClean="0">
                <a:solidFill>
                  <a:schemeClr val="tx1"/>
                </a:solidFill>
                <a:latin typeface="Times New Roman" pitchFamily="18" charset="0"/>
                <a:ea typeface="+mn-ea"/>
                <a:cs typeface="+mn-cs"/>
              </a:rPr>
              <a:t> / </a:t>
            </a:r>
            <a:r>
              <a:rPr lang="pt-BR" sz="1200" b="0" i="0" kern="1200" dirty="0" err="1" smtClean="0">
                <a:solidFill>
                  <a:schemeClr val="tx1"/>
                </a:solidFill>
                <a:latin typeface="Times New Roman" pitchFamily="18" charset="0"/>
                <a:ea typeface="+mn-ea"/>
                <a:cs typeface="+mn-cs"/>
              </a:rPr>
              <a:t>JPL-CalTech</a:t>
            </a:r>
            <a:r>
              <a:rPr lang="pt-BR" sz="1200" b="0" i="0" kern="1200" dirty="0" smtClean="0">
                <a:solidFill>
                  <a:schemeClr val="tx1"/>
                </a:solidFill>
                <a:latin typeface="Times New Roman" pitchFamily="18" charset="0"/>
                <a:ea typeface="+mn-ea"/>
                <a:cs typeface="+mn-cs"/>
              </a:rPr>
              <a:t>.</a:t>
            </a:r>
            <a:endParaRPr lang="pt-BR"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47D7BF1-FA4C-49C9-950F-3458C82780FB}" type="slidenum">
              <a:rPr lang="pt-BR" smtClean="0">
                <a:latin typeface="Arial" pitchFamily="34" charset="0"/>
              </a:rPr>
              <a:pPr/>
              <a:t>33</a:t>
            </a:fld>
            <a:endParaRPr lang="pt-BR" smtClean="0">
              <a:latin typeface="Arial" pitchFamily="34" charset="0"/>
            </a:endParaRPr>
          </a:p>
        </p:txBody>
      </p:sp>
      <p:sp>
        <p:nvSpPr>
          <p:cNvPr id="66563" name="Rectangle 2"/>
          <p:cNvSpPr>
            <a:spLocks noGrp="1" noRot="1" noChangeAspect="1" noChangeArrowheads="1" noTextEdit="1"/>
          </p:cNvSpPr>
          <p:nvPr>
            <p:ph type="sldImg"/>
          </p:nvPr>
        </p:nvSpPr>
        <p:spPr>
          <a:xfrm>
            <a:off x="1258888" y="652463"/>
            <a:ext cx="4340225" cy="3254375"/>
          </a:xfrm>
          <a:ln cap="flat"/>
        </p:spPr>
      </p:sp>
      <p:sp>
        <p:nvSpPr>
          <p:cNvPr id="66564" name="Rectangle 3"/>
          <p:cNvSpPr>
            <a:spLocks noGrp="1" noChangeArrowheads="1"/>
          </p:cNvSpPr>
          <p:nvPr>
            <p:ph type="body" idx="1"/>
          </p:nvPr>
        </p:nvSpPr>
        <p:spPr>
          <a:noFill/>
          <a:ln/>
        </p:spPr>
        <p:txBody>
          <a:bodyPr/>
          <a:lstStyle/>
          <a:p>
            <a:r>
              <a:rPr lang="pt-BR" dirty="0" smtClean="0"/>
              <a:t>Crédito da imagem: </a:t>
            </a:r>
            <a:r>
              <a:rPr lang="pt-BR" sz="1200" b="0" i="0" kern="1200" dirty="0" smtClean="0">
                <a:solidFill>
                  <a:schemeClr val="tx1"/>
                </a:solidFill>
                <a:latin typeface="Times New Roman" pitchFamily="18" charset="0"/>
                <a:ea typeface="+mn-ea"/>
                <a:cs typeface="+mn-cs"/>
              </a:rPr>
              <a:t>NASA Ames / SETI </a:t>
            </a:r>
            <a:r>
              <a:rPr lang="pt-BR" sz="1200" b="0" i="0" kern="1200" dirty="0" err="1" smtClean="0">
                <a:solidFill>
                  <a:schemeClr val="tx1"/>
                </a:solidFill>
                <a:latin typeface="Times New Roman" pitchFamily="18" charset="0"/>
                <a:ea typeface="+mn-ea"/>
                <a:cs typeface="+mn-cs"/>
              </a:rPr>
              <a:t>Institute</a:t>
            </a:r>
            <a:r>
              <a:rPr lang="pt-BR" sz="1200" b="0" i="0" kern="1200" dirty="0" smtClean="0">
                <a:solidFill>
                  <a:schemeClr val="tx1"/>
                </a:solidFill>
                <a:latin typeface="Times New Roman" pitchFamily="18" charset="0"/>
                <a:ea typeface="+mn-ea"/>
                <a:cs typeface="+mn-cs"/>
              </a:rPr>
              <a:t> / </a:t>
            </a:r>
            <a:r>
              <a:rPr lang="pt-BR" sz="1200" b="0" i="0" kern="1200" dirty="0" err="1" smtClean="0">
                <a:solidFill>
                  <a:schemeClr val="tx1"/>
                </a:solidFill>
                <a:latin typeface="Times New Roman" pitchFamily="18" charset="0"/>
                <a:ea typeface="+mn-ea"/>
                <a:cs typeface="+mn-cs"/>
              </a:rPr>
              <a:t>JPL-CalTech</a:t>
            </a:r>
            <a:r>
              <a:rPr lang="pt-BR" sz="1200" b="0" i="0" kern="1200" dirty="0" smtClean="0">
                <a:solidFill>
                  <a:schemeClr val="tx1"/>
                </a:solidFill>
                <a:latin typeface="Times New Roman" pitchFamily="18" charset="0"/>
                <a:ea typeface="+mn-ea"/>
                <a:cs typeface="+mn-cs"/>
              </a:rPr>
              <a:t>.</a:t>
            </a:r>
            <a:endParaRPr lang="pt-BR"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47D7BF1-FA4C-49C9-950F-3458C82780FB}" type="slidenum">
              <a:rPr lang="pt-BR" smtClean="0">
                <a:latin typeface="Arial" pitchFamily="34" charset="0"/>
              </a:rPr>
              <a:pPr/>
              <a:t>34</a:t>
            </a:fld>
            <a:endParaRPr lang="pt-BR" smtClean="0">
              <a:latin typeface="Arial" pitchFamily="34" charset="0"/>
            </a:endParaRPr>
          </a:p>
        </p:txBody>
      </p:sp>
      <p:sp>
        <p:nvSpPr>
          <p:cNvPr id="66563" name="Rectangle 2"/>
          <p:cNvSpPr>
            <a:spLocks noGrp="1" noRot="1" noChangeAspect="1" noChangeArrowheads="1" noTextEdit="1"/>
          </p:cNvSpPr>
          <p:nvPr>
            <p:ph type="sldImg"/>
          </p:nvPr>
        </p:nvSpPr>
        <p:spPr>
          <a:xfrm>
            <a:off x="1258888" y="652463"/>
            <a:ext cx="4340225" cy="3254375"/>
          </a:xfrm>
          <a:ln cap="flat"/>
        </p:spPr>
      </p:sp>
      <p:sp>
        <p:nvSpPr>
          <p:cNvPr id="66564" name="Rectangle 3"/>
          <p:cNvSpPr>
            <a:spLocks noGrp="1" noChangeArrowheads="1"/>
          </p:cNvSpPr>
          <p:nvPr>
            <p:ph type="body" idx="1"/>
          </p:nvPr>
        </p:nvSpPr>
        <p:spPr>
          <a:noFill/>
          <a:ln/>
        </p:spPr>
        <p:txBody>
          <a:bodyPr/>
          <a:lstStyle/>
          <a:p>
            <a:r>
              <a:rPr lang="pt-BR" dirty="0" smtClean="0"/>
              <a:t>http://www.hpcf.upr.edu/~abel/phl/kapteyn/Kapteyn_b.jpg</a:t>
            </a:r>
          </a:p>
          <a:p>
            <a:r>
              <a:rPr lang="pt-BR" dirty="0" smtClean="0"/>
              <a:t>http://phl.upr.edu/press-releases/kapteyn</a:t>
            </a:r>
          </a:p>
          <a:p>
            <a:r>
              <a:rPr lang="pt-BR" dirty="0" smtClean="0"/>
              <a:t>https://en.wikipedia.org/wiki/Kapteyn_b</a:t>
            </a:r>
          </a:p>
          <a:p>
            <a:r>
              <a:rPr lang="pt-BR" dirty="0" smtClean="0"/>
              <a:t>Crédito da imagem: </a:t>
            </a:r>
            <a:r>
              <a:rPr lang="pt-BR" sz="1200" b="0" i="0" kern="1200" dirty="0" err="1" smtClean="0">
                <a:solidFill>
                  <a:schemeClr val="tx1"/>
                </a:solidFill>
                <a:latin typeface="Times New Roman" pitchFamily="18" charset="0"/>
                <a:ea typeface="+mn-ea"/>
                <a:cs typeface="+mn-cs"/>
              </a:rPr>
              <a:t>wikipedia</a:t>
            </a:r>
            <a:endParaRPr lang="pt-BR"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47D7BF1-FA4C-49C9-950F-3458C82780FB}" type="slidenum">
              <a:rPr lang="pt-BR" smtClean="0">
                <a:latin typeface="Arial" pitchFamily="34" charset="0"/>
              </a:rPr>
              <a:pPr/>
              <a:t>35</a:t>
            </a:fld>
            <a:endParaRPr lang="pt-BR" smtClean="0">
              <a:latin typeface="Arial" pitchFamily="34" charset="0"/>
            </a:endParaRPr>
          </a:p>
        </p:txBody>
      </p:sp>
      <p:sp>
        <p:nvSpPr>
          <p:cNvPr id="66563" name="Rectangle 2"/>
          <p:cNvSpPr>
            <a:spLocks noGrp="1" noRot="1" noChangeAspect="1" noChangeArrowheads="1" noTextEdit="1"/>
          </p:cNvSpPr>
          <p:nvPr>
            <p:ph type="sldImg"/>
          </p:nvPr>
        </p:nvSpPr>
        <p:spPr>
          <a:xfrm>
            <a:off x="1258888" y="652463"/>
            <a:ext cx="4340225" cy="3254375"/>
          </a:xfrm>
          <a:ln cap="flat"/>
        </p:spPr>
      </p:sp>
      <p:sp>
        <p:nvSpPr>
          <p:cNvPr id="66564" name="Rectangle 3"/>
          <p:cNvSpPr>
            <a:spLocks noGrp="1" noChangeArrowheads="1"/>
          </p:cNvSpPr>
          <p:nvPr>
            <p:ph type="body" idx="1"/>
          </p:nvPr>
        </p:nvSpPr>
        <p:spPr>
          <a:noFill/>
          <a:ln/>
        </p:spPr>
        <p:txBody>
          <a:bodyPr/>
          <a:lstStyle/>
          <a:p>
            <a:r>
              <a:rPr lang="pt-BR" dirty="0" smtClean="0"/>
              <a:t>Crédito da imagem: </a:t>
            </a:r>
            <a:r>
              <a:rPr lang="pt-BR" sz="1200" b="0" i="0" kern="1200" dirty="0" smtClean="0">
                <a:solidFill>
                  <a:schemeClr val="tx1"/>
                </a:solidFill>
                <a:latin typeface="Times New Roman" pitchFamily="18" charset="0"/>
                <a:ea typeface="+mn-ea"/>
                <a:cs typeface="+mn-cs"/>
              </a:rPr>
              <a:t>NASA Ames / SETI </a:t>
            </a:r>
            <a:r>
              <a:rPr lang="pt-BR" sz="1200" b="0" i="0" kern="1200" dirty="0" err="1" smtClean="0">
                <a:solidFill>
                  <a:schemeClr val="tx1"/>
                </a:solidFill>
                <a:latin typeface="Times New Roman" pitchFamily="18" charset="0"/>
                <a:ea typeface="+mn-ea"/>
                <a:cs typeface="+mn-cs"/>
              </a:rPr>
              <a:t>Institute</a:t>
            </a:r>
            <a:r>
              <a:rPr lang="pt-BR" sz="1200" b="0" i="0" kern="1200" dirty="0" smtClean="0">
                <a:solidFill>
                  <a:schemeClr val="tx1"/>
                </a:solidFill>
                <a:latin typeface="Times New Roman" pitchFamily="18" charset="0"/>
                <a:ea typeface="+mn-ea"/>
                <a:cs typeface="+mn-cs"/>
              </a:rPr>
              <a:t> / </a:t>
            </a:r>
            <a:r>
              <a:rPr lang="pt-BR" sz="1200" b="0" i="0" kern="1200" dirty="0" err="1" smtClean="0">
                <a:solidFill>
                  <a:schemeClr val="tx1"/>
                </a:solidFill>
                <a:latin typeface="Times New Roman" pitchFamily="18" charset="0"/>
                <a:ea typeface="+mn-ea"/>
                <a:cs typeface="+mn-cs"/>
              </a:rPr>
              <a:t>JPL-CalTech</a:t>
            </a:r>
            <a:r>
              <a:rPr lang="pt-BR" sz="1200" b="0" i="0" kern="1200" dirty="0" smtClean="0">
                <a:solidFill>
                  <a:schemeClr val="tx1"/>
                </a:solidFill>
                <a:latin typeface="Times New Roman" pitchFamily="18" charset="0"/>
                <a:ea typeface="+mn-ea"/>
                <a:cs typeface="+mn-cs"/>
              </a:rPr>
              <a:t>.</a:t>
            </a:r>
            <a:endParaRPr lang="pt-BR"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47D7BF1-FA4C-49C9-950F-3458C82780FB}" type="slidenum">
              <a:rPr lang="pt-BR" smtClean="0">
                <a:latin typeface="Arial" pitchFamily="34" charset="0"/>
              </a:rPr>
              <a:pPr/>
              <a:t>37</a:t>
            </a:fld>
            <a:endParaRPr lang="pt-BR" smtClean="0">
              <a:latin typeface="Arial" pitchFamily="34" charset="0"/>
            </a:endParaRPr>
          </a:p>
        </p:txBody>
      </p:sp>
      <p:sp>
        <p:nvSpPr>
          <p:cNvPr id="66563" name="Rectangle 2"/>
          <p:cNvSpPr>
            <a:spLocks noGrp="1" noRot="1" noChangeAspect="1" noChangeArrowheads="1" noTextEdit="1"/>
          </p:cNvSpPr>
          <p:nvPr>
            <p:ph type="sldImg"/>
          </p:nvPr>
        </p:nvSpPr>
        <p:spPr>
          <a:xfrm>
            <a:off x="1258888" y="652463"/>
            <a:ext cx="4340225" cy="3254375"/>
          </a:xfrm>
          <a:ln cap="flat"/>
        </p:spPr>
      </p:sp>
      <p:sp>
        <p:nvSpPr>
          <p:cNvPr id="66564" name="Rectangle 3"/>
          <p:cNvSpPr>
            <a:spLocks noGrp="1" noChangeArrowheads="1"/>
          </p:cNvSpPr>
          <p:nvPr>
            <p:ph type="body" idx="1"/>
          </p:nvPr>
        </p:nvSpPr>
        <p:spPr>
          <a:noFill/>
          <a:ln/>
        </p:spPr>
        <p:txBody>
          <a:bodyPr/>
          <a:lstStyle/>
          <a:p>
            <a:r>
              <a:rPr lang="pt-BR" dirty="0" smtClean="0"/>
              <a:t>https://en.wikipedia.org/wiki/Kepler-10c</a:t>
            </a:r>
          </a:p>
          <a:p>
            <a:r>
              <a:rPr lang="pt-BR" dirty="0" smtClean="0"/>
              <a:t>https://commons.wikimedia.org/wiki/File:Exoplanet_Comparison_Kepler-10_c.png</a:t>
            </a:r>
          </a:p>
          <a:p>
            <a:endParaRPr lang="pt-BR" dirty="0" smtClean="0"/>
          </a:p>
          <a:p>
            <a:pPr rtl="0"/>
            <a:r>
              <a:rPr lang="en-US" b="1" dirty="0" smtClean="0"/>
              <a:t>Description  English:</a:t>
            </a:r>
            <a:r>
              <a:rPr lang="en-US" dirty="0" smtClean="0"/>
              <a:t> Comparison of best-fit size of the </a:t>
            </a:r>
            <a:r>
              <a:rPr lang="en-US" sz="1200" u="none" strike="noStrike" kern="1200" dirty="0" err="1" smtClean="0">
                <a:solidFill>
                  <a:schemeClr val="tx1"/>
                </a:solidFill>
                <a:latin typeface="Times New Roman" pitchFamily="18" charset="0"/>
                <a:ea typeface="+mn-ea"/>
                <a:cs typeface="+mn-cs"/>
                <a:hlinkClick r:id="rId3" tooltip="w:exoplanet"/>
              </a:rPr>
              <a:t>exoplanet</a:t>
            </a:r>
            <a:r>
              <a:rPr lang="en-US" dirty="0" smtClean="0"/>
              <a:t> </a:t>
            </a:r>
            <a:r>
              <a:rPr lang="en-US" sz="1200" b="1" u="none" strike="noStrike" kern="1200" dirty="0" smtClean="0">
                <a:solidFill>
                  <a:schemeClr val="tx1"/>
                </a:solidFill>
                <a:latin typeface="Times New Roman" pitchFamily="18" charset="0"/>
                <a:ea typeface="+mn-ea"/>
                <a:cs typeface="+mn-cs"/>
                <a:hlinkClick r:id="rId4" tooltip="w:Kepler-10c"/>
              </a:rPr>
              <a:t>Kepler-10c</a:t>
            </a:r>
            <a:r>
              <a:rPr lang="en-US" dirty="0" smtClean="0"/>
              <a:t> with the </a:t>
            </a:r>
            <a:r>
              <a:rPr lang="en-US" sz="1200" u="none" strike="noStrike" kern="1200" dirty="0" smtClean="0">
                <a:solidFill>
                  <a:schemeClr val="tx1"/>
                </a:solidFill>
                <a:latin typeface="Times New Roman" pitchFamily="18" charset="0"/>
                <a:ea typeface="+mn-ea"/>
                <a:cs typeface="+mn-cs"/>
                <a:hlinkClick r:id="rId5" tooltip="w:Solar System"/>
              </a:rPr>
              <a:t>Solar System</a:t>
            </a:r>
            <a:r>
              <a:rPr lang="en-US" dirty="0" smtClean="0"/>
              <a:t> planets Earth and Neptune, as reported in the Open </a:t>
            </a:r>
            <a:r>
              <a:rPr lang="en-US" dirty="0" err="1" smtClean="0"/>
              <a:t>Exoplanet</a:t>
            </a:r>
            <a:r>
              <a:rPr lang="en-US" dirty="0" smtClean="0"/>
              <a:t> Catalogue</a:t>
            </a:r>
            <a:r>
              <a:rPr lang="en-US" sz="1200" u="none" strike="noStrike" kern="1200" baseline="30000" dirty="0" smtClean="0">
                <a:solidFill>
                  <a:schemeClr val="tx1"/>
                </a:solidFill>
                <a:latin typeface="Times New Roman" pitchFamily="18" charset="0"/>
                <a:ea typeface="+mn-ea"/>
                <a:cs typeface="+mn-cs"/>
                <a:hlinkClick r:id="rId6"/>
              </a:rPr>
              <a:t>[1]</a:t>
            </a:r>
            <a:r>
              <a:rPr lang="en-US" dirty="0" smtClean="0"/>
              <a:t> as of 2014-06-16.</a:t>
            </a:r>
            <a:r>
              <a:rPr lang="en-US" sz="1200" u="none" strike="noStrike" kern="1200" dirty="0" smtClean="0">
                <a:solidFill>
                  <a:schemeClr val="tx1"/>
                </a:solidFill>
                <a:latin typeface="Times New Roman" pitchFamily="18" charset="0"/>
                <a:ea typeface="+mn-ea"/>
                <a:cs typeface="+mn-cs"/>
                <a:hlinkClick r:id="rId6"/>
              </a:rPr>
              <a:t>Jump up↑</a:t>
            </a:r>
            <a:r>
              <a:rPr lang="en-US" dirty="0" smtClean="0"/>
              <a:t> </a:t>
            </a:r>
            <a:r>
              <a:rPr lang="en-US" sz="1200" u="none" strike="noStrike" kern="1200" dirty="0" smtClean="0">
                <a:solidFill>
                  <a:schemeClr val="tx1"/>
                </a:solidFill>
                <a:latin typeface="Times New Roman" pitchFamily="18" charset="0"/>
                <a:ea typeface="+mn-ea"/>
                <a:cs typeface="+mn-cs"/>
                <a:hlinkClick r:id="rId7"/>
              </a:rPr>
              <a:t>Open </a:t>
            </a:r>
            <a:r>
              <a:rPr lang="en-US" sz="1200" u="none" strike="noStrike" kern="1200" dirty="0" err="1" smtClean="0">
                <a:solidFill>
                  <a:schemeClr val="tx1"/>
                </a:solidFill>
                <a:latin typeface="Times New Roman" pitchFamily="18" charset="0"/>
                <a:ea typeface="+mn-ea"/>
                <a:cs typeface="+mn-cs"/>
                <a:hlinkClick r:id="rId7"/>
              </a:rPr>
              <a:t>Exoplanet</a:t>
            </a:r>
            <a:r>
              <a:rPr lang="en-US" sz="1200" u="none" strike="noStrike" kern="1200" dirty="0" smtClean="0">
                <a:solidFill>
                  <a:schemeClr val="tx1"/>
                </a:solidFill>
                <a:latin typeface="Times New Roman" pitchFamily="18" charset="0"/>
                <a:ea typeface="+mn-ea"/>
                <a:cs typeface="+mn-cs"/>
                <a:hlinkClick r:id="rId7"/>
              </a:rPr>
              <a:t> Catalogue</a:t>
            </a:r>
            <a:r>
              <a:rPr lang="en-US" dirty="0" smtClean="0"/>
              <a:t> (2010-09-30). Retrieved on 2010-09-30.</a:t>
            </a:r>
          </a:p>
          <a:p>
            <a:r>
              <a:rPr lang="en-US" b="1" dirty="0" smtClean="0"/>
              <a:t>Date</a:t>
            </a:r>
            <a:r>
              <a:rPr lang="en-US" dirty="0" smtClean="0"/>
              <a:t>16 June 2014</a:t>
            </a:r>
          </a:p>
          <a:p>
            <a:r>
              <a:rPr lang="en-US" b="1" dirty="0" err="1" smtClean="0"/>
              <a:t>Source</a:t>
            </a:r>
            <a:r>
              <a:rPr lang="en-US" dirty="0" err="1" smtClean="0"/>
              <a:t>Own</a:t>
            </a:r>
            <a:r>
              <a:rPr lang="en-US" dirty="0" smtClean="0"/>
              <a:t> work, incorporating </a:t>
            </a:r>
            <a:r>
              <a:rPr lang="en-US" sz="1200" u="none" strike="noStrike" kern="1200" dirty="0" smtClean="0">
                <a:solidFill>
                  <a:schemeClr val="tx1"/>
                </a:solidFill>
                <a:latin typeface="Times New Roman" pitchFamily="18" charset="0"/>
                <a:ea typeface="+mn-ea"/>
                <a:cs typeface="+mn-cs"/>
                <a:hlinkClick r:id="rId8" tooltip="Commons:PD files"/>
              </a:rPr>
              <a:t>public domain</a:t>
            </a:r>
            <a:r>
              <a:rPr lang="en-US" dirty="0" smtClean="0"/>
              <a:t> images for reference planets (see below), inspired by </a:t>
            </a:r>
            <a:r>
              <a:rPr lang="en-US" sz="1200" u="none" strike="noStrike" kern="1200" dirty="0" err="1" smtClean="0">
                <a:solidFill>
                  <a:schemeClr val="tx1"/>
                </a:solidFill>
                <a:latin typeface="Times New Roman" pitchFamily="18" charset="0"/>
                <a:ea typeface="+mn-ea"/>
                <a:cs typeface="+mn-cs"/>
                <a:hlinkClick r:id="rId9" tooltip="User:Thingg"/>
              </a:rPr>
              <a:t>Thingg</a:t>
            </a:r>
            <a:r>
              <a:rPr lang="en-US" dirty="0" err="1" smtClean="0"/>
              <a:t>'s</a:t>
            </a:r>
            <a:r>
              <a:rPr lang="en-US" dirty="0" smtClean="0"/>
              <a:t> </a:t>
            </a:r>
            <a:r>
              <a:rPr lang="en-US" sz="1200" u="none" strike="noStrike" kern="1200" dirty="0" smtClean="0">
                <a:solidFill>
                  <a:schemeClr val="tx1"/>
                </a:solidFill>
                <a:latin typeface="Times New Roman" pitchFamily="18" charset="0"/>
                <a:ea typeface="+mn-ea"/>
                <a:cs typeface="+mn-cs"/>
                <a:hlinkClick r:id="rId10" tooltip="File:GJ1214b size comparison.png"/>
              </a:rPr>
              <a:t>size comparison</a:t>
            </a:r>
            <a:endParaRPr lang="en-US" sz="1200" u="none" strike="noStrike" kern="1200" dirty="0" smtClean="0">
              <a:solidFill>
                <a:schemeClr val="tx1"/>
              </a:solidFill>
              <a:latin typeface="Times New Roman" pitchFamily="18" charset="0"/>
              <a:ea typeface="+mn-ea"/>
              <a:cs typeface="+mn-cs"/>
            </a:endParaRPr>
          </a:p>
          <a:p>
            <a:r>
              <a:rPr lang="en-US" b="1" dirty="0" err="1" smtClean="0"/>
              <a:t>Author</a:t>
            </a:r>
            <a:r>
              <a:rPr lang="en-US" sz="1200" u="none" strike="noStrike" kern="1200" dirty="0" err="1" smtClean="0">
                <a:solidFill>
                  <a:schemeClr val="tx1"/>
                </a:solidFill>
                <a:latin typeface="Times New Roman" pitchFamily="18" charset="0"/>
                <a:ea typeface="+mn-ea"/>
                <a:cs typeface="+mn-cs"/>
                <a:hlinkClick r:id="rId11" tooltip="User:Aldaron"/>
              </a:rPr>
              <a:t>Aldaron</a:t>
            </a:r>
            <a:r>
              <a:rPr lang="en-US" dirty="0" smtClean="0"/>
              <a:t>, a.k.a. </a:t>
            </a:r>
            <a:r>
              <a:rPr lang="en-US" sz="1200" u="none" strike="noStrike" kern="1200" dirty="0" err="1" smtClean="0">
                <a:solidFill>
                  <a:schemeClr val="tx1"/>
                </a:solidFill>
                <a:latin typeface="Times New Roman" pitchFamily="18" charset="0"/>
                <a:ea typeface="+mn-ea"/>
                <a:cs typeface="+mn-cs"/>
                <a:hlinkClick r:id="rId12" tooltip="wikipedia:User:Aldaron"/>
              </a:rPr>
              <a:t>Aldaron</a:t>
            </a:r>
            <a:endParaRPr lang="pt-BR"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47D7BF1-FA4C-49C9-950F-3458C82780FB}" type="slidenum">
              <a:rPr lang="pt-BR" smtClean="0">
                <a:latin typeface="Arial" pitchFamily="34" charset="0"/>
              </a:rPr>
              <a:pPr/>
              <a:t>38</a:t>
            </a:fld>
            <a:endParaRPr lang="pt-BR" smtClean="0">
              <a:latin typeface="Arial" pitchFamily="34" charset="0"/>
            </a:endParaRPr>
          </a:p>
        </p:txBody>
      </p:sp>
      <p:sp>
        <p:nvSpPr>
          <p:cNvPr id="66563" name="Rectangle 2"/>
          <p:cNvSpPr>
            <a:spLocks noGrp="1" noRot="1" noChangeAspect="1" noChangeArrowheads="1" noTextEdit="1"/>
          </p:cNvSpPr>
          <p:nvPr>
            <p:ph type="sldImg"/>
          </p:nvPr>
        </p:nvSpPr>
        <p:spPr>
          <a:xfrm>
            <a:off x="1258888" y="652463"/>
            <a:ext cx="4340225" cy="3254375"/>
          </a:xfrm>
          <a:ln cap="flat"/>
        </p:spPr>
      </p:sp>
      <p:sp>
        <p:nvSpPr>
          <p:cNvPr id="66564" name="Rectangle 3"/>
          <p:cNvSpPr>
            <a:spLocks noGrp="1" noChangeArrowheads="1"/>
          </p:cNvSpPr>
          <p:nvPr>
            <p:ph type="body" idx="1"/>
          </p:nvPr>
        </p:nvSpPr>
        <p:spPr>
          <a:noFill/>
          <a:ln/>
        </p:spPr>
        <p:txBody>
          <a:bodyPr/>
          <a:lstStyle/>
          <a:p>
            <a:r>
              <a:rPr lang="pt-BR" dirty="0" smtClean="0"/>
              <a:t>Fonte da imagem: </a:t>
            </a:r>
            <a:r>
              <a:rPr lang="pt-BR" dirty="0" smtClean="0"/>
              <a:t>www.space.com</a:t>
            </a:r>
          </a:p>
          <a:p>
            <a:r>
              <a:rPr lang="pt-BR" dirty="0" smtClean="0"/>
              <a:t>http://i.space.com/images/i/000/000/525/original/070806_big_exoplanet_02.jpg?1291331284</a:t>
            </a:r>
          </a:p>
          <a:p>
            <a:r>
              <a:rPr lang="pt-BR" dirty="0" smtClean="0"/>
              <a:t>http://www.space.com/4151-largest-exoplanet-discovered.html</a:t>
            </a:r>
          </a:p>
          <a:p>
            <a:endParaRPr lang="pt-BR" dirty="0" smtClean="0"/>
          </a:p>
          <a:p>
            <a:r>
              <a:rPr lang="en-US" sz="1200" b="0" i="0" kern="1200" dirty="0" smtClean="0">
                <a:solidFill>
                  <a:schemeClr val="tx1"/>
                </a:solidFill>
                <a:latin typeface="Times New Roman" pitchFamily="18" charset="0"/>
                <a:ea typeface="+mn-ea"/>
                <a:cs typeface="+mn-cs"/>
              </a:rPr>
              <a:t>The largest </a:t>
            </a:r>
            <a:r>
              <a:rPr lang="en-US" sz="1200" b="0" i="0" kern="1200" dirty="0" err="1" smtClean="0">
                <a:solidFill>
                  <a:schemeClr val="tx1"/>
                </a:solidFill>
                <a:latin typeface="Times New Roman" pitchFamily="18" charset="0"/>
                <a:ea typeface="+mn-ea"/>
                <a:cs typeface="+mn-cs"/>
              </a:rPr>
              <a:t>exoplanet</a:t>
            </a:r>
            <a:r>
              <a:rPr lang="en-US" sz="1200" b="0" i="0" kern="1200" dirty="0" smtClean="0">
                <a:solidFill>
                  <a:schemeClr val="tx1"/>
                </a:solidFill>
                <a:latin typeface="Times New Roman" pitchFamily="18" charset="0"/>
                <a:ea typeface="+mn-ea"/>
                <a:cs typeface="+mn-cs"/>
              </a:rPr>
              <a:t> ever discovered is also one of the strangest and theoretically should not even exist, scientists say. Dubbed TrES-4, the planet is about 1.7 times the size of Jupiter and belongs to a small subclass of so-called puffy planets that have extremely low densities. The planet is located about 1,400 light years away from Earth and zips around its parent star in only three and a half days. </a:t>
            </a:r>
            <a:r>
              <a:rPr lang="en-US" dirty="0" smtClean="0"/>
              <a:t/>
            </a:r>
            <a:br>
              <a:rPr lang="en-US" dirty="0" smtClean="0"/>
            </a:br>
            <a:r>
              <a:rPr lang="en-US" sz="1200" b="0" i="0" kern="1200" dirty="0" smtClean="0">
                <a:solidFill>
                  <a:schemeClr val="tx1"/>
                </a:solidFill>
                <a:latin typeface="Times New Roman" pitchFamily="18" charset="0"/>
                <a:ea typeface="+mn-ea"/>
                <a:cs typeface="+mn-cs"/>
              </a:rPr>
              <a:t>Credit: Jeffrey Hall, Lowell Observatory</a:t>
            </a:r>
          </a:p>
          <a:p>
            <a:endParaRPr lang="en-US" sz="1200" b="0" i="0" kern="1200" dirty="0" smtClean="0">
              <a:solidFill>
                <a:schemeClr val="tx1"/>
              </a:solidFill>
              <a:latin typeface="Times New Roman" pitchFamily="18" charset="0"/>
              <a:ea typeface="+mn-ea"/>
              <a:cs typeface="+mn-cs"/>
            </a:endParaRPr>
          </a:p>
          <a:p>
            <a:r>
              <a:rPr lang="pt-BR" dirty="0" smtClean="0"/>
              <a:t>https://en.wikipedia.org/wiki/TrES-4b</a:t>
            </a:r>
            <a:endParaRPr lang="pt-BR"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47D7BF1-FA4C-49C9-950F-3458C82780FB}" type="slidenum">
              <a:rPr lang="pt-BR" smtClean="0">
                <a:latin typeface="Arial" pitchFamily="34" charset="0"/>
              </a:rPr>
              <a:pPr/>
              <a:t>39</a:t>
            </a:fld>
            <a:endParaRPr lang="pt-BR" smtClean="0">
              <a:latin typeface="Arial" pitchFamily="34" charset="0"/>
            </a:endParaRPr>
          </a:p>
        </p:txBody>
      </p:sp>
      <p:sp>
        <p:nvSpPr>
          <p:cNvPr id="66563" name="Rectangle 2"/>
          <p:cNvSpPr>
            <a:spLocks noGrp="1" noRot="1" noChangeAspect="1" noChangeArrowheads="1" noTextEdit="1"/>
          </p:cNvSpPr>
          <p:nvPr>
            <p:ph type="sldImg"/>
          </p:nvPr>
        </p:nvSpPr>
        <p:spPr>
          <a:xfrm>
            <a:off x="1258888" y="652463"/>
            <a:ext cx="4340225" cy="3254375"/>
          </a:xfrm>
          <a:ln cap="flat"/>
        </p:spPr>
      </p:sp>
      <p:sp>
        <p:nvSpPr>
          <p:cNvPr id="66564" name="Rectangle 3"/>
          <p:cNvSpPr>
            <a:spLocks noGrp="1" noChangeArrowheads="1"/>
          </p:cNvSpPr>
          <p:nvPr>
            <p:ph type="body" idx="1"/>
          </p:nvPr>
        </p:nvSpPr>
        <p:spPr>
          <a:noFill/>
          <a:ln/>
        </p:spPr>
        <p:txBody>
          <a:bodyPr/>
          <a:lstStyle/>
          <a:p>
            <a:r>
              <a:rPr lang="pt-BR" dirty="0" smtClean="0"/>
              <a:t>Fonte da imagem: www.space.com</a:t>
            </a:r>
          </a:p>
          <a:p>
            <a:r>
              <a:rPr lang="pt-BR" dirty="0" smtClean="0"/>
              <a:t>http://www.space.com/1311-triple-sunset-planet-discovered-3-star-system.html</a:t>
            </a:r>
          </a:p>
          <a:p>
            <a:r>
              <a:rPr lang="pt-BR" dirty="0" smtClean="0"/>
              <a:t>http://i.space.com/images/i/000/001/103/original/050713_trinary_sunset_02.jpg?1292263440</a:t>
            </a:r>
          </a:p>
          <a:p>
            <a:r>
              <a:rPr lang="en-US" sz="1200" b="0" i="0" kern="1200" dirty="0" smtClean="0">
                <a:solidFill>
                  <a:schemeClr val="tx1"/>
                </a:solidFill>
                <a:latin typeface="Times New Roman" pitchFamily="18" charset="0"/>
                <a:ea typeface="+mn-ea"/>
                <a:cs typeface="+mn-cs"/>
              </a:rPr>
              <a:t>This illustration shows an artist's conception of the three suns and the newly discovered Jupiter-sized planet from the perspective of a hypothetical moon orbiting the planet. The large yellow sun is already halfway over the horizon, but the orange and red suns are still visible in the sky.</a:t>
            </a:r>
            <a:r>
              <a:rPr lang="en-US" dirty="0" smtClean="0"/>
              <a:t/>
            </a:r>
            <a:br>
              <a:rPr lang="en-US" dirty="0" smtClean="0"/>
            </a:br>
            <a:r>
              <a:rPr lang="en-US" sz="1200" b="0" i="0" kern="1200" dirty="0" smtClean="0">
                <a:solidFill>
                  <a:schemeClr val="tx1"/>
                </a:solidFill>
                <a:latin typeface="Times New Roman" pitchFamily="18" charset="0"/>
                <a:ea typeface="+mn-ea"/>
                <a:cs typeface="+mn-cs"/>
              </a:rPr>
              <a:t>Credit: NASA/JPL's </a:t>
            </a:r>
            <a:r>
              <a:rPr lang="en-US" sz="1200" b="0" i="0" kern="1200" dirty="0" err="1" smtClean="0">
                <a:solidFill>
                  <a:schemeClr val="tx1"/>
                </a:solidFill>
                <a:latin typeface="Times New Roman" pitchFamily="18" charset="0"/>
                <a:ea typeface="+mn-ea"/>
                <a:cs typeface="+mn-cs"/>
              </a:rPr>
              <a:t>Planetquest</a:t>
            </a:r>
            <a:r>
              <a:rPr lang="en-US" sz="1200" b="0" i="0" kern="1200" dirty="0" smtClean="0">
                <a:solidFill>
                  <a:schemeClr val="tx1"/>
                </a:solidFill>
                <a:latin typeface="Times New Roman" pitchFamily="18" charset="0"/>
                <a:ea typeface="+mn-ea"/>
                <a:cs typeface="+mn-cs"/>
              </a:rPr>
              <a:t>/Caltech</a:t>
            </a:r>
          </a:p>
          <a:p>
            <a:endParaRPr lang="en-US" sz="1200" b="0" i="0" kern="1200" dirty="0" smtClean="0">
              <a:solidFill>
                <a:schemeClr val="tx1"/>
              </a:solidFill>
              <a:latin typeface="Times New Roman" pitchFamily="18" charset="0"/>
              <a:ea typeface="+mn-ea"/>
              <a:cs typeface="+mn-cs"/>
            </a:endParaRPr>
          </a:p>
          <a:p>
            <a:r>
              <a:rPr lang="pt-BR" dirty="0" smtClean="0"/>
              <a:t>https://en.wikipedia.org/wiki/HD_188753</a:t>
            </a:r>
            <a:endParaRPr lang="pt-B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http://cdn.spacetelescope.org/archives/images/screen/heic0821e.jpg</a:t>
            </a:r>
          </a:p>
          <a:p>
            <a:r>
              <a:rPr lang="pt-BR" dirty="0" smtClean="0"/>
              <a:t>https://www.spacetelescope.org/images/heic0821e/</a:t>
            </a:r>
          </a:p>
          <a:p>
            <a:r>
              <a:rPr lang="en-US" sz="1200" b="0" i="0" kern="1200" dirty="0" smtClean="0">
                <a:solidFill>
                  <a:schemeClr val="tx1"/>
                </a:solidFill>
                <a:latin typeface="Times New Roman" pitchFamily="18" charset="0"/>
                <a:ea typeface="+mn-ea"/>
                <a:cs typeface="+mn-cs"/>
              </a:rPr>
              <a:t>This annotated image shows key features of the </a:t>
            </a:r>
            <a:r>
              <a:rPr lang="en-US" sz="1200" b="0" i="0" kern="1200" dirty="0" err="1" smtClean="0">
                <a:solidFill>
                  <a:schemeClr val="tx1"/>
                </a:solidFill>
                <a:latin typeface="Times New Roman" pitchFamily="18" charset="0"/>
                <a:ea typeface="+mn-ea"/>
                <a:cs typeface="+mn-cs"/>
              </a:rPr>
              <a:t>Fomalhaut</a:t>
            </a:r>
            <a:r>
              <a:rPr lang="en-US" sz="1200" b="0" i="0" kern="1200" dirty="0" smtClean="0">
                <a:solidFill>
                  <a:schemeClr val="tx1"/>
                </a:solidFill>
                <a:latin typeface="Times New Roman" pitchFamily="18" charset="0"/>
                <a:ea typeface="+mn-ea"/>
                <a:cs typeface="+mn-cs"/>
              </a:rPr>
              <a:t> system, including the newly discovered planet </a:t>
            </a:r>
            <a:r>
              <a:rPr lang="en-US" sz="1200" b="0" i="0" kern="1200" dirty="0" err="1" smtClean="0">
                <a:solidFill>
                  <a:schemeClr val="tx1"/>
                </a:solidFill>
                <a:latin typeface="Times New Roman" pitchFamily="18" charset="0"/>
                <a:ea typeface="+mn-ea"/>
                <a:cs typeface="+mn-cs"/>
              </a:rPr>
              <a:t>Fomalhaut</a:t>
            </a:r>
            <a:r>
              <a:rPr lang="en-US" sz="1200" b="0" i="0" kern="1200" dirty="0" smtClean="0">
                <a:solidFill>
                  <a:schemeClr val="tx1"/>
                </a:solidFill>
                <a:latin typeface="Times New Roman" pitchFamily="18" charset="0"/>
                <a:ea typeface="+mn-ea"/>
                <a:cs typeface="+mn-cs"/>
              </a:rPr>
              <a:t> b, and the dust ring. Also included are a distance scale and an insert, showing how the planet has moved around its parent star over the course of 21 months. The </a:t>
            </a:r>
            <a:r>
              <a:rPr lang="en-US" sz="1200" b="0" i="0" kern="1200" dirty="0" err="1" smtClean="0">
                <a:solidFill>
                  <a:schemeClr val="tx1"/>
                </a:solidFill>
                <a:latin typeface="Times New Roman" pitchFamily="18" charset="0"/>
                <a:ea typeface="+mn-ea"/>
                <a:cs typeface="+mn-cs"/>
              </a:rPr>
              <a:t>Fomalhaut</a:t>
            </a:r>
            <a:r>
              <a:rPr lang="en-US" sz="1200" b="0" i="0" kern="1200" dirty="0" smtClean="0">
                <a:solidFill>
                  <a:schemeClr val="tx1"/>
                </a:solidFill>
                <a:latin typeface="Times New Roman" pitchFamily="18" charset="0"/>
                <a:ea typeface="+mn-ea"/>
                <a:cs typeface="+mn-cs"/>
              </a:rPr>
              <a:t> system is located approximately 25 light-years from the Earth.</a:t>
            </a:r>
          </a:p>
          <a:p>
            <a:endParaRPr lang="en-US" sz="1200" b="0" i="0" kern="1200" dirty="0" smtClean="0">
              <a:solidFill>
                <a:schemeClr val="tx1"/>
              </a:solidFill>
              <a:latin typeface="Times New Roman" pitchFamily="18" charset="0"/>
              <a:ea typeface="+mn-ea"/>
              <a:cs typeface="+mn-cs"/>
            </a:endParaRPr>
          </a:p>
          <a:p>
            <a:r>
              <a:rPr lang="en-US" sz="1200" b="0" i="0" kern="1200" dirty="0" smtClean="0">
                <a:solidFill>
                  <a:schemeClr val="tx1"/>
                </a:solidFill>
                <a:latin typeface="Times New Roman" pitchFamily="18" charset="0"/>
                <a:ea typeface="+mn-ea"/>
                <a:cs typeface="+mn-cs"/>
              </a:rPr>
              <a:t>http://hubblesite.org/newscenter/archive/releases/2008/39/</a:t>
            </a:r>
          </a:p>
          <a:p>
            <a:r>
              <a:rPr lang="en-US" sz="1200" b="1" i="0" kern="1200" cap="all" dirty="0" smtClean="0">
                <a:solidFill>
                  <a:schemeClr val="tx1"/>
                </a:solidFill>
                <a:latin typeface="Times New Roman" pitchFamily="18" charset="0"/>
                <a:ea typeface="+mn-ea"/>
                <a:cs typeface="+mn-cs"/>
              </a:rPr>
              <a:t>NOVEMBER 13, 2008:</a:t>
            </a:r>
            <a:r>
              <a:rPr lang="en-US" sz="1200" b="0" i="0" kern="1200" dirty="0" smtClean="0">
                <a:solidFill>
                  <a:schemeClr val="tx1"/>
                </a:solidFill>
                <a:latin typeface="Times New Roman" pitchFamily="18" charset="0"/>
                <a:ea typeface="+mn-ea"/>
                <a:cs typeface="+mn-cs"/>
              </a:rPr>
              <a:t> Astronomers using NASA's Hubble Space Telescope have taken the first visible-light snapshot of a planet orbiting another star. The images show the planet, named </a:t>
            </a:r>
            <a:r>
              <a:rPr lang="en-US" sz="1200" b="0" i="0" kern="1200" dirty="0" err="1" smtClean="0">
                <a:solidFill>
                  <a:schemeClr val="tx1"/>
                </a:solidFill>
                <a:latin typeface="Times New Roman" pitchFamily="18" charset="0"/>
                <a:ea typeface="+mn-ea"/>
                <a:cs typeface="+mn-cs"/>
              </a:rPr>
              <a:t>Fomalhaut</a:t>
            </a:r>
            <a:r>
              <a:rPr lang="en-US" sz="1200" b="0" i="0" kern="1200" dirty="0" smtClean="0">
                <a:solidFill>
                  <a:schemeClr val="tx1"/>
                </a:solidFill>
                <a:latin typeface="Times New Roman" pitchFamily="18" charset="0"/>
                <a:ea typeface="+mn-ea"/>
                <a:cs typeface="+mn-cs"/>
              </a:rPr>
              <a:t> b, as a tiny point source of light orbiting the nearby, bright southern star </a:t>
            </a:r>
            <a:r>
              <a:rPr lang="en-US" sz="1200" b="0" i="0" kern="1200" dirty="0" err="1" smtClean="0">
                <a:solidFill>
                  <a:schemeClr val="tx1"/>
                </a:solidFill>
                <a:latin typeface="Times New Roman" pitchFamily="18" charset="0"/>
                <a:ea typeface="+mn-ea"/>
                <a:cs typeface="+mn-cs"/>
              </a:rPr>
              <a:t>Fomalhaut</a:t>
            </a:r>
            <a:r>
              <a:rPr lang="en-US" sz="1200" b="0" i="0" kern="1200" dirty="0" smtClean="0">
                <a:solidFill>
                  <a:schemeClr val="tx1"/>
                </a:solidFill>
                <a:latin typeface="Times New Roman" pitchFamily="18" charset="0"/>
                <a:ea typeface="+mn-ea"/>
                <a:cs typeface="+mn-cs"/>
              </a:rPr>
              <a:t>, located 25 light-years away in the constellation </a:t>
            </a:r>
            <a:r>
              <a:rPr lang="en-US" sz="1200" b="0" i="0" kern="1200" dirty="0" err="1" smtClean="0">
                <a:solidFill>
                  <a:schemeClr val="tx1"/>
                </a:solidFill>
                <a:latin typeface="Times New Roman" pitchFamily="18" charset="0"/>
                <a:ea typeface="+mn-ea"/>
                <a:cs typeface="+mn-cs"/>
              </a:rPr>
              <a:t>Piscis</a:t>
            </a:r>
            <a:r>
              <a:rPr lang="en-US" sz="1200" b="0" i="0" kern="1200" dirty="0" smtClean="0">
                <a:solidFill>
                  <a:schemeClr val="tx1"/>
                </a:solidFill>
                <a:latin typeface="Times New Roman" pitchFamily="18" charset="0"/>
                <a:ea typeface="+mn-ea"/>
                <a:cs typeface="+mn-cs"/>
              </a:rPr>
              <a:t> </a:t>
            </a:r>
            <a:r>
              <a:rPr lang="en-US" sz="1200" b="0" i="0" kern="1200" dirty="0" err="1" smtClean="0">
                <a:solidFill>
                  <a:schemeClr val="tx1"/>
                </a:solidFill>
                <a:latin typeface="Times New Roman" pitchFamily="18" charset="0"/>
                <a:ea typeface="+mn-ea"/>
                <a:cs typeface="+mn-cs"/>
              </a:rPr>
              <a:t>Australis</a:t>
            </a:r>
            <a:r>
              <a:rPr lang="en-US" sz="1200" b="0" i="0" kern="1200" dirty="0" smtClean="0">
                <a:solidFill>
                  <a:schemeClr val="tx1"/>
                </a:solidFill>
                <a:latin typeface="Times New Roman" pitchFamily="18" charset="0"/>
                <a:ea typeface="+mn-ea"/>
                <a:cs typeface="+mn-cs"/>
              </a:rPr>
              <a:t>. An immense debris disk about 21.5 billion miles across surrounds the star. </a:t>
            </a:r>
            <a:r>
              <a:rPr lang="en-US" sz="1200" b="0" i="0" kern="1200" dirty="0" err="1" smtClean="0">
                <a:solidFill>
                  <a:schemeClr val="tx1"/>
                </a:solidFill>
                <a:latin typeface="Times New Roman" pitchFamily="18" charset="0"/>
                <a:ea typeface="+mn-ea"/>
                <a:cs typeface="+mn-cs"/>
              </a:rPr>
              <a:t>Fomalhaut</a:t>
            </a:r>
            <a:r>
              <a:rPr lang="en-US" sz="1200" b="0" i="0" kern="1200" dirty="0" smtClean="0">
                <a:solidFill>
                  <a:schemeClr val="tx1"/>
                </a:solidFill>
                <a:latin typeface="Times New Roman" pitchFamily="18" charset="0"/>
                <a:ea typeface="+mn-ea"/>
                <a:cs typeface="+mn-cs"/>
              </a:rPr>
              <a:t> b is orbiting 1.8 billion miles inside the disk's sharp inner edge.</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6</a:t>
            </a:fld>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https://www.youtube.com/watch?v=LSCfAJWC9qY</a:t>
            </a: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40</a:t>
            </a:fld>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47D7BF1-FA4C-49C9-950F-3458C82780FB}" type="slidenum">
              <a:rPr lang="pt-BR" smtClean="0">
                <a:latin typeface="Arial" pitchFamily="34" charset="0"/>
              </a:rPr>
              <a:pPr/>
              <a:t>41</a:t>
            </a:fld>
            <a:endParaRPr lang="pt-BR" smtClean="0">
              <a:latin typeface="Arial" pitchFamily="34" charset="0"/>
            </a:endParaRPr>
          </a:p>
        </p:txBody>
      </p:sp>
      <p:sp>
        <p:nvSpPr>
          <p:cNvPr id="66563" name="Rectangle 2"/>
          <p:cNvSpPr>
            <a:spLocks noGrp="1" noRot="1" noChangeAspect="1" noChangeArrowheads="1" noTextEdit="1"/>
          </p:cNvSpPr>
          <p:nvPr>
            <p:ph type="sldImg"/>
          </p:nvPr>
        </p:nvSpPr>
        <p:spPr>
          <a:xfrm>
            <a:off x="1258888" y="652463"/>
            <a:ext cx="4340225" cy="3254375"/>
          </a:xfrm>
          <a:ln cap="flat"/>
        </p:spPr>
      </p:sp>
      <p:sp>
        <p:nvSpPr>
          <p:cNvPr id="66564" name="Rectangle 3"/>
          <p:cNvSpPr>
            <a:spLocks noGrp="1" noChangeArrowheads="1"/>
          </p:cNvSpPr>
          <p:nvPr>
            <p:ph type="body" idx="1"/>
          </p:nvPr>
        </p:nvSpPr>
        <p:spPr>
          <a:noFill/>
          <a:ln/>
        </p:spPr>
        <p:txBody>
          <a:bodyPr/>
          <a:lstStyle/>
          <a:p>
            <a:r>
              <a:rPr lang="pt-BR" dirty="0" smtClean="0"/>
              <a:t>Crédito da imagem: </a:t>
            </a:r>
            <a:r>
              <a:rPr lang="pt-BR" sz="1200" b="0" i="0" kern="1200" dirty="0" smtClean="0">
                <a:solidFill>
                  <a:schemeClr val="tx1"/>
                </a:solidFill>
                <a:latin typeface="Times New Roman" pitchFamily="18" charset="0"/>
                <a:ea typeface="+mn-ea"/>
                <a:cs typeface="+mn-cs"/>
              </a:rPr>
              <a:t>NASA Ames / SETI </a:t>
            </a:r>
            <a:r>
              <a:rPr lang="pt-BR" sz="1200" b="0" i="0" kern="1200" dirty="0" err="1" smtClean="0">
                <a:solidFill>
                  <a:schemeClr val="tx1"/>
                </a:solidFill>
                <a:latin typeface="Times New Roman" pitchFamily="18" charset="0"/>
                <a:ea typeface="+mn-ea"/>
                <a:cs typeface="+mn-cs"/>
              </a:rPr>
              <a:t>Institute</a:t>
            </a:r>
            <a:r>
              <a:rPr lang="pt-BR" sz="1200" b="0" i="0" kern="1200" dirty="0" smtClean="0">
                <a:solidFill>
                  <a:schemeClr val="tx1"/>
                </a:solidFill>
                <a:latin typeface="Times New Roman" pitchFamily="18" charset="0"/>
                <a:ea typeface="+mn-ea"/>
                <a:cs typeface="+mn-cs"/>
              </a:rPr>
              <a:t> / </a:t>
            </a:r>
            <a:r>
              <a:rPr lang="pt-BR" sz="1200" b="0" i="0" kern="1200" dirty="0" err="1" smtClean="0">
                <a:solidFill>
                  <a:schemeClr val="tx1"/>
                </a:solidFill>
                <a:latin typeface="Times New Roman" pitchFamily="18" charset="0"/>
                <a:ea typeface="+mn-ea"/>
                <a:cs typeface="+mn-cs"/>
              </a:rPr>
              <a:t>JPL-CalTech</a:t>
            </a:r>
            <a:r>
              <a:rPr lang="pt-BR" sz="1200" b="0" i="0" kern="1200" dirty="0" smtClean="0">
                <a:solidFill>
                  <a:schemeClr val="tx1"/>
                </a:solidFill>
                <a:latin typeface="Times New Roman" pitchFamily="18" charset="0"/>
                <a:ea typeface="+mn-ea"/>
                <a:cs typeface="+mn-cs"/>
              </a:rPr>
              <a:t>.</a:t>
            </a:r>
            <a:endParaRPr lang="pt-BR"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pt-BR" sz="1200" b="0" i="0" kern="120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b="0" i="0" kern="1200" dirty="0" smtClean="0">
                <a:solidFill>
                  <a:schemeClr val="tx1"/>
                </a:solidFill>
                <a:latin typeface="Times New Roman" pitchFamily="18" charset="0"/>
                <a:ea typeface="+mn-ea"/>
                <a:cs typeface="+mn-cs"/>
              </a:rPr>
              <a:t>Original: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latin typeface="Times New Roman" pitchFamily="18" charset="0"/>
                <a:ea typeface="+mn-ea"/>
                <a:cs typeface="+mn-cs"/>
              </a:rPr>
              <a:t>Earth - Making Of A Planet – </a:t>
            </a:r>
            <a:r>
              <a:rPr lang="en-US" sz="1200" b="0" i="0" kern="1200" dirty="0" err="1" smtClean="0">
                <a:solidFill>
                  <a:schemeClr val="tx1"/>
                </a:solidFill>
                <a:latin typeface="Times New Roman" pitchFamily="18" charset="0"/>
                <a:ea typeface="+mn-ea"/>
                <a:cs typeface="+mn-cs"/>
              </a:rPr>
              <a:t>Youtube</a:t>
            </a:r>
            <a:r>
              <a:rPr lang="en-US" sz="1200" b="0" i="0" kern="1200" dirty="0" smtClean="0">
                <a:solidFill>
                  <a:schemeClr val="tx1"/>
                </a:solidFill>
                <a:latin typeface="Times New Roman" pitchFamily="18" charset="0"/>
                <a:ea typeface="+mn-ea"/>
                <a:cs typeface="+mn-cs"/>
              </a:rPr>
              <a:t> (1:31:28)</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https://www.youtube.com/watch?v=Q_3PFfMdZ9c</a:t>
            </a:r>
          </a:p>
          <a:p>
            <a:pPr marL="0" marR="0" indent="0" algn="l" defTabSz="914400" rtl="0" eaLnBrk="0" fontAlgn="base" latinLnBrk="0" hangingPunct="0">
              <a:lnSpc>
                <a:spcPct val="100000"/>
              </a:lnSpc>
              <a:spcBef>
                <a:spcPct val="30000"/>
              </a:spcBef>
              <a:spcAft>
                <a:spcPct val="0"/>
              </a:spcAft>
              <a:buClrTx/>
              <a:buSzTx/>
              <a:buFontTx/>
              <a:buNone/>
              <a:tabLst/>
              <a:defRPr/>
            </a:pPr>
            <a:endParaRPr lang="pt-BR" sz="1200" b="0" i="0" kern="120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pt-BR" sz="1200" b="0" i="0" kern="120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pt-BR" sz="1200" b="0" i="0" kern="1200" dirty="0" smtClean="0">
                <a:solidFill>
                  <a:schemeClr val="tx1"/>
                </a:solidFill>
                <a:latin typeface="Times New Roman" pitchFamily="18" charset="0"/>
                <a:ea typeface="+mn-ea"/>
                <a:cs typeface="+mn-cs"/>
              </a:rPr>
              <a:t>Tribute to </a:t>
            </a:r>
            <a:r>
              <a:rPr lang="pt-BR" sz="1200" b="0" i="0" kern="1200" dirty="0" err="1" smtClean="0">
                <a:solidFill>
                  <a:schemeClr val="tx1"/>
                </a:solidFill>
                <a:latin typeface="Times New Roman" pitchFamily="18" charset="0"/>
                <a:ea typeface="+mn-ea"/>
                <a:cs typeface="+mn-cs"/>
              </a:rPr>
              <a:t>Earth</a:t>
            </a:r>
            <a:r>
              <a:rPr lang="pt-BR" sz="1200" b="0" i="0" kern="1200" dirty="0" smtClean="0">
                <a:solidFill>
                  <a:schemeClr val="tx1"/>
                </a:solidFill>
                <a:latin typeface="Times New Roman" pitchFamily="18" charset="0"/>
                <a:ea typeface="+mn-ea"/>
                <a:cs typeface="+mn-cs"/>
              </a:rPr>
              <a:t> </a:t>
            </a:r>
            <a:r>
              <a:rPr lang="pt-BR" sz="1200" b="0" i="0" kern="1200" dirty="0" err="1" smtClean="0">
                <a:solidFill>
                  <a:schemeClr val="tx1"/>
                </a:solidFill>
                <a:latin typeface="Times New Roman" pitchFamily="18" charset="0"/>
                <a:ea typeface="+mn-ea"/>
                <a:cs typeface="+mn-cs"/>
              </a:rPr>
              <a:t>Evolution</a:t>
            </a:r>
            <a:r>
              <a:rPr lang="pt-BR" sz="1200" b="0" i="0" kern="1200" dirty="0" smtClean="0">
                <a:solidFill>
                  <a:schemeClr val="tx1"/>
                </a:solidFill>
                <a:latin typeface="Times New Roman" pitchFamily="18" charset="0"/>
                <a:ea typeface="+mn-ea"/>
                <a:cs typeface="+mn-cs"/>
              </a:rPr>
              <a:t> no </a:t>
            </a:r>
            <a:r>
              <a:rPr lang="pt-BR" sz="1200" b="0" i="0" kern="1200" dirty="0" err="1" smtClean="0">
                <a:solidFill>
                  <a:schemeClr val="tx1"/>
                </a:solidFill>
                <a:latin typeface="Times New Roman" pitchFamily="18" charset="0"/>
                <a:ea typeface="+mn-ea"/>
                <a:cs typeface="+mn-cs"/>
              </a:rPr>
              <a:t>Youtube</a:t>
            </a:r>
            <a:endParaRPr lang="pt-BR" sz="1200" b="0" i="0" kern="1200" dirty="0" smtClean="0">
              <a:solidFill>
                <a:schemeClr val="tx1"/>
              </a:solidFill>
              <a:latin typeface="Times New Roman" pitchFamily="18" charset="0"/>
              <a:ea typeface="+mn-ea"/>
              <a:cs typeface="+mn-cs"/>
            </a:endParaRPr>
          </a:p>
          <a:p>
            <a:endParaRPr lang="pt-BR" dirty="0" smtClean="0"/>
          </a:p>
          <a:p>
            <a:r>
              <a:rPr lang="pt-BR" dirty="0" smtClean="0"/>
              <a:t>https://www.youtube.com/watch?v=KCzXOxeY-60 (parte 1)</a:t>
            </a:r>
          </a:p>
          <a:p>
            <a:r>
              <a:rPr lang="pt-BR" dirty="0" smtClean="0"/>
              <a:t>https://www.youtube.com/watch?v=KNrti-9_nOg (parte 2)</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42</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Http://www.news.wisc.edu/newsphotos/images/Milky_Way_galaxy_sun05.jpg</a:t>
            </a:r>
          </a:p>
          <a:p>
            <a:r>
              <a:rPr lang="pt-BR" dirty="0" smtClean="0"/>
              <a:t>http://www.news.wisc.edu/newsphotos/milkyway.html</a:t>
            </a:r>
          </a:p>
          <a:p>
            <a:r>
              <a:rPr lang="en-US" sz="1200" b="1" i="0" kern="1200" dirty="0" smtClean="0">
                <a:solidFill>
                  <a:schemeClr val="tx1"/>
                </a:solidFill>
                <a:latin typeface="Times New Roman" pitchFamily="18" charset="0"/>
                <a:ea typeface="+mn-ea"/>
                <a:cs typeface="+mn-cs"/>
              </a:rPr>
              <a:t>Caption:</a:t>
            </a:r>
            <a:r>
              <a:rPr lang="en-US" sz="1200" b="0" i="0" kern="1200" dirty="0" smtClean="0">
                <a:solidFill>
                  <a:schemeClr val="tx1"/>
                </a:solidFill>
                <a:latin typeface="Times New Roman" pitchFamily="18" charset="0"/>
                <a:ea typeface="+mn-ea"/>
                <a:cs typeface="+mn-cs"/>
              </a:rPr>
              <a:t> The Milky Way, it turns out, is no ordinary spiral galaxy. According to a massive new survey of stars at the heart of the galaxy by Wisconsin astronomers, including professor of </a:t>
            </a:r>
            <a:r>
              <a:rPr lang="en-US" sz="1200" b="0" i="0" kern="1200" dirty="0" err="1" smtClean="0">
                <a:solidFill>
                  <a:schemeClr val="tx1"/>
                </a:solidFill>
                <a:latin typeface="Times New Roman" pitchFamily="18" charset="0"/>
                <a:ea typeface="+mn-ea"/>
                <a:cs typeface="+mn-cs"/>
              </a:rPr>
              <a:t>astonomy</a:t>
            </a:r>
            <a:r>
              <a:rPr lang="en-US" sz="1200" b="0" i="0" kern="1200" dirty="0" smtClean="0">
                <a:solidFill>
                  <a:schemeClr val="tx1"/>
                </a:solidFill>
                <a:latin typeface="Times New Roman" pitchFamily="18" charset="0"/>
                <a:ea typeface="+mn-ea"/>
                <a:cs typeface="+mn-cs"/>
              </a:rPr>
              <a:t> Edward </a:t>
            </a:r>
            <a:r>
              <a:rPr lang="en-US" sz="1200" b="0" i="0" kern="1200" dirty="0" err="1" smtClean="0">
                <a:solidFill>
                  <a:schemeClr val="tx1"/>
                </a:solidFill>
                <a:latin typeface="Times New Roman" pitchFamily="18" charset="0"/>
                <a:ea typeface="+mn-ea"/>
                <a:cs typeface="+mn-cs"/>
              </a:rPr>
              <a:t>Churchwell</a:t>
            </a:r>
            <a:r>
              <a:rPr lang="en-US" sz="1200" b="0" i="0" kern="1200" dirty="0" smtClean="0">
                <a:solidFill>
                  <a:schemeClr val="tx1"/>
                </a:solidFill>
                <a:latin typeface="Times New Roman" pitchFamily="18" charset="0"/>
                <a:ea typeface="+mn-ea"/>
                <a:cs typeface="+mn-cs"/>
              </a:rPr>
              <a:t> and professor of physics Robert Benjamin, the Milky Way has a definitive bar feature -- some 27,000 light years in length -- that distinguishes it from pedestrian spiral galaxies, as shown in this artist's rendering. The survey, conducted using NASA's Spitzer Space Telescope, sampled light from an estimated 30 million stars in the plane of the galaxy in an effort to build a detailed portrait of the inner regions of the Milky Way.</a:t>
            </a:r>
            <a:r>
              <a:rPr lang="en-US" dirty="0" smtClean="0"/>
              <a:t/>
            </a:r>
            <a:br>
              <a:rPr lang="en-US" dirty="0" smtClean="0"/>
            </a:br>
            <a:r>
              <a:rPr lang="en-US" sz="1200" b="1" i="0" kern="1200" dirty="0" smtClean="0">
                <a:solidFill>
                  <a:schemeClr val="tx1"/>
                </a:solidFill>
                <a:latin typeface="Times New Roman" pitchFamily="18" charset="0"/>
                <a:ea typeface="+mn-ea"/>
                <a:cs typeface="+mn-cs"/>
              </a:rPr>
              <a:t>Illustration</a:t>
            </a:r>
            <a:r>
              <a:rPr lang="en-US" sz="1200" b="0" i="0" kern="1200" dirty="0" smtClean="0">
                <a:solidFill>
                  <a:schemeClr val="tx1"/>
                </a:solidFill>
                <a:latin typeface="Times New Roman" pitchFamily="18" charset="0"/>
                <a:ea typeface="+mn-ea"/>
                <a:cs typeface="+mn-cs"/>
              </a:rPr>
              <a:t>: NASA/JPL-Caltech/R. Hurt (SSC/Caltech)</a:t>
            </a:r>
            <a:r>
              <a:rPr lang="en-US" dirty="0" smtClean="0"/>
              <a:t/>
            </a:r>
            <a:br>
              <a:rPr lang="en-US" dirty="0" smtClean="0"/>
            </a:br>
            <a:r>
              <a:rPr lang="en-US" sz="1200" b="1" i="0" kern="1200" dirty="0" smtClean="0">
                <a:solidFill>
                  <a:schemeClr val="tx1"/>
                </a:solidFill>
                <a:latin typeface="Times New Roman" pitchFamily="18" charset="0"/>
                <a:ea typeface="+mn-ea"/>
                <a:cs typeface="+mn-cs"/>
              </a:rPr>
              <a:t>Date:</a:t>
            </a:r>
            <a:r>
              <a:rPr lang="en-US" sz="1200" b="0" i="0" kern="1200" dirty="0" smtClean="0">
                <a:solidFill>
                  <a:schemeClr val="tx1"/>
                </a:solidFill>
                <a:latin typeface="Times New Roman" pitchFamily="18" charset="0"/>
                <a:ea typeface="+mn-ea"/>
                <a:cs typeface="+mn-cs"/>
              </a:rPr>
              <a:t> 2005</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8</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https://upload.wikimedia.org/wikipedia/commons/3/3b/Milky_Way_galactic_habitable_zone.gif</a:t>
            </a:r>
          </a:p>
          <a:p>
            <a:r>
              <a:rPr lang="en-US" sz="1200" b="0" i="0" kern="1200" dirty="0" smtClean="0">
                <a:solidFill>
                  <a:schemeClr val="tx1"/>
                </a:solidFill>
                <a:latin typeface="Times New Roman" pitchFamily="18" charset="0"/>
                <a:ea typeface="+mn-ea"/>
                <a:cs typeface="+mn-cs"/>
              </a:rPr>
              <a:t>This is the </a:t>
            </a:r>
            <a:r>
              <a:rPr lang="en-US" sz="1200" b="0" i="0" u="none" strike="noStrike" kern="1200" dirty="0" smtClean="0">
                <a:solidFill>
                  <a:schemeClr val="tx1"/>
                </a:solidFill>
                <a:latin typeface="Times New Roman" pitchFamily="18" charset="0"/>
                <a:ea typeface="+mn-ea"/>
                <a:cs typeface="+mn-cs"/>
                <a:hlinkClick r:id="rId3" tooltip="en:galactic habitable zone"/>
              </a:rPr>
              <a:t>galactic habitable zone</a:t>
            </a:r>
            <a:r>
              <a:rPr lang="en-US" sz="1200" b="0" i="0" kern="1200" dirty="0" smtClean="0">
                <a:solidFill>
                  <a:schemeClr val="tx1"/>
                </a:solidFill>
                <a:latin typeface="Times New Roman" pitchFamily="18" charset="0"/>
                <a:ea typeface="+mn-ea"/>
                <a:cs typeface="+mn-cs"/>
              </a:rPr>
              <a:t> of the Milky Way, as predicted by </a:t>
            </a:r>
            <a:r>
              <a:rPr lang="en-US" sz="1200" b="0" i="0" kern="1200" dirty="0" err="1" smtClean="0">
                <a:solidFill>
                  <a:schemeClr val="tx1"/>
                </a:solidFill>
                <a:latin typeface="Times New Roman" pitchFamily="18" charset="0"/>
                <a:ea typeface="+mn-ea"/>
                <a:cs typeface="+mn-cs"/>
              </a:rPr>
              <a:t>Lineweaver</a:t>
            </a:r>
            <a:r>
              <a:rPr lang="en-US" sz="1200" b="0" i="0" kern="1200" dirty="0" smtClean="0">
                <a:solidFill>
                  <a:schemeClr val="tx1"/>
                </a:solidFill>
                <a:latin typeface="Times New Roman" pitchFamily="18" charset="0"/>
                <a:ea typeface="+mn-ea"/>
                <a:cs typeface="+mn-cs"/>
              </a:rPr>
              <a:t> et al (2004).</a:t>
            </a:r>
          </a:p>
          <a:p>
            <a:r>
              <a:rPr lang="pt-BR" dirty="0" smtClean="0"/>
              <a:t>https://en.wikipedia.org/wiki/Galactic_habitable_zone</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9</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http://www.astronomy.ohio-state.edu/~pogge/Ast161/Unit7/Images/HabitableZone.jpg</a:t>
            </a:r>
          </a:p>
          <a:p>
            <a:r>
              <a:rPr lang="pt-BR" dirty="0" smtClean="0"/>
              <a:t>http://www.astronomy.ohio-state.edu/~pogge/Ast161/Unit7/life.html</a:t>
            </a:r>
          </a:p>
          <a:p>
            <a:endParaRPr lang="pt-BR" dirty="0" smtClean="0"/>
          </a:p>
          <a:p>
            <a:endParaRPr lang="pt-BR" dirty="0" smtClean="0"/>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10</a:t>
            </a:fld>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http://kepler.nasa.gov/multimedia/animations/?</a:t>
            </a:r>
            <a:r>
              <a:rPr lang="pt-BR" dirty="0" err="1" smtClean="0"/>
              <a:t>ImageID</a:t>
            </a:r>
            <a:r>
              <a:rPr lang="pt-BR" dirty="0" smtClean="0"/>
              <a:t>=41</a:t>
            </a:r>
          </a:p>
          <a:p>
            <a:r>
              <a:rPr lang="en-US" sz="1200" b="1" i="0" kern="1200" dirty="0" smtClean="0">
                <a:solidFill>
                  <a:schemeClr val="tx1"/>
                </a:solidFill>
                <a:latin typeface="Times New Roman" pitchFamily="18" charset="0"/>
                <a:ea typeface="+mn-ea"/>
                <a:cs typeface="+mn-cs"/>
              </a:rPr>
              <a:t>Comparative Life Zones of Stars (with text)</a:t>
            </a:r>
          </a:p>
          <a:p>
            <a:r>
              <a:rPr lang="en-US" sz="1200" b="0" i="1" kern="1200" dirty="0" smtClean="0">
                <a:solidFill>
                  <a:schemeClr val="tx1"/>
                </a:solidFill>
                <a:latin typeface="Times New Roman" pitchFamily="18" charset="0"/>
                <a:ea typeface="+mn-ea"/>
                <a:cs typeface="+mn-cs"/>
              </a:rPr>
              <a:t>12/29/2009</a:t>
            </a:r>
          </a:p>
          <a:p>
            <a:r>
              <a:rPr lang="en-US" sz="1200" b="0" i="0" kern="1200" dirty="0" smtClean="0">
                <a:solidFill>
                  <a:schemeClr val="tx1"/>
                </a:solidFill>
                <a:latin typeface="Times New Roman" pitchFamily="18" charset="0"/>
                <a:ea typeface="+mn-ea"/>
                <a:cs typeface="+mn-cs"/>
              </a:rPr>
              <a:t>The habitable zone is the distance from a star where one can have liquid water on the surface of a planet. If a planet is too close to its parent star, it will be too hot and water would have evaporated. If a planet is too far from a star it is too cold and water is frozen. Stars come in a wide variety of sizes, masses and temperatures. Stars that are smaller, cooler and lower mass than the Sun (M-dwarfs) have their habitable zone much closer to the star than the Sun (G-dwarf). Stars that are larger, hotter and more massive than the Sun (A-dwarfs) have their habitable zone much farther out from the star.</a:t>
            </a:r>
          </a:p>
          <a:p>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11</a:t>
            </a:fld>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err="1" smtClean="0"/>
              <a:t>stellarHabitableZone</a:t>
            </a:r>
            <a:r>
              <a:rPr lang="pt-BR" dirty="0" smtClean="0"/>
              <a:t>.</a:t>
            </a:r>
            <a:r>
              <a:rPr lang="pt-BR" dirty="0" err="1" smtClean="0"/>
              <a:t>swf</a:t>
            </a:r>
            <a:endParaRPr lang="pt-BR" dirty="0" smtClean="0"/>
          </a:p>
          <a:p>
            <a:r>
              <a:rPr lang="pt-BR" dirty="0" smtClean="0"/>
              <a:t>http://www.cdcc.usp.br/cda/NAAP%20-%20Nebraska-</a:t>
            </a:r>
            <a:r>
              <a:rPr lang="pt-BR" dirty="0" err="1" smtClean="0"/>
              <a:t>Lincon</a:t>
            </a:r>
            <a:r>
              <a:rPr lang="pt-BR" dirty="0" smtClean="0"/>
              <a:t>/</a:t>
            </a:r>
            <a:r>
              <a:rPr lang="pt-BR" dirty="0" err="1" smtClean="0"/>
              <a:t>astroUNL</a:t>
            </a:r>
            <a:r>
              <a:rPr lang="pt-BR" dirty="0" smtClean="0"/>
              <a:t>/</a:t>
            </a:r>
            <a:r>
              <a:rPr lang="pt-BR" dirty="0" err="1" smtClean="0"/>
              <a:t>naap</a:t>
            </a:r>
            <a:r>
              <a:rPr lang="pt-BR" dirty="0" smtClean="0"/>
              <a:t>/</a:t>
            </a:r>
            <a:r>
              <a:rPr lang="pt-BR" dirty="0" err="1" smtClean="0"/>
              <a:t>habitablezones</a:t>
            </a:r>
            <a:r>
              <a:rPr lang="pt-BR" dirty="0" smtClean="0"/>
              <a:t>/habitablezones.html</a:t>
            </a:r>
            <a:endParaRPr lang="pt-BR" dirty="0"/>
          </a:p>
        </p:txBody>
      </p:sp>
      <p:sp>
        <p:nvSpPr>
          <p:cNvPr id="4" name="Espaço Reservado para Número de Slide 3"/>
          <p:cNvSpPr>
            <a:spLocks noGrp="1"/>
          </p:cNvSpPr>
          <p:nvPr>
            <p:ph type="sldNum" sz="quarter" idx="10"/>
          </p:nvPr>
        </p:nvSpPr>
        <p:spPr/>
        <p:txBody>
          <a:bodyPr/>
          <a:lstStyle/>
          <a:p>
            <a:pPr>
              <a:defRPr/>
            </a:pPr>
            <a:fld id="{A3B2880E-EC6A-4ED7-8498-4BDFCD845F75}" type="slidenum">
              <a:rPr lang="pt-BR" smtClean="0"/>
              <a:pPr>
                <a:defRPr/>
              </a:pPr>
              <a:t>12</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F47D7BF1-FA4C-49C9-950F-3458C82780FB}" type="slidenum">
              <a:rPr lang="pt-BR" smtClean="0">
                <a:latin typeface="Arial" pitchFamily="34" charset="0"/>
              </a:rPr>
              <a:pPr/>
              <a:t>14</a:t>
            </a:fld>
            <a:endParaRPr lang="pt-BR" smtClean="0">
              <a:latin typeface="Arial" pitchFamily="34" charset="0"/>
            </a:endParaRPr>
          </a:p>
        </p:txBody>
      </p:sp>
      <p:sp>
        <p:nvSpPr>
          <p:cNvPr id="66563" name="Rectangle 2"/>
          <p:cNvSpPr>
            <a:spLocks noGrp="1" noRot="1" noChangeAspect="1" noChangeArrowheads="1" noTextEdit="1"/>
          </p:cNvSpPr>
          <p:nvPr>
            <p:ph type="sldImg"/>
          </p:nvPr>
        </p:nvSpPr>
        <p:spPr>
          <a:xfrm>
            <a:off x="1258888" y="652463"/>
            <a:ext cx="4340225" cy="3254375"/>
          </a:xfrm>
          <a:ln cap="flat"/>
        </p:spPr>
      </p:sp>
      <p:sp>
        <p:nvSpPr>
          <p:cNvPr id="66564" name="Rectangle 3"/>
          <p:cNvSpPr>
            <a:spLocks noGrp="1" noChangeArrowheads="1"/>
          </p:cNvSpPr>
          <p:nvPr>
            <p:ph type="body" idx="1"/>
          </p:nvPr>
        </p:nvSpPr>
        <p:spPr>
          <a:noFill/>
          <a:ln/>
        </p:spPr>
        <p:txBody>
          <a:bodyPr/>
          <a:lstStyle/>
          <a:p>
            <a:r>
              <a:rPr lang="pt-BR" dirty="0" smtClean="0"/>
              <a:t>Crédito da imagem: </a:t>
            </a:r>
            <a:r>
              <a:rPr lang="pt-BR" sz="1200" b="0" i="0" kern="1200" dirty="0" smtClean="0">
                <a:solidFill>
                  <a:schemeClr val="tx1"/>
                </a:solidFill>
                <a:latin typeface="Times New Roman" pitchFamily="18" charset="0"/>
                <a:ea typeface="+mn-ea"/>
                <a:cs typeface="+mn-cs"/>
              </a:rPr>
              <a:t>NASA Ames / SETI </a:t>
            </a:r>
            <a:r>
              <a:rPr lang="pt-BR" sz="1200" b="0" i="0" kern="1200" dirty="0" err="1" smtClean="0">
                <a:solidFill>
                  <a:schemeClr val="tx1"/>
                </a:solidFill>
                <a:latin typeface="Times New Roman" pitchFamily="18" charset="0"/>
                <a:ea typeface="+mn-ea"/>
                <a:cs typeface="+mn-cs"/>
              </a:rPr>
              <a:t>Institute</a:t>
            </a:r>
            <a:r>
              <a:rPr lang="pt-BR" sz="1200" b="0" i="0" kern="1200" dirty="0" smtClean="0">
                <a:solidFill>
                  <a:schemeClr val="tx1"/>
                </a:solidFill>
                <a:latin typeface="Times New Roman" pitchFamily="18" charset="0"/>
                <a:ea typeface="+mn-ea"/>
                <a:cs typeface="+mn-cs"/>
              </a:rPr>
              <a:t> / </a:t>
            </a:r>
            <a:r>
              <a:rPr lang="pt-BR" sz="1200" b="0" i="0" kern="1200" dirty="0" err="1" smtClean="0">
                <a:solidFill>
                  <a:schemeClr val="tx1"/>
                </a:solidFill>
                <a:latin typeface="Times New Roman" pitchFamily="18" charset="0"/>
                <a:ea typeface="+mn-ea"/>
                <a:cs typeface="+mn-cs"/>
              </a:rPr>
              <a:t>JPL-CalTech</a:t>
            </a:r>
            <a:r>
              <a:rPr lang="pt-BR" sz="1200" b="0" i="0" kern="1200" dirty="0" smtClean="0">
                <a:solidFill>
                  <a:schemeClr val="tx1"/>
                </a:solidFill>
                <a:latin typeface="Times New Roman" pitchFamily="18" charset="0"/>
                <a:ea typeface="+mn-ea"/>
                <a:cs typeface="+mn-cs"/>
              </a:rPr>
              <a:t>.</a:t>
            </a:r>
            <a:endParaRPr lang="pt-BR"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4497D73F-2765-4B57-AE6B-A82B159AD942}"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67714B-24FB-422F-BF07-D98BD475C506}"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7FC011FF-2C1D-4EA9-BEC1-9AD83273BD18}" type="slidenum">
              <a:rPr lang="pt-BR"/>
              <a:pPr>
                <a:defRPr/>
              </a:pPr>
              <a:t>‹nº›</a:t>
            </a:fld>
            <a:endParaRPr lang="pt-B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BA80C0FF-BF03-478F-9249-8968140DE151}" type="slidenum">
              <a:rPr lang="pt-BR"/>
              <a:pPr>
                <a:defRPr/>
              </a:pPr>
              <a:t>‹nº›</a:t>
            </a:fld>
            <a:endParaRPr lang="pt-B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08F493BF-6E20-4A31-A7BF-B45AB4DCEE33}" type="slidenum">
              <a:rPr lang="pt-BR"/>
              <a:pPr>
                <a:defRPr/>
              </a:pPr>
              <a:t>‹nº›</a:t>
            </a:fld>
            <a:endParaRPr lang="pt-B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98A6B816-6C78-488E-AE2C-6B418D54D2FD}"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3B0F9819-4C2D-4B67-995C-4B1CCD5A3CA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37EA3358-D533-4DE3-BB7E-0C918E9F7417}"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46A989A7-BFA8-41F9-B30C-7A2DEB9A4CDD}"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8FE15EF1-8C41-43D4-99BF-3F551ED9A706}"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E90AA29B-EE7E-4422-9787-20B6E8AD7A78}"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l="-21000" r="-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F06ACD8F-111F-433C-9055-4389A16978C8}"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ideo" Target="file:///C:\casa-jorge\aula-4-exoplanetas\apresentacao\CompLifeZoneWtxtFullH264.mov"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stellarHabitableZone.swf"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astrometry_dlv.mp4" TargetMode="External"/><Relationship Id="rId7" Type="http://schemas.openxmlformats.org/officeDocument/2006/relationships/hyperlink" Target="direct_imaging_dlv.mp4"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gravitational_microlensing_dlv.mp4" TargetMode="External"/><Relationship Id="rId5" Type="http://schemas.openxmlformats.org/officeDocument/2006/relationships/hyperlink" Target="transit_method_single_planet_dlv.mp4" TargetMode="External"/><Relationship Id="rId4" Type="http://schemas.openxmlformats.org/officeDocument/2006/relationships/hyperlink" Target="radial_velocity_dlv.mp4"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ammerthrower.sw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ca_extrasolarplanets_starwobble.swf" TargetMode="External"/><Relationship Id="rId4" Type="http://schemas.openxmlformats.org/officeDocument/2006/relationships/hyperlink" Target="radialvelocitydemo.sw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radialVelocitySimulator.sw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file:///C:\casa-jorge\aula-4-exoplanetas\apresentacao\kepler_diagram_GalacticView_fullsizeH264.mov" TargetMode="Externa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file:///C:\casa-jorge\aula-4-exoplanetas\apresentacao\RangeOfViewsWEB1_H264.mov" TargetMode="Externa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file:///C:\casa-jorge\aula-4-exoplanetas\apresentacao\transitAnimation2.mov" TargetMode="Externa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file:///C:\casa-jorge\aula-4-exoplanetas\apresentacao\transitAnimation1.mov" TargetMode="Externa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ideo" Target="file:///C:\casa-jorge\aula-4-exoplanetas\apresentacao\orreryzoomd_ride.mp4" TargetMode="Externa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ideo" Target="file:///C:\casa-jorge\aula-4-exoplanetas\apresentacao\Solar%20System%20Formation%20-%20Stephen%20Hawkings.mp4"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ideo" Target="file:///C:\casa-jorge\aula-4-exoplanetas\apresentacao\Circus%20Family%20of%20Stars%20(Artistic%20Concept).mp4" TargetMode="Externa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hyperlink" Target="http://www.cdcc.usp.br/cda"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planetquest.jpl.nasa.gov/newworldsatlas" TargetMode="External"/><Relationship Id="rId5" Type="http://schemas.openxmlformats.org/officeDocument/2006/relationships/hyperlink" Target="http://www.space.com/" TargetMode="External"/><Relationship Id="rId4" Type="http://schemas.openxmlformats.org/officeDocument/2006/relationships/hyperlink" Target="http://planetquest.jpl.nasa.gov/"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file:///C:\casa-jorge\aula-4-exoplanetas\apresentacao\Tribute%20to%20Earth%20Evolution.mp4" TargetMode="Externa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0" y="6596063"/>
            <a:ext cx="9144000" cy="261937"/>
          </a:xfrm>
          <a:prstGeom prst="rect">
            <a:avLst/>
          </a:prstGeom>
          <a:noFill/>
        </p:spPr>
        <p:txBody>
          <a:bodyPr>
            <a:spAutoFit/>
          </a:bodyPr>
          <a:ls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a:lstStyle>
          <a:p>
            <a:pPr algn="l">
              <a:defRPr/>
            </a:pPr>
            <a:r>
              <a:rPr lang="pt-BR" sz="1100" dirty="0" smtClean="0">
                <a:solidFill>
                  <a:srgbClr val="FFC000"/>
                </a:solidFill>
                <a:latin typeface="Century Gothic" pitchFamily="34" charset="0"/>
              </a:rPr>
              <a:t>Imagem de fundo: céu de São Carlos na data de fundação do observatório Dietrich </a:t>
            </a:r>
            <a:r>
              <a:rPr lang="pt-BR" sz="1100" dirty="0" err="1" smtClean="0">
                <a:solidFill>
                  <a:srgbClr val="FFC000"/>
                </a:solidFill>
                <a:latin typeface="Century Gothic" pitchFamily="34" charset="0"/>
              </a:rPr>
              <a:t>Schiel</a:t>
            </a:r>
            <a:r>
              <a:rPr lang="pt-BR" sz="1100" dirty="0" smtClean="0">
                <a:solidFill>
                  <a:srgbClr val="FFC000"/>
                </a:solidFill>
                <a:latin typeface="Century Gothic" pitchFamily="34" charset="0"/>
              </a:rPr>
              <a:t> (10/04/86, 20:00 TL) crédito: </a:t>
            </a:r>
            <a:r>
              <a:rPr lang="pt-BR" sz="1100" dirty="0" err="1" smtClean="0">
                <a:solidFill>
                  <a:srgbClr val="FFC000"/>
                </a:solidFill>
                <a:latin typeface="Century Gothic" pitchFamily="34" charset="0"/>
              </a:rPr>
              <a:t>Stellarium</a:t>
            </a:r>
            <a:endParaRPr lang="pt-BR" sz="1100" dirty="0">
              <a:solidFill>
                <a:srgbClr val="FFC000"/>
              </a:solidFill>
              <a:latin typeface="Century Gothic" pitchFamily="34" charset="0"/>
            </a:endParaRPr>
          </a:p>
        </p:txBody>
      </p:sp>
      <p:sp>
        <p:nvSpPr>
          <p:cNvPr id="3076"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7"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8"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pic>
        <p:nvPicPr>
          <p:cNvPr id="9" name="Picture 2"/>
          <p:cNvPicPr>
            <a:picLocks noChangeAspect="1" noChangeArrowheads="1"/>
          </p:cNvPicPr>
          <p:nvPr/>
        </p:nvPicPr>
        <p:blipFill>
          <a:blip r:embed="rId3" cstate="print"/>
          <a:srcRect/>
          <a:stretch>
            <a:fillRect/>
          </a:stretch>
        </p:blipFill>
        <p:spPr bwMode="auto">
          <a:xfrm>
            <a:off x="216024" y="252528"/>
            <a:ext cx="2699792" cy="1448280"/>
          </a:xfrm>
          <a:prstGeom prst="rect">
            <a:avLst/>
          </a:prstGeom>
          <a:noFill/>
          <a:ln w="9525">
            <a:noFill/>
            <a:miter lim="800000"/>
            <a:headEnd/>
            <a:tailEnd/>
          </a:ln>
        </p:spPr>
      </p:pic>
      <p:pic>
        <p:nvPicPr>
          <p:cNvPr id="10"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11" name="Retângulo 10"/>
          <p:cNvSpPr/>
          <p:nvPr/>
        </p:nvSpPr>
        <p:spPr>
          <a:xfrm>
            <a:off x="5701362" y="1213302"/>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sp>
        <p:nvSpPr>
          <p:cNvPr id="12" name="Subtítulo 3"/>
          <p:cNvSpPr txBox="1">
            <a:spLocks/>
          </p:cNvSpPr>
          <p:nvPr/>
        </p:nvSpPr>
        <p:spPr bwMode="auto">
          <a:xfrm>
            <a:off x="539552" y="2492896"/>
            <a:ext cx="8215313" cy="17526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rgbClr val="FF0066"/>
              </a:buClr>
              <a:buSzTx/>
              <a:buFont typeface="Wingdings" pitchFamily="2" charset="2"/>
              <a:buNone/>
              <a:tabLst/>
              <a:defRPr/>
            </a:pPr>
            <a:r>
              <a:rPr lang="pt-BR" sz="4400" kern="0" dirty="0" smtClean="0">
                <a:solidFill>
                  <a:srgbClr val="FFC000"/>
                </a:solidFill>
                <a:latin typeface="Century Gothic" pitchFamily="34" charset="0"/>
              </a:rPr>
              <a:t>Formação do Sistema Solar e Sistemas </a:t>
            </a:r>
            <a:r>
              <a:rPr lang="pt-BR" sz="4400" kern="0" dirty="0" err="1" smtClean="0">
                <a:solidFill>
                  <a:srgbClr val="FFC000"/>
                </a:solidFill>
                <a:latin typeface="Century Gothic" pitchFamily="34" charset="0"/>
              </a:rPr>
              <a:t>Exoplanetários</a:t>
            </a:r>
            <a:endParaRPr kumimoji="0" lang="pt-BR" sz="4400" b="1" i="0" u="none" strike="noStrike" kern="0" cap="none" spc="0" normalizeH="0" baseline="0" noProof="0" dirty="0" smtClean="0">
              <a:ln>
                <a:noFill/>
              </a:ln>
              <a:solidFill>
                <a:srgbClr val="FFC000"/>
              </a:solidFill>
              <a:effectLst/>
              <a:uLnTx/>
              <a:uFillTx/>
              <a:latin typeface="Century Gothic" pitchFamily="34" charset="0"/>
              <a:ea typeface="+mn-ea"/>
              <a:cs typeface="+mn-cs"/>
            </a:endParaRPr>
          </a:p>
        </p:txBody>
      </p:sp>
      <p:sp>
        <p:nvSpPr>
          <p:cNvPr id="13" name="CaixaDeTexto 12"/>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FFC000"/>
                </a:solidFill>
                <a:latin typeface="Century Gothic" pitchFamily="34" charset="0"/>
              </a:rPr>
              <a:t>Jorge </a:t>
            </a:r>
            <a:r>
              <a:rPr lang="pt-BR" sz="2000" dirty="0" err="1" smtClean="0">
                <a:solidFill>
                  <a:srgbClr val="FFC000"/>
                </a:solidFill>
                <a:latin typeface="Century Gothic" pitchFamily="34" charset="0"/>
              </a:rPr>
              <a:t>Hönel</a:t>
            </a:r>
            <a:endParaRPr lang="pt-BR" sz="2000" dirty="0" smtClean="0">
              <a:solidFill>
                <a:srgbClr val="FFC000"/>
              </a:solidFill>
              <a:latin typeface="Century Gothic" pitchFamily="34" charset="0"/>
            </a:endParaRPr>
          </a:p>
          <a:p>
            <a:pPr algn="l"/>
            <a:r>
              <a:rPr lang="pt-BR" sz="1400" dirty="0" smtClean="0">
                <a:solidFill>
                  <a:srgbClr val="FFC000"/>
                </a:solidFill>
                <a:latin typeface="Century Gothic" pitchFamily="34" charset="0"/>
              </a:rPr>
              <a:t>Observatório  Dietrich </a:t>
            </a:r>
            <a:r>
              <a:rPr lang="pt-BR" sz="1400" dirty="0" err="1" smtClean="0">
                <a:solidFill>
                  <a:srgbClr val="FFC000"/>
                </a:solidFill>
                <a:latin typeface="Century Gothic" pitchFamily="34" charset="0"/>
              </a:rPr>
              <a:t>Schiel</a:t>
            </a:r>
            <a:endParaRPr lang="pt-BR" sz="1400" dirty="0" smtClean="0">
              <a:solidFill>
                <a:srgbClr val="FFC000"/>
              </a:solidFill>
              <a:latin typeface="Century Gothic" pitchFamily="34" charset="0"/>
            </a:endParaRPr>
          </a:p>
          <a:p>
            <a:pPr algn="l"/>
            <a:r>
              <a:rPr lang="pt-BR" sz="1400" dirty="0" smtClean="0">
                <a:solidFill>
                  <a:srgbClr val="FFC000"/>
                </a:solidFill>
                <a:latin typeface="Century Gothic" pitchFamily="34" charset="0"/>
              </a:rPr>
              <a:t>/CDCC/USP</a:t>
            </a:r>
          </a:p>
          <a:p>
            <a:endParaRPr lang="pt-BR" dirty="0">
              <a:solidFill>
                <a:srgbClr val="FFC000"/>
              </a:solidFill>
            </a:endParaRPr>
          </a:p>
        </p:txBody>
      </p:sp>
      <p:pic>
        <p:nvPicPr>
          <p:cNvPr id="1026" name="Picture 2" descr="C:\Users\ANDRE\Documents\1-OBSERVATÓRIO\1-ATIVIDADES\4-Minicursos\minicursos-2015\2-minicurso-Sist-Planet-prim-sem-2015\divulgacao\logo-minicurso-Sist-Planet.png"/>
          <p:cNvPicPr>
            <a:picLocks noChangeAspect="1" noChangeArrowheads="1"/>
          </p:cNvPicPr>
          <p:nvPr/>
        </p:nvPicPr>
        <p:blipFill>
          <a:blip r:embed="rId5" cstate="print"/>
          <a:srcRect/>
          <a:stretch>
            <a:fillRect/>
          </a:stretch>
        </p:blipFill>
        <p:spPr bwMode="auto">
          <a:xfrm>
            <a:off x="3563888" y="72009"/>
            <a:ext cx="2132855" cy="2132855"/>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stronomy.ohio-state.edu/~pogge/Ast161/Unit7/Images/HabitableZone.jpg"/>
          <p:cNvPicPr>
            <a:picLocks noChangeAspect="1" noChangeArrowheads="1"/>
          </p:cNvPicPr>
          <p:nvPr/>
        </p:nvPicPr>
        <p:blipFill>
          <a:blip r:embed="rId3" cstate="print"/>
          <a:srcRect/>
          <a:stretch>
            <a:fillRect/>
          </a:stretch>
        </p:blipFill>
        <p:spPr bwMode="auto">
          <a:xfrm>
            <a:off x="2085975" y="0"/>
            <a:ext cx="4972050" cy="6134101"/>
          </a:xfrm>
          <a:prstGeom prst="rect">
            <a:avLst/>
          </a:prstGeom>
          <a:noFill/>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mpLifeZoneWtxtFullH264.mov">
            <a:hlinkClick r:id="" action="ppaction://media"/>
          </p:cNvPr>
          <p:cNvPicPr>
            <a:picLocks noRot="1" noChangeAspect="1"/>
          </p:cNvPicPr>
          <p:nvPr>
            <a:videoFile r:link="rId1"/>
          </p:nvPr>
        </p:nvPicPr>
        <p:blipFill>
          <a:blip r:embed="rId4" cstate="print"/>
          <a:stretch>
            <a:fillRect/>
          </a:stretch>
        </p:blipFill>
        <p:spPr>
          <a:xfrm>
            <a:off x="243858" y="1146820"/>
            <a:ext cx="8656284" cy="48691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921274" y="2288738"/>
            <a:ext cx="5301452" cy="2585323"/>
          </a:xfrm>
          <a:prstGeom prst="rect">
            <a:avLst/>
          </a:prstGeom>
          <a:solidFill>
            <a:srgbClr val="FFFF00"/>
          </a:solidFill>
        </p:spPr>
        <p:txBody>
          <a:bodyPr wrap="none" lIns="91440" tIns="45720" rIns="91440" bIns="45720">
            <a:spAutoFit/>
          </a:bodyPr>
          <a:lstStyle/>
          <a:p>
            <a:pPr algn="ctr"/>
            <a:r>
              <a:rPr lang="pt-B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Simulador </a:t>
            </a:r>
          </a:p>
          <a:p>
            <a:pPr algn="ctr"/>
            <a:r>
              <a:rPr lang="pt-B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da </a:t>
            </a:r>
          </a:p>
          <a:p>
            <a:pPr algn="ctr"/>
            <a:r>
              <a:rPr lang="pt-B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Zona  </a:t>
            </a:r>
            <a:r>
              <a:rPr lang="pt-B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Habitável</a:t>
            </a:r>
            <a:endParaRPr lang="pt-B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3"/>
          <p:cNvSpPr>
            <a:spLocks noGrp="1"/>
          </p:cNvSpPr>
          <p:nvPr>
            <p:ph type="title"/>
          </p:nvPr>
        </p:nvSpPr>
        <p:spPr>
          <a:xfrm>
            <a:off x="714375" y="2643188"/>
            <a:ext cx="7772400" cy="1714500"/>
          </a:xfrm>
        </p:spPr>
        <p:txBody>
          <a:bodyPr/>
          <a:lstStyle/>
          <a:p>
            <a:r>
              <a:rPr lang="pt-BR" dirty="0" smtClean="0">
                <a:solidFill>
                  <a:srgbClr val="FFC000"/>
                </a:solidFill>
                <a:latin typeface="Century Gothic" pitchFamily="34" charset="0"/>
              </a:rPr>
              <a:t>Métodos de detecção</a:t>
            </a: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ctrTitle"/>
          </p:nvPr>
        </p:nvSpPr>
        <p:spPr>
          <a:xfrm>
            <a:off x="683568" y="548680"/>
            <a:ext cx="7772400" cy="1470025"/>
          </a:xfrm>
          <a:noFill/>
        </p:spPr>
        <p:txBody>
          <a:bodyPr/>
          <a:lstStyle/>
          <a:p>
            <a:r>
              <a:rPr lang="pt-BR" sz="4000" dirty="0" smtClean="0">
                <a:solidFill>
                  <a:schemeClr val="bg1"/>
                </a:solidFill>
                <a:latin typeface="Century Gothic" pitchFamily="34" charset="0"/>
              </a:rPr>
              <a:t>Técnicas:</a:t>
            </a:r>
          </a:p>
        </p:txBody>
      </p:sp>
      <p:sp>
        <p:nvSpPr>
          <p:cNvPr id="9" name="Subtítulo 8"/>
          <p:cNvSpPr>
            <a:spLocks noGrp="1"/>
          </p:cNvSpPr>
          <p:nvPr>
            <p:ph type="subTitle" idx="1"/>
          </p:nvPr>
        </p:nvSpPr>
        <p:spPr>
          <a:xfrm>
            <a:off x="611560" y="1988840"/>
            <a:ext cx="6400800" cy="1752600"/>
          </a:xfrm>
        </p:spPr>
        <p:txBody>
          <a:bodyPr/>
          <a:lstStyle/>
          <a:p>
            <a:pPr algn="l">
              <a:buFont typeface="Arial" pitchFamily="34" charset="0"/>
              <a:buChar char="•"/>
            </a:pPr>
            <a:r>
              <a:rPr lang="pt-BR" dirty="0" smtClean="0">
                <a:solidFill>
                  <a:srgbClr val="FFC000"/>
                </a:solidFill>
                <a:latin typeface="Century Gothic" pitchFamily="34" charset="0"/>
                <a:hlinkClick r:id="rId3" action="ppaction://hlinkfile"/>
              </a:rPr>
              <a:t>Astrométrica</a:t>
            </a:r>
            <a:endParaRPr lang="pt-BR" dirty="0" smtClean="0">
              <a:solidFill>
                <a:srgbClr val="FFC000"/>
              </a:solidFill>
              <a:latin typeface="Century Gothic" pitchFamily="34" charset="0"/>
            </a:endParaRPr>
          </a:p>
          <a:p>
            <a:pPr algn="l">
              <a:buFont typeface="Arial" pitchFamily="34" charset="0"/>
              <a:buChar char="•"/>
            </a:pPr>
            <a:r>
              <a:rPr lang="pt-BR" dirty="0" smtClean="0">
                <a:solidFill>
                  <a:srgbClr val="FFC000"/>
                </a:solidFill>
                <a:latin typeface="Century Gothic" pitchFamily="34" charset="0"/>
                <a:hlinkClick r:id="rId4" action="ppaction://hlinkfile"/>
              </a:rPr>
              <a:t>Velocidade radial</a:t>
            </a:r>
            <a:endParaRPr lang="pt-BR" dirty="0" smtClean="0">
              <a:solidFill>
                <a:srgbClr val="FFC000"/>
              </a:solidFill>
              <a:latin typeface="Century Gothic" pitchFamily="34" charset="0"/>
            </a:endParaRPr>
          </a:p>
          <a:p>
            <a:pPr algn="l">
              <a:buFont typeface="Arial" pitchFamily="34" charset="0"/>
              <a:buChar char="•"/>
            </a:pPr>
            <a:r>
              <a:rPr lang="pt-BR" dirty="0" smtClean="0">
                <a:solidFill>
                  <a:srgbClr val="FFC000"/>
                </a:solidFill>
                <a:latin typeface="Century Gothic" pitchFamily="34" charset="0"/>
              </a:rPr>
              <a:t>Fotométrica</a:t>
            </a:r>
          </a:p>
          <a:p>
            <a:pPr lvl="1" algn="l">
              <a:buFont typeface="Arial" pitchFamily="34" charset="0"/>
              <a:buChar char="•"/>
            </a:pPr>
            <a:r>
              <a:rPr lang="pt-BR" dirty="0" smtClean="0">
                <a:solidFill>
                  <a:srgbClr val="FFC000"/>
                </a:solidFill>
                <a:latin typeface="Century Gothic" pitchFamily="34" charset="0"/>
                <a:hlinkClick r:id="rId5" action="ppaction://hlinkfile"/>
              </a:rPr>
              <a:t>Trânsito</a:t>
            </a:r>
            <a:endParaRPr lang="pt-BR" dirty="0" smtClean="0">
              <a:solidFill>
                <a:srgbClr val="FFC000"/>
              </a:solidFill>
              <a:latin typeface="Century Gothic" pitchFamily="34" charset="0"/>
            </a:endParaRPr>
          </a:p>
          <a:p>
            <a:pPr lvl="1" algn="l">
              <a:buFont typeface="Arial" pitchFamily="34" charset="0"/>
              <a:buChar char="•"/>
            </a:pPr>
            <a:r>
              <a:rPr lang="pt-BR" dirty="0" smtClean="0">
                <a:solidFill>
                  <a:srgbClr val="FFC000"/>
                </a:solidFill>
                <a:latin typeface="Century Gothic" pitchFamily="34" charset="0"/>
                <a:hlinkClick r:id="rId6" action="ppaction://hlinkfile"/>
              </a:rPr>
              <a:t>Microlente gravitacional</a:t>
            </a:r>
            <a:endParaRPr lang="pt-BR" dirty="0" smtClean="0">
              <a:solidFill>
                <a:srgbClr val="FFC000"/>
              </a:solidFill>
              <a:latin typeface="Century Gothic" pitchFamily="34" charset="0"/>
            </a:endParaRPr>
          </a:p>
          <a:p>
            <a:pPr algn="l">
              <a:buFont typeface="Arial" pitchFamily="34" charset="0"/>
              <a:buChar char="•"/>
            </a:pPr>
            <a:r>
              <a:rPr lang="pt-BR" dirty="0" smtClean="0">
                <a:solidFill>
                  <a:srgbClr val="FFC000"/>
                </a:solidFill>
                <a:latin typeface="Century Gothic" pitchFamily="34" charset="0"/>
                <a:hlinkClick r:id="rId7" action="ppaction://hlinkfile"/>
              </a:rPr>
              <a:t>Imageamento</a:t>
            </a:r>
            <a:endParaRPr lang="pt-BR" dirty="0" smtClean="0">
              <a:solidFill>
                <a:srgbClr val="FFC000"/>
              </a:solidFill>
              <a:latin typeface="Century Gothic" pitchFamily="34" charset="0"/>
            </a:endParaRPr>
          </a:p>
          <a:p>
            <a:pPr>
              <a:buFont typeface="Arial" pitchFamily="34" charset="0"/>
              <a:buChar char="•"/>
            </a:pPr>
            <a:endParaRPr lang="pt-BR" dirty="0" smtClean="0">
              <a:solidFill>
                <a:srgbClr val="FFC000"/>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106879983-planet-detection-methods.png"/>
          <p:cNvPicPr>
            <a:picLocks noChangeAspect="1"/>
          </p:cNvPicPr>
          <p:nvPr/>
        </p:nvPicPr>
        <p:blipFill>
          <a:blip r:embed="rId2" cstate="print"/>
          <a:stretch>
            <a:fillRect/>
          </a:stretch>
        </p:blipFill>
        <p:spPr>
          <a:xfrm>
            <a:off x="0" y="609600"/>
            <a:ext cx="9144000" cy="5638800"/>
          </a:xfrm>
          <a:prstGeom prst="rect">
            <a:avLst/>
          </a:prstGeom>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363703" y="764704"/>
            <a:ext cx="4416594" cy="923330"/>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54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3" action="ppaction://hlinkfile"/>
              </a:rPr>
              <a:t>B</a:t>
            </a:r>
            <a:r>
              <a:rPr lang="pt-B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hlinkClick r:id="rId3" action="ppaction://hlinkfile"/>
              </a:rPr>
              <a:t>AMBOLEIO</a:t>
            </a:r>
            <a:endParaRPr lang="pt-B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tângulo 4"/>
          <p:cNvSpPr/>
          <p:nvPr/>
        </p:nvSpPr>
        <p:spPr>
          <a:xfrm>
            <a:off x="1648763" y="2658070"/>
            <a:ext cx="5846473" cy="923330"/>
          </a:xfrm>
          <a:prstGeom prst="rect">
            <a:avLst/>
          </a:prstGeom>
          <a:solidFill>
            <a:srgbClr val="FFFF0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BR"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Como Medimos?</a:t>
            </a:r>
            <a:endParaRPr lang="pt-B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tângulo 5"/>
          <p:cNvSpPr/>
          <p:nvPr/>
        </p:nvSpPr>
        <p:spPr>
          <a:xfrm>
            <a:off x="3091464" y="4221088"/>
            <a:ext cx="2961067" cy="923330"/>
          </a:xfrm>
          <a:prstGeom prst="rect">
            <a:avLst/>
          </a:prstGeom>
          <a:solidFill>
            <a:srgbClr val="FFFF0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BR"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4" action="ppaction://hlinkfile"/>
              </a:rPr>
              <a:t>Opção 1</a:t>
            </a:r>
            <a:endParaRPr lang="pt-B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tângulo 6"/>
          <p:cNvSpPr/>
          <p:nvPr/>
        </p:nvSpPr>
        <p:spPr>
          <a:xfrm>
            <a:off x="3091466" y="5589240"/>
            <a:ext cx="2961067" cy="923330"/>
          </a:xfrm>
          <a:prstGeom prst="rect">
            <a:avLst/>
          </a:prstGeom>
          <a:solidFill>
            <a:srgbClr val="FFFF00"/>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BR"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hlinkClick r:id="rId5" action="ppaction://hlinkfile"/>
              </a:rPr>
              <a:t>Opção 2</a:t>
            </a:r>
            <a:endParaRPr lang="pt-B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984965" y="2967335"/>
            <a:ext cx="7174080" cy="923330"/>
          </a:xfrm>
          <a:prstGeom prst="rect">
            <a:avLst/>
          </a:prstGeom>
          <a:solidFill>
            <a:srgbClr val="FFFF00"/>
          </a:solid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BR"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hlinkClick r:id="rId3" action="ppaction://hlinkfile"/>
              </a:rPr>
              <a:t>Tipos de Resultados!</a:t>
            </a:r>
            <a:endParaRPr lang="pt-BR"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152400"/>
            <a:ext cx="2438400" cy="1828800"/>
          </a:xfrm>
        </p:spPr>
        <p:txBody>
          <a:bodyPr/>
          <a:lstStyle/>
          <a:p>
            <a:pPr eaLnBrk="1" hangingPunct="1"/>
            <a:r>
              <a:rPr lang="en-US" sz="3400" dirty="0" err="1" smtClean="0">
                <a:solidFill>
                  <a:schemeClr val="bg1"/>
                </a:solidFill>
              </a:rPr>
              <a:t>Kepler</a:t>
            </a:r>
            <a:r>
              <a:rPr lang="en-US" sz="3400" dirty="0" smtClean="0">
                <a:solidFill>
                  <a:schemeClr val="bg1"/>
                </a:solidFill>
              </a:rPr>
              <a:t> Mission</a:t>
            </a:r>
            <a:br>
              <a:rPr lang="en-US" sz="3400" dirty="0" smtClean="0">
                <a:solidFill>
                  <a:schemeClr val="bg1"/>
                </a:solidFill>
              </a:rPr>
            </a:br>
            <a:r>
              <a:rPr lang="en-US" sz="3400" dirty="0" smtClean="0">
                <a:solidFill>
                  <a:schemeClr val="bg1"/>
                </a:solidFill>
              </a:rPr>
              <a:t>(</a:t>
            </a:r>
            <a:r>
              <a:rPr lang="en-US" sz="3600" i="1" dirty="0" smtClean="0">
                <a:solidFill>
                  <a:schemeClr val="bg1"/>
                </a:solidFill>
              </a:rPr>
              <a:t>NASA</a:t>
            </a:r>
            <a:r>
              <a:rPr lang="en-US" sz="3600" dirty="0" smtClean="0">
                <a:solidFill>
                  <a:schemeClr val="bg1"/>
                </a:solidFill>
              </a:rPr>
              <a:t>)</a:t>
            </a:r>
            <a:endParaRPr lang="en-US" sz="3400" dirty="0" smtClean="0">
              <a:solidFill>
                <a:schemeClr val="bg1"/>
              </a:solidFill>
            </a:endParaRPr>
          </a:p>
        </p:txBody>
      </p:sp>
      <p:sp>
        <p:nvSpPr>
          <p:cNvPr id="16387" name="Rectangle 3"/>
          <p:cNvSpPr>
            <a:spLocks noGrp="1" noChangeArrowheads="1"/>
          </p:cNvSpPr>
          <p:nvPr>
            <p:ph type="body" idx="1"/>
          </p:nvPr>
        </p:nvSpPr>
        <p:spPr>
          <a:xfrm>
            <a:off x="3048000" y="533400"/>
            <a:ext cx="6096000" cy="2362200"/>
          </a:xfrm>
        </p:spPr>
        <p:txBody>
          <a:bodyPr/>
          <a:lstStyle/>
          <a:p>
            <a:pPr eaLnBrk="1" hangingPunct="1"/>
            <a:r>
              <a:rPr lang="en-US" sz="2400" dirty="0" err="1" smtClean="0">
                <a:solidFill>
                  <a:srgbClr val="FFC000"/>
                </a:solidFill>
              </a:rPr>
              <a:t>Procura</a:t>
            </a:r>
            <a:r>
              <a:rPr lang="en-US" sz="2400" dirty="0" smtClean="0">
                <a:solidFill>
                  <a:srgbClr val="FFC000"/>
                </a:solidFill>
              </a:rPr>
              <a:t> </a:t>
            </a:r>
            <a:r>
              <a:rPr lang="en-US" sz="2400" dirty="0" err="1" smtClean="0">
                <a:solidFill>
                  <a:srgbClr val="FFC000"/>
                </a:solidFill>
              </a:rPr>
              <a:t>por</a:t>
            </a:r>
            <a:r>
              <a:rPr lang="en-US" sz="2400" dirty="0" smtClean="0">
                <a:solidFill>
                  <a:srgbClr val="FFC000"/>
                </a:solidFill>
              </a:rPr>
              <a:t> </a:t>
            </a:r>
            <a:r>
              <a:rPr lang="en-US" sz="2400" dirty="0" err="1" smtClean="0">
                <a:solidFill>
                  <a:srgbClr val="FFC000"/>
                </a:solidFill>
              </a:rPr>
              <a:t>Planeta</a:t>
            </a:r>
            <a:r>
              <a:rPr lang="en-US" sz="2400" dirty="0" smtClean="0">
                <a:solidFill>
                  <a:srgbClr val="FFC000"/>
                </a:solidFill>
              </a:rPr>
              <a:t> </a:t>
            </a:r>
            <a:r>
              <a:rPr lang="en-US" sz="2400" dirty="0" err="1" smtClean="0">
                <a:solidFill>
                  <a:srgbClr val="FFC000"/>
                </a:solidFill>
              </a:rPr>
              <a:t>tipo</a:t>
            </a:r>
            <a:r>
              <a:rPr lang="en-US" sz="2400" dirty="0" smtClean="0">
                <a:solidFill>
                  <a:srgbClr val="FFC000"/>
                </a:solidFill>
              </a:rPr>
              <a:t> Terra</a:t>
            </a:r>
          </a:p>
          <a:p>
            <a:pPr eaLnBrk="1" hangingPunct="1"/>
            <a:endParaRPr lang="en-US" sz="2400" dirty="0" smtClean="0">
              <a:solidFill>
                <a:srgbClr val="FFC000"/>
              </a:solidFill>
            </a:endParaRPr>
          </a:p>
          <a:p>
            <a:pPr eaLnBrk="1" hangingPunct="1"/>
            <a:r>
              <a:rPr lang="en-US" sz="2400" dirty="0" err="1" smtClean="0">
                <a:solidFill>
                  <a:srgbClr val="FFC000"/>
                </a:solidFill>
              </a:rPr>
              <a:t>Fotometria</a:t>
            </a:r>
            <a:r>
              <a:rPr lang="en-US" sz="2400" dirty="0" smtClean="0">
                <a:solidFill>
                  <a:srgbClr val="FFC000"/>
                </a:solidFill>
              </a:rPr>
              <a:t> de 155 000 </a:t>
            </a:r>
            <a:r>
              <a:rPr lang="en-US" sz="2400" dirty="0" err="1" smtClean="0">
                <a:solidFill>
                  <a:srgbClr val="FFC000"/>
                </a:solidFill>
              </a:rPr>
              <a:t>estrelas</a:t>
            </a:r>
            <a:endParaRPr lang="en-US" sz="2400" dirty="0" smtClean="0">
              <a:solidFill>
                <a:srgbClr val="FFC000"/>
              </a:solidFill>
            </a:endParaRPr>
          </a:p>
        </p:txBody>
      </p:sp>
      <p:pic>
        <p:nvPicPr>
          <p:cNvPr id="16388" name="Picture 4"/>
          <p:cNvPicPr>
            <a:picLocks noChangeAspect="1" noChangeArrowheads="1"/>
          </p:cNvPicPr>
          <p:nvPr/>
        </p:nvPicPr>
        <p:blipFill>
          <a:blip r:embed="rId3" cstate="print"/>
          <a:srcRect/>
          <a:stretch>
            <a:fillRect/>
          </a:stretch>
        </p:blipFill>
        <p:spPr bwMode="auto">
          <a:xfrm>
            <a:off x="609600" y="2413000"/>
            <a:ext cx="8128000" cy="4445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epler_diagram_GalacticView_fullsizeH264.mov">
            <a:hlinkClick r:id="" action="ppaction://media"/>
          </p:cNvPr>
          <p:cNvPicPr>
            <a:picLocks noRot="1" noChangeAspect="1"/>
          </p:cNvPicPr>
          <p:nvPr>
            <a:videoFile r:link="rId1"/>
          </p:nvPr>
        </p:nvPicPr>
        <p:blipFill>
          <a:blip r:embed="rId4" cstate="print"/>
          <a:stretch>
            <a:fillRect/>
          </a:stretch>
        </p:blipFill>
        <p:spPr>
          <a:xfrm>
            <a:off x="179512" y="620687"/>
            <a:ext cx="8784976" cy="494154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23528" y="327422"/>
            <a:ext cx="8568952" cy="5693866"/>
          </a:xfrm>
          <a:prstGeom prst="rect">
            <a:avLst/>
          </a:prstGeom>
        </p:spPr>
        <p:txBody>
          <a:bodyPr wrap="square">
            <a:spAutoFit/>
          </a:bodyPr>
          <a:lstStyle/>
          <a:p>
            <a:r>
              <a:rPr lang="pt-BR" sz="3600" dirty="0" smtClean="0">
                <a:solidFill>
                  <a:srgbClr val="FFC000"/>
                </a:solidFill>
                <a:latin typeface="Century Gothic" pitchFamily="34" charset="0"/>
                <a:ea typeface="Times New Roman" pitchFamily="18" charset="0"/>
                <a:cs typeface="Arial" pitchFamily="34" charset="0"/>
              </a:rPr>
              <a:t>19 de junho, aula 4:</a:t>
            </a:r>
          </a:p>
          <a:p>
            <a:r>
              <a:rPr lang="pt-BR" sz="3600" dirty="0" smtClean="0">
                <a:solidFill>
                  <a:srgbClr val="FFC000"/>
                </a:solidFill>
                <a:latin typeface="Century Gothic" pitchFamily="34" charset="0"/>
                <a:ea typeface="Times New Roman" pitchFamily="18" charset="0"/>
                <a:cs typeface="Arial" pitchFamily="34" charset="0"/>
              </a:rPr>
              <a:t> </a:t>
            </a:r>
          </a:p>
          <a:p>
            <a:pPr algn="l">
              <a:buFont typeface="Arial" pitchFamily="34" charset="0"/>
              <a:buChar char="•"/>
            </a:pPr>
            <a:r>
              <a:rPr lang="pt-BR" sz="3600" b="0" dirty="0" smtClean="0">
                <a:solidFill>
                  <a:schemeClr val="bg1"/>
                </a:solidFill>
                <a:latin typeface="Century Gothic" pitchFamily="34" charset="0"/>
                <a:ea typeface="Times New Roman" pitchFamily="18" charset="0"/>
                <a:cs typeface="Arial" pitchFamily="34" charset="0"/>
              </a:rPr>
              <a:t> </a:t>
            </a:r>
            <a:r>
              <a:rPr lang="pt-BR" sz="3200" b="0" dirty="0" smtClean="0">
                <a:solidFill>
                  <a:schemeClr val="bg1"/>
                </a:solidFill>
                <a:latin typeface="Century Gothic" pitchFamily="34" charset="0"/>
                <a:ea typeface="Times New Roman" pitchFamily="18" charset="0"/>
                <a:cs typeface="Arial" pitchFamily="34" charset="0"/>
              </a:rPr>
              <a:t>formação do Sistema Solar; </a:t>
            </a:r>
          </a:p>
          <a:p>
            <a:pPr algn="l">
              <a:buFont typeface="Arial" pitchFamily="34" charset="0"/>
              <a:buChar char="•"/>
            </a:pPr>
            <a:endParaRPr lang="pt-BR" sz="3200" b="0" dirty="0" smtClean="0">
              <a:solidFill>
                <a:schemeClr val="bg1"/>
              </a:solidFill>
              <a:latin typeface="Century Gothic" pitchFamily="34" charset="0"/>
              <a:ea typeface="Times New Roman" pitchFamily="18" charset="0"/>
              <a:cs typeface="Arial" pitchFamily="34" charset="0"/>
            </a:endParaRPr>
          </a:p>
          <a:p>
            <a:pPr marL="261938" indent="-261938" algn="l">
              <a:buFont typeface="Arial" pitchFamily="34" charset="0"/>
              <a:buChar char="•"/>
            </a:pPr>
            <a:r>
              <a:rPr lang="pt-BR" sz="3200" b="0" dirty="0" err="1" smtClean="0">
                <a:solidFill>
                  <a:schemeClr val="bg1"/>
                </a:solidFill>
                <a:latin typeface="Century Gothic" pitchFamily="34" charset="0"/>
                <a:ea typeface="Times New Roman" pitchFamily="18" charset="0"/>
                <a:cs typeface="Arial" pitchFamily="34" charset="0"/>
              </a:rPr>
              <a:t>exoplanetas</a:t>
            </a:r>
            <a:r>
              <a:rPr lang="pt-BR" sz="3200" b="0" dirty="0" smtClean="0">
                <a:solidFill>
                  <a:schemeClr val="bg1"/>
                </a:solidFill>
                <a:latin typeface="Century Gothic" pitchFamily="34" charset="0"/>
                <a:ea typeface="Times New Roman" pitchFamily="18" charset="0"/>
                <a:cs typeface="Arial" pitchFamily="34" charset="0"/>
              </a:rPr>
              <a:t>: sub anãs marrons, júpiteres quentes, superterras e planetas semelhantes à Terra; </a:t>
            </a:r>
          </a:p>
          <a:p>
            <a:pPr algn="l">
              <a:buFont typeface="Arial" pitchFamily="34" charset="0"/>
              <a:buChar char="•"/>
            </a:pPr>
            <a:endParaRPr lang="pt-BR" sz="3200" b="0" dirty="0" smtClean="0">
              <a:solidFill>
                <a:schemeClr val="bg1"/>
              </a:solidFill>
              <a:latin typeface="Century Gothic" pitchFamily="34" charset="0"/>
              <a:ea typeface="Times New Roman" pitchFamily="18" charset="0"/>
              <a:cs typeface="Arial" pitchFamily="34" charset="0"/>
            </a:endParaRPr>
          </a:p>
          <a:p>
            <a:pPr algn="l">
              <a:buFont typeface="Arial" pitchFamily="34" charset="0"/>
              <a:buChar char="•"/>
            </a:pPr>
            <a:r>
              <a:rPr lang="pt-BR" sz="3200" b="0" dirty="0" smtClean="0">
                <a:solidFill>
                  <a:schemeClr val="bg1"/>
                </a:solidFill>
                <a:latin typeface="Century Gothic" pitchFamily="34" charset="0"/>
                <a:ea typeface="Times New Roman" pitchFamily="18" charset="0"/>
                <a:cs typeface="Arial" pitchFamily="34" charset="0"/>
              </a:rPr>
              <a:t> faixa de </a:t>
            </a:r>
            <a:r>
              <a:rPr lang="pt-BR" sz="3200" b="0" dirty="0" err="1" smtClean="0">
                <a:solidFill>
                  <a:schemeClr val="bg1"/>
                </a:solidFill>
                <a:latin typeface="Century Gothic" pitchFamily="34" charset="0"/>
                <a:ea typeface="Times New Roman" pitchFamily="18" charset="0"/>
                <a:cs typeface="Arial" pitchFamily="34" charset="0"/>
              </a:rPr>
              <a:t>habitabilidade</a:t>
            </a:r>
            <a:r>
              <a:rPr lang="pt-BR" sz="3200" b="0" dirty="0" smtClean="0">
                <a:solidFill>
                  <a:schemeClr val="bg1"/>
                </a:solidFill>
                <a:latin typeface="Century Gothic" pitchFamily="34" charset="0"/>
                <a:ea typeface="Times New Roman" pitchFamily="18" charset="0"/>
                <a:cs typeface="Arial" pitchFamily="34" charset="0"/>
              </a:rPr>
              <a:t>; </a:t>
            </a:r>
          </a:p>
          <a:p>
            <a:pPr algn="l">
              <a:buFont typeface="Arial" pitchFamily="34" charset="0"/>
              <a:buChar char="•"/>
            </a:pPr>
            <a:endParaRPr lang="pt-BR" sz="3200" b="0" dirty="0" smtClean="0">
              <a:solidFill>
                <a:schemeClr val="bg1"/>
              </a:solidFill>
              <a:latin typeface="Century Gothic" pitchFamily="34" charset="0"/>
              <a:ea typeface="Times New Roman" pitchFamily="18" charset="0"/>
              <a:cs typeface="Arial" pitchFamily="34" charset="0"/>
            </a:endParaRPr>
          </a:p>
          <a:p>
            <a:pPr algn="l">
              <a:buFont typeface="Arial" pitchFamily="34" charset="0"/>
              <a:buChar char="•"/>
            </a:pPr>
            <a:r>
              <a:rPr lang="pt-BR" sz="3200" b="0" dirty="0" smtClean="0">
                <a:solidFill>
                  <a:schemeClr val="bg1"/>
                </a:solidFill>
                <a:latin typeface="Century Gothic" pitchFamily="34" charset="0"/>
                <a:ea typeface="Times New Roman" pitchFamily="18" charset="0"/>
                <a:cs typeface="Arial" pitchFamily="34" charset="0"/>
              </a:rPr>
              <a:t> métodos de detecção de </a:t>
            </a:r>
            <a:r>
              <a:rPr lang="pt-BR" sz="3200" b="0" dirty="0" err="1" smtClean="0">
                <a:solidFill>
                  <a:schemeClr val="bg1"/>
                </a:solidFill>
                <a:latin typeface="Century Gothic" pitchFamily="34" charset="0"/>
                <a:ea typeface="Times New Roman" pitchFamily="18" charset="0"/>
                <a:cs typeface="Arial" pitchFamily="34" charset="0"/>
              </a:rPr>
              <a:t>exoplanetas</a:t>
            </a:r>
            <a:r>
              <a:rPr lang="pt-BR" sz="3200" b="0" dirty="0" smtClean="0">
                <a:solidFill>
                  <a:schemeClr val="bg1"/>
                </a:solidFill>
                <a:latin typeface="Century Gothic" pitchFamily="34" charset="0"/>
                <a:ea typeface="Times New Roman" pitchFamily="18" charset="0"/>
                <a:cs typeface="Arial" pitchFamily="34" charset="0"/>
              </a:rPr>
              <a:t>.</a:t>
            </a:r>
            <a:endParaRPr lang="pt-BR" sz="3200" dirty="0"/>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ngeOfViewsWEB1_H264.mov">
            <a:hlinkClick r:id="" action="ppaction://media"/>
          </p:cNvPr>
          <p:cNvPicPr>
            <a:picLocks noRot="1" noChangeAspect="1"/>
          </p:cNvPicPr>
          <p:nvPr>
            <a:videoFile r:link="rId1"/>
          </p:nvPr>
        </p:nvPicPr>
        <p:blipFill>
          <a:blip r:embed="rId4" cstate="print"/>
          <a:stretch>
            <a:fillRect/>
          </a:stretch>
        </p:blipFill>
        <p:spPr>
          <a:xfrm>
            <a:off x="395536" y="980729"/>
            <a:ext cx="8528946" cy="479753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transitAnimation2.mov">
            <a:hlinkClick r:id="" action="ppaction://media"/>
          </p:cNvPr>
          <p:cNvPicPr>
            <a:picLocks noRot="1" noChangeAspect="1"/>
          </p:cNvPicPr>
          <p:nvPr>
            <a:videoFile r:link="rId1"/>
          </p:nvPr>
        </p:nvPicPr>
        <p:blipFill>
          <a:blip r:embed="rId4" cstate="print"/>
          <a:stretch>
            <a:fillRect/>
          </a:stretch>
        </p:blipFill>
        <p:spPr>
          <a:xfrm>
            <a:off x="179850" y="1700808"/>
            <a:ext cx="8784299" cy="4941168"/>
          </a:xfrm>
          <a:prstGeom prst="rect">
            <a:avLst/>
          </a:prstGeom>
        </p:spPr>
      </p:pic>
      <p:sp>
        <p:nvSpPr>
          <p:cNvPr id="5" name="Retângulo 4"/>
          <p:cNvSpPr/>
          <p:nvPr/>
        </p:nvSpPr>
        <p:spPr>
          <a:xfrm>
            <a:off x="3133012" y="404664"/>
            <a:ext cx="287796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5400" b="1" cap="none" spc="0" dirty="0" smtClean="0">
                <a:ln w="11430"/>
                <a:solidFill>
                  <a:srgbClr val="FFFF00"/>
                </a:solidFill>
                <a:effectLst>
                  <a:outerShdw blurRad="50800" dist="39000" dir="5460000" algn="tl">
                    <a:srgbClr val="000000">
                      <a:alpha val="38000"/>
                    </a:srgbClr>
                  </a:outerShdw>
                </a:effectLst>
              </a:rPr>
              <a:t>Trânsito</a:t>
            </a:r>
            <a:endParaRPr lang="pt-BR" sz="5400" b="1" cap="none" spc="0" dirty="0">
              <a:ln w="11430"/>
              <a:solidFill>
                <a:srgbClr val="FFFF00"/>
              </a:solidFill>
              <a:effectLst>
                <a:outerShdw blurRad="50800" dist="39000" dir="5460000" algn="tl">
                  <a:srgbClr val="000000">
                    <a:alpha val="38000"/>
                  </a:srgbClr>
                </a:outerShdw>
              </a:effectLs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nsitAnimation1.mov">
            <a:hlinkClick r:id="" action="ppaction://media"/>
          </p:cNvPr>
          <p:cNvPicPr>
            <a:picLocks noRot="1" noChangeAspect="1"/>
          </p:cNvPicPr>
          <p:nvPr>
            <a:videoFile r:link="rId1"/>
          </p:nvPr>
        </p:nvPicPr>
        <p:blipFill>
          <a:blip r:embed="rId4" cstate="print"/>
          <a:stretch>
            <a:fillRect/>
          </a:stretch>
        </p:blipFill>
        <p:spPr>
          <a:xfrm>
            <a:off x="243858" y="1340768"/>
            <a:ext cx="8656284" cy="48691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85800" y="-76200"/>
            <a:ext cx="7772400" cy="838200"/>
          </a:xfrm>
        </p:spPr>
        <p:txBody>
          <a:bodyPr/>
          <a:lstStyle/>
          <a:p>
            <a:r>
              <a:rPr lang="en-US" sz="3400" dirty="0" smtClean="0">
                <a:solidFill>
                  <a:schemeClr val="bg1"/>
                </a:solidFill>
              </a:rPr>
              <a:t>KOI-806 = Kepler-30</a:t>
            </a:r>
          </a:p>
        </p:txBody>
      </p:sp>
      <p:pic>
        <p:nvPicPr>
          <p:cNvPr id="23555" name="Content Placeholder 5" descr="Screen shot 2012-03-04 at 12.19.00 AM.png"/>
          <p:cNvPicPr>
            <a:picLocks noGrp="1" noChangeAspect="1"/>
          </p:cNvPicPr>
          <p:nvPr>
            <p:ph idx="1"/>
          </p:nvPr>
        </p:nvPicPr>
        <p:blipFill>
          <a:blip r:embed="rId3" cstate="print"/>
          <a:srcRect l="-54123" r="-54123"/>
          <a:stretch>
            <a:fillRect/>
          </a:stretch>
        </p:blipFill>
        <p:spPr>
          <a:xfrm>
            <a:off x="-681832" y="722286"/>
            <a:ext cx="10507663" cy="5562600"/>
          </a:xfrm>
        </p:spPr>
      </p:pic>
      <p:sp>
        <p:nvSpPr>
          <p:cNvPr id="23556" name="TextBox 4"/>
          <p:cNvSpPr txBox="1">
            <a:spLocks noChangeArrowheads="1"/>
          </p:cNvSpPr>
          <p:nvPr/>
        </p:nvSpPr>
        <p:spPr bwMode="auto">
          <a:xfrm>
            <a:off x="4267200" y="6349998"/>
            <a:ext cx="5029200" cy="461963"/>
          </a:xfrm>
          <a:prstGeom prst="rect">
            <a:avLst/>
          </a:prstGeom>
          <a:noFill/>
          <a:ln w="9525">
            <a:noFill/>
            <a:miter lim="800000"/>
            <a:headEnd/>
            <a:tailEnd/>
          </a:ln>
        </p:spPr>
        <p:txBody>
          <a:bodyPr>
            <a:spAutoFit/>
          </a:bodyPr>
          <a:lstStyle/>
          <a:p>
            <a:r>
              <a:rPr lang="en-US" baseline="0" dirty="0" err="1"/>
              <a:t>Fabrycky</a:t>
            </a:r>
            <a:r>
              <a:rPr lang="en-US" baseline="0" dirty="0"/>
              <a:t>, Ford, Steffen et al. 2012</a:t>
            </a: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4/40/BrownDwarfComparison-pia12462.jpg"/>
          <p:cNvPicPr>
            <a:picLocks noChangeAspect="1" noChangeArrowheads="1"/>
          </p:cNvPicPr>
          <p:nvPr/>
        </p:nvPicPr>
        <p:blipFill>
          <a:blip r:embed="rId3" cstate="print"/>
          <a:srcRect/>
          <a:stretch>
            <a:fillRect/>
          </a:stretch>
        </p:blipFill>
        <p:spPr bwMode="auto">
          <a:xfrm>
            <a:off x="1187624" y="1412776"/>
            <a:ext cx="6858000" cy="5143501"/>
          </a:xfrm>
          <a:prstGeom prst="rect">
            <a:avLst/>
          </a:prstGeom>
          <a:noFill/>
        </p:spPr>
      </p:pic>
      <p:sp>
        <p:nvSpPr>
          <p:cNvPr id="5" name="Retângulo 4"/>
          <p:cNvSpPr/>
          <p:nvPr/>
        </p:nvSpPr>
        <p:spPr>
          <a:xfrm>
            <a:off x="2411760" y="332656"/>
            <a:ext cx="4224233" cy="923330"/>
          </a:xfrm>
          <a:prstGeom prst="rect">
            <a:avLst/>
          </a:prstGeom>
          <a:noFill/>
        </p:spPr>
        <p:txBody>
          <a:bodyPr wrap="none" lIns="91440" tIns="45720" rIns="91440" bIns="45720">
            <a:spAutoFit/>
          </a:bodyPr>
          <a:lstStyle/>
          <a:p>
            <a:pPr algn="ctr"/>
            <a:r>
              <a:rPr lang="pt-BR" sz="5400" b="1" cap="none" spc="0" dirty="0" smtClean="0">
                <a:ln w="17780" cmpd="sng">
                  <a:solidFill>
                    <a:srgbClr val="FFFFFF"/>
                  </a:solidFill>
                  <a:prstDash val="solid"/>
                  <a:miter lim="800000"/>
                </a:ln>
                <a:solidFill>
                  <a:srgbClr val="CC6600"/>
                </a:solidFill>
                <a:effectLst>
                  <a:outerShdw blurRad="50800" algn="tl" rotWithShape="0">
                    <a:srgbClr val="000000"/>
                  </a:outerShdw>
                </a:effectLst>
              </a:rPr>
              <a:t>Anã Marrom</a:t>
            </a:r>
            <a:endParaRPr lang="pt-BR" sz="5400" b="1" cap="none" spc="0" dirty="0">
              <a:ln w="17780" cmpd="sng">
                <a:solidFill>
                  <a:srgbClr val="FFFFFF"/>
                </a:solidFill>
                <a:prstDash val="solid"/>
                <a:miter lim="800000"/>
              </a:ln>
              <a:solidFill>
                <a:srgbClr val="CC6600"/>
              </a:solidFill>
              <a:effectLst>
                <a:outerShdw blurRad="50800" algn="tl" rotWithShape="0">
                  <a:srgbClr val="000000"/>
                </a:outerShdw>
              </a:effectLst>
            </a:endParaRPr>
          </a:p>
        </p:txBody>
      </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Brown Dwarf Gliese 229B.jpg"/>
          <p:cNvPicPr>
            <a:picLocks noChangeAspect="1" noChangeArrowheads="1"/>
          </p:cNvPicPr>
          <p:nvPr/>
        </p:nvPicPr>
        <p:blipFill>
          <a:blip r:embed="rId3" cstate="print"/>
          <a:srcRect/>
          <a:stretch>
            <a:fillRect/>
          </a:stretch>
        </p:blipFill>
        <p:spPr bwMode="auto">
          <a:xfrm>
            <a:off x="226031" y="332655"/>
            <a:ext cx="8666449" cy="6120681"/>
          </a:xfrm>
          <a:prstGeom prst="rect">
            <a:avLst/>
          </a:prstGeom>
          <a:noFill/>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3"/>
          <p:cNvSpPr>
            <a:spLocks noGrp="1"/>
          </p:cNvSpPr>
          <p:nvPr>
            <p:ph type="title"/>
          </p:nvPr>
        </p:nvSpPr>
        <p:spPr>
          <a:xfrm>
            <a:off x="714375" y="2643188"/>
            <a:ext cx="7772400" cy="1714500"/>
          </a:xfrm>
        </p:spPr>
        <p:txBody>
          <a:bodyPr/>
          <a:lstStyle/>
          <a:p>
            <a:r>
              <a:rPr lang="pt-BR" dirty="0" smtClean="0">
                <a:solidFill>
                  <a:srgbClr val="FFC000"/>
                </a:solidFill>
                <a:latin typeface="Century Gothic" pitchFamily="34" charset="0"/>
              </a:rPr>
              <a:t>Alguns </a:t>
            </a:r>
            <a:r>
              <a:rPr lang="pt-BR" dirty="0" err="1" smtClean="0">
                <a:solidFill>
                  <a:srgbClr val="FFC000"/>
                </a:solidFill>
                <a:latin typeface="Century Gothic" pitchFamily="34" charset="0"/>
              </a:rPr>
              <a:t>exoplanetas</a:t>
            </a:r>
            <a:r>
              <a:rPr lang="pt-BR" dirty="0" smtClean="0">
                <a:solidFill>
                  <a:srgbClr val="FFC000"/>
                </a:solidFill>
                <a:latin typeface="Century Gothic" pitchFamily="34" charset="0"/>
              </a:rPr>
              <a:t> conhecidos</a:t>
            </a: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rreryzoomd_ride.mp4">
            <a:hlinkClick r:id="" action="ppaction://media"/>
          </p:cNvPr>
          <p:cNvPicPr>
            <a:picLocks noRot="1" noChangeAspect="1"/>
          </p:cNvPicPr>
          <p:nvPr>
            <a:videoFile r:link="rId1"/>
          </p:nvPr>
        </p:nvPicPr>
        <p:blipFill>
          <a:blip r:embed="rId4" cstate="print"/>
          <a:stretch>
            <a:fillRect/>
          </a:stretch>
        </p:blipFill>
        <p:spPr>
          <a:xfrm>
            <a:off x="500464" y="0"/>
            <a:ext cx="8143072" cy="666251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3"/>
          <p:cNvSpPr>
            <a:spLocks noGrp="1"/>
          </p:cNvSpPr>
          <p:nvPr>
            <p:ph type="title"/>
          </p:nvPr>
        </p:nvSpPr>
        <p:spPr>
          <a:xfrm>
            <a:off x="683568" y="0"/>
            <a:ext cx="7772400" cy="1714500"/>
          </a:xfrm>
        </p:spPr>
        <p:txBody>
          <a:bodyPr/>
          <a:lstStyle/>
          <a:p>
            <a:r>
              <a:rPr lang="pt-BR" dirty="0" smtClean="0">
                <a:solidFill>
                  <a:schemeClr val="bg1"/>
                </a:solidFill>
                <a:latin typeface="Century Gothic" pitchFamily="34" charset="0"/>
              </a:rPr>
              <a:t>Contagem até o momento </a:t>
            </a:r>
            <a:r>
              <a:rPr lang="pt-BR" sz="2400" b="0" dirty="0" smtClean="0">
                <a:solidFill>
                  <a:schemeClr val="bg1"/>
                </a:solidFill>
                <a:latin typeface="Century Gothic" pitchFamily="34" charset="0"/>
              </a:rPr>
              <a:t>(14/10/2014 – fonte: http://planetquest.jpl.nasa.gov/newworldsatlas)</a:t>
            </a:r>
            <a:endParaRPr lang="pt-BR" sz="2400" dirty="0" smtClean="0">
              <a:solidFill>
                <a:schemeClr val="bg1"/>
              </a:solidFill>
              <a:latin typeface="Century Gothic" pitchFamily="34" charset="0"/>
            </a:endParaRPr>
          </a:p>
        </p:txBody>
      </p:sp>
      <p:sp>
        <p:nvSpPr>
          <p:cNvPr id="3" name="Retângulo 2"/>
          <p:cNvSpPr/>
          <p:nvPr/>
        </p:nvSpPr>
        <p:spPr>
          <a:xfrm>
            <a:off x="611560" y="1916832"/>
            <a:ext cx="6840760" cy="3970318"/>
          </a:xfrm>
          <a:prstGeom prst="rect">
            <a:avLst/>
          </a:prstGeom>
        </p:spPr>
        <p:txBody>
          <a:bodyPr wrap="square">
            <a:spAutoFit/>
          </a:bodyPr>
          <a:lstStyle/>
          <a:p>
            <a:pPr algn="l">
              <a:buFont typeface="Arial" pitchFamily="34" charset="0"/>
              <a:buChar char="•"/>
            </a:pPr>
            <a:r>
              <a:rPr lang="pt-BR" sz="2800" dirty="0" smtClean="0">
                <a:solidFill>
                  <a:srgbClr val="FFC000"/>
                </a:solidFill>
                <a:latin typeface="Century Gothic" pitchFamily="34" charset="0"/>
              </a:rPr>
              <a:t>Total de descobertas: </a:t>
            </a:r>
            <a:r>
              <a:rPr lang="pt-BR" sz="2800" dirty="0" smtClean="0">
                <a:solidFill>
                  <a:schemeClr val="bg1"/>
                </a:solidFill>
                <a:latin typeface="Century Gothic" pitchFamily="34" charset="0"/>
              </a:rPr>
              <a:t>5.029</a:t>
            </a:r>
          </a:p>
          <a:p>
            <a:pPr algn="l">
              <a:buFont typeface="Arial" pitchFamily="34" charset="0"/>
              <a:buChar char="•"/>
            </a:pPr>
            <a:r>
              <a:rPr lang="pt-BR" sz="2800" dirty="0" smtClean="0">
                <a:solidFill>
                  <a:srgbClr val="FFC000"/>
                </a:solidFill>
                <a:latin typeface="Century Gothic" pitchFamily="34" charset="0"/>
              </a:rPr>
              <a:t>Confirmados: </a:t>
            </a:r>
            <a:r>
              <a:rPr lang="pt-BR" sz="2800" dirty="0" smtClean="0">
                <a:solidFill>
                  <a:schemeClr val="bg1"/>
                </a:solidFill>
                <a:latin typeface="Century Gothic" pitchFamily="34" charset="0"/>
              </a:rPr>
              <a:t>1.760</a:t>
            </a:r>
          </a:p>
          <a:p>
            <a:pPr algn="l">
              <a:buFont typeface="Arial" pitchFamily="34" charset="0"/>
              <a:buChar char="•"/>
            </a:pPr>
            <a:r>
              <a:rPr lang="pt-BR" sz="2800" dirty="0" smtClean="0">
                <a:solidFill>
                  <a:srgbClr val="FFC000"/>
                </a:solidFill>
                <a:latin typeface="Century Gothic" pitchFamily="34" charset="0"/>
              </a:rPr>
              <a:t>Estrelas com planetas: 1076</a:t>
            </a:r>
          </a:p>
          <a:p>
            <a:pPr algn="l">
              <a:buFont typeface="Arial" pitchFamily="34" charset="0"/>
              <a:buChar char="•"/>
            </a:pPr>
            <a:r>
              <a:rPr lang="pt-BR" sz="2800" dirty="0" smtClean="0">
                <a:solidFill>
                  <a:srgbClr val="FFC000"/>
                </a:solidFill>
                <a:latin typeface="Century Gothic" pitchFamily="34" charset="0"/>
              </a:rPr>
              <a:t>Sistemas </a:t>
            </a:r>
            <a:r>
              <a:rPr lang="pt-BR" sz="2800" dirty="0" err="1" smtClean="0">
                <a:solidFill>
                  <a:srgbClr val="FFC000"/>
                </a:solidFill>
                <a:latin typeface="Century Gothic" pitchFamily="34" charset="0"/>
              </a:rPr>
              <a:t>multi-exoplanetários</a:t>
            </a:r>
            <a:r>
              <a:rPr lang="pt-BR" sz="2800" dirty="0" smtClean="0">
                <a:solidFill>
                  <a:srgbClr val="FFC000"/>
                </a:solidFill>
                <a:latin typeface="Century Gothic" pitchFamily="34" charset="0"/>
              </a:rPr>
              <a:t>: 454</a:t>
            </a:r>
          </a:p>
          <a:p>
            <a:pPr algn="l">
              <a:buFont typeface="Arial" pitchFamily="34" charset="0"/>
              <a:buChar char="•"/>
            </a:pPr>
            <a:r>
              <a:rPr lang="pt-BR" sz="2800" dirty="0" smtClean="0">
                <a:solidFill>
                  <a:srgbClr val="FFC000"/>
                </a:solidFill>
                <a:latin typeface="Century Gothic" pitchFamily="34" charset="0"/>
              </a:rPr>
              <a:t>Gigantes gasosos: 426</a:t>
            </a:r>
          </a:p>
          <a:p>
            <a:pPr algn="l">
              <a:buFont typeface="Arial" pitchFamily="34" charset="0"/>
              <a:buChar char="•"/>
            </a:pPr>
            <a:r>
              <a:rPr lang="pt-BR" sz="2800" dirty="0" smtClean="0">
                <a:solidFill>
                  <a:srgbClr val="FFC000"/>
                </a:solidFill>
                <a:latin typeface="Century Gothic" pitchFamily="34" charset="0"/>
              </a:rPr>
              <a:t>Júpiteres quentes: 1038</a:t>
            </a:r>
          </a:p>
          <a:p>
            <a:pPr algn="l">
              <a:buFont typeface="Arial" pitchFamily="34" charset="0"/>
              <a:buChar char="•"/>
            </a:pPr>
            <a:r>
              <a:rPr lang="pt-BR" sz="2800" dirty="0" smtClean="0">
                <a:solidFill>
                  <a:srgbClr val="FFC000"/>
                </a:solidFill>
                <a:latin typeface="Century Gothic" pitchFamily="34" charset="0"/>
              </a:rPr>
              <a:t>Super terras:199</a:t>
            </a:r>
          </a:p>
          <a:p>
            <a:pPr algn="l">
              <a:buFont typeface="Arial" pitchFamily="34" charset="0"/>
              <a:buChar char="•"/>
            </a:pPr>
            <a:r>
              <a:rPr lang="pt-BR" sz="2800" dirty="0" smtClean="0">
                <a:solidFill>
                  <a:srgbClr val="FFC000"/>
                </a:solidFill>
                <a:latin typeface="Century Gothic" pitchFamily="34" charset="0"/>
              </a:rPr>
              <a:t>Terrestres: 80</a:t>
            </a:r>
          </a:p>
          <a:p>
            <a:pPr algn="l">
              <a:buFont typeface="Arial" pitchFamily="34" charset="0"/>
              <a:buChar char="•"/>
            </a:pPr>
            <a:r>
              <a:rPr lang="pt-BR" sz="2800" dirty="0" smtClean="0">
                <a:solidFill>
                  <a:srgbClr val="FFC000"/>
                </a:solidFill>
                <a:latin typeface="Century Gothic" pitchFamily="34" charset="0"/>
              </a:rPr>
              <a:t>Desconhecidos:17</a:t>
            </a: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3"/>
          <p:cNvSpPr>
            <a:spLocks noGrp="1"/>
          </p:cNvSpPr>
          <p:nvPr>
            <p:ph type="title"/>
          </p:nvPr>
        </p:nvSpPr>
        <p:spPr>
          <a:xfrm>
            <a:off x="683568" y="2204864"/>
            <a:ext cx="7772400" cy="1714500"/>
          </a:xfrm>
        </p:spPr>
        <p:txBody>
          <a:bodyPr/>
          <a:lstStyle/>
          <a:p>
            <a:r>
              <a:rPr lang="pt-BR" b="0" dirty="0" smtClean="0">
                <a:solidFill>
                  <a:srgbClr val="EE8800"/>
                </a:solidFill>
                <a:latin typeface="Century Gothic" pitchFamily="34" charset="0"/>
              </a:rPr>
              <a:t> amostra </a:t>
            </a:r>
            <a:r>
              <a:rPr lang="pt-BR" b="0" dirty="0" err="1" smtClean="0">
                <a:solidFill>
                  <a:srgbClr val="EE8800"/>
                </a:solidFill>
                <a:latin typeface="Century Gothic" pitchFamily="34" charset="0"/>
              </a:rPr>
              <a:t>de“habitáveis</a:t>
            </a:r>
            <a:r>
              <a:rPr lang="pt-BR" b="0" dirty="0" smtClean="0">
                <a:solidFill>
                  <a:srgbClr val="EE8800"/>
                </a:solidFill>
                <a:latin typeface="Century Gothic" pitchFamily="34" charset="0"/>
              </a:rPr>
              <a:t>”</a:t>
            </a:r>
            <a:endParaRPr lang="pt-BR" dirty="0" smtClean="0">
              <a:solidFill>
                <a:srgbClr val="EE8800"/>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3"/>
          <p:cNvSpPr>
            <a:spLocks noGrp="1"/>
          </p:cNvSpPr>
          <p:nvPr>
            <p:ph type="title"/>
          </p:nvPr>
        </p:nvSpPr>
        <p:spPr>
          <a:xfrm>
            <a:off x="714375" y="2643188"/>
            <a:ext cx="7772400" cy="1714500"/>
          </a:xfrm>
        </p:spPr>
        <p:txBody>
          <a:bodyPr/>
          <a:lstStyle/>
          <a:p>
            <a:r>
              <a:rPr lang="pt-BR" dirty="0" smtClean="0">
                <a:solidFill>
                  <a:srgbClr val="FFC000"/>
                </a:solidFill>
                <a:latin typeface="Century Gothic" pitchFamily="34" charset="0"/>
              </a:rPr>
              <a:t>Formação do Sistema Solar</a:t>
            </a:r>
          </a:p>
        </p:txBody>
      </p:sp>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xfrm>
            <a:off x="323528" y="371128"/>
            <a:ext cx="8820472" cy="609600"/>
          </a:xfrm>
          <a:noFill/>
        </p:spPr>
        <p:txBody>
          <a:bodyPr/>
          <a:lstStyle/>
          <a:p>
            <a:r>
              <a:rPr lang="pt-BR" sz="4000" dirty="0" smtClean="0">
                <a:solidFill>
                  <a:schemeClr val="bg1"/>
                </a:solidFill>
                <a:latin typeface="Century Gothic" pitchFamily="34" charset="0"/>
              </a:rPr>
              <a:t>Kepler 186f: o mais parecido </a:t>
            </a:r>
            <a:br>
              <a:rPr lang="pt-BR" sz="4000" dirty="0" smtClean="0">
                <a:solidFill>
                  <a:schemeClr val="bg1"/>
                </a:solidFill>
                <a:latin typeface="Century Gothic" pitchFamily="34" charset="0"/>
              </a:rPr>
            </a:br>
            <a:r>
              <a:rPr lang="pt-BR" sz="4000" dirty="0" smtClean="0">
                <a:solidFill>
                  <a:schemeClr val="bg1"/>
                </a:solidFill>
                <a:latin typeface="Century Gothic" pitchFamily="34" charset="0"/>
              </a:rPr>
              <a:t>com a Terra</a:t>
            </a:r>
          </a:p>
        </p:txBody>
      </p:sp>
      <p:sp>
        <p:nvSpPr>
          <p:cNvPr id="41988" name="Text Box 5"/>
          <p:cNvSpPr txBox="1">
            <a:spLocks noChangeArrowheads="1"/>
          </p:cNvSpPr>
          <p:nvPr/>
        </p:nvSpPr>
        <p:spPr bwMode="auto">
          <a:xfrm>
            <a:off x="5000625" y="4643438"/>
            <a:ext cx="1616075" cy="641350"/>
          </a:xfrm>
          <a:prstGeom prst="rect">
            <a:avLst/>
          </a:prstGeom>
          <a:noFill/>
          <a:ln w="12700">
            <a:noFill/>
            <a:miter lim="800000"/>
            <a:headEnd type="none" w="sm" len="sm"/>
            <a:tailEnd/>
          </a:ln>
        </p:spPr>
        <p:txBody>
          <a:bodyPr>
            <a:spAutoFit/>
          </a:bodyPr>
          <a:lstStyle/>
          <a:p>
            <a:r>
              <a:rPr lang="pt-BR" sz="1800">
                <a:solidFill>
                  <a:schemeClr val="tx1"/>
                </a:solidFill>
                <a:latin typeface="Century Gothic" pitchFamily="34" charset="0"/>
              </a:rPr>
              <a:t>Cauda de poeira</a:t>
            </a:r>
          </a:p>
        </p:txBody>
      </p:sp>
      <p:pic>
        <p:nvPicPr>
          <p:cNvPr id="2050" name="Picture 2" descr="This diagram compares the planets of the inner Solar System to the five-planet system Kepler-186. Image credit: NASA Ames / SETI Institute / JPL-CalTech."/>
          <p:cNvPicPr>
            <a:picLocks noChangeAspect="1" noChangeArrowheads="1"/>
          </p:cNvPicPr>
          <p:nvPr/>
        </p:nvPicPr>
        <p:blipFill>
          <a:blip r:embed="rId3" cstate="print"/>
          <a:srcRect/>
          <a:stretch>
            <a:fillRect/>
          </a:stretch>
        </p:blipFill>
        <p:spPr bwMode="auto">
          <a:xfrm>
            <a:off x="0" y="1728192"/>
            <a:ext cx="9175372" cy="5157192"/>
          </a:xfrm>
          <a:prstGeom prst="rect">
            <a:avLst/>
          </a:prstGeom>
          <a:noFill/>
        </p:spPr>
      </p:pic>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ctrTitle"/>
          </p:nvPr>
        </p:nvSpPr>
        <p:spPr>
          <a:xfrm>
            <a:off x="827584" y="0"/>
            <a:ext cx="7772400" cy="1470025"/>
          </a:xfrm>
          <a:noFill/>
        </p:spPr>
        <p:txBody>
          <a:bodyPr/>
          <a:lstStyle/>
          <a:p>
            <a:r>
              <a:rPr lang="pt-BR" sz="4000" dirty="0" smtClean="0">
                <a:solidFill>
                  <a:schemeClr val="bg1"/>
                </a:solidFill>
                <a:latin typeface="Century Gothic" pitchFamily="34" charset="0"/>
              </a:rPr>
              <a:t>Kepler 186f</a:t>
            </a:r>
          </a:p>
        </p:txBody>
      </p:sp>
      <p:sp>
        <p:nvSpPr>
          <p:cNvPr id="4" name="Subtítulo 3"/>
          <p:cNvSpPr>
            <a:spLocks noGrp="1"/>
          </p:cNvSpPr>
          <p:nvPr>
            <p:ph type="subTitle" idx="1"/>
          </p:nvPr>
        </p:nvSpPr>
        <p:spPr>
          <a:xfrm>
            <a:off x="611560" y="1340768"/>
            <a:ext cx="8280920" cy="5256584"/>
          </a:xfrm>
        </p:spPr>
        <p:txBody>
          <a:bodyPr/>
          <a:lstStyle/>
          <a:p>
            <a:pPr algn="l">
              <a:buClr>
                <a:srgbClr val="FFC000"/>
              </a:buClr>
              <a:buFont typeface="Courier New" pitchFamily="49" charset="0"/>
              <a:buChar char="o"/>
            </a:pPr>
            <a:r>
              <a:rPr lang="pt-BR" dirty="0" smtClean="0">
                <a:solidFill>
                  <a:srgbClr val="FFC000"/>
                </a:solidFill>
                <a:latin typeface="Century Gothic" pitchFamily="34" charset="0"/>
              </a:rPr>
              <a:t> </a:t>
            </a:r>
            <a:r>
              <a:rPr lang="pt-BR" b="0" dirty="0" smtClean="0">
                <a:solidFill>
                  <a:srgbClr val="FFC000"/>
                </a:solidFill>
                <a:latin typeface="Century Gothic" pitchFamily="34" charset="0"/>
              </a:rPr>
              <a:t>Distância: 500 </a:t>
            </a:r>
            <a:r>
              <a:rPr lang="pt-BR" b="0" dirty="0" err="1" smtClean="0">
                <a:solidFill>
                  <a:srgbClr val="FFC000"/>
                </a:solidFill>
                <a:latin typeface="Century Gothic" pitchFamily="34" charset="0"/>
              </a:rPr>
              <a:t>a.l.</a:t>
            </a:r>
            <a:r>
              <a:rPr lang="pt-BR" b="0" dirty="0" smtClean="0">
                <a:solidFill>
                  <a:srgbClr val="FFC000"/>
                </a:solidFill>
                <a:latin typeface="Century Gothic" pitchFamily="34" charset="0"/>
              </a:rPr>
              <a:t> (constelação de </a:t>
            </a:r>
            <a:r>
              <a:rPr lang="pt-BR" b="0" dirty="0" err="1" smtClean="0">
                <a:solidFill>
                  <a:srgbClr val="FFC000"/>
                </a:solidFill>
                <a:latin typeface="Century Gothic" pitchFamily="34" charset="0"/>
              </a:rPr>
              <a:t>Cygnus</a:t>
            </a:r>
            <a:r>
              <a:rPr lang="pt-BR" b="0" dirty="0" smtClean="0">
                <a:solidFill>
                  <a:srgbClr val="FFC000"/>
                </a:solidFill>
                <a:latin typeface="Century Gothic" pitchFamily="34" charset="0"/>
              </a:rPr>
              <a:t>)</a:t>
            </a:r>
          </a:p>
          <a:p>
            <a:pPr algn="l">
              <a:buClr>
                <a:srgbClr val="FFC000"/>
              </a:buClr>
              <a:buFont typeface="Courier New" pitchFamily="49" charset="0"/>
              <a:buChar char="o"/>
            </a:pPr>
            <a:r>
              <a:rPr lang="pt-BR" b="0" dirty="0" smtClean="0">
                <a:solidFill>
                  <a:srgbClr val="FFC000"/>
                </a:solidFill>
                <a:latin typeface="Century Gothic" pitchFamily="34" charset="0"/>
              </a:rPr>
              <a:t> Descoberta: 2014 (planeta mais próximo do tamanho da Terra numa zona habitável)</a:t>
            </a:r>
          </a:p>
          <a:p>
            <a:pPr algn="l">
              <a:buClr>
                <a:srgbClr val="FFC000"/>
              </a:buClr>
              <a:buFont typeface="Courier New" pitchFamily="49" charset="0"/>
              <a:buChar char="o"/>
            </a:pPr>
            <a:r>
              <a:rPr lang="pt-BR" b="0" dirty="0" smtClean="0">
                <a:solidFill>
                  <a:srgbClr val="FFC000"/>
                </a:solidFill>
                <a:latin typeface="Century Gothic" pitchFamily="34" charset="0"/>
              </a:rPr>
              <a:t> Massa: estimada em 1,44 M</a:t>
            </a:r>
            <a:r>
              <a:rPr lang="pt-BR" b="0" baseline="-25000" dirty="0" smtClean="0">
                <a:solidFill>
                  <a:srgbClr val="FFC000"/>
                </a:solidFill>
                <a:latin typeface="Century Gothic" pitchFamily="34" charset="0"/>
              </a:rPr>
              <a:t>⊕ </a:t>
            </a:r>
            <a:r>
              <a:rPr lang="pt-BR" b="0" dirty="0" smtClean="0">
                <a:solidFill>
                  <a:srgbClr val="FFC000"/>
                </a:solidFill>
                <a:latin typeface="Century Gothic" pitchFamily="34" charset="0"/>
              </a:rPr>
              <a:t>(se de composição similar à da Terra)</a:t>
            </a:r>
          </a:p>
          <a:p>
            <a:pPr algn="l">
              <a:buClr>
                <a:srgbClr val="FFC000"/>
              </a:buClr>
              <a:buFont typeface="Courier New" pitchFamily="49" charset="0"/>
              <a:buChar char="o"/>
            </a:pPr>
            <a:r>
              <a:rPr lang="pt-BR" b="0" dirty="0" smtClean="0">
                <a:solidFill>
                  <a:srgbClr val="FFC000"/>
                </a:solidFill>
                <a:latin typeface="Century Gothic" pitchFamily="34" charset="0"/>
              </a:rPr>
              <a:t> Período orbital: 129 dias</a:t>
            </a:r>
            <a:endParaRPr lang="pt-BR" b="0" baseline="-25000" dirty="0" smtClean="0">
              <a:solidFill>
                <a:srgbClr val="FFC000"/>
              </a:solidFill>
              <a:latin typeface="Century Gothic" pitchFamily="34" charset="0"/>
            </a:endParaRPr>
          </a:p>
          <a:p>
            <a:pPr algn="l">
              <a:buClr>
                <a:srgbClr val="FFC000"/>
              </a:buClr>
              <a:buFont typeface="Courier New" pitchFamily="49" charset="0"/>
              <a:buChar char="o"/>
            </a:pPr>
            <a:endParaRPr lang="pt-BR" baseline="-25000" dirty="0">
              <a:solidFill>
                <a:srgbClr val="FFC000"/>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upload.wikimedia.org/wikipedia/commons/thumb/0/07/Kepler-22b_System_Diagram.jpg/1024px-Kepler-22b_System_Diagram.jpg"/>
          <p:cNvPicPr>
            <a:picLocks noChangeAspect="1" noChangeArrowheads="1"/>
          </p:cNvPicPr>
          <p:nvPr/>
        </p:nvPicPr>
        <p:blipFill>
          <a:blip r:embed="rId3" cstate="print"/>
          <a:srcRect b="2423"/>
          <a:stretch>
            <a:fillRect/>
          </a:stretch>
        </p:blipFill>
        <p:spPr bwMode="auto">
          <a:xfrm>
            <a:off x="1331640" y="1340768"/>
            <a:ext cx="6551076" cy="5112568"/>
          </a:xfrm>
          <a:prstGeom prst="rect">
            <a:avLst/>
          </a:prstGeom>
          <a:noFill/>
        </p:spPr>
      </p:pic>
      <p:sp>
        <p:nvSpPr>
          <p:cNvPr id="41987" name="Rectangle 3"/>
          <p:cNvSpPr>
            <a:spLocks noGrp="1" noChangeArrowheads="1"/>
          </p:cNvSpPr>
          <p:nvPr>
            <p:ph type="title"/>
          </p:nvPr>
        </p:nvSpPr>
        <p:spPr>
          <a:xfrm>
            <a:off x="0" y="371128"/>
            <a:ext cx="9180512" cy="609600"/>
          </a:xfrm>
          <a:noFill/>
        </p:spPr>
        <p:txBody>
          <a:bodyPr/>
          <a:lstStyle/>
          <a:p>
            <a:r>
              <a:rPr lang="pt-BR" sz="4000" dirty="0" smtClean="0">
                <a:solidFill>
                  <a:schemeClr val="bg1"/>
                </a:solidFill>
                <a:latin typeface="Century Gothic" pitchFamily="34" charset="0"/>
              </a:rPr>
              <a:t>Kepler 22b (superterra dentro de uma ZH de estrela similar ao Sol)</a:t>
            </a: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ctrTitle"/>
          </p:nvPr>
        </p:nvSpPr>
        <p:spPr>
          <a:xfrm>
            <a:off x="827584" y="0"/>
            <a:ext cx="7772400" cy="1470025"/>
          </a:xfrm>
          <a:noFill/>
        </p:spPr>
        <p:txBody>
          <a:bodyPr/>
          <a:lstStyle/>
          <a:p>
            <a:r>
              <a:rPr lang="pt-BR" sz="4000" dirty="0" smtClean="0">
                <a:solidFill>
                  <a:schemeClr val="bg1"/>
                </a:solidFill>
                <a:latin typeface="Century Gothic" pitchFamily="34" charset="0"/>
              </a:rPr>
              <a:t>Kepler 22b</a:t>
            </a:r>
          </a:p>
        </p:txBody>
      </p:sp>
      <p:sp>
        <p:nvSpPr>
          <p:cNvPr id="4" name="Subtítulo 3"/>
          <p:cNvSpPr>
            <a:spLocks noGrp="1"/>
          </p:cNvSpPr>
          <p:nvPr>
            <p:ph type="subTitle" idx="1"/>
          </p:nvPr>
        </p:nvSpPr>
        <p:spPr>
          <a:xfrm>
            <a:off x="611560" y="1340768"/>
            <a:ext cx="8280920" cy="5256584"/>
          </a:xfrm>
        </p:spPr>
        <p:txBody>
          <a:bodyPr/>
          <a:lstStyle/>
          <a:p>
            <a:pPr algn="l">
              <a:buClr>
                <a:srgbClr val="FFC000"/>
              </a:buClr>
              <a:buFont typeface="Courier New" pitchFamily="49" charset="0"/>
              <a:buChar char="o"/>
            </a:pPr>
            <a:r>
              <a:rPr lang="pt-BR" dirty="0" smtClean="0">
                <a:solidFill>
                  <a:srgbClr val="FFC000"/>
                </a:solidFill>
                <a:latin typeface="Century Gothic" pitchFamily="34" charset="0"/>
              </a:rPr>
              <a:t> </a:t>
            </a:r>
            <a:r>
              <a:rPr lang="pt-BR" b="0" dirty="0" smtClean="0">
                <a:solidFill>
                  <a:srgbClr val="FFC000"/>
                </a:solidFill>
                <a:latin typeface="Century Gothic" pitchFamily="34" charset="0"/>
              </a:rPr>
              <a:t>Distância: 600 </a:t>
            </a:r>
            <a:r>
              <a:rPr lang="pt-BR" b="0" dirty="0" err="1" smtClean="0">
                <a:solidFill>
                  <a:srgbClr val="FFC000"/>
                </a:solidFill>
                <a:latin typeface="Century Gothic" pitchFamily="34" charset="0"/>
              </a:rPr>
              <a:t>a.l.</a:t>
            </a:r>
            <a:endParaRPr lang="pt-BR" b="0" dirty="0" smtClean="0">
              <a:solidFill>
                <a:srgbClr val="FFC000"/>
              </a:solidFill>
              <a:latin typeface="Century Gothic" pitchFamily="34" charset="0"/>
            </a:endParaRPr>
          </a:p>
          <a:p>
            <a:pPr algn="l">
              <a:buClr>
                <a:srgbClr val="FFC000"/>
              </a:buClr>
              <a:buFont typeface="Courier New" pitchFamily="49" charset="0"/>
              <a:buChar char="o"/>
            </a:pPr>
            <a:r>
              <a:rPr lang="pt-BR" b="0" dirty="0" smtClean="0">
                <a:solidFill>
                  <a:srgbClr val="FFC000"/>
                </a:solidFill>
                <a:latin typeface="Century Gothic" pitchFamily="34" charset="0"/>
              </a:rPr>
              <a:t> Descoberta: 2009 (primeiro </a:t>
            </a:r>
            <a:r>
              <a:rPr lang="pt-BR" b="0" dirty="0" err="1" smtClean="0">
                <a:solidFill>
                  <a:srgbClr val="FFC000"/>
                </a:solidFill>
                <a:latin typeface="Century Gothic" pitchFamily="34" charset="0"/>
              </a:rPr>
              <a:t>exoplaneta</a:t>
            </a:r>
            <a:r>
              <a:rPr lang="pt-BR" b="0" dirty="0" smtClean="0">
                <a:solidFill>
                  <a:srgbClr val="FFC000"/>
                </a:solidFill>
                <a:latin typeface="Century Gothic" pitchFamily="34" charset="0"/>
              </a:rPr>
              <a:t> descoberto em zona habitável numa estrela de mesmo tipo espectral do Sol e pelo método do trânsito)</a:t>
            </a:r>
          </a:p>
          <a:p>
            <a:pPr algn="l">
              <a:buClr>
                <a:srgbClr val="FFC000"/>
              </a:buClr>
              <a:buFont typeface="Courier New" pitchFamily="49" charset="0"/>
              <a:buChar char="o"/>
            </a:pPr>
            <a:r>
              <a:rPr lang="pt-BR" b="0" dirty="0" smtClean="0">
                <a:solidFill>
                  <a:srgbClr val="FFC000"/>
                </a:solidFill>
                <a:latin typeface="Century Gothic" pitchFamily="34" charset="0"/>
              </a:rPr>
              <a:t> Massa: &lt;52,8 M</a:t>
            </a:r>
            <a:r>
              <a:rPr lang="pt-BR" b="0" baseline="-25000" dirty="0" smtClean="0">
                <a:solidFill>
                  <a:srgbClr val="FFC000"/>
                </a:solidFill>
                <a:latin typeface="Century Gothic" pitchFamily="34" charset="0"/>
              </a:rPr>
              <a:t>⊕</a:t>
            </a:r>
            <a:r>
              <a:rPr lang="pt-BR" b="0" dirty="0" smtClean="0">
                <a:solidFill>
                  <a:srgbClr val="FFC000"/>
                </a:solidFill>
                <a:latin typeface="Century Gothic" pitchFamily="34" charset="0"/>
              </a:rPr>
              <a:t>(superterra)</a:t>
            </a:r>
          </a:p>
          <a:p>
            <a:pPr algn="l">
              <a:buClr>
                <a:srgbClr val="FFC000"/>
              </a:buClr>
              <a:buFont typeface="Courier New" pitchFamily="49" charset="0"/>
              <a:buChar char="o"/>
            </a:pPr>
            <a:r>
              <a:rPr lang="pt-BR" b="0" dirty="0" smtClean="0">
                <a:solidFill>
                  <a:srgbClr val="FFC000"/>
                </a:solidFill>
                <a:latin typeface="Century Gothic" pitchFamily="34" charset="0"/>
              </a:rPr>
              <a:t> Período orbital: 290 dias</a:t>
            </a:r>
            <a:endParaRPr lang="pt-BR" b="0" baseline="-25000" dirty="0" smtClean="0">
              <a:solidFill>
                <a:srgbClr val="FFC000"/>
              </a:solidFill>
              <a:latin typeface="Century Gothic" pitchFamily="34" charset="0"/>
            </a:endParaRPr>
          </a:p>
          <a:p>
            <a:pPr algn="l">
              <a:buClr>
                <a:srgbClr val="FFC000"/>
              </a:buClr>
              <a:buFont typeface="Courier New" pitchFamily="49" charset="0"/>
              <a:buChar char="o"/>
            </a:pPr>
            <a:endParaRPr lang="pt-BR" baseline="-25000" dirty="0">
              <a:solidFill>
                <a:srgbClr val="FFC000"/>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xfrm>
            <a:off x="685800" y="371128"/>
            <a:ext cx="7772400" cy="609600"/>
          </a:xfrm>
          <a:noFill/>
        </p:spPr>
        <p:txBody>
          <a:bodyPr/>
          <a:lstStyle/>
          <a:p>
            <a:r>
              <a:rPr lang="pt-BR" sz="4000" dirty="0" err="1" smtClean="0">
                <a:solidFill>
                  <a:schemeClr val="bg1"/>
                </a:solidFill>
                <a:latin typeface="Century Gothic" pitchFamily="34" charset="0"/>
              </a:rPr>
              <a:t>Kapteyn</a:t>
            </a:r>
            <a:r>
              <a:rPr lang="pt-BR" sz="4000" dirty="0" smtClean="0">
                <a:solidFill>
                  <a:schemeClr val="bg1"/>
                </a:solidFill>
                <a:latin typeface="Century Gothic" pitchFamily="34" charset="0"/>
              </a:rPr>
              <a:t> b: o mais próximo </a:t>
            </a:r>
            <a:br>
              <a:rPr lang="pt-BR" sz="4000" dirty="0" smtClean="0">
                <a:solidFill>
                  <a:schemeClr val="bg1"/>
                </a:solidFill>
                <a:latin typeface="Century Gothic" pitchFamily="34" charset="0"/>
              </a:rPr>
            </a:br>
            <a:r>
              <a:rPr lang="pt-BR" sz="4000" dirty="0" smtClean="0">
                <a:solidFill>
                  <a:schemeClr val="bg1"/>
                </a:solidFill>
                <a:latin typeface="Century Gothic" pitchFamily="34" charset="0"/>
              </a:rPr>
              <a:t>e o mais velho dos habitáveis</a:t>
            </a:r>
          </a:p>
        </p:txBody>
      </p:sp>
      <p:sp>
        <p:nvSpPr>
          <p:cNvPr id="41988" name="Text Box 5"/>
          <p:cNvSpPr txBox="1">
            <a:spLocks noChangeArrowheads="1"/>
          </p:cNvSpPr>
          <p:nvPr/>
        </p:nvSpPr>
        <p:spPr bwMode="auto">
          <a:xfrm>
            <a:off x="5000625" y="4643438"/>
            <a:ext cx="1616075" cy="641350"/>
          </a:xfrm>
          <a:prstGeom prst="rect">
            <a:avLst/>
          </a:prstGeom>
          <a:noFill/>
          <a:ln w="12700">
            <a:noFill/>
            <a:miter lim="800000"/>
            <a:headEnd type="none" w="sm" len="sm"/>
            <a:tailEnd/>
          </a:ln>
        </p:spPr>
        <p:txBody>
          <a:bodyPr>
            <a:spAutoFit/>
          </a:bodyPr>
          <a:lstStyle/>
          <a:p>
            <a:r>
              <a:rPr lang="pt-BR" sz="1800">
                <a:solidFill>
                  <a:schemeClr val="tx1"/>
                </a:solidFill>
                <a:latin typeface="Century Gothic" pitchFamily="34" charset="0"/>
              </a:rPr>
              <a:t>Cauda de poeira</a:t>
            </a:r>
          </a:p>
        </p:txBody>
      </p:sp>
      <p:pic>
        <p:nvPicPr>
          <p:cNvPr id="2050" name="Picture 2" descr="http://mensageirosideral.blogfolha.uol.com.br/files/2014/06/kapteynb-terra.jpg"/>
          <p:cNvPicPr>
            <a:picLocks noChangeAspect="1" noChangeArrowheads="1"/>
          </p:cNvPicPr>
          <p:nvPr/>
        </p:nvPicPr>
        <p:blipFill>
          <a:blip r:embed="rId3" cstate="print"/>
          <a:srcRect/>
          <a:stretch>
            <a:fillRect/>
          </a:stretch>
        </p:blipFill>
        <p:spPr bwMode="auto">
          <a:xfrm>
            <a:off x="395536" y="1916832"/>
            <a:ext cx="8136904" cy="4600234"/>
          </a:xfrm>
          <a:prstGeom prst="rect">
            <a:avLst/>
          </a:prstGeom>
          <a:noFill/>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ctrTitle"/>
          </p:nvPr>
        </p:nvSpPr>
        <p:spPr>
          <a:xfrm>
            <a:off x="827584" y="0"/>
            <a:ext cx="7772400" cy="1470025"/>
          </a:xfrm>
          <a:noFill/>
        </p:spPr>
        <p:txBody>
          <a:bodyPr/>
          <a:lstStyle/>
          <a:p>
            <a:r>
              <a:rPr lang="pt-BR" sz="4000" dirty="0" err="1" smtClean="0">
                <a:solidFill>
                  <a:schemeClr val="bg1"/>
                </a:solidFill>
                <a:latin typeface="Century Gothic" pitchFamily="34" charset="0"/>
              </a:rPr>
              <a:t>Kapteyn</a:t>
            </a:r>
            <a:r>
              <a:rPr lang="pt-BR" sz="4000" dirty="0" smtClean="0">
                <a:solidFill>
                  <a:schemeClr val="bg1"/>
                </a:solidFill>
                <a:latin typeface="Century Gothic" pitchFamily="34" charset="0"/>
              </a:rPr>
              <a:t> b</a:t>
            </a:r>
          </a:p>
        </p:txBody>
      </p:sp>
      <p:sp>
        <p:nvSpPr>
          <p:cNvPr id="4" name="Subtítulo 3"/>
          <p:cNvSpPr>
            <a:spLocks noGrp="1"/>
          </p:cNvSpPr>
          <p:nvPr>
            <p:ph type="subTitle" idx="1"/>
          </p:nvPr>
        </p:nvSpPr>
        <p:spPr>
          <a:xfrm>
            <a:off x="611560" y="1340768"/>
            <a:ext cx="8280920" cy="5256584"/>
          </a:xfrm>
        </p:spPr>
        <p:txBody>
          <a:bodyPr/>
          <a:lstStyle/>
          <a:p>
            <a:pPr algn="l">
              <a:buClr>
                <a:srgbClr val="FFC000"/>
              </a:buClr>
              <a:buFont typeface="Courier New" pitchFamily="49" charset="0"/>
              <a:buChar char="o"/>
            </a:pPr>
            <a:r>
              <a:rPr lang="pt-BR" dirty="0" smtClean="0">
                <a:solidFill>
                  <a:srgbClr val="FFC000"/>
                </a:solidFill>
                <a:latin typeface="Century Gothic" pitchFamily="34" charset="0"/>
              </a:rPr>
              <a:t> </a:t>
            </a:r>
            <a:r>
              <a:rPr lang="pt-BR" b="0" dirty="0" smtClean="0">
                <a:solidFill>
                  <a:srgbClr val="FFC000"/>
                </a:solidFill>
                <a:latin typeface="Century Gothic" pitchFamily="34" charset="0"/>
              </a:rPr>
              <a:t>Distância: 13 </a:t>
            </a:r>
            <a:r>
              <a:rPr lang="pt-BR" b="0" dirty="0" err="1" smtClean="0">
                <a:solidFill>
                  <a:srgbClr val="FFC000"/>
                </a:solidFill>
                <a:latin typeface="Century Gothic" pitchFamily="34" charset="0"/>
              </a:rPr>
              <a:t>a.l.</a:t>
            </a:r>
            <a:r>
              <a:rPr lang="pt-BR" b="0" dirty="0" smtClean="0">
                <a:solidFill>
                  <a:srgbClr val="FFC000"/>
                </a:solidFill>
                <a:latin typeface="Century Gothic" pitchFamily="34" charset="0"/>
              </a:rPr>
              <a:t> (constelação de </a:t>
            </a:r>
            <a:r>
              <a:rPr lang="pt-BR" b="0" dirty="0" err="1" smtClean="0">
                <a:solidFill>
                  <a:srgbClr val="FFC000"/>
                </a:solidFill>
                <a:latin typeface="Century Gothic" pitchFamily="34" charset="0"/>
              </a:rPr>
              <a:t>Pictor</a:t>
            </a:r>
            <a:r>
              <a:rPr lang="pt-BR" b="0" dirty="0" smtClean="0">
                <a:solidFill>
                  <a:srgbClr val="FFC000"/>
                </a:solidFill>
                <a:latin typeface="Century Gothic" pitchFamily="34" charset="0"/>
              </a:rPr>
              <a:t>)</a:t>
            </a:r>
          </a:p>
          <a:p>
            <a:pPr algn="l">
              <a:buClr>
                <a:srgbClr val="FFC000"/>
              </a:buClr>
              <a:buFont typeface="Courier New" pitchFamily="49" charset="0"/>
              <a:buChar char="o"/>
            </a:pPr>
            <a:r>
              <a:rPr lang="pt-BR" b="0" dirty="0" smtClean="0">
                <a:solidFill>
                  <a:srgbClr val="FFC000"/>
                </a:solidFill>
                <a:latin typeface="Century Gothic" pitchFamily="34" charset="0"/>
              </a:rPr>
              <a:t> Descoberta: 2014</a:t>
            </a:r>
          </a:p>
          <a:p>
            <a:pPr algn="l">
              <a:buClr>
                <a:srgbClr val="FFC000"/>
              </a:buClr>
              <a:buFont typeface="Courier New" pitchFamily="49" charset="0"/>
              <a:buChar char="o"/>
            </a:pPr>
            <a:r>
              <a:rPr lang="pt-BR" b="0" dirty="0" smtClean="0">
                <a:solidFill>
                  <a:srgbClr val="FFC000"/>
                </a:solidFill>
                <a:latin typeface="Century Gothic" pitchFamily="34" charset="0"/>
              </a:rPr>
              <a:t> Massa: 5 M</a:t>
            </a:r>
            <a:r>
              <a:rPr lang="pt-BR" b="0" baseline="-25000" dirty="0" smtClean="0">
                <a:solidFill>
                  <a:srgbClr val="FFC000"/>
                </a:solidFill>
                <a:latin typeface="Century Gothic" pitchFamily="34" charset="0"/>
              </a:rPr>
              <a:t>⊕</a:t>
            </a:r>
            <a:endParaRPr lang="pt-BR" b="0" dirty="0" smtClean="0">
              <a:solidFill>
                <a:srgbClr val="FFC000"/>
              </a:solidFill>
              <a:latin typeface="Century Gothic" pitchFamily="34" charset="0"/>
            </a:endParaRPr>
          </a:p>
          <a:p>
            <a:pPr algn="l">
              <a:buClr>
                <a:srgbClr val="FFC000"/>
              </a:buClr>
              <a:buFont typeface="Courier New" pitchFamily="49" charset="0"/>
              <a:buChar char="o"/>
            </a:pPr>
            <a:r>
              <a:rPr lang="pt-BR" b="0" dirty="0" smtClean="0">
                <a:solidFill>
                  <a:srgbClr val="FFC000"/>
                </a:solidFill>
                <a:latin typeface="Century Gothic" pitchFamily="34" charset="0"/>
              </a:rPr>
              <a:t> Período orbital: 48 dias</a:t>
            </a:r>
          </a:p>
          <a:p>
            <a:pPr algn="l">
              <a:buClr>
                <a:srgbClr val="FFC000"/>
              </a:buClr>
              <a:buFont typeface="Courier New" pitchFamily="49" charset="0"/>
              <a:buChar char="o"/>
            </a:pPr>
            <a:r>
              <a:rPr lang="pt-BR" b="0" dirty="0" smtClean="0">
                <a:solidFill>
                  <a:srgbClr val="FFC000"/>
                </a:solidFill>
                <a:latin typeface="Century Gothic" pitchFamily="34" charset="0"/>
              </a:rPr>
              <a:t> Idade estimada: 11 bilhões de anos</a:t>
            </a:r>
            <a:endParaRPr lang="pt-BR" b="0" baseline="-25000" dirty="0" smtClean="0">
              <a:solidFill>
                <a:srgbClr val="FFC000"/>
              </a:solidFill>
              <a:latin typeface="Century Gothic" pitchFamily="34" charset="0"/>
            </a:endParaRPr>
          </a:p>
          <a:p>
            <a:pPr algn="l">
              <a:buClr>
                <a:srgbClr val="FFC000"/>
              </a:buClr>
              <a:buFont typeface="Courier New" pitchFamily="49" charset="0"/>
              <a:buChar char="o"/>
            </a:pPr>
            <a:endParaRPr lang="pt-BR" baseline="-25000" dirty="0">
              <a:solidFill>
                <a:srgbClr val="FFC000"/>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3"/>
          <p:cNvSpPr>
            <a:spLocks noGrp="1"/>
          </p:cNvSpPr>
          <p:nvPr>
            <p:ph type="title"/>
          </p:nvPr>
        </p:nvSpPr>
        <p:spPr>
          <a:xfrm>
            <a:off x="683568" y="2204864"/>
            <a:ext cx="7772400" cy="1714500"/>
          </a:xfrm>
        </p:spPr>
        <p:txBody>
          <a:bodyPr/>
          <a:lstStyle/>
          <a:p>
            <a:r>
              <a:rPr lang="pt-BR" b="0" dirty="0" smtClean="0">
                <a:solidFill>
                  <a:srgbClr val="FFC000"/>
                </a:solidFill>
                <a:latin typeface="Century Gothic" pitchFamily="34" charset="0"/>
              </a:rPr>
              <a:t>Amostra de “exóticos”</a:t>
            </a:r>
            <a:endParaRPr lang="pt-BR" dirty="0" smtClean="0">
              <a:solidFill>
                <a:srgbClr val="FFC000"/>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xfrm>
            <a:off x="685800" y="371128"/>
            <a:ext cx="7772400" cy="609600"/>
          </a:xfrm>
          <a:noFill/>
        </p:spPr>
        <p:txBody>
          <a:bodyPr/>
          <a:lstStyle/>
          <a:p>
            <a:r>
              <a:rPr lang="pt-BR" sz="4000" dirty="0" smtClean="0">
                <a:solidFill>
                  <a:schemeClr val="bg1"/>
                </a:solidFill>
                <a:latin typeface="Century Gothic" pitchFamily="34" charset="0"/>
              </a:rPr>
              <a:t>Kepler 10c – </a:t>
            </a:r>
            <a:r>
              <a:rPr lang="pt-BR" sz="4000" dirty="0" err="1" smtClean="0">
                <a:solidFill>
                  <a:schemeClr val="bg1"/>
                </a:solidFill>
                <a:latin typeface="Century Gothic" pitchFamily="34" charset="0"/>
              </a:rPr>
              <a:t>Godzilla</a:t>
            </a:r>
            <a:r>
              <a:rPr lang="pt-BR" sz="4000" dirty="0" smtClean="0">
                <a:solidFill>
                  <a:schemeClr val="bg1"/>
                </a:solidFill>
                <a:latin typeface="Century Gothic" pitchFamily="34" charset="0"/>
              </a:rPr>
              <a:t> das Terras</a:t>
            </a:r>
          </a:p>
        </p:txBody>
      </p:sp>
      <p:sp>
        <p:nvSpPr>
          <p:cNvPr id="41988" name="Text Box 5"/>
          <p:cNvSpPr txBox="1">
            <a:spLocks noChangeArrowheads="1"/>
          </p:cNvSpPr>
          <p:nvPr/>
        </p:nvSpPr>
        <p:spPr bwMode="auto">
          <a:xfrm>
            <a:off x="5000625" y="4643438"/>
            <a:ext cx="1616075" cy="641350"/>
          </a:xfrm>
          <a:prstGeom prst="rect">
            <a:avLst/>
          </a:prstGeom>
          <a:noFill/>
          <a:ln w="12700">
            <a:noFill/>
            <a:miter lim="800000"/>
            <a:headEnd type="none" w="sm" len="sm"/>
            <a:tailEnd/>
          </a:ln>
        </p:spPr>
        <p:txBody>
          <a:bodyPr>
            <a:spAutoFit/>
          </a:bodyPr>
          <a:lstStyle/>
          <a:p>
            <a:r>
              <a:rPr lang="pt-BR" sz="1800">
                <a:solidFill>
                  <a:schemeClr val="tx1"/>
                </a:solidFill>
                <a:latin typeface="Century Gothic" pitchFamily="34" charset="0"/>
              </a:rPr>
              <a:t>Cauda de poeira</a:t>
            </a:r>
          </a:p>
        </p:txBody>
      </p:sp>
      <p:sp>
        <p:nvSpPr>
          <p:cNvPr id="6" name="Retângulo 5"/>
          <p:cNvSpPr/>
          <p:nvPr/>
        </p:nvSpPr>
        <p:spPr>
          <a:xfrm>
            <a:off x="467544" y="5288340"/>
            <a:ext cx="8208912" cy="1569660"/>
          </a:xfrm>
          <a:prstGeom prst="rect">
            <a:avLst/>
          </a:prstGeom>
        </p:spPr>
        <p:txBody>
          <a:bodyPr wrap="square">
            <a:spAutoFit/>
          </a:bodyPr>
          <a:lstStyle/>
          <a:p>
            <a:pPr algn="l">
              <a:buFont typeface="Arial" pitchFamily="34" charset="0"/>
              <a:buChar char="•"/>
            </a:pPr>
            <a:r>
              <a:rPr lang="en-US" sz="3200" b="0" dirty="0" smtClean="0">
                <a:solidFill>
                  <a:srgbClr val="FFC000"/>
                </a:solidFill>
                <a:latin typeface="Century Gothic" pitchFamily="34" charset="0"/>
              </a:rPr>
              <a:t>2,3 </a:t>
            </a:r>
            <a:r>
              <a:rPr lang="en-US" sz="3200" b="0" dirty="0" err="1" smtClean="0">
                <a:solidFill>
                  <a:srgbClr val="FFC000"/>
                </a:solidFill>
                <a:latin typeface="Century Gothic" pitchFamily="34" charset="0"/>
              </a:rPr>
              <a:t>vezes</a:t>
            </a:r>
            <a:r>
              <a:rPr lang="en-US" sz="3200" b="0" dirty="0" smtClean="0">
                <a:solidFill>
                  <a:srgbClr val="FFC000"/>
                </a:solidFill>
                <a:latin typeface="Century Gothic" pitchFamily="34" charset="0"/>
              </a:rPr>
              <a:t> o </a:t>
            </a:r>
            <a:r>
              <a:rPr lang="en-US" sz="3200" b="0" dirty="0" err="1" smtClean="0">
                <a:solidFill>
                  <a:srgbClr val="FFC000"/>
                </a:solidFill>
                <a:latin typeface="Century Gothic" pitchFamily="34" charset="0"/>
              </a:rPr>
              <a:t>tamanho</a:t>
            </a:r>
            <a:r>
              <a:rPr lang="en-US" sz="3200" b="0" dirty="0" smtClean="0">
                <a:solidFill>
                  <a:srgbClr val="FFC000"/>
                </a:solidFill>
                <a:latin typeface="Century Gothic" pitchFamily="34" charset="0"/>
              </a:rPr>
              <a:t> </a:t>
            </a:r>
            <a:r>
              <a:rPr lang="en-US" sz="3200" b="0" dirty="0" err="1" smtClean="0">
                <a:solidFill>
                  <a:srgbClr val="FFC000"/>
                </a:solidFill>
                <a:latin typeface="Century Gothic" pitchFamily="34" charset="0"/>
              </a:rPr>
              <a:t>da</a:t>
            </a:r>
            <a:r>
              <a:rPr lang="en-US" sz="3200" b="0" dirty="0" smtClean="0">
                <a:solidFill>
                  <a:srgbClr val="FFC000"/>
                </a:solidFill>
                <a:latin typeface="Century Gothic" pitchFamily="34" charset="0"/>
              </a:rPr>
              <a:t> Terra  </a:t>
            </a:r>
          </a:p>
          <a:p>
            <a:pPr algn="l">
              <a:buFont typeface="Arial" pitchFamily="34" charset="0"/>
              <a:buChar char="•"/>
            </a:pPr>
            <a:endParaRPr lang="en-US" sz="3200" b="0" dirty="0" smtClean="0">
              <a:solidFill>
                <a:srgbClr val="FFC000"/>
              </a:solidFill>
              <a:latin typeface="Century Gothic" pitchFamily="34" charset="0"/>
            </a:endParaRPr>
          </a:p>
          <a:p>
            <a:pPr algn="l">
              <a:buFont typeface="Arial" pitchFamily="34" charset="0"/>
              <a:buChar char="•"/>
            </a:pPr>
            <a:r>
              <a:rPr lang="en-US" sz="3200" b="0" dirty="0" smtClean="0">
                <a:solidFill>
                  <a:srgbClr val="FFC000"/>
                </a:solidFill>
                <a:latin typeface="Century Gothic" pitchFamily="34" charset="0"/>
              </a:rPr>
              <a:t>17 </a:t>
            </a:r>
            <a:r>
              <a:rPr lang="en-US" sz="3200" b="0" dirty="0" err="1" smtClean="0">
                <a:solidFill>
                  <a:srgbClr val="FFC000"/>
                </a:solidFill>
                <a:latin typeface="Century Gothic" pitchFamily="34" charset="0"/>
              </a:rPr>
              <a:t>vezes</a:t>
            </a:r>
            <a:r>
              <a:rPr lang="en-US" sz="3200" b="0" dirty="0" smtClean="0">
                <a:solidFill>
                  <a:srgbClr val="FFC000"/>
                </a:solidFill>
                <a:latin typeface="Century Gothic" pitchFamily="34" charset="0"/>
              </a:rPr>
              <a:t> </a:t>
            </a:r>
            <a:r>
              <a:rPr lang="en-US" sz="3200" b="0" dirty="0" err="1" smtClean="0">
                <a:solidFill>
                  <a:srgbClr val="FFC000"/>
                </a:solidFill>
                <a:latin typeface="Century Gothic" pitchFamily="34" charset="0"/>
              </a:rPr>
              <a:t>mais</a:t>
            </a:r>
            <a:r>
              <a:rPr lang="en-US" sz="3200" b="0" dirty="0" smtClean="0">
                <a:solidFill>
                  <a:srgbClr val="FFC000"/>
                </a:solidFill>
                <a:latin typeface="Century Gothic" pitchFamily="34" charset="0"/>
              </a:rPr>
              <a:t> </a:t>
            </a:r>
            <a:r>
              <a:rPr lang="en-US" sz="3200" b="0" dirty="0" err="1" smtClean="0">
                <a:solidFill>
                  <a:srgbClr val="FFC000"/>
                </a:solidFill>
                <a:latin typeface="Century Gothic" pitchFamily="34" charset="0"/>
              </a:rPr>
              <a:t>massivo</a:t>
            </a:r>
            <a:endParaRPr lang="pt-BR" sz="3200" dirty="0">
              <a:solidFill>
                <a:srgbClr val="FFC000"/>
              </a:solidFill>
              <a:latin typeface="Century Gothic" pitchFamily="34" charset="0"/>
            </a:endParaRPr>
          </a:p>
        </p:txBody>
      </p:sp>
      <p:pic>
        <p:nvPicPr>
          <p:cNvPr id="20482" name="Picture 2" descr="File:Exoplanet Comparison Kepler-10 c.png"/>
          <p:cNvPicPr>
            <a:picLocks noChangeAspect="1" noChangeArrowheads="1"/>
          </p:cNvPicPr>
          <p:nvPr/>
        </p:nvPicPr>
        <p:blipFill>
          <a:blip r:embed="rId3" cstate="print"/>
          <a:srcRect/>
          <a:stretch>
            <a:fillRect/>
          </a:stretch>
        </p:blipFill>
        <p:spPr bwMode="auto">
          <a:xfrm>
            <a:off x="755576" y="1412776"/>
            <a:ext cx="7620000" cy="3514726"/>
          </a:xfrm>
          <a:prstGeom prst="rect">
            <a:avLst/>
          </a:prstGeom>
          <a:noFill/>
        </p:spPr>
      </p:pic>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xfrm>
            <a:off x="685800" y="371128"/>
            <a:ext cx="7772400" cy="609600"/>
          </a:xfrm>
          <a:noFill/>
        </p:spPr>
        <p:txBody>
          <a:bodyPr/>
          <a:lstStyle/>
          <a:p>
            <a:r>
              <a:rPr lang="pt-BR" sz="4000" dirty="0" err="1" smtClean="0">
                <a:solidFill>
                  <a:schemeClr val="bg1"/>
                </a:solidFill>
                <a:latin typeface="Century Gothic" pitchFamily="34" charset="0"/>
              </a:rPr>
              <a:t>TrES</a:t>
            </a:r>
            <a:r>
              <a:rPr lang="pt-BR" sz="4000" dirty="0" smtClean="0">
                <a:solidFill>
                  <a:schemeClr val="bg1"/>
                </a:solidFill>
                <a:latin typeface="Century Gothic" pitchFamily="34" charset="0"/>
              </a:rPr>
              <a:t>-4 </a:t>
            </a:r>
            <a:r>
              <a:rPr lang="pt-BR" sz="4000" dirty="0" smtClean="0">
                <a:solidFill>
                  <a:schemeClr val="bg1"/>
                </a:solidFill>
                <a:latin typeface="Century Gothic" pitchFamily="34" charset="0"/>
              </a:rPr>
              <a:t>O maior</a:t>
            </a:r>
          </a:p>
        </p:txBody>
      </p:sp>
      <p:sp>
        <p:nvSpPr>
          <p:cNvPr id="41988" name="Text Box 5"/>
          <p:cNvSpPr txBox="1">
            <a:spLocks noChangeArrowheads="1"/>
          </p:cNvSpPr>
          <p:nvPr/>
        </p:nvSpPr>
        <p:spPr bwMode="auto">
          <a:xfrm>
            <a:off x="5000625" y="4643438"/>
            <a:ext cx="1616075" cy="641350"/>
          </a:xfrm>
          <a:prstGeom prst="rect">
            <a:avLst/>
          </a:prstGeom>
          <a:noFill/>
          <a:ln w="12700">
            <a:noFill/>
            <a:miter lim="800000"/>
            <a:headEnd type="none" w="sm" len="sm"/>
            <a:tailEnd/>
          </a:ln>
        </p:spPr>
        <p:txBody>
          <a:bodyPr>
            <a:spAutoFit/>
          </a:bodyPr>
          <a:lstStyle/>
          <a:p>
            <a:r>
              <a:rPr lang="pt-BR" sz="1800">
                <a:solidFill>
                  <a:schemeClr val="tx1"/>
                </a:solidFill>
                <a:latin typeface="Century Gothic" pitchFamily="34" charset="0"/>
              </a:rPr>
              <a:t>Cauda de poeira</a:t>
            </a:r>
          </a:p>
        </p:txBody>
      </p:sp>
      <p:sp>
        <p:nvSpPr>
          <p:cNvPr id="6" name="Retângulo 5"/>
          <p:cNvSpPr/>
          <p:nvPr/>
        </p:nvSpPr>
        <p:spPr>
          <a:xfrm>
            <a:off x="4932040" y="2060848"/>
            <a:ext cx="3888432" cy="3046988"/>
          </a:xfrm>
          <a:prstGeom prst="rect">
            <a:avLst/>
          </a:prstGeom>
        </p:spPr>
        <p:txBody>
          <a:bodyPr wrap="square">
            <a:spAutoFit/>
          </a:bodyPr>
          <a:lstStyle/>
          <a:p>
            <a:pPr algn="l">
              <a:buFont typeface="Arial" pitchFamily="34" charset="0"/>
              <a:buChar char="•"/>
            </a:pPr>
            <a:r>
              <a:rPr lang="en-US" sz="3200" b="0" dirty="0" smtClean="0">
                <a:solidFill>
                  <a:srgbClr val="FFC000"/>
                </a:solidFill>
                <a:latin typeface="Century Gothic" pitchFamily="34" charset="0"/>
              </a:rPr>
              <a:t>1,7 </a:t>
            </a:r>
            <a:r>
              <a:rPr lang="en-US" sz="3200" b="0" dirty="0" err="1" smtClean="0">
                <a:solidFill>
                  <a:srgbClr val="FFC000"/>
                </a:solidFill>
                <a:latin typeface="Century Gothic" pitchFamily="34" charset="0"/>
              </a:rPr>
              <a:t>vezes</a:t>
            </a:r>
            <a:r>
              <a:rPr lang="en-US" sz="3200" b="0" dirty="0" smtClean="0">
                <a:solidFill>
                  <a:srgbClr val="FFC000"/>
                </a:solidFill>
                <a:latin typeface="Century Gothic" pitchFamily="34" charset="0"/>
              </a:rPr>
              <a:t> o </a:t>
            </a:r>
            <a:r>
              <a:rPr lang="en-US" sz="3200" b="0" dirty="0" err="1" smtClean="0">
                <a:solidFill>
                  <a:srgbClr val="FFC000"/>
                </a:solidFill>
                <a:latin typeface="Century Gothic" pitchFamily="34" charset="0"/>
              </a:rPr>
              <a:t>tamanho</a:t>
            </a:r>
            <a:r>
              <a:rPr lang="en-US" sz="3200" b="0" dirty="0" smtClean="0">
                <a:solidFill>
                  <a:srgbClr val="FFC000"/>
                </a:solidFill>
                <a:latin typeface="Century Gothic" pitchFamily="34" charset="0"/>
              </a:rPr>
              <a:t> de </a:t>
            </a:r>
            <a:r>
              <a:rPr lang="en-US" sz="3200" b="0" dirty="0" err="1" smtClean="0">
                <a:solidFill>
                  <a:srgbClr val="FFC000"/>
                </a:solidFill>
                <a:latin typeface="Century Gothic" pitchFamily="34" charset="0"/>
              </a:rPr>
              <a:t>Júpiter</a:t>
            </a:r>
            <a:endParaRPr lang="en-US" sz="3200" b="0" dirty="0" smtClean="0">
              <a:solidFill>
                <a:srgbClr val="FFC000"/>
              </a:solidFill>
              <a:latin typeface="Century Gothic" pitchFamily="34" charset="0"/>
            </a:endParaRPr>
          </a:p>
          <a:p>
            <a:pPr algn="l">
              <a:buFont typeface="Arial" pitchFamily="34" charset="0"/>
              <a:buChar char="•"/>
            </a:pPr>
            <a:endParaRPr lang="en-US" sz="3200" b="0" dirty="0" smtClean="0">
              <a:solidFill>
                <a:srgbClr val="FFC000"/>
              </a:solidFill>
              <a:latin typeface="Century Gothic" pitchFamily="34" charset="0"/>
            </a:endParaRPr>
          </a:p>
          <a:p>
            <a:pPr algn="l">
              <a:buFont typeface="Arial" pitchFamily="34" charset="0"/>
              <a:buChar char="•"/>
            </a:pPr>
            <a:r>
              <a:rPr lang="en-US" sz="3200" b="0" dirty="0" err="1" smtClean="0">
                <a:solidFill>
                  <a:srgbClr val="FFC000"/>
                </a:solidFill>
                <a:latin typeface="Century Gothic" pitchFamily="34" charset="0"/>
              </a:rPr>
              <a:t>Densidade</a:t>
            </a:r>
            <a:r>
              <a:rPr lang="en-US" sz="3200" b="0" dirty="0" smtClean="0">
                <a:solidFill>
                  <a:srgbClr val="FFC000"/>
                </a:solidFill>
                <a:latin typeface="Century Gothic" pitchFamily="34" charset="0"/>
              </a:rPr>
              <a:t> 0,2 g.cm</a:t>
            </a:r>
            <a:r>
              <a:rPr lang="en-US" sz="3200" b="0" baseline="30000" dirty="0" smtClean="0">
                <a:solidFill>
                  <a:srgbClr val="FFC000"/>
                </a:solidFill>
                <a:latin typeface="Century Gothic" pitchFamily="34" charset="0"/>
              </a:rPr>
              <a:t>-3</a:t>
            </a:r>
            <a:endParaRPr lang="pt-BR" sz="3200" baseline="30000" dirty="0">
              <a:solidFill>
                <a:srgbClr val="FFC000"/>
              </a:solidFill>
              <a:latin typeface="Century Gothic" pitchFamily="34" charset="0"/>
            </a:endParaRPr>
          </a:p>
        </p:txBody>
      </p:sp>
      <p:pic>
        <p:nvPicPr>
          <p:cNvPr id="122882" name="Picture 2" descr="http://i.space.com/images/i/000/000/525/i02/070806_big_exoplanet_02.jpg?1291331284"/>
          <p:cNvPicPr>
            <a:picLocks noChangeAspect="1" noChangeArrowheads="1"/>
          </p:cNvPicPr>
          <p:nvPr/>
        </p:nvPicPr>
        <p:blipFill>
          <a:blip r:embed="rId3" cstate="print"/>
          <a:srcRect l="17802" r="5478"/>
          <a:stretch>
            <a:fillRect/>
          </a:stretch>
        </p:blipFill>
        <p:spPr bwMode="auto">
          <a:xfrm>
            <a:off x="323528" y="1700808"/>
            <a:ext cx="4597536" cy="3345558"/>
          </a:xfrm>
          <a:prstGeom prst="rect">
            <a:avLst/>
          </a:prstGeom>
          <a:noFill/>
        </p:spPr>
      </p:pic>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xfrm>
            <a:off x="685800" y="371128"/>
            <a:ext cx="7772400" cy="609600"/>
          </a:xfrm>
          <a:noFill/>
        </p:spPr>
        <p:txBody>
          <a:bodyPr/>
          <a:lstStyle/>
          <a:p>
            <a:r>
              <a:rPr lang="pt-BR" sz="4000" b="0" dirty="0" smtClean="0">
                <a:solidFill>
                  <a:schemeClr val="bg1"/>
                </a:solidFill>
                <a:latin typeface="Century Gothic" pitchFamily="34" charset="0"/>
              </a:rPr>
              <a:t>HD </a:t>
            </a:r>
            <a:r>
              <a:rPr lang="pt-BR" sz="4000" b="0" dirty="0" smtClean="0">
                <a:solidFill>
                  <a:schemeClr val="bg1"/>
                </a:solidFill>
                <a:latin typeface="Century Gothic" pitchFamily="34" charset="0"/>
              </a:rPr>
              <a:t>188753 Ab: </a:t>
            </a:r>
            <a:r>
              <a:rPr lang="pt-BR" sz="4000" b="0" dirty="0" smtClean="0">
                <a:solidFill>
                  <a:schemeClr val="bg1"/>
                </a:solidFill>
                <a:latin typeface="Century Gothic" pitchFamily="34" charset="0"/>
              </a:rPr>
              <a:t>“</a:t>
            </a:r>
            <a:r>
              <a:rPr lang="pt-BR" sz="4000" b="0" dirty="0" err="1" smtClean="0">
                <a:solidFill>
                  <a:schemeClr val="bg1"/>
                </a:solidFill>
                <a:latin typeface="Century Gothic" pitchFamily="34" charset="0"/>
              </a:rPr>
              <a:t>Tatooine</a:t>
            </a:r>
            <a:r>
              <a:rPr lang="pt-BR" sz="4000" b="0" dirty="0" smtClean="0">
                <a:solidFill>
                  <a:schemeClr val="bg1"/>
                </a:solidFill>
                <a:latin typeface="Century Gothic" pitchFamily="34" charset="0"/>
              </a:rPr>
              <a:t>”</a:t>
            </a:r>
            <a:endParaRPr lang="pt-BR" sz="4000" dirty="0" smtClean="0">
              <a:solidFill>
                <a:schemeClr val="bg1"/>
              </a:solidFill>
              <a:latin typeface="Century Gothic" pitchFamily="34" charset="0"/>
            </a:endParaRPr>
          </a:p>
        </p:txBody>
      </p:sp>
      <p:sp>
        <p:nvSpPr>
          <p:cNvPr id="41988" name="Text Box 5"/>
          <p:cNvSpPr txBox="1">
            <a:spLocks noChangeArrowheads="1"/>
          </p:cNvSpPr>
          <p:nvPr/>
        </p:nvSpPr>
        <p:spPr bwMode="auto">
          <a:xfrm>
            <a:off x="5000625" y="4643438"/>
            <a:ext cx="1616075" cy="641350"/>
          </a:xfrm>
          <a:prstGeom prst="rect">
            <a:avLst/>
          </a:prstGeom>
          <a:noFill/>
          <a:ln w="12700">
            <a:noFill/>
            <a:miter lim="800000"/>
            <a:headEnd type="none" w="sm" len="sm"/>
            <a:tailEnd/>
          </a:ln>
        </p:spPr>
        <p:txBody>
          <a:bodyPr>
            <a:spAutoFit/>
          </a:bodyPr>
          <a:lstStyle/>
          <a:p>
            <a:r>
              <a:rPr lang="pt-BR" sz="1800">
                <a:solidFill>
                  <a:schemeClr val="tx1"/>
                </a:solidFill>
                <a:latin typeface="Century Gothic" pitchFamily="34" charset="0"/>
              </a:rPr>
              <a:t>Cauda de poeira</a:t>
            </a:r>
          </a:p>
        </p:txBody>
      </p:sp>
      <p:sp>
        <p:nvSpPr>
          <p:cNvPr id="6" name="Retângulo 5"/>
          <p:cNvSpPr/>
          <p:nvPr/>
        </p:nvSpPr>
        <p:spPr>
          <a:xfrm>
            <a:off x="4932040" y="2060848"/>
            <a:ext cx="3888432" cy="3539430"/>
          </a:xfrm>
          <a:prstGeom prst="rect">
            <a:avLst/>
          </a:prstGeom>
        </p:spPr>
        <p:txBody>
          <a:bodyPr wrap="square">
            <a:spAutoFit/>
          </a:bodyPr>
          <a:lstStyle/>
          <a:p>
            <a:pPr algn="l">
              <a:buFont typeface="Arial" pitchFamily="34" charset="0"/>
              <a:buChar char="•"/>
            </a:pPr>
            <a:r>
              <a:rPr lang="en-US" sz="3200" b="0" dirty="0" err="1" smtClean="0">
                <a:solidFill>
                  <a:srgbClr val="FFC000"/>
                </a:solidFill>
                <a:latin typeface="Century Gothic" pitchFamily="34" charset="0"/>
              </a:rPr>
              <a:t>Planeta</a:t>
            </a:r>
            <a:r>
              <a:rPr lang="en-US" sz="3200" b="0" dirty="0" smtClean="0">
                <a:solidFill>
                  <a:srgbClr val="FFC000"/>
                </a:solidFill>
                <a:latin typeface="Century Gothic" pitchFamily="34" charset="0"/>
              </a:rPr>
              <a:t> com “</a:t>
            </a:r>
            <a:r>
              <a:rPr lang="en-US" sz="3200" b="0" dirty="0" err="1" smtClean="0">
                <a:solidFill>
                  <a:srgbClr val="FFC000"/>
                </a:solidFill>
                <a:latin typeface="Century Gothic" pitchFamily="34" charset="0"/>
              </a:rPr>
              <a:t>três</a:t>
            </a:r>
            <a:r>
              <a:rPr lang="en-US" sz="3200" b="0" dirty="0" smtClean="0">
                <a:solidFill>
                  <a:srgbClr val="FFC000"/>
                </a:solidFill>
                <a:latin typeface="Century Gothic" pitchFamily="34" charset="0"/>
              </a:rPr>
              <a:t> </a:t>
            </a:r>
            <a:r>
              <a:rPr lang="en-US" sz="3200" b="0" dirty="0" err="1" smtClean="0">
                <a:solidFill>
                  <a:srgbClr val="FFC000"/>
                </a:solidFill>
                <a:latin typeface="Century Gothic" pitchFamily="34" charset="0"/>
              </a:rPr>
              <a:t>sois</a:t>
            </a:r>
            <a:r>
              <a:rPr lang="en-US" sz="3200" b="0" dirty="0" smtClean="0">
                <a:solidFill>
                  <a:srgbClr val="FFC000"/>
                </a:solidFill>
                <a:latin typeface="Century Gothic" pitchFamily="34" charset="0"/>
              </a:rPr>
              <a:t>”</a:t>
            </a:r>
          </a:p>
          <a:p>
            <a:pPr algn="l">
              <a:buFont typeface="Arial" pitchFamily="34" charset="0"/>
              <a:buChar char="•"/>
            </a:pPr>
            <a:endParaRPr lang="en-US" sz="3200" b="0" dirty="0" smtClean="0">
              <a:solidFill>
                <a:srgbClr val="FFC000"/>
              </a:solidFill>
              <a:latin typeface="Century Gothic" pitchFamily="34" charset="0"/>
            </a:endParaRPr>
          </a:p>
          <a:p>
            <a:pPr algn="l">
              <a:buFont typeface="Arial" pitchFamily="34" charset="0"/>
              <a:buChar char="•"/>
            </a:pPr>
            <a:r>
              <a:rPr lang="en-US" sz="3200" b="0" dirty="0" err="1" smtClean="0">
                <a:solidFill>
                  <a:srgbClr val="FFC000"/>
                </a:solidFill>
                <a:latin typeface="Century Gothic" pitchFamily="34" charset="0"/>
              </a:rPr>
              <a:t>Órbita</a:t>
            </a:r>
            <a:r>
              <a:rPr lang="en-US" sz="3200" b="0" dirty="0" smtClean="0">
                <a:solidFill>
                  <a:srgbClr val="FFC000"/>
                </a:solidFill>
                <a:latin typeface="Century Gothic" pitchFamily="34" charset="0"/>
              </a:rPr>
              <a:t> a </a:t>
            </a:r>
            <a:r>
              <a:rPr lang="en-US" sz="3200" b="0" dirty="0" err="1" smtClean="0">
                <a:solidFill>
                  <a:srgbClr val="FFC000"/>
                </a:solidFill>
                <a:latin typeface="Century Gothic" pitchFamily="34" charset="0"/>
              </a:rPr>
              <a:t>estrela</a:t>
            </a:r>
            <a:r>
              <a:rPr lang="en-US" sz="3200" b="0" dirty="0" smtClean="0">
                <a:solidFill>
                  <a:srgbClr val="FFC000"/>
                </a:solidFill>
                <a:latin typeface="Century Gothic" pitchFamily="34" charset="0"/>
              </a:rPr>
              <a:t> principal </a:t>
            </a:r>
            <a:r>
              <a:rPr lang="en-US" sz="3200" b="0" dirty="0" err="1" smtClean="0">
                <a:solidFill>
                  <a:srgbClr val="FFC000"/>
                </a:solidFill>
                <a:latin typeface="Century Gothic" pitchFamily="34" charset="0"/>
              </a:rPr>
              <a:t>semelhante</a:t>
            </a:r>
            <a:r>
              <a:rPr lang="en-US" sz="3200" b="0" dirty="0" smtClean="0">
                <a:solidFill>
                  <a:srgbClr val="FFC000"/>
                </a:solidFill>
                <a:latin typeface="Century Gothic" pitchFamily="34" charset="0"/>
              </a:rPr>
              <a:t> </a:t>
            </a:r>
            <a:r>
              <a:rPr lang="en-US" sz="3200" b="0" dirty="0" err="1" smtClean="0">
                <a:solidFill>
                  <a:srgbClr val="FFC000"/>
                </a:solidFill>
                <a:latin typeface="Century Gothic" pitchFamily="34" charset="0"/>
              </a:rPr>
              <a:t>ao</a:t>
            </a:r>
            <a:r>
              <a:rPr lang="en-US" sz="3200" b="0" dirty="0" smtClean="0">
                <a:solidFill>
                  <a:srgbClr val="FFC000"/>
                </a:solidFill>
                <a:latin typeface="Century Gothic" pitchFamily="34" charset="0"/>
              </a:rPr>
              <a:t> Sol </a:t>
            </a:r>
            <a:r>
              <a:rPr lang="en-US" sz="3200" b="0" dirty="0" err="1" smtClean="0">
                <a:solidFill>
                  <a:srgbClr val="FFC000"/>
                </a:solidFill>
                <a:latin typeface="Century Gothic" pitchFamily="34" charset="0"/>
              </a:rPr>
              <a:t>em</a:t>
            </a:r>
            <a:r>
              <a:rPr lang="en-US" sz="3200" b="0" dirty="0" smtClean="0">
                <a:solidFill>
                  <a:srgbClr val="FFC000"/>
                </a:solidFill>
                <a:latin typeface="Century Gothic" pitchFamily="34" charset="0"/>
              </a:rPr>
              <a:t> 3,5 </a:t>
            </a:r>
            <a:r>
              <a:rPr lang="en-US" sz="3200" b="0" dirty="0" err="1" smtClean="0">
                <a:solidFill>
                  <a:srgbClr val="FFC000"/>
                </a:solidFill>
                <a:latin typeface="Century Gothic" pitchFamily="34" charset="0"/>
              </a:rPr>
              <a:t>dias</a:t>
            </a:r>
            <a:endParaRPr lang="pt-BR" sz="3200" dirty="0">
              <a:solidFill>
                <a:srgbClr val="FFC000"/>
              </a:solidFill>
              <a:latin typeface="Century Gothic" pitchFamily="34" charset="0"/>
            </a:endParaRPr>
          </a:p>
        </p:txBody>
      </p:sp>
      <p:pic>
        <p:nvPicPr>
          <p:cNvPr id="124930" name="Picture 2" descr="http://i.space.com/images/i/000/000/528/i02/ig383-exoplanet-6-02.jpg?1291331559"/>
          <p:cNvPicPr>
            <a:picLocks noChangeAspect="1" noChangeArrowheads="1"/>
          </p:cNvPicPr>
          <p:nvPr/>
        </p:nvPicPr>
        <p:blipFill>
          <a:blip r:embed="rId3" cstate="print"/>
          <a:srcRect l="20541"/>
          <a:stretch>
            <a:fillRect/>
          </a:stretch>
        </p:blipFill>
        <p:spPr bwMode="auto">
          <a:xfrm>
            <a:off x="467544" y="1700808"/>
            <a:ext cx="4351790" cy="4114801"/>
          </a:xfrm>
          <a:prstGeom prst="rect">
            <a:avLst/>
          </a:prstGeom>
          <a:noFill/>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olar System Formation - Stephen Hawkings.mp4">
            <a:hlinkClick r:id="" action="ppaction://media"/>
          </p:cNvPr>
          <p:cNvPicPr>
            <a:picLocks noRot="1" noChangeAspect="1"/>
          </p:cNvPicPr>
          <p:nvPr>
            <a:videoFile r:link="rId1"/>
          </p:nvPr>
        </p:nvPicPr>
        <p:blipFill>
          <a:blip r:embed="rId4" cstate="print"/>
          <a:stretch>
            <a:fillRect/>
          </a:stretch>
        </p:blipFill>
        <p:spPr>
          <a:xfrm>
            <a:off x="88002" y="908720"/>
            <a:ext cx="8967996" cy="504056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ircus Family of Stars (Artistic Concept).mp4">
            <a:hlinkClick r:id="" action="ppaction://media"/>
          </p:cNvPr>
          <p:cNvPicPr>
            <a:picLocks noRot="1" noChangeAspect="1"/>
          </p:cNvPicPr>
          <p:nvPr>
            <a:videoFile r:link="rId1"/>
          </p:nvPr>
        </p:nvPicPr>
        <p:blipFill>
          <a:blip r:embed="rId4" cstate="print"/>
          <a:stretch>
            <a:fillRect/>
          </a:stretch>
        </p:blipFill>
        <p:spPr>
          <a:xfrm>
            <a:off x="683568" y="512676"/>
            <a:ext cx="7848872" cy="588665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ctrTitle"/>
          </p:nvPr>
        </p:nvSpPr>
        <p:spPr>
          <a:xfrm>
            <a:off x="827584" y="0"/>
            <a:ext cx="7772400" cy="1470025"/>
          </a:xfrm>
          <a:noFill/>
        </p:spPr>
        <p:txBody>
          <a:bodyPr/>
          <a:lstStyle/>
          <a:p>
            <a:r>
              <a:rPr lang="pt-BR" sz="4000" dirty="0" smtClean="0">
                <a:solidFill>
                  <a:schemeClr val="bg1"/>
                </a:solidFill>
                <a:latin typeface="Century Gothic" pitchFamily="34" charset="0"/>
              </a:rPr>
              <a:t>Referências</a:t>
            </a:r>
          </a:p>
        </p:txBody>
      </p:sp>
      <p:sp>
        <p:nvSpPr>
          <p:cNvPr id="4" name="Subtítulo 3"/>
          <p:cNvSpPr>
            <a:spLocks noGrp="1"/>
          </p:cNvSpPr>
          <p:nvPr>
            <p:ph type="subTitle" idx="1"/>
          </p:nvPr>
        </p:nvSpPr>
        <p:spPr>
          <a:xfrm>
            <a:off x="611560" y="1124744"/>
            <a:ext cx="8280920" cy="5256584"/>
          </a:xfrm>
        </p:spPr>
        <p:txBody>
          <a:bodyPr/>
          <a:lstStyle/>
          <a:p>
            <a:pPr algn="l">
              <a:buClr>
                <a:srgbClr val="FFC000"/>
              </a:buClr>
              <a:buFont typeface="Courier New" pitchFamily="49" charset="0"/>
              <a:buChar char="o"/>
            </a:pPr>
            <a:r>
              <a:rPr lang="pt-BR" dirty="0" smtClean="0">
                <a:solidFill>
                  <a:srgbClr val="FFC000"/>
                </a:solidFill>
                <a:latin typeface="Century Gothic" pitchFamily="34" charset="0"/>
              </a:rPr>
              <a:t> </a:t>
            </a:r>
            <a:r>
              <a:rPr lang="pt-BR" dirty="0" err="1" smtClean="0">
                <a:solidFill>
                  <a:srgbClr val="FFC000"/>
                </a:solidFill>
                <a:latin typeface="Century Gothic" pitchFamily="34" charset="0"/>
              </a:rPr>
              <a:t>Picazzio</a:t>
            </a:r>
            <a:r>
              <a:rPr lang="pt-BR" dirty="0" smtClean="0">
                <a:solidFill>
                  <a:srgbClr val="FFC000"/>
                </a:solidFill>
                <a:latin typeface="Century Gothic" pitchFamily="34" charset="0"/>
              </a:rPr>
              <a:t>, </a:t>
            </a:r>
            <a:r>
              <a:rPr lang="pt-BR" dirty="0" err="1" smtClean="0">
                <a:solidFill>
                  <a:srgbClr val="FFC000"/>
                </a:solidFill>
                <a:latin typeface="Century Gothic" pitchFamily="34" charset="0"/>
              </a:rPr>
              <a:t>Enos</a:t>
            </a:r>
            <a:r>
              <a:rPr lang="pt-BR" dirty="0" smtClean="0">
                <a:solidFill>
                  <a:srgbClr val="FFC000"/>
                </a:solidFill>
                <a:latin typeface="Century Gothic" pitchFamily="34" charset="0"/>
              </a:rPr>
              <a:t> (coordenador e editor), O céu que nos envolve: introdução à Astronomia para educadores e iniciantes. Editora </a:t>
            </a:r>
            <a:r>
              <a:rPr lang="pt-BR" dirty="0" err="1" smtClean="0">
                <a:solidFill>
                  <a:srgbClr val="FFC000"/>
                </a:solidFill>
                <a:latin typeface="Century Gothic" pitchFamily="34" charset="0"/>
              </a:rPr>
              <a:t>Odisseus</a:t>
            </a:r>
            <a:r>
              <a:rPr lang="pt-BR" dirty="0" smtClean="0">
                <a:solidFill>
                  <a:srgbClr val="FFC000"/>
                </a:solidFill>
                <a:latin typeface="Century Gothic" pitchFamily="34" charset="0"/>
              </a:rPr>
              <a:t>/CNPq, </a:t>
            </a:r>
          </a:p>
          <a:p>
            <a:pPr algn="l">
              <a:buClr>
                <a:srgbClr val="FFC000"/>
              </a:buClr>
              <a:buFont typeface="Courier New" pitchFamily="49" charset="0"/>
              <a:buChar char="o"/>
            </a:pPr>
            <a:r>
              <a:rPr lang="pt-BR" dirty="0" smtClean="0">
                <a:solidFill>
                  <a:srgbClr val="FFC000"/>
                </a:solidFill>
                <a:latin typeface="Century Gothic" pitchFamily="34" charset="0"/>
                <a:hlinkClick r:id="rId3"/>
              </a:rPr>
              <a:t> www.cdcc.usp.br/cda</a:t>
            </a:r>
            <a:endParaRPr lang="pt-BR" dirty="0" smtClean="0">
              <a:solidFill>
                <a:srgbClr val="FFC000"/>
              </a:solidFill>
              <a:latin typeface="Century Gothic" pitchFamily="34" charset="0"/>
            </a:endParaRPr>
          </a:p>
          <a:p>
            <a:pPr algn="l">
              <a:buClr>
                <a:srgbClr val="FFC000"/>
              </a:buClr>
              <a:buFont typeface="Courier New" pitchFamily="49" charset="0"/>
              <a:buChar char="o"/>
            </a:pPr>
            <a:r>
              <a:rPr lang="pt-BR" dirty="0" smtClean="0">
                <a:solidFill>
                  <a:srgbClr val="FFC000"/>
                </a:solidFill>
                <a:latin typeface="Century Gothic" pitchFamily="34" charset="0"/>
              </a:rPr>
              <a:t> </a:t>
            </a:r>
            <a:r>
              <a:rPr lang="pt-BR" dirty="0" smtClean="0">
                <a:solidFill>
                  <a:srgbClr val="FFC000"/>
                </a:solidFill>
                <a:latin typeface="Century Gothic" pitchFamily="34" charset="0"/>
                <a:hlinkClick r:id="rId4"/>
              </a:rPr>
              <a:t>http://planetquest.jpl.nasa.gov</a:t>
            </a:r>
            <a:endParaRPr lang="pt-BR" baseline="-25000" dirty="0">
              <a:solidFill>
                <a:srgbClr val="FFC000"/>
              </a:solidFill>
              <a:latin typeface="Century Gothic" pitchFamily="34" charset="0"/>
            </a:endParaRPr>
          </a:p>
          <a:p>
            <a:pPr algn="l">
              <a:buClr>
                <a:srgbClr val="FFC000"/>
              </a:buClr>
              <a:buFont typeface="Courier New" pitchFamily="49" charset="0"/>
              <a:buChar char="o"/>
            </a:pPr>
            <a:r>
              <a:rPr lang="pt-BR" dirty="0" smtClean="0">
                <a:solidFill>
                  <a:srgbClr val="FFC000"/>
                </a:solidFill>
                <a:latin typeface="Century Gothic" pitchFamily="34" charset="0"/>
                <a:hlinkClick r:id="rId5"/>
              </a:rPr>
              <a:t> www.space.com</a:t>
            </a:r>
            <a:endParaRPr lang="pt-BR" dirty="0" smtClean="0">
              <a:solidFill>
                <a:srgbClr val="FFC000"/>
              </a:solidFill>
              <a:latin typeface="Century Gothic" pitchFamily="34" charset="0"/>
            </a:endParaRPr>
          </a:p>
          <a:p>
            <a:pPr algn="l">
              <a:buClr>
                <a:srgbClr val="FFC000"/>
              </a:buClr>
              <a:buFont typeface="Courier New" pitchFamily="49" charset="0"/>
              <a:buChar char="o"/>
            </a:pPr>
            <a:r>
              <a:rPr lang="pt-BR" smtClean="0">
                <a:solidFill>
                  <a:srgbClr val="FFC000"/>
                </a:solidFill>
                <a:latin typeface="Century Gothic" pitchFamily="34" charset="0"/>
                <a:hlinkClick r:id="rId6"/>
              </a:rPr>
              <a:t>http</a:t>
            </a:r>
            <a:r>
              <a:rPr lang="pt-BR" dirty="0" smtClean="0">
                <a:solidFill>
                  <a:srgbClr val="FFC000"/>
                </a:solidFill>
                <a:latin typeface="Century Gothic" pitchFamily="34" charset="0"/>
                <a:hlinkClick r:id="rId6"/>
              </a:rPr>
              <a:t>://planetquest.jpl.nasa.gov/newworldsatlas</a:t>
            </a:r>
            <a:endParaRPr lang="pt-BR" dirty="0" smtClean="0">
              <a:solidFill>
                <a:srgbClr val="FFC000"/>
              </a:solidFill>
              <a:latin typeface="Century Gothic" pitchFamily="34" charset="0"/>
            </a:endParaRPr>
          </a:p>
          <a:p>
            <a:pPr algn="l">
              <a:buClr>
                <a:srgbClr val="FFC000"/>
              </a:buClr>
              <a:buFont typeface="Courier New" pitchFamily="49" charset="0"/>
              <a:buChar char="o"/>
            </a:pPr>
            <a:endParaRPr lang="pt-BR" dirty="0" smtClean="0">
              <a:solidFill>
                <a:srgbClr val="FFC000"/>
              </a:solidFill>
              <a:latin typeface="Century Gothic" pitchFamily="34" charset="0"/>
            </a:endParaRPr>
          </a:p>
          <a:p>
            <a:pPr algn="l">
              <a:buClr>
                <a:srgbClr val="FFC000"/>
              </a:buClr>
              <a:buFont typeface="Courier New" pitchFamily="49" charset="0"/>
              <a:buChar char="o"/>
            </a:pPr>
            <a:endParaRPr lang="pt-BR" dirty="0" smtClean="0">
              <a:solidFill>
                <a:srgbClr val="FFC000"/>
              </a:solidFill>
              <a:latin typeface="Century Gothic" pitchFamily="34" charset="0"/>
            </a:endParaRPr>
          </a:p>
          <a:p>
            <a:pPr algn="l">
              <a:buClr>
                <a:srgbClr val="FFC000"/>
              </a:buClr>
              <a:buFont typeface="Courier New" pitchFamily="49" charset="0"/>
              <a:buChar char="o"/>
            </a:pPr>
            <a:endParaRPr lang="pt-BR" dirty="0" smtClean="0">
              <a:solidFill>
                <a:srgbClr val="FFC000"/>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ibute to Earth Evolution.mp4">
            <a:hlinkClick r:id="" action="ppaction://media"/>
          </p:cNvPr>
          <p:cNvPicPr>
            <a:picLocks noRot="1" noChangeAspect="1"/>
          </p:cNvPicPr>
          <p:nvPr>
            <a:videoFile r:link="rId1"/>
          </p:nvPr>
        </p:nvPicPr>
        <p:blipFill>
          <a:blip r:embed="rId4" cstate="print"/>
          <a:stretch>
            <a:fillRect/>
          </a:stretch>
        </p:blipFill>
        <p:spPr>
          <a:xfrm>
            <a:off x="504825" y="1143000"/>
            <a:ext cx="8134350" cy="4572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2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3"/>
          <p:cNvSpPr>
            <a:spLocks noGrp="1"/>
          </p:cNvSpPr>
          <p:nvPr>
            <p:ph type="title"/>
          </p:nvPr>
        </p:nvSpPr>
        <p:spPr>
          <a:xfrm>
            <a:off x="714375" y="2643188"/>
            <a:ext cx="7772400" cy="1714500"/>
          </a:xfrm>
        </p:spPr>
        <p:txBody>
          <a:bodyPr/>
          <a:lstStyle/>
          <a:p>
            <a:r>
              <a:rPr lang="pt-BR" dirty="0" smtClean="0">
                <a:solidFill>
                  <a:srgbClr val="FFC000"/>
                </a:solidFill>
                <a:latin typeface="Century Gothic" pitchFamily="34" charset="0"/>
              </a:rPr>
              <a:t>Fora do Sistema Solar: </a:t>
            </a:r>
            <a:r>
              <a:rPr lang="pt-BR" dirty="0" err="1" smtClean="0">
                <a:solidFill>
                  <a:srgbClr val="FFC000"/>
                </a:solidFill>
                <a:latin typeface="Century Gothic" pitchFamily="34" charset="0"/>
              </a:rPr>
              <a:t>exoplanetas</a:t>
            </a:r>
            <a:r>
              <a:rPr lang="pt-BR" dirty="0" smtClean="0">
                <a:solidFill>
                  <a:srgbClr val="FFC000"/>
                </a:solidFill>
                <a:latin typeface="Century Gothic" pitchFamily="34" charset="0"/>
              </a:rPr>
              <a:t> ou planetas extrassolares</a:t>
            </a:r>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3" name="Imagem 2" descr="heic0821e.jpg"/>
          <p:cNvPicPr>
            <a:picLocks noChangeAspect="1"/>
          </p:cNvPicPr>
          <p:nvPr/>
        </p:nvPicPr>
        <p:blipFill>
          <a:blip r:embed="rId3" cstate="print"/>
          <a:stretch>
            <a:fillRect/>
          </a:stretch>
        </p:blipFill>
        <p:spPr>
          <a:xfrm>
            <a:off x="285750" y="0"/>
            <a:ext cx="8572500" cy="6858000"/>
          </a:xfrm>
          <a:prstGeom prst="rect">
            <a:avLst/>
          </a:prstGeom>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3"/>
          <p:cNvSpPr>
            <a:spLocks noGrp="1"/>
          </p:cNvSpPr>
          <p:nvPr>
            <p:ph type="title"/>
          </p:nvPr>
        </p:nvSpPr>
        <p:spPr>
          <a:xfrm>
            <a:off x="714375" y="2643188"/>
            <a:ext cx="7772400" cy="1714500"/>
          </a:xfrm>
        </p:spPr>
        <p:txBody>
          <a:bodyPr/>
          <a:lstStyle/>
          <a:p>
            <a:r>
              <a:rPr lang="pt-BR" dirty="0" smtClean="0">
                <a:solidFill>
                  <a:srgbClr val="FFC000"/>
                </a:solidFill>
                <a:latin typeface="Century Gothic" pitchFamily="34" charset="0"/>
              </a:rPr>
              <a:t>Faixa de </a:t>
            </a:r>
            <a:r>
              <a:rPr lang="pt-BR" dirty="0" err="1" smtClean="0">
                <a:solidFill>
                  <a:srgbClr val="FFC000"/>
                </a:solidFill>
                <a:latin typeface="Century Gothic" pitchFamily="34" charset="0"/>
              </a:rPr>
              <a:t>habitabilidade</a:t>
            </a:r>
            <a:endParaRPr lang="pt-BR" dirty="0" smtClean="0">
              <a:solidFill>
                <a:srgbClr val="FFC000"/>
              </a:solidFill>
              <a:latin typeface="Century Gothic" pitchFamily="34" charset="0"/>
            </a:endParaRPr>
          </a:p>
        </p:txBody>
      </p:sp>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ilky_Way_galaxy_sun05.jpg"/>
          <p:cNvPicPr>
            <a:picLocks noChangeAspect="1"/>
          </p:cNvPicPr>
          <p:nvPr/>
        </p:nvPicPr>
        <p:blipFill>
          <a:blip r:embed="rId3" cstate="print"/>
          <a:stretch>
            <a:fillRect/>
          </a:stretch>
        </p:blipFill>
        <p:spPr>
          <a:xfrm>
            <a:off x="1143000" y="0"/>
            <a:ext cx="6858000" cy="6858000"/>
          </a:xfrm>
          <a:prstGeom prst="rect">
            <a:avLst/>
          </a:prstGeom>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Milky_Way_galactic_habitable_zone.gif"/>
          <p:cNvPicPr>
            <a:picLocks noChangeAspect="1"/>
          </p:cNvPicPr>
          <p:nvPr/>
        </p:nvPicPr>
        <p:blipFill>
          <a:blip r:embed="rId3" cstate="print"/>
          <a:stretch>
            <a:fillRect/>
          </a:stretch>
        </p:blipFill>
        <p:spPr>
          <a:xfrm>
            <a:off x="1143000" y="0"/>
            <a:ext cx="6858000" cy="6858000"/>
          </a:xfrm>
          <a:prstGeom prst="rect">
            <a:avLst/>
          </a:prstGeom>
        </p:spPr>
      </p:pic>
    </p:spTree>
  </p:cSld>
  <p:clrMapOvr>
    <a:masterClrMapping/>
  </p:clrMapOvr>
  <p:transition spd="slow">
    <p:fade/>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8493</TotalTime>
  <Words>1283</Words>
  <Application>Microsoft Office PowerPoint</Application>
  <PresentationFormat>Apresentação na tela (4:3)</PresentationFormat>
  <Paragraphs>266</Paragraphs>
  <Slides>42</Slides>
  <Notes>32</Notes>
  <HiddenSlides>0</HiddenSlides>
  <MMClips>9</MMClips>
  <ScaleCrop>false</ScaleCrop>
  <HeadingPairs>
    <vt:vector size="4" baseType="variant">
      <vt:variant>
        <vt:lpstr>Tema</vt:lpstr>
      </vt:variant>
      <vt:variant>
        <vt:i4>1</vt:i4>
      </vt:variant>
      <vt:variant>
        <vt:lpstr>Títulos de slides</vt:lpstr>
      </vt:variant>
      <vt:variant>
        <vt:i4>42</vt:i4>
      </vt:variant>
    </vt:vector>
  </HeadingPairs>
  <TitlesOfParts>
    <vt:vector size="43" baseType="lpstr">
      <vt:lpstr>Blank Presentation</vt:lpstr>
      <vt:lpstr>Slide 1</vt:lpstr>
      <vt:lpstr>Slide 2</vt:lpstr>
      <vt:lpstr>Formação do Sistema Solar</vt:lpstr>
      <vt:lpstr>Slide 4</vt:lpstr>
      <vt:lpstr>Fora do Sistema Solar: exoplanetas ou planetas extrassolares</vt:lpstr>
      <vt:lpstr>Slide 6</vt:lpstr>
      <vt:lpstr>Faixa de habitabilidade</vt:lpstr>
      <vt:lpstr>Slide 8</vt:lpstr>
      <vt:lpstr>Slide 9</vt:lpstr>
      <vt:lpstr>Slide 10</vt:lpstr>
      <vt:lpstr>Slide 11</vt:lpstr>
      <vt:lpstr>Slide 12</vt:lpstr>
      <vt:lpstr>Métodos de detecção</vt:lpstr>
      <vt:lpstr>Técnicas:</vt:lpstr>
      <vt:lpstr>Slide 15</vt:lpstr>
      <vt:lpstr>Slide 16</vt:lpstr>
      <vt:lpstr>Slide 17</vt:lpstr>
      <vt:lpstr>Kepler Mission (NASA)</vt:lpstr>
      <vt:lpstr>Slide 19</vt:lpstr>
      <vt:lpstr>Slide 20</vt:lpstr>
      <vt:lpstr>Slide 21</vt:lpstr>
      <vt:lpstr>Slide 22</vt:lpstr>
      <vt:lpstr>KOI-806 = Kepler-30</vt:lpstr>
      <vt:lpstr>Slide 24</vt:lpstr>
      <vt:lpstr>Slide 25</vt:lpstr>
      <vt:lpstr>Alguns exoplanetas conhecidos</vt:lpstr>
      <vt:lpstr>Slide 27</vt:lpstr>
      <vt:lpstr>Contagem até o momento (14/10/2014 – fonte: http://planetquest.jpl.nasa.gov/newworldsatlas)</vt:lpstr>
      <vt:lpstr> amostra de“habitáveis”</vt:lpstr>
      <vt:lpstr>Kepler 186f: o mais parecido  com a Terra</vt:lpstr>
      <vt:lpstr>Kepler 186f</vt:lpstr>
      <vt:lpstr>Kepler 22b (superterra dentro de uma ZH de estrela similar ao Sol)</vt:lpstr>
      <vt:lpstr>Kepler 22b</vt:lpstr>
      <vt:lpstr>Kapteyn b: o mais próximo  e o mais velho dos habitáveis</vt:lpstr>
      <vt:lpstr>Kapteyn b</vt:lpstr>
      <vt:lpstr>Amostra de “exóticos”</vt:lpstr>
      <vt:lpstr>Kepler 10c – Godzilla das Terras</vt:lpstr>
      <vt:lpstr>TrES-4 O maior</vt:lpstr>
      <vt:lpstr>HD 188753 Ab: “Tatooine”</vt:lpstr>
      <vt:lpstr>Slide 40</vt:lpstr>
      <vt:lpstr>Referências</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Jorge</cp:lastModifiedBy>
  <cp:revision>518</cp:revision>
  <cp:lastPrinted>2000-05-01T12:23:36Z</cp:lastPrinted>
  <dcterms:created xsi:type="dcterms:W3CDTF">1995-06-17T23:31:02Z</dcterms:created>
  <dcterms:modified xsi:type="dcterms:W3CDTF">2015-06-19T01:44:07Z</dcterms:modified>
</cp:coreProperties>
</file>