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961" r:id="rId2"/>
    <p:sldId id="986" r:id="rId3"/>
    <p:sldId id="984" r:id="rId4"/>
    <p:sldId id="992" r:id="rId5"/>
    <p:sldId id="976" r:id="rId6"/>
    <p:sldId id="997" r:id="rId7"/>
    <p:sldId id="987" r:id="rId8"/>
    <p:sldId id="993" r:id="rId9"/>
    <p:sldId id="1000" r:id="rId10"/>
    <p:sldId id="994" r:id="rId11"/>
    <p:sldId id="989" r:id="rId12"/>
    <p:sldId id="991" r:id="rId13"/>
    <p:sldId id="996" r:id="rId14"/>
    <p:sldId id="980" r:id="rId15"/>
    <p:sldId id="1001" r:id="rId1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143C2B"/>
    <a:srgbClr val="005392"/>
    <a:srgbClr val="FFFFCC"/>
    <a:srgbClr val="000066"/>
    <a:srgbClr val="0000FF"/>
    <a:srgbClr val="0066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 varScale="1">
        <p:scale>
          <a:sx n="60" d="100"/>
          <a:sy n="60" d="100"/>
        </p:scale>
        <p:origin x="-576" y="-9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6000" b="0" dirty="0" smtClean="0">
                <a:solidFill>
                  <a:srgbClr val="00B0F0"/>
                </a:solidFill>
                <a:latin typeface="Century Gothic" pitchFamily="34" charset="0"/>
              </a:rPr>
              <a:t>O céu à noite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00B0F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00B0F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00B0F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B0F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1628" y="148284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pt-BR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com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figura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lum bright="42000" contrast="61000"/>
          </a:blip>
          <a:srcRect/>
          <a:stretch>
            <a:fillRect/>
          </a:stretch>
        </p:blipFill>
        <p:spPr bwMode="auto">
          <a:xfrm>
            <a:off x="114300" y="635000"/>
            <a:ext cx="8915400" cy="556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957263"/>
            <a:ext cx="8915400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48"/>
          <p:cNvGrpSpPr>
            <a:grpSpLocks/>
          </p:cNvGrpSpPr>
          <p:nvPr/>
        </p:nvGrpSpPr>
        <p:grpSpPr bwMode="auto">
          <a:xfrm>
            <a:off x="4773613" y="5883275"/>
            <a:ext cx="2870200" cy="571500"/>
            <a:chOff x="6273801" y="2863702"/>
            <a:chExt cx="2870230" cy="572084"/>
          </a:xfrm>
        </p:grpSpPr>
        <p:sp>
          <p:nvSpPr>
            <p:cNvPr id="31751" name="CaixaDeTexto 27"/>
            <p:cNvSpPr txBox="1">
              <a:spLocks noChangeArrowheads="1"/>
            </p:cNvSpPr>
            <p:nvPr/>
          </p:nvSpPr>
          <p:spPr bwMode="auto">
            <a:xfrm>
              <a:off x="6357944" y="2981295"/>
              <a:ext cx="2786087" cy="338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pt-BR">
                  <a:solidFill>
                    <a:srgbClr val="FF0000"/>
                  </a:solidFill>
                  <a:latin typeface="Century Gothic" pitchFamily="34" charset="0"/>
                </a:rPr>
                <a:t>E</a:t>
              </a:r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       Ponto Cardeal Leste</a:t>
              </a:r>
            </a:p>
          </p:txBody>
        </p:sp>
        <p:sp>
          <p:nvSpPr>
            <p:cNvPr id="31752" name="Elipse 37"/>
            <p:cNvSpPr>
              <a:spLocks noChangeArrowheads="1"/>
            </p:cNvSpPr>
            <p:nvPr/>
          </p:nvSpPr>
          <p:spPr bwMode="auto">
            <a:xfrm>
              <a:off x="6273801" y="2863702"/>
              <a:ext cx="571507" cy="572084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cxnSp>
        <p:nvCxnSpPr>
          <p:cNvPr id="37" name="Conector de seta reta 36"/>
          <p:cNvCxnSpPr/>
          <p:nvPr/>
        </p:nvCxnSpPr>
        <p:spPr bwMode="auto">
          <a:xfrm rot="16200000" flipV="1">
            <a:off x="3964782" y="4036219"/>
            <a:ext cx="857250" cy="3571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750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e o ponto cardeal leste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bright="44000" contrast="58000"/>
          </a:blip>
          <a:srcRect/>
          <a:stretch>
            <a:fillRect/>
          </a:stretch>
        </p:blipFill>
        <p:spPr bwMode="auto">
          <a:xfrm>
            <a:off x="100013" y="947738"/>
            <a:ext cx="8943975" cy="555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4579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Ursa Menor e Ursa Maior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857250"/>
            <a:ext cx="8915400" cy="5715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5603" name="Título 1"/>
          <p:cNvSpPr>
            <a:spLocks noGrp="1"/>
          </p:cNvSpPr>
          <p:nvPr>
            <p:ph type="title"/>
          </p:nvPr>
        </p:nvSpPr>
        <p:spPr>
          <a:xfrm>
            <a:off x="357188" y="0"/>
            <a:ext cx="8501062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Polaris e o Ponto Cardeal Norte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6" name="Elipse 5"/>
          <p:cNvSpPr>
            <a:spLocks noChangeArrowheads="1"/>
          </p:cNvSpPr>
          <p:nvPr/>
        </p:nvSpPr>
        <p:spPr bwMode="auto">
          <a:xfrm>
            <a:off x="4202113" y="5799138"/>
            <a:ext cx="500062" cy="500062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714875" y="5929313"/>
            <a:ext cx="2500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Ponto Cardeal Norte</a:t>
            </a:r>
          </a:p>
        </p:txBody>
      </p:sp>
      <p:cxnSp>
        <p:nvCxnSpPr>
          <p:cNvPr id="8" name="Conector reto 7"/>
          <p:cNvCxnSpPr/>
          <p:nvPr/>
        </p:nvCxnSpPr>
        <p:spPr bwMode="auto">
          <a:xfrm rot="5400000">
            <a:off x="4464844" y="1821657"/>
            <a:ext cx="1857375" cy="1785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1" name="Conector reto 10"/>
          <p:cNvCxnSpPr/>
          <p:nvPr/>
        </p:nvCxnSpPr>
        <p:spPr bwMode="auto">
          <a:xfrm rot="5400000">
            <a:off x="3606800" y="4821238"/>
            <a:ext cx="1643063" cy="158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9" name="Grupo 46"/>
          <p:cNvGrpSpPr>
            <a:grpSpLocks/>
          </p:cNvGrpSpPr>
          <p:nvPr/>
        </p:nvGrpSpPr>
        <p:grpSpPr bwMode="auto">
          <a:xfrm>
            <a:off x="6241399" y="1453246"/>
            <a:ext cx="1354937" cy="370087"/>
            <a:chOff x="5178176" y="3143248"/>
            <a:chExt cx="1354944" cy="370090"/>
          </a:xfrm>
        </p:grpSpPr>
        <p:sp>
          <p:nvSpPr>
            <p:cNvPr id="10" name="CaixaDeTexto 9"/>
            <p:cNvSpPr txBox="1">
              <a:spLocks noChangeArrowheads="1"/>
            </p:cNvSpPr>
            <p:nvPr/>
          </p:nvSpPr>
          <p:spPr bwMode="auto">
            <a:xfrm>
              <a:off x="5437228" y="3174782"/>
              <a:ext cx="1095892" cy="338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itchFamily="34" charset="0"/>
                </a:rPr>
                <a:t>Dubhe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2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3" name="Grupo 46"/>
          <p:cNvGrpSpPr>
            <a:grpSpLocks/>
          </p:cNvGrpSpPr>
          <p:nvPr/>
        </p:nvGrpSpPr>
        <p:grpSpPr bwMode="auto">
          <a:xfrm>
            <a:off x="6598858" y="1002214"/>
            <a:ext cx="1348574" cy="381893"/>
            <a:chOff x="5178176" y="3118542"/>
            <a:chExt cx="1348581" cy="381896"/>
          </a:xfrm>
        </p:grpSpPr>
        <p:sp>
          <p:nvSpPr>
            <p:cNvPr id="14" name="CaixaDeTexto 13"/>
            <p:cNvSpPr txBox="1">
              <a:spLocks noChangeArrowheads="1"/>
            </p:cNvSpPr>
            <p:nvPr/>
          </p:nvSpPr>
          <p:spPr bwMode="auto">
            <a:xfrm>
              <a:off x="5430865" y="3118542"/>
              <a:ext cx="1095892" cy="338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itchFamily="34" charset="0"/>
                </a:rPr>
                <a:t>Merak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5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6" name="Grupo 46"/>
          <p:cNvGrpSpPr>
            <a:grpSpLocks/>
          </p:cNvGrpSpPr>
          <p:nvPr/>
        </p:nvGrpSpPr>
        <p:grpSpPr bwMode="auto">
          <a:xfrm>
            <a:off x="4243492" y="3594501"/>
            <a:ext cx="1354937" cy="370087"/>
            <a:chOff x="5178176" y="3143248"/>
            <a:chExt cx="1354944" cy="370090"/>
          </a:xfrm>
        </p:grpSpPr>
        <p:sp>
          <p:nvSpPr>
            <p:cNvPr id="17" name="CaixaDeTexto 16"/>
            <p:cNvSpPr txBox="1">
              <a:spLocks noChangeArrowheads="1"/>
            </p:cNvSpPr>
            <p:nvPr/>
          </p:nvSpPr>
          <p:spPr bwMode="auto">
            <a:xfrm>
              <a:off x="5437228" y="3174782"/>
              <a:ext cx="1095892" cy="338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itchFamily="34" charset="0"/>
                </a:rPr>
                <a:t>Polaris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8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84984"/>
            <a:ext cx="2144291" cy="2144292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683568" y="105273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Como o céu se altera com o passar das estações do ano – </a:t>
            </a:r>
            <a:r>
              <a:rPr kumimoji="0" lang="pt-BR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software </a:t>
            </a:r>
            <a:r>
              <a:rPr kumimoji="0" lang="pt-B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Stellarium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2440" y="6519446"/>
            <a:ext cx="4150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Crédito da imagem: www.stellarium.org</a:t>
            </a:r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Cruzeiro do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428750"/>
            <a:ext cx="7810500" cy="4886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5429250" y="2786063"/>
            <a:ext cx="1000125" cy="1500187"/>
            <a:chOff x="5429256" y="2786058"/>
            <a:chExt cx="1000132" cy="1500198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5429256" y="3214686"/>
              <a:ext cx="1000132" cy="7143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" name="Conector reto 6"/>
            <p:cNvCxnSpPr/>
            <p:nvPr/>
          </p:nvCxnSpPr>
          <p:spPr bwMode="auto">
            <a:xfrm rot="5400000">
              <a:off x="5214942" y="3500438"/>
              <a:ext cx="1500198" cy="714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18" name="Conector reto 17"/>
          <p:cNvCxnSpPr/>
          <p:nvPr/>
        </p:nvCxnSpPr>
        <p:spPr bwMode="auto">
          <a:xfrm flipV="1">
            <a:off x="1500188" y="3284984"/>
            <a:ext cx="2207716" cy="91189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sp>
        <p:nvSpPr>
          <p:cNvPr id="24" name="Arco 23"/>
          <p:cNvSpPr/>
          <p:nvPr/>
        </p:nvSpPr>
        <p:spPr bwMode="auto">
          <a:xfrm rot="5400000">
            <a:off x="4063380" y="2008807"/>
            <a:ext cx="3874740" cy="3286125"/>
          </a:xfrm>
          <a:prstGeom prst="arc">
            <a:avLst>
              <a:gd name="adj1" fmla="val 126910"/>
              <a:gd name="adj2" fmla="val 10765698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50"/>
          <p:cNvGrpSpPr>
            <a:grpSpLocks/>
          </p:cNvGrpSpPr>
          <p:nvPr/>
        </p:nvGrpSpPr>
        <p:grpSpPr bwMode="auto">
          <a:xfrm>
            <a:off x="5214938" y="4185161"/>
            <a:ext cx="1643062" cy="672591"/>
            <a:chOff x="5214942" y="4185164"/>
            <a:chExt cx="1643074" cy="672596"/>
          </a:xfrm>
        </p:grpSpPr>
        <p:sp>
          <p:nvSpPr>
            <p:cNvPr id="20508" name="Elipse 24"/>
            <p:cNvSpPr>
              <a:spLocks noChangeArrowheads="1"/>
            </p:cNvSpPr>
            <p:nvPr/>
          </p:nvSpPr>
          <p:spPr bwMode="auto">
            <a:xfrm>
              <a:off x="5739891" y="4185164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0509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Magalhães</a:t>
              </a:r>
            </a:p>
          </p:txBody>
        </p:sp>
      </p:grpSp>
      <p:grpSp>
        <p:nvGrpSpPr>
          <p:cNvPr id="4" name="Grupo 48"/>
          <p:cNvGrpSpPr>
            <a:grpSpLocks/>
          </p:cNvGrpSpPr>
          <p:nvPr/>
        </p:nvGrpSpPr>
        <p:grpSpPr bwMode="auto">
          <a:xfrm>
            <a:off x="6286500" y="3029974"/>
            <a:ext cx="1643063" cy="379985"/>
            <a:chOff x="6286512" y="3029993"/>
            <a:chExt cx="1643074" cy="380371"/>
          </a:xfrm>
        </p:grpSpPr>
        <p:sp>
          <p:nvSpPr>
            <p:cNvPr id="20506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Pálida</a:t>
              </a:r>
            </a:p>
          </p:txBody>
        </p:sp>
        <p:sp>
          <p:nvSpPr>
            <p:cNvPr id="20507" name="Elipse 37"/>
            <p:cNvSpPr>
              <a:spLocks noChangeArrowheads="1"/>
            </p:cNvSpPr>
            <p:nvPr/>
          </p:nvSpPr>
          <p:spPr bwMode="auto">
            <a:xfrm>
              <a:off x="6349963" y="3029993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46"/>
          <p:cNvGrpSpPr>
            <a:grpSpLocks/>
          </p:cNvGrpSpPr>
          <p:nvPr/>
        </p:nvGrpSpPr>
        <p:grpSpPr bwMode="auto">
          <a:xfrm>
            <a:off x="4429125" y="3144689"/>
            <a:ext cx="1643063" cy="641499"/>
            <a:chOff x="4429124" y="3144687"/>
            <a:chExt cx="1643074" cy="641503"/>
          </a:xfrm>
        </p:grpSpPr>
        <p:sp>
          <p:nvSpPr>
            <p:cNvPr id="20504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Mimosa</a:t>
              </a:r>
            </a:p>
          </p:txBody>
        </p:sp>
        <p:sp>
          <p:nvSpPr>
            <p:cNvPr id="20505" name="Elipse 38"/>
            <p:cNvSpPr>
              <a:spLocks noChangeArrowheads="1"/>
            </p:cNvSpPr>
            <p:nvPr/>
          </p:nvSpPr>
          <p:spPr bwMode="auto">
            <a:xfrm>
              <a:off x="5130804" y="3144687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8" name="Grupo 47"/>
          <p:cNvGrpSpPr>
            <a:grpSpLocks/>
          </p:cNvGrpSpPr>
          <p:nvPr/>
        </p:nvGrpSpPr>
        <p:grpSpPr bwMode="auto">
          <a:xfrm>
            <a:off x="5214938" y="2167063"/>
            <a:ext cx="1643062" cy="661246"/>
            <a:chOff x="5214942" y="2167054"/>
            <a:chExt cx="1643074" cy="661251"/>
          </a:xfrm>
        </p:grpSpPr>
        <p:sp>
          <p:nvSpPr>
            <p:cNvPr id="20502" name="CaixaDeTexto 28"/>
            <p:cNvSpPr txBox="1">
              <a:spLocks noChangeArrowheads="1"/>
            </p:cNvSpPr>
            <p:nvPr/>
          </p:nvSpPr>
          <p:spPr bwMode="auto">
            <a:xfrm>
              <a:off x="5214942" y="2167054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itchFamily="34" charset="0"/>
                </a:rPr>
                <a:t>Rubídea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20503" name="Elipse 39"/>
            <p:cNvSpPr>
              <a:spLocks noChangeArrowheads="1"/>
            </p:cNvSpPr>
            <p:nvPr/>
          </p:nvSpPr>
          <p:spPr bwMode="auto">
            <a:xfrm>
              <a:off x="5823518" y="2471115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9" name="Grupo 44"/>
          <p:cNvGrpSpPr>
            <a:grpSpLocks/>
          </p:cNvGrpSpPr>
          <p:nvPr/>
        </p:nvGrpSpPr>
        <p:grpSpPr bwMode="auto">
          <a:xfrm>
            <a:off x="857250" y="4043259"/>
            <a:ext cx="1643063" cy="899002"/>
            <a:chOff x="857224" y="4043254"/>
            <a:chExt cx="1643074" cy="899608"/>
          </a:xfrm>
        </p:grpSpPr>
        <p:sp>
          <p:nvSpPr>
            <p:cNvPr id="20500" name="CaixaDeTexto 25"/>
            <p:cNvSpPr txBox="1">
              <a:spLocks noChangeArrowheads="1"/>
            </p:cNvSpPr>
            <p:nvPr/>
          </p:nvSpPr>
          <p:spPr bwMode="auto">
            <a:xfrm>
              <a:off x="857224" y="4357694"/>
              <a:ext cx="1643074" cy="585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Alpha Centauri</a:t>
              </a:r>
            </a:p>
          </p:txBody>
        </p:sp>
        <p:sp>
          <p:nvSpPr>
            <p:cNvPr id="20501" name="Elipse 40"/>
            <p:cNvSpPr>
              <a:spLocks noChangeArrowheads="1"/>
            </p:cNvSpPr>
            <p:nvPr/>
          </p:nvSpPr>
          <p:spPr bwMode="auto">
            <a:xfrm>
              <a:off x="1276426" y="4043254"/>
              <a:ext cx="357190" cy="357191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0" name="Grupo 45"/>
          <p:cNvGrpSpPr>
            <a:grpSpLocks/>
          </p:cNvGrpSpPr>
          <p:nvPr/>
        </p:nvGrpSpPr>
        <p:grpSpPr bwMode="auto">
          <a:xfrm>
            <a:off x="2286000" y="3559173"/>
            <a:ext cx="1643063" cy="708025"/>
            <a:chOff x="2285984" y="3559168"/>
            <a:chExt cx="1643074" cy="708452"/>
          </a:xfrm>
        </p:grpSpPr>
        <p:sp>
          <p:nvSpPr>
            <p:cNvPr id="20498" name="Elipse 36"/>
            <p:cNvSpPr>
              <a:spLocks noChangeArrowheads="1"/>
            </p:cNvSpPr>
            <p:nvPr/>
          </p:nvSpPr>
          <p:spPr bwMode="auto">
            <a:xfrm>
              <a:off x="2454260" y="355916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0499" name="CaixaDeTexto 41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Beta Centauri</a:t>
              </a:r>
            </a:p>
          </p:txBody>
        </p:sp>
      </p:grpSp>
      <p:grpSp>
        <p:nvGrpSpPr>
          <p:cNvPr id="11" name="Grupo 49"/>
          <p:cNvGrpSpPr>
            <a:grpSpLocks/>
          </p:cNvGrpSpPr>
          <p:nvPr/>
        </p:nvGrpSpPr>
        <p:grpSpPr bwMode="auto">
          <a:xfrm>
            <a:off x="6072188" y="3558660"/>
            <a:ext cx="1643062" cy="351355"/>
            <a:chOff x="6072198" y="3558643"/>
            <a:chExt cx="1643074" cy="351787"/>
          </a:xfrm>
        </p:grpSpPr>
        <p:sp>
          <p:nvSpPr>
            <p:cNvPr id="20496" name="CaixaDeTexto 26"/>
            <p:cNvSpPr txBox="1">
              <a:spLocks noChangeArrowheads="1"/>
            </p:cNvSpPr>
            <p:nvPr/>
          </p:nvSpPr>
          <p:spPr bwMode="auto">
            <a:xfrm>
              <a:off x="6072198" y="357187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Intrometida</a:t>
              </a:r>
            </a:p>
          </p:txBody>
        </p:sp>
        <p:sp>
          <p:nvSpPr>
            <p:cNvPr id="20497" name="Elipse 43"/>
            <p:cNvSpPr>
              <a:spLocks noChangeArrowheads="1"/>
            </p:cNvSpPr>
            <p:nvPr/>
          </p:nvSpPr>
          <p:spPr bwMode="auto">
            <a:xfrm>
              <a:off x="6143175" y="3558643"/>
              <a:ext cx="142876" cy="15240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4" name="CaixaDeTexto 53"/>
          <p:cNvSpPr txBox="1"/>
          <p:nvPr/>
        </p:nvSpPr>
        <p:spPr>
          <a:xfrm>
            <a:off x="5072063" y="5572125"/>
            <a:ext cx="242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00B0F0"/>
                </a:solidFill>
                <a:latin typeface="Century Gothic" pitchFamily="34" charset="0"/>
              </a:rPr>
              <a:t>Sentido de diminuição do brilho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Cruzeiro do Sul</a:t>
            </a:r>
          </a:p>
        </p:txBody>
      </p:sp>
      <p:sp>
        <p:nvSpPr>
          <p:cNvPr id="32" name="Arco 31"/>
          <p:cNvSpPr/>
          <p:nvPr/>
        </p:nvSpPr>
        <p:spPr bwMode="auto">
          <a:xfrm rot="5400000">
            <a:off x="3998218" y="2000245"/>
            <a:ext cx="3857625" cy="3286125"/>
          </a:xfrm>
          <a:prstGeom prst="arc">
            <a:avLst>
              <a:gd name="adj1" fmla="val 10857613"/>
              <a:gd name="adj2" fmla="val 16408775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4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Como achar o ponto cardeal Sul usando o Cruzeiro do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196752"/>
            <a:ext cx="6667500" cy="540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6" name="Conector reto 5"/>
          <p:cNvCxnSpPr/>
          <p:nvPr/>
        </p:nvCxnSpPr>
        <p:spPr bwMode="auto">
          <a:xfrm flipH="1">
            <a:off x="4523152" y="2132856"/>
            <a:ext cx="2569128" cy="12874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 rot="5400000" flipH="1" flipV="1">
            <a:off x="3232334" y="4714875"/>
            <a:ext cx="2571750" cy="31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arrow" w="sm" len="sm"/>
            <a:tailEnd type="none" w="sm" len="sm"/>
          </a:ln>
          <a:effectLst/>
        </p:spPr>
      </p:cxnSp>
      <p:sp>
        <p:nvSpPr>
          <p:cNvPr id="24" name="Chave esquerda 23"/>
          <p:cNvSpPr>
            <a:spLocks/>
          </p:cNvSpPr>
          <p:nvPr/>
        </p:nvSpPr>
        <p:spPr bwMode="auto">
          <a:xfrm rot="3546723">
            <a:off x="6966744" y="1342232"/>
            <a:ext cx="495300" cy="703262"/>
          </a:xfrm>
          <a:prstGeom prst="leftBrace">
            <a:avLst>
              <a:gd name="adj1" fmla="val 34517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5" name="Chave esquerda 24"/>
          <p:cNvSpPr>
            <a:spLocks/>
          </p:cNvSpPr>
          <p:nvPr/>
        </p:nvSpPr>
        <p:spPr bwMode="auto">
          <a:xfrm rot="-6924691">
            <a:off x="5709556" y="1678914"/>
            <a:ext cx="466725" cy="2865868"/>
          </a:xfrm>
          <a:prstGeom prst="leftBrace">
            <a:avLst>
              <a:gd name="adj1" fmla="val 34531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rrowheads="1"/>
          </p:cNvSpPr>
          <p:nvPr/>
        </p:nvSpPr>
        <p:spPr bwMode="auto">
          <a:xfrm>
            <a:off x="4375333" y="3286125"/>
            <a:ext cx="285750" cy="28575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3286125" y="2786063"/>
            <a:ext cx="2000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Polo celeste Sul</a:t>
            </a:r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5429250" y="3429000"/>
            <a:ext cx="1643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4 vezes e meia</a:t>
            </a:r>
          </a:p>
        </p:txBody>
      </p:sp>
      <p:sp>
        <p:nvSpPr>
          <p:cNvPr id="30" name="Elipse 29"/>
          <p:cNvSpPr>
            <a:spLocks noChangeArrowheads="1"/>
          </p:cNvSpPr>
          <p:nvPr/>
        </p:nvSpPr>
        <p:spPr bwMode="auto">
          <a:xfrm>
            <a:off x="4286250" y="6072188"/>
            <a:ext cx="428625" cy="428625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4786313" y="6143625"/>
            <a:ext cx="2000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Ponto Cardeal Sul</a:t>
            </a:r>
          </a:p>
        </p:txBody>
      </p:sp>
      <p:cxnSp>
        <p:nvCxnSpPr>
          <p:cNvPr id="32" name="Conector reto 31"/>
          <p:cNvCxnSpPr/>
          <p:nvPr/>
        </p:nvCxnSpPr>
        <p:spPr bwMode="auto">
          <a:xfrm rot="10800000" flipV="1">
            <a:off x="7215188" y="1857375"/>
            <a:ext cx="357187" cy="2143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Conector reto 33"/>
          <p:cNvCxnSpPr/>
          <p:nvPr/>
        </p:nvCxnSpPr>
        <p:spPr bwMode="auto">
          <a:xfrm rot="16200000" flipH="1">
            <a:off x="7358063" y="1785938"/>
            <a:ext cx="214312" cy="2143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Cruzeiro do Sul e o Ponto Cardeal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 Três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Marias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 contrast="19000"/>
          </a:blip>
          <a:srcRect/>
          <a:stretch>
            <a:fillRect/>
          </a:stretch>
        </p:blipFill>
        <p:spPr bwMode="auto">
          <a:xfrm>
            <a:off x="71438" y="991319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rot="10800000">
            <a:off x="3000375" y="3071813"/>
            <a:ext cx="1643063" cy="8572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" name="Grupo 50"/>
          <p:cNvGrpSpPr>
            <a:grpSpLocks/>
          </p:cNvGrpSpPr>
          <p:nvPr/>
        </p:nvGrpSpPr>
        <p:grpSpPr bwMode="auto">
          <a:xfrm>
            <a:off x="3571875" y="4852403"/>
            <a:ext cx="1643063" cy="648285"/>
            <a:chOff x="5214942" y="4209471"/>
            <a:chExt cx="1643074" cy="648289"/>
          </a:xfrm>
        </p:grpSpPr>
        <p:sp>
          <p:nvSpPr>
            <p:cNvPr id="27671" name="Elipse 24"/>
            <p:cNvSpPr>
              <a:spLocks noChangeArrowheads="1"/>
            </p:cNvSpPr>
            <p:nvPr/>
          </p:nvSpPr>
          <p:spPr bwMode="auto">
            <a:xfrm>
              <a:off x="5696659" y="420947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7672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Beteugeuse</a:t>
              </a:r>
            </a:p>
          </p:txBody>
        </p:sp>
      </p:grpSp>
      <p:grpSp>
        <p:nvGrpSpPr>
          <p:cNvPr id="3" name="Grupo 48"/>
          <p:cNvGrpSpPr>
            <a:grpSpLocks/>
          </p:cNvGrpSpPr>
          <p:nvPr/>
        </p:nvGrpSpPr>
        <p:grpSpPr bwMode="auto">
          <a:xfrm>
            <a:off x="5214938" y="2947988"/>
            <a:ext cx="1643062" cy="409575"/>
            <a:chOff x="6286512" y="3000372"/>
            <a:chExt cx="1643074" cy="409992"/>
          </a:xfrm>
        </p:grpSpPr>
        <p:sp>
          <p:nvSpPr>
            <p:cNvPr id="27669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Rigel</a:t>
              </a:r>
            </a:p>
          </p:txBody>
        </p:sp>
        <p:sp>
          <p:nvSpPr>
            <p:cNvPr id="27670" name="Elipse 37"/>
            <p:cNvSpPr>
              <a:spLocks noChangeArrowheads="1"/>
            </p:cNvSpPr>
            <p:nvPr/>
          </p:nvSpPr>
          <p:spPr bwMode="auto">
            <a:xfrm>
              <a:off x="6383954" y="3000372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4" name="Grupo 46"/>
          <p:cNvGrpSpPr>
            <a:grpSpLocks/>
          </p:cNvGrpSpPr>
          <p:nvPr/>
        </p:nvGrpSpPr>
        <p:grpSpPr bwMode="auto">
          <a:xfrm>
            <a:off x="1285875" y="3143250"/>
            <a:ext cx="1643063" cy="642938"/>
            <a:chOff x="4429124" y="3143248"/>
            <a:chExt cx="1643074" cy="642942"/>
          </a:xfrm>
        </p:grpSpPr>
        <p:sp>
          <p:nvSpPr>
            <p:cNvPr id="27667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itchFamily="34" charset="0"/>
                </a:rPr>
                <a:t>Aldebaran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27668" name="Elipse 38"/>
            <p:cNvSpPr>
              <a:spLocks noChangeArrowheads="1"/>
            </p:cNvSpPr>
            <p:nvPr/>
          </p:nvSpPr>
          <p:spPr bwMode="auto">
            <a:xfrm>
              <a:off x="515650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7123" name="CaixaDeTexto 41"/>
          <p:cNvSpPr txBox="1">
            <a:spLocks noChangeArrowheads="1"/>
          </p:cNvSpPr>
          <p:nvPr/>
        </p:nvSpPr>
        <p:spPr bwMode="auto">
          <a:xfrm>
            <a:off x="4071938" y="4429125"/>
            <a:ext cx="164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Mintaka</a:t>
            </a:r>
          </a:p>
        </p:txBody>
      </p:sp>
      <p:sp>
        <p:nvSpPr>
          <p:cNvPr id="47121" name="Elipse 43"/>
          <p:cNvSpPr>
            <a:spLocks noChangeArrowheads="1"/>
          </p:cNvSpPr>
          <p:nvPr/>
        </p:nvSpPr>
        <p:spPr bwMode="auto">
          <a:xfrm>
            <a:off x="4736545" y="3923872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6" name="Elipse 43"/>
          <p:cNvSpPr>
            <a:spLocks noChangeArrowheads="1"/>
          </p:cNvSpPr>
          <p:nvPr/>
        </p:nvSpPr>
        <p:spPr bwMode="auto">
          <a:xfrm>
            <a:off x="4888945" y="3995309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7" name="Elipse 43"/>
          <p:cNvSpPr>
            <a:spLocks noChangeArrowheads="1"/>
          </p:cNvSpPr>
          <p:nvPr/>
        </p:nvSpPr>
        <p:spPr bwMode="auto">
          <a:xfrm>
            <a:off x="5028343" y="4084940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cxnSp>
        <p:nvCxnSpPr>
          <p:cNvPr id="74" name="Conector reto 32"/>
          <p:cNvCxnSpPr>
            <a:cxnSpLocks noChangeShapeType="1"/>
          </p:cNvCxnSpPr>
          <p:nvPr/>
        </p:nvCxnSpPr>
        <p:spPr bwMode="auto">
          <a:xfrm rot="16200000" flipV="1">
            <a:off x="4643438" y="4286250"/>
            <a:ext cx="357188" cy="7143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2" name="Conector reto 32"/>
          <p:cNvCxnSpPr>
            <a:cxnSpLocks noChangeShapeType="1"/>
          </p:cNvCxnSpPr>
          <p:nvPr/>
        </p:nvCxnSpPr>
        <p:spPr bwMode="auto">
          <a:xfrm rot="5400000">
            <a:off x="4964907" y="3750468"/>
            <a:ext cx="285750" cy="214313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3" name="Conector reto 32"/>
          <p:cNvCxnSpPr>
            <a:cxnSpLocks noChangeShapeType="1"/>
          </p:cNvCxnSpPr>
          <p:nvPr/>
        </p:nvCxnSpPr>
        <p:spPr bwMode="auto">
          <a:xfrm rot="10800000">
            <a:off x="5214938" y="4214813"/>
            <a:ext cx="357187" cy="158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sp>
        <p:nvSpPr>
          <p:cNvPr id="91" name="CaixaDeTexto 41"/>
          <p:cNvSpPr txBox="1">
            <a:spLocks noChangeArrowheads="1"/>
          </p:cNvSpPr>
          <p:nvPr/>
        </p:nvSpPr>
        <p:spPr bwMode="auto">
          <a:xfrm>
            <a:off x="4500563" y="3429000"/>
            <a:ext cx="164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  <a:latin typeface="Century Gothic" pitchFamily="34" charset="0"/>
              </a:rPr>
              <a:t>Alnilan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" name="CaixaDeTexto 41"/>
          <p:cNvSpPr txBox="1">
            <a:spLocks noChangeArrowheads="1"/>
          </p:cNvSpPr>
          <p:nvPr/>
        </p:nvSpPr>
        <p:spPr bwMode="auto">
          <a:xfrm>
            <a:off x="5572125" y="4019550"/>
            <a:ext cx="1000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Alnitak</a:t>
            </a:r>
          </a:p>
        </p:txBody>
      </p:sp>
      <p:cxnSp>
        <p:nvCxnSpPr>
          <p:cNvPr id="25" name="Conector reto 24"/>
          <p:cNvCxnSpPr/>
          <p:nvPr/>
        </p:nvCxnSpPr>
        <p:spPr bwMode="auto">
          <a:xfrm>
            <a:off x="4644008" y="3933056"/>
            <a:ext cx="2397934" cy="11564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9" name="Grupo 46"/>
          <p:cNvGrpSpPr>
            <a:grpSpLocks/>
          </p:cNvGrpSpPr>
          <p:nvPr/>
        </p:nvGrpSpPr>
        <p:grpSpPr bwMode="auto">
          <a:xfrm>
            <a:off x="6660232" y="5013176"/>
            <a:ext cx="1643063" cy="642938"/>
            <a:chOff x="4429124" y="3143248"/>
            <a:chExt cx="1643074" cy="642942"/>
          </a:xfrm>
        </p:grpSpPr>
        <p:sp>
          <p:nvSpPr>
            <p:cNvPr id="30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itchFamily="34" charset="0"/>
                </a:rPr>
                <a:t>Sírius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34" name="CaixaDeTexto 29"/>
          <p:cNvSpPr txBox="1">
            <a:spLocks noChangeArrowheads="1"/>
          </p:cNvSpPr>
          <p:nvPr/>
        </p:nvSpPr>
        <p:spPr bwMode="auto">
          <a:xfrm>
            <a:off x="395536" y="2132856"/>
            <a:ext cx="36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Constelação </a:t>
            </a:r>
          </a:p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de Touro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8" name="CaixaDeTexto 29"/>
          <p:cNvSpPr txBox="1">
            <a:spLocks noChangeArrowheads="1"/>
          </p:cNvSpPr>
          <p:nvPr/>
        </p:nvSpPr>
        <p:spPr bwMode="auto">
          <a:xfrm>
            <a:off x="6660232" y="5601434"/>
            <a:ext cx="24117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Constelação </a:t>
            </a:r>
          </a:p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de Cão Maior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3" grpId="0"/>
      <p:bldP spid="47121" grpId="0" animBg="1"/>
      <p:bldP spid="36" grpId="0" animBg="1"/>
      <p:bldP spid="37" grpId="0" animBg="1"/>
      <p:bldP spid="91" grpId="0"/>
      <p:bldP spid="92" grpId="0"/>
      <p:bldP spid="34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com as linhas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11571" y="633388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7889</TotalTime>
  <Words>254</Words>
  <Application>Microsoft Office PowerPoint</Application>
  <PresentationFormat>Apresentação na tela (4:3)</PresentationFormat>
  <Paragraphs>56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Blank Presentation</vt:lpstr>
      <vt:lpstr>Slide 1</vt:lpstr>
      <vt:lpstr> o Cruzeiro do Sul</vt:lpstr>
      <vt:lpstr>A constelação do  Cruzeiro do Sul</vt:lpstr>
      <vt:lpstr>Como achar o ponto cardeal Sul usando o Cruzeiro do Sul</vt:lpstr>
      <vt:lpstr>Cruzeiro do Sul e o Ponto Cardeal Sul</vt:lpstr>
      <vt:lpstr>As Três Marias</vt:lpstr>
      <vt:lpstr>A constelação de Órion</vt:lpstr>
      <vt:lpstr>Constelação de Órion com as linhas</vt:lpstr>
      <vt:lpstr>Slide 9</vt:lpstr>
      <vt:lpstr>Constelação de Órion  com a figura</vt:lpstr>
      <vt:lpstr>Slide 11</vt:lpstr>
      <vt:lpstr>A Constelação de Órion e o ponto cardeal leste</vt:lpstr>
      <vt:lpstr>Ursa Menor e Ursa Maior</vt:lpstr>
      <vt:lpstr>Polaris e o Ponto Cardeal Norte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455</cp:revision>
  <cp:lastPrinted>2000-05-01T12:23:36Z</cp:lastPrinted>
  <dcterms:created xsi:type="dcterms:W3CDTF">1995-06-17T23:31:02Z</dcterms:created>
  <dcterms:modified xsi:type="dcterms:W3CDTF">2016-02-02T16:17:53Z</dcterms:modified>
</cp:coreProperties>
</file>