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3"/>
  </p:notesMasterIdLst>
  <p:handoutMasterIdLst>
    <p:handoutMasterId r:id="rId44"/>
  </p:handoutMasterIdLst>
  <p:sldIdLst>
    <p:sldId id="995" r:id="rId2"/>
    <p:sldId id="927" r:id="rId3"/>
    <p:sldId id="998" r:id="rId4"/>
    <p:sldId id="1000" r:id="rId5"/>
    <p:sldId id="1001" r:id="rId6"/>
    <p:sldId id="961" r:id="rId7"/>
    <p:sldId id="953" r:id="rId8"/>
    <p:sldId id="960" r:id="rId9"/>
    <p:sldId id="988" r:id="rId10"/>
    <p:sldId id="987" r:id="rId11"/>
    <p:sldId id="954" r:id="rId12"/>
    <p:sldId id="968" r:id="rId13"/>
    <p:sldId id="963" r:id="rId14"/>
    <p:sldId id="969" r:id="rId15"/>
    <p:sldId id="996" r:id="rId16"/>
    <p:sldId id="1010" r:id="rId17"/>
    <p:sldId id="1009" r:id="rId18"/>
    <p:sldId id="970" r:id="rId19"/>
    <p:sldId id="971" r:id="rId20"/>
    <p:sldId id="972" r:id="rId21"/>
    <p:sldId id="973" r:id="rId22"/>
    <p:sldId id="1003" r:id="rId23"/>
    <p:sldId id="974" r:id="rId24"/>
    <p:sldId id="992" r:id="rId25"/>
    <p:sldId id="976" r:id="rId26"/>
    <p:sldId id="977" r:id="rId27"/>
    <p:sldId id="1006" r:id="rId28"/>
    <p:sldId id="978" r:id="rId29"/>
    <p:sldId id="979" r:id="rId30"/>
    <p:sldId id="980" r:id="rId31"/>
    <p:sldId id="981" r:id="rId32"/>
    <p:sldId id="982" r:id="rId33"/>
    <p:sldId id="993" r:id="rId34"/>
    <p:sldId id="1002" r:id="rId35"/>
    <p:sldId id="984" r:id="rId36"/>
    <p:sldId id="1004" r:id="rId37"/>
    <p:sldId id="1005" r:id="rId38"/>
    <p:sldId id="985" r:id="rId39"/>
    <p:sldId id="986" r:id="rId40"/>
    <p:sldId id="945" r:id="rId41"/>
    <p:sldId id="1008" r:id="rId42"/>
  </p:sldIdLst>
  <p:sldSz cx="9144000" cy="6858000" type="screen4x3"/>
  <p:notesSz cx="6858000" cy="8686800"/>
  <p:defaultTextStyle>
    <a:defPPr>
      <a:defRPr lang="pt-BR"/>
    </a:defPPr>
    <a:lvl1pPr algn="ctr" rtl="0" eaLnBrk="0" fontAlgn="base" hangingPunct="0">
      <a:spcBef>
        <a:spcPct val="0"/>
      </a:spcBef>
      <a:spcAft>
        <a:spcPct val="0"/>
      </a:spcAft>
      <a:defRPr sz="1600" b="1" kern="1200">
        <a:solidFill>
          <a:srgbClr val="FF0066"/>
        </a:solidFill>
        <a:latin typeface="Arial" charset="0"/>
        <a:ea typeface="+mn-ea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sz="1600" b="1" kern="1200">
        <a:solidFill>
          <a:srgbClr val="FF0066"/>
        </a:solidFill>
        <a:latin typeface="Arial" charset="0"/>
        <a:ea typeface="+mn-ea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sz="1600" b="1" kern="1200">
        <a:solidFill>
          <a:srgbClr val="FF0066"/>
        </a:solidFill>
        <a:latin typeface="Arial" charset="0"/>
        <a:ea typeface="+mn-ea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1600" b="1" kern="1200">
        <a:solidFill>
          <a:srgbClr val="FF0066"/>
        </a:solidFill>
        <a:latin typeface="Arial" charset="0"/>
        <a:ea typeface="+mn-ea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1600" b="1" kern="1200">
        <a:solidFill>
          <a:srgbClr val="FF0066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600" b="1" kern="1200">
        <a:solidFill>
          <a:srgbClr val="FF0066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1600" b="1" kern="1200">
        <a:solidFill>
          <a:srgbClr val="FF0066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1600" b="1" kern="1200">
        <a:solidFill>
          <a:srgbClr val="FF0066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1600" b="1" kern="1200">
        <a:solidFill>
          <a:srgbClr val="FF0066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48FFF"/>
    <a:srgbClr val="9933FF"/>
    <a:srgbClr val="0000FF"/>
    <a:srgbClr val="0066FF"/>
    <a:srgbClr val="FFFFCC"/>
    <a:srgbClr val="9966FF"/>
    <a:srgbClr val="00CC99"/>
    <a:srgbClr val="143C2B"/>
    <a:srgbClr val="005392"/>
    <a:srgbClr val="000066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22" autoAdjust="0"/>
    <p:restoredTop sz="94638" autoAdjust="0"/>
  </p:normalViewPr>
  <p:slideViewPr>
    <p:cSldViewPr>
      <p:cViewPr varScale="1">
        <p:scale>
          <a:sx n="60" d="100"/>
          <a:sy n="60" d="100"/>
        </p:scale>
        <p:origin x="-1362" y="-96"/>
      </p:cViewPr>
      <p:guideLst>
        <p:guide orient="horz" pos="2256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>
        <p:scale>
          <a:sx n="66" d="100"/>
          <a:sy n="66" d="100"/>
        </p:scale>
        <p:origin x="-39" y="863"/>
      </p:cViewPr>
      <p:guideLst>
        <p:guide orient="horz" pos="2160"/>
        <p:guide pos="288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3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050" tIns="0" rIns="19050" bIns="0" numCol="1" anchor="t" anchorCtr="0" compatLnSpc="1">
            <a:prstTxWarp prst="textNoShape">
              <a:avLst/>
            </a:prstTxWarp>
          </a:bodyPr>
          <a:lstStyle>
            <a:lvl1pPr algn="l">
              <a:defRPr sz="1000" b="0" i="1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3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050" tIns="0" rIns="19050" bIns="0" numCol="1" anchor="t" anchorCtr="0" compatLnSpc="1">
            <a:prstTxWarp prst="textNoShape">
              <a:avLst/>
            </a:prstTxWarp>
          </a:bodyPr>
          <a:lstStyle>
            <a:lvl1pPr algn="r">
              <a:defRPr sz="1000" b="0" i="1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251825"/>
            <a:ext cx="2971800" cy="43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050" tIns="0" rIns="19050" bIns="0" numCol="1" anchor="b" anchorCtr="0" compatLnSpc="1">
            <a:prstTxWarp prst="textNoShape">
              <a:avLst/>
            </a:prstTxWarp>
          </a:bodyPr>
          <a:lstStyle>
            <a:lvl1pPr algn="l">
              <a:defRPr sz="1000" b="0" i="1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251825"/>
            <a:ext cx="2971800" cy="43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050" tIns="0" rIns="19050" bIns="0" numCol="1" anchor="b" anchorCtr="0" compatLnSpc="1">
            <a:prstTxWarp prst="textNoShape">
              <a:avLst/>
            </a:prstTxWarp>
          </a:bodyPr>
          <a:lstStyle>
            <a:lvl1pPr algn="r">
              <a:defRPr sz="1000" b="0" i="1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0174D307-C5DA-420B-9A89-231F852FECFD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3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050" tIns="0" rIns="19050" bIns="0" numCol="1" anchor="t" anchorCtr="0" compatLnSpc="1">
            <a:prstTxWarp prst="textNoShape">
              <a:avLst/>
            </a:prstTxWarp>
          </a:bodyPr>
          <a:lstStyle>
            <a:lvl1pPr algn="l">
              <a:defRPr sz="1000" b="0" i="1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3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050" tIns="0" rIns="19050" bIns="0" numCol="1" anchor="t" anchorCtr="0" compatLnSpc="1">
            <a:prstTxWarp prst="textNoShape">
              <a:avLst/>
            </a:prstTxWarp>
          </a:bodyPr>
          <a:lstStyle>
            <a:lvl1pPr algn="r">
              <a:defRPr sz="1000" b="0" i="1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99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63650" y="657225"/>
            <a:ext cx="4330700" cy="324485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sp>
      <p:sp>
        <p:nvSpPr>
          <p:cNvPr id="20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125913"/>
            <a:ext cx="5029200" cy="3910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noProof="0" smtClean="0"/>
              <a:t>Clique para editar os estilos do texto mestre</a:t>
            </a:r>
          </a:p>
          <a:p>
            <a:pPr lvl="1"/>
            <a:r>
              <a:rPr lang="pt-BR" noProof="0" smtClean="0"/>
              <a:t>Segundo nível</a:t>
            </a:r>
          </a:p>
          <a:p>
            <a:pPr lvl="2"/>
            <a:r>
              <a:rPr lang="pt-BR" noProof="0" smtClean="0"/>
              <a:t>Terceiro nível</a:t>
            </a:r>
          </a:p>
          <a:p>
            <a:pPr lvl="3"/>
            <a:r>
              <a:rPr lang="pt-BR" noProof="0" smtClean="0"/>
              <a:t>Quarto nível</a:t>
            </a:r>
          </a:p>
          <a:p>
            <a:pPr lvl="4"/>
            <a:r>
              <a:rPr lang="pt-BR" noProof="0" smtClean="0"/>
              <a:t>Quinto nível</a:t>
            </a:r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251825"/>
            <a:ext cx="2971800" cy="43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050" tIns="0" rIns="19050" bIns="0" numCol="1" anchor="b" anchorCtr="0" compatLnSpc="1">
            <a:prstTxWarp prst="textNoShape">
              <a:avLst/>
            </a:prstTxWarp>
          </a:bodyPr>
          <a:lstStyle>
            <a:lvl1pPr algn="l">
              <a:defRPr sz="1000" b="0" i="1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251825"/>
            <a:ext cx="2971800" cy="43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050" tIns="0" rIns="19050" bIns="0" numCol="1" anchor="b" anchorCtr="0" compatLnSpc="1">
            <a:prstTxWarp prst="textNoShape">
              <a:avLst/>
            </a:prstTxWarp>
          </a:bodyPr>
          <a:lstStyle>
            <a:lvl1pPr algn="r">
              <a:defRPr sz="1000" b="0" i="1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fld id="{C8795E42-7109-4C77-9ADB-0150A755D4A1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7E9EFDE-3931-4916-A185-632897AC7FC4}" type="slidenum">
              <a:rPr lang="pt-BR" smtClean="0"/>
              <a:pPr/>
              <a:t>1</a:t>
            </a:fld>
            <a:endParaRPr lang="pt-BR" smtClean="0"/>
          </a:p>
        </p:txBody>
      </p:sp>
      <p:sp>
        <p:nvSpPr>
          <p:cNvPr id="32771" name="Text Box 2"/>
          <p:cNvSpPr txBox="1">
            <a:spLocks noChangeArrowheads="1"/>
          </p:cNvSpPr>
          <p:nvPr/>
        </p:nvSpPr>
        <p:spPr bwMode="auto">
          <a:xfrm>
            <a:off x="1190625" y="835025"/>
            <a:ext cx="4476750" cy="300672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32772" name="Rectangle 3"/>
          <p:cNvSpPr>
            <a:spLocks noGrp="1" noChangeArrowheads="1"/>
          </p:cNvSpPr>
          <p:nvPr>
            <p:ph type="body"/>
          </p:nvPr>
        </p:nvSpPr>
        <p:spPr>
          <a:xfrm>
            <a:off x="1062038" y="4132263"/>
            <a:ext cx="4735512" cy="3333750"/>
          </a:xfrm>
          <a:noFill/>
          <a:ln/>
        </p:spPr>
        <p:txBody>
          <a:bodyPr wrap="none" anchor="ctr"/>
          <a:lstStyle/>
          <a:p>
            <a:endParaRPr lang="pt-BR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1265238" y="657225"/>
            <a:ext cx="4327525" cy="324485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8795E42-7109-4C77-9ADB-0150A755D4A1}" type="slidenum">
              <a:rPr lang="pt-BR" smtClean="0"/>
              <a:pPr>
                <a:defRPr/>
              </a:pPr>
              <a:t>25</a:t>
            </a:fld>
            <a:endParaRPr lang="pt-B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1265238" y="657225"/>
            <a:ext cx="4327525" cy="324485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Crédito </a:t>
            </a:r>
            <a:r>
              <a:rPr lang="pt-BR" smtClean="0"/>
              <a:t>da imagem: http://www.calvin.edu/academic/phys/observatory/images/Astr212.Spring2007/VanderTuig.html</a:t>
            </a:r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8795E42-7109-4C77-9ADB-0150A755D4A1}" type="slidenum">
              <a:rPr lang="pt-BR" smtClean="0"/>
              <a:pPr>
                <a:defRPr/>
              </a:pPr>
              <a:t>27</a:t>
            </a:fld>
            <a:endParaRPr lang="pt-B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Crédito da animação:</a:t>
            </a:r>
            <a:r>
              <a:rPr lang="pt-BR" baseline="0" dirty="0" smtClean="0"/>
              <a:t> Mark </a:t>
            </a:r>
            <a:r>
              <a:rPr lang="pt-BR" baseline="0" dirty="0" err="1" smtClean="0"/>
              <a:t>Garlick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362399-F0D1-4FCF-A766-297B0FE15F88}" type="slidenum">
              <a:rPr lang="pt-BR" smtClean="0"/>
              <a:pPr/>
              <a:t>34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1666124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1265238" y="657225"/>
            <a:ext cx="4327525" cy="324485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362399-F0D1-4FCF-A766-297B0FE15F88}" type="slidenum">
              <a:rPr lang="pt-BR" smtClean="0"/>
              <a:pPr/>
              <a:t>37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21312170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80E8B2-BB6C-4988-BAD7-673DDB26E2A1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BA6051-4EB8-42EE-A94B-3FAEC529BE95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CD1CD8-C50B-4451-9FCB-820EDF8DFC4A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3469F0-059C-491C-A77A-DF75976FC361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6F09CF-DD49-40A0-9781-575301A3B662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B454FB-A816-4A89-8F41-235FBCB26775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E82DE1-BE8A-4A0C-AEB4-FFC0BEAB8539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868CA9-F00A-43FC-BB90-9B327C40C9D2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7A77C9-C02F-49B0-918C-1F07AFC78C2B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712366-6CBA-4427-937C-DC32BB7BA2AD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6C323F-CCCC-4BA7-8037-5FEA2C1AC23A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>
            <a:lum/>
          </a:blip>
          <a:srcRect/>
          <a:stretch>
            <a:fillRect l="-21000" r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Click to edit Master text styles</a:t>
            </a:r>
          </a:p>
          <a:p>
            <a:pPr lvl="1"/>
            <a:r>
              <a:rPr lang="pt-BR" smtClean="0"/>
              <a:t>Second level</a:t>
            </a:r>
          </a:p>
          <a:p>
            <a:pPr lvl="2"/>
            <a:r>
              <a:rPr lang="pt-BR" smtClean="0"/>
              <a:t>Third level</a:t>
            </a:r>
          </a:p>
          <a:p>
            <a:pPr lvl="3"/>
            <a:r>
              <a:rPr lang="pt-BR" smtClean="0"/>
              <a:t>Fourth level</a:t>
            </a:r>
          </a:p>
          <a:p>
            <a:pPr lvl="4"/>
            <a:r>
              <a:rPr lang="pt-BR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l">
              <a:defRPr sz="1400" b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fld id="{1E73CDBE-5829-4CE7-8048-54077965FD2E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F0066"/>
        </a:buClr>
        <a:buFont typeface="Wingdings" pitchFamily="2" charset="2"/>
        <a:buChar char="l"/>
        <a:defRPr sz="32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FF0066"/>
        </a:buClr>
        <a:buFont typeface="Wingdings" pitchFamily="2" charset="2"/>
        <a:buChar char="l"/>
        <a:defRPr sz="2800" b="1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FF0066"/>
        </a:buClr>
        <a:buFont typeface="Wingdings" pitchFamily="2" charset="2"/>
        <a:buChar char="l"/>
        <a:defRPr sz="2400" b="1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FF0066"/>
        </a:buClr>
        <a:buFont typeface="Wingdings" pitchFamily="2" charset="2"/>
        <a:buChar char="l"/>
        <a:defRPr sz="2000" b="1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FF0066"/>
        </a:buClr>
        <a:buFont typeface="Wingdings" pitchFamily="2" charset="2"/>
        <a:buChar char="l"/>
        <a:defRPr sz="2000" b="1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rgbClr val="FF0066"/>
        </a:buClr>
        <a:buFont typeface="Wingdings" pitchFamily="2" charset="2"/>
        <a:buChar char="l"/>
        <a:defRPr sz="2000" b="1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rgbClr val="FF0066"/>
        </a:buClr>
        <a:buFont typeface="Wingdings" pitchFamily="2" charset="2"/>
        <a:buChar char="l"/>
        <a:defRPr sz="2000" b="1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rgbClr val="FF0066"/>
        </a:buClr>
        <a:buFont typeface="Wingdings" pitchFamily="2" charset="2"/>
        <a:buChar char="l"/>
        <a:defRPr sz="2000" b="1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rgbClr val="FF0066"/>
        </a:buClr>
        <a:buFont typeface="Wingdings" pitchFamily="2" charset="2"/>
        <a:buChar char="l"/>
        <a:defRPr sz="2000" b="1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local-group-animation_x264_001.mp4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apturingthenight.com/" TargetMode="Externa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The%20Large%20Stuff.mp4" TargetMode="External"/><Relationship Id="rId2" Type="http://schemas.openxmlformats.org/officeDocument/2006/relationships/hyperlink" Target="http://www.youtube.com/watch?v=OD-fpsHQCFg&amp;list=UUeKLuqGciqZZ5RFYk5CbqXg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://htwins.net/scale2/" TargetMode="External"/><Relationship Id="rId2" Type="http://schemas.openxmlformats.org/officeDocument/2006/relationships/hyperlink" Target="Escala-do-universo-interativo.htm" TargetMode="Externa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apturingthenight.com/" TargetMode="Externa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0" y="6596063"/>
            <a:ext cx="9144000" cy="261937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pt-BR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rgbClr val="FF0066"/>
                </a:solidFill>
                <a:latin typeface="Arial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rgbClr val="FF0066"/>
                </a:solidFill>
                <a:latin typeface="Arial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rgbClr val="FF0066"/>
                </a:solidFill>
                <a:latin typeface="Arial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rgbClr val="FF0066"/>
                </a:solidFill>
                <a:latin typeface="Arial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rgbClr val="FF0066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b="1" kern="1200">
                <a:solidFill>
                  <a:srgbClr val="FF0066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b="1" kern="1200">
                <a:solidFill>
                  <a:srgbClr val="FF0066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b="1" kern="1200">
                <a:solidFill>
                  <a:srgbClr val="FF0066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b="1" kern="1200">
                <a:solidFill>
                  <a:srgbClr val="FF0066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l">
              <a:defRPr/>
            </a:pPr>
            <a:r>
              <a:rPr lang="pt-BR" sz="1100" dirty="0" smtClean="0">
                <a:solidFill>
                  <a:srgbClr val="B48FFF"/>
                </a:solidFill>
                <a:latin typeface="Century Gothic" pitchFamily="34" charset="0"/>
              </a:rPr>
              <a:t>Imagem de fundo: céu de São Carlos na data de fundação do observatório Dietrich </a:t>
            </a:r>
            <a:r>
              <a:rPr lang="pt-BR" sz="1100" dirty="0" err="1" smtClean="0">
                <a:solidFill>
                  <a:srgbClr val="B48FFF"/>
                </a:solidFill>
                <a:latin typeface="Century Gothic" pitchFamily="34" charset="0"/>
              </a:rPr>
              <a:t>Schiel</a:t>
            </a:r>
            <a:r>
              <a:rPr lang="pt-BR" sz="1100" dirty="0" smtClean="0">
                <a:solidFill>
                  <a:srgbClr val="B48FFF"/>
                </a:solidFill>
                <a:latin typeface="Century Gothic" pitchFamily="34" charset="0"/>
              </a:rPr>
              <a:t> (10/04/86, 20:00 TL) crédito: </a:t>
            </a:r>
            <a:r>
              <a:rPr lang="pt-BR" sz="1100" dirty="0" err="1" smtClean="0">
                <a:solidFill>
                  <a:srgbClr val="B48FFF"/>
                </a:solidFill>
                <a:latin typeface="Century Gothic" pitchFamily="34" charset="0"/>
              </a:rPr>
              <a:t>Stellarium</a:t>
            </a:r>
            <a:endParaRPr lang="pt-BR" sz="1100" dirty="0">
              <a:solidFill>
                <a:srgbClr val="B48FFF"/>
              </a:solidFill>
              <a:latin typeface="Century Gothic" pitchFamily="34" charset="0"/>
            </a:endParaRPr>
          </a:p>
        </p:txBody>
      </p:sp>
      <p:sp>
        <p:nvSpPr>
          <p:cNvPr id="3076" name="AutoShape 9" descr="mailbox://C%7C/Users/ANDRE/AppData/Roaming/Thunderbird/Profiles/81fy1uv9.default/Mail/cdcc.usp.br/Inbox?number=248087&amp;part=1.2&amp;type=image/jpeg&amp;filename=cda-simbolo-2560x1920.jpg"/>
          <p:cNvSpPr>
            <a:spLocks noChangeAspect="1" noChangeArrowheads="1"/>
          </p:cNvSpPr>
          <p:nvPr/>
        </p:nvSpPr>
        <p:spPr bwMode="auto">
          <a:xfrm>
            <a:off x="4538663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3077" name="AutoShape 11" descr="mailbox://C%7C/Users/ANDRE/AppData/Roaming/Thunderbird/Profiles/81fy1uv9.default/Mail/cdcc.usp.br/Inbox?number=248087&amp;part=1.2&amp;type=image/jpeg&amp;filename=cda-simbolo-2560x1920.jpg"/>
          <p:cNvSpPr>
            <a:spLocks noChangeAspect="1" noChangeArrowheads="1"/>
          </p:cNvSpPr>
          <p:nvPr/>
        </p:nvSpPr>
        <p:spPr bwMode="auto">
          <a:xfrm>
            <a:off x="4538663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3078" name="AutoShape 13" descr="mailbox://C%7C/Users/ANDRE/AppData/Roaming/Thunderbird/Profiles/81fy1uv9.default/Mail/cdcc.usp.br/Inbox?number=248087&amp;part=1.2&amp;type=image/jpeg&amp;filename=cda-simbolo-2560x1920.jpg"/>
          <p:cNvSpPr>
            <a:spLocks noChangeAspect="1" noChangeArrowheads="1"/>
          </p:cNvSpPr>
          <p:nvPr/>
        </p:nvSpPr>
        <p:spPr bwMode="auto">
          <a:xfrm>
            <a:off x="4538663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pt-BR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4016" y="66528"/>
            <a:ext cx="2699792" cy="1448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20272" y="44624"/>
            <a:ext cx="1523820" cy="129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tângulo 10"/>
          <p:cNvSpPr/>
          <p:nvPr/>
        </p:nvSpPr>
        <p:spPr>
          <a:xfrm>
            <a:off x="5701362" y="1213302"/>
            <a:ext cx="4055214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050" b="1" dirty="0" smtClean="0">
                <a:solidFill>
                  <a:schemeClr val="bg1"/>
                </a:solidFill>
                <a:latin typeface="Century Gothic" pitchFamily="34" charset="0"/>
              </a:rPr>
              <a:t>Centro de Divulgação da Astronomia</a:t>
            </a:r>
          </a:p>
          <a:p>
            <a:pPr algn="ctr"/>
            <a:r>
              <a:rPr lang="pt-BR" sz="1050" b="1" dirty="0" smtClean="0">
                <a:solidFill>
                  <a:schemeClr val="bg1"/>
                </a:solidFill>
                <a:latin typeface="Century Gothic" pitchFamily="34" charset="0"/>
              </a:rPr>
              <a:t>Observatório Dietrich </a:t>
            </a:r>
            <a:r>
              <a:rPr lang="pt-BR" sz="1050" b="1" dirty="0" err="1" smtClean="0">
                <a:solidFill>
                  <a:schemeClr val="bg1"/>
                </a:solidFill>
                <a:latin typeface="Century Gothic" pitchFamily="34" charset="0"/>
              </a:rPr>
              <a:t>Schiel</a:t>
            </a:r>
            <a:endParaRPr lang="pt-BR" sz="1050" b="1" dirty="0" smtClean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12" name="Subtítulo 3"/>
          <p:cNvSpPr txBox="1">
            <a:spLocks/>
          </p:cNvSpPr>
          <p:nvPr/>
        </p:nvSpPr>
        <p:spPr bwMode="auto">
          <a:xfrm>
            <a:off x="539552" y="2756520"/>
            <a:ext cx="8215313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pt-BR" sz="4800" b="1" i="0" u="none" strike="noStrike" kern="0" cap="none" spc="0" normalizeH="0" baseline="0" noProof="0" dirty="0" smtClean="0">
                <a:ln>
                  <a:noFill/>
                </a:ln>
                <a:solidFill>
                  <a:srgbClr val="B48FFF"/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rPr>
              <a:t>A Via</a:t>
            </a:r>
            <a:r>
              <a:rPr lang="pt-BR" sz="4800" kern="0" noProof="0" dirty="0" smtClean="0">
                <a:solidFill>
                  <a:srgbClr val="B48FFF"/>
                </a:solidFill>
                <a:latin typeface="Century Gothic" pitchFamily="34" charset="0"/>
              </a:rPr>
              <a:t> Láctea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SzTx/>
              <a:buFont typeface="Wingdings" pitchFamily="2" charset="2"/>
              <a:buNone/>
              <a:tabLst/>
              <a:defRPr/>
            </a:pPr>
            <a:r>
              <a:rPr lang="pt-BR" sz="4800" kern="0" noProof="0" dirty="0" smtClean="0">
                <a:solidFill>
                  <a:srgbClr val="B48FFF"/>
                </a:solidFill>
                <a:latin typeface="Century Gothic" pitchFamily="34" charset="0"/>
              </a:rPr>
              <a:t>e outras galáxias</a:t>
            </a:r>
            <a:endParaRPr kumimoji="0" lang="pt-BR" sz="4800" b="1" i="0" u="none" strike="noStrike" kern="0" cap="none" spc="0" normalizeH="0" baseline="0" noProof="0" dirty="0" smtClean="0">
              <a:ln>
                <a:noFill/>
              </a:ln>
              <a:solidFill>
                <a:srgbClr val="B48FFF"/>
              </a:solidFill>
              <a:effectLst/>
              <a:uLnTx/>
              <a:uFillTx/>
              <a:latin typeface="Century Gothic" pitchFamily="34" charset="0"/>
              <a:ea typeface="+mn-ea"/>
              <a:cs typeface="+mn-cs"/>
            </a:endParaRPr>
          </a:p>
        </p:txBody>
      </p:sp>
      <p:sp>
        <p:nvSpPr>
          <p:cNvPr id="13" name="CaixaDeTexto 12"/>
          <p:cNvSpPr txBox="1"/>
          <p:nvPr/>
        </p:nvSpPr>
        <p:spPr>
          <a:xfrm>
            <a:off x="5652120" y="5212357"/>
            <a:ext cx="34563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pt-BR" sz="2000" dirty="0" smtClean="0">
                <a:solidFill>
                  <a:srgbClr val="B48FFF"/>
                </a:solidFill>
                <a:latin typeface="Century Gothic" pitchFamily="34" charset="0"/>
              </a:rPr>
              <a:t>André Luiz da Silva</a:t>
            </a:r>
          </a:p>
          <a:p>
            <a:pPr algn="l"/>
            <a:r>
              <a:rPr lang="pt-BR" sz="1400" dirty="0" smtClean="0">
                <a:solidFill>
                  <a:srgbClr val="B48FFF"/>
                </a:solidFill>
                <a:latin typeface="Century Gothic" pitchFamily="34" charset="0"/>
              </a:rPr>
              <a:t>Observatório  Dietrich </a:t>
            </a:r>
            <a:r>
              <a:rPr lang="pt-BR" sz="1400" dirty="0" err="1" smtClean="0">
                <a:solidFill>
                  <a:srgbClr val="B48FFF"/>
                </a:solidFill>
                <a:latin typeface="Century Gothic" pitchFamily="34" charset="0"/>
              </a:rPr>
              <a:t>Schiel</a:t>
            </a:r>
            <a:endParaRPr lang="pt-BR" sz="1400" dirty="0" smtClean="0">
              <a:solidFill>
                <a:srgbClr val="B48FFF"/>
              </a:solidFill>
              <a:latin typeface="Century Gothic" pitchFamily="34" charset="0"/>
            </a:endParaRPr>
          </a:p>
          <a:p>
            <a:pPr algn="l"/>
            <a:r>
              <a:rPr lang="pt-BR" sz="1400" dirty="0" smtClean="0">
                <a:solidFill>
                  <a:srgbClr val="B48FFF"/>
                </a:solidFill>
                <a:latin typeface="Century Gothic" pitchFamily="34" charset="0"/>
              </a:rPr>
              <a:t>/CDCC/USP</a:t>
            </a:r>
          </a:p>
          <a:p>
            <a:endParaRPr lang="pt-BR" dirty="0">
              <a:solidFill>
                <a:schemeClr val="accent1"/>
              </a:solidFill>
            </a:endParaRPr>
          </a:p>
        </p:txBody>
      </p:sp>
      <p:pic>
        <p:nvPicPr>
          <p:cNvPr id="16" name="Picture 2" descr="C:\Users\ANDRE\Documents\1-OBSERVATÓRIO\1-ATIVIDADES\4-Minicursos\minicursos-2015\1-minicurso-IA-prim-sem-2015\divulgacao\figura-para-facebook-e-site-IA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07904" y="188640"/>
            <a:ext cx="2016224" cy="2016224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Documents and Settings\andre silva\Meus documentos\CONCURSO_CDCC\apresentações\Imagens\Estrut Galáxia\NGC4565.jpg"/>
          <p:cNvPicPr>
            <a:picLocks noChangeAspect="1" noChangeArrowheads="1"/>
          </p:cNvPicPr>
          <p:nvPr/>
        </p:nvPicPr>
        <p:blipFill>
          <a:blip r:embed="rId2" cstate="print">
            <a:lum contrast="16000"/>
          </a:blip>
          <a:srcRect/>
          <a:stretch>
            <a:fillRect/>
          </a:stretch>
        </p:blipFill>
        <p:spPr bwMode="auto">
          <a:xfrm>
            <a:off x="0" y="695325"/>
            <a:ext cx="9144000" cy="616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3" name="Título 3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pt-BR" sz="4000" dirty="0" smtClean="0">
                <a:solidFill>
                  <a:schemeClr val="bg1"/>
                </a:solidFill>
                <a:latin typeface="Century Gothic" pitchFamily="34" charset="0"/>
              </a:rPr>
              <a:t>Como seria a Via Láctea de perfil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0" y="6581775"/>
            <a:ext cx="6786563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l">
              <a:defRPr/>
            </a:pPr>
            <a:r>
              <a:rPr lang="pt-BR" sz="1200" dirty="0">
                <a:solidFill>
                  <a:srgbClr val="B48FFF"/>
                </a:solidFill>
                <a:latin typeface="Century Gothic" pitchFamily="34" charset="0"/>
              </a:rPr>
              <a:t>Crédito da imagem: Bruce Hugo e Leslie </a:t>
            </a:r>
            <a:r>
              <a:rPr lang="pt-BR" sz="1200" dirty="0" err="1">
                <a:solidFill>
                  <a:srgbClr val="B48FFF"/>
                </a:solidFill>
                <a:latin typeface="Century Gothic" pitchFamily="34" charset="0"/>
              </a:rPr>
              <a:t>Gaul</a:t>
            </a:r>
            <a:r>
              <a:rPr lang="pt-BR" sz="1200" dirty="0">
                <a:solidFill>
                  <a:srgbClr val="B48FFF"/>
                </a:solidFill>
                <a:latin typeface="Century Gothic" pitchFamily="34" charset="0"/>
              </a:rPr>
              <a:t>/Adam </a:t>
            </a:r>
            <a:r>
              <a:rPr lang="pt-BR" sz="1200" dirty="0" err="1">
                <a:solidFill>
                  <a:srgbClr val="B48FFF"/>
                </a:solidFill>
                <a:latin typeface="Century Gothic" pitchFamily="34" charset="0"/>
              </a:rPr>
              <a:t>Block</a:t>
            </a:r>
            <a:r>
              <a:rPr lang="pt-BR" sz="1200" dirty="0">
                <a:solidFill>
                  <a:srgbClr val="B48FFF"/>
                </a:solidFill>
                <a:latin typeface="Century Gothic" pitchFamily="34" charset="0"/>
              </a:rPr>
              <a:t>/NOAO/AURA/NSF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714375" y="2718048"/>
            <a:ext cx="7772400" cy="1143000"/>
          </a:xfrm>
        </p:spPr>
        <p:txBody>
          <a:bodyPr/>
          <a:lstStyle/>
          <a:p>
            <a:pPr>
              <a:lnSpc>
                <a:spcPct val="150000"/>
              </a:lnSpc>
              <a:defRPr/>
            </a:pPr>
            <a:r>
              <a:rPr lang="pt-BR" dirty="0" smtClean="0">
                <a:solidFill>
                  <a:srgbClr val="B48FFF"/>
                </a:solidFill>
                <a:latin typeface="Century Gothic" pitchFamily="34" charset="0"/>
              </a:rPr>
              <a:t>Estrutura da Galáxia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Imagem 1"/>
          <p:cNvPicPr>
            <a:picLocks noChangeAspect="1" noChangeArrowheads="1"/>
          </p:cNvPicPr>
          <p:nvPr/>
        </p:nvPicPr>
        <p:blipFill>
          <a:blip r:embed="rId2" cstate="print">
            <a:lum bright="-16000" contrast="34000"/>
          </a:blip>
          <a:srcRect l="8549" t="8549" r="9449" b="13048"/>
          <a:stretch>
            <a:fillRect/>
          </a:stretch>
        </p:blipFill>
        <p:spPr bwMode="auto">
          <a:xfrm>
            <a:off x="1005201" y="113738"/>
            <a:ext cx="6878620" cy="65767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1" name="Título 1"/>
          <p:cNvSpPr>
            <a:spLocks noGrp="1"/>
          </p:cNvSpPr>
          <p:nvPr>
            <p:ph type="title"/>
          </p:nvPr>
        </p:nvSpPr>
        <p:spPr>
          <a:xfrm>
            <a:off x="642938" y="0"/>
            <a:ext cx="7772400" cy="1143000"/>
          </a:xfrm>
        </p:spPr>
        <p:txBody>
          <a:bodyPr/>
          <a:lstStyle/>
          <a:p>
            <a:r>
              <a:rPr lang="pt-BR" dirty="0" smtClean="0">
                <a:solidFill>
                  <a:schemeClr val="bg1"/>
                </a:solidFill>
                <a:latin typeface="Century Gothic" pitchFamily="34" charset="0"/>
              </a:rPr>
              <a:t>Via Láctea: estrutura</a:t>
            </a:r>
          </a:p>
        </p:txBody>
      </p:sp>
      <p:sp>
        <p:nvSpPr>
          <p:cNvPr id="16" name="Chave esquerda 15"/>
          <p:cNvSpPr>
            <a:spLocks/>
          </p:cNvSpPr>
          <p:nvPr/>
        </p:nvSpPr>
        <p:spPr bwMode="auto">
          <a:xfrm rot="10800000">
            <a:off x="6516217" y="3573013"/>
            <a:ext cx="571500" cy="1627637"/>
          </a:xfrm>
          <a:prstGeom prst="leftBrace">
            <a:avLst>
              <a:gd name="adj1" fmla="val 39073"/>
              <a:gd name="adj2" fmla="val 48995"/>
            </a:avLst>
          </a:prstGeom>
          <a:noFill/>
          <a:ln w="25400" algn="ctr">
            <a:solidFill>
              <a:schemeClr val="bg1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pt-BR">
              <a:latin typeface="Century Gothic" pitchFamily="34" charset="0"/>
            </a:endParaRPr>
          </a:p>
        </p:txBody>
      </p:sp>
      <p:sp>
        <p:nvSpPr>
          <p:cNvPr id="17" name="Título 3"/>
          <p:cNvSpPr txBox="1">
            <a:spLocks/>
          </p:cNvSpPr>
          <p:nvPr/>
        </p:nvSpPr>
        <p:spPr bwMode="auto">
          <a:xfrm>
            <a:off x="7236296" y="3933056"/>
            <a:ext cx="2244228" cy="928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pPr algn="l">
              <a:defRPr/>
            </a:pPr>
            <a:r>
              <a:rPr lang="pt-BR" sz="2800" b="0" kern="0" dirty="0">
                <a:solidFill>
                  <a:schemeClr val="bg1"/>
                </a:solidFill>
                <a:latin typeface="Century Gothic" pitchFamily="34" charset="0"/>
                <a:ea typeface="+mj-ea"/>
                <a:cs typeface="+mj-cs"/>
              </a:rPr>
              <a:t>26 mil </a:t>
            </a:r>
            <a:r>
              <a:rPr lang="pt-BR" sz="2800" b="0" kern="0" dirty="0" err="1">
                <a:solidFill>
                  <a:schemeClr val="bg1"/>
                </a:solidFill>
                <a:latin typeface="Century Gothic" pitchFamily="34" charset="0"/>
                <a:ea typeface="+mj-ea"/>
                <a:cs typeface="+mj-cs"/>
              </a:rPr>
              <a:t>a.l.</a:t>
            </a:r>
            <a:endParaRPr lang="pt-BR" sz="2800" b="0" kern="0" dirty="0">
              <a:solidFill>
                <a:schemeClr val="bg1"/>
              </a:solidFill>
              <a:latin typeface="Century Gothic" pitchFamily="34" charset="0"/>
              <a:ea typeface="+mj-ea"/>
              <a:cs typeface="+mj-cs"/>
            </a:endParaRPr>
          </a:p>
        </p:txBody>
      </p:sp>
      <p:grpSp>
        <p:nvGrpSpPr>
          <p:cNvPr id="2" name="Grupo 18"/>
          <p:cNvGrpSpPr>
            <a:grpSpLocks/>
          </p:cNvGrpSpPr>
          <p:nvPr/>
        </p:nvGrpSpPr>
        <p:grpSpPr bwMode="auto">
          <a:xfrm>
            <a:off x="4173322" y="4902529"/>
            <a:ext cx="4863174" cy="1281939"/>
            <a:chOff x="4173319" y="4902543"/>
            <a:chExt cx="4863204" cy="1281945"/>
          </a:xfrm>
        </p:grpSpPr>
        <p:grpSp>
          <p:nvGrpSpPr>
            <p:cNvPr id="17426" name="Grupo 13"/>
            <p:cNvGrpSpPr>
              <a:grpSpLocks/>
            </p:cNvGrpSpPr>
            <p:nvPr/>
          </p:nvGrpSpPr>
          <p:grpSpPr bwMode="auto">
            <a:xfrm>
              <a:off x="4173319" y="4902543"/>
              <a:ext cx="4863204" cy="1281945"/>
              <a:chOff x="4173319" y="4902543"/>
              <a:chExt cx="4863204" cy="1281945"/>
            </a:xfrm>
          </p:grpSpPr>
          <p:sp>
            <p:nvSpPr>
              <p:cNvPr id="17428" name="Elipse 3"/>
              <p:cNvSpPr>
                <a:spLocks noChangeArrowheads="1"/>
              </p:cNvSpPr>
              <p:nvPr/>
            </p:nvSpPr>
            <p:spPr bwMode="auto">
              <a:xfrm rot="2270263">
                <a:off x="4173319" y="4902543"/>
                <a:ext cx="571504" cy="571505"/>
              </a:xfrm>
              <a:prstGeom prst="ellipse">
                <a:avLst/>
              </a:prstGeom>
              <a:noFill/>
              <a:ln w="25400" algn="ctr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pt-BR">
                  <a:latin typeface="Century Gothic" pitchFamily="34" charset="0"/>
                </a:endParaRPr>
              </a:p>
            </p:txBody>
          </p:sp>
          <p:cxnSp>
            <p:nvCxnSpPr>
              <p:cNvPr id="17429" name="Conector reto 5"/>
              <p:cNvCxnSpPr>
                <a:cxnSpLocks noChangeShapeType="1"/>
                <a:stCxn id="17428" idx="6"/>
              </p:cNvCxnSpPr>
              <p:nvPr/>
            </p:nvCxnSpPr>
            <p:spPr bwMode="auto">
              <a:xfrm>
                <a:off x="4684744" y="5363583"/>
                <a:ext cx="1471441" cy="513707"/>
              </a:xfrm>
              <a:prstGeom prst="line">
                <a:avLst/>
              </a:prstGeom>
              <a:noFill/>
              <a:ln w="25400" algn="ctr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</p:cxnSp>
          <p:sp>
            <p:nvSpPr>
              <p:cNvPr id="17431" name="CaixaDeTexto 12"/>
              <p:cNvSpPr txBox="1">
                <a:spLocks noChangeArrowheads="1"/>
              </p:cNvSpPr>
              <p:nvPr/>
            </p:nvSpPr>
            <p:spPr bwMode="auto">
              <a:xfrm>
                <a:off x="6004181" y="5661266"/>
                <a:ext cx="3032342" cy="52322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pt-BR" sz="2800" b="0" dirty="0">
                    <a:solidFill>
                      <a:srgbClr val="FFFF00"/>
                    </a:solidFill>
                    <a:latin typeface="Century Gothic" pitchFamily="34" charset="0"/>
                  </a:rPr>
                  <a:t>Posição do Sol</a:t>
                </a:r>
              </a:p>
            </p:txBody>
          </p:sp>
        </p:grpSp>
        <p:sp>
          <p:nvSpPr>
            <p:cNvPr id="17427" name="Elipse 17"/>
            <p:cNvSpPr>
              <a:spLocks noChangeArrowheads="1"/>
            </p:cNvSpPr>
            <p:nvPr/>
          </p:nvSpPr>
          <p:spPr bwMode="auto">
            <a:xfrm>
              <a:off x="4387634" y="5116857"/>
              <a:ext cx="142876" cy="142877"/>
            </a:xfrm>
            <a:prstGeom prst="ellipse">
              <a:avLst/>
            </a:prstGeom>
            <a:solidFill>
              <a:srgbClr val="FFFF00"/>
            </a:solidFill>
            <a:ln w="12700" algn="ctr">
              <a:noFill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pt-BR">
                <a:latin typeface="Century Gothic" pitchFamily="34" charset="0"/>
              </a:endParaRPr>
            </a:p>
          </p:txBody>
        </p:sp>
      </p:grpSp>
      <p:cxnSp>
        <p:nvCxnSpPr>
          <p:cNvPr id="15" name="Conector reto 14"/>
          <p:cNvCxnSpPr>
            <a:cxnSpLocks noChangeShapeType="1"/>
          </p:cNvCxnSpPr>
          <p:nvPr/>
        </p:nvCxnSpPr>
        <p:spPr bwMode="auto">
          <a:xfrm>
            <a:off x="4716016" y="3561968"/>
            <a:ext cx="1857375" cy="1588"/>
          </a:xfrm>
          <a:prstGeom prst="line">
            <a:avLst/>
          </a:prstGeom>
          <a:noFill/>
          <a:ln w="25400" algn="ctr">
            <a:solidFill>
              <a:schemeClr val="bg1"/>
            </a:solidFill>
            <a:prstDash val="dash"/>
            <a:round/>
            <a:headEnd type="none" w="sm" len="sm"/>
            <a:tailEnd type="none" w="sm" len="sm"/>
          </a:ln>
        </p:spPr>
      </p:cxnSp>
      <p:cxnSp>
        <p:nvCxnSpPr>
          <p:cNvPr id="19" name="Conector reto 18"/>
          <p:cNvCxnSpPr>
            <a:cxnSpLocks noChangeShapeType="1"/>
          </p:cNvCxnSpPr>
          <p:nvPr/>
        </p:nvCxnSpPr>
        <p:spPr bwMode="auto">
          <a:xfrm>
            <a:off x="4644008" y="5202912"/>
            <a:ext cx="1857375" cy="1587"/>
          </a:xfrm>
          <a:prstGeom prst="line">
            <a:avLst/>
          </a:prstGeom>
          <a:noFill/>
          <a:ln w="25400" algn="ctr">
            <a:solidFill>
              <a:schemeClr val="bg1"/>
            </a:solidFill>
            <a:prstDash val="dash"/>
            <a:round/>
            <a:headEnd type="none" w="sm" len="sm"/>
            <a:tailEnd type="none" w="sm" len="sm"/>
          </a:ln>
        </p:spPr>
      </p:cxnSp>
      <p:grpSp>
        <p:nvGrpSpPr>
          <p:cNvPr id="4" name="Grupo 37"/>
          <p:cNvGrpSpPr>
            <a:grpSpLocks/>
          </p:cNvGrpSpPr>
          <p:nvPr/>
        </p:nvGrpSpPr>
        <p:grpSpPr bwMode="auto">
          <a:xfrm>
            <a:off x="1619672" y="836713"/>
            <a:ext cx="7200801" cy="5040559"/>
            <a:chOff x="1619645" y="980713"/>
            <a:chExt cx="7200832" cy="5040549"/>
          </a:xfrm>
        </p:grpSpPr>
        <p:grpSp>
          <p:nvGrpSpPr>
            <p:cNvPr id="17419" name="Grupo 13"/>
            <p:cNvGrpSpPr>
              <a:grpSpLocks/>
            </p:cNvGrpSpPr>
            <p:nvPr/>
          </p:nvGrpSpPr>
          <p:grpSpPr bwMode="auto">
            <a:xfrm>
              <a:off x="3113818" y="980713"/>
              <a:ext cx="5706659" cy="2243742"/>
              <a:chOff x="2961406" y="4695494"/>
              <a:chExt cx="5706693" cy="2243750"/>
            </a:xfrm>
          </p:grpSpPr>
          <p:cxnSp>
            <p:nvCxnSpPr>
              <p:cNvPr id="17423" name="Conector reto 5"/>
              <p:cNvCxnSpPr>
                <a:cxnSpLocks noChangeShapeType="1"/>
                <a:stCxn id="17421" idx="3"/>
                <a:endCxn id="17425" idx="2"/>
              </p:cNvCxnSpPr>
              <p:nvPr/>
            </p:nvCxnSpPr>
            <p:spPr bwMode="auto">
              <a:xfrm flipV="1">
                <a:off x="2961406" y="5218714"/>
                <a:ext cx="4266521" cy="1720530"/>
              </a:xfrm>
              <a:prstGeom prst="line">
                <a:avLst/>
              </a:prstGeom>
              <a:noFill/>
              <a:ln w="25400" algn="ctr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</p:cxnSp>
          <p:sp>
            <p:nvSpPr>
              <p:cNvPr id="17425" name="CaixaDeTexto 12"/>
              <p:cNvSpPr txBox="1">
                <a:spLocks noChangeArrowheads="1"/>
              </p:cNvSpPr>
              <p:nvPr/>
            </p:nvSpPr>
            <p:spPr bwMode="auto">
              <a:xfrm>
                <a:off x="5787753" y="4695494"/>
                <a:ext cx="2880346" cy="5232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pt-BR" sz="2800" b="0" dirty="0">
                    <a:solidFill>
                      <a:srgbClr val="FFFF00"/>
                    </a:solidFill>
                    <a:latin typeface="Century Gothic" pitchFamily="34" charset="0"/>
                  </a:rPr>
                  <a:t>Braços espirais</a:t>
                </a:r>
              </a:p>
            </p:txBody>
          </p:sp>
        </p:grpSp>
        <p:cxnSp>
          <p:nvCxnSpPr>
            <p:cNvPr id="17420" name="Conector reto 5"/>
            <p:cNvCxnSpPr>
              <a:cxnSpLocks noChangeShapeType="1"/>
            </p:cNvCxnSpPr>
            <p:nvPr/>
          </p:nvCxnSpPr>
          <p:spPr bwMode="auto">
            <a:xfrm flipV="1">
              <a:off x="6084160" y="1484770"/>
              <a:ext cx="1280741" cy="1512162"/>
            </a:xfrm>
            <a:prstGeom prst="line">
              <a:avLst/>
            </a:prstGeom>
            <a:noFill/>
            <a:ln w="25400" algn="ctr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</p:cxnSp>
        <p:sp>
          <p:nvSpPr>
            <p:cNvPr id="17421" name="Forma livre 40"/>
            <p:cNvSpPr>
              <a:spLocks noChangeArrowheads="1"/>
            </p:cNvSpPr>
            <p:nvPr/>
          </p:nvSpPr>
          <p:spPr bwMode="auto">
            <a:xfrm>
              <a:off x="2771778" y="2564885"/>
              <a:ext cx="4104474" cy="3456377"/>
            </a:xfrm>
            <a:custGeom>
              <a:avLst/>
              <a:gdLst>
                <a:gd name="T0" fmla="*/ 1849275 w 3193575"/>
                <a:gd name="T1" fmla="*/ 475396 h 2777319"/>
                <a:gd name="T2" fmla="*/ 1480785 w 3193575"/>
                <a:gd name="T3" fmla="*/ 134202 h 2777319"/>
                <a:gd name="T4" fmla="*/ 825689 w 3193575"/>
                <a:gd name="T5" fmla="*/ 65964 h 2777319"/>
                <a:gd name="T6" fmla="*/ 266131 w 3193575"/>
                <a:gd name="T7" fmla="*/ 529987 h 2777319"/>
                <a:gd name="T8" fmla="*/ 47767 w 3193575"/>
                <a:gd name="T9" fmla="*/ 1403448 h 2777319"/>
                <a:gd name="T10" fmla="*/ 552734 w 3193575"/>
                <a:gd name="T11" fmla="*/ 2304197 h 2777319"/>
                <a:gd name="T12" fmla="*/ 1235126 w 3193575"/>
                <a:gd name="T13" fmla="*/ 2713629 h 2777319"/>
                <a:gd name="T14" fmla="*/ 2395181 w 3193575"/>
                <a:gd name="T15" fmla="*/ 2686335 h 2777319"/>
                <a:gd name="T16" fmla="*/ 3077569 w 3193575"/>
                <a:gd name="T17" fmla="*/ 2304197 h 2777319"/>
                <a:gd name="T18" fmla="*/ 3091217 w 3193575"/>
                <a:gd name="T19" fmla="*/ 2290549 h 277731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193575"/>
                <a:gd name="T31" fmla="*/ 0 h 2777319"/>
                <a:gd name="T32" fmla="*/ 3193575 w 3193575"/>
                <a:gd name="T33" fmla="*/ 2777319 h 277731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193575" h="2777319">
                  <a:moveTo>
                    <a:pt x="1849271" y="475396"/>
                  </a:moveTo>
                  <a:cubicBezTo>
                    <a:pt x="1750324" y="338918"/>
                    <a:pt x="1651378" y="202441"/>
                    <a:pt x="1480781" y="134202"/>
                  </a:cubicBezTo>
                  <a:cubicBezTo>
                    <a:pt x="1310184" y="65963"/>
                    <a:pt x="1028131" y="0"/>
                    <a:pt x="825689" y="65964"/>
                  </a:cubicBezTo>
                  <a:cubicBezTo>
                    <a:pt x="623247" y="131928"/>
                    <a:pt x="395785" y="307074"/>
                    <a:pt x="266131" y="529987"/>
                  </a:cubicBezTo>
                  <a:cubicBezTo>
                    <a:pt x="136477" y="752900"/>
                    <a:pt x="0" y="1107743"/>
                    <a:pt x="47767" y="1403444"/>
                  </a:cubicBezTo>
                  <a:cubicBezTo>
                    <a:pt x="95534" y="1699146"/>
                    <a:pt x="354842" y="2085832"/>
                    <a:pt x="552734" y="2304196"/>
                  </a:cubicBezTo>
                  <a:cubicBezTo>
                    <a:pt x="750626" y="2522560"/>
                    <a:pt x="928048" y="2649939"/>
                    <a:pt x="1235122" y="2713629"/>
                  </a:cubicBezTo>
                  <a:cubicBezTo>
                    <a:pt x="1542196" y="2777319"/>
                    <a:pt x="2088107" y="2754573"/>
                    <a:pt x="2395181" y="2686334"/>
                  </a:cubicBezTo>
                  <a:cubicBezTo>
                    <a:pt x="2702256" y="2618095"/>
                    <a:pt x="2961563" y="2370160"/>
                    <a:pt x="3077569" y="2304196"/>
                  </a:cubicBezTo>
                  <a:cubicBezTo>
                    <a:pt x="3193575" y="2238232"/>
                    <a:pt x="3142396" y="2264390"/>
                    <a:pt x="3091217" y="2290549"/>
                  </a:cubicBezTo>
                </a:path>
              </a:pathLst>
            </a:custGeom>
            <a:noFill/>
            <a:ln w="25400" algn="ctr">
              <a:solidFill>
                <a:schemeClr val="bg1"/>
              </a:solidFill>
              <a:prstDash val="lgDash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pt-BR">
                <a:latin typeface="Century Gothic" pitchFamily="34" charset="0"/>
              </a:endParaRPr>
            </a:p>
          </p:txBody>
        </p:sp>
        <p:sp>
          <p:nvSpPr>
            <p:cNvPr id="17422" name="Forma livre 41"/>
            <p:cNvSpPr>
              <a:spLocks noChangeArrowheads="1"/>
            </p:cNvSpPr>
            <p:nvPr/>
          </p:nvSpPr>
          <p:spPr bwMode="auto">
            <a:xfrm>
              <a:off x="1619645" y="1268746"/>
              <a:ext cx="4536524" cy="3672398"/>
            </a:xfrm>
            <a:custGeom>
              <a:avLst/>
              <a:gdLst>
                <a:gd name="T0" fmla="*/ 1842447 w 3734936"/>
                <a:gd name="T1" fmla="*/ 2495266 h 2852382"/>
                <a:gd name="T2" fmla="*/ 1992573 w 3734936"/>
                <a:gd name="T3" fmla="*/ 2659038 h 2852382"/>
                <a:gd name="T4" fmla="*/ 2306470 w 3734936"/>
                <a:gd name="T5" fmla="*/ 2809164 h 2852382"/>
                <a:gd name="T6" fmla="*/ 2852382 w 3734936"/>
                <a:gd name="T7" fmla="*/ 2809164 h 2852382"/>
                <a:gd name="T8" fmla="*/ 3289110 w 3734936"/>
                <a:gd name="T9" fmla="*/ 2549856 h 2852382"/>
                <a:gd name="T10" fmla="*/ 3671246 w 3734936"/>
                <a:gd name="T11" fmla="*/ 2085833 h 2852382"/>
                <a:gd name="T12" fmla="*/ 3671246 w 3734936"/>
                <a:gd name="T13" fmla="*/ 1403445 h 2852382"/>
                <a:gd name="T14" fmla="*/ 3548418 w 3734936"/>
                <a:gd name="T15" fmla="*/ 1075899 h 2852382"/>
                <a:gd name="T16" fmla="*/ 3261814 w 3734936"/>
                <a:gd name="T17" fmla="*/ 557284 h 2852382"/>
                <a:gd name="T18" fmla="*/ 2483892 w 3734936"/>
                <a:gd name="T19" fmla="*/ 65964 h 2852382"/>
                <a:gd name="T20" fmla="*/ 1228298 w 3734936"/>
                <a:gd name="T21" fmla="*/ 161499 h 2852382"/>
                <a:gd name="T22" fmla="*/ 313898 w 3734936"/>
                <a:gd name="T23" fmla="*/ 857535 h 2852382"/>
                <a:gd name="T24" fmla="*/ 0 w 3734936"/>
                <a:gd name="T25" fmla="*/ 1335206 h 285238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734936"/>
                <a:gd name="T40" fmla="*/ 0 h 2852382"/>
                <a:gd name="T41" fmla="*/ 3734936 w 3734936"/>
                <a:gd name="T42" fmla="*/ 2852382 h 285238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734936" h="2852382">
                  <a:moveTo>
                    <a:pt x="1842447" y="2495266"/>
                  </a:moveTo>
                  <a:cubicBezTo>
                    <a:pt x="1878841" y="2550994"/>
                    <a:pt x="1915236" y="2606723"/>
                    <a:pt x="1992573" y="2659039"/>
                  </a:cubicBezTo>
                  <a:cubicBezTo>
                    <a:pt x="2069910" y="2711355"/>
                    <a:pt x="2163170" y="2784143"/>
                    <a:pt x="2306471" y="2809164"/>
                  </a:cubicBezTo>
                  <a:cubicBezTo>
                    <a:pt x="2449772" y="2834185"/>
                    <a:pt x="2688609" y="2852382"/>
                    <a:pt x="2852382" y="2809164"/>
                  </a:cubicBezTo>
                  <a:cubicBezTo>
                    <a:pt x="3016155" y="2765946"/>
                    <a:pt x="3152633" y="2670412"/>
                    <a:pt x="3289110" y="2549857"/>
                  </a:cubicBezTo>
                  <a:cubicBezTo>
                    <a:pt x="3425587" y="2429302"/>
                    <a:pt x="3607558" y="2276902"/>
                    <a:pt x="3671247" y="2085833"/>
                  </a:cubicBezTo>
                  <a:cubicBezTo>
                    <a:pt x="3734936" y="1894764"/>
                    <a:pt x="3691718" y="1571767"/>
                    <a:pt x="3671247" y="1403445"/>
                  </a:cubicBezTo>
                  <a:cubicBezTo>
                    <a:pt x="3650776" y="1235123"/>
                    <a:pt x="3616657" y="1216926"/>
                    <a:pt x="3548418" y="1075899"/>
                  </a:cubicBezTo>
                  <a:cubicBezTo>
                    <a:pt x="3480179" y="934872"/>
                    <a:pt x="3439236" y="725607"/>
                    <a:pt x="3261815" y="557284"/>
                  </a:cubicBezTo>
                  <a:cubicBezTo>
                    <a:pt x="3084394" y="388961"/>
                    <a:pt x="2822812" y="131928"/>
                    <a:pt x="2483892" y="65964"/>
                  </a:cubicBezTo>
                  <a:cubicBezTo>
                    <a:pt x="2144973" y="0"/>
                    <a:pt x="1589964" y="29571"/>
                    <a:pt x="1228298" y="161499"/>
                  </a:cubicBezTo>
                  <a:cubicBezTo>
                    <a:pt x="866632" y="293427"/>
                    <a:pt x="518614" y="661917"/>
                    <a:pt x="313898" y="857535"/>
                  </a:cubicBezTo>
                  <a:cubicBezTo>
                    <a:pt x="109182" y="1053153"/>
                    <a:pt x="54591" y="1194179"/>
                    <a:pt x="0" y="1335206"/>
                  </a:cubicBezTo>
                </a:path>
              </a:pathLst>
            </a:custGeom>
            <a:noFill/>
            <a:ln w="25400" algn="ctr">
              <a:solidFill>
                <a:schemeClr val="bg1"/>
              </a:solidFill>
              <a:prstDash val="lgDash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pt-BR">
                <a:latin typeface="Century Gothic" pitchFamily="34" charset="0"/>
              </a:endParaRPr>
            </a:p>
          </p:txBody>
        </p:sp>
      </p:grpSp>
      <p:sp>
        <p:nvSpPr>
          <p:cNvPr id="46" name="CaixaDeTexto 45"/>
          <p:cNvSpPr txBox="1"/>
          <p:nvPr/>
        </p:nvSpPr>
        <p:spPr>
          <a:xfrm>
            <a:off x="0" y="6581775"/>
            <a:ext cx="6786563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l">
              <a:defRPr/>
            </a:pPr>
            <a:r>
              <a:rPr lang="pt-BR" sz="1200">
                <a:solidFill>
                  <a:schemeClr val="accent6">
                    <a:lumMod val="40000"/>
                    <a:lumOff val="60000"/>
                  </a:schemeClr>
                </a:solidFill>
                <a:latin typeface="Century Gothic" pitchFamily="34" charset="0"/>
              </a:rPr>
              <a:t>Crédito da imagem: NASA</a:t>
            </a:r>
            <a:endParaRPr lang="pt-BR" sz="1200">
              <a:solidFill>
                <a:schemeClr val="accent2">
                  <a:lumMod val="40000"/>
                  <a:lumOff val="60000"/>
                </a:schemeClr>
              </a:solidFill>
              <a:latin typeface="Century Gothic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Elipse 75"/>
          <p:cNvSpPr>
            <a:spLocks noChangeAspect="1"/>
          </p:cNvSpPr>
          <p:nvPr/>
        </p:nvSpPr>
        <p:spPr bwMode="auto">
          <a:xfrm>
            <a:off x="0" y="-99392"/>
            <a:ext cx="9144000" cy="7056784"/>
          </a:xfrm>
          <a:prstGeom prst="ellipse">
            <a:avLst/>
          </a:prstGeom>
          <a:gradFill>
            <a:gsLst>
              <a:gs pos="18000">
                <a:schemeClr val="bg1">
                  <a:alpha val="0"/>
                </a:schemeClr>
              </a:gs>
              <a:gs pos="91000">
                <a:srgbClr val="7030A0">
                  <a:alpha val="52000"/>
                </a:srgbClr>
              </a:gs>
              <a:gs pos="100000">
                <a:schemeClr val="tx1">
                  <a:alpha val="23000"/>
                </a:schemeClr>
              </a:gs>
            </a:gsLst>
            <a:path path="shape">
              <a:fillToRect l="50000" t="50000" r="50000" b="50000"/>
            </a:path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12" name="Elipse 11"/>
          <p:cNvSpPr>
            <a:spLocks noChangeAspect="1"/>
          </p:cNvSpPr>
          <p:nvPr/>
        </p:nvSpPr>
        <p:spPr bwMode="auto">
          <a:xfrm rot="3380">
            <a:off x="2989064" y="2231095"/>
            <a:ext cx="3096412" cy="2522969"/>
          </a:xfrm>
          <a:prstGeom prst="ellipse">
            <a:avLst/>
          </a:prstGeom>
          <a:gradFill flip="none" rotWithShape="1">
            <a:gsLst>
              <a:gs pos="9000">
                <a:schemeClr val="bg1"/>
              </a:gs>
              <a:gs pos="64000">
                <a:srgbClr val="C00000">
                  <a:alpha val="56000"/>
                </a:srgbClr>
              </a:gs>
              <a:gs pos="100000">
                <a:schemeClr val="tx1">
                  <a:alpha val="0"/>
                </a:schemeClr>
              </a:gs>
              <a:gs pos="95000">
                <a:srgbClr val="C00000">
                  <a:alpha val="0"/>
                </a:srgbClr>
              </a:gs>
            </a:gsLst>
            <a:path path="shape">
              <a:fillToRect l="50000" t="50000" r="50000" b="50000"/>
            </a:path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0" y="6537151"/>
            <a:ext cx="6786563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l">
              <a:defRPr/>
            </a:pPr>
            <a:r>
              <a:rPr lang="pt-BR" sz="1200" dirty="0">
                <a:solidFill>
                  <a:schemeClr val="accent6">
                    <a:lumMod val="40000"/>
                    <a:lumOff val="60000"/>
                  </a:schemeClr>
                </a:solidFill>
                <a:latin typeface="Century Gothic" pitchFamily="34" charset="0"/>
              </a:rPr>
              <a:t>Crédito da imagem:  </a:t>
            </a:r>
            <a:r>
              <a:rPr lang="pt-BR" sz="1200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Century Gothic" pitchFamily="34" charset="0"/>
              </a:rPr>
              <a:t>André Luiz da Silva/CDA/CDCC/USP</a:t>
            </a:r>
            <a:endParaRPr lang="pt-BR" sz="1200" dirty="0">
              <a:solidFill>
                <a:schemeClr val="accent2">
                  <a:lumMod val="40000"/>
                  <a:lumOff val="60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9" name="Elipse 8"/>
          <p:cNvSpPr>
            <a:spLocks noChangeAspect="1"/>
          </p:cNvSpPr>
          <p:nvPr/>
        </p:nvSpPr>
        <p:spPr bwMode="auto">
          <a:xfrm>
            <a:off x="0" y="3140968"/>
            <a:ext cx="9144000" cy="720080"/>
          </a:xfrm>
          <a:prstGeom prst="ellipse">
            <a:avLst/>
          </a:prstGeom>
          <a:gradFill>
            <a:gsLst>
              <a:gs pos="9000">
                <a:schemeClr val="bg1"/>
              </a:gs>
              <a:gs pos="49000">
                <a:srgbClr val="FFC000"/>
              </a:gs>
              <a:gs pos="100000">
                <a:schemeClr val="tx1">
                  <a:alpha val="0"/>
                </a:schemeClr>
              </a:gs>
              <a:gs pos="77000">
                <a:srgbClr val="9933FF">
                  <a:alpha val="76000"/>
                </a:srgbClr>
              </a:gs>
            </a:gsLst>
            <a:path path="shape">
              <a:fillToRect l="50000" t="50000" r="50000" b="50000"/>
            </a:path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10" name="Elipse 9"/>
          <p:cNvSpPr>
            <a:spLocks noChangeAspect="1"/>
          </p:cNvSpPr>
          <p:nvPr/>
        </p:nvSpPr>
        <p:spPr bwMode="auto">
          <a:xfrm rot="3380">
            <a:off x="3564514" y="2853909"/>
            <a:ext cx="1978485" cy="1272991"/>
          </a:xfrm>
          <a:prstGeom prst="ellipse">
            <a:avLst/>
          </a:prstGeom>
          <a:gradFill flip="none" rotWithShape="1">
            <a:gsLst>
              <a:gs pos="9000">
                <a:schemeClr val="bg1"/>
              </a:gs>
              <a:gs pos="64000">
                <a:srgbClr val="FFC000"/>
              </a:gs>
              <a:gs pos="100000">
                <a:schemeClr val="tx1">
                  <a:alpha val="0"/>
                </a:schemeClr>
              </a:gs>
              <a:gs pos="78000">
                <a:srgbClr val="FF0000">
                  <a:alpha val="30000"/>
                </a:srgbClr>
              </a:gs>
            </a:gsLst>
            <a:path path="shape">
              <a:fillToRect l="50000" t="50000" r="50000" b="50000"/>
            </a:path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11" name="Retângulo 10"/>
          <p:cNvSpPr/>
          <p:nvPr/>
        </p:nvSpPr>
        <p:spPr bwMode="auto">
          <a:xfrm>
            <a:off x="-3492896" y="3331592"/>
            <a:ext cx="15265696" cy="360040"/>
          </a:xfrm>
          <a:prstGeom prst="rect">
            <a:avLst/>
          </a:prstGeom>
          <a:gradFill flip="none" rotWithShape="1">
            <a:gsLst>
              <a:gs pos="11000">
                <a:schemeClr val="tx1"/>
              </a:gs>
              <a:gs pos="76000">
                <a:schemeClr val="tx1">
                  <a:alpha val="0"/>
                </a:schemeClr>
              </a:gs>
              <a:gs pos="90000">
                <a:schemeClr val="tx1">
                  <a:alpha val="0"/>
                </a:schemeClr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16" name="Elipse 15"/>
          <p:cNvSpPr>
            <a:spLocks noChangeAspect="1"/>
          </p:cNvSpPr>
          <p:nvPr/>
        </p:nvSpPr>
        <p:spPr bwMode="auto">
          <a:xfrm>
            <a:off x="5436096" y="4293096"/>
            <a:ext cx="216024" cy="216024"/>
          </a:xfrm>
          <a:prstGeom prst="ellipse">
            <a:avLst/>
          </a:prstGeom>
          <a:gradFill>
            <a:gsLst>
              <a:gs pos="18000">
                <a:schemeClr val="bg1"/>
              </a:gs>
              <a:gs pos="39000">
                <a:srgbClr val="EE8800"/>
              </a:gs>
              <a:gs pos="100000">
                <a:schemeClr val="tx1">
                  <a:alpha val="23000"/>
                </a:schemeClr>
              </a:gs>
            </a:gsLst>
            <a:path path="shape">
              <a:fillToRect l="50000" t="50000" r="50000" b="50000"/>
            </a:path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17" name="Elipse 16"/>
          <p:cNvSpPr>
            <a:spLocks noChangeAspect="1"/>
          </p:cNvSpPr>
          <p:nvPr/>
        </p:nvSpPr>
        <p:spPr bwMode="auto">
          <a:xfrm>
            <a:off x="3563888" y="4581128"/>
            <a:ext cx="216024" cy="216024"/>
          </a:xfrm>
          <a:prstGeom prst="ellipse">
            <a:avLst/>
          </a:prstGeom>
          <a:gradFill>
            <a:gsLst>
              <a:gs pos="18000">
                <a:schemeClr val="bg1"/>
              </a:gs>
              <a:gs pos="39000">
                <a:srgbClr val="EE8800"/>
              </a:gs>
              <a:gs pos="100000">
                <a:schemeClr val="tx1">
                  <a:alpha val="23000"/>
                </a:schemeClr>
              </a:gs>
            </a:gsLst>
            <a:path path="shape">
              <a:fillToRect l="50000" t="50000" r="50000" b="50000"/>
            </a:path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18" name="Elipse 17"/>
          <p:cNvSpPr>
            <a:spLocks noChangeAspect="1"/>
          </p:cNvSpPr>
          <p:nvPr/>
        </p:nvSpPr>
        <p:spPr bwMode="auto">
          <a:xfrm>
            <a:off x="4499992" y="4725144"/>
            <a:ext cx="216024" cy="216024"/>
          </a:xfrm>
          <a:prstGeom prst="ellipse">
            <a:avLst/>
          </a:prstGeom>
          <a:gradFill>
            <a:gsLst>
              <a:gs pos="18000">
                <a:schemeClr val="bg1"/>
              </a:gs>
              <a:gs pos="39000">
                <a:srgbClr val="EE8800"/>
              </a:gs>
              <a:gs pos="100000">
                <a:schemeClr val="tx1">
                  <a:alpha val="23000"/>
                </a:schemeClr>
              </a:gs>
            </a:gsLst>
            <a:path path="shape">
              <a:fillToRect l="50000" t="50000" r="50000" b="50000"/>
            </a:path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19" name="Elipse 18"/>
          <p:cNvSpPr>
            <a:spLocks noChangeAspect="1"/>
          </p:cNvSpPr>
          <p:nvPr/>
        </p:nvSpPr>
        <p:spPr bwMode="auto">
          <a:xfrm>
            <a:off x="5796136" y="2204864"/>
            <a:ext cx="216024" cy="216024"/>
          </a:xfrm>
          <a:prstGeom prst="ellipse">
            <a:avLst/>
          </a:prstGeom>
          <a:gradFill>
            <a:gsLst>
              <a:gs pos="18000">
                <a:schemeClr val="bg1"/>
              </a:gs>
              <a:gs pos="39000">
                <a:srgbClr val="EE8800"/>
              </a:gs>
              <a:gs pos="100000">
                <a:schemeClr val="tx1">
                  <a:alpha val="23000"/>
                </a:schemeClr>
              </a:gs>
            </a:gsLst>
            <a:path path="shape">
              <a:fillToRect l="50000" t="50000" r="50000" b="50000"/>
            </a:path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20" name="Elipse 19"/>
          <p:cNvSpPr>
            <a:spLocks noChangeAspect="1"/>
          </p:cNvSpPr>
          <p:nvPr/>
        </p:nvSpPr>
        <p:spPr bwMode="auto">
          <a:xfrm>
            <a:off x="4355976" y="1988840"/>
            <a:ext cx="216024" cy="216024"/>
          </a:xfrm>
          <a:prstGeom prst="ellipse">
            <a:avLst/>
          </a:prstGeom>
          <a:gradFill>
            <a:gsLst>
              <a:gs pos="18000">
                <a:schemeClr val="bg1"/>
              </a:gs>
              <a:gs pos="39000">
                <a:srgbClr val="EE8800"/>
              </a:gs>
              <a:gs pos="100000">
                <a:schemeClr val="tx1">
                  <a:alpha val="23000"/>
                </a:schemeClr>
              </a:gs>
            </a:gsLst>
            <a:path path="shape">
              <a:fillToRect l="50000" t="50000" r="50000" b="50000"/>
            </a:path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21" name="Elipse 20"/>
          <p:cNvSpPr>
            <a:spLocks noChangeAspect="1"/>
          </p:cNvSpPr>
          <p:nvPr/>
        </p:nvSpPr>
        <p:spPr bwMode="auto">
          <a:xfrm>
            <a:off x="3779912" y="2852936"/>
            <a:ext cx="216024" cy="216024"/>
          </a:xfrm>
          <a:prstGeom prst="ellipse">
            <a:avLst/>
          </a:prstGeom>
          <a:gradFill>
            <a:gsLst>
              <a:gs pos="18000">
                <a:schemeClr val="bg1"/>
              </a:gs>
              <a:gs pos="39000">
                <a:srgbClr val="EE8800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22" name="Elipse 21"/>
          <p:cNvSpPr>
            <a:spLocks noChangeAspect="1"/>
          </p:cNvSpPr>
          <p:nvPr/>
        </p:nvSpPr>
        <p:spPr bwMode="auto">
          <a:xfrm>
            <a:off x="2699792" y="2420888"/>
            <a:ext cx="216024" cy="216024"/>
          </a:xfrm>
          <a:prstGeom prst="ellipse">
            <a:avLst/>
          </a:prstGeom>
          <a:gradFill>
            <a:gsLst>
              <a:gs pos="18000">
                <a:schemeClr val="bg1"/>
              </a:gs>
              <a:gs pos="39000">
                <a:srgbClr val="EE8800"/>
              </a:gs>
              <a:gs pos="100000">
                <a:schemeClr val="tx1">
                  <a:alpha val="23000"/>
                </a:schemeClr>
              </a:gs>
            </a:gsLst>
            <a:path path="shape">
              <a:fillToRect l="50000" t="50000" r="50000" b="50000"/>
            </a:path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23" name="Elipse 22"/>
          <p:cNvSpPr>
            <a:spLocks noChangeAspect="1"/>
          </p:cNvSpPr>
          <p:nvPr/>
        </p:nvSpPr>
        <p:spPr bwMode="auto">
          <a:xfrm>
            <a:off x="2627784" y="4509120"/>
            <a:ext cx="216024" cy="216024"/>
          </a:xfrm>
          <a:prstGeom prst="ellipse">
            <a:avLst/>
          </a:prstGeom>
          <a:gradFill>
            <a:gsLst>
              <a:gs pos="18000">
                <a:schemeClr val="bg1"/>
              </a:gs>
              <a:gs pos="39000">
                <a:srgbClr val="EE8800"/>
              </a:gs>
              <a:gs pos="100000">
                <a:schemeClr val="tx1">
                  <a:alpha val="23000"/>
                </a:schemeClr>
              </a:gs>
            </a:gsLst>
            <a:path path="shape">
              <a:fillToRect l="50000" t="50000" r="50000" b="50000"/>
            </a:path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24" name="Elipse 23"/>
          <p:cNvSpPr>
            <a:spLocks noChangeAspect="1"/>
          </p:cNvSpPr>
          <p:nvPr/>
        </p:nvSpPr>
        <p:spPr bwMode="auto">
          <a:xfrm>
            <a:off x="6516216" y="4437112"/>
            <a:ext cx="216024" cy="216024"/>
          </a:xfrm>
          <a:prstGeom prst="ellipse">
            <a:avLst/>
          </a:prstGeom>
          <a:gradFill>
            <a:gsLst>
              <a:gs pos="18000">
                <a:schemeClr val="bg1"/>
              </a:gs>
              <a:gs pos="39000">
                <a:srgbClr val="EE8800"/>
              </a:gs>
              <a:gs pos="100000">
                <a:schemeClr val="tx1">
                  <a:alpha val="23000"/>
                </a:schemeClr>
              </a:gs>
            </a:gsLst>
            <a:path path="shape">
              <a:fillToRect l="50000" t="50000" r="50000" b="50000"/>
            </a:path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25" name="Elipse 24"/>
          <p:cNvSpPr>
            <a:spLocks noChangeAspect="1"/>
          </p:cNvSpPr>
          <p:nvPr/>
        </p:nvSpPr>
        <p:spPr bwMode="auto">
          <a:xfrm>
            <a:off x="5004048" y="1340768"/>
            <a:ext cx="216024" cy="216024"/>
          </a:xfrm>
          <a:prstGeom prst="ellipse">
            <a:avLst/>
          </a:prstGeom>
          <a:gradFill>
            <a:gsLst>
              <a:gs pos="18000">
                <a:schemeClr val="bg1"/>
              </a:gs>
              <a:gs pos="39000">
                <a:srgbClr val="EE8800"/>
              </a:gs>
              <a:gs pos="100000">
                <a:schemeClr val="tx1">
                  <a:alpha val="23000"/>
                </a:schemeClr>
              </a:gs>
            </a:gsLst>
            <a:path path="shape">
              <a:fillToRect l="50000" t="50000" r="50000" b="50000"/>
            </a:path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26" name="Elipse 25"/>
          <p:cNvSpPr>
            <a:spLocks noChangeAspect="1"/>
          </p:cNvSpPr>
          <p:nvPr/>
        </p:nvSpPr>
        <p:spPr bwMode="auto">
          <a:xfrm>
            <a:off x="3203848" y="1628800"/>
            <a:ext cx="216024" cy="216024"/>
          </a:xfrm>
          <a:prstGeom prst="ellipse">
            <a:avLst/>
          </a:prstGeom>
          <a:gradFill>
            <a:gsLst>
              <a:gs pos="18000">
                <a:schemeClr val="bg1"/>
              </a:gs>
              <a:gs pos="39000">
                <a:srgbClr val="EE8800"/>
              </a:gs>
              <a:gs pos="100000">
                <a:schemeClr val="tx1">
                  <a:alpha val="23000"/>
                </a:schemeClr>
              </a:gs>
            </a:gsLst>
            <a:path path="shape">
              <a:fillToRect l="50000" t="50000" r="50000" b="50000"/>
            </a:path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27" name="Elipse 26"/>
          <p:cNvSpPr>
            <a:spLocks noChangeAspect="1"/>
          </p:cNvSpPr>
          <p:nvPr/>
        </p:nvSpPr>
        <p:spPr bwMode="auto">
          <a:xfrm>
            <a:off x="5220072" y="5229200"/>
            <a:ext cx="216024" cy="216024"/>
          </a:xfrm>
          <a:prstGeom prst="ellipse">
            <a:avLst/>
          </a:prstGeom>
          <a:gradFill>
            <a:gsLst>
              <a:gs pos="18000">
                <a:schemeClr val="bg1"/>
              </a:gs>
              <a:gs pos="39000">
                <a:srgbClr val="EE8800"/>
              </a:gs>
              <a:gs pos="100000">
                <a:schemeClr val="tx1">
                  <a:alpha val="23000"/>
                </a:schemeClr>
              </a:gs>
            </a:gsLst>
            <a:path path="shape">
              <a:fillToRect l="50000" t="50000" r="50000" b="50000"/>
            </a:path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28" name="Elipse 27"/>
          <p:cNvSpPr>
            <a:spLocks noChangeAspect="1"/>
          </p:cNvSpPr>
          <p:nvPr/>
        </p:nvSpPr>
        <p:spPr bwMode="auto">
          <a:xfrm>
            <a:off x="3419872" y="5301208"/>
            <a:ext cx="216024" cy="216024"/>
          </a:xfrm>
          <a:prstGeom prst="ellipse">
            <a:avLst/>
          </a:prstGeom>
          <a:gradFill>
            <a:gsLst>
              <a:gs pos="18000">
                <a:schemeClr val="bg1"/>
              </a:gs>
              <a:gs pos="39000">
                <a:srgbClr val="EE8800"/>
              </a:gs>
              <a:gs pos="100000">
                <a:schemeClr val="tx1">
                  <a:alpha val="23000"/>
                </a:schemeClr>
              </a:gs>
            </a:gsLst>
            <a:path path="shape">
              <a:fillToRect l="50000" t="50000" r="50000" b="50000"/>
            </a:path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29" name="Elipse 28"/>
          <p:cNvSpPr>
            <a:spLocks noChangeAspect="1"/>
          </p:cNvSpPr>
          <p:nvPr/>
        </p:nvSpPr>
        <p:spPr bwMode="auto">
          <a:xfrm>
            <a:off x="6804248" y="2348880"/>
            <a:ext cx="216024" cy="216024"/>
          </a:xfrm>
          <a:prstGeom prst="ellipse">
            <a:avLst/>
          </a:prstGeom>
          <a:gradFill>
            <a:gsLst>
              <a:gs pos="18000">
                <a:schemeClr val="bg1"/>
              </a:gs>
              <a:gs pos="39000">
                <a:srgbClr val="EE8800"/>
              </a:gs>
              <a:gs pos="100000">
                <a:schemeClr val="tx1">
                  <a:alpha val="23000"/>
                </a:schemeClr>
              </a:gs>
            </a:gsLst>
            <a:path path="shape">
              <a:fillToRect l="50000" t="50000" r="50000" b="50000"/>
            </a:path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30" name="Elipse 29"/>
          <p:cNvSpPr>
            <a:spLocks noChangeAspect="1"/>
          </p:cNvSpPr>
          <p:nvPr/>
        </p:nvSpPr>
        <p:spPr bwMode="auto">
          <a:xfrm>
            <a:off x="2483768" y="4293096"/>
            <a:ext cx="216024" cy="216024"/>
          </a:xfrm>
          <a:prstGeom prst="ellipse">
            <a:avLst/>
          </a:prstGeom>
          <a:gradFill>
            <a:gsLst>
              <a:gs pos="18000">
                <a:schemeClr val="bg1"/>
              </a:gs>
              <a:gs pos="39000">
                <a:srgbClr val="EE8800"/>
              </a:gs>
              <a:gs pos="100000">
                <a:schemeClr val="tx1">
                  <a:alpha val="23000"/>
                </a:schemeClr>
              </a:gs>
            </a:gsLst>
            <a:path path="shape">
              <a:fillToRect l="50000" t="50000" r="50000" b="50000"/>
            </a:path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31" name="Elipse 30"/>
          <p:cNvSpPr>
            <a:spLocks noChangeAspect="1"/>
          </p:cNvSpPr>
          <p:nvPr/>
        </p:nvSpPr>
        <p:spPr bwMode="auto">
          <a:xfrm>
            <a:off x="5724128" y="4149080"/>
            <a:ext cx="216024" cy="216024"/>
          </a:xfrm>
          <a:prstGeom prst="ellipse">
            <a:avLst/>
          </a:prstGeom>
          <a:gradFill>
            <a:gsLst>
              <a:gs pos="18000">
                <a:schemeClr val="bg1"/>
              </a:gs>
              <a:gs pos="39000">
                <a:srgbClr val="EE8800"/>
              </a:gs>
              <a:gs pos="100000">
                <a:schemeClr val="tx1">
                  <a:alpha val="23000"/>
                </a:schemeClr>
              </a:gs>
            </a:gsLst>
            <a:path path="shape">
              <a:fillToRect l="50000" t="50000" r="50000" b="50000"/>
            </a:path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32" name="Elipse 31"/>
          <p:cNvSpPr>
            <a:spLocks noChangeAspect="1"/>
          </p:cNvSpPr>
          <p:nvPr/>
        </p:nvSpPr>
        <p:spPr bwMode="auto">
          <a:xfrm>
            <a:off x="4139952" y="1556792"/>
            <a:ext cx="216024" cy="216024"/>
          </a:xfrm>
          <a:prstGeom prst="ellipse">
            <a:avLst/>
          </a:prstGeom>
          <a:gradFill>
            <a:gsLst>
              <a:gs pos="18000">
                <a:schemeClr val="bg1"/>
              </a:gs>
              <a:gs pos="39000">
                <a:srgbClr val="EE8800"/>
              </a:gs>
              <a:gs pos="100000">
                <a:schemeClr val="tx1">
                  <a:alpha val="23000"/>
                </a:schemeClr>
              </a:gs>
            </a:gsLst>
            <a:path path="shape">
              <a:fillToRect l="50000" t="50000" r="50000" b="50000"/>
            </a:path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33" name="Chave esquerda 32"/>
          <p:cNvSpPr>
            <a:spLocks noChangeAspect="1"/>
          </p:cNvSpPr>
          <p:nvPr/>
        </p:nvSpPr>
        <p:spPr bwMode="auto">
          <a:xfrm rot="16200000">
            <a:off x="2892444" y="3210694"/>
            <a:ext cx="571500" cy="2736304"/>
          </a:xfrm>
          <a:prstGeom prst="leftBrace">
            <a:avLst>
              <a:gd name="adj1" fmla="val 39073"/>
              <a:gd name="adj2" fmla="val 48995"/>
            </a:avLst>
          </a:prstGeom>
          <a:noFill/>
          <a:ln w="25400" algn="ctr">
            <a:solidFill>
              <a:schemeClr val="bg1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pt-BR">
              <a:latin typeface="Century Gothic" pitchFamily="34" charset="0"/>
            </a:endParaRPr>
          </a:p>
        </p:txBody>
      </p:sp>
      <p:sp>
        <p:nvSpPr>
          <p:cNvPr id="34" name="Título 3"/>
          <p:cNvSpPr txBox="1">
            <a:spLocks noChangeAspect="1"/>
          </p:cNvSpPr>
          <p:nvPr/>
        </p:nvSpPr>
        <p:spPr bwMode="auto">
          <a:xfrm>
            <a:off x="2411760" y="4660552"/>
            <a:ext cx="2244228" cy="928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pPr algn="l">
              <a:defRPr/>
            </a:pPr>
            <a:r>
              <a:rPr lang="pt-BR" sz="2800" b="0" kern="0" dirty="0">
                <a:solidFill>
                  <a:schemeClr val="bg1"/>
                </a:solidFill>
                <a:latin typeface="Century Gothic" pitchFamily="34" charset="0"/>
                <a:ea typeface="+mj-ea"/>
                <a:cs typeface="+mj-cs"/>
              </a:rPr>
              <a:t>26 mil </a:t>
            </a:r>
            <a:r>
              <a:rPr lang="pt-BR" sz="2800" b="0" kern="0" dirty="0" err="1">
                <a:solidFill>
                  <a:schemeClr val="bg1"/>
                </a:solidFill>
                <a:latin typeface="Century Gothic" pitchFamily="34" charset="0"/>
                <a:ea typeface="+mj-ea"/>
                <a:cs typeface="+mj-cs"/>
              </a:rPr>
              <a:t>a.l.</a:t>
            </a:r>
            <a:endParaRPr lang="pt-BR" sz="2800" b="0" kern="0" dirty="0">
              <a:solidFill>
                <a:schemeClr val="bg1"/>
              </a:solidFill>
              <a:latin typeface="Century Gothic" pitchFamily="34" charset="0"/>
              <a:ea typeface="+mj-ea"/>
              <a:cs typeface="+mj-cs"/>
            </a:endParaRPr>
          </a:p>
        </p:txBody>
      </p:sp>
      <p:sp>
        <p:nvSpPr>
          <p:cNvPr id="35" name="Elipse 3"/>
          <p:cNvSpPr>
            <a:spLocks noChangeAspect="1" noChangeArrowheads="1"/>
          </p:cNvSpPr>
          <p:nvPr/>
        </p:nvSpPr>
        <p:spPr bwMode="auto">
          <a:xfrm rot="2270263">
            <a:off x="1669984" y="3343042"/>
            <a:ext cx="288000" cy="288000"/>
          </a:xfrm>
          <a:prstGeom prst="ellipse">
            <a:avLst/>
          </a:prstGeom>
          <a:noFill/>
          <a:ln w="25400" algn="ctr">
            <a:solidFill>
              <a:srgbClr val="FFFF00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pt-BR">
              <a:latin typeface="Century Gothic" pitchFamily="34" charset="0"/>
            </a:endParaRPr>
          </a:p>
        </p:txBody>
      </p:sp>
      <p:sp>
        <p:nvSpPr>
          <p:cNvPr id="36" name="Elipse 17"/>
          <p:cNvSpPr>
            <a:spLocks noChangeAspect="1" noChangeArrowheads="1"/>
          </p:cNvSpPr>
          <p:nvPr/>
        </p:nvSpPr>
        <p:spPr bwMode="auto">
          <a:xfrm>
            <a:off x="1759473" y="3429000"/>
            <a:ext cx="108000" cy="108000"/>
          </a:xfrm>
          <a:prstGeom prst="ellipse">
            <a:avLst/>
          </a:prstGeom>
          <a:solidFill>
            <a:srgbClr val="FFFF00"/>
          </a:solidFill>
          <a:ln w="12700" algn="ctr">
            <a:noFill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pt-BR">
              <a:latin typeface="Century Gothic" pitchFamily="34" charset="0"/>
            </a:endParaRPr>
          </a:p>
        </p:txBody>
      </p:sp>
      <p:cxnSp>
        <p:nvCxnSpPr>
          <p:cNvPr id="37" name="Conector reto 36"/>
          <p:cNvCxnSpPr>
            <a:cxnSpLocks noChangeAspect="1" noChangeShapeType="1"/>
            <a:endCxn id="36" idx="4"/>
          </p:cNvCxnSpPr>
          <p:nvPr/>
        </p:nvCxnSpPr>
        <p:spPr bwMode="auto">
          <a:xfrm flipV="1">
            <a:off x="1811945" y="3537000"/>
            <a:ext cx="1528" cy="725153"/>
          </a:xfrm>
          <a:prstGeom prst="line">
            <a:avLst/>
          </a:prstGeom>
          <a:noFill/>
          <a:ln w="25400" algn="ctr">
            <a:solidFill>
              <a:schemeClr val="bg1"/>
            </a:solidFill>
            <a:prstDash val="dash"/>
            <a:round/>
            <a:headEnd type="none" w="sm" len="sm"/>
            <a:tailEnd type="none" w="sm" len="sm"/>
          </a:ln>
        </p:spPr>
      </p:cxnSp>
      <p:cxnSp>
        <p:nvCxnSpPr>
          <p:cNvPr id="42" name="Conector reto 41"/>
          <p:cNvCxnSpPr>
            <a:cxnSpLocks noChangeAspect="1" noChangeShapeType="1"/>
          </p:cNvCxnSpPr>
          <p:nvPr/>
        </p:nvCxnSpPr>
        <p:spPr bwMode="auto">
          <a:xfrm flipV="1">
            <a:off x="4549402" y="3625865"/>
            <a:ext cx="5743" cy="624343"/>
          </a:xfrm>
          <a:prstGeom prst="line">
            <a:avLst/>
          </a:prstGeom>
          <a:noFill/>
          <a:ln w="25400" algn="ctr">
            <a:solidFill>
              <a:schemeClr val="bg1"/>
            </a:solidFill>
            <a:prstDash val="dash"/>
            <a:round/>
            <a:headEnd type="none" w="sm" len="sm"/>
            <a:tailEnd type="none" w="sm" len="sm"/>
          </a:ln>
        </p:spPr>
      </p:cxnSp>
      <p:grpSp>
        <p:nvGrpSpPr>
          <p:cNvPr id="55" name="Grupo 54"/>
          <p:cNvGrpSpPr>
            <a:grpSpLocks noChangeAspect="1"/>
          </p:cNvGrpSpPr>
          <p:nvPr/>
        </p:nvGrpSpPr>
        <p:grpSpPr>
          <a:xfrm>
            <a:off x="4572000" y="745540"/>
            <a:ext cx="4104456" cy="2539444"/>
            <a:chOff x="4572000" y="1177588"/>
            <a:chExt cx="4104456" cy="2539444"/>
          </a:xfrm>
        </p:grpSpPr>
        <p:cxnSp>
          <p:nvCxnSpPr>
            <p:cNvPr id="44" name="Conector reto 5"/>
            <p:cNvCxnSpPr>
              <a:cxnSpLocks noChangeShapeType="1"/>
            </p:cNvCxnSpPr>
            <p:nvPr/>
          </p:nvCxnSpPr>
          <p:spPr bwMode="auto">
            <a:xfrm flipV="1">
              <a:off x="4572000" y="1772816"/>
              <a:ext cx="2664297" cy="1944216"/>
            </a:xfrm>
            <a:prstGeom prst="line">
              <a:avLst/>
            </a:prstGeom>
            <a:noFill/>
            <a:ln w="25400" algn="ctr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</p:cxnSp>
        <p:sp>
          <p:nvSpPr>
            <p:cNvPr id="45" name="CaixaDeTexto 12"/>
            <p:cNvSpPr txBox="1">
              <a:spLocks noChangeArrowheads="1"/>
            </p:cNvSpPr>
            <p:nvPr/>
          </p:nvSpPr>
          <p:spPr bwMode="auto">
            <a:xfrm>
              <a:off x="5796137" y="1177588"/>
              <a:ext cx="2880319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pt-BR" sz="2800" b="0" dirty="0" smtClean="0">
                  <a:solidFill>
                    <a:srgbClr val="FFFF00"/>
                  </a:solidFill>
                  <a:latin typeface="Century Gothic" pitchFamily="34" charset="0"/>
                </a:rPr>
                <a:t>Bojo</a:t>
              </a:r>
              <a:endParaRPr lang="pt-BR" sz="2800" b="0" dirty="0">
                <a:solidFill>
                  <a:srgbClr val="FFFF00"/>
                </a:solidFill>
                <a:latin typeface="Century Gothic" pitchFamily="34" charset="0"/>
              </a:endParaRPr>
            </a:p>
          </p:txBody>
        </p:sp>
      </p:grpSp>
      <p:grpSp>
        <p:nvGrpSpPr>
          <p:cNvPr id="56" name="Grupo 55"/>
          <p:cNvGrpSpPr>
            <a:grpSpLocks noChangeAspect="1"/>
          </p:cNvGrpSpPr>
          <p:nvPr/>
        </p:nvGrpSpPr>
        <p:grpSpPr>
          <a:xfrm>
            <a:off x="5868145" y="4653136"/>
            <a:ext cx="2880319" cy="1440160"/>
            <a:chOff x="5796137" y="602685"/>
            <a:chExt cx="2880319" cy="1440160"/>
          </a:xfrm>
        </p:grpSpPr>
        <p:cxnSp>
          <p:nvCxnSpPr>
            <p:cNvPr id="57" name="Conector reto 5"/>
            <p:cNvCxnSpPr>
              <a:cxnSpLocks noChangeShapeType="1"/>
            </p:cNvCxnSpPr>
            <p:nvPr/>
          </p:nvCxnSpPr>
          <p:spPr bwMode="auto">
            <a:xfrm flipH="1" flipV="1">
              <a:off x="6660232" y="602685"/>
              <a:ext cx="468052" cy="576064"/>
            </a:xfrm>
            <a:prstGeom prst="line">
              <a:avLst/>
            </a:prstGeom>
            <a:noFill/>
            <a:ln w="25400" algn="ctr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</p:cxnSp>
        <p:sp>
          <p:nvSpPr>
            <p:cNvPr id="58" name="CaixaDeTexto 12"/>
            <p:cNvSpPr txBox="1">
              <a:spLocks noChangeArrowheads="1"/>
            </p:cNvSpPr>
            <p:nvPr/>
          </p:nvSpPr>
          <p:spPr bwMode="auto">
            <a:xfrm>
              <a:off x="5796137" y="1088738"/>
              <a:ext cx="2880319" cy="9541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pt-BR" sz="2800" b="0" dirty="0" smtClean="0">
                  <a:solidFill>
                    <a:srgbClr val="FFFF00"/>
                  </a:solidFill>
                  <a:latin typeface="Century Gothic" pitchFamily="34" charset="0"/>
                </a:rPr>
                <a:t>Aglomerados Globulares</a:t>
              </a:r>
              <a:endParaRPr lang="pt-BR" sz="2800" b="0" dirty="0">
                <a:solidFill>
                  <a:srgbClr val="FFFF00"/>
                </a:solidFill>
                <a:latin typeface="Century Gothic" pitchFamily="34" charset="0"/>
              </a:endParaRPr>
            </a:p>
          </p:txBody>
        </p:sp>
      </p:grpSp>
      <p:grpSp>
        <p:nvGrpSpPr>
          <p:cNvPr id="67" name="Grupo 66"/>
          <p:cNvGrpSpPr>
            <a:grpSpLocks noChangeAspect="1"/>
          </p:cNvGrpSpPr>
          <p:nvPr/>
        </p:nvGrpSpPr>
        <p:grpSpPr>
          <a:xfrm>
            <a:off x="755576" y="890717"/>
            <a:ext cx="2160240" cy="2466275"/>
            <a:chOff x="5868144" y="1160746"/>
            <a:chExt cx="2160240" cy="2466275"/>
          </a:xfrm>
        </p:grpSpPr>
        <p:cxnSp>
          <p:nvCxnSpPr>
            <p:cNvPr id="68" name="Conector reto 5"/>
            <p:cNvCxnSpPr>
              <a:cxnSpLocks noChangeShapeType="1"/>
            </p:cNvCxnSpPr>
            <p:nvPr/>
          </p:nvCxnSpPr>
          <p:spPr bwMode="auto">
            <a:xfrm flipH="1" flipV="1">
              <a:off x="6660232" y="1754813"/>
              <a:ext cx="1368152" cy="1872208"/>
            </a:xfrm>
            <a:prstGeom prst="line">
              <a:avLst/>
            </a:prstGeom>
            <a:noFill/>
            <a:ln w="25400" algn="ctr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</p:cxnSp>
        <p:sp>
          <p:nvSpPr>
            <p:cNvPr id="69" name="CaixaDeTexto 12"/>
            <p:cNvSpPr txBox="1">
              <a:spLocks noChangeArrowheads="1"/>
            </p:cNvSpPr>
            <p:nvPr/>
          </p:nvSpPr>
          <p:spPr bwMode="auto">
            <a:xfrm>
              <a:off x="5868144" y="1160746"/>
              <a:ext cx="1656184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pt-BR" sz="2800" b="0" dirty="0" smtClean="0">
                  <a:solidFill>
                    <a:srgbClr val="FFFF00"/>
                  </a:solidFill>
                  <a:latin typeface="Century Gothic" pitchFamily="34" charset="0"/>
                </a:rPr>
                <a:t>Disco</a:t>
              </a:r>
              <a:endParaRPr lang="pt-BR" sz="2800" b="0" dirty="0">
                <a:solidFill>
                  <a:srgbClr val="FFFF00"/>
                </a:solidFill>
                <a:latin typeface="Century Gothic" pitchFamily="34" charset="0"/>
              </a:endParaRPr>
            </a:p>
          </p:txBody>
        </p:sp>
      </p:grpSp>
      <p:cxnSp>
        <p:nvCxnSpPr>
          <p:cNvPr id="72" name="Conector reto 5"/>
          <p:cNvCxnSpPr>
            <a:cxnSpLocks noChangeAspect="1" noChangeShapeType="1"/>
          </p:cNvCxnSpPr>
          <p:nvPr/>
        </p:nvCxnSpPr>
        <p:spPr bwMode="auto">
          <a:xfrm flipV="1">
            <a:off x="3563888" y="1430780"/>
            <a:ext cx="504056" cy="2070228"/>
          </a:xfrm>
          <a:prstGeom prst="line">
            <a:avLst/>
          </a:prstGeom>
          <a:noFill/>
          <a:ln w="25400" algn="ctr">
            <a:solidFill>
              <a:srgbClr val="FFFF00"/>
            </a:solidFill>
            <a:round/>
            <a:headEnd type="none" w="sm" len="sm"/>
            <a:tailEnd type="none" w="sm" len="sm"/>
          </a:ln>
        </p:spPr>
      </p:cxnSp>
      <p:sp>
        <p:nvSpPr>
          <p:cNvPr id="73" name="CaixaDeTexto 12"/>
          <p:cNvSpPr txBox="1">
            <a:spLocks noChangeAspect="1" noChangeArrowheads="1"/>
          </p:cNvSpPr>
          <p:nvPr/>
        </p:nvSpPr>
        <p:spPr bwMode="auto">
          <a:xfrm>
            <a:off x="3275856" y="836712"/>
            <a:ext cx="280831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t-BR" sz="2800" b="0" dirty="0" smtClean="0">
                <a:solidFill>
                  <a:srgbClr val="FFFF00"/>
                </a:solidFill>
                <a:latin typeface="Century Gothic" pitchFamily="34" charset="0"/>
              </a:rPr>
              <a:t>Gás e Poeira</a:t>
            </a:r>
            <a:endParaRPr lang="pt-BR" sz="2800" b="0" dirty="0">
              <a:solidFill>
                <a:srgbClr val="FFFF00"/>
              </a:solidFill>
              <a:latin typeface="Century Gothic" pitchFamily="34" charset="0"/>
            </a:endParaRPr>
          </a:p>
        </p:txBody>
      </p:sp>
      <p:sp>
        <p:nvSpPr>
          <p:cNvPr id="77" name="Elipse 76"/>
          <p:cNvSpPr>
            <a:spLocks noChangeAspect="1"/>
          </p:cNvSpPr>
          <p:nvPr/>
        </p:nvSpPr>
        <p:spPr bwMode="auto">
          <a:xfrm>
            <a:off x="6956648" y="2501280"/>
            <a:ext cx="216024" cy="216024"/>
          </a:xfrm>
          <a:prstGeom prst="ellipse">
            <a:avLst/>
          </a:prstGeom>
          <a:gradFill>
            <a:gsLst>
              <a:gs pos="18000">
                <a:schemeClr val="bg1"/>
              </a:gs>
              <a:gs pos="39000">
                <a:srgbClr val="EE8800"/>
              </a:gs>
              <a:gs pos="100000">
                <a:schemeClr val="tx1">
                  <a:alpha val="23000"/>
                </a:schemeClr>
              </a:gs>
            </a:gsLst>
            <a:path path="shape">
              <a:fillToRect l="50000" t="50000" r="50000" b="50000"/>
            </a:path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78" name="Elipse 77"/>
          <p:cNvSpPr>
            <a:spLocks noChangeAspect="1"/>
          </p:cNvSpPr>
          <p:nvPr/>
        </p:nvSpPr>
        <p:spPr bwMode="auto">
          <a:xfrm>
            <a:off x="7668344" y="2060848"/>
            <a:ext cx="216024" cy="216024"/>
          </a:xfrm>
          <a:prstGeom prst="ellipse">
            <a:avLst/>
          </a:prstGeom>
          <a:gradFill>
            <a:gsLst>
              <a:gs pos="18000">
                <a:schemeClr val="bg1"/>
              </a:gs>
              <a:gs pos="39000">
                <a:srgbClr val="EE8800"/>
              </a:gs>
              <a:gs pos="100000">
                <a:schemeClr val="tx1">
                  <a:alpha val="23000"/>
                </a:schemeClr>
              </a:gs>
            </a:gsLst>
            <a:path path="shape">
              <a:fillToRect l="50000" t="50000" r="50000" b="50000"/>
            </a:path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79" name="Elipse 78"/>
          <p:cNvSpPr>
            <a:spLocks noChangeAspect="1"/>
          </p:cNvSpPr>
          <p:nvPr/>
        </p:nvSpPr>
        <p:spPr bwMode="auto">
          <a:xfrm>
            <a:off x="4716016" y="6021288"/>
            <a:ext cx="216024" cy="216024"/>
          </a:xfrm>
          <a:prstGeom prst="ellipse">
            <a:avLst/>
          </a:prstGeom>
          <a:gradFill>
            <a:gsLst>
              <a:gs pos="18000">
                <a:schemeClr val="bg1"/>
              </a:gs>
              <a:gs pos="39000">
                <a:srgbClr val="EE8800"/>
              </a:gs>
              <a:gs pos="100000">
                <a:schemeClr val="tx1">
                  <a:alpha val="23000"/>
                </a:schemeClr>
              </a:gs>
            </a:gsLst>
            <a:path path="shape">
              <a:fillToRect l="50000" t="50000" r="50000" b="50000"/>
            </a:path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80" name="Elipse 79"/>
          <p:cNvSpPr>
            <a:spLocks noChangeAspect="1"/>
          </p:cNvSpPr>
          <p:nvPr/>
        </p:nvSpPr>
        <p:spPr bwMode="auto">
          <a:xfrm>
            <a:off x="1331640" y="2653680"/>
            <a:ext cx="216024" cy="216024"/>
          </a:xfrm>
          <a:prstGeom prst="ellipse">
            <a:avLst/>
          </a:prstGeom>
          <a:gradFill>
            <a:gsLst>
              <a:gs pos="18000">
                <a:schemeClr val="bg1"/>
              </a:gs>
              <a:gs pos="39000">
                <a:srgbClr val="EE8800"/>
              </a:gs>
              <a:gs pos="100000">
                <a:schemeClr val="tx1">
                  <a:alpha val="23000"/>
                </a:schemeClr>
              </a:gs>
            </a:gsLst>
            <a:path path="shape">
              <a:fillToRect l="50000" t="50000" r="50000" b="50000"/>
            </a:path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81" name="Elipse 80"/>
          <p:cNvSpPr>
            <a:spLocks noChangeAspect="1"/>
          </p:cNvSpPr>
          <p:nvPr/>
        </p:nvSpPr>
        <p:spPr bwMode="auto">
          <a:xfrm>
            <a:off x="6228184" y="692696"/>
            <a:ext cx="216024" cy="216024"/>
          </a:xfrm>
          <a:prstGeom prst="ellipse">
            <a:avLst/>
          </a:prstGeom>
          <a:gradFill>
            <a:gsLst>
              <a:gs pos="18000">
                <a:schemeClr val="bg1"/>
              </a:gs>
              <a:gs pos="39000">
                <a:srgbClr val="EE8800"/>
              </a:gs>
              <a:gs pos="100000">
                <a:schemeClr val="tx1">
                  <a:alpha val="23000"/>
                </a:schemeClr>
              </a:gs>
            </a:gsLst>
            <a:path path="shape">
              <a:fillToRect l="50000" t="50000" r="50000" b="50000"/>
            </a:path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82" name="Elipse 81"/>
          <p:cNvSpPr>
            <a:spLocks noChangeAspect="1"/>
          </p:cNvSpPr>
          <p:nvPr/>
        </p:nvSpPr>
        <p:spPr bwMode="auto">
          <a:xfrm>
            <a:off x="7380312" y="4725144"/>
            <a:ext cx="216024" cy="216024"/>
          </a:xfrm>
          <a:prstGeom prst="ellipse">
            <a:avLst/>
          </a:prstGeom>
          <a:gradFill>
            <a:gsLst>
              <a:gs pos="18000">
                <a:schemeClr val="bg1"/>
              </a:gs>
              <a:gs pos="39000">
                <a:srgbClr val="EE8800"/>
              </a:gs>
              <a:gs pos="100000">
                <a:schemeClr val="tx1">
                  <a:alpha val="23000"/>
                </a:schemeClr>
              </a:gs>
            </a:gsLst>
            <a:path path="shape">
              <a:fillToRect l="50000" t="50000" r="50000" b="50000"/>
            </a:path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83" name="Elipse 82"/>
          <p:cNvSpPr>
            <a:spLocks noChangeAspect="1"/>
          </p:cNvSpPr>
          <p:nvPr/>
        </p:nvSpPr>
        <p:spPr bwMode="auto">
          <a:xfrm>
            <a:off x="1475656" y="5301208"/>
            <a:ext cx="216024" cy="216024"/>
          </a:xfrm>
          <a:prstGeom prst="ellipse">
            <a:avLst/>
          </a:prstGeom>
          <a:gradFill>
            <a:gsLst>
              <a:gs pos="18000">
                <a:schemeClr val="bg1"/>
              </a:gs>
              <a:gs pos="39000">
                <a:srgbClr val="EE8800"/>
              </a:gs>
              <a:gs pos="100000">
                <a:schemeClr val="tx1">
                  <a:alpha val="23000"/>
                </a:schemeClr>
              </a:gs>
            </a:gsLst>
            <a:path path="shape">
              <a:fillToRect l="50000" t="50000" r="50000" b="50000"/>
            </a:path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cxnSp>
        <p:nvCxnSpPr>
          <p:cNvPr id="85" name="Conector reto 5"/>
          <p:cNvCxnSpPr>
            <a:cxnSpLocks noChangeAspect="1" noChangeShapeType="1"/>
          </p:cNvCxnSpPr>
          <p:nvPr/>
        </p:nvCxnSpPr>
        <p:spPr bwMode="auto">
          <a:xfrm flipV="1">
            <a:off x="1115616" y="4293096"/>
            <a:ext cx="216024" cy="1152128"/>
          </a:xfrm>
          <a:prstGeom prst="line">
            <a:avLst/>
          </a:prstGeom>
          <a:noFill/>
          <a:ln w="25400" algn="ctr">
            <a:solidFill>
              <a:srgbClr val="FFFF00"/>
            </a:solidFill>
            <a:round/>
            <a:headEnd type="none" w="sm" len="sm"/>
            <a:tailEnd type="none" w="sm" len="sm"/>
          </a:ln>
        </p:spPr>
      </p:cxnSp>
      <p:sp>
        <p:nvSpPr>
          <p:cNvPr id="86" name="CaixaDeTexto 12"/>
          <p:cNvSpPr txBox="1">
            <a:spLocks noChangeAspect="1" noChangeArrowheads="1"/>
          </p:cNvSpPr>
          <p:nvPr/>
        </p:nvSpPr>
        <p:spPr bwMode="auto">
          <a:xfrm>
            <a:off x="323528" y="5427221"/>
            <a:ext cx="165618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t-BR" sz="2800" b="0" dirty="0" smtClean="0">
                <a:solidFill>
                  <a:srgbClr val="FFFF00"/>
                </a:solidFill>
                <a:latin typeface="Century Gothic" pitchFamily="34" charset="0"/>
              </a:rPr>
              <a:t>Halo</a:t>
            </a:r>
            <a:endParaRPr lang="pt-BR" sz="2800" b="0" dirty="0">
              <a:solidFill>
                <a:srgbClr val="FFFF00"/>
              </a:solidFill>
              <a:latin typeface="Century Gothic" pitchFamily="34" charset="0"/>
            </a:endParaRPr>
          </a:p>
        </p:txBody>
      </p:sp>
      <p:sp>
        <p:nvSpPr>
          <p:cNvPr id="91" name="Título 1"/>
          <p:cNvSpPr txBox="1">
            <a:spLocks/>
          </p:cNvSpPr>
          <p:nvPr/>
        </p:nvSpPr>
        <p:spPr bwMode="auto">
          <a:xfrm>
            <a:off x="642938" y="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400" b="1" i="0" u="none" strike="noStrike" kern="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itchFamily="34" charset="0"/>
                <a:ea typeface="+mj-ea"/>
                <a:cs typeface="+mj-cs"/>
              </a:rPr>
              <a:t>Via Láctea: estrutura</a:t>
            </a:r>
            <a:endParaRPr kumimoji="0" lang="pt-BR" sz="4400" b="1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itchFamily="34" charset="0"/>
              <a:ea typeface="+mj-ea"/>
              <a:cs typeface="+mj-cs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0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3" grpId="0" animBg="1"/>
      <p:bldP spid="34" grpId="0"/>
      <p:bldP spid="35" grpId="0" animBg="1"/>
      <p:bldP spid="36" grpId="0" animBg="1"/>
      <p:bldP spid="73" grpId="0"/>
      <p:bldP spid="8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ítulo 1"/>
          <p:cNvSpPr>
            <a:spLocks noGrp="1"/>
          </p:cNvSpPr>
          <p:nvPr>
            <p:ph type="title"/>
          </p:nvPr>
        </p:nvSpPr>
        <p:spPr>
          <a:xfrm>
            <a:off x="285750" y="2862064"/>
            <a:ext cx="8501063" cy="1143000"/>
          </a:xfrm>
        </p:spPr>
        <p:txBody>
          <a:bodyPr/>
          <a:lstStyle/>
          <a:p>
            <a:r>
              <a:rPr lang="pt-BR" dirty="0" smtClean="0">
                <a:solidFill>
                  <a:srgbClr val="B48FFF"/>
                </a:solidFill>
                <a:latin typeface="Century Gothic" pitchFamily="34" charset="0"/>
              </a:rPr>
              <a:t>Principais constituintes galácticos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 txBox="1">
            <a:spLocks/>
          </p:cNvSpPr>
          <p:nvPr/>
        </p:nvSpPr>
        <p:spPr bwMode="auto">
          <a:xfrm>
            <a:off x="0" y="0"/>
            <a:ext cx="89644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1" algn="l"/>
            <a:r>
              <a:rPr lang="pt-BR" sz="4000" kern="0" noProof="0" dirty="0" smtClean="0">
                <a:solidFill>
                  <a:schemeClr val="bg1"/>
                </a:solidFill>
                <a:latin typeface="Century Gothic" pitchFamily="34" charset="0"/>
                <a:ea typeface="+mj-ea"/>
                <a:cs typeface="+mj-cs"/>
              </a:rPr>
              <a:t>Matéria Visível: </a:t>
            </a:r>
          </a:p>
          <a:p>
            <a:pPr lvl="2" algn="l">
              <a:buFont typeface="Wingdings" pitchFamily="2" charset="2"/>
              <a:buChar char="v"/>
            </a:pPr>
            <a:r>
              <a:rPr lang="pt-BR" sz="3200" b="0" kern="0" dirty="0" smtClean="0">
                <a:solidFill>
                  <a:srgbClr val="B48FFF"/>
                </a:solidFill>
                <a:latin typeface="Century Gothic" pitchFamily="34" charset="0"/>
                <a:ea typeface="+mj-ea"/>
                <a:cs typeface="+mj-cs"/>
              </a:rPr>
              <a:t> </a:t>
            </a:r>
            <a:r>
              <a:rPr lang="pt-BR" sz="3200" kern="0" dirty="0" smtClean="0">
                <a:solidFill>
                  <a:srgbClr val="B48FFF"/>
                </a:solidFill>
                <a:latin typeface="Century Gothic" pitchFamily="34" charset="0"/>
                <a:ea typeface="+mj-ea"/>
                <a:cs typeface="+mj-cs"/>
              </a:rPr>
              <a:t>Estrelas (90%)</a:t>
            </a:r>
          </a:p>
          <a:p>
            <a:pPr lvl="3" algn="l">
              <a:buFont typeface="Wingdings" pitchFamily="2" charset="2"/>
              <a:buChar char="v"/>
            </a:pPr>
            <a:r>
              <a:rPr lang="pt-BR" sz="2800" b="0" kern="0" noProof="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Century Gothic" pitchFamily="34" charset="0"/>
                <a:ea typeface="+mj-ea"/>
                <a:cs typeface="+mj-cs"/>
              </a:rPr>
              <a:t>“isoladas” (de campo)</a:t>
            </a:r>
          </a:p>
          <a:p>
            <a:pPr lvl="3" algn="l">
              <a:buFont typeface="Wingdings" pitchFamily="2" charset="2"/>
              <a:buChar char="v"/>
            </a:pPr>
            <a:r>
              <a:rPr lang="pt-BR" sz="2800" b="0" kern="0" noProof="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Century Gothic" pitchFamily="34" charset="0"/>
                <a:ea typeface="+mj-ea"/>
                <a:cs typeface="+mj-cs"/>
              </a:rPr>
              <a:t> em aglomerados</a:t>
            </a:r>
          </a:p>
          <a:p>
            <a:pPr lvl="4" algn="l">
              <a:buFont typeface="Wingdings" pitchFamily="2" charset="2"/>
              <a:buChar char="v"/>
            </a:pPr>
            <a:r>
              <a:rPr lang="pt-BR" sz="2800" b="0" kern="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Century Gothic" pitchFamily="34" charset="0"/>
                <a:ea typeface="+mj-ea"/>
                <a:cs typeface="+mj-cs"/>
              </a:rPr>
              <a:t>Abertos</a:t>
            </a:r>
          </a:p>
          <a:p>
            <a:pPr lvl="4" algn="l">
              <a:buFont typeface="Wingdings" pitchFamily="2" charset="2"/>
              <a:buChar char="v"/>
            </a:pPr>
            <a:r>
              <a:rPr lang="pt-BR" sz="2800" b="0" kern="0" noProof="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Century Gothic" pitchFamily="34" charset="0"/>
                <a:ea typeface="+mj-ea"/>
                <a:cs typeface="+mj-cs"/>
              </a:rPr>
              <a:t>Globulares</a:t>
            </a:r>
          </a:p>
          <a:p>
            <a:pPr lvl="2" algn="l">
              <a:buFont typeface="Wingdings" pitchFamily="2" charset="2"/>
              <a:buChar char="v"/>
            </a:pPr>
            <a:r>
              <a:rPr lang="pt-BR" sz="3200" b="0" kern="0" dirty="0" smtClean="0">
                <a:solidFill>
                  <a:srgbClr val="B48FFF"/>
                </a:solidFill>
                <a:latin typeface="Century Gothic" pitchFamily="34" charset="0"/>
                <a:ea typeface="+mj-ea"/>
                <a:cs typeface="+mj-cs"/>
              </a:rPr>
              <a:t> </a:t>
            </a:r>
            <a:r>
              <a:rPr lang="pt-BR" sz="3200" kern="0" dirty="0" smtClean="0">
                <a:solidFill>
                  <a:srgbClr val="B48FFF"/>
                </a:solidFill>
                <a:latin typeface="Century Gothic" pitchFamily="34" charset="0"/>
                <a:ea typeface="+mj-ea"/>
                <a:cs typeface="+mj-cs"/>
              </a:rPr>
              <a:t>Gás (“nebulosas” – 10%)</a:t>
            </a:r>
            <a:r>
              <a:rPr lang="pt-BR" sz="3200" kern="0" noProof="0" dirty="0" smtClean="0">
                <a:solidFill>
                  <a:srgbClr val="B48FFF"/>
                </a:solidFill>
                <a:latin typeface="Century Gothic" pitchFamily="34" charset="0"/>
                <a:ea typeface="+mj-ea"/>
                <a:cs typeface="+mj-cs"/>
              </a:rPr>
              <a:t> </a:t>
            </a:r>
          </a:p>
          <a:p>
            <a:pPr lvl="3" algn="l">
              <a:buFont typeface="Wingdings" pitchFamily="2" charset="2"/>
              <a:buChar char="v"/>
            </a:pPr>
            <a:r>
              <a:rPr lang="pt-BR" sz="2800" b="0" kern="0" noProof="0" dirty="0">
                <a:solidFill>
                  <a:schemeClr val="accent2">
                    <a:lumMod val="20000"/>
                    <a:lumOff val="80000"/>
                  </a:schemeClr>
                </a:solidFill>
                <a:latin typeface="Century Gothic" pitchFamily="34" charset="0"/>
                <a:ea typeface="+mj-ea"/>
                <a:cs typeface="+mj-cs"/>
              </a:rPr>
              <a:t> </a:t>
            </a:r>
            <a:r>
              <a:rPr lang="pt-BR" sz="2800" b="0" kern="0" noProof="0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Century Gothic" pitchFamily="34" charset="0"/>
                <a:ea typeface="+mj-ea"/>
                <a:cs typeface="+mj-cs"/>
              </a:rPr>
              <a:t>regiões HII</a:t>
            </a:r>
          </a:p>
          <a:p>
            <a:pPr lvl="3" algn="l">
              <a:buFont typeface="Wingdings" pitchFamily="2" charset="2"/>
              <a:buChar char="v"/>
            </a:pPr>
            <a:r>
              <a:rPr lang="pt-BR" sz="2800" b="0" kern="0" noProof="0" dirty="0">
                <a:solidFill>
                  <a:schemeClr val="accent6">
                    <a:lumMod val="20000"/>
                    <a:lumOff val="80000"/>
                  </a:schemeClr>
                </a:solidFill>
                <a:latin typeface="Century Gothic" pitchFamily="34" charset="0"/>
                <a:ea typeface="+mj-ea"/>
                <a:cs typeface="+mj-cs"/>
              </a:rPr>
              <a:t> </a:t>
            </a:r>
            <a:r>
              <a:rPr lang="pt-BR" sz="2800" b="0" kern="0" noProof="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Century Gothic" pitchFamily="34" charset="0"/>
                <a:ea typeface="+mj-ea"/>
                <a:cs typeface="+mj-cs"/>
              </a:rPr>
              <a:t>nebulosas planetárias</a:t>
            </a:r>
          </a:p>
          <a:p>
            <a:pPr lvl="3" algn="l">
              <a:buFont typeface="Wingdings" pitchFamily="2" charset="2"/>
              <a:buChar char="v"/>
            </a:pPr>
            <a:r>
              <a:rPr lang="pt-BR" sz="2800" b="0" kern="0" dirty="0">
                <a:solidFill>
                  <a:schemeClr val="accent6">
                    <a:lumMod val="20000"/>
                    <a:lumOff val="80000"/>
                  </a:schemeClr>
                </a:solidFill>
                <a:latin typeface="Century Gothic" pitchFamily="34" charset="0"/>
                <a:ea typeface="+mj-ea"/>
                <a:cs typeface="+mj-cs"/>
              </a:rPr>
              <a:t> </a:t>
            </a:r>
            <a:r>
              <a:rPr lang="pt-BR" sz="2800" b="0" kern="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Century Gothic" pitchFamily="34" charset="0"/>
                <a:ea typeface="+mj-ea"/>
                <a:cs typeface="+mj-cs"/>
              </a:rPr>
              <a:t>remanescentes de supernovas</a:t>
            </a:r>
            <a:endParaRPr lang="pt-BR" sz="2800" b="0" kern="0" noProof="0" dirty="0" smtClean="0">
              <a:solidFill>
                <a:schemeClr val="accent6">
                  <a:lumMod val="20000"/>
                  <a:lumOff val="80000"/>
                </a:schemeClr>
              </a:solidFill>
              <a:latin typeface="Century Gothic" pitchFamily="34" charset="0"/>
              <a:ea typeface="+mj-ea"/>
              <a:cs typeface="+mj-cs"/>
            </a:endParaRPr>
          </a:p>
          <a:p>
            <a:pPr lvl="3" algn="l">
              <a:buFont typeface="Wingdings" pitchFamily="2" charset="2"/>
              <a:buChar char="v"/>
            </a:pPr>
            <a:r>
              <a:rPr lang="pt-BR" sz="2800" b="0" kern="0" noProof="0" dirty="0">
                <a:solidFill>
                  <a:schemeClr val="accent6">
                    <a:lumMod val="20000"/>
                    <a:lumOff val="80000"/>
                  </a:schemeClr>
                </a:solidFill>
                <a:latin typeface="Century Gothic" pitchFamily="34" charset="0"/>
                <a:ea typeface="+mj-ea"/>
                <a:cs typeface="+mj-cs"/>
              </a:rPr>
              <a:t> </a:t>
            </a:r>
            <a:r>
              <a:rPr lang="pt-BR" sz="2800" b="0" kern="0" noProof="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Century Gothic" pitchFamily="34" charset="0"/>
                <a:ea typeface="+mj-ea"/>
                <a:cs typeface="+mj-cs"/>
              </a:rPr>
              <a:t>nuvens de H neutro</a:t>
            </a:r>
          </a:p>
          <a:p>
            <a:pPr lvl="3" algn="l">
              <a:buFont typeface="Wingdings" pitchFamily="2" charset="2"/>
              <a:buChar char="v"/>
            </a:pPr>
            <a:r>
              <a:rPr lang="pt-BR" sz="2800" b="0" kern="0" noProof="0" dirty="0">
                <a:solidFill>
                  <a:schemeClr val="accent6">
                    <a:lumMod val="20000"/>
                    <a:lumOff val="80000"/>
                  </a:schemeClr>
                </a:solidFill>
                <a:latin typeface="Century Gothic" pitchFamily="34" charset="0"/>
                <a:ea typeface="+mj-ea"/>
                <a:cs typeface="+mj-cs"/>
              </a:rPr>
              <a:t> </a:t>
            </a:r>
            <a:r>
              <a:rPr lang="pt-BR" sz="2800" b="0" kern="0" noProof="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Century Gothic" pitchFamily="34" charset="0"/>
                <a:ea typeface="+mj-ea"/>
                <a:cs typeface="+mj-cs"/>
              </a:rPr>
              <a:t>nuvens moleculares</a:t>
            </a:r>
          </a:p>
          <a:p>
            <a:pPr lvl="2" algn="l">
              <a:buFont typeface="Wingdings" pitchFamily="2" charset="2"/>
              <a:buChar char="v"/>
            </a:pPr>
            <a:r>
              <a:rPr lang="pt-BR" sz="3200" b="0" kern="0" noProof="0" dirty="0" smtClean="0">
                <a:solidFill>
                  <a:srgbClr val="B48FFF"/>
                </a:solidFill>
                <a:latin typeface="Century Gothic" pitchFamily="34" charset="0"/>
                <a:ea typeface="+mj-ea"/>
                <a:cs typeface="+mj-cs"/>
              </a:rPr>
              <a:t> </a:t>
            </a:r>
            <a:r>
              <a:rPr lang="pt-BR" sz="3200" kern="0" noProof="0" dirty="0" smtClean="0">
                <a:solidFill>
                  <a:srgbClr val="B48FFF"/>
                </a:solidFill>
                <a:latin typeface="Century Gothic" pitchFamily="34" charset="0"/>
                <a:ea typeface="+mj-ea"/>
                <a:cs typeface="+mj-cs"/>
              </a:rPr>
              <a:t>Poeira, raios cósmicos, campo magnético </a:t>
            </a:r>
            <a:r>
              <a:rPr lang="pt-BR" sz="3200" kern="0" noProof="0" dirty="0" err="1" smtClean="0">
                <a:solidFill>
                  <a:srgbClr val="B48FFF"/>
                </a:solidFill>
                <a:latin typeface="Century Gothic" pitchFamily="34" charset="0"/>
                <a:ea typeface="+mj-ea"/>
                <a:cs typeface="+mj-cs"/>
              </a:rPr>
              <a:t>etc</a:t>
            </a:r>
            <a:endParaRPr lang="pt-BR" sz="3200" kern="0" noProof="0" dirty="0" smtClean="0">
              <a:solidFill>
                <a:srgbClr val="B48FFF"/>
              </a:solidFill>
              <a:latin typeface="Century Gothic" pitchFamily="34" charset="0"/>
              <a:ea typeface="+mj-ea"/>
              <a:cs typeface="+mj-cs"/>
            </a:endParaRPr>
          </a:p>
          <a:p>
            <a:pPr lvl="2" algn="l"/>
            <a:endParaRPr lang="pt-BR" sz="2400" b="0" kern="0" noProof="0" dirty="0" smtClean="0">
              <a:solidFill>
                <a:srgbClr val="B48FFF"/>
              </a:solidFill>
              <a:latin typeface="Century Gothic" pitchFamily="34" charset="0"/>
              <a:ea typeface="+mj-ea"/>
              <a:cs typeface="+mj-cs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60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80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20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 txBox="1">
            <a:spLocks/>
          </p:cNvSpPr>
          <p:nvPr/>
        </p:nvSpPr>
        <p:spPr bwMode="auto">
          <a:xfrm>
            <a:off x="467544" y="1484784"/>
            <a:ext cx="8501063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1" algn="l"/>
            <a:endParaRPr kumimoji="0" lang="pt-BR" sz="3600" i="0" u="none" strike="noStrike" kern="0" cap="none" spc="0" normalizeH="0" baseline="0" dirty="0" smtClean="0">
              <a:ln>
                <a:noFill/>
              </a:ln>
              <a:solidFill>
                <a:srgbClr val="B48FFF"/>
              </a:solidFill>
              <a:effectLst/>
              <a:uLnTx/>
              <a:uFillTx/>
              <a:latin typeface="Century Gothic" pitchFamily="34" charset="0"/>
              <a:ea typeface="+mj-ea"/>
              <a:cs typeface="+mj-cs"/>
            </a:endParaRPr>
          </a:p>
          <a:p>
            <a:pPr lvl="1" algn="l">
              <a:buFont typeface="Wingdings" pitchFamily="2" charset="2"/>
              <a:buChar char="v"/>
            </a:pPr>
            <a:endParaRPr lang="pt-BR" sz="3600" kern="0" noProof="0" dirty="0" smtClean="0">
              <a:solidFill>
                <a:srgbClr val="B48FFF"/>
              </a:solidFill>
              <a:latin typeface="Century Gothic" pitchFamily="34" charset="0"/>
              <a:ea typeface="+mj-ea"/>
              <a:cs typeface="+mj-cs"/>
            </a:endParaRPr>
          </a:p>
          <a:p>
            <a:pPr lvl="1" algn="l">
              <a:buFont typeface="Wingdings" pitchFamily="2" charset="2"/>
              <a:buChar char="v"/>
            </a:pPr>
            <a:r>
              <a:rPr kumimoji="0" lang="pt-BR" sz="4400" b="0" i="0" u="none" strike="noStrike" kern="0" cap="none" spc="0" normalizeH="0" baseline="0" dirty="0" smtClean="0">
                <a:ln>
                  <a:noFill/>
                </a:ln>
                <a:solidFill>
                  <a:srgbClr val="B48FFF"/>
                </a:solidFill>
                <a:effectLst/>
                <a:uLnTx/>
                <a:uFillTx/>
                <a:latin typeface="Century Gothic" pitchFamily="34" charset="0"/>
                <a:ea typeface="+mj-ea"/>
                <a:cs typeface="+mj-cs"/>
              </a:rPr>
              <a:t>Matéria visível: 5% do total</a:t>
            </a:r>
          </a:p>
          <a:p>
            <a:pPr lvl="1" algn="l">
              <a:buFont typeface="Wingdings" pitchFamily="2" charset="2"/>
              <a:buChar char="v"/>
            </a:pPr>
            <a:endParaRPr lang="pt-BR" sz="4400" b="0" kern="0" noProof="0" dirty="0" smtClean="0">
              <a:solidFill>
                <a:srgbClr val="B48FFF"/>
              </a:solidFill>
              <a:latin typeface="Century Gothic" pitchFamily="34" charset="0"/>
              <a:ea typeface="+mj-ea"/>
              <a:cs typeface="+mj-cs"/>
            </a:endParaRPr>
          </a:p>
          <a:p>
            <a:pPr lvl="1" algn="l">
              <a:buFont typeface="Wingdings" pitchFamily="2" charset="2"/>
              <a:buChar char="v"/>
            </a:pPr>
            <a:r>
              <a:rPr lang="pt-BR" sz="4400" b="0" kern="0" dirty="0" smtClean="0">
                <a:solidFill>
                  <a:srgbClr val="B48FFF"/>
                </a:solidFill>
                <a:latin typeface="Century Gothic" pitchFamily="34" charset="0"/>
              </a:rPr>
              <a:t>Matéria escura: 95% do total !</a:t>
            </a:r>
            <a:endParaRPr kumimoji="0" lang="pt-BR" sz="4400" b="0" i="0" u="none" strike="noStrike" kern="0" cap="none" spc="0" normalizeH="0" baseline="0" noProof="0" dirty="0" smtClean="0">
              <a:ln>
                <a:noFill/>
              </a:ln>
              <a:solidFill>
                <a:srgbClr val="B48FFF"/>
              </a:solidFill>
              <a:effectLst/>
              <a:uLnTx/>
              <a:uFillTx/>
              <a:latin typeface="Century Gothic" pitchFamily="34" charset="0"/>
              <a:ea typeface="+mj-ea"/>
              <a:cs typeface="+mj-cs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 txBox="1">
            <a:spLocks/>
          </p:cNvSpPr>
          <p:nvPr/>
        </p:nvSpPr>
        <p:spPr bwMode="auto">
          <a:xfrm>
            <a:off x="103385" y="2204864"/>
            <a:ext cx="8501063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1"/>
            <a:r>
              <a:rPr kumimoji="0" lang="pt-BR" sz="4400" i="0" u="none" strike="noStrike" kern="0" cap="none" spc="0" normalizeH="0" baseline="0" dirty="0" smtClean="0">
                <a:ln>
                  <a:noFill/>
                </a:ln>
                <a:solidFill>
                  <a:srgbClr val="B48FFF"/>
                </a:solidFill>
                <a:effectLst/>
                <a:uLnTx/>
                <a:uFillTx/>
                <a:latin typeface="Century Gothic" pitchFamily="34" charset="0"/>
                <a:ea typeface="+mj-ea"/>
                <a:cs typeface="+mj-cs"/>
              </a:rPr>
              <a:t>A “fauna” galáctica</a:t>
            </a:r>
            <a:endParaRPr kumimoji="0" lang="pt-BR" sz="4400" i="0" u="none" strike="noStrike" kern="0" cap="none" spc="0" normalizeH="0" baseline="0" noProof="0" dirty="0" smtClean="0">
              <a:ln>
                <a:noFill/>
              </a:ln>
              <a:solidFill>
                <a:srgbClr val="B48FFF"/>
              </a:solidFill>
              <a:effectLst/>
              <a:uLnTx/>
              <a:uFillTx/>
              <a:latin typeface="Century Gothic" pitchFamily="34" charset="0"/>
              <a:ea typeface="+mj-ea"/>
              <a:cs typeface="+mj-cs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>
            <a:lum bright="-28000" contrast="50000"/>
          </a:blip>
          <a:srcRect/>
          <a:stretch>
            <a:fillRect/>
          </a:stretch>
        </p:blipFill>
        <p:spPr bwMode="auto">
          <a:xfrm>
            <a:off x="2286000" y="0"/>
            <a:ext cx="6858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2051" name="Text Box 3"/>
          <p:cNvSpPr txBox="1">
            <a:spLocks noChangeArrowheads="1"/>
          </p:cNvSpPr>
          <p:nvPr/>
        </p:nvSpPr>
        <p:spPr bwMode="auto">
          <a:xfrm>
            <a:off x="285750" y="714375"/>
            <a:ext cx="3643313" cy="246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pt-BR" sz="2800" dirty="0">
                <a:solidFill>
                  <a:schemeClr val="bg1"/>
                </a:solidFill>
                <a:latin typeface="Century Gothic" pitchFamily="34" charset="0"/>
              </a:rPr>
              <a:t>Nebulosa de </a:t>
            </a:r>
            <a:r>
              <a:rPr lang="pt-BR" sz="2800" dirty="0" err="1">
                <a:solidFill>
                  <a:schemeClr val="bg1"/>
                </a:solidFill>
                <a:latin typeface="Century Gothic" pitchFamily="34" charset="0"/>
              </a:rPr>
              <a:t>Órion</a:t>
            </a:r>
            <a:r>
              <a:rPr lang="pt-BR" sz="2800" dirty="0">
                <a:solidFill>
                  <a:schemeClr val="bg1"/>
                </a:solidFill>
                <a:latin typeface="Century Gothic" pitchFamily="34" charset="0"/>
              </a:rPr>
              <a:t>:</a:t>
            </a:r>
          </a:p>
          <a:p>
            <a:pPr algn="l">
              <a:spcBef>
                <a:spcPct val="50000"/>
              </a:spcBef>
              <a:defRPr/>
            </a:pPr>
            <a:r>
              <a:rPr lang="pt-BR" sz="2800" dirty="0">
                <a:solidFill>
                  <a:srgbClr val="B48FFF"/>
                </a:solidFill>
                <a:latin typeface="Century Gothic" pitchFamily="34" charset="0"/>
              </a:rPr>
              <a:t>Tipo: região HII</a:t>
            </a:r>
          </a:p>
          <a:p>
            <a:pPr algn="l">
              <a:spcBef>
                <a:spcPct val="50000"/>
              </a:spcBef>
              <a:defRPr/>
            </a:pPr>
            <a:r>
              <a:rPr lang="pt-BR" sz="2800" dirty="0">
                <a:solidFill>
                  <a:srgbClr val="B48FFF"/>
                </a:solidFill>
                <a:latin typeface="Century Gothic" pitchFamily="34" charset="0"/>
              </a:rPr>
              <a:t>Distância: 1500 </a:t>
            </a:r>
            <a:r>
              <a:rPr lang="pt-BR" sz="2800" dirty="0" err="1">
                <a:solidFill>
                  <a:srgbClr val="B48FFF"/>
                </a:solidFill>
                <a:latin typeface="Century Gothic" pitchFamily="34" charset="0"/>
              </a:rPr>
              <a:t>a.l.</a:t>
            </a:r>
            <a:endParaRPr lang="pt-BR" sz="2800" dirty="0">
              <a:solidFill>
                <a:srgbClr val="B48FFF"/>
              </a:solidFill>
              <a:latin typeface="Century Gothic" pitchFamily="34" charset="0"/>
            </a:endParaRPr>
          </a:p>
          <a:p>
            <a:pPr algn="l">
              <a:spcBef>
                <a:spcPct val="50000"/>
              </a:spcBef>
              <a:defRPr/>
            </a:pPr>
            <a:r>
              <a:rPr lang="pt-BR" sz="2800" dirty="0">
                <a:solidFill>
                  <a:srgbClr val="B48FFF"/>
                </a:solidFill>
                <a:latin typeface="Century Gothic" pitchFamily="34" charset="0"/>
              </a:rPr>
              <a:t>Constelação: </a:t>
            </a:r>
            <a:r>
              <a:rPr lang="pt-BR" sz="2800" dirty="0" err="1">
                <a:solidFill>
                  <a:srgbClr val="B48FFF"/>
                </a:solidFill>
                <a:latin typeface="Century Gothic" pitchFamily="34" charset="0"/>
              </a:rPr>
              <a:t>Órion</a:t>
            </a:r>
            <a:endParaRPr lang="pt-BR" sz="2800" dirty="0">
              <a:solidFill>
                <a:srgbClr val="B48FFF"/>
              </a:solidFill>
              <a:latin typeface="Century Gothic" pitchFamily="34" charset="0"/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0" y="6581775"/>
            <a:ext cx="6786563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l">
              <a:defRPr/>
            </a:pPr>
            <a:r>
              <a:rPr lang="pt-BR" sz="1200" dirty="0">
                <a:solidFill>
                  <a:schemeClr val="accent6">
                    <a:lumMod val="40000"/>
                    <a:lumOff val="60000"/>
                  </a:schemeClr>
                </a:solidFill>
                <a:latin typeface="Century Gothic" pitchFamily="34" charset="0"/>
              </a:rPr>
              <a:t>Crédito da imagem: Telescópio Espacial Hubble</a:t>
            </a:r>
            <a:endParaRPr lang="pt-BR" sz="1200" dirty="0">
              <a:solidFill>
                <a:schemeClr val="accent2">
                  <a:lumMod val="40000"/>
                  <a:lumOff val="60000"/>
                </a:schemeClr>
              </a:solidFill>
              <a:latin typeface="Century Gothic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4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2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42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20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6420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20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6420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>
            <a:lum bright="4000" contrast="14000"/>
          </a:blip>
          <a:srcRect/>
          <a:stretch>
            <a:fillRect/>
          </a:stretch>
        </p:blipFill>
        <p:spPr bwMode="auto">
          <a:xfrm>
            <a:off x="4286250" y="1627188"/>
            <a:ext cx="4857750" cy="5230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3075" name="Rectangle 3"/>
          <p:cNvSpPr>
            <a:spLocks noChangeArrowheads="1"/>
          </p:cNvSpPr>
          <p:nvPr/>
        </p:nvSpPr>
        <p:spPr bwMode="auto">
          <a:xfrm>
            <a:off x="323850" y="692319"/>
            <a:ext cx="5678157" cy="34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l">
              <a:defRPr/>
            </a:pPr>
            <a:r>
              <a:rPr lang="pt-BR" sz="2800" dirty="0">
                <a:solidFill>
                  <a:schemeClr val="bg1"/>
                </a:solidFill>
                <a:latin typeface="Century Gothic" pitchFamily="34" charset="0"/>
              </a:rPr>
              <a:t>Nebulosa da Hélice, NGC 7293:</a:t>
            </a:r>
          </a:p>
          <a:p>
            <a:pPr algn="l">
              <a:defRPr/>
            </a:pPr>
            <a:endParaRPr lang="pt-BR" sz="2800" dirty="0">
              <a:solidFill>
                <a:schemeClr val="bg1"/>
              </a:solidFill>
              <a:latin typeface="Century Gothic" pitchFamily="34" charset="0"/>
            </a:endParaRPr>
          </a:p>
          <a:p>
            <a:pPr algn="l">
              <a:defRPr/>
            </a:pPr>
            <a:r>
              <a:rPr lang="pt-BR" sz="2800" dirty="0">
                <a:solidFill>
                  <a:srgbClr val="B48FFF"/>
                </a:solidFill>
                <a:latin typeface="Century Gothic" pitchFamily="34" charset="0"/>
              </a:rPr>
              <a:t>Tipo: nebulosa planetária</a:t>
            </a:r>
          </a:p>
          <a:p>
            <a:pPr algn="l">
              <a:defRPr/>
            </a:pPr>
            <a:endParaRPr lang="pt-BR" sz="2800" dirty="0">
              <a:solidFill>
                <a:srgbClr val="B48FFF"/>
              </a:solidFill>
              <a:latin typeface="Century Gothic" pitchFamily="34" charset="0"/>
            </a:endParaRPr>
          </a:p>
          <a:p>
            <a:pPr algn="l">
              <a:defRPr/>
            </a:pPr>
            <a:r>
              <a:rPr lang="pt-BR" sz="2800" dirty="0">
                <a:solidFill>
                  <a:srgbClr val="B48FFF"/>
                </a:solidFill>
                <a:latin typeface="Century Gothic" pitchFamily="34" charset="0"/>
              </a:rPr>
              <a:t>Distância: 690 </a:t>
            </a:r>
            <a:r>
              <a:rPr lang="pt-BR" sz="2800" dirty="0" err="1">
                <a:solidFill>
                  <a:srgbClr val="B48FFF"/>
                </a:solidFill>
                <a:latin typeface="Century Gothic" pitchFamily="34" charset="0"/>
              </a:rPr>
              <a:t>a.l.</a:t>
            </a:r>
            <a:r>
              <a:rPr lang="pt-BR" sz="2800" b="0" dirty="0">
                <a:solidFill>
                  <a:srgbClr val="B48FFF"/>
                </a:solidFill>
                <a:latin typeface="Century Gothic" pitchFamily="34" charset="0"/>
              </a:rPr>
              <a:t> </a:t>
            </a:r>
          </a:p>
          <a:p>
            <a:pPr algn="l">
              <a:defRPr/>
            </a:pPr>
            <a:endParaRPr lang="pt-BR" sz="2800" b="0" dirty="0">
              <a:solidFill>
                <a:srgbClr val="B48FFF"/>
              </a:solidFill>
              <a:latin typeface="Century Gothic" pitchFamily="34" charset="0"/>
            </a:endParaRPr>
          </a:p>
          <a:p>
            <a:pPr algn="l">
              <a:defRPr/>
            </a:pPr>
            <a:r>
              <a:rPr lang="pt-BR" sz="2800" dirty="0">
                <a:solidFill>
                  <a:srgbClr val="B48FFF"/>
                </a:solidFill>
                <a:latin typeface="Century Gothic" pitchFamily="34" charset="0"/>
              </a:rPr>
              <a:t>Constelação: Aquário</a:t>
            </a:r>
          </a:p>
          <a:p>
            <a:pPr>
              <a:defRPr/>
            </a:pPr>
            <a:endParaRPr lang="pt-BR" sz="2400" b="0" dirty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0" y="6581775"/>
            <a:ext cx="6786563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l">
              <a:defRPr/>
            </a:pPr>
            <a:r>
              <a:rPr lang="pt-BR" sz="1200" dirty="0">
                <a:solidFill>
                  <a:schemeClr val="accent6">
                    <a:lumMod val="40000"/>
                    <a:lumOff val="60000"/>
                  </a:schemeClr>
                </a:solidFill>
                <a:latin typeface="Century Gothic" pitchFamily="34" charset="0"/>
              </a:rPr>
              <a:t>Crédito da imagem: Telescópio Espacial Hubble</a:t>
            </a:r>
            <a:endParaRPr lang="pt-BR" sz="1200" dirty="0">
              <a:solidFill>
                <a:schemeClr val="accent2">
                  <a:lumMod val="40000"/>
                  <a:lumOff val="60000"/>
                </a:schemeClr>
              </a:solidFill>
              <a:latin typeface="Century Gothic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4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64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3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43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30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6430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714375" y="3000375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pt-BR" dirty="0" smtClean="0">
                <a:solidFill>
                  <a:srgbClr val="B48FFF"/>
                </a:solidFill>
                <a:latin typeface="Century Gothic" pitchFamily="34" charset="0"/>
              </a:rPr>
              <a:t>A Via Láctea como </a:t>
            </a:r>
            <a:br>
              <a:rPr lang="pt-BR" dirty="0" smtClean="0">
                <a:solidFill>
                  <a:srgbClr val="B48FFF"/>
                </a:solidFill>
                <a:latin typeface="Century Gothic" pitchFamily="34" charset="0"/>
              </a:rPr>
            </a:br>
            <a:r>
              <a:rPr lang="pt-BR" dirty="0" smtClean="0">
                <a:solidFill>
                  <a:srgbClr val="B48FFF"/>
                </a:solidFill>
                <a:latin typeface="Century Gothic" pitchFamily="34" charset="0"/>
              </a:rPr>
              <a:t>vista da Terra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>
            <a:lum contrast="24000"/>
          </a:blip>
          <a:srcRect/>
          <a:stretch>
            <a:fillRect/>
          </a:stretch>
        </p:blipFill>
        <p:spPr bwMode="auto">
          <a:xfrm>
            <a:off x="2071688" y="357188"/>
            <a:ext cx="7086600" cy="6500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4099" name="Rectangle 3"/>
          <p:cNvSpPr>
            <a:spLocks noChangeArrowheads="1"/>
          </p:cNvSpPr>
          <p:nvPr/>
        </p:nvSpPr>
        <p:spPr bwMode="auto">
          <a:xfrm>
            <a:off x="323850" y="765007"/>
            <a:ext cx="5376793" cy="3908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l">
              <a:defRPr/>
            </a:pPr>
            <a:r>
              <a:rPr lang="pt-BR" sz="2800" dirty="0">
                <a:solidFill>
                  <a:schemeClr val="bg1"/>
                </a:solidFill>
                <a:latin typeface="Century Gothic" pitchFamily="34" charset="0"/>
              </a:rPr>
              <a:t>Nebulosa do caranguejo, M1:</a:t>
            </a:r>
          </a:p>
          <a:p>
            <a:pPr algn="l">
              <a:defRPr/>
            </a:pPr>
            <a:r>
              <a:rPr lang="pt-BR" sz="2800" dirty="0">
                <a:solidFill>
                  <a:schemeClr val="bg1"/>
                </a:solidFill>
                <a:latin typeface="Century Gothic" pitchFamily="34" charset="0"/>
              </a:rPr>
              <a:t> </a:t>
            </a:r>
          </a:p>
          <a:p>
            <a:pPr algn="l">
              <a:defRPr/>
            </a:pPr>
            <a:r>
              <a:rPr lang="pt-BR" sz="2800" dirty="0">
                <a:solidFill>
                  <a:srgbClr val="B48FFF"/>
                </a:solidFill>
                <a:latin typeface="Century Gothic" pitchFamily="34" charset="0"/>
              </a:rPr>
              <a:t>Tipo: remanescente </a:t>
            </a:r>
          </a:p>
          <a:p>
            <a:pPr algn="l">
              <a:defRPr/>
            </a:pPr>
            <a:r>
              <a:rPr lang="pt-BR" sz="2800" dirty="0">
                <a:solidFill>
                  <a:srgbClr val="B48FFF"/>
                </a:solidFill>
                <a:latin typeface="Century Gothic" pitchFamily="34" charset="0"/>
              </a:rPr>
              <a:t>de </a:t>
            </a:r>
            <a:r>
              <a:rPr lang="pt-BR" sz="2800" dirty="0" err="1">
                <a:solidFill>
                  <a:srgbClr val="B48FFF"/>
                </a:solidFill>
                <a:latin typeface="Century Gothic" pitchFamily="34" charset="0"/>
              </a:rPr>
              <a:t>supernova</a:t>
            </a:r>
            <a:endParaRPr lang="pt-BR" sz="2800" dirty="0">
              <a:solidFill>
                <a:srgbClr val="B48FFF"/>
              </a:solidFill>
              <a:latin typeface="Century Gothic" pitchFamily="34" charset="0"/>
            </a:endParaRPr>
          </a:p>
          <a:p>
            <a:pPr algn="l">
              <a:defRPr/>
            </a:pPr>
            <a:endParaRPr lang="pt-BR" sz="2800" dirty="0">
              <a:solidFill>
                <a:srgbClr val="B48FFF"/>
              </a:solidFill>
              <a:latin typeface="Century Gothic" pitchFamily="34" charset="0"/>
            </a:endParaRPr>
          </a:p>
          <a:p>
            <a:pPr algn="l">
              <a:defRPr/>
            </a:pPr>
            <a:r>
              <a:rPr lang="pt-BR" sz="2800" dirty="0">
                <a:solidFill>
                  <a:srgbClr val="B48FFF"/>
                </a:solidFill>
                <a:latin typeface="Century Gothic" pitchFamily="34" charset="0"/>
              </a:rPr>
              <a:t>Distância: 6500 </a:t>
            </a:r>
            <a:r>
              <a:rPr lang="pt-BR" sz="2800" dirty="0" err="1">
                <a:solidFill>
                  <a:srgbClr val="B48FFF"/>
                </a:solidFill>
                <a:latin typeface="Century Gothic" pitchFamily="34" charset="0"/>
              </a:rPr>
              <a:t>a.l.</a:t>
            </a:r>
            <a:endParaRPr lang="pt-BR" sz="2800" b="0" dirty="0">
              <a:solidFill>
                <a:srgbClr val="B48FFF"/>
              </a:solidFill>
              <a:latin typeface="Century Gothic" pitchFamily="34" charset="0"/>
            </a:endParaRPr>
          </a:p>
          <a:p>
            <a:pPr algn="l">
              <a:defRPr/>
            </a:pPr>
            <a:endParaRPr lang="pt-BR" sz="2800" b="0" dirty="0">
              <a:solidFill>
                <a:srgbClr val="B48FFF"/>
              </a:solidFill>
              <a:latin typeface="Century Gothic" pitchFamily="34" charset="0"/>
            </a:endParaRPr>
          </a:p>
          <a:p>
            <a:pPr algn="l">
              <a:defRPr/>
            </a:pPr>
            <a:r>
              <a:rPr lang="pt-BR" sz="2800" dirty="0">
                <a:solidFill>
                  <a:srgbClr val="B48FFF"/>
                </a:solidFill>
                <a:latin typeface="Century Gothic" pitchFamily="34" charset="0"/>
              </a:rPr>
              <a:t>Constelação: Touro</a:t>
            </a:r>
          </a:p>
          <a:p>
            <a:pPr>
              <a:defRPr/>
            </a:pPr>
            <a:endParaRPr lang="pt-BR" sz="2400" b="0" dirty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0" y="6581775"/>
            <a:ext cx="6786563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l">
              <a:defRPr/>
            </a:pPr>
            <a:r>
              <a:rPr lang="pt-BR" sz="1200">
                <a:solidFill>
                  <a:schemeClr val="accent6">
                    <a:lumMod val="40000"/>
                    <a:lumOff val="60000"/>
                  </a:schemeClr>
                </a:solidFill>
                <a:latin typeface="Century Gothic" pitchFamily="34" charset="0"/>
              </a:rPr>
              <a:t>Crédito da imagem: Telescópio Espacial Hubble</a:t>
            </a:r>
            <a:endParaRPr lang="pt-BR" sz="1200">
              <a:solidFill>
                <a:schemeClr val="accent2">
                  <a:lumMod val="40000"/>
                  <a:lumOff val="60000"/>
                </a:schemeClr>
              </a:solidFill>
              <a:latin typeface="Century Gothic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4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64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4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64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40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6440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40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6440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>
            <a:lum contrast="29000"/>
          </a:blip>
          <a:srcRect/>
          <a:stretch>
            <a:fillRect/>
          </a:stretch>
        </p:blipFill>
        <p:spPr bwMode="auto">
          <a:xfrm>
            <a:off x="1908175" y="1643063"/>
            <a:ext cx="7235825" cy="5214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5123" name="Rectangle 3"/>
          <p:cNvSpPr>
            <a:spLocks noChangeArrowheads="1"/>
          </p:cNvSpPr>
          <p:nvPr/>
        </p:nvSpPr>
        <p:spPr bwMode="auto">
          <a:xfrm>
            <a:off x="450850" y="503238"/>
            <a:ext cx="4523995" cy="3108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pt-BR" sz="2800" dirty="0">
                <a:solidFill>
                  <a:schemeClr val="bg1"/>
                </a:solidFill>
                <a:latin typeface="Century Gothic" pitchFamily="34" charset="0"/>
              </a:rPr>
              <a:t>Plêiades, M45: </a:t>
            </a:r>
          </a:p>
          <a:p>
            <a:pPr algn="l">
              <a:defRPr/>
            </a:pPr>
            <a:endParaRPr lang="pt-BR" sz="2800" dirty="0">
              <a:solidFill>
                <a:schemeClr val="bg1"/>
              </a:solidFill>
              <a:latin typeface="Century Gothic" pitchFamily="34" charset="0"/>
            </a:endParaRPr>
          </a:p>
          <a:p>
            <a:pPr algn="l">
              <a:defRPr/>
            </a:pPr>
            <a:r>
              <a:rPr lang="pt-BR" sz="2800" dirty="0">
                <a:solidFill>
                  <a:srgbClr val="B48FFF"/>
                </a:solidFill>
                <a:latin typeface="Century Gothic" pitchFamily="34" charset="0"/>
              </a:rPr>
              <a:t>Tipo: aglomerado aberto</a:t>
            </a:r>
          </a:p>
          <a:p>
            <a:pPr algn="l">
              <a:defRPr/>
            </a:pPr>
            <a:endParaRPr lang="pt-BR" sz="2800" dirty="0">
              <a:solidFill>
                <a:srgbClr val="B48FFF"/>
              </a:solidFill>
              <a:latin typeface="Century Gothic" pitchFamily="34" charset="0"/>
            </a:endParaRPr>
          </a:p>
          <a:p>
            <a:pPr algn="l">
              <a:defRPr/>
            </a:pPr>
            <a:r>
              <a:rPr lang="pt-BR" sz="2800" dirty="0">
                <a:solidFill>
                  <a:srgbClr val="B48FFF"/>
                </a:solidFill>
                <a:latin typeface="Century Gothic" pitchFamily="34" charset="0"/>
              </a:rPr>
              <a:t>Distância: 400 </a:t>
            </a:r>
            <a:r>
              <a:rPr lang="pt-BR" sz="2800" dirty="0" err="1">
                <a:solidFill>
                  <a:srgbClr val="B48FFF"/>
                </a:solidFill>
                <a:latin typeface="Century Gothic" pitchFamily="34" charset="0"/>
              </a:rPr>
              <a:t>a.l.</a:t>
            </a:r>
            <a:endParaRPr lang="pt-BR" sz="2800" dirty="0">
              <a:solidFill>
                <a:srgbClr val="B48FFF"/>
              </a:solidFill>
              <a:latin typeface="Century Gothic" pitchFamily="34" charset="0"/>
            </a:endParaRPr>
          </a:p>
          <a:p>
            <a:pPr algn="l">
              <a:defRPr/>
            </a:pPr>
            <a:endParaRPr lang="pt-BR" sz="2800" dirty="0">
              <a:solidFill>
                <a:srgbClr val="B48FFF"/>
              </a:solidFill>
              <a:latin typeface="Century Gothic" pitchFamily="34" charset="0"/>
            </a:endParaRPr>
          </a:p>
          <a:p>
            <a:pPr algn="l">
              <a:defRPr/>
            </a:pPr>
            <a:r>
              <a:rPr lang="pt-BR" sz="2800" dirty="0">
                <a:solidFill>
                  <a:srgbClr val="B48FFF"/>
                </a:solidFill>
                <a:latin typeface="Century Gothic" pitchFamily="34" charset="0"/>
              </a:rPr>
              <a:t>Constelação: Touro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0" y="6581775"/>
            <a:ext cx="6786563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l">
              <a:defRPr/>
            </a:pPr>
            <a:r>
              <a:rPr lang="pt-BR" sz="1200">
                <a:solidFill>
                  <a:schemeClr val="accent6">
                    <a:lumMod val="40000"/>
                    <a:lumOff val="60000"/>
                  </a:schemeClr>
                </a:solidFill>
                <a:latin typeface="Century Gothic" pitchFamily="34" charset="0"/>
              </a:rPr>
              <a:t>Crédito da imagem: Telescópio Espacial Hubble</a:t>
            </a:r>
            <a:endParaRPr lang="pt-BR" sz="1200">
              <a:solidFill>
                <a:schemeClr val="accent2">
                  <a:lumMod val="40000"/>
                  <a:lumOff val="60000"/>
                </a:schemeClr>
              </a:solidFill>
              <a:latin typeface="Century Gothic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4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64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451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6451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4" descr="C:\Documents and Settings\andre silva\Meus documentos\CONCURSO_CDCC\apresentações\Imagens\Estrut Galáxia\saco_carvao.jpg"/>
          <p:cNvPicPr>
            <a:picLocks noChangeAspect="1" noChangeArrowheads="1"/>
          </p:cNvPicPr>
          <p:nvPr/>
        </p:nvPicPr>
        <p:blipFill>
          <a:blip r:embed="rId2" cstate="print">
            <a:lum contrast="25000"/>
          </a:blip>
          <a:srcRect r="11549" b="787"/>
          <a:stretch>
            <a:fillRect/>
          </a:stretch>
        </p:blipFill>
        <p:spPr bwMode="auto">
          <a:xfrm>
            <a:off x="35496" y="28"/>
            <a:ext cx="9099125" cy="680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ixaDeTexto 2"/>
          <p:cNvSpPr txBox="1"/>
          <p:nvPr/>
        </p:nvSpPr>
        <p:spPr>
          <a:xfrm>
            <a:off x="0" y="6581775"/>
            <a:ext cx="8715375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l">
              <a:defRPr/>
            </a:pPr>
            <a:r>
              <a:rPr lang="pt-BR" sz="1200">
                <a:solidFill>
                  <a:schemeClr val="accent2">
                    <a:lumMod val="40000"/>
                    <a:lumOff val="60000"/>
                  </a:schemeClr>
                </a:solidFill>
                <a:latin typeface="Century Gothic" pitchFamily="34" charset="0"/>
              </a:rPr>
              <a:t>Crédito da imagem:Yuri Beletsky, disponível em http://apod.nasa.gov/apod/ap080707.html </a:t>
            </a:r>
          </a:p>
        </p:txBody>
      </p:sp>
      <p:sp>
        <p:nvSpPr>
          <p:cNvPr id="5" name="Elipse 4"/>
          <p:cNvSpPr>
            <a:spLocks noChangeArrowheads="1"/>
          </p:cNvSpPr>
          <p:nvPr/>
        </p:nvSpPr>
        <p:spPr bwMode="auto">
          <a:xfrm rot="-1786779">
            <a:off x="60325" y="2411413"/>
            <a:ext cx="2286000" cy="2952750"/>
          </a:xfrm>
          <a:prstGeom prst="ellipse">
            <a:avLst/>
          </a:prstGeom>
          <a:noFill/>
          <a:ln w="38100" algn="ctr">
            <a:solidFill>
              <a:schemeClr val="bg1"/>
            </a:solidFill>
            <a:prstDash val="sysDash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pt-BR">
              <a:latin typeface="Century Gothic" pitchFamily="34" charset="0"/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3544456" y="188640"/>
            <a:ext cx="5708614" cy="34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l">
              <a:defRPr/>
            </a:pPr>
            <a:r>
              <a:rPr lang="pt-BR" sz="2800" dirty="0">
                <a:solidFill>
                  <a:schemeClr val="bg1"/>
                </a:solidFill>
                <a:latin typeface="Century Gothic" pitchFamily="34" charset="0"/>
              </a:rPr>
              <a:t>Nebulosa do </a:t>
            </a:r>
            <a:r>
              <a:rPr lang="pt-BR" sz="2800" dirty="0" smtClean="0">
                <a:solidFill>
                  <a:schemeClr val="bg1"/>
                </a:solidFill>
                <a:latin typeface="Century Gothic" pitchFamily="34" charset="0"/>
              </a:rPr>
              <a:t>“Saco de Carvão”</a:t>
            </a:r>
            <a:endParaRPr lang="pt-BR" sz="2800" dirty="0">
              <a:solidFill>
                <a:schemeClr val="bg1"/>
              </a:solidFill>
              <a:latin typeface="Century Gothic" pitchFamily="34" charset="0"/>
            </a:endParaRPr>
          </a:p>
          <a:p>
            <a:pPr algn="l">
              <a:defRPr/>
            </a:pPr>
            <a:r>
              <a:rPr lang="pt-BR" sz="2800" dirty="0">
                <a:solidFill>
                  <a:schemeClr val="bg1"/>
                </a:solidFill>
                <a:latin typeface="Century Gothic" pitchFamily="34" charset="0"/>
              </a:rPr>
              <a:t> </a:t>
            </a:r>
          </a:p>
          <a:p>
            <a:pPr algn="l">
              <a:defRPr/>
            </a:pPr>
            <a:r>
              <a:rPr lang="pt-BR" sz="2800" dirty="0">
                <a:solidFill>
                  <a:srgbClr val="B48FFF"/>
                </a:solidFill>
                <a:latin typeface="Century Gothic" pitchFamily="34" charset="0"/>
              </a:rPr>
              <a:t>Tipo: </a:t>
            </a:r>
            <a:r>
              <a:rPr lang="pt-BR" sz="2800" dirty="0" smtClean="0">
                <a:solidFill>
                  <a:srgbClr val="B48FFF"/>
                </a:solidFill>
                <a:latin typeface="Century Gothic" pitchFamily="34" charset="0"/>
              </a:rPr>
              <a:t>nuvem molecular</a:t>
            </a:r>
            <a:endParaRPr lang="pt-BR" sz="2800" dirty="0">
              <a:solidFill>
                <a:srgbClr val="B48FFF"/>
              </a:solidFill>
              <a:latin typeface="Century Gothic" pitchFamily="34" charset="0"/>
            </a:endParaRPr>
          </a:p>
          <a:p>
            <a:pPr algn="l">
              <a:defRPr/>
            </a:pPr>
            <a:endParaRPr lang="pt-BR" sz="2800" dirty="0">
              <a:solidFill>
                <a:srgbClr val="B48FFF"/>
              </a:solidFill>
              <a:latin typeface="Century Gothic" pitchFamily="34" charset="0"/>
            </a:endParaRPr>
          </a:p>
          <a:p>
            <a:pPr algn="l">
              <a:defRPr/>
            </a:pPr>
            <a:r>
              <a:rPr lang="pt-BR" sz="2800" dirty="0">
                <a:solidFill>
                  <a:srgbClr val="B48FFF"/>
                </a:solidFill>
                <a:latin typeface="Century Gothic" pitchFamily="34" charset="0"/>
              </a:rPr>
              <a:t>Distância: </a:t>
            </a:r>
            <a:r>
              <a:rPr lang="pt-BR" sz="2800" dirty="0" smtClean="0">
                <a:solidFill>
                  <a:srgbClr val="B48FFF"/>
                </a:solidFill>
                <a:latin typeface="Century Gothic" pitchFamily="34" charset="0"/>
              </a:rPr>
              <a:t>600 </a:t>
            </a:r>
            <a:r>
              <a:rPr lang="pt-BR" sz="2800" dirty="0" err="1">
                <a:solidFill>
                  <a:srgbClr val="B48FFF"/>
                </a:solidFill>
                <a:latin typeface="Century Gothic" pitchFamily="34" charset="0"/>
              </a:rPr>
              <a:t>a.l.</a:t>
            </a:r>
            <a:endParaRPr lang="pt-BR" sz="2800" b="0" dirty="0">
              <a:solidFill>
                <a:srgbClr val="B48FFF"/>
              </a:solidFill>
              <a:latin typeface="Century Gothic" pitchFamily="34" charset="0"/>
            </a:endParaRPr>
          </a:p>
          <a:p>
            <a:pPr algn="l">
              <a:defRPr/>
            </a:pPr>
            <a:endParaRPr lang="pt-BR" sz="2800" b="0" dirty="0">
              <a:solidFill>
                <a:srgbClr val="B48FFF"/>
              </a:solidFill>
              <a:latin typeface="Century Gothic" pitchFamily="34" charset="0"/>
            </a:endParaRPr>
          </a:p>
          <a:p>
            <a:pPr algn="l">
              <a:defRPr/>
            </a:pPr>
            <a:r>
              <a:rPr lang="pt-BR" sz="2800" dirty="0">
                <a:solidFill>
                  <a:srgbClr val="B48FFF"/>
                </a:solidFill>
                <a:latin typeface="Century Gothic" pitchFamily="34" charset="0"/>
              </a:rPr>
              <a:t>Constelação: </a:t>
            </a:r>
            <a:r>
              <a:rPr lang="pt-BR" sz="2800" dirty="0" smtClean="0">
                <a:solidFill>
                  <a:srgbClr val="B48FFF"/>
                </a:solidFill>
                <a:latin typeface="Century Gothic" pitchFamily="34" charset="0"/>
              </a:rPr>
              <a:t>Cruzeiro do Sul</a:t>
            </a:r>
            <a:endParaRPr lang="pt-BR" sz="2800" dirty="0">
              <a:solidFill>
                <a:srgbClr val="B48FFF"/>
              </a:solidFill>
              <a:latin typeface="Century Gothic" pitchFamily="34" charset="0"/>
            </a:endParaRPr>
          </a:p>
          <a:p>
            <a:pPr>
              <a:defRPr/>
            </a:pPr>
            <a:endParaRPr lang="pt-BR" sz="2400" b="0" dirty="0">
              <a:solidFill>
                <a:schemeClr val="bg1"/>
              </a:solidFill>
              <a:latin typeface="Century Gothic" pitchFamily="34" charset="0"/>
            </a:endParaRPr>
          </a:p>
        </p:txBody>
      </p:sp>
      <p:cxnSp>
        <p:nvCxnSpPr>
          <p:cNvPr id="7" name="Conector reto 6"/>
          <p:cNvCxnSpPr>
            <a:cxnSpLocks noChangeAspect="1"/>
          </p:cNvCxnSpPr>
          <p:nvPr/>
        </p:nvCxnSpPr>
        <p:spPr bwMode="auto">
          <a:xfrm rot="-60000">
            <a:off x="2188543" y="1053815"/>
            <a:ext cx="138343" cy="2478977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cxnSp>
        <p:nvCxnSpPr>
          <p:cNvPr id="8" name="Conector reto 7"/>
          <p:cNvCxnSpPr>
            <a:cxnSpLocks noChangeAspect="1"/>
          </p:cNvCxnSpPr>
          <p:nvPr/>
        </p:nvCxnSpPr>
        <p:spPr bwMode="auto">
          <a:xfrm rot="-180000" flipV="1">
            <a:off x="1374834" y="1778474"/>
            <a:ext cx="1562593" cy="223213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80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print">
            <a:lum contrast="3000"/>
          </a:blip>
          <a:srcRect/>
          <a:stretch>
            <a:fillRect/>
          </a:stretch>
        </p:blipFill>
        <p:spPr bwMode="auto">
          <a:xfrm>
            <a:off x="4500563" y="0"/>
            <a:ext cx="4643437" cy="6888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6147" name="Rectangle 3"/>
          <p:cNvSpPr>
            <a:spLocks noChangeArrowheads="1"/>
          </p:cNvSpPr>
          <p:nvPr/>
        </p:nvSpPr>
        <p:spPr bwMode="auto">
          <a:xfrm>
            <a:off x="323528" y="404664"/>
            <a:ext cx="6281390" cy="3108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pt-BR" sz="2800" dirty="0">
                <a:solidFill>
                  <a:schemeClr val="bg1"/>
                </a:solidFill>
                <a:latin typeface="Century Gothic" pitchFamily="34" charset="0"/>
              </a:rPr>
              <a:t>Omega </a:t>
            </a:r>
            <a:r>
              <a:rPr lang="pt-BR" sz="2800" dirty="0" err="1">
                <a:solidFill>
                  <a:schemeClr val="bg1"/>
                </a:solidFill>
                <a:latin typeface="Century Gothic" pitchFamily="34" charset="0"/>
              </a:rPr>
              <a:t>Centauri</a:t>
            </a:r>
            <a:r>
              <a:rPr lang="pt-BR" sz="2800" dirty="0">
                <a:solidFill>
                  <a:schemeClr val="bg1"/>
                </a:solidFill>
                <a:latin typeface="Century Gothic" pitchFamily="34" charset="0"/>
              </a:rPr>
              <a:t>: </a:t>
            </a:r>
          </a:p>
          <a:p>
            <a:pPr algn="l">
              <a:defRPr/>
            </a:pPr>
            <a:endParaRPr lang="pt-BR" sz="2800" dirty="0">
              <a:solidFill>
                <a:schemeClr val="bg1"/>
              </a:solidFill>
              <a:latin typeface="Century Gothic" pitchFamily="34" charset="0"/>
            </a:endParaRPr>
          </a:p>
          <a:p>
            <a:pPr algn="l">
              <a:defRPr/>
            </a:pPr>
            <a:r>
              <a:rPr lang="pt-BR" sz="2800" dirty="0">
                <a:solidFill>
                  <a:srgbClr val="B48FFF"/>
                </a:solidFill>
                <a:latin typeface="Century Gothic" pitchFamily="34" charset="0"/>
              </a:rPr>
              <a:t>Tipo: </a:t>
            </a:r>
            <a:r>
              <a:rPr lang="pt-BR" sz="2800" dirty="0" smtClean="0">
                <a:solidFill>
                  <a:srgbClr val="B48FFF"/>
                </a:solidFill>
                <a:latin typeface="Century Gothic" pitchFamily="34" charset="0"/>
              </a:rPr>
              <a:t>aglomerado globular</a:t>
            </a:r>
            <a:endParaRPr lang="pt-BR" sz="2800" dirty="0">
              <a:solidFill>
                <a:srgbClr val="B48FFF"/>
              </a:solidFill>
              <a:latin typeface="Century Gothic" pitchFamily="34" charset="0"/>
            </a:endParaRPr>
          </a:p>
          <a:p>
            <a:pPr algn="l">
              <a:defRPr/>
            </a:pPr>
            <a:endParaRPr lang="pt-BR" sz="2800" dirty="0">
              <a:solidFill>
                <a:srgbClr val="B48FFF"/>
              </a:solidFill>
              <a:latin typeface="Century Gothic" pitchFamily="34" charset="0"/>
            </a:endParaRPr>
          </a:p>
          <a:p>
            <a:pPr algn="l">
              <a:defRPr/>
            </a:pPr>
            <a:r>
              <a:rPr lang="pt-BR" sz="2800" dirty="0">
                <a:solidFill>
                  <a:srgbClr val="B48FFF"/>
                </a:solidFill>
                <a:latin typeface="Century Gothic" pitchFamily="34" charset="0"/>
              </a:rPr>
              <a:t>Distância: 17300 </a:t>
            </a:r>
            <a:r>
              <a:rPr lang="pt-BR" sz="2800" dirty="0" err="1">
                <a:solidFill>
                  <a:srgbClr val="B48FFF"/>
                </a:solidFill>
                <a:latin typeface="Century Gothic" pitchFamily="34" charset="0"/>
              </a:rPr>
              <a:t>a.l.</a:t>
            </a:r>
            <a:endParaRPr lang="pt-BR" sz="2800" dirty="0">
              <a:solidFill>
                <a:srgbClr val="B48FFF"/>
              </a:solidFill>
              <a:latin typeface="Century Gothic" pitchFamily="34" charset="0"/>
            </a:endParaRPr>
          </a:p>
          <a:p>
            <a:pPr algn="l">
              <a:defRPr/>
            </a:pPr>
            <a:endParaRPr lang="pt-BR" sz="2800" dirty="0">
              <a:solidFill>
                <a:srgbClr val="B48FFF"/>
              </a:solidFill>
              <a:latin typeface="Century Gothic" pitchFamily="34" charset="0"/>
            </a:endParaRPr>
          </a:p>
          <a:p>
            <a:pPr algn="l">
              <a:defRPr/>
            </a:pPr>
            <a:r>
              <a:rPr lang="pt-BR" sz="2800" dirty="0">
                <a:solidFill>
                  <a:srgbClr val="B48FFF"/>
                </a:solidFill>
                <a:latin typeface="Century Gothic" pitchFamily="34" charset="0"/>
              </a:rPr>
              <a:t>Constelação: Centauro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0" y="6581775"/>
            <a:ext cx="6786563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l">
              <a:defRPr/>
            </a:pPr>
            <a:r>
              <a:rPr lang="pt-BR" sz="1200">
                <a:solidFill>
                  <a:schemeClr val="accent6">
                    <a:lumMod val="40000"/>
                    <a:lumOff val="60000"/>
                  </a:schemeClr>
                </a:solidFill>
              </a:rPr>
              <a:t>Crédito da imagem: Telescópio Espacial Hubble</a:t>
            </a:r>
            <a:endParaRPr lang="pt-BR" sz="120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4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64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4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61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6461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714375" y="2718048"/>
            <a:ext cx="7772400" cy="1143000"/>
          </a:xfrm>
        </p:spPr>
        <p:txBody>
          <a:bodyPr/>
          <a:lstStyle/>
          <a:p>
            <a:pPr>
              <a:lnSpc>
                <a:spcPct val="150000"/>
              </a:lnSpc>
              <a:defRPr/>
            </a:pPr>
            <a:r>
              <a:rPr lang="pt-BR" dirty="0" smtClean="0">
                <a:solidFill>
                  <a:srgbClr val="B48FFF"/>
                </a:solidFill>
                <a:latin typeface="Century Gothic" pitchFamily="34" charset="0"/>
              </a:rPr>
              <a:t>Outras galáxias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63513"/>
            <a:ext cx="9144000" cy="6694487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</p:pic>
      <p:sp>
        <p:nvSpPr>
          <p:cNvPr id="26627" name="Rectangle 2"/>
          <p:cNvSpPr>
            <a:spLocks noGrp="1" noChangeArrowheads="1"/>
          </p:cNvSpPr>
          <p:nvPr>
            <p:ph type="title"/>
          </p:nvPr>
        </p:nvSpPr>
        <p:spPr>
          <a:xfrm>
            <a:off x="428625" y="571500"/>
            <a:ext cx="9144000" cy="1143000"/>
          </a:xfrm>
        </p:spPr>
        <p:txBody>
          <a:bodyPr/>
          <a:lstStyle/>
          <a:p>
            <a:pPr algn="l"/>
            <a:r>
              <a:rPr lang="pt-BR" sz="4000" smtClean="0">
                <a:solidFill>
                  <a:schemeClr val="bg1"/>
                </a:solidFill>
                <a:latin typeface="Century Gothic" pitchFamily="34" charset="0"/>
              </a:rPr>
              <a:t>Classificação </a:t>
            </a:r>
            <a:br>
              <a:rPr lang="pt-BR" sz="4000" smtClean="0">
                <a:solidFill>
                  <a:schemeClr val="bg1"/>
                </a:solidFill>
                <a:latin typeface="Century Gothic" pitchFamily="34" charset="0"/>
              </a:rPr>
            </a:br>
            <a:r>
              <a:rPr lang="pt-BR" sz="4000" smtClean="0">
                <a:solidFill>
                  <a:schemeClr val="bg1"/>
                </a:solidFill>
                <a:latin typeface="Century Gothic" pitchFamily="34" charset="0"/>
              </a:rPr>
              <a:t>de Hubble</a:t>
            </a:r>
          </a:p>
        </p:txBody>
      </p:sp>
      <p:sp>
        <p:nvSpPr>
          <p:cNvPr id="8" name="Chave esquerda 7"/>
          <p:cNvSpPr>
            <a:spLocks/>
          </p:cNvSpPr>
          <p:nvPr/>
        </p:nvSpPr>
        <p:spPr bwMode="auto">
          <a:xfrm rot="5400000" flipH="1">
            <a:off x="2250281" y="2893219"/>
            <a:ext cx="714375" cy="3500438"/>
          </a:xfrm>
          <a:prstGeom prst="leftBrace">
            <a:avLst>
              <a:gd name="adj1" fmla="val 39078"/>
              <a:gd name="adj2" fmla="val 49385"/>
            </a:avLst>
          </a:prstGeom>
          <a:noFill/>
          <a:ln w="25400" algn="ctr">
            <a:solidFill>
              <a:schemeClr val="accent6">
                <a:lumMod val="40000"/>
                <a:lumOff val="60000"/>
              </a:schemeClr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pPr>
              <a:defRPr/>
            </a:pPr>
            <a:endParaRPr lang="pt-BR">
              <a:latin typeface="Century Gothic" pitchFamily="34" charset="0"/>
            </a:endParaRPr>
          </a:p>
        </p:txBody>
      </p:sp>
      <p:sp>
        <p:nvSpPr>
          <p:cNvPr id="9" name="Título 3"/>
          <p:cNvSpPr txBox="1">
            <a:spLocks/>
          </p:cNvSpPr>
          <p:nvPr/>
        </p:nvSpPr>
        <p:spPr bwMode="auto">
          <a:xfrm>
            <a:off x="2000250" y="4786313"/>
            <a:ext cx="1714500" cy="928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pPr algn="l">
              <a:defRPr/>
            </a:pPr>
            <a:r>
              <a:rPr lang="pt-BR" sz="2400" b="0" kern="0">
                <a:solidFill>
                  <a:schemeClr val="accent2">
                    <a:lumMod val="40000"/>
                    <a:lumOff val="60000"/>
                  </a:schemeClr>
                </a:solidFill>
                <a:latin typeface="Century Gothic" pitchFamily="34" charset="0"/>
                <a:ea typeface="+mj-ea"/>
                <a:cs typeface="+mj-cs"/>
              </a:rPr>
              <a:t>elípticas</a:t>
            </a:r>
          </a:p>
        </p:txBody>
      </p:sp>
      <p:sp>
        <p:nvSpPr>
          <p:cNvPr id="10" name="Chave esquerda 9"/>
          <p:cNvSpPr>
            <a:spLocks/>
          </p:cNvSpPr>
          <p:nvPr/>
        </p:nvSpPr>
        <p:spPr bwMode="auto">
          <a:xfrm rot="13679217" flipH="1">
            <a:off x="6412706" y="-127793"/>
            <a:ext cx="714375" cy="2519362"/>
          </a:xfrm>
          <a:prstGeom prst="leftBrace">
            <a:avLst>
              <a:gd name="adj1" fmla="val 39078"/>
              <a:gd name="adj2" fmla="val 49385"/>
            </a:avLst>
          </a:prstGeom>
          <a:noFill/>
          <a:ln w="25400" algn="ctr">
            <a:solidFill>
              <a:schemeClr val="accent6">
                <a:lumMod val="40000"/>
                <a:lumOff val="60000"/>
              </a:schemeClr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pPr>
              <a:defRPr/>
            </a:pPr>
            <a:endParaRPr lang="pt-BR">
              <a:latin typeface="Century Gothic" pitchFamily="34" charset="0"/>
            </a:endParaRPr>
          </a:p>
        </p:txBody>
      </p:sp>
      <p:sp>
        <p:nvSpPr>
          <p:cNvPr id="11" name="Chave esquerda 10"/>
          <p:cNvSpPr>
            <a:spLocks/>
          </p:cNvSpPr>
          <p:nvPr/>
        </p:nvSpPr>
        <p:spPr bwMode="auto">
          <a:xfrm rot="7975277" flipH="1">
            <a:off x="6422231" y="4493420"/>
            <a:ext cx="714375" cy="2671762"/>
          </a:xfrm>
          <a:prstGeom prst="leftBrace">
            <a:avLst>
              <a:gd name="adj1" fmla="val 39078"/>
              <a:gd name="adj2" fmla="val 49385"/>
            </a:avLst>
          </a:prstGeom>
          <a:noFill/>
          <a:ln w="25400" algn="ctr">
            <a:solidFill>
              <a:schemeClr val="accent6">
                <a:lumMod val="40000"/>
                <a:lumOff val="60000"/>
              </a:schemeClr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pPr>
              <a:defRPr/>
            </a:pPr>
            <a:endParaRPr lang="pt-BR">
              <a:latin typeface="Century Gothic" pitchFamily="34" charset="0"/>
            </a:endParaRPr>
          </a:p>
        </p:txBody>
      </p:sp>
      <p:sp>
        <p:nvSpPr>
          <p:cNvPr id="12" name="Título 3"/>
          <p:cNvSpPr txBox="1">
            <a:spLocks/>
          </p:cNvSpPr>
          <p:nvPr/>
        </p:nvSpPr>
        <p:spPr bwMode="auto">
          <a:xfrm>
            <a:off x="5357813" y="5715000"/>
            <a:ext cx="1714500" cy="928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pPr algn="l">
              <a:defRPr/>
            </a:pPr>
            <a:r>
              <a:rPr lang="pt-BR" sz="2400" b="0" kern="0">
                <a:solidFill>
                  <a:schemeClr val="accent2">
                    <a:lumMod val="40000"/>
                    <a:lumOff val="60000"/>
                  </a:schemeClr>
                </a:solidFill>
                <a:latin typeface="Century Gothic" pitchFamily="34" charset="0"/>
                <a:ea typeface="+mj-ea"/>
                <a:cs typeface="+mj-cs"/>
              </a:rPr>
              <a:t>espirais barradas </a:t>
            </a:r>
          </a:p>
        </p:txBody>
      </p:sp>
      <p:sp>
        <p:nvSpPr>
          <p:cNvPr id="13" name="Título 3"/>
          <p:cNvSpPr txBox="1">
            <a:spLocks/>
          </p:cNvSpPr>
          <p:nvPr/>
        </p:nvSpPr>
        <p:spPr bwMode="auto">
          <a:xfrm>
            <a:off x="5857875" y="142875"/>
            <a:ext cx="1714500" cy="928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pPr algn="l">
              <a:defRPr/>
            </a:pPr>
            <a:r>
              <a:rPr lang="pt-BR" sz="2400" b="0" kern="0">
                <a:solidFill>
                  <a:schemeClr val="accent2">
                    <a:lumMod val="40000"/>
                    <a:lumOff val="60000"/>
                  </a:schemeClr>
                </a:solidFill>
                <a:latin typeface="Century Gothic" pitchFamily="34" charset="0"/>
                <a:ea typeface="+mj-ea"/>
                <a:cs typeface="+mj-cs"/>
              </a:rPr>
              <a:t>espirais</a:t>
            </a:r>
          </a:p>
        </p:txBody>
      </p:sp>
      <p:sp>
        <p:nvSpPr>
          <p:cNvPr id="16" name="Título 3"/>
          <p:cNvSpPr txBox="1">
            <a:spLocks/>
          </p:cNvSpPr>
          <p:nvPr/>
        </p:nvSpPr>
        <p:spPr bwMode="auto">
          <a:xfrm>
            <a:off x="7429500" y="3214688"/>
            <a:ext cx="1928813" cy="928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pPr algn="l">
              <a:defRPr/>
            </a:pPr>
            <a:r>
              <a:rPr lang="pt-BR" sz="2400" b="0" kern="0">
                <a:solidFill>
                  <a:schemeClr val="accent2">
                    <a:lumMod val="40000"/>
                    <a:lumOff val="60000"/>
                  </a:schemeClr>
                </a:solidFill>
                <a:latin typeface="Century Gothic" pitchFamily="34" charset="0"/>
                <a:ea typeface="+mj-ea"/>
                <a:cs typeface="+mj-cs"/>
              </a:rPr>
              <a:t>irregulares</a:t>
            </a:r>
          </a:p>
        </p:txBody>
      </p:sp>
      <p:grpSp>
        <p:nvGrpSpPr>
          <p:cNvPr id="2" name="Grupo 20"/>
          <p:cNvGrpSpPr>
            <a:grpSpLocks/>
          </p:cNvGrpSpPr>
          <p:nvPr/>
        </p:nvGrpSpPr>
        <p:grpSpPr bwMode="auto">
          <a:xfrm>
            <a:off x="3500438" y="1857375"/>
            <a:ext cx="2500312" cy="2071688"/>
            <a:chOff x="3500430" y="1857370"/>
            <a:chExt cx="2500330" cy="2071696"/>
          </a:xfrm>
        </p:grpSpPr>
        <p:sp>
          <p:nvSpPr>
            <p:cNvPr id="17" name="Elipse 16"/>
            <p:cNvSpPr/>
            <p:nvPr/>
          </p:nvSpPr>
          <p:spPr bwMode="auto">
            <a:xfrm>
              <a:off x="5000628" y="2928937"/>
              <a:ext cx="1000132" cy="1000129"/>
            </a:xfrm>
            <a:prstGeom prst="ellipse">
              <a:avLst/>
            </a:prstGeom>
            <a:noFill/>
            <a:ln w="25400" cap="flat" cmpd="sng" algn="ctr">
              <a:solidFill>
                <a:schemeClr val="accent6">
                  <a:lumMod val="40000"/>
                  <a:lumOff val="60000"/>
                </a:schemeClr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>
                <a:defRPr/>
              </a:pPr>
              <a:endParaRPr lang="pt-BR">
                <a:latin typeface="Century Gothic" pitchFamily="34" charset="0"/>
              </a:endParaRPr>
            </a:p>
          </p:txBody>
        </p:sp>
        <p:sp>
          <p:nvSpPr>
            <p:cNvPr id="18" name="Título 3"/>
            <p:cNvSpPr txBox="1">
              <a:spLocks/>
            </p:cNvSpPr>
            <p:nvPr/>
          </p:nvSpPr>
          <p:spPr bwMode="auto">
            <a:xfrm>
              <a:off x="3500430" y="1857370"/>
              <a:ext cx="1928826" cy="6429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2075" tIns="46038" rIns="92075" bIns="46038" anchor="ctr"/>
            <a:lstStyle/>
            <a:p>
              <a:pPr algn="l">
                <a:defRPr/>
              </a:pPr>
              <a:r>
                <a:rPr lang="pt-BR" sz="2400" b="0" kern="0">
                  <a:solidFill>
                    <a:schemeClr val="accent2">
                      <a:lumMod val="40000"/>
                      <a:lumOff val="60000"/>
                    </a:schemeClr>
                  </a:solidFill>
                  <a:latin typeface="Century Gothic" pitchFamily="34" charset="0"/>
                  <a:ea typeface="+mj-ea"/>
                  <a:cs typeface="+mj-cs"/>
                </a:rPr>
                <a:t>lenticulares</a:t>
              </a:r>
            </a:p>
          </p:txBody>
        </p:sp>
        <p:cxnSp>
          <p:nvCxnSpPr>
            <p:cNvPr id="20" name="Conector de seta reta 19"/>
            <p:cNvCxnSpPr>
              <a:stCxn id="17" idx="1"/>
              <a:endCxn id="18" idx="2"/>
            </p:cNvCxnSpPr>
            <p:nvPr/>
          </p:nvCxnSpPr>
          <p:spPr bwMode="auto">
            <a:xfrm rot="16200000" flipV="1">
              <a:off x="4518819" y="2447128"/>
              <a:ext cx="574677" cy="681042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accent6">
                  <a:lumMod val="40000"/>
                  <a:lumOff val="60000"/>
                </a:schemeClr>
              </a:solidFill>
              <a:prstDash val="solid"/>
              <a:round/>
              <a:headEnd type="none" w="sm" len="sm"/>
              <a:tailEnd type="arrow"/>
            </a:ln>
            <a:effectLst/>
          </p:spPr>
        </p:cxnSp>
      </p:grpSp>
      <p:sp>
        <p:nvSpPr>
          <p:cNvPr id="15" name="Retângulo 14"/>
          <p:cNvSpPr/>
          <p:nvPr/>
        </p:nvSpPr>
        <p:spPr>
          <a:xfrm>
            <a:off x="0" y="6519446"/>
            <a:ext cx="284244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>
              <a:spcBef>
                <a:spcPct val="30000"/>
              </a:spcBef>
              <a:defRPr/>
            </a:pPr>
            <a:r>
              <a:rPr lang="pt-BR" sz="1200" dirty="0" smtClean="0">
                <a:solidFill>
                  <a:srgbClr val="B48FFF"/>
                </a:solidFill>
                <a:latin typeface="Century Gothic" pitchFamily="34" charset="0"/>
              </a:rPr>
              <a:t>Crédito da imagem: </a:t>
            </a:r>
            <a:r>
              <a:rPr lang="pt-BR" sz="1200" dirty="0" err="1" smtClean="0">
                <a:solidFill>
                  <a:srgbClr val="B48FFF"/>
                </a:solidFill>
                <a:latin typeface="Century Gothic" pitchFamily="34" charset="0"/>
              </a:rPr>
              <a:t>Fahad</a:t>
            </a:r>
            <a:r>
              <a:rPr lang="pt-BR" sz="1200" dirty="0" smtClean="0">
                <a:solidFill>
                  <a:srgbClr val="B48FFF"/>
                </a:solidFill>
                <a:latin typeface="Century Gothic" pitchFamily="34" charset="0"/>
              </a:rPr>
              <a:t> </a:t>
            </a:r>
            <a:r>
              <a:rPr lang="pt-BR" sz="1200" dirty="0" err="1" smtClean="0">
                <a:solidFill>
                  <a:srgbClr val="B48FFF"/>
                </a:solidFill>
                <a:latin typeface="Century Gothic" pitchFamily="34" charset="0"/>
              </a:rPr>
              <a:t>Sulehna</a:t>
            </a:r>
            <a:endParaRPr lang="pt-BR" sz="1200" dirty="0" smtClean="0">
              <a:solidFill>
                <a:srgbClr val="B48FFF"/>
              </a:solidFill>
              <a:latin typeface="Century Gothic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 animBg="1"/>
      <p:bldP spid="11" grpId="0" animBg="1"/>
      <p:bldP spid="12" grpId="0"/>
      <p:bldP spid="13" grpId="0"/>
      <p:bldP spid="1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E:\Planetário30dez10\Z_ATENÇÃO\EMA\exposição interna\Expo-EMARaf\Galáxias Ok\m87_gendler_f.jpg"/>
          <p:cNvPicPr>
            <a:picLocks noChangeAspect="1" noChangeArrowheads="1"/>
          </p:cNvPicPr>
          <p:nvPr/>
        </p:nvPicPr>
        <p:blipFill>
          <a:blip r:embed="rId2" cstate="print">
            <a:lum contrast="22000"/>
          </a:blip>
          <a:srcRect/>
          <a:stretch>
            <a:fillRect/>
          </a:stretch>
        </p:blipFill>
        <p:spPr bwMode="auto">
          <a:xfrm>
            <a:off x="0" y="481013"/>
            <a:ext cx="9144000" cy="605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0" y="4395788"/>
            <a:ext cx="5214938" cy="2462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pt-BR" sz="2800" dirty="0">
                <a:solidFill>
                  <a:schemeClr val="bg1"/>
                </a:solidFill>
                <a:latin typeface="Century Gothic" pitchFamily="34" charset="0"/>
              </a:rPr>
              <a:t>M 87: </a:t>
            </a:r>
          </a:p>
          <a:p>
            <a:pPr algn="l">
              <a:spcBef>
                <a:spcPct val="50000"/>
              </a:spcBef>
              <a:defRPr/>
            </a:pPr>
            <a:r>
              <a:rPr lang="pt-BR" sz="2800" dirty="0">
                <a:solidFill>
                  <a:srgbClr val="B48FFF"/>
                </a:solidFill>
                <a:latin typeface="Century Gothic" pitchFamily="34" charset="0"/>
              </a:rPr>
              <a:t>Tipo: galáxia elíptica</a:t>
            </a:r>
          </a:p>
          <a:p>
            <a:pPr algn="l">
              <a:spcBef>
                <a:spcPct val="50000"/>
              </a:spcBef>
              <a:defRPr/>
            </a:pPr>
            <a:r>
              <a:rPr lang="pt-BR" sz="2800" dirty="0">
                <a:solidFill>
                  <a:srgbClr val="B48FFF"/>
                </a:solidFill>
                <a:latin typeface="Century Gothic" pitchFamily="34" charset="0"/>
              </a:rPr>
              <a:t>Distância: 50 milhões de </a:t>
            </a:r>
            <a:r>
              <a:rPr lang="pt-BR" sz="2800" dirty="0" err="1">
                <a:solidFill>
                  <a:srgbClr val="B48FFF"/>
                </a:solidFill>
                <a:latin typeface="Century Gothic" pitchFamily="34" charset="0"/>
              </a:rPr>
              <a:t>a.l.</a:t>
            </a:r>
            <a:endParaRPr lang="pt-BR" sz="2800" dirty="0">
              <a:solidFill>
                <a:srgbClr val="B48FFF"/>
              </a:solidFill>
              <a:latin typeface="Century Gothic" pitchFamily="34" charset="0"/>
            </a:endParaRPr>
          </a:p>
          <a:p>
            <a:pPr algn="l">
              <a:spcBef>
                <a:spcPct val="50000"/>
              </a:spcBef>
              <a:defRPr/>
            </a:pPr>
            <a:r>
              <a:rPr lang="pt-BR" sz="2800" dirty="0">
                <a:solidFill>
                  <a:srgbClr val="B48FFF"/>
                </a:solidFill>
                <a:latin typeface="Century Gothic" pitchFamily="34" charset="0"/>
              </a:rPr>
              <a:t>Constelação: Virgem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2357438" y="6581775"/>
            <a:ext cx="6786562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r>
              <a:rPr lang="pt-BR" sz="1200" dirty="0">
                <a:solidFill>
                  <a:srgbClr val="B48FFF"/>
                </a:solidFill>
                <a:latin typeface="Century Gothic" pitchFamily="34" charset="0"/>
              </a:rPr>
              <a:t>Crédito da imagem: Telescópio Espacial Hubble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www.calvin.edu/academic/phys/observatory/images/Astr212.Spring2007/VanderTuig-NGC3115-I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12690" y="0"/>
            <a:ext cx="6597351" cy="6597352"/>
          </a:xfrm>
          <a:prstGeom prst="rect">
            <a:avLst/>
          </a:prstGeom>
          <a:noFill/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0" y="4395788"/>
            <a:ext cx="5214938" cy="2462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pt-BR" sz="2800" dirty="0" smtClean="0">
                <a:solidFill>
                  <a:schemeClr val="bg1"/>
                </a:solidFill>
                <a:latin typeface="Century Gothic" pitchFamily="34" charset="0"/>
              </a:rPr>
              <a:t>NGC 3115: </a:t>
            </a:r>
            <a:endParaRPr lang="pt-BR" sz="2800" dirty="0">
              <a:solidFill>
                <a:schemeClr val="bg1"/>
              </a:solidFill>
              <a:latin typeface="Century Gothic" pitchFamily="34" charset="0"/>
            </a:endParaRPr>
          </a:p>
          <a:p>
            <a:pPr algn="l">
              <a:spcBef>
                <a:spcPct val="50000"/>
              </a:spcBef>
              <a:defRPr/>
            </a:pPr>
            <a:r>
              <a:rPr lang="pt-BR" sz="2800" dirty="0">
                <a:solidFill>
                  <a:srgbClr val="B48FFF"/>
                </a:solidFill>
                <a:latin typeface="Century Gothic" pitchFamily="34" charset="0"/>
              </a:rPr>
              <a:t>Tipo: galáxia </a:t>
            </a:r>
            <a:r>
              <a:rPr lang="pt-BR" sz="2800" dirty="0" smtClean="0">
                <a:solidFill>
                  <a:srgbClr val="B48FFF"/>
                </a:solidFill>
                <a:latin typeface="Century Gothic" pitchFamily="34" charset="0"/>
              </a:rPr>
              <a:t>lenticular</a:t>
            </a:r>
            <a:endParaRPr lang="pt-BR" sz="2800" dirty="0">
              <a:solidFill>
                <a:srgbClr val="B48FFF"/>
              </a:solidFill>
              <a:latin typeface="Century Gothic" pitchFamily="34" charset="0"/>
            </a:endParaRPr>
          </a:p>
          <a:p>
            <a:pPr algn="l">
              <a:spcBef>
                <a:spcPct val="50000"/>
              </a:spcBef>
              <a:defRPr/>
            </a:pPr>
            <a:r>
              <a:rPr lang="pt-BR" sz="2800" dirty="0">
                <a:solidFill>
                  <a:srgbClr val="B48FFF"/>
                </a:solidFill>
                <a:latin typeface="Century Gothic" pitchFamily="34" charset="0"/>
              </a:rPr>
              <a:t>Distância: </a:t>
            </a:r>
            <a:r>
              <a:rPr lang="pt-BR" sz="2800" dirty="0" smtClean="0">
                <a:solidFill>
                  <a:srgbClr val="B48FFF"/>
                </a:solidFill>
                <a:latin typeface="Century Gothic" pitchFamily="34" charset="0"/>
              </a:rPr>
              <a:t>45 </a:t>
            </a:r>
            <a:r>
              <a:rPr lang="pt-BR" sz="2800" dirty="0">
                <a:solidFill>
                  <a:srgbClr val="B48FFF"/>
                </a:solidFill>
                <a:latin typeface="Century Gothic" pitchFamily="34" charset="0"/>
              </a:rPr>
              <a:t>milhões de </a:t>
            </a:r>
            <a:r>
              <a:rPr lang="pt-BR" sz="2800" dirty="0" err="1">
                <a:solidFill>
                  <a:srgbClr val="B48FFF"/>
                </a:solidFill>
                <a:latin typeface="Century Gothic" pitchFamily="34" charset="0"/>
              </a:rPr>
              <a:t>a.l.</a:t>
            </a:r>
            <a:endParaRPr lang="pt-BR" sz="2800" dirty="0">
              <a:solidFill>
                <a:srgbClr val="B48FFF"/>
              </a:solidFill>
              <a:latin typeface="Century Gothic" pitchFamily="34" charset="0"/>
            </a:endParaRPr>
          </a:p>
          <a:p>
            <a:pPr algn="l">
              <a:spcBef>
                <a:spcPct val="50000"/>
              </a:spcBef>
              <a:defRPr/>
            </a:pPr>
            <a:r>
              <a:rPr lang="pt-BR" sz="2800" dirty="0">
                <a:solidFill>
                  <a:srgbClr val="B48FFF"/>
                </a:solidFill>
                <a:latin typeface="Century Gothic" pitchFamily="34" charset="0"/>
              </a:rPr>
              <a:t>Constelação: </a:t>
            </a:r>
            <a:r>
              <a:rPr lang="pt-BR" sz="2800" dirty="0" smtClean="0">
                <a:solidFill>
                  <a:srgbClr val="B48FFF"/>
                </a:solidFill>
                <a:latin typeface="Century Gothic" pitchFamily="34" charset="0"/>
              </a:rPr>
              <a:t>Sextante</a:t>
            </a:r>
            <a:endParaRPr lang="pt-BR" sz="2800" dirty="0">
              <a:solidFill>
                <a:srgbClr val="B48FFF"/>
              </a:solidFill>
              <a:latin typeface="Century Gothic" pitchFamily="34" charset="0"/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2357438" y="6581775"/>
            <a:ext cx="6786562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r>
              <a:rPr lang="pt-BR" sz="1200" dirty="0">
                <a:solidFill>
                  <a:srgbClr val="B48FFF"/>
                </a:solidFill>
                <a:latin typeface="Century Gothic" pitchFamily="34" charset="0"/>
              </a:rPr>
              <a:t>Crédito da imagem: Telescópio Espacial Hubble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 cstate="print">
            <a:lum contrast="14000"/>
          </a:blip>
          <a:srcRect/>
          <a:stretch>
            <a:fillRect/>
          </a:stretch>
        </p:blipFill>
        <p:spPr bwMode="auto">
          <a:xfrm>
            <a:off x="0" y="1214438"/>
            <a:ext cx="9144000" cy="512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293166" y="-27384"/>
            <a:ext cx="6439074" cy="246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pt-BR" sz="2800" dirty="0">
                <a:solidFill>
                  <a:schemeClr val="bg1"/>
                </a:solidFill>
                <a:latin typeface="Century Gothic" pitchFamily="34" charset="0"/>
              </a:rPr>
              <a:t>M 104 (NGC 4594): </a:t>
            </a:r>
          </a:p>
          <a:p>
            <a:pPr algn="l">
              <a:spcBef>
                <a:spcPct val="50000"/>
              </a:spcBef>
              <a:defRPr/>
            </a:pPr>
            <a:r>
              <a:rPr lang="pt-BR" sz="2800" dirty="0">
                <a:solidFill>
                  <a:srgbClr val="B48FFF"/>
                </a:solidFill>
                <a:latin typeface="Century Gothic" pitchFamily="34" charset="0"/>
              </a:rPr>
              <a:t>Tipo: galáxia espiral </a:t>
            </a:r>
            <a:r>
              <a:rPr lang="pt-BR" sz="2800" dirty="0" smtClean="0">
                <a:solidFill>
                  <a:srgbClr val="B48FFF"/>
                </a:solidFill>
                <a:latin typeface="Century Gothic" pitchFamily="34" charset="0"/>
              </a:rPr>
              <a:t>(visão oblíqua)</a:t>
            </a:r>
            <a:endParaRPr lang="pt-BR" sz="2800" dirty="0">
              <a:solidFill>
                <a:srgbClr val="B48FFF"/>
              </a:solidFill>
              <a:latin typeface="Century Gothic" pitchFamily="34" charset="0"/>
            </a:endParaRPr>
          </a:p>
          <a:p>
            <a:pPr algn="l">
              <a:spcBef>
                <a:spcPct val="50000"/>
              </a:spcBef>
              <a:defRPr/>
            </a:pPr>
            <a:r>
              <a:rPr lang="pt-BR" sz="2800" dirty="0">
                <a:solidFill>
                  <a:srgbClr val="B48FFF"/>
                </a:solidFill>
                <a:latin typeface="Century Gothic" pitchFamily="34" charset="0"/>
              </a:rPr>
              <a:t>Distância: 31 milhões de </a:t>
            </a:r>
            <a:r>
              <a:rPr lang="pt-BR" sz="2800" dirty="0" err="1">
                <a:solidFill>
                  <a:srgbClr val="B48FFF"/>
                </a:solidFill>
                <a:latin typeface="Century Gothic" pitchFamily="34" charset="0"/>
              </a:rPr>
              <a:t>a.l.</a:t>
            </a:r>
            <a:endParaRPr lang="pt-BR" sz="2800" dirty="0">
              <a:solidFill>
                <a:srgbClr val="B48FFF"/>
              </a:solidFill>
              <a:latin typeface="Century Gothic" pitchFamily="34" charset="0"/>
            </a:endParaRPr>
          </a:p>
          <a:p>
            <a:pPr algn="l">
              <a:spcBef>
                <a:spcPct val="50000"/>
              </a:spcBef>
              <a:defRPr/>
            </a:pPr>
            <a:r>
              <a:rPr lang="pt-BR" sz="2800" dirty="0">
                <a:solidFill>
                  <a:srgbClr val="B48FFF"/>
                </a:solidFill>
                <a:latin typeface="Century Gothic" pitchFamily="34" charset="0"/>
              </a:rPr>
              <a:t>Constelação: Virgem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0" y="6581775"/>
            <a:ext cx="6786563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l">
              <a:defRPr/>
            </a:pPr>
            <a:r>
              <a:rPr lang="pt-BR" sz="1200" dirty="0">
                <a:solidFill>
                  <a:srgbClr val="B48FFF"/>
                </a:solidFill>
                <a:latin typeface="Century Gothic" pitchFamily="34" charset="0"/>
              </a:rPr>
              <a:t>Crédito da imagem: Telescópio Espacial Hubble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 cstate="print">
            <a:lum contrast="22000"/>
          </a:blip>
          <a:srcRect/>
          <a:stretch>
            <a:fillRect/>
          </a:stretch>
        </p:blipFill>
        <p:spPr bwMode="auto">
          <a:xfrm>
            <a:off x="2000250" y="-17463"/>
            <a:ext cx="7143750" cy="6875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50243" name="Text Box 3"/>
          <p:cNvSpPr txBox="1">
            <a:spLocks noChangeArrowheads="1"/>
          </p:cNvSpPr>
          <p:nvPr/>
        </p:nvSpPr>
        <p:spPr bwMode="auto">
          <a:xfrm>
            <a:off x="0" y="285750"/>
            <a:ext cx="5214938" cy="246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pt-BR" sz="2800" dirty="0">
                <a:solidFill>
                  <a:schemeClr val="bg1"/>
                </a:solidFill>
                <a:latin typeface="Century Gothic" pitchFamily="34" charset="0"/>
              </a:rPr>
              <a:t>M 74, NGC 628: </a:t>
            </a:r>
          </a:p>
          <a:p>
            <a:pPr algn="l">
              <a:spcBef>
                <a:spcPct val="50000"/>
              </a:spcBef>
              <a:defRPr/>
            </a:pPr>
            <a:r>
              <a:rPr lang="pt-BR" sz="2800" dirty="0">
                <a:solidFill>
                  <a:srgbClr val="B48FFF"/>
                </a:solidFill>
                <a:latin typeface="Century Gothic" pitchFamily="34" charset="0"/>
              </a:rPr>
              <a:t>Tipo: galáxia espiral</a:t>
            </a:r>
          </a:p>
          <a:p>
            <a:pPr algn="l">
              <a:spcBef>
                <a:spcPct val="50000"/>
              </a:spcBef>
              <a:defRPr/>
            </a:pPr>
            <a:r>
              <a:rPr lang="pt-BR" sz="2800" dirty="0">
                <a:solidFill>
                  <a:srgbClr val="B48FFF"/>
                </a:solidFill>
                <a:latin typeface="Century Gothic" pitchFamily="34" charset="0"/>
              </a:rPr>
              <a:t>Distância: 32 milhões de </a:t>
            </a:r>
            <a:r>
              <a:rPr lang="pt-BR" sz="2800" dirty="0" err="1">
                <a:solidFill>
                  <a:srgbClr val="B48FFF"/>
                </a:solidFill>
                <a:latin typeface="Century Gothic" pitchFamily="34" charset="0"/>
              </a:rPr>
              <a:t>a.l.</a:t>
            </a:r>
            <a:endParaRPr lang="pt-BR" sz="2800" dirty="0">
              <a:solidFill>
                <a:srgbClr val="B48FFF"/>
              </a:solidFill>
              <a:latin typeface="Century Gothic" pitchFamily="34" charset="0"/>
            </a:endParaRPr>
          </a:p>
          <a:p>
            <a:pPr algn="l">
              <a:spcBef>
                <a:spcPct val="50000"/>
              </a:spcBef>
              <a:defRPr/>
            </a:pPr>
            <a:r>
              <a:rPr lang="pt-BR" sz="2800" dirty="0">
                <a:solidFill>
                  <a:srgbClr val="B48FFF"/>
                </a:solidFill>
                <a:latin typeface="Century Gothic" pitchFamily="34" charset="0"/>
              </a:rPr>
              <a:t>Constelação: Peixes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0" y="6581775"/>
            <a:ext cx="6786563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l">
              <a:defRPr/>
            </a:pPr>
            <a:r>
              <a:rPr lang="pt-BR" sz="1200" dirty="0">
                <a:solidFill>
                  <a:srgbClr val="B48FFF"/>
                </a:solidFill>
                <a:latin typeface="Century Gothic" pitchFamily="34" charset="0"/>
              </a:rPr>
              <a:t>Crédito da imagem: Telescópio Espacial Hubble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5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024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4" descr="C:\Documents and Settings\andre silva\Meus documentos\CONCURSO_CDCC\apresentações\Imagens\Estrut Galáxia\Via_lactea_ceu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ixaDeTexto 2"/>
          <p:cNvSpPr txBox="1"/>
          <p:nvPr/>
        </p:nvSpPr>
        <p:spPr>
          <a:xfrm>
            <a:off x="0" y="6581775"/>
            <a:ext cx="9144000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l">
              <a:defRPr/>
            </a:pPr>
            <a:r>
              <a:rPr lang="pt-BR" sz="1200" dirty="0">
                <a:solidFill>
                  <a:schemeClr val="accent2">
                    <a:lumMod val="40000"/>
                    <a:lumOff val="60000"/>
                  </a:schemeClr>
                </a:solidFill>
                <a:latin typeface="Century Gothic" pitchFamily="34" charset="0"/>
              </a:rPr>
              <a:t>Crédito da imagem: Alex </a:t>
            </a:r>
            <a:r>
              <a:rPr lang="pt-BR" sz="1200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Century Gothic" pitchFamily="34" charset="0"/>
              </a:rPr>
              <a:t>Cherney</a:t>
            </a:r>
            <a:r>
              <a:rPr lang="pt-BR" sz="1200" dirty="0">
                <a:solidFill>
                  <a:schemeClr val="accent2">
                    <a:lumMod val="40000"/>
                    <a:lumOff val="60000"/>
                  </a:schemeClr>
                </a:solidFill>
                <a:latin typeface="Century Gothic" pitchFamily="34" charset="0"/>
              </a:rPr>
              <a:t>, disponível em http://apod.nasa.gov/apod/ap100823.html 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 cstate="print">
            <a:lum contrast="14000"/>
          </a:blip>
          <a:srcRect/>
          <a:stretch>
            <a:fillRect/>
          </a:stretch>
        </p:blipFill>
        <p:spPr bwMode="auto">
          <a:xfrm>
            <a:off x="4024313" y="0"/>
            <a:ext cx="5119687" cy="6878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1" name="Text Box 3"/>
          <p:cNvSpPr txBox="1">
            <a:spLocks noChangeArrowheads="1"/>
          </p:cNvSpPr>
          <p:nvPr/>
        </p:nvSpPr>
        <p:spPr bwMode="auto">
          <a:xfrm>
            <a:off x="395288" y="2038350"/>
            <a:ext cx="5545137" cy="246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pt-BR" sz="2800" dirty="0">
                <a:solidFill>
                  <a:schemeClr val="bg1"/>
                </a:solidFill>
                <a:latin typeface="Century Gothic" pitchFamily="34" charset="0"/>
              </a:rPr>
              <a:t>NGC 3370: </a:t>
            </a:r>
          </a:p>
          <a:p>
            <a:pPr algn="l">
              <a:spcBef>
                <a:spcPct val="50000"/>
              </a:spcBef>
              <a:defRPr/>
            </a:pPr>
            <a:r>
              <a:rPr lang="pt-BR" sz="2800" dirty="0">
                <a:solidFill>
                  <a:srgbClr val="B48FFF"/>
                </a:solidFill>
                <a:latin typeface="Century Gothic" pitchFamily="34" charset="0"/>
              </a:rPr>
              <a:t>Tipo: Galáxia espiral</a:t>
            </a:r>
          </a:p>
          <a:p>
            <a:pPr algn="l">
              <a:spcBef>
                <a:spcPct val="50000"/>
              </a:spcBef>
              <a:defRPr/>
            </a:pPr>
            <a:r>
              <a:rPr lang="pt-BR" sz="2800" dirty="0">
                <a:solidFill>
                  <a:srgbClr val="B48FFF"/>
                </a:solidFill>
                <a:latin typeface="Century Gothic" pitchFamily="34" charset="0"/>
              </a:rPr>
              <a:t>Distância: 98 milhões de </a:t>
            </a:r>
            <a:r>
              <a:rPr lang="pt-BR" sz="2800" dirty="0" err="1">
                <a:solidFill>
                  <a:srgbClr val="B48FFF"/>
                </a:solidFill>
                <a:latin typeface="Century Gothic" pitchFamily="34" charset="0"/>
              </a:rPr>
              <a:t>a.l.</a:t>
            </a:r>
            <a:endParaRPr lang="pt-BR" sz="2800" dirty="0">
              <a:solidFill>
                <a:srgbClr val="B48FFF"/>
              </a:solidFill>
              <a:latin typeface="Century Gothic" pitchFamily="34" charset="0"/>
            </a:endParaRPr>
          </a:p>
          <a:p>
            <a:pPr algn="l">
              <a:spcBef>
                <a:spcPct val="50000"/>
              </a:spcBef>
              <a:defRPr/>
            </a:pPr>
            <a:r>
              <a:rPr lang="pt-BR" sz="2800" dirty="0">
                <a:solidFill>
                  <a:srgbClr val="B48FFF"/>
                </a:solidFill>
                <a:latin typeface="Century Gothic" pitchFamily="34" charset="0"/>
              </a:rPr>
              <a:t>Constelação: Leão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0" y="6581775"/>
            <a:ext cx="6786563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l">
              <a:defRPr/>
            </a:pPr>
            <a:r>
              <a:rPr lang="pt-BR" sz="1200" dirty="0">
                <a:solidFill>
                  <a:srgbClr val="B48FFF"/>
                </a:solidFill>
                <a:latin typeface="Century Gothic" pitchFamily="34" charset="0"/>
              </a:rPr>
              <a:t>Crédito da imagem: Telescópio Espacial Hubble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2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1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 cstate="print">
            <a:lum contrast="18000"/>
          </a:blip>
          <a:srcRect/>
          <a:stretch>
            <a:fillRect/>
          </a:stretch>
        </p:blipFill>
        <p:spPr bwMode="auto">
          <a:xfrm>
            <a:off x="0" y="1571625"/>
            <a:ext cx="9105900" cy="528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5" name="Text Box 3"/>
          <p:cNvSpPr txBox="1">
            <a:spLocks noChangeArrowheads="1"/>
          </p:cNvSpPr>
          <p:nvPr/>
        </p:nvSpPr>
        <p:spPr bwMode="auto">
          <a:xfrm>
            <a:off x="4714875" y="0"/>
            <a:ext cx="4429125" cy="212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pt-BR" sz="2400" dirty="0">
                <a:solidFill>
                  <a:schemeClr val="bg1"/>
                </a:solidFill>
                <a:latin typeface="Century Gothic" pitchFamily="34" charset="0"/>
              </a:rPr>
              <a:t>NGC 1300: </a:t>
            </a:r>
          </a:p>
          <a:p>
            <a:pPr algn="l">
              <a:spcBef>
                <a:spcPct val="50000"/>
              </a:spcBef>
              <a:defRPr/>
            </a:pPr>
            <a:r>
              <a:rPr lang="pt-BR" sz="2400" dirty="0">
                <a:solidFill>
                  <a:srgbClr val="B48FFF"/>
                </a:solidFill>
                <a:latin typeface="Century Gothic" pitchFamily="34" charset="0"/>
              </a:rPr>
              <a:t>Tipo: galáxia espiral barrada</a:t>
            </a:r>
          </a:p>
          <a:p>
            <a:pPr algn="l">
              <a:spcBef>
                <a:spcPct val="50000"/>
              </a:spcBef>
              <a:defRPr/>
            </a:pPr>
            <a:r>
              <a:rPr lang="pt-BR" sz="2400" dirty="0">
                <a:solidFill>
                  <a:srgbClr val="B48FFF"/>
                </a:solidFill>
                <a:latin typeface="Century Gothic" pitchFamily="34" charset="0"/>
              </a:rPr>
              <a:t>Distância: 69 milhões de </a:t>
            </a:r>
            <a:r>
              <a:rPr lang="pt-BR" sz="2400" dirty="0" err="1">
                <a:solidFill>
                  <a:srgbClr val="B48FFF"/>
                </a:solidFill>
                <a:latin typeface="Century Gothic" pitchFamily="34" charset="0"/>
              </a:rPr>
              <a:t>a.l.</a:t>
            </a:r>
            <a:endParaRPr lang="pt-BR" sz="2400" dirty="0">
              <a:solidFill>
                <a:srgbClr val="B48FFF"/>
              </a:solidFill>
              <a:latin typeface="Century Gothic" pitchFamily="34" charset="0"/>
            </a:endParaRPr>
          </a:p>
          <a:p>
            <a:pPr algn="l">
              <a:spcBef>
                <a:spcPct val="50000"/>
              </a:spcBef>
              <a:defRPr/>
            </a:pPr>
            <a:r>
              <a:rPr lang="pt-BR" sz="2400" dirty="0">
                <a:solidFill>
                  <a:srgbClr val="B48FFF"/>
                </a:solidFill>
                <a:latin typeface="Century Gothic" pitchFamily="34" charset="0"/>
              </a:rPr>
              <a:t>Constelação: Erídano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0" y="6581775"/>
            <a:ext cx="6786563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l">
              <a:defRPr/>
            </a:pPr>
            <a:r>
              <a:rPr lang="pt-BR" sz="1200" dirty="0">
                <a:solidFill>
                  <a:srgbClr val="B48FFF"/>
                </a:solidFill>
                <a:latin typeface="Century Gothic" pitchFamily="34" charset="0"/>
              </a:rPr>
              <a:t>Crédito da imagem: Telescópio Espacial Hubble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3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E:\Planetário30dez10\Z_ATENÇÃO\EMA\exposição interna\Expo-EMARaf\Galáxias Ok\NGC_4449_HST_1280px.jpg"/>
          <p:cNvPicPr>
            <a:picLocks noChangeAspect="1" noChangeArrowheads="1"/>
          </p:cNvPicPr>
          <p:nvPr/>
        </p:nvPicPr>
        <p:blipFill>
          <a:blip r:embed="rId2" cstate="print">
            <a:lum contrast="22000"/>
          </a:blip>
          <a:srcRect/>
          <a:stretch>
            <a:fillRect/>
          </a:stretch>
        </p:blipFill>
        <p:spPr bwMode="auto">
          <a:xfrm>
            <a:off x="0" y="250825"/>
            <a:ext cx="9144000" cy="589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0" y="4395788"/>
            <a:ext cx="5214938" cy="2462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pt-BR" sz="2800" dirty="0">
                <a:solidFill>
                  <a:schemeClr val="bg1"/>
                </a:solidFill>
                <a:latin typeface="Century Gothic" pitchFamily="34" charset="0"/>
              </a:rPr>
              <a:t>NGC 4449: </a:t>
            </a:r>
          </a:p>
          <a:p>
            <a:pPr algn="l">
              <a:spcBef>
                <a:spcPct val="50000"/>
              </a:spcBef>
              <a:defRPr/>
            </a:pPr>
            <a:r>
              <a:rPr lang="pt-BR" sz="2800" dirty="0">
                <a:solidFill>
                  <a:srgbClr val="B48FFF"/>
                </a:solidFill>
                <a:latin typeface="Century Gothic" pitchFamily="34" charset="0"/>
              </a:rPr>
              <a:t>Tipo: galáxia irregular</a:t>
            </a:r>
          </a:p>
          <a:p>
            <a:pPr algn="l">
              <a:spcBef>
                <a:spcPct val="50000"/>
              </a:spcBef>
              <a:defRPr/>
            </a:pPr>
            <a:r>
              <a:rPr lang="pt-BR" sz="2800" dirty="0">
                <a:solidFill>
                  <a:srgbClr val="B48FFF"/>
                </a:solidFill>
                <a:latin typeface="Century Gothic" pitchFamily="34" charset="0"/>
              </a:rPr>
              <a:t>Distância: 12 milhões de </a:t>
            </a:r>
            <a:r>
              <a:rPr lang="pt-BR" sz="2800" dirty="0" err="1">
                <a:solidFill>
                  <a:srgbClr val="B48FFF"/>
                </a:solidFill>
                <a:latin typeface="Century Gothic" pitchFamily="34" charset="0"/>
              </a:rPr>
              <a:t>a.l.</a:t>
            </a:r>
            <a:endParaRPr lang="pt-BR" sz="2800" dirty="0">
              <a:solidFill>
                <a:srgbClr val="B48FFF"/>
              </a:solidFill>
              <a:latin typeface="Century Gothic" pitchFamily="34" charset="0"/>
            </a:endParaRPr>
          </a:p>
          <a:p>
            <a:pPr algn="l">
              <a:spcBef>
                <a:spcPct val="50000"/>
              </a:spcBef>
              <a:defRPr/>
            </a:pPr>
            <a:r>
              <a:rPr lang="pt-BR" sz="2800" dirty="0">
                <a:solidFill>
                  <a:srgbClr val="B48FFF"/>
                </a:solidFill>
                <a:latin typeface="Century Gothic" pitchFamily="34" charset="0"/>
              </a:rPr>
              <a:t>Constelação: Cães de caça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0" y="0"/>
            <a:ext cx="6786563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l">
              <a:defRPr/>
            </a:pPr>
            <a:r>
              <a:rPr lang="pt-BR" sz="1200" dirty="0">
                <a:solidFill>
                  <a:srgbClr val="B48FFF"/>
                </a:solidFill>
                <a:latin typeface="Century Gothic" pitchFamily="34" charset="0"/>
              </a:rPr>
              <a:t>Crédito da imagem: Telescópio Espacial Hubble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714375" y="3000375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pt-BR" dirty="0" smtClean="0">
                <a:solidFill>
                  <a:srgbClr val="B48FFF"/>
                </a:solidFill>
                <a:latin typeface="Century Gothic" pitchFamily="34" charset="0"/>
              </a:rPr>
              <a:t>O Grupo Local de </a:t>
            </a:r>
            <a:br>
              <a:rPr lang="pt-BR" dirty="0" smtClean="0">
                <a:solidFill>
                  <a:srgbClr val="B48FFF"/>
                </a:solidFill>
                <a:latin typeface="Century Gothic" pitchFamily="34" charset="0"/>
              </a:rPr>
            </a:br>
            <a:r>
              <a:rPr lang="pt-BR" dirty="0" smtClean="0">
                <a:solidFill>
                  <a:srgbClr val="B48FFF"/>
                </a:solidFill>
                <a:latin typeface="Century Gothic" pitchFamily="34" charset="0"/>
              </a:rPr>
              <a:t>galáxias e além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>
                <a:solidFill>
                  <a:schemeClr val="bg1"/>
                </a:solidFill>
                <a:latin typeface="Century Gothic" pitchFamily="34" charset="0"/>
              </a:rPr>
              <a:t>O Grupo Local</a:t>
            </a:r>
            <a:endParaRPr lang="pt-BR" dirty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1691644" y="3429000"/>
            <a:ext cx="6480802" cy="64633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3600" dirty="0" smtClean="0">
                <a:solidFill>
                  <a:schemeClr val="bg1">
                    <a:lumMod val="85000"/>
                  </a:schemeClr>
                </a:solidFill>
                <a:latin typeface="Century Gothic" pitchFamily="34" charset="0"/>
                <a:hlinkClick r:id="rId3" action="ppaction://hlinkfile"/>
              </a:rPr>
              <a:t>Animação – Grupo Local</a:t>
            </a:r>
            <a:endParaRPr lang="pt-BR" sz="3600" dirty="0">
              <a:solidFill>
                <a:schemeClr val="bg1">
                  <a:lumMod val="85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6" name="Espaço Reservado para Data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E58DF-CD82-4A72-B370-C94801557902}" type="datetime10">
              <a:rPr lang="pt-BR" smtClean="0"/>
              <a:pPr/>
              <a:t>12:30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157344736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4" descr="F:\André\BackUp_26fev11\ASTRONOMIA\Observatório_Magno\Apresentações\figuras\grupo_loca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7688" y="0"/>
            <a:ext cx="4786312" cy="682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ítulo 3"/>
          <p:cNvSpPr txBox="1">
            <a:spLocks/>
          </p:cNvSpPr>
          <p:nvPr/>
        </p:nvSpPr>
        <p:spPr>
          <a:xfrm>
            <a:off x="0" y="5929313"/>
            <a:ext cx="9144000" cy="928687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pt-BR" sz="4400" kern="0" dirty="0">
                <a:solidFill>
                  <a:schemeClr val="bg1"/>
                </a:solidFill>
                <a:latin typeface="Century Gothic" pitchFamily="34" charset="0"/>
                <a:ea typeface="+mj-ea"/>
                <a:cs typeface="+mj-cs"/>
              </a:rPr>
              <a:t>O Grupo Local de Galáxias</a:t>
            </a:r>
            <a:r>
              <a:rPr lang="pt-BR" sz="4400" b="0" kern="0" dirty="0">
                <a:solidFill>
                  <a:srgbClr val="ADADEB"/>
                </a:solidFill>
                <a:latin typeface="Century Gothic" pitchFamily="34" charset="0"/>
                <a:ea typeface="+mj-ea"/>
                <a:cs typeface="+mj-cs"/>
              </a:rPr>
              <a:t/>
            </a:r>
            <a:br>
              <a:rPr lang="pt-BR" sz="4400" b="0" kern="0" dirty="0">
                <a:solidFill>
                  <a:srgbClr val="ADADEB"/>
                </a:solidFill>
                <a:latin typeface="Century Gothic" pitchFamily="34" charset="0"/>
                <a:ea typeface="+mj-ea"/>
                <a:cs typeface="+mj-cs"/>
              </a:rPr>
            </a:br>
            <a:endParaRPr lang="pt-BR" sz="4400" kern="0" dirty="0">
              <a:solidFill>
                <a:schemeClr val="tx2"/>
              </a:solidFill>
              <a:latin typeface="Century Gothic" pitchFamily="34" charset="0"/>
              <a:ea typeface="+mj-ea"/>
              <a:cs typeface="+mj-cs"/>
            </a:endParaRPr>
          </a:p>
        </p:txBody>
      </p:sp>
      <p:sp>
        <p:nvSpPr>
          <p:cNvPr id="5" name="Chave esquerda 4"/>
          <p:cNvSpPr>
            <a:spLocks/>
          </p:cNvSpPr>
          <p:nvPr/>
        </p:nvSpPr>
        <p:spPr bwMode="auto">
          <a:xfrm>
            <a:off x="4000500" y="1143000"/>
            <a:ext cx="500063" cy="3214688"/>
          </a:xfrm>
          <a:prstGeom prst="leftBrace">
            <a:avLst>
              <a:gd name="adj1" fmla="val 65655"/>
              <a:gd name="adj2" fmla="val 50000"/>
            </a:avLst>
          </a:prstGeom>
          <a:noFill/>
          <a:ln w="25400" algn="ctr">
            <a:solidFill>
              <a:schemeClr val="bg1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pt-BR">
              <a:latin typeface="Century Gothic" pitchFamily="34" charset="0"/>
            </a:endParaRPr>
          </a:p>
        </p:txBody>
      </p:sp>
      <p:sp>
        <p:nvSpPr>
          <p:cNvPr id="6" name="Título 3"/>
          <p:cNvSpPr txBox="1">
            <a:spLocks/>
          </p:cNvSpPr>
          <p:nvPr/>
        </p:nvSpPr>
        <p:spPr bwMode="auto">
          <a:xfrm>
            <a:off x="467544" y="2428875"/>
            <a:ext cx="3604395" cy="528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pPr algn="l">
              <a:defRPr/>
            </a:pPr>
            <a:r>
              <a:rPr lang="pt-BR" sz="3200" b="0" kern="0" dirty="0">
                <a:solidFill>
                  <a:schemeClr val="bg1"/>
                </a:solidFill>
                <a:latin typeface="Century Gothic" pitchFamily="34" charset="0"/>
                <a:ea typeface="+mj-ea"/>
                <a:cs typeface="+mj-cs"/>
              </a:rPr>
              <a:t>2 milhões de </a:t>
            </a:r>
            <a:r>
              <a:rPr lang="pt-BR" sz="3200" b="0" kern="0" dirty="0" err="1">
                <a:solidFill>
                  <a:schemeClr val="bg1"/>
                </a:solidFill>
                <a:latin typeface="Century Gothic" pitchFamily="34" charset="0"/>
                <a:ea typeface="+mj-ea"/>
                <a:cs typeface="+mj-cs"/>
              </a:rPr>
              <a:t>a.l.</a:t>
            </a:r>
            <a:endParaRPr lang="pt-BR" sz="3200" b="0" kern="0" dirty="0">
              <a:solidFill>
                <a:schemeClr val="bg1"/>
              </a:solidFill>
              <a:latin typeface="Century Gothic" pitchFamily="34" charset="0"/>
              <a:ea typeface="+mj-ea"/>
              <a:cs typeface="+mj-cs"/>
            </a:endParaRPr>
          </a:p>
        </p:txBody>
      </p:sp>
      <p:grpSp>
        <p:nvGrpSpPr>
          <p:cNvPr id="2" name="Grupo 6"/>
          <p:cNvGrpSpPr>
            <a:grpSpLocks/>
          </p:cNvGrpSpPr>
          <p:nvPr/>
        </p:nvGrpSpPr>
        <p:grpSpPr bwMode="auto">
          <a:xfrm>
            <a:off x="500062" y="714375"/>
            <a:ext cx="5643563" cy="1000125"/>
            <a:chOff x="500033" y="714356"/>
            <a:chExt cx="5643603" cy="1000132"/>
          </a:xfrm>
        </p:grpSpPr>
        <p:sp>
          <p:nvSpPr>
            <p:cNvPr id="8" name="Elipse 7"/>
            <p:cNvSpPr/>
            <p:nvPr/>
          </p:nvSpPr>
          <p:spPr bwMode="auto">
            <a:xfrm rot="20252356">
              <a:off x="5143504" y="714356"/>
              <a:ext cx="1000132" cy="1000132"/>
            </a:xfrm>
            <a:prstGeom prst="ellipse">
              <a:avLst/>
            </a:prstGeom>
            <a:noFill/>
            <a:ln w="25400" cap="flat" cmpd="sng" algn="ctr">
              <a:solidFill>
                <a:schemeClr val="accent6">
                  <a:lumMod val="40000"/>
                  <a:lumOff val="60000"/>
                </a:schemeClr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>
                <a:defRPr/>
              </a:pPr>
              <a:endParaRPr lang="pt-BR">
                <a:latin typeface="Century Gothic" pitchFamily="34" charset="0"/>
              </a:endParaRPr>
            </a:p>
          </p:txBody>
        </p:sp>
        <p:sp>
          <p:nvSpPr>
            <p:cNvPr id="9" name="Título 3"/>
            <p:cNvSpPr txBox="1">
              <a:spLocks/>
            </p:cNvSpPr>
            <p:nvPr/>
          </p:nvSpPr>
          <p:spPr bwMode="auto">
            <a:xfrm>
              <a:off x="500033" y="714356"/>
              <a:ext cx="2631797" cy="6429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2075" tIns="46038" rIns="92075" bIns="46038" anchor="ctr"/>
            <a:lstStyle/>
            <a:p>
              <a:pPr algn="l">
                <a:defRPr/>
              </a:pPr>
              <a:r>
                <a:rPr lang="pt-BR" sz="3200" b="0" kern="0" dirty="0">
                  <a:solidFill>
                    <a:srgbClr val="B48FFF"/>
                  </a:solidFill>
                  <a:latin typeface="Century Gothic" pitchFamily="34" charset="0"/>
                  <a:ea typeface="+mj-ea"/>
                  <a:cs typeface="+mj-cs"/>
                </a:rPr>
                <a:t>Galáxia de Andrômeda</a:t>
              </a:r>
            </a:p>
          </p:txBody>
        </p:sp>
        <p:cxnSp>
          <p:nvCxnSpPr>
            <p:cNvPr id="10" name="Conector de seta reta 9"/>
            <p:cNvCxnSpPr>
              <a:stCxn id="8" idx="1"/>
              <a:endCxn id="9" idx="3"/>
            </p:cNvCxnSpPr>
            <p:nvPr/>
          </p:nvCxnSpPr>
          <p:spPr bwMode="auto">
            <a:xfrm flipH="1">
              <a:off x="3131830" y="1022738"/>
              <a:ext cx="2049871" cy="13089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accent6">
                  <a:lumMod val="40000"/>
                  <a:lumOff val="60000"/>
                </a:schemeClr>
              </a:solidFill>
              <a:prstDash val="solid"/>
              <a:round/>
              <a:headEnd type="none" w="sm" len="sm"/>
              <a:tailEnd type="arrow"/>
            </a:ln>
            <a:effectLst/>
          </p:spPr>
        </p:cxnSp>
      </p:grpSp>
      <p:grpSp>
        <p:nvGrpSpPr>
          <p:cNvPr id="3" name="Grupo 13"/>
          <p:cNvGrpSpPr>
            <a:grpSpLocks/>
          </p:cNvGrpSpPr>
          <p:nvPr/>
        </p:nvGrpSpPr>
        <p:grpSpPr bwMode="auto">
          <a:xfrm>
            <a:off x="571500" y="3857624"/>
            <a:ext cx="6715126" cy="1214439"/>
            <a:chOff x="-571536" y="714355"/>
            <a:chExt cx="6715173" cy="1214441"/>
          </a:xfrm>
        </p:grpSpPr>
        <p:sp>
          <p:nvSpPr>
            <p:cNvPr id="15" name="Elipse 14"/>
            <p:cNvSpPr/>
            <p:nvPr/>
          </p:nvSpPr>
          <p:spPr bwMode="auto">
            <a:xfrm rot="16200000">
              <a:off x="5143507" y="714353"/>
              <a:ext cx="1000127" cy="1000132"/>
            </a:xfrm>
            <a:prstGeom prst="ellipse">
              <a:avLst/>
            </a:prstGeom>
            <a:noFill/>
            <a:ln w="25400" cap="flat" cmpd="sng" algn="ctr">
              <a:solidFill>
                <a:schemeClr val="accent6">
                  <a:lumMod val="40000"/>
                  <a:lumOff val="60000"/>
                </a:schemeClr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>
                <a:defRPr/>
              </a:pPr>
              <a:endParaRPr lang="pt-BR">
                <a:latin typeface="Century Gothic" pitchFamily="34" charset="0"/>
              </a:endParaRPr>
            </a:p>
          </p:txBody>
        </p:sp>
        <p:sp>
          <p:nvSpPr>
            <p:cNvPr id="16" name="Título 3"/>
            <p:cNvSpPr txBox="1">
              <a:spLocks/>
            </p:cNvSpPr>
            <p:nvPr/>
          </p:nvSpPr>
          <p:spPr bwMode="auto">
            <a:xfrm>
              <a:off x="-571536" y="1285857"/>
              <a:ext cx="2488349" cy="6429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2075" tIns="46038" rIns="92075" bIns="46038" anchor="ctr"/>
            <a:lstStyle/>
            <a:p>
              <a:pPr algn="l">
                <a:defRPr/>
              </a:pPr>
              <a:r>
                <a:rPr lang="pt-BR" sz="3200" b="0" kern="0" dirty="0">
                  <a:solidFill>
                    <a:srgbClr val="B48FFF"/>
                  </a:solidFill>
                  <a:latin typeface="Century Gothic" pitchFamily="34" charset="0"/>
                  <a:ea typeface="+mj-ea"/>
                  <a:cs typeface="+mj-cs"/>
                </a:rPr>
                <a:t>Via Láctea</a:t>
              </a:r>
            </a:p>
          </p:txBody>
        </p:sp>
        <p:cxnSp>
          <p:nvCxnSpPr>
            <p:cNvPr id="17" name="Conector de seta reta 16"/>
            <p:cNvCxnSpPr>
              <a:stCxn id="15" idx="1"/>
              <a:endCxn id="16" idx="3"/>
            </p:cNvCxnSpPr>
            <p:nvPr/>
          </p:nvCxnSpPr>
          <p:spPr bwMode="auto">
            <a:xfrm flipH="1">
              <a:off x="1916813" y="1568017"/>
              <a:ext cx="3373157" cy="39309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accent6">
                  <a:lumMod val="40000"/>
                  <a:lumOff val="60000"/>
                </a:schemeClr>
              </a:solidFill>
              <a:prstDash val="solid"/>
              <a:round/>
              <a:headEnd type="none" w="sm" len="sm"/>
              <a:tailEnd type="arrow"/>
            </a:ln>
            <a:effectLst/>
          </p:spPr>
        </p:cxn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764705"/>
            <a:ext cx="9175787" cy="6093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ítulo 1"/>
          <p:cNvSpPr txBox="1">
            <a:spLocks/>
          </p:cNvSpPr>
          <p:nvPr/>
        </p:nvSpPr>
        <p:spPr>
          <a:xfrm>
            <a:off x="683568" y="260648"/>
            <a:ext cx="77724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4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itchFamily="34" charset="0"/>
                <a:ea typeface="+mj-ea"/>
                <a:cs typeface="+mj-cs"/>
              </a:rPr>
              <a:t>Galáxias Gigantes</a:t>
            </a:r>
            <a:r>
              <a:rPr kumimoji="0" lang="pt-BR" sz="4400" b="1" i="0" u="none" strike="noStrike" kern="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itchFamily="34" charset="0"/>
                <a:ea typeface="+mj-ea"/>
                <a:cs typeface="+mj-cs"/>
              </a:rPr>
              <a:t> e anãs</a:t>
            </a:r>
            <a:endParaRPr kumimoji="0" lang="pt-BR" sz="44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itchFamily="34" charset="0"/>
              <a:ea typeface="+mj-ea"/>
              <a:cs typeface="+mj-cs"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0" y="0"/>
            <a:ext cx="658822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400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Century Gothic" pitchFamily="34" charset="0"/>
              </a:rPr>
              <a:t>Crédito da imagem: B. </a:t>
            </a:r>
            <a:r>
              <a:rPr lang="pt-BR" sz="1400" dirty="0" err="1" smtClean="0">
                <a:solidFill>
                  <a:schemeClr val="accent6">
                    <a:lumMod val="40000"/>
                    <a:lumOff val="60000"/>
                  </a:schemeClr>
                </a:solidFill>
                <a:latin typeface="Century Gothic" pitchFamily="34" charset="0"/>
              </a:rPr>
              <a:t>Binggeli</a:t>
            </a:r>
            <a:r>
              <a:rPr lang="pt-BR" sz="1400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Century Gothic" pitchFamily="34" charset="0"/>
              </a:rPr>
              <a:t>, extraído de </a:t>
            </a:r>
            <a:r>
              <a:rPr lang="pt-BR" sz="1400" dirty="0" err="1" smtClean="0">
                <a:solidFill>
                  <a:schemeClr val="accent6">
                    <a:lumMod val="40000"/>
                    <a:lumOff val="60000"/>
                  </a:schemeClr>
                </a:solidFill>
                <a:latin typeface="Century Gothic" pitchFamily="34" charset="0"/>
              </a:rPr>
              <a:t>Sparke</a:t>
            </a:r>
            <a:r>
              <a:rPr lang="pt-BR" sz="1400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Century Gothic" pitchFamily="34" charset="0"/>
              </a:rPr>
              <a:t>  e </a:t>
            </a:r>
            <a:r>
              <a:rPr lang="pt-BR" sz="1400" dirty="0" err="1" smtClean="0">
                <a:solidFill>
                  <a:schemeClr val="accent6">
                    <a:lumMod val="40000"/>
                    <a:lumOff val="60000"/>
                  </a:schemeClr>
                </a:solidFill>
                <a:latin typeface="Century Gothic" pitchFamily="34" charset="0"/>
              </a:rPr>
              <a:t>Gallagher</a:t>
            </a:r>
            <a:r>
              <a:rPr lang="pt-BR" sz="1400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Century Gothic" pitchFamily="34" charset="0"/>
              </a:rPr>
              <a:t> (2007)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504056"/>
            <a:ext cx="9105016" cy="6309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3568" y="260648"/>
            <a:ext cx="7772400" cy="1143000"/>
          </a:xfrm>
        </p:spPr>
        <p:txBody>
          <a:bodyPr/>
          <a:lstStyle/>
          <a:p>
            <a:r>
              <a:rPr lang="pt-BR" dirty="0" smtClean="0">
                <a:solidFill>
                  <a:schemeClr val="bg1"/>
                </a:solidFill>
                <a:latin typeface="Century Gothic" pitchFamily="34" charset="0"/>
              </a:rPr>
              <a:t>A anã esferoidal </a:t>
            </a:r>
            <a:r>
              <a:rPr lang="pt-BR" i="1" dirty="0" smtClean="0">
                <a:solidFill>
                  <a:schemeClr val="bg1"/>
                </a:solidFill>
                <a:latin typeface="Century Gothic" pitchFamily="34" charset="0"/>
              </a:rPr>
              <a:t>Ursa </a:t>
            </a:r>
            <a:r>
              <a:rPr lang="pt-BR" i="1" dirty="0" err="1" smtClean="0">
                <a:solidFill>
                  <a:schemeClr val="bg1"/>
                </a:solidFill>
                <a:latin typeface="Century Gothic" pitchFamily="34" charset="0"/>
              </a:rPr>
              <a:t>Minor</a:t>
            </a:r>
            <a:endParaRPr lang="pt-BR" dirty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>
          <a:xfrm>
            <a:off x="179512" y="6237312"/>
            <a:ext cx="4248472" cy="457200"/>
          </a:xfrm>
        </p:spPr>
        <p:txBody>
          <a:bodyPr/>
          <a:lstStyle/>
          <a:p>
            <a:r>
              <a:rPr lang="pt-BR" b="1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Century Gothic" pitchFamily="34" charset="0"/>
              </a:rPr>
              <a:t>Crédito da imagem: Universidade de </a:t>
            </a:r>
            <a:r>
              <a:rPr lang="pt-BR" b="1" dirty="0" err="1" smtClean="0">
                <a:solidFill>
                  <a:schemeClr val="accent6">
                    <a:lumMod val="40000"/>
                    <a:lumOff val="60000"/>
                  </a:schemeClr>
                </a:solidFill>
                <a:latin typeface="Century Gothic" pitchFamily="34" charset="0"/>
              </a:rPr>
              <a:t>Bonn</a:t>
            </a:r>
            <a:endParaRPr lang="pt-BR" b="1" dirty="0">
              <a:solidFill>
                <a:schemeClr val="accent6">
                  <a:lumMod val="40000"/>
                  <a:lumOff val="60000"/>
                </a:schemeClr>
              </a:solidFill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7344736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3" name="Picture 2"/>
          <p:cNvPicPr>
            <a:picLocks noChangeAspect="1" noChangeArrowheads="1"/>
          </p:cNvPicPr>
          <p:nvPr/>
        </p:nvPicPr>
        <p:blipFill>
          <a:blip r:embed="rId2" cstate="print">
            <a:lum bright="6000" contrast="24000"/>
          </a:blip>
          <a:srcRect/>
          <a:stretch>
            <a:fillRect/>
          </a:stretch>
        </p:blipFill>
        <p:spPr bwMode="auto">
          <a:xfrm>
            <a:off x="1071563" y="928688"/>
            <a:ext cx="7143750" cy="565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Chave esquerda 5"/>
          <p:cNvSpPr>
            <a:spLocks/>
          </p:cNvSpPr>
          <p:nvPr/>
        </p:nvSpPr>
        <p:spPr bwMode="auto">
          <a:xfrm rot="5400000">
            <a:off x="5214938" y="2571750"/>
            <a:ext cx="500062" cy="1500188"/>
          </a:xfrm>
          <a:prstGeom prst="leftBrace">
            <a:avLst>
              <a:gd name="adj1" fmla="val 65653"/>
              <a:gd name="adj2" fmla="val 50000"/>
            </a:avLst>
          </a:prstGeom>
          <a:noFill/>
          <a:ln w="25400" algn="ctr">
            <a:solidFill>
              <a:schemeClr val="bg1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pt-BR">
              <a:latin typeface="Century Gothic" pitchFamily="34" charset="0"/>
            </a:endParaRPr>
          </a:p>
        </p:txBody>
      </p:sp>
      <p:sp>
        <p:nvSpPr>
          <p:cNvPr id="7" name="Título 3"/>
          <p:cNvSpPr txBox="1">
            <a:spLocks/>
          </p:cNvSpPr>
          <p:nvPr/>
        </p:nvSpPr>
        <p:spPr bwMode="auto">
          <a:xfrm>
            <a:off x="3757613" y="2500313"/>
            <a:ext cx="3386137" cy="528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pPr algn="l">
              <a:defRPr/>
            </a:pPr>
            <a:r>
              <a:rPr lang="pt-BR" sz="2800" b="0" kern="0">
                <a:solidFill>
                  <a:schemeClr val="bg1"/>
                </a:solidFill>
                <a:latin typeface="Century Gothic" pitchFamily="34" charset="0"/>
                <a:ea typeface="+mj-ea"/>
                <a:cs typeface="+mj-cs"/>
              </a:rPr>
              <a:t>52 milhões de a.l.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0" y="6581775"/>
            <a:ext cx="6786563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l">
              <a:defRPr/>
            </a:pPr>
            <a:r>
              <a:rPr lang="pt-BR" sz="1200">
                <a:solidFill>
                  <a:schemeClr val="accent6">
                    <a:lumMod val="40000"/>
                    <a:lumOff val="60000"/>
                  </a:schemeClr>
                </a:solidFill>
                <a:latin typeface="Century Gothic" pitchFamily="34" charset="0"/>
              </a:rPr>
              <a:t>Crédito da imagem:  http://en.wikipedia.org</a:t>
            </a:r>
            <a:endParaRPr lang="pt-BR" sz="1200">
              <a:solidFill>
                <a:schemeClr val="accent2">
                  <a:lumMod val="40000"/>
                  <a:lumOff val="60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35842" name="Text Box 4"/>
          <p:cNvSpPr txBox="1">
            <a:spLocks noChangeArrowheads="1"/>
          </p:cNvSpPr>
          <p:nvPr/>
        </p:nvSpPr>
        <p:spPr bwMode="auto">
          <a:xfrm>
            <a:off x="323528" y="44624"/>
            <a:ext cx="8709025" cy="4278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4400" dirty="0" smtClean="0">
                <a:solidFill>
                  <a:schemeClr val="bg1"/>
                </a:solidFill>
                <a:latin typeface="Century Gothic" pitchFamily="34" charset="0"/>
              </a:rPr>
              <a:t>O superaglomerado </a:t>
            </a:r>
          </a:p>
          <a:p>
            <a:r>
              <a:rPr lang="pt-BR" sz="4400" dirty="0" smtClean="0">
                <a:solidFill>
                  <a:schemeClr val="bg1"/>
                </a:solidFill>
                <a:latin typeface="Century Gothic" pitchFamily="34" charset="0"/>
              </a:rPr>
              <a:t>local de galáxias</a:t>
            </a:r>
          </a:p>
          <a:p>
            <a:endParaRPr lang="pt-BR" sz="3200" dirty="0" smtClean="0">
              <a:solidFill>
                <a:schemeClr val="bg1"/>
              </a:solidFill>
              <a:latin typeface="Century Gothic" pitchFamily="34" charset="0"/>
            </a:endParaRPr>
          </a:p>
          <a:p>
            <a:endParaRPr lang="pt-BR" sz="3200" dirty="0" smtClean="0">
              <a:solidFill>
                <a:schemeClr val="bg1"/>
              </a:solidFill>
              <a:latin typeface="Century Gothic" pitchFamily="34" charset="0"/>
            </a:endParaRPr>
          </a:p>
          <a:p>
            <a:endParaRPr lang="pt-BR" sz="3200" dirty="0" smtClean="0">
              <a:solidFill>
                <a:schemeClr val="bg1"/>
              </a:solidFill>
              <a:latin typeface="Century Gothic" pitchFamily="34" charset="0"/>
            </a:endParaRPr>
          </a:p>
          <a:p>
            <a:endParaRPr lang="pt-BR" sz="8800" dirty="0">
              <a:solidFill>
                <a:schemeClr val="bg1"/>
              </a:solidFill>
              <a:latin typeface="Century Gothic" pitchFamily="34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6"/>
          <p:cNvPicPr>
            <a:picLocks noChangeAspect="1" noChangeArrowheads="1"/>
          </p:cNvPicPr>
          <p:nvPr/>
        </p:nvPicPr>
        <p:blipFill>
          <a:blip r:embed="rId2" cstate="print">
            <a:lum bright="-18000"/>
          </a:blip>
          <a:srcRect/>
          <a:stretch>
            <a:fillRect/>
          </a:stretch>
        </p:blipFill>
        <p:spPr bwMode="auto">
          <a:xfrm>
            <a:off x="-9525" y="-9525"/>
            <a:ext cx="9163050" cy="687705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  <p:sp>
        <p:nvSpPr>
          <p:cNvPr id="36867" name="Text Box 4"/>
          <p:cNvSpPr txBox="1">
            <a:spLocks noChangeArrowheads="1"/>
          </p:cNvSpPr>
          <p:nvPr/>
        </p:nvSpPr>
        <p:spPr bwMode="auto">
          <a:xfrm>
            <a:off x="142875" y="249238"/>
            <a:ext cx="9001125" cy="1446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4400">
                <a:solidFill>
                  <a:schemeClr val="bg1"/>
                </a:solidFill>
                <a:latin typeface="Century Gothic" pitchFamily="34" charset="0"/>
              </a:rPr>
              <a:t>Estrutura em grande escala </a:t>
            </a:r>
          </a:p>
          <a:p>
            <a:r>
              <a:rPr lang="pt-BR" sz="4400">
                <a:solidFill>
                  <a:schemeClr val="bg1"/>
                </a:solidFill>
                <a:latin typeface="Century Gothic" pitchFamily="34" charset="0"/>
              </a:rPr>
              <a:t>do Universo</a:t>
            </a:r>
            <a:endParaRPr lang="pt-BR" sz="880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36868" name="CaixaDeTexto 6"/>
          <p:cNvSpPr txBox="1">
            <a:spLocks noChangeArrowheads="1"/>
          </p:cNvSpPr>
          <p:nvPr/>
        </p:nvSpPr>
        <p:spPr bwMode="auto">
          <a:xfrm>
            <a:off x="0" y="6581775"/>
            <a:ext cx="678656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pt-BR" sz="1200" dirty="0">
                <a:solidFill>
                  <a:schemeClr val="bg1"/>
                </a:solidFill>
                <a:latin typeface="Century Gothic" pitchFamily="34" charset="0"/>
              </a:rPr>
              <a:t>Crédito da imagem: http://www.mpa-garching.mpg.de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2" name="Picture 4" descr="http://www.capturingthenight.com/blog/wp-content/uploads/2013/02/slide6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882" y="692697"/>
            <a:ext cx="9066622" cy="6165304"/>
          </a:xfrm>
          <a:prstGeom prst="rect">
            <a:avLst/>
          </a:prstGeom>
          <a:noFill/>
        </p:spPr>
      </p:pic>
      <p:sp>
        <p:nvSpPr>
          <p:cNvPr id="5" name="CaixaDeTexto 4"/>
          <p:cNvSpPr txBox="1"/>
          <p:nvPr/>
        </p:nvSpPr>
        <p:spPr>
          <a:xfrm>
            <a:off x="0" y="6581775"/>
            <a:ext cx="9144000" cy="4616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l">
              <a:defRPr/>
            </a:pPr>
            <a:r>
              <a:rPr lang="pt-BR" sz="1200" dirty="0">
                <a:solidFill>
                  <a:schemeClr val="accent2">
                    <a:lumMod val="40000"/>
                    <a:lumOff val="60000"/>
                  </a:schemeClr>
                </a:solidFill>
                <a:latin typeface="Century Gothic" pitchFamily="34" charset="0"/>
              </a:rPr>
              <a:t>Crédito da imagem: </a:t>
            </a:r>
            <a:r>
              <a:rPr lang="pt-BR" sz="1200" dirty="0" smtClean="0">
                <a:latin typeface="Century Gothic" pitchFamily="34" charset="0"/>
                <a:hlinkClick r:id="rId3"/>
              </a:rPr>
              <a:t>http://www.capturingthenight.com/</a:t>
            </a:r>
            <a:r>
              <a:rPr lang="pt-BR" sz="1200" dirty="0" smtClean="0"/>
              <a:t/>
            </a:r>
            <a:br>
              <a:rPr lang="pt-BR" sz="1200" dirty="0" smtClean="0"/>
            </a:br>
            <a:endParaRPr lang="pt-BR" sz="1200" dirty="0">
              <a:solidFill>
                <a:schemeClr val="accent2">
                  <a:lumMod val="40000"/>
                  <a:lumOff val="60000"/>
                </a:schemeClr>
              </a:solidFill>
              <a:latin typeface="Century Gothic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 txBox="1">
            <a:spLocks/>
          </p:cNvSpPr>
          <p:nvPr/>
        </p:nvSpPr>
        <p:spPr bwMode="auto">
          <a:xfrm>
            <a:off x="795338" y="54868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pPr>
              <a:defRPr/>
            </a:pPr>
            <a:r>
              <a:rPr lang="pt-BR" sz="4400" kern="0" dirty="0" smtClean="0">
                <a:solidFill>
                  <a:schemeClr val="bg1"/>
                </a:solidFill>
                <a:latin typeface="Century Gothic" pitchFamily="34" charset="0"/>
                <a:ea typeface="+mj-ea"/>
                <a:cs typeface="+mj-cs"/>
              </a:rPr>
              <a:t>Escala de tamanhos</a:t>
            </a:r>
            <a:endParaRPr lang="pt-BR" sz="4400" kern="0" dirty="0">
              <a:solidFill>
                <a:schemeClr val="bg1"/>
              </a:solidFill>
              <a:latin typeface="Century Gothic" pitchFamily="34" charset="0"/>
              <a:ea typeface="+mj-ea"/>
              <a:cs typeface="+mj-cs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36512" y="6536377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200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Century Gothic" pitchFamily="34" charset="0"/>
              </a:rPr>
              <a:t>Crédito: </a:t>
            </a:r>
            <a:r>
              <a:rPr lang="pt-BR" sz="1200" dirty="0" err="1" smtClean="0">
                <a:solidFill>
                  <a:schemeClr val="accent6">
                    <a:lumMod val="40000"/>
                    <a:lumOff val="60000"/>
                  </a:schemeClr>
                </a:solidFill>
                <a:latin typeface="Century Gothic" pitchFamily="34" charset="0"/>
              </a:rPr>
              <a:t>jacknjellify</a:t>
            </a:r>
            <a:r>
              <a:rPr lang="pt-BR" sz="1200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Century Gothic" pitchFamily="34" charset="0"/>
              </a:rPr>
              <a:t>, disponível em </a:t>
            </a:r>
            <a:r>
              <a:rPr lang="pt-BR" sz="1200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Century Gothic" pitchFamily="34" charset="0"/>
                <a:hlinkClick r:id="rId2"/>
              </a:rPr>
              <a:t>http://www.youtube.com/watch?v=</a:t>
            </a:r>
            <a:r>
              <a:rPr lang="pt-BR" sz="1200" dirty="0" err="1" smtClean="0">
                <a:solidFill>
                  <a:schemeClr val="accent6">
                    <a:lumMod val="40000"/>
                    <a:lumOff val="60000"/>
                  </a:schemeClr>
                </a:solidFill>
                <a:latin typeface="Century Gothic" pitchFamily="34" charset="0"/>
                <a:hlinkClick r:id="rId2"/>
              </a:rPr>
              <a:t>OD-fpsHQCFg&amp;list</a:t>
            </a:r>
            <a:r>
              <a:rPr lang="pt-BR" sz="1200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Century Gothic" pitchFamily="34" charset="0"/>
                <a:hlinkClick r:id="rId2"/>
              </a:rPr>
              <a:t>=UUeKLuqGciqZZ5RFYk5CbqXg</a:t>
            </a:r>
            <a:endParaRPr lang="pt-BR" sz="1200" dirty="0" smtClean="0">
              <a:solidFill>
                <a:schemeClr val="accent6">
                  <a:lumMod val="40000"/>
                  <a:lumOff val="60000"/>
                </a:schemeClr>
              </a:solidFill>
              <a:latin typeface="Century Gothic" pitchFamily="34" charset="0"/>
            </a:endParaRPr>
          </a:p>
          <a:p>
            <a:endParaRPr lang="pt-BR" sz="1200" dirty="0">
              <a:solidFill>
                <a:schemeClr val="accent6">
                  <a:lumMod val="40000"/>
                  <a:lumOff val="60000"/>
                </a:schemeClr>
              </a:solidFill>
              <a:latin typeface="Century Gothic" pitchFamily="34" charset="0"/>
            </a:endParaRPr>
          </a:p>
        </p:txBody>
      </p:sp>
      <p:pic>
        <p:nvPicPr>
          <p:cNvPr id="7" name="Picture 2">
            <a:hlinkClick r:id="rId3" action="ppaction://hlinkfil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03848" y="2564904"/>
            <a:ext cx="2534462" cy="2520000"/>
          </a:xfrm>
          <a:prstGeom prst="rect">
            <a:avLst/>
          </a:prstGeom>
          <a:noFill/>
          <a:ln w="44450">
            <a:solidFill>
              <a:srgbClr val="7030A0"/>
            </a:solidFill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 txBox="1">
            <a:spLocks/>
          </p:cNvSpPr>
          <p:nvPr/>
        </p:nvSpPr>
        <p:spPr bwMode="auto">
          <a:xfrm>
            <a:off x="539552" y="476672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pPr>
              <a:defRPr/>
            </a:pPr>
            <a:r>
              <a:rPr lang="pt-BR" sz="4400" kern="0" dirty="0" smtClean="0">
                <a:solidFill>
                  <a:schemeClr val="bg1"/>
                </a:solidFill>
                <a:latin typeface="Century Gothic" pitchFamily="34" charset="0"/>
                <a:ea typeface="+mj-ea"/>
                <a:cs typeface="+mj-cs"/>
              </a:rPr>
              <a:t>Material extra</a:t>
            </a:r>
            <a:endParaRPr lang="pt-BR" sz="4400" kern="0" dirty="0">
              <a:solidFill>
                <a:schemeClr val="bg1"/>
              </a:solidFill>
              <a:latin typeface="Century Gothic" pitchFamily="34" charset="0"/>
              <a:ea typeface="+mj-ea"/>
              <a:cs typeface="+mj-cs"/>
            </a:endParaRPr>
          </a:p>
        </p:txBody>
      </p:sp>
      <p:sp>
        <p:nvSpPr>
          <p:cNvPr id="7" name="Subtítulo 6"/>
          <p:cNvSpPr>
            <a:spLocks noGrp="1"/>
          </p:cNvSpPr>
          <p:nvPr>
            <p:ph type="subTitle" idx="1"/>
          </p:nvPr>
        </p:nvSpPr>
        <p:spPr>
          <a:xfrm>
            <a:off x="827584" y="2708920"/>
            <a:ext cx="8064896" cy="1752600"/>
          </a:xfrm>
        </p:spPr>
        <p:txBody>
          <a:bodyPr/>
          <a:lstStyle/>
          <a:p>
            <a:pPr>
              <a:buClr>
                <a:srgbClr val="9966FF"/>
              </a:buClr>
            </a:pPr>
            <a:r>
              <a:rPr lang="pt-BR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Century Gothic" pitchFamily="34" charset="0"/>
                <a:hlinkClick r:id="rId2" action="ppaction://hlinkfile"/>
              </a:rPr>
              <a:t>escalas de tamanho: interativo</a:t>
            </a:r>
            <a:endParaRPr lang="pt-BR" dirty="0" smtClean="0">
              <a:solidFill>
                <a:schemeClr val="accent6">
                  <a:lumMod val="40000"/>
                  <a:lumOff val="60000"/>
                </a:schemeClr>
              </a:solidFill>
              <a:latin typeface="Century Gothic" pitchFamily="34" charset="0"/>
            </a:endParaRPr>
          </a:p>
          <a:p>
            <a:pPr algn="l">
              <a:buClr>
                <a:srgbClr val="9966FF"/>
              </a:buClr>
              <a:buFont typeface="Arial" pitchFamily="34" charset="0"/>
              <a:buChar char="•"/>
            </a:pPr>
            <a:endParaRPr lang="pt-BR" dirty="0" smtClean="0">
              <a:solidFill>
                <a:schemeClr val="accent6">
                  <a:lumMod val="40000"/>
                  <a:lumOff val="60000"/>
                </a:schemeClr>
              </a:solidFill>
              <a:latin typeface="Century Gothic" pitchFamily="34" charset="0"/>
            </a:endParaRPr>
          </a:p>
          <a:p>
            <a:pPr algn="l">
              <a:buClr>
                <a:srgbClr val="9966FF"/>
              </a:buClr>
            </a:pPr>
            <a:endParaRPr lang="pt-BR" dirty="0">
              <a:solidFill>
                <a:schemeClr val="accent6">
                  <a:lumMod val="40000"/>
                  <a:lumOff val="60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5" name="CaixaDeTexto 6"/>
          <p:cNvSpPr txBox="1">
            <a:spLocks noChangeArrowheads="1"/>
          </p:cNvSpPr>
          <p:nvPr/>
        </p:nvSpPr>
        <p:spPr bwMode="auto">
          <a:xfrm>
            <a:off x="0" y="6581775"/>
            <a:ext cx="678656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pt-BR" sz="1200" dirty="0">
                <a:solidFill>
                  <a:schemeClr val="bg1"/>
                </a:solidFill>
                <a:latin typeface="Century Gothic" pitchFamily="34" charset="0"/>
              </a:rPr>
              <a:t>Crédito da imagem: </a:t>
            </a:r>
            <a:r>
              <a:rPr lang="pt-BR" sz="1200" dirty="0" err="1" smtClean="0">
                <a:solidFill>
                  <a:schemeClr val="bg1"/>
                </a:solidFill>
                <a:latin typeface="Century Gothic" pitchFamily="34" charset="0"/>
              </a:rPr>
              <a:t>Cary</a:t>
            </a:r>
            <a:r>
              <a:rPr lang="pt-BR" sz="1200" dirty="0" smtClean="0">
                <a:solidFill>
                  <a:schemeClr val="bg1"/>
                </a:solidFill>
                <a:latin typeface="Century Gothic" pitchFamily="34" charset="0"/>
              </a:rPr>
              <a:t> </a:t>
            </a:r>
            <a:r>
              <a:rPr lang="pt-BR" sz="1200" dirty="0" err="1" smtClean="0">
                <a:solidFill>
                  <a:schemeClr val="bg1"/>
                </a:solidFill>
                <a:latin typeface="Century Gothic" pitchFamily="34" charset="0"/>
              </a:rPr>
              <a:t>and</a:t>
            </a:r>
            <a:r>
              <a:rPr lang="pt-BR" sz="1200" dirty="0" smtClean="0">
                <a:solidFill>
                  <a:schemeClr val="bg1"/>
                </a:solidFill>
                <a:latin typeface="Century Gothic" pitchFamily="34" charset="0"/>
              </a:rPr>
              <a:t> Michael Huang, disponível em </a:t>
            </a:r>
            <a:r>
              <a:rPr lang="pt-BR" sz="1200" dirty="0" smtClean="0">
                <a:solidFill>
                  <a:schemeClr val="bg1"/>
                </a:solidFill>
                <a:latin typeface="Century Gothic" pitchFamily="34" charset="0"/>
                <a:hlinkClick r:id="rId3"/>
              </a:rPr>
              <a:t>http://htwins.net/scale2/</a:t>
            </a:r>
            <a:endParaRPr lang="pt-BR" sz="1200" dirty="0" smtClean="0">
              <a:solidFill>
                <a:schemeClr val="bg1"/>
              </a:solidFill>
              <a:latin typeface="Century Gothic" pitchFamily="34" charset="0"/>
            </a:endParaRPr>
          </a:p>
          <a:p>
            <a:pPr algn="l"/>
            <a:endParaRPr lang="pt-BR" sz="1200" dirty="0">
              <a:solidFill>
                <a:schemeClr val="bg1"/>
              </a:solidFill>
              <a:latin typeface="Century Gothic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http://sphotos-h.ak.fbcdn.net/hphotos-ak-prn1/534886_160997727397093_768330249_n.jpg"/>
          <p:cNvPicPr>
            <a:picLocks noChangeAspect="1" noChangeArrowheads="1"/>
          </p:cNvPicPr>
          <p:nvPr/>
        </p:nvPicPr>
        <p:blipFill>
          <a:blip r:embed="rId2" cstate="print"/>
          <a:srcRect t="33176" b="10079"/>
          <a:stretch>
            <a:fillRect/>
          </a:stretch>
        </p:blipFill>
        <p:spPr bwMode="auto">
          <a:xfrm>
            <a:off x="1403648" y="-27384"/>
            <a:ext cx="6120680" cy="6824759"/>
          </a:xfrm>
          <a:prstGeom prst="rect">
            <a:avLst/>
          </a:prstGeom>
          <a:noFill/>
        </p:spPr>
      </p:pic>
      <p:sp>
        <p:nvSpPr>
          <p:cNvPr id="4" name="CaixaDeTexto 3"/>
          <p:cNvSpPr txBox="1"/>
          <p:nvPr/>
        </p:nvSpPr>
        <p:spPr>
          <a:xfrm>
            <a:off x="0" y="6597352"/>
            <a:ext cx="9144000" cy="27699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r>
              <a:rPr lang="pt-BR" sz="1200" dirty="0">
                <a:solidFill>
                  <a:schemeClr val="accent2">
                    <a:lumMod val="40000"/>
                    <a:lumOff val="60000"/>
                  </a:schemeClr>
                </a:solidFill>
                <a:latin typeface="Century Gothic" pitchFamily="34" charset="0"/>
              </a:rPr>
              <a:t>Crédito da imagem: </a:t>
            </a:r>
            <a:r>
              <a:rPr lang="pt-BR" sz="1200" dirty="0" smtClean="0">
                <a:latin typeface="Century Gothic" pitchFamily="34" charset="0"/>
                <a:hlinkClick r:id="rId3"/>
              </a:rPr>
              <a:t>http://www.capturingthenight.com/</a:t>
            </a:r>
            <a:endParaRPr lang="pt-BR" sz="1200" dirty="0">
              <a:solidFill>
                <a:schemeClr val="accent2">
                  <a:lumMod val="40000"/>
                  <a:lumOff val="60000"/>
                </a:schemeClr>
              </a:solidFill>
              <a:latin typeface="Century Gothic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285750" y="554385"/>
            <a:ext cx="8643938" cy="714375"/>
          </a:xfrm>
        </p:spPr>
        <p:txBody>
          <a:bodyPr/>
          <a:lstStyle/>
          <a:p>
            <a:pPr algn="l">
              <a:buClr>
                <a:srgbClr val="B48FFF"/>
              </a:buClr>
              <a:buFont typeface="Wingdings" pitchFamily="2" charset="2"/>
              <a:buChar char="v"/>
              <a:defRPr/>
            </a:pPr>
            <a:r>
              <a:rPr lang="pt-BR" sz="3600" b="0" dirty="0" smtClean="0">
                <a:solidFill>
                  <a:srgbClr val="B48FFF"/>
                </a:solidFill>
                <a:latin typeface="Century Gothic" pitchFamily="34" charset="0"/>
              </a:rPr>
              <a:t>Nome: mitologia greco-romana</a:t>
            </a:r>
          </a:p>
          <a:p>
            <a:pPr algn="l">
              <a:buClr>
                <a:srgbClr val="B48FFF"/>
              </a:buClr>
              <a:buFont typeface="Wingdings" pitchFamily="2" charset="2"/>
              <a:buChar char="v"/>
              <a:defRPr/>
            </a:pPr>
            <a:endParaRPr lang="pt-BR" sz="3600" b="0" dirty="0" smtClean="0">
              <a:solidFill>
                <a:srgbClr val="B48FFF"/>
              </a:solidFill>
              <a:latin typeface="Century Gothic" pitchFamily="34" charset="0"/>
            </a:endParaRPr>
          </a:p>
        </p:txBody>
      </p:sp>
      <p:sp>
        <p:nvSpPr>
          <p:cNvPr id="4" name="Subtítulo 2"/>
          <p:cNvSpPr txBox="1">
            <a:spLocks/>
          </p:cNvSpPr>
          <p:nvPr/>
        </p:nvSpPr>
        <p:spPr bwMode="auto">
          <a:xfrm>
            <a:off x="285750" y="2076822"/>
            <a:ext cx="8643938" cy="992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algn="l">
              <a:spcBef>
                <a:spcPct val="20000"/>
              </a:spcBef>
              <a:buClr>
                <a:srgbClr val="B48FFF"/>
              </a:buClr>
              <a:buFont typeface="Wingdings" pitchFamily="2" charset="2"/>
              <a:buChar char="v"/>
              <a:defRPr/>
            </a:pPr>
            <a:r>
              <a:rPr lang="pt-BR" sz="3600" b="0" kern="0" dirty="0">
                <a:solidFill>
                  <a:srgbClr val="B48FFF"/>
                </a:solidFill>
                <a:latin typeface="Century Gothic" pitchFamily="34" charset="0"/>
              </a:rPr>
              <a:t> </a:t>
            </a:r>
            <a:r>
              <a:rPr lang="pt-BR" sz="3600" b="0" kern="0" dirty="0" smtClean="0">
                <a:solidFill>
                  <a:srgbClr val="B48FFF"/>
                </a:solidFill>
                <a:latin typeface="Century Gothic" pitchFamily="34" charset="0"/>
              </a:rPr>
              <a:t>Visível de lugares com pouca PL</a:t>
            </a:r>
            <a:endParaRPr lang="pt-BR" sz="3600" b="0" kern="0" dirty="0">
              <a:solidFill>
                <a:srgbClr val="B48FFF"/>
              </a:solidFill>
              <a:latin typeface="Century Gothic" pitchFamily="34" charset="0"/>
            </a:endParaRPr>
          </a:p>
        </p:txBody>
      </p:sp>
      <p:sp>
        <p:nvSpPr>
          <p:cNvPr id="5" name="Subtítulo 2"/>
          <p:cNvSpPr txBox="1">
            <a:spLocks/>
          </p:cNvSpPr>
          <p:nvPr/>
        </p:nvSpPr>
        <p:spPr bwMode="auto">
          <a:xfrm>
            <a:off x="285750" y="5074345"/>
            <a:ext cx="8643938" cy="10909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algn="l">
              <a:spcBef>
                <a:spcPct val="20000"/>
              </a:spcBef>
              <a:buClr>
                <a:srgbClr val="B48FFF"/>
              </a:buClr>
              <a:buFont typeface="Wingdings" pitchFamily="2" charset="2"/>
              <a:buChar char="v"/>
              <a:defRPr/>
            </a:pPr>
            <a:r>
              <a:rPr lang="pt-BR" sz="3600" b="0" kern="0" dirty="0">
                <a:solidFill>
                  <a:srgbClr val="B48FFF"/>
                </a:solidFill>
                <a:latin typeface="Century Gothic" pitchFamily="34" charset="0"/>
              </a:rPr>
              <a:t> </a:t>
            </a:r>
            <a:r>
              <a:rPr lang="pt-BR" sz="3600" b="0" kern="0" dirty="0" smtClean="0">
                <a:solidFill>
                  <a:srgbClr val="B48FFF"/>
                </a:solidFill>
                <a:latin typeface="Century Gothic" pitchFamily="34" charset="0"/>
              </a:rPr>
              <a:t>Regiões escuras: não são buracos.</a:t>
            </a:r>
            <a:endParaRPr lang="pt-BR" sz="3600" b="0" kern="0" dirty="0">
              <a:solidFill>
                <a:srgbClr val="B48FFF"/>
              </a:solidFill>
              <a:latin typeface="Century Gothic" pitchFamily="34" charset="0"/>
            </a:endParaRPr>
          </a:p>
          <a:p>
            <a:pPr algn="l">
              <a:spcBef>
                <a:spcPct val="20000"/>
              </a:spcBef>
              <a:buClr>
                <a:srgbClr val="B48FFF"/>
              </a:buClr>
              <a:buFont typeface="Wingdings" pitchFamily="2" charset="2"/>
              <a:buChar char="v"/>
              <a:defRPr/>
            </a:pPr>
            <a:endParaRPr lang="pt-BR" sz="3600" b="0" kern="0" dirty="0">
              <a:solidFill>
                <a:srgbClr val="B48FFF"/>
              </a:solidFill>
              <a:latin typeface="Century Gothic" pitchFamily="34" charset="0"/>
            </a:endParaRPr>
          </a:p>
        </p:txBody>
      </p:sp>
      <p:sp>
        <p:nvSpPr>
          <p:cNvPr id="6" name="Subtítulo 2"/>
          <p:cNvSpPr txBox="1">
            <a:spLocks/>
          </p:cNvSpPr>
          <p:nvPr/>
        </p:nvSpPr>
        <p:spPr bwMode="auto">
          <a:xfrm>
            <a:off x="285750" y="3581574"/>
            <a:ext cx="8643938" cy="1071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algn="l">
              <a:spcBef>
                <a:spcPct val="20000"/>
              </a:spcBef>
              <a:buClr>
                <a:srgbClr val="B48FFF"/>
              </a:buClr>
              <a:buFont typeface="Wingdings" pitchFamily="2" charset="2"/>
              <a:buChar char="v"/>
              <a:defRPr/>
            </a:pPr>
            <a:r>
              <a:rPr lang="pt-BR" sz="3600" b="0" kern="0" dirty="0">
                <a:solidFill>
                  <a:srgbClr val="B48FFF"/>
                </a:solidFill>
                <a:latin typeface="Century Gothic" pitchFamily="34" charset="0"/>
              </a:rPr>
              <a:t> </a:t>
            </a:r>
            <a:r>
              <a:rPr lang="pt-BR" sz="3600" b="0" kern="0" dirty="0" smtClean="0">
                <a:solidFill>
                  <a:srgbClr val="B48FFF"/>
                </a:solidFill>
                <a:latin typeface="Century Gothic" pitchFamily="34" charset="0"/>
              </a:rPr>
              <a:t>Galileu: “constituição </a:t>
            </a:r>
            <a:r>
              <a:rPr lang="pt-BR" sz="3600" b="0" kern="0" dirty="0">
                <a:solidFill>
                  <a:srgbClr val="B48FFF"/>
                </a:solidFill>
                <a:latin typeface="Century Gothic" pitchFamily="34" charset="0"/>
              </a:rPr>
              <a:t>estelar”</a:t>
            </a:r>
          </a:p>
          <a:p>
            <a:pPr algn="l">
              <a:spcBef>
                <a:spcPct val="20000"/>
              </a:spcBef>
              <a:buClr>
                <a:srgbClr val="B48FFF"/>
              </a:buClr>
              <a:buFont typeface="Wingdings" pitchFamily="2" charset="2"/>
              <a:buChar char="v"/>
              <a:defRPr/>
            </a:pPr>
            <a:endParaRPr lang="pt-BR" sz="3600" b="0" kern="0" dirty="0">
              <a:solidFill>
                <a:srgbClr val="B48FFF"/>
              </a:solidFill>
              <a:latin typeface="Century Gothic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755576" y="2492896"/>
            <a:ext cx="7772400" cy="1143000"/>
          </a:xfrm>
        </p:spPr>
        <p:txBody>
          <a:bodyPr/>
          <a:lstStyle/>
          <a:p>
            <a:pPr>
              <a:lnSpc>
                <a:spcPct val="150000"/>
              </a:lnSpc>
              <a:defRPr/>
            </a:pPr>
            <a:r>
              <a:rPr lang="pt-BR" dirty="0" smtClean="0">
                <a:solidFill>
                  <a:srgbClr val="B48FFF"/>
                </a:solidFill>
                <a:latin typeface="Century Gothic" pitchFamily="34" charset="0"/>
              </a:rPr>
              <a:t>Via Láctea ou a Galáxia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0313" y="828675"/>
            <a:ext cx="6643687" cy="602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5" name="Título 3"/>
          <p:cNvSpPr>
            <a:spLocks noGrp="1"/>
          </p:cNvSpPr>
          <p:nvPr>
            <p:ph type="title"/>
          </p:nvPr>
        </p:nvSpPr>
        <p:spPr>
          <a:xfrm>
            <a:off x="0" y="0"/>
            <a:ext cx="9001125" cy="928688"/>
          </a:xfrm>
        </p:spPr>
        <p:txBody>
          <a:bodyPr/>
          <a:lstStyle/>
          <a:p>
            <a:r>
              <a:rPr lang="pt-BR" smtClean="0">
                <a:solidFill>
                  <a:schemeClr val="bg1"/>
                </a:solidFill>
                <a:latin typeface="Century Gothic" pitchFamily="34" charset="0"/>
              </a:rPr>
              <a:t>A Via Láctea vista de frente</a:t>
            </a:r>
          </a:p>
        </p:txBody>
      </p:sp>
      <p:sp>
        <p:nvSpPr>
          <p:cNvPr id="5" name="Título 3"/>
          <p:cNvSpPr txBox="1">
            <a:spLocks/>
          </p:cNvSpPr>
          <p:nvPr/>
        </p:nvSpPr>
        <p:spPr bwMode="auto">
          <a:xfrm>
            <a:off x="0" y="5929313"/>
            <a:ext cx="9001125" cy="928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pPr algn="r">
              <a:defRPr/>
            </a:pPr>
            <a:r>
              <a:rPr lang="pt-BR" sz="3200" b="0" kern="0" dirty="0">
                <a:solidFill>
                  <a:srgbClr val="B48FFF"/>
                </a:solidFill>
                <a:latin typeface="Century Gothic" pitchFamily="34" charset="0"/>
                <a:ea typeface="+mj-ea"/>
                <a:cs typeface="+mj-cs"/>
              </a:rPr>
              <a:t>(concepção artística)</a:t>
            </a:r>
          </a:p>
        </p:txBody>
      </p:sp>
      <p:sp>
        <p:nvSpPr>
          <p:cNvPr id="12" name="Chave esquerda 11"/>
          <p:cNvSpPr>
            <a:spLocks/>
          </p:cNvSpPr>
          <p:nvPr/>
        </p:nvSpPr>
        <p:spPr bwMode="auto">
          <a:xfrm>
            <a:off x="2357438" y="1268760"/>
            <a:ext cx="571500" cy="5374928"/>
          </a:xfrm>
          <a:prstGeom prst="leftBrace">
            <a:avLst>
              <a:gd name="adj1" fmla="val 65650"/>
              <a:gd name="adj2" fmla="val 46465"/>
            </a:avLst>
          </a:prstGeom>
          <a:noFill/>
          <a:ln w="25400" algn="ctr">
            <a:solidFill>
              <a:schemeClr val="bg1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pt-BR">
              <a:latin typeface="Century Gothic" pitchFamily="34" charset="0"/>
            </a:endParaRPr>
          </a:p>
        </p:txBody>
      </p:sp>
      <p:sp>
        <p:nvSpPr>
          <p:cNvPr id="13" name="Título 3"/>
          <p:cNvSpPr txBox="1">
            <a:spLocks/>
          </p:cNvSpPr>
          <p:nvPr/>
        </p:nvSpPr>
        <p:spPr bwMode="auto">
          <a:xfrm>
            <a:off x="179512" y="3286125"/>
            <a:ext cx="2320801" cy="928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pPr algn="l">
              <a:defRPr/>
            </a:pPr>
            <a:r>
              <a:rPr lang="pt-BR" sz="3200" b="0" kern="0" dirty="0">
                <a:solidFill>
                  <a:schemeClr val="bg1"/>
                </a:solidFill>
                <a:latin typeface="Century Gothic" pitchFamily="34" charset="0"/>
                <a:ea typeface="+mj-ea"/>
                <a:cs typeface="+mj-cs"/>
              </a:rPr>
              <a:t>100 mil </a:t>
            </a:r>
            <a:r>
              <a:rPr lang="pt-BR" sz="3200" b="0" kern="0" dirty="0" err="1">
                <a:solidFill>
                  <a:schemeClr val="bg1"/>
                </a:solidFill>
                <a:latin typeface="Century Gothic" pitchFamily="34" charset="0"/>
                <a:ea typeface="+mj-ea"/>
                <a:cs typeface="+mj-cs"/>
              </a:rPr>
              <a:t>a.l</a:t>
            </a:r>
            <a:r>
              <a:rPr lang="pt-BR" sz="2800" b="0" kern="0" dirty="0" err="1">
                <a:solidFill>
                  <a:schemeClr val="bg1"/>
                </a:solidFill>
                <a:latin typeface="Century Gothic" pitchFamily="34" charset="0"/>
                <a:ea typeface="+mj-ea"/>
                <a:cs typeface="+mj-cs"/>
              </a:rPr>
              <a:t>.</a:t>
            </a:r>
            <a:endParaRPr lang="pt-BR" sz="2800" b="0" kern="0" dirty="0">
              <a:solidFill>
                <a:schemeClr val="bg1"/>
              </a:solidFill>
              <a:latin typeface="Century Gothic" pitchFamily="34" charset="0"/>
              <a:ea typeface="+mj-ea"/>
              <a:cs typeface="+mj-cs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Documents and Settings\andre silva\Meus documentos\CONCURSO_CDCC\apresentações\Imagens\Estrut Galáxia\VL oblíqua.jpg"/>
          <p:cNvPicPr>
            <a:picLocks noChangeAspect="1" noChangeArrowheads="1"/>
          </p:cNvPicPr>
          <p:nvPr/>
        </p:nvPicPr>
        <p:blipFill>
          <a:blip r:embed="rId2" cstate="print"/>
          <a:srcRect b="4804"/>
          <a:stretch>
            <a:fillRect/>
          </a:stretch>
        </p:blipFill>
        <p:spPr bwMode="auto">
          <a:xfrm>
            <a:off x="0" y="743772"/>
            <a:ext cx="9144000" cy="6141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9" name="Título 3"/>
          <p:cNvSpPr>
            <a:spLocks noGrp="1"/>
          </p:cNvSpPr>
          <p:nvPr>
            <p:ph type="title"/>
          </p:nvPr>
        </p:nvSpPr>
        <p:spPr>
          <a:xfrm>
            <a:off x="0" y="-27384"/>
            <a:ext cx="9001125" cy="928688"/>
          </a:xfrm>
        </p:spPr>
        <p:txBody>
          <a:bodyPr/>
          <a:lstStyle/>
          <a:p>
            <a:r>
              <a:rPr lang="pt-BR" smtClean="0">
                <a:solidFill>
                  <a:schemeClr val="bg1"/>
                </a:solidFill>
                <a:latin typeface="Century Gothic" pitchFamily="34" charset="0"/>
              </a:rPr>
              <a:t>A Via Láctea: vista oblíqua</a:t>
            </a:r>
          </a:p>
        </p:txBody>
      </p:sp>
      <p:sp>
        <p:nvSpPr>
          <p:cNvPr id="5" name="Título 3"/>
          <p:cNvSpPr txBox="1">
            <a:spLocks/>
          </p:cNvSpPr>
          <p:nvPr/>
        </p:nvSpPr>
        <p:spPr bwMode="auto">
          <a:xfrm>
            <a:off x="0" y="5715000"/>
            <a:ext cx="9001125" cy="928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pPr algn="r">
              <a:defRPr/>
            </a:pPr>
            <a:r>
              <a:rPr lang="pt-BR" sz="3200" b="0" kern="0" dirty="0">
                <a:solidFill>
                  <a:srgbClr val="B48FFF"/>
                </a:solidFill>
                <a:latin typeface="Century Gothic" pitchFamily="34" charset="0"/>
                <a:ea typeface="+mj-ea"/>
                <a:cs typeface="+mj-cs"/>
              </a:rPr>
              <a:t>(concepção artística)</a:t>
            </a:r>
          </a:p>
        </p:txBody>
      </p:sp>
      <p:sp>
        <p:nvSpPr>
          <p:cNvPr id="14341" name="Elipse 7"/>
          <p:cNvSpPr>
            <a:spLocks noChangeArrowheads="1"/>
          </p:cNvSpPr>
          <p:nvPr/>
        </p:nvSpPr>
        <p:spPr bwMode="auto">
          <a:xfrm>
            <a:off x="142875" y="928688"/>
            <a:ext cx="785813" cy="785812"/>
          </a:xfrm>
          <a:prstGeom prst="ellipse">
            <a:avLst/>
          </a:prstGeom>
          <a:solidFill>
            <a:schemeClr val="tx1"/>
          </a:solidFill>
          <a:ln w="12700" algn="ctr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pt-BR">
              <a:latin typeface="Century Gothic" pitchFamily="34" charset="0"/>
            </a:endParaRPr>
          </a:p>
        </p:txBody>
      </p:sp>
      <p:sp>
        <p:nvSpPr>
          <p:cNvPr id="9" name="Retângulo 8"/>
          <p:cNvSpPr/>
          <p:nvPr/>
        </p:nvSpPr>
        <p:spPr>
          <a:xfrm>
            <a:off x="0" y="6510338"/>
            <a:ext cx="9144000" cy="2762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>
              <a:defRPr/>
            </a:pPr>
            <a:r>
              <a:rPr lang="pt-BR" sz="1200" dirty="0">
                <a:solidFill>
                  <a:srgbClr val="B48FFF"/>
                </a:solidFill>
                <a:latin typeface="Century Gothic" pitchFamily="34" charset="0"/>
              </a:rPr>
              <a:t>Crédito da imagem: Mark </a:t>
            </a:r>
            <a:r>
              <a:rPr lang="pt-BR" sz="1200" dirty="0" err="1">
                <a:solidFill>
                  <a:srgbClr val="B48FFF"/>
                </a:solidFill>
                <a:latin typeface="Century Gothic" pitchFamily="34" charset="0"/>
              </a:rPr>
              <a:t>Garlick</a:t>
            </a:r>
            <a:r>
              <a:rPr lang="pt-BR" sz="1200" dirty="0">
                <a:solidFill>
                  <a:srgbClr val="B48FFF"/>
                </a:solidFill>
                <a:latin typeface="Century Gothic" pitchFamily="34" charset="0"/>
              </a:rPr>
              <a:t>, disponível em http://www.visualphotos.com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1600" b="1" i="0" u="none" strike="noStrike" cap="none" normalizeH="0" baseline="0" smtClean="0">
            <a:ln>
              <a:noFill/>
            </a:ln>
            <a:solidFill>
              <a:srgbClr val="FF0066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1600" b="1" i="0" u="none" strike="noStrike" cap="none" normalizeH="0" baseline="0" smtClean="0">
            <a:ln>
              <a:noFill/>
            </a:ln>
            <a:solidFill>
              <a:srgbClr val="FF0066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o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o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C:\MSOffice\Templates\Blank Presentation.pot</Template>
  <TotalTime>7606</TotalTime>
  <Words>777</Words>
  <Application>Microsoft Office PowerPoint</Application>
  <PresentationFormat>Apresentação na tela (4:3)</PresentationFormat>
  <Paragraphs>181</Paragraphs>
  <Slides>41</Slides>
  <Notes>5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41</vt:i4>
      </vt:variant>
    </vt:vector>
  </HeadingPairs>
  <TitlesOfParts>
    <vt:vector size="42" baseType="lpstr">
      <vt:lpstr>Blank Presentation</vt:lpstr>
      <vt:lpstr>Slide 1</vt:lpstr>
      <vt:lpstr>A Via Láctea como  vista da Terra</vt:lpstr>
      <vt:lpstr>Slide 3</vt:lpstr>
      <vt:lpstr>Slide 4</vt:lpstr>
      <vt:lpstr>Slide 5</vt:lpstr>
      <vt:lpstr>Slide 6</vt:lpstr>
      <vt:lpstr>Via Láctea ou a Galáxia</vt:lpstr>
      <vt:lpstr>A Via Láctea vista de frente</vt:lpstr>
      <vt:lpstr>A Via Láctea: vista oblíqua</vt:lpstr>
      <vt:lpstr>Como seria a Via Láctea de perfil</vt:lpstr>
      <vt:lpstr>Estrutura da Galáxia</vt:lpstr>
      <vt:lpstr>Via Láctea: estrutura</vt:lpstr>
      <vt:lpstr>Slide 13</vt:lpstr>
      <vt:lpstr>Principais constituintes galácticos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Outras galáxias</vt:lpstr>
      <vt:lpstr>Classificação  de Hubble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O Grupo Local de  galáxias e além</vt:lpstr>
      <vt:lpstr>O Grupo Local</vt:lpstr>
      <vt:lpstr>Slide 35</vt:lpstr>
      <vt:lpstr>Slide 36</vt:lpstr>
      <vt:lpstr>A anã esferoidal Ursa Minor</vt:lpstr>
      <vt:lpstr>Slide 38</vt:lpstr>
      <vt:lpstr>Slide 39</vt:lpstr>
      <vt:lpstr>Slide 40</vt:lpstr>
      <vt:lpstr>Slide 41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Calendários</dc:title>
  <dc:creator>Iagusp</dc:creator>
  <cp:lastModifiedBy>ANDRE</cp:lastModifiedBy>
  <cp:revision>433</cp:revision>
  <cp:lastPrinted>2000-05-01T12:23:36Z</cp:lastPrinted>
  <dcterms:created xsi:type="dcterms:W3CDTF">1995-06-17T23:31:02Z</dcterms:created>
  <dcterms:modified xsi:type="dcterms:W3CDTF">2016-04-06T15:41:00Z</dcterms:modified>
</cp:coreProperties>
</file>