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1039" r:id="rId2"/>
    <p:sldId id="1075" r:id="rId3"/>
    <p:sldId id="1076" r:id="rId4"/>
    <p:sldId id="1077" r:id="rId5"/>
    <p:sldId id="1078" r:id="rId6"/>
    <p:sldId id="1079" r:id="rId7"/>
    <p:sldId id="1080" r:id="rId8"/>
    <p:sldId id="1081" r:id="rId9"/>
    <p:sldId id="1082" r:id="rId10"/>
    <p:sldId id="1109" r:id="rId11"/>
    <p:sldId id="1083" r:id="rId12"/>
    <p:sldId id="1084" r:id="rId13"/>
    <p:sldId id="1087" r:id="rId14"/>
    <p:sldId id="1089" r:id="rId15"/>
    <p:sldId id="1090" r:id="rId16"/>
    <p:sldId id="1092" r:id="rId17"/>
    <p:sldId id="1093" r:id="rId18"/>
    <p:sldId id="1094" r:id="rId19"/>
    <p:sldId id="1096" r:id="rId20"/>
    <p:sldId id="1095" r:id="rId21"/>
    <p:sldId id="1097" r:id="rId22"/>
    <p:sldId id="1098" r:id="rId23"/>
    <p:sldId id="1099" r:id="rId24"/>
    <p:sldId id="1100" r:id="rId25"/>
    <p:sldId id="1101" r:id="rId26"/>
    <p:sldId id="1102" r:id="rId27"/>
    <p:sldId id="1104" r:id="rId28"/>
    <p:sldId id="1105" r:id="rId29"/>
    <p:sldId id="1106" r:id="rId30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2FF"/>
    <a:srgbClr val="00FF00"/>
    <a:srgbClr val="00CC99"/>
    <a:srgbClr val="EE8800"/>
    <a:srgbClr val="CC6600"/>
    <a:srgbClr val="FFFFCC"/>
    <a:srgbClr val="143C2B"/>
    <a:srgbClr val="005392"/>
    <a:srgbClr val="00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2" autoAdjust="0"/>
    <p:restoredTop sz="99042" autoAdjust="0"/>
  </p:normalViewPr>
  <p:slideViewPr>
    <p:cSldViewPr>
      <p:cViewPr>
        <p:scale>
          <a:sx n="68" d="100"/>
          <a:sy n="68" d="100"/>
        </p:scale>
        <p:origin x="-300" y="-7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0CAYQjB0&amp;url=http://funny-pictures.picphotos.net/welcome-to-scotland-funny-picture/dailyhaha.com*_pics*welcome-to-scotland.jpg/&amp;ei=RCYTVdPsG8GKyATV2YKoBA&amp;bvm=bv.89217033,d.aWw&amp;psig=AFQjCNFcb3tySQyH5mWB1wtsNRxKVV1E-A&amp;ust=1427404666173035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figura: </a:t>
            </a:r>
            <a:r>
              <a:rPr lang="pt-BR" dirty="0" err="1" smtClean="0"/>
              <a:t>Wikipedia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pt-BR" dirty="0" smtClean="0"/>
              <a:t>Fonte da imagem: 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funny-pictures.picphotos.net</a:t>
            </a:r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fórmula para a lei é dada por 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D(n) = ( 3 x 2</a:t>
            </a:r>
            <a:r>
              <a:rPr lang="pt-BR" sz="1200" b="0" i="0" kern="1200" baseline="30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+ 4 ) / 10 AU </a:t>
            </a:r>
            <a:b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where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n = -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infinity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0, 1, 2, 3, 4, .....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Fonte:  http://www.spaceacademy.net.au/library/notes/bode.htm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i="0" kern="120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http://testedos100dias.com.br/toyotaetios/?</a:t>
            </a:r>
            <a:r>
              <a:rPr lang="pt-BR" dirty="0" err="1" smtClean="0"/>
              <a:t>cat</a:t>
            </a:r>
            <a:r>
              <a:rPr lang="pt-BR" dirty="0" smtClean="0"/>
              <a:t>=20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Century Gothic" pitchFamily="34" charset="0"/>
              </a:rPr>
              <a:t>A</a:t>
            </a:r>
            <a:r>
              <a:rPr lang="pt-BR" baseline="0" dirty="0" smtClean="0">
                <a:latin typeface="Century Gothic" pitchFamily="34" charset="0"/>
              </a:rPr>
              <a:t> extensão abarcada no céu por essa figura é de cerca de 40°.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synodiccalculator.sw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oogle.com.br/url?sa=i&amp;rct=j&amp;q=&amp;esrc=s&amp;source=images&amp;cd=&amp;cad=rja&amp;uact=8&amp;ved=0CAYQjB0&amp;url=http://funny-pictures.picphotos.net/welcome-to-scotland-funny-picture/dailyhaha.com*_pics*welcome-to-scotland.jpg/&amp;ei=RCYTVdPsG8GKyATV2YKoBA&amp;bvm=bv.89217033,d.aWw&amp;psig=AFQjCNFcb3tySQyH5mWB1wtsNRxKVV1E-A&amp;ust=1427404666173035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graphicleftovers.com/graphic/2496018-funny-jupiter-planet-cartoon-illustration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at.uc.pt/~helios/Mestre/H34bode.htm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testedos100dias.com.br/toyotaetios/?cat=2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retrograde.sw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468488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Sistema Solar:</a:t>
            </a: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Observação, movimentos e órbitas</a:t>
            </a: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6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Neste minicurso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251520" y="2038268"/>
            <a:ext cx="84969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1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Century Gothic" pitchFamily="34" charset="0"/>
              </a:rPr>
              <a:t> Máximas elongações (planetas inferiores)</a:t>
            </a: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Century Gothic" pitchFamily="34" charset="0"/>
              </a:rPr>
              <a:t> Oposições (planetas superiores)</a:t>
            </a: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3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Elongação: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ângulo entre o Sol e o planeta, </a:t>
            </a:r>
            <a:b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com vértice na Terra/observador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</a:t>
            </a: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http://astro.unl.edu</a:t>
            </a:r>
          </a:p>
        </p:txBody>
      </p:sp>
      <p:pic>
        <p:nvPicPr>
          <p:cNvPr id="1026" name="Picture 2" descr="C:\Users\ANDRE\Documents\OBSERVATÓRIO\Eventos_no_Observatório\Semana Marciana\SA_oposição_Marte\textos_semana_marciana\Textos_Univ_Nebraska\Elongations_arquivos\elong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22624"/>
            <a:ext cx="7171997" cy="4482498"/>
          </a:xfrm>
          <a:prstGeom prst="rect">
            <a:avLst/>
          </a:prstGeom>
          <a:noFill/>
        </p:spPr>
      </p:pic>
      <p:cxnSp>
        <p:nvCxnSpPr>
          <p:cNvPr id="6" name="Conector de seta reta 5"/>
          <p:cNvCxnSpPr/>
          <p:nvPr/>
        </p:nvCxnSpPr>
        <p:spPr bwMode="auto">
          <a:xfrm flipH="1" flipV="1">
            <a:off x="1804199" y="2715579"/>
            <a:ext cx="761857" cy="261907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Arco 6"/>
          <p:cNvSpPr/>
          <p:nvPr/>
        </p:nvSpPr>
        <p:spPr bwMode="auto">
          <a:xfrm rot="20578165">
            <a:off x="2011239" y="4861902"/>
            <a:ext cx="1586514" cy="1625929"/>
          </a:xfrm>
          <a:prstGeom prst="arc">
            <a:avLst>
              <a:gd name="adj1" fmla="val 16200000"/>
              <a:gd name="adj2" fmla="val 300437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0" name="Conector de seta reta 9"/>
          <p:cNvCxnSpPr/>
          <p:nvPr/>
        </p:nvCxnSpPr>
        <p:spPr bwMode="auto">
          <a:xfrm flipV="1">
            <a:off x="3203848" y="5254517"/>
            <a:ext cx="2920402" cy="41875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Oposição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(planetas superiores)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80169" y="2838633"/>
            <a:ext cx="2691299" cy="2691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76344" y="3190809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401384" y="2679736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3984378" y="3411810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4283968" y="4644425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Retângulo 8"/>
          <p:cNvSpPr>
            <a:spLocks noChangeArrowheads="1"/>
          </p:cNvSpPr>
          <p:nvPr/>
        </p:nvSpPr>
        <p:spPr bwMode="auto">
          <a:xfrm>
            <a:off x="5652120" y="3636313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6" name="Retângulo 8"/>
          <p:cNvSpPr>
            <a:spLocks noChangeArrowheads="1"/>
          </p:cNvSpPr>
          <p:nvPr/>
        </p:nvSpPr>
        <p:spPr bwMode="auto">
          <a:xfrm>
            <a:off x="6876256" y="2628201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 bwMode="auto">
          <a:xfrm flipH="1">
            <a:off x="4703478" y="3472092"/>
            <a:ext cx="1099838" cy="67780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Arco 17"/>
          <p:cNvSpPr/>
          <p:nvPr/>
        </p:nvSpPr>
        <p:spPr bwMode="auto">
          <a:xfrm rot="19720724">
            <a:off x="5361197" y="2942397"/>
            <a:ext cx="901247" cy="929762"/>
          </a:xfrm>
          <a:prstGeom prst="arc">
            <a:avLst>
              <a:gd name="adj1" fmla="val 11005257"/>
              <a:gd name="adj2" fmla="val 21433180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" name="Conector de seta reta 18"/>
          <p:cNvCxnSpPr/>
          <p:nvPr/>
        </p:nvCxnSpPr>
        <p:spPr bwMode="auto">
          <a:xfrm flipV="1">
            <a:off x="5868144" y="2906257"/>
            <a:ext cx="858771" cy="52274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763688" y="2196153"/>
            <a:ext cx="3816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Elongação = 180°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0" name="Triângulo isósceles 19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Triângulo isósceles 20"/>
          <p:cNvSpPr/>
          <p:nvPr/>
        </p:nvSpPr>
        <p:spPr bwMode="auto">
          <a:xfrm rot="10486454">
            <a:off x="3324785" y="4142949"/>
            <a:ext cx="154538" cy="3564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8" grpId="0" animBg="1"/>
      <p:bldP spid="28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Máximas elongações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(planetas inferiores)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331640" y="1916832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Máxima elongação oeste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tângulo 8"/>
          <p:cNvSpPr>
            <a:spLocks noChangeArrowheads="1"/>
          </p:cNvSpPr>
          <p:nvPr/>
        </p:nvSpPr>
        <p:spPr bwMode="auto">
          <a:xfrm>
            <a:off x="2987824" y="4932457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Máxima elongação leste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4499992" y="256490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FF00"/>
              </a:solidFill>
            </a:endParaRPr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727184" y="436510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8"/>
          <p:cNvSpPr>
            <a:spLocks noChangeArrowheads="1"/>
          </p:cNvSpPr>
          <p:nvPr/>
        </p:nvSpPr>
        <p:spPr bwMode="auto">
          <a:xfrm>
            <a:off x="3491880" y="3852337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0" name="Retângulo 8"/>
          <p:cNvSpPr>
            <a:spLocks noChangeArrowheads="1"/>
          </p:cNvSpPr>
          <p:nvPr/>
        </p:nvSpPr>
        <p:spPr bwMode="auto">
          <a:xfrm>
            <a:off x="6876256" y="2636912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1" name="Retângulo 8"/>
          <p:cNvSpPr>
            <a:spLocks noChangeArrowheads="1"/>
          </p:cNvSpPr>
          <p:nvPr/>
        </p:nvSpPr>
        <p:spPr bwMode="auto">
          <a:xfrm>
            <a:off x="6228184" y="429309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2" name="Retângulo 8"/>
          <p:cNvSpPr>
            <a:spLocks noChangeArrowheads="1"/>
          </p:cNvSpPr>
          <p:nvPr/>
        </p:nvSpPr>
        <p:spPr bwMode="auto">
          <a:xfrm>
            <a:off x="2699792" y="285293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23" name="Triângulo isósceles 22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5" name="Conector de seta reta 24"/>
          <p:cNvCxnSpPr/>
          <p:nvPr/>
        </p:nvCxnSpPr>
        <p:spPr bwMode="auto">
          <a:xfrm flipH="1">
            <a:off x="4737348" y="2957286"/>
            <a:ext cx="1892052" cy="119179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Arco 25"/>
          <p:cNvSpPr/>
          <p:nvPr/>
        </p:nvSpPr>
        <p:spPr bwMode="auto">
          <a:xfrm rot="15382871">
            <a:off x="5669180" y="2628383"/>
            <a:ext cx="901247" cy="956384"/>
          </a:xfrm>
          <a:prstGeom prst="arc">
            <a:avLst>
              <a:gd name="adj1" fmla="val 14339439"/>
              <a:gd name="adj2" fmla="val 18368813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H="1" flipV="1">
            <a:off x="4728120" y="2817543"/>
            <a:ext cx="1901280" cy="1470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7" name="Conector de seta reta 46"/>
          <p:cNvCxnSpPr/>
          <p:nvPr/>
        </p:nvCxnSpPr>
        <p:spPr bwMode="auto">
          <a:xfrm flipH="1">
            <a:off x="5994401" y="2968171"/>
            <a:ext cx="642256" cy="166309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0" name="Arco 49"/>
          <p:cNvSpPr/>
          <p:nvPr/>
        </p:nvSpPr>
        <p:spPr bwMode="auto">
          <a:xfrm rot="12962267">
            <a:off x="5817274" y="2875732"/>
            <a:ext cx="901247" cy="935154"/>
          </a:xfrm>
          <a:prstGeom prst="arc">
            <a:avLst>
              <a:gd name="adj1" fmla="val 14121799"/>
              <a:gd name="adj2" fmla="val 18168665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Triângulo isósceles 23"/>
          <p:cNvSpPr/>
          <p:nvPr/>
        </p:nvSpPr>
        <p:spPr bwMode="auto">
          <a:xfrm rot="10486454">
            <a:off x="3337485" y="4142949"/>
            <a:ext cx="154538" cy="356400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7" grpId="0" animBg="1"/>
      <p:bldP spid="27" grpId="1" animBg="1"/>
      <p:bldP spid="27" grpId="2" animBg="1"/>
      <p:bldP spid="8" grpId="0" animBg="1"/>
      <p:bldP spid="41" grpId="0"/>
      <p:bldP spid="42" grpId="0"/>
      <p:bldP spid="42" grpId="1"/>
      <p:bldP spid="26" grpId="0" animBg="1"/>
      <p:bldP spid="26" grpId="1" animBg="1"/>
      <p:bldP spid="50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Período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51520" y="5301208"/>
            <a:ext cx="26642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rgbClr val="53D2FF"/>
                </a:solidFill>
                <a:latin typeface="Century Gothic" pitchFamily="34" charset="0"/>
              </a:rPr>
              <a:t>P</a:t>
            </a:r>
            <a:r>
              <a:rPr lang="pt-BR" sz="2800" baseline="-25000" dirty="0" smtClean="0">
                <a:solidFill>
                  <a:srgbClr val="53D2FF"/>
                </a:solidFill>
                <a:latin typeface="Century Gothic" pitchFamily="34" charset="0"/>
              </a:rPr>
              <a:t>1</a:t>
            </a:r>
            <a:r>
              <a:rPr lang="pt-BR" sz="2800" dirty="0" smtClean="0">
                <a:solidFill>
                  <a:srgbClr val="53D2FF"/>
                </a:solidFill>
                <a:latin typeface="Century Gothic" pitchFamily="34" charset="0"/>
              </a:rPr>
              <a:t>= 1 ano</a:t>
            </a:r>
            <a:endParaRPr lang="pt-BR" sz="2800" baseline="-25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23528" y="5858108"/>
            <a:ext cx="26642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P</a:t>
            </a:r>
            <a:r>
              <a:rPr lang="pt-BR" sz="2800" baseline="-25000" dirty="0" smtClean="0">
                <a:solidFill>
                  <a:srgbClr val="00FF00"/>
                </a:solidFill>
                <a:latin typeface="Century Gothic" pitchFamily="34" charset="0"/>
              </a:rPr>
              <a:t>2</a:t>
            </a:r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= 3 anos</a:t>
            </a:r>
            <a:endParaRPr lang="pt-BR" sz="2800" baseline="-250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6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2678584" y="4208388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>
            <a:spLocks noChangeAspect="1"/>
          </p:cNvSpPr>
          <p:nvPr/>
        </p:nvSpPr>
        <p:spPr>
          <a:xfrm>
            <a:off x="5595656" y="3194729"/>
            <a:ext cx="512575" cy="512575"/>
          </a:xfrm>
          <a:prstGeom prst="ellipse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4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0949 C 0.04132 0.07708 0.02622 0.20116 -0.03889 0.26435 C -0.10365 0.32639 -0.19323 0.30579 -0.24132 0.21759 C -0.28733 0.1331 -0.27361 0.01435 -0.20885 -0.04977 C -0.14462 -0.11204 -0.0533 -0.09769 -0.00555 -0.00949 Z " pathEditMode="relative" rAng="3245165" ptsTypes="fffff">
                                      <p:cBhvr>
                                        <p:cTn id="20" dur="5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1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764 C 0.07622 0.15393 0.03785 0.37986 -0.08698 0.46759 C -0.20434 0.56481 -0.35764 0.51296 -0.43212 0.35093 C -0.50382 0.19167 -0.47135 -0.00926 -0.35434 -0.10579 C -0.2368 -0.20232 -0.07621 -0.16134 -0.00052 -0.00764 Z " pathEditMode="relative" rAng="-1392445" ptsTypes="fffff">
                                      <p:cBhvr>
                                        <p:cTn id="22" dur="15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18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/>
      <p:bldP spid="16" grpId="0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196752"/>
            <a:ext cx="7772400" cy="4906888"/>
          </a:xfrm>
        </p:spPr>
        <p:txBody>
          <a:bodyPr/>
          <a:lstStyle/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Tem a ver com o período orbital dos dois planetas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Expressa como: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sz="2000" b="0" dirty="0" smtClean="0">
                <a:solidFill>
                  <a:srgbClr val="FFC000"/>
                </a:solidFill>
                <a:latin typeface="Century Gothic" pitchFamily="34" charset="0"/>
              </a:rPr>
              <a:t>Para mais exemplos, consulte a </a:t>
            </a:r>
            <a:r>
              <a:rPr lang="pt-BR" sz="2000" b="0" dirty="0" smtClean="0">
                <a:solidFill>
                  <a:srgbClr val="FFC000"/>
                </a:solidFill>
                <a:latin typeface="Century Gothic" pitchFamily="34" charset="0"/>
                <a:hlinkClick r:id="rId3" action="ppaction://hlinkfile"/>
              </a:rPr>
              <a:t>calculadora de períodos </a:t>
            </a:r>
            <a:r>
              <a:rPr lang="pt-BR" sz="2000" b="0" dirty="0" err="1" smtClean="0">
                <a:solidFill>
                  <a:srgbClr val="FFC000"/>
                </a:solidFill>
                <a:latin typeface="Century Gothic" pitchFamily="34" charset="0"/>
                <a:hlinkClick r:id="rId3" action="ppaction://hlinkfile"/>
              </a:rPr>
              <a:t>sinódicos</a:t>
            </a:r>
            <a:endParaRPr lang="pt-BR" sz="20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grpSp>
        <p:nvGrpSpPr>
          <p:cNvPr id="2" name="Grupo 18"/>
          <p:cNvGrpSpPr/>
          <p:nvPr/>
        </p:nvGrpSpPr>
        <p:grpSpPr>
          <a:xfrm>
            <a:off x="1187624" y="3861048"/>
            <a:ext cx="6984776" cy="1510427"/>
            <a:chOff x="1403648" y="4005064"/>
            <a:chExt cx="6984776" cy="1510427"/>
          </a:xfrm>
        </p:grpSpPr>
        <p:grpSp>
          <p:nvGrpSpPr>
            <p:cNvPr id="4" name="Grupo 17"/>
            <p:cNvGrpSpPr/>
            <p:nvPr/>
          </p:nvGrpSpPr>
          <p:grpSpPr>
            <a:xfrm>
              <a:off x="1403648" y="4005064"/>
              <a:ext cx="3144984" cy="1510427"/>
              <a:chOff x="1403648" y="4005064"/>
              <a:chExt cx="3144984" cy="1510427"/>
            </a:xfrm>
          </p:grpSpPr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1475656" y="4005064"/>
                <a:ext cx="581438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6" name="Text Box 8"/>
              <p:cNvSpPr txBox="1">
                <a:spLocks noChangeArrowheads="1"/>
              </p:cNvSpPr>
              <p:nvPr/>
            </p:nvSpPr>
            <p:spPr bwMode="auto">
              <a:xfrm>
                <a:off x="1403648" y="4869160"/>
                <a:ext cx="72008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S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349744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2349745" y="4841790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53D2FF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53D2FF"/>
                    </a:solidFill>
                    <a:latin typeface="Century Gothic" pitchFamily="34" charset="0"/>
                  </a:rPr>
                  <a:t>1</a:t>
                </a:r>
                <a:endParaRPr lang="pt-BR" sz="3600" baseline="-25000" dirty="0">
                  <a:solidFill>
                    <a:srgbClr val="53D2FF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9" name="Conector reto 8"/>
              <p:cNvCxnSpPr/>
              <p:nvPr/>
            </p:nvCxnSpPr>
            <p:spPr bwMode="auto">
              <a:xfrm>
                <a:off x="1547664" y="4789601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1924104" y="4473026"/>
                <a:ext cx="54675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>
                    <a:solidFill>
                      <a:srgbClr val="FFC000"/>
                    </a:solidFill>
                    <a:latin typeface="Century Gothic" pitchFamily="34" charset="0"/>
                  </a:rPr>
                  <a:t>=</a:t>
                </a:r>
              </a:p>
            </p:txBody>
          </p:sp>
          <p:cxnSp>
            <p:nvCxnSpPr>
              <p:cNvPr id="11" name="Conector reto 10"/>
              <p:cNvCxnSpPr/>
              <p:nvPr/>
            </p:nvCxnSpPr>
            <p:spPr bwMode="auto">
              <a:xfrm>
                <a:off x="2682433" y="4785298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3491880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3550513" y="4841717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00FF00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00FF00"/>
                    </a:solidFill>
                    <a:latin typeface="Century Gothic" pitchFamily="34" charset="0"/>
                  </a:rPr>
                  <a:t>2</a:t>
                </a:r>
                <a:endParaRPr lang="pt-BR" sz="3600" baseline="-25000" dirty="0">
                  <a:solidFill>
                    <a:srgbClr val="00FF00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4" name="Conector reto 13"/>
              <p:cNvCxnSpPr/>
              <p:nvPr/>
            </p:nvCxnSpPr>
            <p:spPr bwMode="auto">
              <a:xfrm>
                <a:off x="3851920" y="4785225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" name="Conector reto 14"/>
              <p:cNvCxnSpPr/>
              <p:nvPr/>
            </p:nvCxnSpPr>
            <p:spPr bwMode="auto">
              <a:xfrm>
                <a:off x="3256400" y="4797152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4499992" y="4350003"/>
              <a:ext cx="3888432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, com </a:t>
              </a:r>
              <a:r>
                <a:rPr lang="pt-BR" sz="3600" dirty="0" smtClean="0">
                  <a:solidFill>
                    <a:srgbClr val="53D2FF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53D2FF"/>
                  </a:solidFill>
                  <a:latin typeface="Century Gothic" pitchFamily="34" charset="0"/>
                </a:rPr>
                <a:t>1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&lt;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00FF00"/>
                  </a:solidFill>
                  <a:latin typeface="Century Gothic" pitchFamily="34" charset="0"/>
                </a:rPr>
                <a:t>2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 </a:t>
              </a:r>
              <a:r>
                <a:rPr lang="pt-BR" sz="3600" dirty="0" smtClean="0">
                  <a:solidFill>
                    <a:srgbClr val="FF0000"/>
                  </a:solidFill>
                  <a:latin typeface="Century Gothic" pitchFamily="34" charset="0"/>
                </a:rPr>
                <a:t> </a:t>
              </a:r>
              <a:endParaRPr lang="pt-BR" sz="3600" baseline="-25000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32" name="Elipse 31"/>
          <p:cNvSpPr>
            <a:spLocks/>
          </p:cNvSpPr>
          <p:nvPr/>
        </p:nvSpPr>
        <p:spPr>
          <a:xfrm>
            <a:off x="5652280" y="2204864"/>
            <a:ext cx="1440160" cy="14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>
            <a:spLocks/>
          </p:cNvSpPr>
          <p:nvPr/>
        </p:nvSpPr>
        <p:spPr>
          <a:xfrm>
            <a:off x="5976248" y="2492897"/>
            <a:ext cx="828000" cy="82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6300192" y="2780928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>
            <a:spLocks noChangeAspect="1"/>
          </p:cNvSpPr>
          <p:nvPr/>
        </p:nvSpPr>
        <p:spPr>
          <a:xfrm>
            <a:off x="6715001" y="2783573"/>
            <a:ext cx="157698" cy="157698"/>
          </a:xfrm>
          <a:prstGeom prst="ellipse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>
            <a:spLocks noChangeAspect="1"/>
          </p:cNvSpPr>
          <p:nvPr/>
        </p:nvSpPr>
        <p:spPr>
          <a:xfrm rot="5400000">
            <a:off x="7006590" y="2780929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/>
          <p:cNvSpPr>
            <a:spLocks noChangeAspect="1"/>
          </p:cNvSpPr>
          <p:nvPr/>
        </p:nvSpPr>
        <p:spPr>
          <a:xfrm>
            <a:off x="6228184" y="2708920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ítulo 1"/>
          <p:cNvSpPr txBox="1">
            <a:spLocks/>
          </p:cNvSpPr>
          <p:nvPr/>
        </p:nvSpPr>
        <p:spPr bwMode="auto">
          <a:xfrm>
            <a:off x="685800" y="4462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Período sinódico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23 C 0.00434 0.03356 -0.01163 0.06157 -0.03698 0.06713 C -0.06267 0.07199 -0.08229 0.05301 -0.08854 0.01759 C -0.09236 -0.01597 -0.07621 -0.04815 -0.05 -0.05324 C -0.02483 -0.0581 -0.00278 -0.03403 0.00087 -0.00023 Z " pathEditMode="relative" rAng="0" ptsTypes="fffff">
                                      <p:cBhvr>
                                        <p:cTn id="30" dur="10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93 C 0.00694 0.05648 -0.03264 0.11343 -0.07431 0.11319 C -0.11789 0.11481 -0.15434 0.07523 -0.15695 0.0162 C -0.15695 -0.04051 -0.129 -0.08912 -0.08681 -0.09491 C -0.04601 -0.10046 -0.0033 -0.0581 0.00086 -0.00093 Z " pathEditMode="relative" rAng="0" ptsTypes="fffff">
                                      <p:cBhvr>
                                        <p:cTn id="32" dur="20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36" grpId="1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84984"/>
            <a:ext cx="2144291" cy="2144292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683568" y="105273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Os planetas visíveis no</a:t>
            </a: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período com o </a:t>
            </a:r>
            <a:r>
              <a:rPr kumimoji="0" lang="pt-BR" sz="44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Stellarium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2440" y="6519446"/>
            <a:ext cx="4150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Crédito da imagem: www.stellarium.org</a:t>
            </a:r>
            <a:endParaRPr lang="pt-BR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3"/>
          <p:cNvSpPr>
            <a:spLocks noGrp="1"/>
          </p:cNvSpPr>
          <p:nvPr>
            <p:ph type="title"/>
          </p:nvPr>
        </p:nvSpPr>
        <p:spPr>
          <a:xfrm>
            <a:off x="714375" y="270892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Leis do movimento planetário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Leis de Kepler</a:t>
            </a: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1506" name="Picture 2" descr="Circa 1612, German astronomer Johannes Kepler (1571 - 1630)"/>
          <p:cNvPicPr>
            <a:picLocks noChangeAspect="1" noChangeArrowheads="1"/>
          </p:cNvPicPr>
          <p:nvPr/>
        </p:nvPicPr>
        <p:blipFill>
          <a:blip r:embed="rId2" cstate="print"/>
          <a:srcRect b="20843"/>
          <a:stretch>
            <a:fillRect/>
          </a:stretch>
        </p:blipFill>
        <p:spPr bwMode="auto">
          <a:xfrm>
            <a:off x="2771800" y="1268760"/>
            <a:ext cx="3528392" cy="4748072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2555776" y="611478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err="1" smtClean="0">
                <a:solidFill>
                  <a:schemeClr val="bg1"/>
                </a:solidFill>
                <a:latin typeface="Century Gothic" pitchFamily="34" charset="0"/>
              </a:rPr>
              <a:t>Johannes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Kepler (1571 - 1630)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Elipse</a:t>
            </a:r>
          </a:p>
        </p:txBody>
      </p:sp>
      <p:pic>
        <p:nvPicPr>
          <p:cNvPr id="1026" name="Picture 2" descr="Ficheiro:ElipseAnimada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707904" y="1844824"/>
            <a:ext cx="4248472" cy="4021887"/>
          </a:xfrm>
          <a:prstGeom prst="rect">
            <a:avLst/>
          </a:prstGeom>
          <a:noFill/>
        </p:spPr>
      </p:pic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4279195" y="3258090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>
            <a:off x="6790801" y="3244643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4" name="Conector de seta reta 13"/>
          <p:cNvCxnSpPr>
            <a:endCxn id="11" idx="1"/>
          </p:cNvCxnSpPr>
          <p:nvPr/>
        </p:nvCxnSpPr>
        <p:spPr bwMode="auto">
          <a:xfrm>
            <a:off x="2627784" y="2420888"/>
            <a:ext cx="1741060" cy="9268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Conector de seta reta 14"/>
          <p:cNvCxnSpPr>
            <a:endCxn id="12" idx="1"/>
          </p:cNvCxnSpPr>
          <p:nvPr/>
        </p:nvCxnSpPr>
        <p:spPr bwMode="auto">
          <a:xfrm>
            <a:off x="2627784" y="2420888"/>
            <a:ext cx="4252666" cy="9134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Retângulo 7"/>
          <p:cNvSpPr>
            <a:spLocks noChangeArrowheads="1"/>
          </p:cNvSpPr>
          <p:nvPr/>
        </p:nvSpPr>
        <p:spPr bwMode="auto">
          <a:xfrm>
            <a:off x="367857" y="1919734"/>
            <a:ext cx="2331935" cy="107721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Focos da elipse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9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Como identificar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um planeta no céu?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>
            <a:grpSpLocks noChangeAspect="1"/>
          </p:cNvGrpSpPr>
          <p:nvPr/>
        </p:nvGrpSpPr>
        <p:grpSpPr>
          <a:xfrm>
            <a:off x="2585736" y="3401623"/>
            <a:ext cx="991599" cy="981701"/>
            <a:chOff x="4230514" y="2138607"/>
            <a:chExt cx="4721895" cy="4674769"/>
          </a:xfrm>
        </p:grpSpPr>
        <p:sp>
          <p:nvSpPr>
            <p:cNvPr id="9" name="Elipse 8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Primeira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2218797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>
              <a:solidFill>
                <a:srgbClr val="CC6600"/>
              </a:solidFill>
              <a:latin typeface="Century Gothic" pitchFamily="34" charset="0"/>
            </a:endParaRPr>
          </a:p>
        </p:txBody>
      </p:sp>
      <p:sp>
        <p:nvSpPr>
          <p:cNvPr id="6148" name="Retângulo 7"/>
          <p:cNvSpPr>
            <a:spLocks noChangeArrowheads="1"/>
          </p:cNvSpPr>
          <p:nvPr/>
        </p:nvSpPr>
        <p:spPr bwMode="auto">
          <a:xfrm>
            <a:off x="6557728" y="2343547"/>
            <a:ext cx="1686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00FF00"/>
                </a:solidFill>
                <a:latin typeface="Century Gothic" pitchFamily="34" charset="0"/>
              </a:rPr>
              <a:t>Planeta</a:t>
            </a:r>
          </a:p>
        </p:txBody>
      </p:sp>
      <p:sp>
        <p:nvSpPr>
          <p:cNvPr id="6149" name="Retângulo 8"/>
          <p:cNvSpPr>
            <a:spLocks noChangeArrowheads="1"/>
          </p:cNvSpPr>
          <p:nvPr/>
        </p:nvSpPr>
        <p:spPr bwMode="auto">
          <a:xfrm>
            <a:off x="3337267" y="3613150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21" name="Elipse 20"/>
          <p:cNvSpPr/>
          <p:nvPr/>
        </p:nvSpPr>
        <p:spPr bwMode="auto">
          <a:xfrm>
            <a:off x="6285104" y="2538413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48" grpId="0"/>
      <p:bldP spid="6149" grpId="0"/>
      <p:bldP spid="21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e 22"/>
          <p:cNvSpPr/>
          <p:nvPr/>
        </p:nvSpPr>
        <p:spPr bwMode="auto">
          <a:xfrm>
            <a:off x="1800264" y="3428517"/>
            <a:ext cx="991599" cy="981701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Segunda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1528763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6850543" y="3857625"/>
            <a:ext cx="1345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=A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6184352" y="243363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1081073" y="378618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5" name="Retângulo 8"/>
          <p:cNvSpPr>
            <a:spLocks noChangeArrowheads="1"/>
          </p:cNvSpPr>
          <p:nvPr/>
        </p:nvSpPr>
        <p:spPr bwMode="auto">
          <a:xfrm>
            <a:off x="2555776" y="3852337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11" name="Arco 10"/>
          <p:cNvSpPr/>
          <p:nvPr/>
        </p:nvSpPr>
        <p:spPr bwMode="auto">
          <a:xfrm rot="224571" flipH="1">
            <a:off x="1539395" y="2778892"/>
            <a:ext cx="1451332" cy="2236889"/>
          </a:xfrm>
          <a:prstGeom prst="arc">
            <a:avLst>
              <a:gd name="adj1" fmla="val 18257890"/>
              <a:gd name="adj2" fmla="val 4539809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Arco 9"/>
          <p:cNvSpPr/>
          <p:nvPr/>
        </p:nvSpPr>
        <p:spPr bwMode="auto">
          <a:xfrm rot="358355">
            <a:off x="-1901349" y="1317969"/>
            <a:ext cx="8350108" cy="5176178"/>
          </a:xfrm>
          <a:prstGeom prst="arc">
            <a:avLst>
              <a:gd name="adj1" fmla="val 19990393"/>
              <a:gd name="adj2" fmla="val 20498851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2006766" y="3641006"/>
            <a:ext cx="562201" cy="556589"/>
          </a:xfrm>
          <a:prstGeom prst="ellipse">
            <a:avLst/>
          </a:prstGeom>
          <a:gradFill flip="none" rotWithShape="1">
            <a:gsLst>
              <a:gs pos="85000">
                <a:srgbClr val="FFC000"/>
              </a:gs>
              <a:gs pos="12000">
                <a:schemeClr val="bg1"/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8" name="Elipse 17"/>
          <p:cNvSpPr/>
          <p:nvPr/>
        </p:nvSpPr>
        <p:spPr bwMode="auto">
          <a:xfrm>
            <a:off x="1663229" y="2996952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5940007" y="2955673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9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4722022" y="2809503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2796" y="3632200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3200" baseline="-250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C -0.00399 0.00787 -0.01701 0.03563 -0.0217 0.05484 C -0.02639 0.07404 -0.0283 0.09556 -0.02864 0.11407 C -0.02899 0.13258 -0.02604 0.15016 -0.02343 0.16543 C -0.02083 0.18071 -0.01649 0.19413 -0.01284 0.20523 C -0.0092 0.21634 -0.00607 0.22258 -0.00121 0.23253 C 0.00365 0.24248 0.01233 0.25845 0.0158 0.26516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231 C 0.0007 3.73438E-6 -0.00278 -0.00694 -0.00521 -0.01088 C -0.00764 -0.01481 -0.01042 -0.01736 -0.01267 -0.02106 C -0.01493 -0.02476 -0.01632 -0.02869 -0.0191 -0.03263 C -0.02187 -0.03656 -0.02674 -0.04119 -0.02917 -0.04443 C -0.0316 -0.04767 -0.03177 -0.04906 -0.03385 -0.05206 C -0.03594 -0.05507 -0.04028 -0.06016 -0.04201 -0.06224 " pathEditMode="relative" rAng="0" ptsTypes="aaaa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1" grpId="0" animBg="1"/>
      <p:bldP spid="10" grpId="0" animBg="1"/>
      <p:bldP spid="18" grpId="0" animBg="1"/>
      <p:bldP spid="18" grpId="1" animBg="1"/>
      <p:bldP spid="18" grpId="2" animBg="1"/>
      <p:bldP spid="20" grpId="0" animBg="1"/>
      <p:bldP spid="20" grpId="1" animBg="1"/>
      <p:bldP spid="19" grpId="0"/>
      <p:bldP spid="14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>
            <a:endCxn id="12" idx="2"/>
          </p:cNvCxnSpPr>
          <p:nvPr/>
        </p:nvCxnSpPr>
        <p:spPr>
          <a:xfrm flipH="1" flipV="1">
            <a:off x="2473301" y="3063625"/>
            <a:ext cx="2" cy="75608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H="1" flipV="1">
            <a:off x="4705549" y="3171637"/>
            <a:ext cx="8384" cy="65645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4696587" y="2106666"/>
            <a:ext cx="8960" cy="63292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stCxn id="14" idx="7"/>
          </p:cNvCxnSpPr>
          <p:nvPr/>
        </p:nvCxnSpPr>
        <p:spPr>
          <a:xfrm flipH="1" flipV="1">
            <a:off x="6396037" y="2163525"/>
            <a:ext cx="36866" cy="102813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2392607" y="3062763"/>
            <a:ext cx="4123609" cy="86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>
            <a:spLocks noChangeAspect="1"/>
          </p:cNvSpPr>
          <p:nvPr/>
        </p:nvSpPr>
        <p:spPr>
          <a:xfrm>
            <a:off x="2473301" y="1083405"/>
            <a:ext cx="3960440" cy="39604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 rot="8065015">
            <a:off x="6303996" y="2936453"/>
            <a:ext cx="255217" cy="25521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5" name="Chave esquerda 14"/>
          <p:cNvSpPr/>
          <p:nvPr/>
        </p:nvSpPr>
        <p:spPr>
          <a:xfrm rot="5400000">
            <a:off x="5405764" y="1101488"/>
            <a:ext cx="288000" cy="1692000"/>
          </a:xfrm>
          <a:prstGeom prst="leftBrace">
            <a:avLst>
              <a:gd name="adj1" fmla="val 37261"/>
              <a:gd name="adj2" fmla="val 50552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01493" y="972488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have esquerda 16"/>
          <p:cNvSpPr/>
          <p:nvPr/>
        </p:nvSpPr>
        <p:spPr>
          <a:xfrm rot="16200000">
            <a:off x="3437835" y="2927184"/>
            <a:ext cx="303181" cy="2232246"/>
          </a:xfrm>
          <a:prstGeom prst="leftBrace">
            <a:avLst>
              <a:gd name="adj1" fmla="val 37261"/>
              <a:gd name="adj2" fmla="val 50171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461961" y="4140840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85800" y="18864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Periélio e afélio</a:t>
            </a: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135377" y="2775021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2" name="Forma 21"/>
          <p:cNvCxnSpPr>
            <a:stCxn id="20" idx="7"/>
          </p:cNvCxnSpPr>
          <p:nvPr/>
        </p:nvCxnSpPr>
        <p:spPr>
          <a:xfrm rot="5400000" flipH="1" flipV="1">
            <a:off x="6771094" y="2414982"/>
            <a:ext cx="300387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974309" y="2124616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194212" y="2778498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5" name="Forma 24"/>
          <p:cNvCxnSpPr>
            <a:stCxn id="24" idx="3"/>
          </p:cNvCxnSpPr>
          <p:nvPr/>
        </p:nvCxnSpPr>
        <p:spPr>
          <a:xfrm rot="5400000">
            <a:off x="1853626" y="3106730"/>
            <a:ext cx="261480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-252536" y="3099629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089245" y="5497253"/>
            <a:ext cx="20986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no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PERiélio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11560" y="5376118"/>
            <a:ext cx="208823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no </a:t>
            </a:r>
            <a:r>
              <a:rPr lang="pt-BR" sz="3200" dirty="0" err="1" smtClean="0">
                <a:solidFill>
                  <a:srgbClr val="FFC000"/>
                </a:solidFill>
                <a:latin typeface="Century Gothic" pitchFamily="34" charset="0"/>
              </a:rPr>
              <a:t>AFélio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627784" y="5569261"/>
            <a:ext cx="38884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ao Sol  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    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11560" y="5293586"/>
            <a:ext cx="772040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grpSp>
        <p:nvGrpSpPr>
          <p:cNvPr id="2" name="Grupo 30"/>
          <p:cNvGrpSpPr>
            <a:grpSpLocks noChangeAspect="1"/>
          </p:cNvGrpSpPr>
          <p:nvPr/>
        </p:nvGrpSpPr>
        <p:grpSpPr>
          <a:xfrm>
            <a:off x="4187576" y="2572333"/>
            <a:ext cx="991599" cy="981701"/>
            <a:chOff x="4230514" y="2138607"/>
            <a:chExt cx="4721895" cy="4674769"/>
          </a:xfrm>
        </p:grpSpPr>
        <p:sp>
          <p:nvSpPr>
            <p:cNvPr id="32" name="Elipse 31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0" name="Elipse 9"/>
          <p:cNvSpPr>
            <a:spLocks noChangeAspect="1"/>
          </p:cNvSpPr>
          <p:nvPr/>
        </p:nvSpPr>
        <p:spPr>
          <a:xfrm rot="8065015">
            <a:off x="2357695" y="2935580"/>
            <a:ext cx="255217" cy="25521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3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/>
      <p:bldP spid="20" grpId="0" animBg="1"/>
      <p:bldP spid="23" grpId="0"/>
      <p:bldP spid="24" grpId="0" animBg="1"/>
      <p:bldP spid="26" grpId="0"/>
      <p:bldP spid="27" grpId="0"/>
      <p:bldP spid="28" grpId="0"/>
      <p:bldP spid="30" grpId="0"/>
      <p:bldP spid="10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Terceira lei de Kepler</a:t>
            </a:r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>
            <a:off x="2051720" y="2276477"/>
            <a:ext cx="936104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712712" name="Text Box 8"/>
          <p:cNvSpPr txBox="1">
            <a:spLocks noChangeArrowheads="1"/>
          </p:cNvSpPr>
          <p:nvPr/>
        </p:nvSpPr>
        <p:spPr bwMode="auto">
          <a:xfrm>
            <a:off x="1979712" y="3213102"/>
            <a:ext cx="1080120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712713" name="Text Box 9"/>
          <p:cNvSpPr txBox="1">
            <a:spLocks noChangeArrowheads="1"/>
          </p:cNvSpPr>
          <p:nvPr/>
        </p:nvSpPr>
        <p:spPr bwMode="auto">
          <a:xfrm>
            <a:off x="2987124" y="2708277"/>
            <a:ext cx="1151757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712714" name="Text Box 10"/>
          <p:cNvSpPr txBox="1">
            <a:spLocks noChangeArrowheads="1"/>
          </p:cNvSpPr>
          <p:nvPr/>
        </p:nvSpPr>
        <p:spPr bwMode="auto">
          <a:xfrm>
            <a:off x="3744248" y="2643190"/>
            <a:ext cx="4212396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constante</a:t>
            </a: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350138" y="5016078"/>
            <a:ext cx="8326318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T: período de translação em torno do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Sol</a:t>
            </a:r>
          </a:p>
          <a:p>
            <a:pPr algn="l"/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: distância média do planeta ao Sol</a:t>
            </a: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2024850" y="3212976"/>
            <a:ext cx="8909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0" grpId="0"/>
      <p:bldP spid="7127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755576" y="1628800"/>
            <a:ext cx="7416824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Unidade de distância mais apropriada:</a:t>
            </a:r>
          </a:p>
          <a:p>
            <a:pPr algn="just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 Unidade Astronômica (UA)</a:t>
            </a:r>
          </a:p>
          <a:p>
            <a:pPr algn="just"/>
            <a:endParaRPr lang="pt-BR" sz="3600" b="0" dirty="0" smtClean="0">
              <a:solidFill>
                <a:srgbClr val="53D2FF"/>
              </a:solidFill>
              <a:latin typeface="Century Gothic" pitchFamily="34" charset="0"/>
            </a:endParaRPr>
          </a:p>
          <a:p>
            <a:pPr algn="just"/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</a:rPr>
              <a:t>1 UA </a:t>
            </a: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cs typeface="Consolas"/>
              </a:rPr>
              <a:t>≈ 149,5 milhões de km</a:t>
            </a:r>
            <a:endParaRPr lang="pt-BR" sz="36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-1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67944" y="1196752"/>
            <a:ext cx="4834934" cy="1171575"/>
            <a:chOff x="1518" y="1480"/>
            <a:chExt cx="3410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9" y="1674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11560" y="1408708"/>
            <a:ext cx="7416824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Terra: </a:t>
            </a:r>
          </a:p>
          <a:p>
            <a:pPr algn="l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T ≈ 365 dias ≈ 1ano </a:t>
            </a: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 ≈ 149,5 milhões de km = 1 UA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50769" y="4842682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915816" y="4797152"/>
            <a:ext cx="187220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1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99812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557657" y="5201830"/>
            <a:ext cx="99811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28438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pic>
        <p:nvPicPr>
          <p:cNvPr id="28674" name="Picture 2" descr="https://blogs.glowscotland.org.uk/er/SNHGeographyWebsite/files/2011/11/smiling-planet-earth-cartoon-2-thu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1152128" cy="1152128"/>
          </a:xfrm>
          <a:prstGeom prst="rect">
            <a:avLst/>
          </a:prstGeom>
          <a:noFill/>
        </p:spPr>
      </p:pic>
      <p:sp>
        <p:nvSpPr>
          <p:cNvPr id="25" name="Retângulo 24"/>
          <p:cNvSpPr/>
          <p:nvPr/>
        </p:nvSpPr>
        <p:spPr>
          <a:xfrm>
            <a:off x="130748" y="6433591"/>
            <a:ext cx="4307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en-US" sz="1400" b="0" u="sng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funny-pictures.picphotos.net</a:t>
            </a:r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8" grpId="0"/>
      <p:bldP spid="19" grpId="0"/>
      <p:bldP spid="22" grpId="0"/>
      <p:bldP spid="24" grpId="0" animBg="1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-2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11487" y="1556792"/>
            <a:ext cx="4825009" cy="1171575"/>
            <a:chOff x="1518" y="1480"/>
            <a:chExt cx="3403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2" y="1661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83568" y="1844824"/>
            <a:ext cx="7416824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Júpiter: </a:t>
            </a:r>
          </a:p>
          <a:p>
            <a:pPr algn="l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T ≈ 11,86 anos </a:t>
            </a: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 ≈  5,20 UA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200623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(11,86)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63688" y="5201830"/>
            <a:ext cx="164619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(5,20)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1453607" cy="11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64442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635896" y="4797152"/>
            <a:ext cx="504056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= 1,0004... ≈   </a:t>
            </a: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1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7650" name="Picture 2" descr="http://cloud.graphicleftovers.com/31137/2496018/funny-jupiter-planet-cartoon-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0808"/>
            <a:ext cx="1152128" cy="1152128"/>
          </a:xfrm>
          <a:prstGeom prst="rect">
            <a:avLst/>
          </a:prstGeom>
          <a:noFill/>
        </p:spPr>
      </p:pic>
      <p:sp>
        <p:nvSpPr>
          <p:cNvPr id="25" name="Retângulo 24"/>
          <p:cNvSpPr/>
          <p:nvPr/>
        </p:nvSpPr>
        <p:spPr>
          <a:xfrm>
            <a:off x="-1766" y="6433591"/>
            <a:ext cx="3709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pt-BR" sz="1400" b="0" dirty="0" smtClean="0">
                <a:solidFill>
                  <a:schemeClr val="tx1"/>
                </a:solidFill>
                <a:latin typeface="Century Gothic" pitchFamily="34" charset="0"/>
                <a:hlinkClick r:id="rId4"/>
              </a:rPr>
              <a:t>graphicleftovers.com</a:t>
            </a:r>
            <a:endParaRPr lang="pt-BR" sz="1400" dirty="0" smtClean="0">
              <a:latin typeface="Century Gothic" pitchFamily="34" charset="0"/>
            </a:endParaRPr>
          </a:p>
          <a:p>
            <a:pPr fontAlgn="ctr"/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2" grpId="0"/>
      <p:bldP spid="24" grpId="0" animBg="1"/>
      <p:bldP spid="20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Distâncias aproximadas</a:t>
            </a:r>
            <a:b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 e a lei de </a:t>
            </a:r>
            <a:r>
              <a:rPr lang="pt-BR" dirty="0" err="1" smtClean="0">
                <a:solidFill>
                  <a:srgbClr val="FFC000"/>
                </a:solidFill>
                <a:latin typeface="Century Gothic" pitchFamily="34" charset="0"/>
              </a:rPr>
              <a:t>Titius-Bode</a:t>
            </a: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540" y="404664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-Bode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2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00" y="1916793"/>
            <a:ext cx="3757092" cy="375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mat.uc.pt/~helios/Mestre/bo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793"/>
            <a:ext cx="3193502" cy="381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76488" y="5733256"/>
            <a:ext cx="3560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Johann </a:t>
            </a:r>
            <a:r>
              <a:rPr lang="pt-BR" sz="1800" dirty="0" err="1">
                <a:solidFill>
                  <a:schemeClr val="bg1"/>
                </a:solidFill>
                <a:latin typeface="Century Gothic" pitchFamily="34" charset="0"/>
              </a:rPr>
              <a:t>Elert</a:t>
            </a: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 Bode (1747-1826)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703632" y="5754742"/>
            <a:ext cx="3868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Johann Daniel </a:t>
            </a:r>
            <a:r>
              <a:rPr lang="pt-BR" sz="1800" dirty="0" err="1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 (1729-1796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) </a:t>
            </a:r>
            <a:endParaRPr lang="pt-BR" sz="1800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576607"/>
            <a:ext cx="7991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Fonte das imagens: João Fernandes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, disponíveis em 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  <a:hlinkClick r:id="rId4"/>
              </a:rPr>
              <a:t>http://www.mat.uc.pt/~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  <a:hlinkClick r:id="rId4"/>
              </a:rPr>
              <a:t>helios/Mestre/H34bode.htm</a:t>
            </a:r>
            <a:endParaRPr lang="pt-BR" sz="1200" b="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algn="l" eaLnBrk="1" hangingPunct="1"/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457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Titius-Bode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Johann Daniel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(1729-1796); Johann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Elert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Bode (1747-1826)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84200" y="2000250"/>
            <a:ext cx="7488238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0   3    6    12   24   48     96   192   384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1500" y="3143250"/>
            <a:ext cx="7527925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4   7   10   16   28   52   100   196   388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5750" y="4221163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0,4    0,7   1,0    1,6    2,8    5,2    10,0    19,6    38,8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323850" y="1268760"/>
            <a:ext cx="8064574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Passo 1: sequência onde o próximo é o dobro do primeiro, com exceção do primeiro termo, que é zero:</a:t>
            </a:r>
          </a:p>
        </p:txBody>
      </p:sp>
      <p:sp>
        <p:nvSpPr>
          <p:cNvPr id="713735" name="Text Box 7"/>
          <p:cNvSpPr txBox="1">
            <a:spLocks noChangeArrowheads="1"/>
          </p:cNvSpPr>
          <p:nvPr/>
        </p:nvSpPr>
        <p:spPr bwMode="auto">
          <a:xfrm>
            <a:off x="395288" y="3716338"/>
            <a:ext cx="60483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Passo 3: dividir por 10: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323850" y="2636838"/>
            <a:ext cx="712847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Passo 2: somar quatro:</a:t>
            </a:r>
          </a:p>
        </p:txBody>
      </p:sp>
      <p:sp>
        <p:nvSpPr>
          <p:cNvPr id="713737" name="Text Box 9"/>
          <p:cNvSpPr txBox="1">
            <a:spLocks noChangeArrowheads="1"/>
          </p:cNvSpPr>
          <p:nvPr/>
        </p:nvSpPr>
        <p:spPr bwMode="auto">
          <a:xfrm>
            <a:off x="395288" y="4797425"/>
            <a:ext cx="669766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Sequência se aproxima da ordem dos planetas em UA ! Compare com a ordem aproximadamente observada: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57188" y="5572125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rgbClr val="FFFFCC"/>
                </a:solidFill>
                <a:latin typeface="Century Gothic" pitchFamily="34" charset="0"/>
              </a:rPr>
              <a:t>0,4   0,7    1,0   1,5    2,8    5,2     9,5     19,2    30,1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51520" y="6100018"/>
            <a:ext cx="889248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 smtClean="0">
                <a:solidFill>
                  <a:srgbClr val="CC6600"/>
                </a:solidFill>
                <a:latin typeface="Century Gothic" pitchFamily="34" charset="0"/>
              </a:rPr>
              <a:t>  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Mer.     </a:t>
            </a: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Vên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.       Ter.      Mar.                    </a:t>
            </a: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Júp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.         Sat.           Ura.          Net.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3635896" y="5412095"/>
            <a:ext cx="899318" cy="89722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65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713735" grpId="0"/>
      <p:bldP spid="713736" grpId="0"/>
      <p:bldP spid="713737" grpId="0"/>
      <p:bldP spid="10250" grpId="0"/>
      <p:bldP spid="11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80920" cy="4464496"/>
          </a:xfrm>
        </p:spPr>
        <p:txBody>
          <a:bodyPr>
            <a:norm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(praticamente) não cintila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brilho aparente maior que o das estrelas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se deslocam pelo Zodíaco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pt-BR" b="0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067944" y="1196752"/>
            <a:ext cx="5076056" cy="4016474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Sentido direto:</a:t>
            </a:r>
          </a:p>
          <a:p>
            <a:pPr lvl="1" algn="l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de oeste para leste (sentido contrário ao do movimento diário aparente)</a:t>
            </a:r>
          </a:p>
          <a:p>
            <a:pPr lvl="1" algn="l">
              <a:buClr>
                <a:srgbClr val="00FF00"/>
              </a:buClr>
              <a:buFont typeface="Courier New" pitchFamily="49" charset="0"/>
              <a:buChar char="o"/>
              <a:defRPr/>
            </a:pPr>
            <a:endParaRPr lang="pt-BR" b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Sentido retrógrado:</a:t>
            </a:r>
          </a:p>
          <a:p>
            <a:pPr lvl="1" algn="l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de leste para oeste (o mesmo sentido do movimento diário aparente)</a:t>
            </a:r>
          </a:p>
        </p:txBody>
      </p:sp>
      <p:pic>
        <p:nvPicPr>
          <p:cNvPr id="63490" name="Picture 2" descr="http://testedos100dias.com.br/toyotaetios/wp-content/uploads/2013/04/MCAM1996.jpg"/>
          <p:cNvPicPr>
            <a:picLocks noChangeAspect="1" noChangeArrowheads="1"/>
          </p:cNvPicPr>
          <p:nvPr/>
        </p:nvPicPr>
        <p:blipFill>
          <a:blip r:embed="rId3" cstate="print"/>
          <a:srcRect l="31748" r="20409"/>
          <a:stretch>
            <a:fillRect/>
          </a:stretch>
        </p:blipFill>
        <p:spPr bwMode="auto">
          <a:xfrm>
            <a:off x="323528" y="707308"/>
            <a:ext cx="3672408" cy="4897368"/>
          </a:xfrm>
          <a:prstGeom prst="rect">
            <a:avLst/>
          </a:prstGeom>
          <a:noFill/>
        </p:spPr>
      </p:pic>
      <p:sp>
        <p:nvSpPr>
          <p:cNvPr id="8" name="Elipse 7"/>
          <p:cNvSpPr/>
          <p:nvPr/>
        </p:nvSpPr>
        <p:spPr bwMode="auto">
          <a:xfrm>
            <a:off x="1863773" y="1411768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2059742" y="1720264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2059742" y="1321312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2268541" y="1629360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2275766" y="1268760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2483768" y="1575649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12754" y="6433591"/>
            <a:ext cx="6317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http://testedos100dias.com.br/toyotaetios/?</a:t>
            </a:r>
            <a:r>
              <a:rPr lang="pt-BR" sz="1400" b="0" dirty="0" err="1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cat</a:t>
            </a:r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=20</a:t>
            </a:r>
            <a:endParaRPr lang="pt-BR" sz="14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fontAlgn="ctr"/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\Documents\OBSERVATÓRIO\Eventos_no_Observatório\Semana Marciana\imagens\retrogrademars2010_tezel_annotated_big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07504" y="940816"/>
            <a:ext cx="8875776" cy="5917184"/>
          </a:xfrm>
          <a:prstGeom prst="rect">
            <a:avLst/>
          </a:prstGeom>
          <a:noFill/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8002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Exemplo: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Marte na oposição de 2009/2010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8" name="Conector de seta reta 7"/>
          <p:cNvCxnSpPr>
            <a:cxnSpLocks noChangeAspect="1"/>
          </p:cNvCxnSpPr>
          <p:nvPr/>
        </p:nvCxnSpPr>
        <p:spPr>
          <a:xfrm flipH="1">
            <a:off x="8100392" y="3861048"/>
            <a:ext cx="410444" cy="82089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cxnSpLocks noChangeAspect="1"/>
          </p:cNvCxnSpPr>
          <p:nvPr/>
        </p:nvCxnSpPr>
        <p:spPr>
          <a:xfrm flipH="1">
            <a:off x="6516216" y="3645024"/>
            <a:ext cx="432047" cy="86411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>
            <a:cxnSpLocks noChangeAspect="1"/>
          </p:cNvCxnSpPr>
          <p:nvPr/>
        </p:nvCxnSpPr>
        <p:spPr>
          <a:xfrm flipH="1">
            <a:off x="2771800" y="4653136"/>
            <a:ext cx="410444" cy="82089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ta para a esquerda 4"/>
          <p:cNvSpPr>
            <a:spLocks noChangeArrowheads="1"/>
          </p:cNvSpPr>
          <p:nvPr/>
        </p:nvSpPr>
        <p:spPr bwMode="auto">
          <a:xfrm>
            <a:off x="263501" y="1556792"/>
            <a:ext cx="2508299" cy="1214438"/>
          </a:xfrm>
          <a:prstGeom prst="leftArrow">
            <a:avLst>
              <a:gd name="adj1" fmla="val 69642"/>
              <a:gd name="adj2" fmla="val 50001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6" name="Seta para a esquerda 5"/>
          <p:cNvSpPr>
            <a:spLocks noChangeArrowheads="1"/>
          </p:cNvSpPr>
          <p:nvPr/>
        </p:nvSpPr>
        <p:spPr bwMode="auto">
          <a:xfrm rot="10800000">
            <a:off x="6156176" y="4734271"/>
            <a:ext cx="2520280" cy="1143000"/>
          </a:xfrm>
          <a:prstGeom prst="leftArrow">
            <a:avLst>
              <a:gd name="adj1" fmla="val 69478"/>
              <a:gd name="adj2" fmla="val 50003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6228184" y="4941168"/>
            <a:ext cx="1944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Lado Oeste</a:t>
            </a:r>
          </a:p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(Sol poente)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9" name="Text Box 141"/>
          <p:cNvSpPr txBox="1">
            <a:spLocks noChangeArrowheads="1"/>
          </p:cNvSpPr>
          <p:nvPr/>
        </p:nvSpPr>
        <p:spPr bwMode="auto">
          <a:xfrm>
            <a:off x="827584" y="1772816"/>
            <a:ext cx="2088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Lado Leste</a:t>
            </a:r>
          </a:p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(Sol nascente)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Tunç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Tezel</a:t>
            </a:r>
            <a:endParaRPr lang="pt-BR" sz="12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defRPr/>
            </a:pP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691680" y="378904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22 dez 09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5" name="Conector de seta reta 14"/>
          <p:cNvCxnSpPr>
            <a:stCxn id="13" idx="2"/>
          </p:cNvCxnSpPr>
          <p:nvPr/>
        </p:nvCxnSpPr>
        <p:spPr bwMode="auto">
          <a:xfrm>
            <a:off x="2663788" y="4127594"/>
            <a:ext cx="108012" cy="5975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CaixaDeTexto 15"/>
          <p:cNvSpPr txBox="1"/>
          <p:nvPr/>
        </p:nvSpPr>
        <p:spPr>
          <a:xfrm>
            <a:off x="5868144" y="270892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07 mar 10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7" name="Conector de seta reta 16"/>
          <p:cNvCxnSpPr>
            <a:stCxn id="16" idx="2"/>
          </p:cNvCxnSpPr>
          <p:nvPr/>
        </p:nvCxnSpPr>
        <p:spPr bwMode="auto">
          <a:xfrm>
            <a:off x="6840252" y="3047474"/>
            <a:ext cx="108012" cy="5975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CaixaDeTexto 17"/>
          <p:cNvSpPr txBox="1"/>
          <p:nvPr/>
        </p:nvSpPr>
        <p:spPr>
          <a:xfrm>
            <a:off x="7236296" y="191683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02 out 09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0" name="Conector de seta reta 19"/>
          <p:cNvCxnSpPr>
            <a:stCxn id="18" idx="2"/>
          </p:cNvCxnSpPr>
          <p:nvPr/>
        </p:nvCxnSpPr>
        <p:spPr bwMode="auto">
          <a:xfrm>
            <a:off x="8208404" y="2255386"/>
            <a:ext cx="684076" cy="14616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" name="CaixaDeTexto 21"/>
          <p:cNvSpPr txBox="1"/>
          <p:nvPr/>
        </p:nvSpPr>
        <p:spPr>
          <a:xfrm>
            <a:off x="179512" y="2852936"/>
            <a:ext cx="1764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05 jun 10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>
            <a:stCxn id="22" idx="2"/>
          </p:cNvCxnSpPr>
          <p:nvPr/>
        </p:nvCxnSpPr>
        <p:spPr bwMode="auto">
          <a:xfrm flipH="1">
            <a:off x="755576" y="3191490"/>
            <a:ext cx="306288" cy="24697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8 -0.0088 C -0.05642 0.01597 -0.14062 0.04097 -0.21111 0.05972 C -0.2816 0.07847 -0.34045 0.0919 -0.39514 0.10324 C -0.44983 0.11458 -0.50608 0.12292 -0.53958 0.12732 C -0.57309 0.13171 -0.58489 0.12986 -0.59583 0.12917 C -0.60677 0.12847 -0.60625 0.12593 -0.60555 0.12361 " pathEditMode="relative" ptsTypes="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-0.00173 -0.00324 -0.00329 -0.00649 0.01111 -0.01574 C 0.02552 -0.025 0.03889 -0.03565 0.08611 -0.05556 C 0.13334 -0.07547 0.23334 -0.1169 0.29514 -0.13519 C 0.35695 -0.15348 0.40695 -0.15926 0.45695 -0.16482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9 -0.01806 C 0.05035 -0.01852 0.05469 -0.01875 0.04202 -0.00972 C 0.02935 -0.0007 0.03976 0.00347 -0.02951 0.03565 C -0.09878 0.06782 -0.2618 0.13796 -0.37326 0.18287 C -0.48472 0.22778 -0.64426 0.28472 -0.69826 0.30509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83671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Movimento retrógrado de um planeta e laçada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Crédito: http://astro.unl.edu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552" b="1559"/>
          <a:stretch>
            <a:fillRect/>
          </a:stretch>
        </p:blipFill>
        <p:spPr bwMode="auto">
          <a:xfrm>
            <a:off x="3275856" y="2852936"/>
            <a:ext cx="2530539" cy="2520000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Configurações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planetárias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424936" cy="5328592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São posições especiais do sistema 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Sol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,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53D2FF"/>
                </a:solidFill>
                <a:latin typeface="Century Gothic" pitchFamily="34" charset="0"/>
              </a:rPr>
              <a:t>Terra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;</a:t>
            </a: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os planetas podem ser:</a:t>
            </a:r>
          </a:p>
          <a:p>
            <a:pPr algn="just">
              <a:lnSpc>
                <a:spcPct val="120000"/>
              </a:lnSpc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Inferiores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(órbitas internas à da Terra)</a:t>
            </a:r>
          </a:p>
          <a:p>
            <a:pPr marL="1887538" lvl="1" indent="-273050" algn="just">
              <a:lnSpc>
                <a:spcPct val="120000"/>
              </a:lnSpc>
            </a:pPr>
            <a:endParaRPr lang="pt-BR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endParaRPr lang="pt-BR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Superiores</a:t>
            </a: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(órbitas externas à da Terra)</a:t>
            </a:r>
            <a:endParaRPr lang="pt-BR" b="0" dirty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2" name="Elipse 21"/>
          <p:cNvSpPr>
            <a:spLocks/>
          </p:cNvSpPr>
          <p:nvPr/>
        </p:nvSpPr>
        <p:spPr>
          <a:xfrm>
            <a:off x="395696" y="2276872"/>
            <a:ext cx="1440000" cy="14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>
            <a:spLocks/>
          </p:cNvSpPr>
          <p:nvPr/>
        </p:nvSpPr>
        <p:spPr>
          <a:xfrm>
            <a:off x="719664" y="2564905"/>
            <a:ext cx="828000" cy="82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1043608" y="2852936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>
            <a:spLocks noChangeAspect="1"/>
          </p:cNvSpPr>
          <p:nvPr/>
        </p:nvSpPr>
        <p:spPr>
          <a:xfrm>
            <a:off x="1448292" y="2839255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>
            <a:spLocks noChangeAspect="1"/>
          </p:cNvSpPr>
          <p:nvPr/>
        </p:nvSpPr>
        <p:spPr>
          <a:xfrm>
            <a:off x="1750006" y="2852937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395536" y="4221088"/>
            <a:ext cx="1440000" cy="14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>
            <a:spLocks noChangeAspect="1"/>
          </p:cNvSpPr>
          <p:nvPr/>
        </p:nvSpPr>
        <p:spPr>
          <a:xfrm>
            <a:off x="719664" y="4509121"/>
            <a:ext cx="828000" cy="82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>
            <a:spLocks noChangeAspect="1"/>
          </p:cNvSpPr>
          <p:nvPr/>
        </p:nvSpPr>
        <p:spPr>
          <a:xfrm>
            <a:off x="1043608" y="4797153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>
            <a:spLocks noChangeAspect="1"/>
          </p:cNvSpPr>
          <p:nvPr/>
        </p:nvSpPr>
        <p:spPr>
          <a:xfrm>
            <a:off x="1461814" y="4783471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>
            <a:spLocks noChangeAspect="1"/>
          </p:cNvSpPr>
          <p:nvPr/>
        </p:nvSpPr>
        <p:spPr>
          <a:xfrm>
            <a:off x="1763528" y="4797153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>
            <a:off x="971600" y="2780928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>
            <a:spLocks noChangeAspect="1"/>
          </p:cNvSpPr>
          <p:nvPr/>
        </p:nvSpPr>
        <p:spPr>
          <a:xfrm>
            <a:off x="971600" y="4724984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35496" y="6453336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07 C 0.0073 0.03333 -0.01111 0.06643 -0.03698 0.07037 C -0.06267 0.07523 -0.08593 0.05162 -0.08958 0.01736 C -0.09323 -0.01597 -0.07604 -0.04653 -0.05 -0.05162 C -0.02465 -0.05648 0.00018 -0.03472 0.00382 -0.0007 Z " pathEditMode="relative" rAng="4912194" ptsTypes="fffff">
                                      <p:cBhvr>
                                        <p:cTn id="33" dur="3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949 C 0.00903 0.0507 -0.02344 0.11134 -0.06736 0.11551 C -0.11059 0.125 -0.15017 0.08287 -0.1566 0.02315 C -0.1625 -0.03565 -0.13437 -0.08935 -0.09045 -0.09791 C -0.04809 -0.10602 -0.00538 -0.06759 0.00174 -0.00949 Z " pathEditMode="relative" rAng="0" ptsTypes="fffff">
                                      <p:cBhvr>
                                        <p:cTn id="35" dur="5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139 C 0.00573 0.03264 -0.01267 0.06574 -0.03854 0.06967 C -0.06423 0.07453 -0.0875 0.05092 -0.09114 0.01666 C -0.09479 -0.01667 -0.0776 -0.04723 -0.05156 -0.05232 C -0.02621 -0.05718 -0.00139 -0.03542 0.00226 -0.00139 Z " pathEditMode="relative" rAng="4912194" ptsTypes="fffff">
                                      <p:cBhvr>
                                        <p:cTn id="61" dur="5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741 C 0.00746 0.05278 -0.025 0.11342 -0.06892 0.11759 C -0.11215 0.12708 -0.15174 0.08495 -0.15816 0.02523 C -0.16406 -0.03357 -0.13594 -0.08727 -0.09201 -0.09583 C -0.04965 -0.10394 -0.00695 -0.06551 0.00017 -0.00741 Z " pathEditMode="relative" rAng="0" ptsTypes="fffff">
                                      <p:cBhvr>
                                        <p:cTn id="63" dur="10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14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Há várias configurações planetárias: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496944" cy="4608512"/>
          </a:xfrm>
        </p:spPr>
        <p:txBody>
          <a:bodyPr>
            <a:noAutofit/>
          </a:bodyPr>
          <a:lstStyle/>
          <a:p>
            <a:pPr marL="0" lvl="1"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C</a:t>
            </a: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onjunções (planetas inferiores e superiores)</a:t>
            </a:r>
          </a:p>
          <a:p>
            <a:pPr marL="0" lvl="1" algn="just">
              <a:buClr>
                <a:srgbClr val="FFC000"/>
              </a:buClr>
              <a:buFont typeface="Wingdings" pitchFamily="2" charset="2"/>
              <a:buChar char="v"/>
            </a:pPr>
            <a:endParaRPr lang="pt-BR" sz="1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Máximas elongações (planetas inferiores)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endParaRPr lang="pt-BR" sz="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Quadraturas (planetas superiores)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endParaRPr lang="pt-BR" sz="1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Oposições (planetas superiores)</a:t>
            </a:r>
          </a:p>
          <a:p>
            <a:pPr marL="0" lvl="1" algn="just">
              <a:lnSpc>
                <a:spcPct val="120000"/>
              </a:lnSpc>
            </a:pPr>
            <a:endParaRPr lang="pt-BR" sz="36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8595</TotalTime>
  <Words>781</Words>
  <Application>Microsoft Office PowerPoint</Application>
  <PresentationFormat>Apresentação na tela (4:3)</PresentationFormat>
  <Paragraphs>212</Paragraphs>
  <Slides>29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Blank Presentation</vt:lpstr>
      <vt:lpstr>Slide 1</vt:lpstr>
      <vt:lpstr> Como identificar  um planeta no céu?</vt:lpstr>
      <vt:lpstr>Slide 3</vt:lpstr>
      <vt:lpstr>Slide 4</vt:lpstr>
      <vt:lpstr>Exemplo: Marte na oposição de 2009/2010</vt:lpstr>
      <vt:lpstr>Movimento retrógrado de um planeta e laçada</vt:lpstr>
      <vt:lpstr> Configurações  planetárias</vt:lpstr>
      <vt:lpstr>Slide 8</vt:lpstr>
      <vt:lpstr>Há várias configurações planetárias:</vt:lpstr>
      <vt:lpstr>Neste minicurso</vt:lpstr>
      <vt:lpstr>Elongação:  ângulo entre o Sol e o planeta,  com vértice na Terra/observador</vt:lpstr>
      <vt:lpstr>Oposição  (planetas superiores)</vt:lpstr>
      <vt:lpstr>Máximas elongações (planetas inferiores)</vt:lpstr>
      <vt:lpstr>Período sinódico</vt:lpstr>
      <vt:lpstr>Slide 15</vt:lpstr>
      <vt:lpstr>Slide 16</vt:lpstr>
      <vt:lpstr>Leis do movimento planetário</vt:lpstr>
      <vt:lpstr>Leis de Kepler</vt:lpstr>
      <vt:lpstr>Elipse</vt:lpstr>
      <vt:lpstr>Primeira lei de Kepler</vt:lpstr>
      <vt:lpstr>Segunda lei de Kepler</vt:lpstr>
      <vt:lpstr>Slide 22</vt:lpstr>
      <vt:lpstr>Terceira lei de Kepler</vt:lpstr>
      <vt:lpstr>Slide 24</vt:lpstr>
      <vt:lpstr>Exemplos da terceira lei -1</vt:lpstr>
      <vt:lpstr>Exemplos da terceira lei -2</vt:lpstr>
      <vt:lpstr>Distâncias aproximadas  e a lei de Titius-Bode</vt:lpstr>
      <vt:lpstr>Lei de Titius-Bode  </vt:lpstr>
      <vt:lpstr>Lei de Titius-Bode  Johann Daniel Titius (1729-1796); Johann Elert Bode (1747-1826)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532</cp:revision>
  <cp:lastPrinted>2000-05-01T12:23:36Z</cp:lastPrinted>
  <dcterms:created xsi:type="dcterms:W3CDTF">1995-06-17T23:31:02Z</dcterms:created>
  <dcterms:modified xsi:type="dcterms:W3CDTF">2016-09-09T18:10:46Z</dcterms:modified>
</cp:coreProperties>
</file>