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995" r:id="rId2"/>
    <p:sldId id="927" r:id="rId3"/>
    <p:sldId id="998" r:id="rId4"/>
    <p:sldId id="1000" r:id="rId5"/>
    <p:sldId id="1001" r:id="rId6"/>
    <p:sldId id="953" r:id="rId7"/>
    <p:sldId id="960" r:id="rId8"/>
    <p:sldId id="988" r:id="rId9"/>
    <p:sldId id="987" r:id="rId10"/>
    <p:sldId id="954" r:id="rId11"/>
    <p:sldId id="968" r:id="rId12"/>
    <p:sldId id="963" r:id="rId13"/>
    <p:sldId id="969" r:id="rId14"/>
    <p:sldId id="1010" r:id="rId15"/>
    <p:sldId id="1009" r:id="rId16"/>
    <p:sldId id="970" r:id="rId17"/>
    <p:sldId id="971" r:id="rId18"/>
    <p:sldId id="972" r:id="rId19"/>
    <p:sldId id="973" r:id="rId20"/>
    <p:sldId id="1003" r:id="rId21"/>
    <p:sldId id="974" r:id="rId22"/>
    <p:sldId id="992" r:id="rId23"/>
    <p:sldId id="976" r:id="rId24"/>
    <p:sldId id="977" r:id="rId25"/>
    <p:sldId id="1006" r:id="rId26"/>
    <p:sldId id="979" r:id="rId27"/>
    <p:sldId id="980" r:id="rId28"/>
    <p:sldId id="981" r:id="rId29"/>
    <p:sldId id="982" r:id="rId30"/>
    <p:sldId id="993" r:id="rId31"/>
    <p:sldId id="1002" r:id="rId32"/>
    <p:sldId id="984" r:id="rId33"/>
    <p:sldId id="1004" r:id="rId34"/>
    <p:sldId id="1005" r:id="rId35"/>
    <p:sldId id="985" r:id="rId36"/>
    <p:sldId id="986" r:id="rId37"/>
    <p:sldId id="945" r:id="rId38"/>
    <p:sldId id="1008" r:id="rId39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8FFF"/>
    <a:srgbClr val="9933FF"/>
    <a:srgbClr val="0000FF"/>
    <a:srgbClr val="0066FF"/>
    <a:srgbClr val="FFFFCC"/>
    <a:srgbClr val="9966FF"/>
    <a:srgbClr val="00CC99"/>
    <a:srgbClr val="143C2B"/>
    <a:srgbClr val="005392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88314" autoAdjust="0"/>
  </p:normalViewPr>
  <p:slideViewPr>
    <p:cSldViewPr>
      <p:cViewPr varScale="1">
        <p:scale>
          <a:sx n="56" d="100"/>
          <a:sy n="56" d="100"/>
        </p:scale>
        <p:origin x="-1482" y="-108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39" y="863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174D307-C5DA-420B-9A89-231F852FEC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8795E42-7109-4C77-9ADB-0150A755D4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9EFDE-3931-4916-A185-632897AC7FC4}" type="slidenum">
              <a:rPr lang="pt-BR" smtClean="0"/>
              <a:pPr/>
              <a:t>1</a:t>
            </a:fld>
            <a:endParaRPr lang="pt-BR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B48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Nome: mitologia greco-romana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kern="0" dirty="0" smtClean="0">
                <a:solidFill>
                  <a:srgbClr val="B48FFF"/>
                </a:solidFill>
                <a:latin typeface="Century Gothic" pitchFamily="34" charset="0"/>
              </a:rPr>
              <a:t>Visível de lugares com pouca PL</a:t>
            </a:r>
          </a:p>
          <a:p>
            <a:r>
              <a:rPr lang="pt-BR" sz="1200" b="0" kern="0" dirty="0" smtClean="0">
                <a:solidFill>
                  <a:srgbClr val="B48FFF"/>
                </a:solidFill>
                <a:latin typeface="Century Gothic" pitchFamily="34" charset="0"/>
              </a:rPr>
              <a:t>Galileu: “constituição estelar”</a:t>
            </a:r>
          </a:p>
          <a:p>
            <a:r>
              <a:rPr lang="pt-BR" sz="1200" b="0" kern="0" dirty="0" smtClean="0">
                <a:solidFill>
                  <a:srgbClr val="B48FFF"/>
                </a:solidFill>
                <a:latin typeface="Century Gothic" pitchFamily="34" charset="0"/>
              </a:rPr>
              <a:t>Regiões escuras: não são buracos.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795E42-7109-4C77-9ADB-0150A755D4A1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 sonda Juno</a:t>
            </a:r>
            <a:r>
              <a:rPr lang="pt-BR" baseline="0" dirty="0" smtClean="0"/>
              <a:t> é considerada o objeto mais rápido feito pela Humanidade, atingindo velocidade de 265 mil km/h, 74 km/s. Mesmo a essa velocidade, a sonda levaria cerca de 18 milhões de anos para chegar a </a:t>
            </a:r>
            <a:r>
              <a:rPr lang="pt-BR" baseline="0" dirty="0" err="1" smtClean="0"/>
              <a:t>Alpha</a:t>
            </a:r>
            <a:r>
              <a:rPr lang="pt-BR" baseline="0" dirty="0" smtClean="0"/>
              <a:t> </a:t>
            </a:r>
            <a:r>
              <a:rPr lang="pt-BR" baseline="0" dirty="0" err="1" smtClean="0"/>
              <a:t>Centauri</a:t>
            </a:r>
            <a:r>
              <a:rPr lang="pt-BR" baseline="0" dirty="0" smtClean="0"/>
              <a:t> e 450 </a:t>
            </a:r>
            <a:r>
              <a:rPr lang="pt-BR" i="1" baseline="0" dirty="0" smtClean="0"/>
              <a:t>trilhões</a:t>
            </a:r>
            <a:r>
              <a:rPr lang="pt-BR" baseline="0" dirty="0" smtClean="0"/>
              <a:t> </a:t>
            </a:r>
            <a:r>
              <a:rPr lang="pt-BR" baseline="0" dirty="0" smtClean="0"/>
              <a:t> de </a:t>
            </a:r>
            <a:r>
              <a:rPr lang="pt-BR" baseline="0" dirty="0" smtClean="0"/>
              <a:t>anos para cruzar uma distância equivalente ao diâmetro do disco galáctico.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795E42-7109-4C77-9ADB-0150A755D4A1}" type="slidenum">
              <a:rPr lang="pt-BR" smtClean="0"/>
              <a:pPr>
                <a:defRPr/>
              </a:pPr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795E42-7109-4C77-9ADB-0150A755D4A1}" type="slidenum">
              <a:rPr lang="pt-BR" smtClean="0"/>
              <a:pPr>
                <a:defRPr/>
              </a:pPr>
              <a:t>23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Crédito </a:t>
            </a:r>
            <a:r>
              <a:rPr lang="pt-BR" smtClean="0"/>
              <a:t>da imagem: http://www.calvin.edu/academic/phys/observatory/images/Astr212.Spring2007/VanderTuig.html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795E42-7109-4C77-9ADB-0150A755D4A1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Crédito da animação:</a:t>
            </a:r>
            <a:r>
              <a:rPr lang="pt-BR" baseline="0" dirty="0" smtClean="0"/>
              <a:t> Mark </a:t>
            </a:r>
            <a:r>
              <a:rPr lang="pt-BR" baseline="0" dirty="0" err="1" smtClean="0"/>
              <a:t>Garlick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62399-F0D1-4FCF-A766-297B0FE15F88}" type="slidenum">
              <a:rPr lang="pt-BR" smtClean="0"/>
              <a:pPr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6612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62399-F0D1-4FCF-A766-297B0FE15F88}" type="slidenum">
              <a:rPr lang="pt-BR" smtClean="0"/>
              <a:pPr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3121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0E8B2-BB6C-4988-BAD7-673DDB26E2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A6051-4EB8-42EE-A94B-3FAEC529BE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D1CD8-C50B-4451-9FCB-820EDF8DFC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469F0-059C-491C-A77A-DF75976FC36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F09CF-DD49-40A0-9781-575301A3B66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454FB-A816-4A89-8F41-235FBCB267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82DE1-BE8A-4A0C-AEB4-FFC0BEAB85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68CA9-F00A-43FC-BB90-9B327C40C9D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A77C9-C02F-49B0-918C-1F07AFC78C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12366-6CBA-4427-937C-DC32BB7BA2A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C323F-CCCC-4BA7-8037-5FEA2C1AC23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1E73CDBE-5829-4CE7-8048-54077965FD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local-group-animation_x264_001.mp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The%20Large%20Stuff.mp4" TargetMode="External"/><Relationship Id="rId2" Type="http://schemas.openxmlformats.org/officeDocument/2006/relationships/hyperlink" Target="http://www.youtube.com/watch?v=OD-fpsHQCFg&amp;list=UUeKLuqGciqZZ5RFYk5CbqX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htwins.net/scale2/" TargetMode="External"/><Relationship Id="rId2" Type="http://schemas.openxmlformats.org/officeDocument/2006/relationships/hyperlink" Target="Escala-do-universo-interativo.htm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6596063"/>
            <a:ext cx="9144000" cy="26193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sz="1100" dirty="0" smtClean="0">
                <a:solidFill>
                  <a:srgbClr val="B48FFF"/>
                </a:solidFill>
                <a:latin typeface="Century Gothic" pitchFamily="34" charset="0"/>
              </a:rPr>
              <a:t>Imagem de fundo: céu de São Carlos na data de fundação do observatório Dietrich </a:t>
            </a:r>
            <a:r>
              <a:rPr lang="pt-BR" sz="1100" dirty="0" err="1" smtClean="0">
                <a:solidFill>
                  <a:srgbClr val="B48FFF"/>
                </a:solidFill>
                <a:latin typeface="Century Gothic" pitchFamily="34" charset="0"/>
              </a:rPr>
              <a:t>Schiel</a:t>
            </a:r>
            <a:r>
              <a:rPr lang="pt-BR" sz="1100" dirty="0" smtClean="0">
                <a:solidFill>
                  <a:srgbClr val="B48FFF"/>
                </a:solidFill>
                <a:latin typeface="Century Gothic" pitchFamily="34" charset="0"/>
              </a:rPr>
              <a:t> (10/04/86, 20:00 TL) crédito: </a:t>
            </a:r>
            <a:r>
              <a:rPr lang="pt-BR" sz="1100" dirty="0" err="1" smtClean="0">
                <a:solidFill>
                  <a:srgbClr val="B48FFF"/>
                </a:solidFill>
                <a:latin typeface="Century Gothic" pitchFamily="34" charset="0"/>
              </a:rPr>
              <a:t>Stellarium</a:t>
            </a:r>
            <a:endParaRPr lang="pt-BR" sz="1100" dirty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3076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7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8" name="AutoShape 13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6652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4624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5701362" y="1213302"/>
            <a:ext cx="405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Centro de Divulgação da Astronomia</a:t>
            </a:r>
          </a:p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Observatório Dietrich </a:t>
            </a:r>
            <a:r>
              <a:rPr lang="pt-BR" sz="1050" b="1" dirty="0" err="1" smtClean="0">
                <a:solidFill>
                  <a:schemeClr val="bg1"/>
                </a:solidFill>
                <a:latin typeface="Century Gothic" pitchFamily="34" charset="0"/>
              </a:rPr>
              <a:t>Schiel</a:t>
            </a:r>
            <a:endParaRPr lang="pt-BR" sz="1050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Subtítulo 3"/>
          <p:cNvSpPr txBox="1">
            <a:spLocks/>
          </p:cNvSpPr>
          <p:nvPr/>
        </p:nvSpPr>
        <p:spPr bwMode="auto">
          <a:xfrm>
            <a:off x="539552" y="2756520"/>
            <a:ext cx="82153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B48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 Via</a:t>
            </a:r>
            <a:r>
              <a:rPr lang="pt-BR" sz="4800" kern="0" noProof="0" dirty="0" smtClean="0">
                <a:solidFill>
                  <a:srgbClr val="B48FFF"/>
                </a:solidFill>
                <a:latin typeface="Century Gothic" pitchFamily="34" charset="0"/>
              </a:rPr>
              <a:t> Láctea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itchFamily="2" charset="2"/>
              <a:buNone/>
              <a:tabLst/>
              <a:defRPr/>
            </a:pPr>
            <a:r>
              <a:rPr lang="pt-BR" sz="4800" kern="0" noProof="0" dirty="0" smtClean="0">
                <a:solidFill>
                  <a:srgbClr val="B48FFF"/>
                </a:solidFill>
                <a:latin typeface="Century Gothic" pitchFamily="34" charset="0"/>
              </a:rPr>
              <a:t>e outras galáxias</a:t>
            </a:r>
            <a:endParaRPr kumimoji="0" lang="pt-BR" sz="4800" b="1" i="0" u="none" strike="noStrike" kern="0" cap="none" spc="0" normalizeH="0" baseline="0" noProof="0" dirty="0" smtClean="0">
              <a:ln>
                <a:noFill/>
              </a:ln>
              <a:solidFill>
                <a:srgbClr val="B48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652120" y="5212357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B48FFF"/>
                </a:solidFill>
                <a:latin typeface="Century Gothic" pitchFamily="34" charset="0"/>
              </a:rPr>
              <a:t>André Luiz da Silva</a:t>
            </a:r>
          </a:p>
          <a:p>
            <a:pPr algn="l"/>
            <a:r>
              <a:rPr lang="pt-BR" sz="1400" dirty="0" smtClean="0">
                <a:solidFill>
                  <a:srgbClr val="B48FFF"/>
                </a:solidFill>
                <a:latin typeface="Century Gothic" pitchFamily="34" charset="0"/>
              </a:rPr>
              <a:t>Observatório  Dietrich </a:t>
            </a:r>
            <a:r>
              <a:rPr lang="pt-BR" sz="1400" dirty="0" err="1" smtClean="0">
                <a:solidFill>
                  <a:srgbClr val="B48FFF"/>
                </a:solidFill>
                <a:latin typeface="Century Gothic" pitchFamily="34" charset="0"/>
              </a:rPr>
              <a:t>Schiel</a:t>
            </a:r>
            <a:endParaRPr lang="pt-BR" sz="1400" dirty="0" smtClean="0">
              <a:solidFill>
                <a:srgbClr val="B48FFF"/>
              </a:solidFill>
              <a:latin typeface="Century Gothic" pitchFamily="34" charset="0"/>
            </a:endParaRPr>
          </a:p>
          <a:p>
            <a:pPr algn="l"/>
            <a:r>
              <a:rPr lang="pt-BR" sz="1400" dirty="0" smtClean="0">
                <a:solidFill>
                  <a:srgbClr val="B48FFF"/>
                </a:solidFill>
                <a:latin typeface="Century Gothic" pitchFamily="34" charset="0"/>
              </a:rPr>
              <a:t>/CDCC/USP</a:t>
            </a:r>
          </a:p>
          <a:p>
            <a:endParaRPr lang="pt-BR" dirty="0">
              <a:solidFill>
                <a:schemeClr val="accent1"/>
              </a:solidFill>
            </a:endParaRPr>
          </a:p>
        </p:txBody>
      </p:sp>
      <p:pic>
        <p:nvPicPr>
          <p:cNvPr id="16" name="Picture 2" descr="C:\Users\ANDRE\Documents\1-OBSERVATÓRIO\1-ATIVIDADES\4-Minicursos\minicursos-2015\1-minicurso-IA-prim-sem-2015\divulgacao\figura-para-facebook-e-site-I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88640"/>
            <a:ext cx="2016224" cy="201622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2718048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Estrutura da Galáxia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/>
          <p:cNvPicPr>
            <a:picLocks noChangeAspect="1" noChangeArrowheads="1"/>
          </p:cNvPicPr>
          <p:nvPr/>
        </p:nvPicPr>
        <p:blipFill>
          <a:blip r:embed="rId2" cstate="print">
            <a:lum bright="-16000" contrast="34000"/>
          </a:blip>
          <a:srcRect l="8549" t="8549" r="9449" b="13048"/>
          <a:stretch>
            <a:fillRect/>
          </a:stretch>
        </p:blipFill>
        <p:spPr bwMode="auto">
          <a:xfrm>
            <a:off x="1005201" y="113738"/>
            <a:ext cx="6878620" cy="657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ítulo 1"/>
          <p:cNvSpPr>
            <a:spLocks noGrp="1"/>
          </p:cNvSpPr>
          <p:nvPr>
            <p:ph type="title"/>
          </p:nvPr>
        </p:nvSpPr>
        <p:spPr>
          <a:xfrm>
            <a:off x="642938" y="0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Via Láctea: estrutura</a:t>
            </a:r>
          </a:p>
        </p:txBody>
      </p:sp>
      <p:sp>
        <p:nvSpPr>
          <p:cNvPr id="16" name="Chave esquerda 15"/>
          <p:cNvSpPr>
            <a:spLocks/>
          </p:cNvSpPr>
          <p:nvPr/>
        </p:nvSpPr>
        <p:spPr bwMode="auto">
          <a:xfrm rot="10800000">
            <a:off x="6516217" y="3573013"/>
            <a:ext cx="571500" cy="1627637"/>
          </a:xfrm>
          <a:prstGeom prst="leftBrace">
            <a:avLst>
              <a:gd name="adj1" fmla="val 39073"/>
              <a:gd name="adj2" fmla="val 48995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7" name="Título 3"/>
          <p:cNvSpPr txBox="1">
            <a:spLocks/>
          </p:cNvSpPr>
          <p:nvPr/>
        </p:nvSpPr>
        <p:spPr bwMode="auto">
          <a:xfrm>
            <a:off x="7236296" y="3933056"/>
            <a:ext cx="2244228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26 mil </a:t>
            </a:r>
            <a:r>
              <a:rPr lang="pt-BR" sz="28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a.l.</a:t>
            </a:r>
            <a:endParaRPr lang="pt-BR" sz="28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grpSp>
        <p:nvGrpSpPr>
          <p:cNvPr id="2" name="Grupo 18"/>
          <p:cNvGrpSpPr>
            <a:grpSpLocks/>
          </p:cNvGrpSpPr>
          <p:nvPr/>
        </p:nvGrpSpPr>
        <p:grpSpPr bwMode="auto">
          <a:xfrm>
            <a:off x="4173322" y="4902529"/>
            <a:ext cx="4863174" cy="1281939"/>
            <a:chOff x="4173319" y="4902543"/>
            <a:chExt cx="4863204" cy="1281945"/>
          </a:xfrm>
        </p:grpSpPr>
        <p:grpSp>
          <p:nvGrpSpPr>
            <p:cNvPr id="17426" name="Grupo 13"/>
            <p:cNvGrpSpPr>
              <a:grpSpLocks/>
            </p:cNvGrpSpPr>
            <p:nvPr/>
          </p:nvGrpSpPr>
          <p:grpSpPr bwMode="auto">
            <a:xfrm>
              <a:off x="4173319" y="4902543"/>
              <a:ext cx="4863204" cy="1281945"/>
              <a:chOff x="4173319" y="4902543"/>
              <a:chExt cx="4863204" cy="1281945"/>
            </a:xfrm>
          </p:grpSpPr>
          <p:sp>
            <p:nvSpPr>
              <p:cNvPr id="17428" name="Elipse 3"/>
              <p:cNvSpPr>
                <a:spLocks noChangeArrowheads="1"/>
              </p:cNvSpPr>
              <p:nvPr/>
            </p:nvSpPr>
            <p:spPr bwMode="auto">
              <a:xfrm rot="2270263">
                <a:off x="4173319" y="4902543"/>
                <a:ext cx="571504" cy="571505"/>
              </a:xfrm>
              <a:prstGeom prst="ellips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>
                  <a:latin typeface="Century Gothic" pitchFamily="34" charset="0"/>
                </a:endParaRPr>
              </a:p>
            </p:txBody>
          </p:sp>
          <p:cxnSp>
            <p:nvCxnSpPr>
              <p:cNvPr id="17429" name="Conector reto 5"/>
              <p:cNvCxnSpPr>
                <a:cxnSpLocks noChangeShapeType="1"/>
                <a:stCxn id="17428" idx="6"/>
              </p:cNvCxnSpPr>
              <p:nvPr/>
            </p:nvCxnSpPr>
            <p:spPr bwMode="auto">
              <a:xfrm>
                <a:off x="4684744" y="5363583"/>
                <a:ext cx="1471441" cy="513707"/>
              </a:xfrm>
              <a:prstGeom prst="lin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17431" name="CaixaDeTexto 12"/>
              <p:cNvSpPr txBox="1">
                <a:spLocks noChangeArrowheads="1"/>
              </p:cNvSpPr>
              <p:nvPr/>
            </p:nvSpPr>
            <p:spPr bwMode="auto">
              <a:xfrm>
                <a:off x="6004181" y="5661266"/>
                <a:ext cx="3032342" cy="523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t-BR" sz="2800" b="0" dirty="0">
                    <a:solidFill>
                      <a:srgbClr val="FFFF00"/>
                    </a:solidFill>
                    <a:latin typeface="Century Gothic" pitchFamily="34" charset="0"/>
                  </a:rPr>
                  <a:t>Posição do Sol</a:t>
                </a:r>
              </a:p>
            </p:txBody>
          </p:sp>
        </p:grpSp>
        <p:sp>
          <p:nvSpPr>
            <p:cNvPr id="17427" name="Elipse 17"/>
            <p:cNvSpPr>
              <a:spLocks noChangeArrowheads="1"/>
            </p:cNvSpPr>
            <p:nvPr/>
          </p:nvSpPr>
          <p:spPr bwMode="auto">
            <a:xfrm>
              <a:off x="4387634" y="5116857"/>
              <a:ext cx="142876" cy="142877"/>
            </a:xfrm>
            <a:prstGeom prst="ellipse">
              <a:avLst/>
            </a:prstGeom>
            <a:solidFill>
              <a:srgbClr val="FFFF00"/>
            </a:solidFill>
            <a:ln w="12700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cxnSp>
        <p:nvCxnSpPr>
          <p:cNvPr id="15" name="Conector reto 14"/>
          <p:cNvCxnSpPr>
            <a:cxnSpLocks noChangeShapeType="1"/>
          </p:cNvCxnSpPr>
          <p:nvPr/>
        </p:nvCxnSpPr>
        <p:spPr bwMode="auto">
          <a:xfrm>
            <a:off x="4716016" y="3561968"/>
            <a:ext cx="1857375" cy="1588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9" name="Conector reto 18"/>
          <p:cNvCxnSpPr>
            <a:cxnSpLocks noChangeShapeType="1"/>
          </p:cNvCxnSpPr>
          <p:nvPr/>
        </p:nvCxnSpPr>
        <p:spPr bwMode="auto">
          <a:xfrm>
            <a:off x="4644008" y="5202912"/>
            <a:ext cx="1857375" cy="1587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4" name="Grupo 37"/>
          <p:cNvGrpSpPr>
            <a:grpSpLocks/>
          </p:cNvGrpSpPr>
          <p:nvPr/>
        </p:nvGrpSpPr>
        <p:grpSpPr bwMode="auto">
          <a:xfrm>
            <a:off x="1619672" y="836713"/>
            <a:ext cx="7200801" cy="5040559"/>
            <a:chOff x="1619645" y="980713"/>
            <a:chExt cx="7200832" cy="5040549"/>
          </a:xfrm>
        </p:grpSpPr>
        <p:grpSp>
          <p:nvGrpSpPr>
            <p:cNvPr id="17419" name="Grupo 13"/>
            <p:cNvGrpSpPr>
              <a:grpSpLocks/>
            </p:cNvGrpSpPr>
            <p:nvPr/>
          </p:nvGrpSpPr>
          <p:grpSpPr bwMode="auto">
            <a:xfrm>
              <a:off x="3113818" y="980713"/>
              <a:ext cx="5706659" cy="2243742"/>
              <a:chOff x="2961406" y="4695494"/>
              <a:chExt cx="5706693" cy="2243750"/>
            </a:xfrm>
          </p:grpSpPr>
          <p:cxnSp>
            <p:nvCxnSpPr>
              <p:cNvPr id="17423" name="Conector reto 5"/>
              <p:cNvCxnSpPr>
                <a:cxnSpLocks noChangeShapeType="1"/>
                <a:stCxn id="17421" idx="3"/>
                <a:endCxn id="17425" idx="2"/>
              </p:cNvCxnSpPr>
              <p:nvPr/>
            </p:nvCxnSpPr>
            <p:spPr bwMode="auto">
              <a:xfrm flipV="1">
                <a:off x="2961406" y="5218714"/>
                <a:ext cx="4266521" cy="1720530"/>
              </a:xfrm>
              <a:prstGeom prst="lin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17425" name="CaixaDeTexto 12"/>
              <p:cNvSpPr txBox="1">
                <a:spLocks noChangeArrowheads="1"/>
              </p:cNvSpPr>
              <p:nvPr/>
            </p:nvSpPr>
            <p:spPr bwMode="auto">
              <a:xfrm>
                <a:off x="5787753" y="4695494"/>
                <a:ext cx="288034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t-BR" sz="2800" b="0" dirty="0">
                    <a:solidFill>
                      <a:srgbClr val="FFFF00"/>
                    </a:solidFill>
                    <a:latin typeface="Century Gothic" pitchFamily="34" charset="0"/>
                  </a:rPr>
                  <a:t>Braços espirais</a:t>
                </a:r>
              </a:p>
            </p:txBody>
          </p:sp>
        </p:grpSp>
        <p:cxnSp>
          <p:nvCxnSpPr>
            <p:cNvPr id="17420" name="Conector reto 5"/>
            <p:cNvCxnSpPr>
              <a:cxnSpLocks noChangeShapeType="1"/>
            </p:cNvCxnSpPr>
            <p:nvPr/>
          </p:nvCxnSpPr>
          <p:spPr bwMode="auto">
            <a:xfrm flipV="1">
              <a:off x="6084160" y="1484770"/>
              <a:ext cx="1280741" cy="1512162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17421" name="Forma livre 40"/>
            <p:cNvSpPr>
              <a:spLocks noChangeArrowheads="1"/>
            </p:cNvSpPr>
            <p:nvPr/>
          </p:nvSpPr>
          <p:spPr bwMode="auto">
            <a:xfrm>
              <a:off x="2771778" y="2564885"/>
              <a:ext cx="4104474" cy="3456377"/>
            </a:xfrm>
            <a:custGeom>
              <a:avLst/>
              <a:gdLst>
                <a:gd name="T0" fmla="*/ 1849275 w 3193575"/>
                <a:gd name="T1" fmla="*/ 475396 h 2777319"/>
                <a:gd name="T2" fmla="*/ 1480785 w 3193575"/>
                <a:gd name="T3" fmla="*/ 134202 h 2777319"/>
                <a:gd name="T4" fmla="*/ 825689 w 3193575"/>
                <a:gd name="T5" fmla="*/ 65964 h 2777319"/>
                <a:gd name="T6" fmla="*/ 266131 w 3193575"/>
                <a:gd name="T7" fmla="*/ 529987 h 2777319"/>
                <a:gd name="T8" fmla="*/ 47767 w 3193575"/>
                <a:gd name="T9" fmla="*/ 1403448 h 2777319"/>
                <a:gd name="T10" fmla="*/ 552734 w 3193575"/>
                <a:gd name="T11" fmla="*/ 2304197 h 2777319"/>
                <a:gd name="T12" fmla="*/ 1235126 w 3193575"/>
                <a:gd name="T13" fmla="*/ 2713629 h 2777319"/>
                <a:gd name="T14" fmla="*/ 2395181 w 3193575"/>
                <a:gd name="T15" fmla="*/ 2686335 h 2777319"/>
                <a:gd name="T16" fmla="*/ 3077569 w 3193575"/>
                <a:gd name="T17" fmla="*/ 2304197 h 2777319"/>
                <a:gd name="T18" fmla="*/ 3091217 w 3193575"/>
                <a:gd name="T19" fmla="*/ 2290549 h 27773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93575"/>
                <a:gd name="T31" fmla="*/ 0 h 2777319"/>
                <a:gd name="T32" fmla="*/ 3193575 w 3193575"/>
                <a:gd name="T33" fmla="*/ 2777319 h 27773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93575" h="2777319">
                  <a:moveTo>
                    <a:pt x="1849271" y="475396"/>
                  </a:moveTo>
                  <a:cubicBezTo>
                    <a:pt x="1750324" y="338918"/>
                    <a:pt x="1651378" y="202441"/>
                    <a:pt x="1480781" y="134202"/>
                  </a:cubicBezTo>
                  <a:cubicBezTo>
                    <a:pt x="1310184" y="65963"/>
                    <a:pt x="1028131" y="0"/>
                    <a:pt x="825689" y="65964"/>
                  </a:cubicBezTo>
                  <a:cubicBezTo>
                    <a:pt x="623247" y="131928"/>
                    <a:pt x="395785" y="307074"/>
                    <a:pt x="266131" y="529987"/>
                  </a:cubicBezTo>
                  <a:cubicBezTo>
                    <a:pt x="136477" y="752900"/>
                    <a:pt x="0" y="1107743"/>
                    <a:pt x="47767" y="1403444"/>
                  </a:cubicBezTo>
                  <a:cubicBezTo>
                    <a:pt x="95534" y="1699146"/>
                    <a:pt x="354842" y="2085832"/>
                    <a:pt x="552734" y="2304196"/>
                  </a:cubicBezTo>
                  <a:cubicBezTo>
                    <a:pt x="750626" y="2522560"/>
                    <a:pt x="928048" y="2649939"/>
                    <a:pt x="1235122" y="2713629"/>
                  </a:cubicBezTo>
                  <a:cubicBezTo>
                    <a:pt x="1542196" y="2777319"/>
                    <a:pt x="2088107" y="2754573"/>
                    <a:pt x="2395181" y="2686334"/>
                  </a:cubicBezTo>
                  <a:cubicBezTo>
                    <a:pt x="2702256" y="2618095"/>
                    <a:pt x="2961563" y="2370160"/>
                    <a:pt x="3077569" y="2304196"/>
                  </a:cubicBezTo>
                  <a:cubicBezTo>
                    <a:pt x="3193575" y="2238232"/>
                    <a:pt x="3142396" y="2264390"/>
                    <a:pt x="3091217" y="2290549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17422" name="Forma livre 41"/>
            <p:cNvSpPr>
              <a:spLocks noChangeArrowheads="1"/>
            </p:cNvSpPr>
            <p:nvPr/>
          </p:nvSpPr>
          <p:spPr bwMode="auto">
            <a:xfrm>
              <a:off x="1619645" y="1268746"/>
              <a:ext cx="4536524" cy="3672398"/>
            </a:xfrm>
            <a:custGeom>
              <a:avLst/>
              <a:gdLst>
                <a:gd name="T0" fmla="*/ 1842447 w 3734936"/>
                <a:gd name="T1" fmla="*/ 2495266 h 2852382"/>
                <a:gd name="T2" fmla="*/ 1992573 w 3734936"/>
                <a:gd name="T3" fmla="*/ 2659038 h 2852382"/>
                <a:gd name="T4" fmla="*/ 2306470 w 3734936"/>
                <a:gd name="T5" fmla="*/ 2809164 h 2852382"/>
                <a:gd name="T6" fmla="*/ 2852382 w 3734936"/>
                <a:gd name="T7" fmla="*/ 2809164 h 2852382"/>
                <a:gd name="T8" fmla="*/ 3289110 w 3734936"/>
                <a:gd name="T9" fmla="*/ 2549856 h 2852382"/>
                <a:gd name="T10" fmla="*/ 3671246 w 3734936"/>
                <a:gd name="T11" fmla="*/ 2085833 h 2852382"/>
                <a:gd name="T12" fmla="*/ 3671246 w 3734936"/>
                <a:gd name="T13" fmla="*/ 1403445 h 2852382"/>
                <a:gd name="T14" fmla="*/ 3548418 w 3734936"/>
                <a:gd name="T15" fmla="*/ 1075899 h 2852382"/>
                <a:gd name="T16" fmla="*/ 3261814 w 3734936"/>
                <a:gd name="T17" fmla="*/ 557284 h 2852382"/>
                <a:gd name="T18" fmla="*/ 2483892 w 3734936"/>
                <a:gd name="T19" fmla="*/ 65964 h 2852382"/>
                <a:gd name="T20" fmla="*/ 1228298 w 3734936"/>
                <a:gd name="T21" fmla="*/ 161499 h 2852382"/>
                <a:gd name="T22" fmla="*/ 313898 w 3734936"/>
                <a:gd name="T23" fmla="*/ 857535 h 2852382"/>
                <a:gd name="T24" fmla="*/ 0 w 3734936"/>
                <a:gd name="T25" fmla="*/ 1335206 h 28523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34936"/>
                <a:gd name="T40" fmla="*/ 0 h 2852382"/>
                <a:gd name="T41" fmla="*/ 3734936 w 3734936"/>
                <a:gd name="T42" fmla="*/ 2852382 h 285238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34936" h="2852382">
                  <a:moveTo>
                    <a:pt x="1842447" y="2495266"/>
                  </a:moveTo>
                  <a:cubicBezTo>
                    <a:pt x="1878841" y="2550994"/>
                    <a:pt x="1915236" y="2606723"/>
                    <a:pt x="1992573" y="2659039"/>
                  </a:cubicBezTo>
                  <a:cubicBezTo>
                    <a:pt x="2069910" y="2711355"/>
                    <a:pt x="2163170" y="2784143"/>
                    <a:pt x="2306471" y="2809164"/>
                  </a:cubicBezTo>
                  <a:cubicBezTo>
                    <a:pt x="2449772" y="2834185"/>
                    <a:pt x="2688609" y="2852382"/>
                    <a:pt x="2852382" y="2809164"/>
                  </a:cubicBezTo>
                  <a:cubicBezTo>
                    <a:pt x="3016155" y="2765946"/>
                    <a:pt x="3152633" y="2670412"/>
                    <a:pt x="3289110" y="2549857"/>
                  </a:cubicBezTo>
                  <a:cubicBezTo>
                    <a:pt x="3425587" y="2429302"/>
                    <a:pt x="3607558" y="2276902"/>
                    <a:pt x="3671247" y="2085833"/>
                  </a:cubicBezTo>
                  <a:cubicBezTo>
                    <a:pt x="3734936" y="1894764"/>
                    <a:pt x="3691718" y="1571767"/>
                    <a:pt x="3671247" y="1403445"/>
                  </a:cubicBezTo>
                  <a:cubicBezTo>
                    <a:pt x="3650776" y="1235123"/>
                    <a:pt x="3616657" y="1216926"/>
                    <a:pt x="3548418" y="1075899"/>
                  </a:cubicBezTo>
                  <a:cubicBezTo>
                    <a:pt x="3480179" y="934872"/>
                    <a:pt x="3439236" y="725607"/>
                    <a:pt x="3261815" y="557284"/>
                  </a:cubicBezTo>
                  <a:cubicBezTo>
                    <a:pt x="3084394" y="388961"/>
                    <a:pt x="2822812" y="131928"/>
                    <a:pt x="2483892" y="65964"/>
                  </a:cubicBezTo>
                  <a:cubicBezTo>
                    <a:pt x="2144973" y="0"/>
                    <a:pt x="1589964" y="29571"/>
                    <a:pt x="1228298" y="161499"/>
                  </a:cubicBezTo>
                  <a:cubicBezTo>
                    <a:pt x="866632" y="293427"/>
                    <a:pt x="518614" y="661917"/>
                    <a:pt x="313898" y="857535"/>
                  </a:cubicBezTo>
                  <a:cubicBezTo>
                    <a:pt x="109182" y="1053153"/>
                    <a:pt x="54591" y="1194179"/>
                    <a:pt x="0" y="1335206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46" name="CaixaDeTexto 45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NASA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Elipse 75"/>
          <p:cNvSpPr>
            <a:spLocks noChangeAspect="1"/>
          </p:cNvSpPr>
          <p:nvPr/>
        </p:nvSpPr>
        <p:spPr bwMode="auto">
          <a:xfrm>
            <a:off x="0" y="-99392"/>
            <a:ext cx="9144000" cy="7056784"/>
          </a:xfrm>
          <a:prstGeom prst="ellipse">
            <a:avLst/>
          </a:prstGeom>
          <a:gradFill>
            <a:gsLst>
              <a:gs pos="18000">
                <a:schemeClr val="bg1">
                  <a:alpha val="0"/>
                </a:schemeClr>
              </a:gs>
              <a:gs pos="91000">
                <a:srgbClr val="7030A0">
                  <a:alpha val="52000"/>
                </a:srgbClr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2" name="Elipse 11"/>
          <p:cNvSpPr>
            <a:spLocks noChangeAspect="1"/>
          </p:cNvSpPr>
          <p:nvPr/>
        </p:nvSpPr>
        <p:spPr bwMode="auto">
          <a:xfrm rot="3380">
            <a:off x="2989064" y="2231095"/>
            <a:ext cx="3096412" cy="2522969"/>
          </a:xfrm>
          <a:prstGeom prst="ellipse">
            <a:avLst/>
          </a:prstGeom>
          <a:gradFill flip="none" rotWithShape="1">
            <a:gsLst>
              <a:gs pos="9000">
                <a:schemeClr val="bg1"/>
              </a:gs>
              <a:gs pos="64000">
                <a:srgbClr val="C00000">
                  <a:alpha val="56000"/>
                </a:srgbClr>
              </a:gs>
              <a:gs pos="100000">
                <a:schemeClr val="tx1">
                  <a:alpha val="0"/>
                </a:schemeClr>
              </a:gs>
              <a:gs pos="95000">
                <a:srgbClr val="C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6537151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 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André Luiz da Silva/CDA/CDCC/USP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Elipse 8"/>
          <p:cNvSpPr>
            <a:spLocks noChangeAspect="1"/>
          </p:cNvSpPr>
          <p:nvPr/>
        </p:nvSpPr>
        <p:spPr bwMode="auto">
          <a:xfrm>
            <a:off x="0" y="3140968"/>
            <a:ext cx="9144000" cy="720080"/>
          </a:xfrm>
          <a:prstGeom prst="ellipse">
            <a:avLst/>
          </a:prstGeom>
          <a:gradFill>
            <a:gsLst>
              <a:gs pos="9000">
                <a:schemeClr val="bg1"/>
              </a:gs>
              <a:gs pos="49000">
                <a:srgbClr val="FFC000"/>
              </a:gs>
              <a:gs pos="100000">
                <a:schemeClr val="tx1">
                  <a:alpha val="0"/>
                </a:schemeClr>
              </a:gs>
              <a:gs pos="77000">
                <a:srgbClr val="9933FF">
                  <a:alpha val="76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" name="Elipse 9"/>
          <p:cNvSpPr>
            <a:spLocks noChangeAspect="1"/>
          </p:cNvSpPr>
          <p:nvPr/>
        </p:nvSpPr>
        <p:spPr bwMode="auto">
          <a:xfrm rot="3380">
            <a:off x="3564514" y="2853909"/>
            <a:ext cx="1978485" cy="1272991"/>
          </a:xfrm>
          <a:prstGeom prst="ellipse">
            <a:avLst/>
          </a:prstGeom>
          <a:gradFill flip="none" rotWithShape="1">
            <a:gsLst>
              <a:gs pos="9000">
                <a:schemeClr val="bg1"/>
              </a:gs>
              <a:gs pos="64000">
                <a:srgbClr val="FFC000"/>
              </a:gs>
              <a:gs pos="100000">
                <a:schemeClr val="tx1">
                  <a:alpha val="0"/>
                </a:schemeClr>
              </a:gs>
              <a:gs pos="78000">
                <a:srgbClr val="FF0000">
                  <a:alpha val="3000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" name="Retângulo 10"/>
          <p:cNvSpPr/>
          <p:nvPr/>
        </p:nvSpPr>
        <p:spPr bwMode="auto">
          <a:xfrm>
            <a:off x="-3492896" y="3331592"/>
            <a:ext cx="15265696" cy="360040"/>
          </a:xfrm>
          <a:prstGeom prst="rect">
            <a:avLst/>
          </a:prstGeom>
          <a:gradFill flip="none" rotWithShape="1">
            <a:gsLst>
              <a:gs pos="11000">
                <a:schemeClr val="tx1"/>
              </a:gs>
              <a:gs pos="76000">
                <a:schemeClr val="tx1">
                  <a:alpha val="0"/>
                </a:schemeClr>
              </a:gs>
              <a:gs pos="9000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" name="Elipse 15"/>
          <p:cNvSpPr>
            <a:spLocks noChangeAspect="1"/>
          </p:cNvSpPr>
          <p:nvPr/>
        </p:nvSpPr>
        <p:spPr bwMode="auto">
          <a:xfrm>
            <a:off x="5436096" y="4293096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7" name="Elipse 16"/>
          <p:cNvSpPr>
            <a:spLocks noChangeAspect="1"/>
          </p:cNvSpPr>
          <p:nvPr/>
        </p:nvSpPr>
        <p:spPr bwMode="auto">
          <a:xfrm>
            <a:off x="3563888" y="458112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" name="Elipse 17"/>
          <p:cNvSpPr>
            <a:spLocks noChangeAspect="1"/>
          </p:cNvSpPr>
          <p:nvPr/>
        </p:nvSpPr>
        <p:spPr bwMode="auto">
          <a:xfrm>
            <a:off x="4499992" y="4725144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9" name="Elipse 18"/>
          <p:cNvSpPr>
            <a:spLocks noChangeAspect="1"/>
          </p:cNvSpPr>
          <p:nvPr/>
        </p:nvSpPr>
        <p:spPr bwMode="auto">
          <a:xfrm>
            <a:off x="5796136" y="2204864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0" name="Elipse 19"/>
          <p:cNvSpPr>
            <a:spLocks noChangeAspect="1"/>
          </p:cNvSpPr>
          <p:nvPr/>
        </p:nvSpPr>
        <p:spPr bwMode="auto">
          <a:xfrm>
            <a:off x="4355976" y="198884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1" name="Elipse 20"/>
          <p:cNvSpPr>
            <a:spLocks noChangeAspect="1"/>
          </p:cNvSpPr>
          <p:nvPr/>
        </p:nvSpPr>
        <p:spPr bwMode="auto">
          <a:xfrm>
            <a:off x="3779912" y="2852936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2" name="Elipse 21"/>
          <p:cNvSpPr>
            <a:spLocks noChangeAspect="1"/>
          </p:cNvSpPr>
          <p:nvPr/>
        </p:nvSpPr>
        <p:spPr bwMode="auto">
          <a:xfrm>
            <a:off x="2699792" y="242088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3" name="Elipse 22"/>
          <p:cNvSpPr>
            <a:spLocks noChangeAspect="1"/>
          </p:cNvSpPr>
          <p:nvPr/>
        </p:nvSpPr>
        <p:spPr bwMode="auto">
          <a:xfrm>
            <a:off x="2627784" y="450912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4" name="Elipse 23"/>
          <p:cNvSpPr>
            <a:spLocks noChangeAspect="1"/>
          </p:cNvSpPr>
          <p:nvPr/>
        </p:nvSpPr>
        <p:spPr bwMode="auto">
          <a:xfrm>
            <a:off x="6516216" y="4437112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5" name="Elipse 24"/>
          <p:cNvSpPr>
            <a:spLocks noChangeAspect="1"/>
          </p:cNvSpPr>
          <p:nvPr/>
        </p:nvSpPr>
        <p:spPr bwMode="auto">
          <a:xfrm>
            <a:off x="5004048" y="134076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6" name="Elipse 25"/>
          <p:cNvSpPr>
            <a:spLocks noChangeAspect="1"/>
          </p:cNvSpPr>
          <p:nvPr/>
        </p:nvSpPr>
        <p:spPr bwMode="auto">
          <a:xfrm>
            <a:off x="3203848" y="162880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7" name="Elipse 26"/>
          <p:cNvSpPr>
            <a:spLocks noChangeAspect="1"/>
          </p:cNvSpPr>
          <p:nvPr/>
        </p:nvSpPr>
        <p:spPr bwMode="auto">
          <a:xfrm>
            <a:off x="5220072" y="522920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8" name="Elipse 27"/>
          <p:cNvSpPr>
            <a:spLocks noChangeAspect="1"/>
          </p:cNvSpPr>
          <p:nvPr/>
        </p:nvSpPr>
        <p:spPr bwMode="auto">
          <a:xfrm>
            <a:off x="3419872" y="530120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9" name="Elipse 28"/>
          <p:cNvSpPr>
            <a:spLocks noChangeAspect="1"/>
          </p:cNvSpPr>
          <p:nvPr/>
        </p:nvSpPr>
        <p:spPr bwMode="auto">
          <a:xfrm>
            <a:off x="6804248" y="234888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0" name="Elipse 29"/>
          <p:cNvSpPr>
            <a:spLocks noChangeAspect="1"/>
          </p:cNvSpPr>
          <p:nvPr/>
        </p:nvSpPr>
        <p:spPr bwMode="auto">
          <a:xfrm>
            <a:off x="2483768" y="4293096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1" name="Elipse 30"/>
          <p:cNvSpPr>
            <a:spLocks noChangeAspect="1"/>
          </p:cNvSpPr>
          <p:nvPr/>
        </p:nvSpPr>
        <p:spPr bwMode="auto">
          <a:xfrm>
            <a:off x="5724128" y="414908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2" name="Elipse 31"/>
          <p:cNvSpPr>
            <a:spLocks noChangeAspect="1"/>
          </p:cNvSpPr>
          <p:nvPr/>
        </p:nvSpPr>
        <p:spPr bwMode="auto">
          <a:xfrm>
            <a:off x="4139952" y="1556792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3" name="Chave esquerda 32"/>
          <p:cNvSpPr>
            <a:spLocks noChangeAspect="1"/>
          </p:cNvSpPr>
          <p:nvPr/>
        </p:nvSpPr>
        <p:spPr bwMode="auto">
          <a:xfrm rot="16200000">
            <a:off x="2892444" y="3210694"/>
            <a:ext cx="571500" cy="2736304"/>
          </a:xfrm>
          <a:prstGeom prst="leftBrace">
            <a:avLst>
              <a:gd name="adj1" fmla="val 39073"/>
              <a:gd name="adj2" fmla="val 48995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34" name="Título 3"/>
          <p:cNvSpPr txBox="1">
            <a:spLocks noChangeAspect="1"/>
          </p:cNvSpPr>
          <p:nvPr/>
        </p:nvSpPr>
        <p:spPr bwMode="auto">
          <a:xfrm>
            <a:off x="2411760" y="4660552"/>
            <a:ext cx="2244228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26 mil </a:t>
            </a:r>
            <a:r>
              <a:rPr lang="pt-BR" sz="28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a.l.</a:t>
            </a:r>
            <a:endParaRPr lang="pt-BR" sz="28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35" name="Elipse 3"/>
          <p:cNvSpPr>
            <a:spLocks noChangeAspect="1" noChangeArrowheads="1"/>
          </p:cNvSpPr>
          <p:nvPr/>
        </p:nvSpPr>
        <p:spPr bwMode="auto">
          <a:xfrm rot="2270263">
            <a:off x="1669984" y="3343042"/>
            <a:ext cx="288000" cy="288000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36" name="Elipse 17"/>
          <p:cNvSpPr>
            <a:spLocks noChangeAspect="1" noChangeArrowheads="1"/>
          </p:cNvSpPr>
          <p:nvPr/>
        </p:nvSpPr>
        <p:spPr bwMode="auto">
          <a:xfrm>
            <a:off x="1759473" y="3429000"/>
            <a:ext cx="108000" cy="108000"/>
          </a:xfrm>
          <a:prstGeom prst="ellipse">
            <a:avLst/>
          </a:prstGeom>
          <a:solidFill>
            <a:srgbClr val="FFFF00"/>
          </a:solidFill>
          <a:ln w="12700" algn="ctr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cxnSp>
        <p:nvCxnSpPr>
          <p:cNvPr id="37" name="Conector reto 36"/>
          <p:cNvCxnSpPr>
            <a:cxnSpLocks noChangeAspect="1" noChangeShapeType="1"/>
            <a:endCxn id="36" idx="4"/>
          </p:cNvCxnSpPr>
          <p:nvPr/>
        </p:nvCxnSpPr>
        <p:spPr bwMode="auto">
          <a:xfrm flipV="1">
            <a:off x="1811945" y="3537000"/>
            <a:ext cx="1528" cy="725153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2" name="Conector reto 41"/>
          <p:cNvCxnSpPr>
            <a:cxnSpLocks noChangeAspect="1" noChangeShapeType="1"/>
          </p:cNvCxnSpPr>
          <p:nvPr/>
        </p:nvCxnSpPr>
        <p:spPr bwMode="auto">
          <a:xfrm flipV="1">
            <a:off x="4549402" y="3625865"/>
            <a:ext cx="5743" cy="624343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55" name="Grupo 54"/>
          <p:cNvGrpSpPr>
            <a:grpSpLocks noChangeAspect="1"/>
          </p:cNvGrpSpPr>
          <p:nvPr/>
        </p:nvGrpSpPr>
        <p:grpSpPr>
          <a:xfrm>
            <a:off x="4572000" y="745540"/>
            <a:ext cx="4104456" cy="2539444"/>
            <a:chOff x="4572000" y="1177588"/>
            <a:chExt cx="4104456" cy="2539444"/>
          </a:xfrm>
        </p:grpSpPr>
        <p:cxnSp>
          <p:nvCxnSpPr>
            <p:cNvPr id="44" name="Conector reto 5"/>
            <p:cNvCxnSpPr>
              <a:cxnSpLocks noChangeShapeType="1"/>
            </p:cNvCxnSpPr>
            <p:nvPr/>
          </p:nvCxnSpPr>
          <p:spPr bwMode="auto">
            <a:xfrm flipV="1">
              <a:off x="4572000" y="1772816"/>
              <a:ext cx="2664297" cy="1944216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45" name="CaixaDeTexto 12"/>
            <p:cNvSpPr txBox="1">
              <a:spLocks noChangeArrowheads="1"/>
            </p:cNvSpPr>
            <p:nvPr/>
          </p:nvSpPr>
          <p:spPr bwMode="auto">
            <a:xfrm>
              <a:off x="5796137" y="1177588"/>
              <a:ext cx="288031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800" b="0" dirty="0" smtClean="0">
                  <a:solidFill>
                    <a:srgbClr val="FFFF00"/>
                  </a:solidFill>
                  <a:latin typeface="Century Gothic" pitchFamily="34" charset="0"/>
                </a:rPr>
                <a:t>Bojo</a:t>
              </a:r>
              <a:endParaRPr lang="pt-BR" sz="2800" b="0" dirty="0">
                <a:solidFill>
                  <a:srgbClr val="FFFF00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56" name="Grupo 55"/>
          <p:cNvGrpSpPr>
            <a:grpSpLocks noChangeAspect="1"/>
          </p:cNvGrpSpPr>
          <p:nvPr/>
        </p:nvGrpSpPr>
        <p:grpSpPr>
          <a:xfrm>
            <a:off x="5868145" y="4653136"/>
            <a:ext cx="2880319" cy="1440160"/>
            <a:chOff x="5796137" y="602685"/>
            <a:chExt cx="2880319" cy="1440160"/>
          </a:xfrm>
        </p:grpSpPr>
        <p:cxnSp>
          <p:nvCxnSpPr>
            <p:cNvPr id="57" name="Conector reto 5"/>
            <p:cNvCxnSpPr>
              <a:cxnSpLocks noChangeShapeType="1"/>
            </p:cNvCxnSpPr>
            <p:nvPr/>
          </p:nvCxnSpPr>
          <p:spPr bwMode="auto">
            <a:xfrm flipH="1" flipV="1">
              <a:off x="6660232" y="602685"/>
              <a:ext cx="468052" cy="576064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58" name="CaixaDeTexto 12"/>
            <p:cNvSpPr txBox="1">
              <a:spLocks noChangeArrowheads="1"/>
            </p:cNvSpPr>
            <p:nvPr/>
          </p:nvSpPr>
          <p:spPr bwMode="auto">
            <a:xfrm>
              <a:off x="5796137" y="1088738"/>
              <a:ext cx="2880319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800" b="0" dirty="0" smtClean="0">
                  <a:solidFill>
                    <a:srgbClr val="FFFF00"/>
                  </a:solidFill>
                  <a:latin typeface="Century Gothic" pitchFamily="34" charset="0"/>
                </a:rPr>
                <a:t>Aglomerados Globulares</a:t>
              </a:r>
              <a:endParaRPr lang="pt-BR" sz="2800" b="0" dirty="0">
                <a:solidFill>
                  <a:srgbClr val="FFFF00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67" name="Grupo 66"/>
          <p:cNvGrpSpPr>
            <a:grpSpLocks noChangeAspect="1"/>
          </p:cNvGrpSpPr>
          <p:nvPr/>
        </p:nvGrpSpPr>
        <p:grpSpPr>
          <a:xfrm>
            <a:off x="755576" y="890717"/>
            <a:ext cx="2160240" cy="2466275"/>
            <a:chOff x="5868144" y="1160746"/>
            <a:chExt cx="2160240" cy="2466275"/>
          </a:xfrm>
        </p:grpSpPr>
        <p:cxnSp>
          <p:nvCxnSpPr>
            <p:cNvPr id="68" name="Conector reto 5"/>
            <p:cNvCxnSpPr>
              <a:cxnSpLocks noChangeShapeType="1"/>
            </p:cNvCxnSpPr>
            <p:nvPr/>
          </p:nvCxnSpPr>
          <p:spPr bwMode="auto">
            <a:xfrm flipH="1" flipV="1">
              <a:off x="6660232" y="1754813"/>
              <a:ext cx="1368152" cy="1872208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69" name="CaixaDeTexto 12"/>
            <p:cNvSpPr txBox="1">
              <a:spLocks noChangeArrowheads="1"/>
            </p:cNvSpPr>
            <p:nvPr/>
          </p:nvSpPr>
          <p:spPr bwMode="auto">
            <a:xfrm>
              <a:off x="5868144" y="1160746"/>
              <a:ext cx="165618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800" b="0" dirty="0" smtClean="0">
                  <a:solidFill>
                    <a:srgbClr val="FFFF00"/>
                  </a:solidFill>
                  <a:latin typeface="Century Gothic" pitchFamily="34" charset="0"/>
                </a:rPr>
                <a:t>Disco</a:t>
              </a:r>
              <a:endParaRPr lang="pt-BR" sz="2800" b="0" dirty="0">
                <a:solidFill>
                  <a:srgbClr val="FFFF00"/>
                </a:solidFill>
                <a:latin typeface="Century Gothic" pitchFamily="34" charset="0"/>
              </a:endParaRPr>
            </a:p>
          </p:txBody>
        </p:sp>
      </p:grpSp>
      <p:cxnSp>
        <p:nvCxnSpPr>
          <p:cNvPr id="72" name="Conector reto 5"/>
          <p:cNvCxnSpPr>
            <a:cxnSpLocks noChangeAspect="1" noChangeShapeType="1"/>
          </p:cNvCxnSpPr>
          <p:nvPr/>
        </p:nvCxnSpPr>
        <p:spPr bwMode="auto">
          <a:xfrm flipV="1">
            <a:off x="3563888" y="1430780"/>
            <a:ext cx="504056" cy="2070228"/>
          </a:xfrm>
          <a:prstGeom prst="line">
            <a:avLst/>
          </a:prstGeom>
          <a:noFill/>
          <a:ln w="25400" algn="ctr">
            <a:solidFill>
              <a:srgbClr val="FFFF00"/>
            </a:solidFill>
            <a:round/>
            <a:headEnd type="none" w="sm" len="sm"/>
            <a:tailEnd type="none" w="sm" len="sm"/>
          </a:ln>
        </p:spPr>
      </p:cxnSp>
      <p:sp>
        <p:nvSpPr>
          <p:cNvPr id="73" name="CaixaDeTexto 12"/>
          <p:cNvSpPr txBox="1">
            <a:spLocks noChangeAspect="1" noChangeArrowheads="1"/>
          </p:cNvSpPr>
          <p:nvPr/>
        </p:nvSpPr>
        <p:spPr bwMode="auto">
          <a:xfrm>
            <a:off x="3275856" y="836712"/>
            <a:ext cx="28083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b="0" dirty="0" smtClean="0">
                <a:solidFill>
                  <a:srgbClr val="FFFF00"/>
                </a:solidFill>
                <a:latin typeface="Century Gothic" pitchFamily="34" charset="0"/>
              </a:rPr>
              <a:t>Gás e Poeira</a:t>
            </a:r>
            <a:endParaRPr lang="pt-BR" sz="2800" b="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77" name="Elipse 76"/>
          <p:cNvSpPr>
            <a:spLocks noChangeAspect="1"/>
          </p:cNvSpPr>
          <p:nvPr/>
        </p:nvSpPr>
        <p:spPr bwMode="auto">
          <a:xfrm>
            <a:off x="6956648" y="250128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8" name="Elipse 77"/>
          <p:cNvSpPr>
            <a:spLocks noChangeAspect="1"/>
          </p:cNvSpPr>
          <p:nvPr/>
        </p:nvSpPr>
        <p:spPr bwMode="auto">
          <a:xfrm>
            <a:off x="7668344" y="206084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9" name="Elipse 78"/>
          <p:cNvSpPr>
            <a:spLocks noChangeAspect="1"/>
          </p:cNvSpPr>
          <p:nvPr/>
        </p:nvSpPr>
        <p:spPr bwMode="auto">
          <a:xfrm>
            <a:off x="4716016" y="602128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0" name="Elipse 79"/>
          <p:cNvSpPr>
            <a:spLocks noChangeAspect="1"/>
          </p:cNvSpPr>
          <p:nvPr/>
        </p:nvSpPr>
        <p:spPr bwMode="auto">
          <a:xfrm>
            <a:off x="1331640" y="265368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1" name="Elipse 80"/>
          <p:cNvSpPr>
            <a:spLocks noChangeAspect="1"/>
          </p:cNvSpPr>
          <p:nvPr/>
        </p:nvSpPr>
        <p:spPr bwMode="auto">
          <a:xfrm>
            <a:off x="6228184" y="692696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2" name="Elipse 81"/>
          <p:cNvSpPr>
            <a:spLocks noChangeAspect="1"/>
          </p:cNvSpPr>
          <p:nvPr/>
        </p:nvSpPr>
        <p:spPr bwMode="auto">
          <a:xfrm>
            <a:off x="7380312" y="4725144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3" name="Elipse 82"/>
          <p:cNvSpPr>
            <a:spLocks noChangeAspect="1"/>
          </p:cNvSpPr>
          <p:nvPr/>
        </p:nvSpPr>
        <p:spPr bwMode="auto">
          <a:xfrm>
            <a:off x="1475656" y="530120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cxnSp>
        <p:nvCxnSpPr>
          <p:cNvPr id="85" name="Conector reto 5"/>
          <p:cNvCxnSpPr>
            <a:cxnSpLocks noChangeAspect="1" noChangeShapeType="1"/>
          </p:cNvCxnSpPr>
          <p:nvPr/>
        </p:nvCxnSpPr>
        <p:spPr bwMode="auto">
          <a:xfrm flipV="1">
            <a:off x="1115616" y="4293096"/>
            <a:ext cx="216024" cy="1152128"/>
          </a:xfrm>
          <a:prstGeom prst="line">
            <a:avLst/>
          </a:prstGeom>
          <a:noFill/>
          <a:ln w="25400" algn="ctr">
            <a:solidFill>
              <a:srgbClr val="FFFF00"/>
            </a:solidFill>
            <a:round/>
            <a:headEnd type="none" w="sm" len="sm"/>
            <a:tailEnd type="none" w="sm" len="sm"/>
          </a:ln>
        </p:spPr>
      </p:cxnSp>
      <p:sp>
        <p:nvSpPr>
          <p:cNvPr id="86" name="CaixaDeTexto 12"/>
          <p:cNvSpPr txBox="1">
            <a:spLocks noChangeAspect="1" noChangeArrowheads="1"/>
          </p:cNvSpPr>
          <p:nvPr/>
        </p:nvSpPr>
        <p:spPr bwMode="auto">
          <a:xfrm>
            <a:off x="323528" y="5427221"/>
            <a:ext cx="16561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b="0" dirty="0" smtClean="0">
                <a:solidFill>
                  <a:srgbClr val="FFFF00"/>
                </a:solidFill>
                <a:latin typeface="Century Gothic" pitchFamily="34" charset="0"/>
              </a:rPr>
              <a:t>Halo</a:t>
            </a:r>
            <a:endParaRPr lang="pt-BR" sz="2800" b="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91" name="Título 1"/>
          <p:cNvSpPr txBox="1">
            <a:spLocks/>
          </p:cNvSpPr>
          <p:nvPr/>
        </p:nvSpPr>
        <p:spPr bwMode="auto">
          <a:xfrm>
            <a:off x="642938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Via Láctea: estrutura</a:t>
            </a:r>
            <a:endParaRPr kumimoji="0" lang="pt-BR" sz="4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 animBg="1"/>
      <p:bldP spid="34" grpId="0"/>
      <p:bldP spid="35" grpId="0" animBg="1"/>
      <p:bldP spid="36" grpId="0" animBg="1"/>
      <p:bldP spid="73" grpId="0"/>
      <p:bldP spid="8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>
          <a:xfrm>
            <a:off x="285750" y="2862064"/>
            <a:ext cx="8501063" cy="1143000"/>
          </a:xfrm>
        </p:spPr>
        <p:txBody>
          <a:bodyPr/>
          <a:lstStyle/>
          <a:p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Principais constituintes galácticos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 bwMode="auto">
          <a:xfrm>
            <a:off x="467544" y="1484784"/>
            <a:ext cx="850106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1" algn="l"/>
            <a:endParaRPr kumimoji="0" lang="pt-BR" sz="3600" i="0" u="none" strike="noStrike" kern="0" cap="none" spc="0" normalizeH="0" baseline="0" dirty="0" smtClean="0">
              <a:ln>
                <a:noFill/>
              </a:ln>
              <a:solidFill>
                <a:srgbClr val="B48FFF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  <a:p>
            <a:pPr lvl="1" algn="l">
              <a:buFont typeface="Wingdings" pitchFamily="2" charset="2"/>
              <a:buChar char="v"/>
            </a:pPr>
            <a:endParaRPr lang="pt-BR" sz="3600" kern="0" noProof="0" dirty="0" smtClean="0">
              <a:solidFill>
                <a:srgbClr val="B48FFF"/>
              </a:solidFill>
              <a:latin typeface="Century Gothic" pitchFamily="34" charset="0"/>
              <a:ea typeface="+mj-ea"/>
              <a:cs typeface="+mj-cs"/>
            </a:endParaRPr>
          </a:p>
          <a:p>
            <a:pPr lvl="1" algn="l">
              <a:buFont typeface="Wingdings" pitchFamily="2" charset="2"/>
              <a:buChar char="v"/>
            </a:pPr>
            <a:r>
              <a:rPr kumimoji="0" lang="pt-BR" sz="4400" b="0" i="0" u="none" strike="noStrike" kern="0" cap="none" spc="0" normalizeH="0" baseline="0" dirty="0" smtClean="0">
                <a:ln>
                  <a:noFill/>
                </a:ln>
                <a:solidFill>
                  <a:srgbClr val="B48FF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Matéria visível: 5% do total</a:t>
            </a:r>
          </a:p>
          <a:p>
            <a:pPr lvl="1" algn="l">
              <a:buFont typeface="Wingdings" pitchFamily="2" charset="2"/>
              <a:buChar char="v"/>
            </a:pPr>
            <a:endParaRPr lang="pt-BR" sz="4400" b="0" kern="0" noProof="0" dirty="0" smtClean="0">
              <a:solidFill>
                <a:srgbClr val="B48FFF"/>
              </a:solidFill>
              <a:latin typeface="Century Gothic" pitchFamily="34" charset="0"/>
              <a:ea typeface="+mj-ea"/>
              <a:cs typeface="+mj-cs"/>
            </a:endParaRPr>
          </a:p>
          <a:p>
            <a:pPr lvl="1" algn="l">
              <a:buFont typeface="Wingdings" pitchFamily="2" charset="2"/>
              <a:buChar char="v"/>
            </a:pPr>
            <a:r>
              <a:rPr lang="pt-BR" sz="4400" b="0" kern="0" dirty="0" smtClean="0">
                <a:solidFill>
                  <a:srgbClr val="B48FFF"/>
                </a:solidFill>
                <a:latin typeface="Century Gothic" pitchFamily="34" charset="0"/>
              </a:rPr>
              <a:t>Matéria escura: 95% do total !</a:t>
            </a:r>
            <a:endParaRPr kumimoji="0" lang="pt-BR" sz="4400" b="0" i="0" u="none" strike="noStrike" kern="0" cap="none" spc="0" normalizeH="0" baseline="0" noProof="0" dirty="0" smtClean="0">
              <a:ln>
                <a:noFill/>
              </a:ln>
              <a:solidFill>
                <a:srgbClr val="B48FFF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 bwMode="auto">
          <a:xfrm>
            <a:off x="103385" y="2204864"/>
            <a:ext cx="850106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1"/>
            <a:r>
              <a:rPr kumimoji="0" lang="pt-BR" sz="4400" i="0" u="none" strike="noStrike" kern="0" cap="none" spc="0" normalizeH="0" baseline="0" dirty="0" smtClean="0">
                <a:ln>
                  <a:noFill/>
                </a:ln>
                <a:solidFill>
                  <a:srgbClr val="B48FF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 “fauna” galáctica</a:t>
            </a:r>
            <a:endParaRPr kumimoji="0" lang="pt-BR" sz="4400" i="0" u="none" strike="noStrike" kern="0" cap="none" spc="0" normalizeH="0" baseline="0" noProof="0" dirty="0" smtClean="0">
              <a:ln>
                <a:noFill/>
              </a:ln>
              <a:solidFill>
                <a:srgbClr val="B48FFF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lum bright="-28000" contrast="50000"/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2051" name="Text Box 3"/>
          <p:cNvSpPr txBox="1">
            <a:spLocks noChangeArrowheads="1"/>
          </p:cNvSpPr>
          <p:nvPr/>
        </p:nvSpPr>
        <p:spPr bwMode="auto">
          <a:xfrm>
            <a:off x="285750" y="714375"/>
            <a:ext cx="364331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de </a:t>
            </a:r>
            <a:r>
              <a:rPr lang="pt-BR" sz="2800" dirty="0" err="1">
                <a:solidFill>
                  <a:schemeClr val="bg1"/>
                </a:solidFill>
                <a:latin typeface="Century Gothic" pitchFamily="34" charset="0"/>
              </a:rPr>
              <a:t>Órion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: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região HII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1500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Órion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4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4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4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lum bright="4000" contrast="14000"/>
          </a:blip>
          <a:srcRect/>
          <a:stretch>
            <a:fillRect/>
          </a:stretch>
        </p:blipFill>
        <p:spPr bwMode="auto">
          <a:xfrm>
            <a:off x="4286250" y="1627188"/>
            <a:ext cx="4857750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3075" name="Rectangle 3"/>
          <p:cNvSpPr>
            <a:spLocks noChangeArrowheads="1"/>
          </p:cNvSpPr>
          <p:nvPr/>
        </p:nvSpPr>
        <p:spPr bwMode="auto">
          <a:xfrm>
            <a:off x="323850" y="692319"/>
            <a:ext cx="567815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da Hélice, NGC 7293: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nebulosa planetária</a:t>
            </a: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690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r>
              <a:rPr lang="pt-BR" sz="2800" b="0" dirty="0">
                <a:solidFill>
                  <a:srgbClr val="B48FFF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Aquário</a:t>
            </a: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2071688" y="357188"/>
            <a:ext cx="7086600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4099" name="Rectangle 3"/>
          <p:cNvSpPr>
            <a:spLocks noChangeArrowheads="1"/>
          </p:cNvSpPr>
          <p:nvPr/>
        </p:nvSpPr>
        <p:spPr bwMode="auto">
          <a:xfrm>
            <a:off x="323850" y="765007"/>
            <a:ext cx="5376793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do caranguejo, M1:</a:t>
            </a:r>
          </a:p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remanescente </a:t>
            </a: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supernova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6500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Touro</a:t>
            </a: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4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lum contrast="29000"/>
          </a:blip>
          <a:srcRect/>
          <a:stretch>
            <a:fillRect/>
          </a:stretch>
        </p:blipFill>
        <p:spPr bwMode="auto">
          <a:xfrm>
            <a:off x="1908175" y="1643063"/>
            <a:ext cx="7235825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23" name="Rectangle 3"/>
          <p:cNvSpPr>
            <a:spLocks noChangeArrowheads="1"/>
          </p:cNvSpPr>
          <p:nvPr/>
        </p:nvSpPr>
        <p:spPr bwMode="auto">
          <a:xfrm>
            <a:off x="450850" y="503238"/>
            <a:ext cx="4523995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Plêiades, M45: 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aglomerado aberto</a:t>
            </a: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400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Touro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A Via Láctea como </a:t>
            </a:r>
            <a:b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</a:b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vista da Terra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:\Documents and Settings\andre silva\Meus documentos\CONCURSO_CDCC\apresentações\Imagens\Estrut Galáxia\saco_carvao.jpg"/>
          <p:cNvPicPr>
            <a:picLocks noChangeAspect="1" noChangeArrowheads="1"/>
          </p:cNvPicPr>
          <p:nvPr/>
        </p:nvPicPr>
        <p:blipFill>
          <a:blip r:embed="rId2" cstate="print">
            <a:lum contrast="25000"/>
          </a:blip>
          <a:srcRect r="11549" b="787"/>
          <a:stretch>
            <a:fillRect/>
          </a:stretch>
        </p:blipFill>
        <p:spPr bwMode="auto">
          <a:xfrm>
            <a:off x="35496" y="28"/>
            <a:ext cx="9099125" cy="68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6581775"/>
            <a:ext cx="87153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imagem:Yuri Beletsky, disponível em http://apod.nasa.gov/apod/ap080707.html </a:t>
            </a:r>
          </a:p>
        </p:txBody>
      </p:sp>
      <p:sp>
        <p:nvSpPr>
          <p:cNvPr id="5" name="Elipse 4"/>
          <p:cNvSpPr>
            <a:spLocks noChangeArrowheads="1"/>
          </p:cNvSpPr>
          <p:nvPr/>
        </p:nvSpPr>
        <p:spPr bwMode="auto">
          <a:xfrm rot="-1786779">
            <a:off x="60325" y="2411413"/>
            <a:ext cx="2286000" cy="2952750"/>
          </a:xfrm>
          <a:prstGeom prst="ellipse">
            <a:avLst/>
          </a:prstGeom>
          <a:noFill/>
          <a:ln w="38100" algn="ctr">
            <a:solidFill>
              <a:schemeClr val="bg1"/>
            </a:solidFill>
            <a:prstDash val="sys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44456" y="188640"/>
            <a:ext cx="570861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do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“Saco de Carvão”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nuvem molecular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600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Cruzeiro do Sul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7" name="Conector reto 6"/>
          <p:cNvCxnSpPr>
            <a:cxnSpLocks noChangeAspect="1"/>
          </p:cNvCxnSpPr>
          <p:nvPr/>
        </p:nvCxnSpPr>
        <p:spPr bwMode="auto">
          <a:xfrm rot="-60000">
            <a:off x="2188543" y="1053815"/>
            <a:ext cx="138343" cy="247897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" name="Conector reto 7"/>
          <p:cNvCxnSpPr>
            <a:cxnSpLocks noChangeAspect="1"/>
          </p:cNvCxnSpPr>
          <p:nvPr/>
        </p:nvCxnSpPr>
        <p:spPr bwMode="auto">
          <a:xfrm rot="-180000" flipV="1">
            <a:off x="1374834" y="1778474"/>
            <a:ext cx="1562593" cy="2232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"/>
          </a:blip>
          <a:srcRect/>
          <a:stretch>
            <a:fillRect/>
          </a:stretch>
        </p:blipFill>
        <p:spPr bwMode="auto">
          <a:xfrm>
            <a:off x="4500563" y="0"/>
            <a:ext cx="4643437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6147" name="Rectangle 3"/>
          <p:cNvSpPr>
            <a:spLocks noChangeArrowheads="1"/>
          </p:cNvSpPr>
          <p:nvPr/>
        </p:nvSpPr>
        <p:spPr bwMode="auto">
          <a:xfrm>
            <a:off x="323528" y="404664"/>
            <a:ext cx="628139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Omega </a:t>
            </a:r>
            <a:r>
              <a:rPr lang="pt-BR" sz="2800" dirty="0" err="1">
                <a:solidFill>
                  <a:schemeClr val="bg1"/>
                </a:solidFill>
                <a:latin typeface="Century Gothic" pitchFamily="34" charset="0"/>
              </a:rPr>
              <a:t>Centauri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: 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aglomerado globular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17300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Centauro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2718048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Outras galáxias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3513"/>
            <a:ext cx="9144000" cy="6694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1500"/>
            <a:ext cx="9144000" cy="1143000"/>
          </a:xfrm>
        </p:spPr>
        <p:txBody>
          <a:bodyPr/>
          <a:lstStyle/>
          <a:p>
            <a:pPr algn="l"/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Classificação </a:t>
            </a:r>
            <a:b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de Hubble</a:t>
            </a:r>
          </a:p>
        </p:txBody>
      </p:sp>
      <p:sp>
        <p:nvSpPr>
          <p:cNvPr id="8" name="Chave esquerda 7"/>
          <p:cNvSpPr>
            <a:spLocks/>
          </p:cNvSpPr>
          <p:nvPr/>
        </p:nvSpPr>
        <p:spPr bwMode="auto">
          <a:xfrm rot="5400000" flipH="1">
            <a:off x="2250281" y="2893219"/>
            <a:ext cx="714375" cy="3500438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9" name="Título 3"/>
          <p:cNvSpPr txBox="1">
            <a:spLocks/>
          </p:cNvSpPr>
          <p:nvPr/>
        </p:nvSpPr>
        <p:spPr bwMode="auto">
          <a:xfrm>
            <a:off x="2000250" y="4786313"/>
            <a:ext cx="17145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elípticas</a:t>
            </a:r>
          </a:p>
        </p:txBody>
      </p:sp>
      <p:sp>
        <p:nvSpPr>
          <p:cNvPr id="10" name="Chave esquerda 9"/>
          <p:cNvSpPr>
            <a:spLocks/>
          </p:cNvSpPr>
          <p:nvPr/>
        </p:nvSpPr>
        <p:spPr bwMode="auto">
          <a:xfrm rot="13679217" flipH="1">
            <a:off x="6412706" y="-127793"/>
            <a:ext cx="714375" cy="2519362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1" name="Chave esquerda 10"/>
          <p:cNvSpPr>
            <a:spLocks/>
          </p:cNvSpPr>
          <p:nvPr/>
        </p:nvSpPr>
        <p:spPr bwMode="auto">
          <a:xfrm rot="7975277" flipH="1">
            <a:off x="6422231" y="4493420"/>
            <a:ext cx="714375" cy="2671762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2" name="Título 3"/>
          <p:cNvSpPr txBox="1">
            <a:spLocks/>
          </p:cNvSpPr>
          <p:nvPr/>
        </p:nvSpPr>
        <p:spPr bwMode="auto">
          <a:xfrm>
            <a:off x="5357813" y="5715000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espirais barradas </a:t>
            </a: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5857875" y="142875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espirais</a:t>
            </a:r>
          </a:p>
        </p:txBody>
      </p:sp>
      <p:sp>
        <p:nvSpPr>
          <p:cNvPr id="16" name="Título 3"/>
          <p:cNvSpPr txBox="1">
            <a:spLocks/>
          </p:cNvSpPr>
          <p:nvPr/>
        </p:nvSpPr>
        <p:spPr bwMode="auto">
          <a:xfrm>
            <a:off x="7429500" y="3214688"/>
            <a:ext cx="19288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irregulares</a:t>
            </a:r>
          </a:p>
        </p:txBody>
      </p:sp>
      <p:grpSp>
        <p:nvGrpSpPr>
          <p:cNvPr id="2" name="Grupo 20"/>
          <p:cNvGrpSpPr>
            <a:grpSpLocks/>
          </p:cNvGrpSpPr>
          <p:nvPr/>
        </p:nvGrpSpPr>
        <p:grpSpPr bwMode="auto">
          <a:xfrm>
            <a:off x="3500438" y="1857375"/>
            <a:ext cx="2500312" cy="2071688"/>
            <a:chOff x="3500430" y="1857370"/>
            <a:chExt cx="2500330" cy="2071696"/>
          </a:xfrm>
        </p:grpSpPr>
        <p:sp>
          <p:nvSpPr>
            <p:cNvPr id="17" name="Elipse 16"/>
            <p:cNvSpPr/>
            <p:nvPr/>
          </p:nvSpPr>
          <p:spPr bwMode="auto">
            <a:xfrm>
              <a:off x="5000628" y="2928937"/>
              <a:ext cx="1000132" cy="1000129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8" name="Título 3"/>
            <p:cNvSpPr txBox="1">
              <a:spLocks/>
            </p:cNvSpPr>
            <p:nvPr/>
          </p:nvSpPr>
          <p:spPr bwMode="auto">
            <a:xfrm>
              <a:off x="3500430" y="1857370"/>
              <a:ext cx="1928826" cy="642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2400" b="0" ker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itchFamily="34" charset="0"/>
                  <a:ea typeface="+mj-ea"/>
                  <a:cs typeface="+mj-cs"/>
                </a:rPr>
                <a:t>lenticulares</a:t>
              </a:r>
            </a:p>
          </p:txBody>
        </p:sp>
        <p:cxnSp>
          <p:nvCxnSpPr>
            <p:cNvPr id="20" name="Conector de seta reta 19"/>
            <p:cNvCxnSpPr>
              <a:stCxn id="17" idx="1"/>
              <a:endCxn id="18" idx="2"/>
            </p:cNvCxnSpPr>
            <p:nvPr/>
          </p:nvCxnSpPr>
          <p:spPr bwMode="auto">
            <a:xfrm rot="16200000" flipV="1">
              <a:off x="4518819" y="2447128"/>
              <a:ext cx="574677" cy="68104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15" name="Retângulo 14"/>
          <p:cNvSpPr/>
          <p:nvPr/>
        </p:nvSpPr>
        <p:spPr>
          <a:xfrm>
            <a:off x="0" y="6519446"/>
            <a:ext cx="2842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pt-BR" sz="1200" dirty="0" smtClean="0">
                <a:solidFill>
                  <a:srgbClr val="B48FFF"/>
                </a:solidFill>
                <a:latin typeface="Century Gothic" pitchFamily="34" charset="0"/>
              </a:rPr>
              <a:t>Crédito da imagem: </a:t>
            </a:r>
            <a:r>
              <a:rPr lang="pt-BR" sz="1200" dirty="0" err="1" smtClean="0">
                <a:solidFill>
                  <a:srgbClr val="B48FFF"/>
                </a:solidFill>
                <a:latin typeface="Century Gothic" pitchFamily="34" charset="0"/>
              </a:rPr>
              <a:t>Fahad</a:t>
            </a:r>
            <a:r>
              <a:rPr lang="pt-BR" sz="1200" dirty="0" smtClean="0">
                <a:solidFill>
                  <a:srgbClr val="B48FFF"/>
                </a:solidFill>
                <a:latin typeface="Century Gothic" pitchFamily="34" charset="0"/>
              </a:rPr>
              <a:t> </a:t>
            </a:r>
            <a:r>
              <a:rPr lang="pt-BR" sz="1200" dirty="0" err="1" smtClean="0">
                <a:solidFill>
                  <a:srgbClr val="B48FFF"/>
                </a:solidFill>
                <a:latin typeface="Century Gothic" pitchFamily="34" charset="0"/>
              </a:rPr>
              <a:t>Sulehna</a:t>
            </a:r>
            <a:endParaRPr lang="pt-BR" sz="1200" dirty="0" smtClean="0">
              <a:solidFill>
                <a:srgbClr val="B48F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Planetário30dez10\Z_ATENÇÃO\EMA\exposição interna\Expo-EMARaf\Galáxias Ok\m87_gendler_f.jpg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0" y="481013"/>
            <a:ext cx="91440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87: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elíptica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50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Virgem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357438" y="6581775"/>
            <a:ext cx="67865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alvin.edu/academic/phys/observatory/images/Astr212.Spring2007/VanderTuig-NGC3115-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2690" y="0"/>
            <a:ext cx="6597351" cy="6597352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NGC 3115: 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lenticular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45 </a:t>
            </a: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Sextante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357438" y="6581775"/>
            <a:ext cx="67865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2000250" y="-17463"/>
            <a:ext cx="714375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0243" name="Text Box 3"/>
          <p:cNvSpPr txBox="1">
            <a:spLocks noChangeArrowheads="1"/>
          </p:cNvSpPr>
          <p:nvPr/>
        </p:nvSpPr>
        <p:spPr bwMode="auto">
          <a:xfrm>
            <a:off x="0" y="285750"/>
            <a:ext cx="521493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74, NGC 628: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espiral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32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Peixes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2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4024313" y="0"/>
            <a:ext cx="5119687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95288" y="2038350"/>
            <a:ext cx="554513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NGC 3370: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espiral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98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Leão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0" y="1571625"/>
            <a:ext cx="91059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714875" y="0"/>
            <a:ext cx="44291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bg1"/>
                </a:solidFill>
                <a:latin typeface="Century Gothic" pitchFamily="34" charset="0"/>
              </a:rPr>
              <a:t>NGC 1300: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rgbClr val="B48FFF"/>
                </a:solidFill>
                <a:latin typeface="Century Gothic" pitchFamily="34" charset="0"/>
              </a:rPr>
              <a:t>Tipo: galáxia espiral barrada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rgbClr val="B48FFF"/>
                </a:solidFill>
                <a:latin typeface="Century Gothic" pitchFamily="34" charset="0"/>
              </a:rPr>
              <a:t>Distância: 69 milhões de </a:t>
            </a:r>
            <a:r>
              <a:rPr lang="pt-BR" sz="24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4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rgbClr val="B48FFF"/>
                </a:solidFill>
                <a:latin typeface="Century Gothic" pitchFamily="34" charset="0"/>
              </a:rPr>
              <a:t>Constelação: Erídano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Planetário30dez10\Z_ATENÇÃO\EMA\exposição interna\Expo-EMARaf\Galáxias Ok\NGC_4449_HST_1280px.jpg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0" y="250825"/>
            <a:ext cx="91440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NGC 4449: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irregular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12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Cães de caça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0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:\Documents and Settings\andre silva\Meus documentos\CONCURSO_CDCC\apresentações\Imagens\Estrut Galáxia\Via_lactea_ce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6581775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Alex </a:t>
            </a:r>
            <a:r>
              <a:rPr lang="pt-BR" sz="1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Cherney</a:t>
            </a: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, disponível em http://apod.nasa.gov/apod/ap100823.html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O Grupo Local de </a:t>
            </a:r>
            <a:b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</a:b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galáxias e além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O Grupo Local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691644" y="3429000"/>
            <a:ext cx="648080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  <a:hlinkClick r:id="rId3" action="ppaction://hlinkfile"/>
              </a:rPr>
              <a:t>Animação – Grupo Local</a:t>
            </a:r>
            <a:endParaRPr lang="pt-BR" sz="36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58DF-CD82-4A72-B370-C94801557902}" type="datetime10">
              <a:rPr lang="pt-BR" smtClean="0"/>
              <a:pPr/>
              <a:t>17:45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7344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F:\André\BackUp_26fev11\ASTRONOMIA\Observatório_Magno\Apresentações\figuras\grupo_lo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0"/>
            <a:ext cx="4786312" cy="68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ítulo 3"/>
          <p:cNvSpPr txBox="1">
            <a:spLocks/>
          </p:cNvSpPr>
          <p:nvPr/>
        </p:nvSpPr>
        <p:spPr>
          <a:xfrm>
            <a:off x="0" y="5929313"/>
            <a:ext cx="9144000" cy="928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z="44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O Grupo Local de Galáxias</a:t>
            </a:r>
            <a:r>
              <a:rPr lang="pt-BR" sz="4400" b="0" kern="0" dirty="0">
                <a:solidFill>
                  <a:srgbClr val="ADADEB"/>
                </a:solidFill>
                <a:latin typeface="Century Gothic" pitchFamily="34" charset="0"/>
                <a:ea typeface="+mj-ea"/>
                <a:cs typeface="+mj-cs"/>
              </a:rPr>
              <a:t/>
            </a:r>
            <a:br>
              <a:rPr lang="pt-BR" sz="4400" b="0" kern="0" dirty="0">
                <a:solidFill>
                  <a:srgbClr val="ADADEB"/>
                </a:solidFill>
                <a:latin typeface="Century Gothic" pitchFamily="34" charset="0"/>
                <a:ea typeface="+mj-ea"/>
                <a:cs typeface="+mj-cs"/>
              </a:rPr>
            </a:br>
            <a:endParaRPr lang="pt-BR" sz="4400" kern="0" dirty="0">
              <a:solidFill>
                <a:schemeClr val="tx2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Chave esquerda 4"/>
          <p:cNvSpPr>
            <a:spLocks/>
          </p:cNvSpPr>
          <p:nvPr/>
        </p:nvSpPr>
        <p:spPr bwMode="auto">
          <a:xfrm>
            <a:off x="4000500" y="1143000"/>
            <a:ext cx="500063" cy="3214688"/>
          </a:xfrm>
          <a:prstGeom prst="leftBrace">
            <a:avLst>
              <a:gd name="adj1" fmla="val 65655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 bwMode="auto">
          <a:xfrm>
            <a:off x="467544" y="2428875"/>
            <a:ext cx="3604395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32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 milhões de </a:t>
            </a:r>
            <a:r>
              <a:rPr lang="pt-BR" sz="32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a.l.</a:t>
            </a:r>
            <a:endParaRPr lang="pt-BR" sz="32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grpSp>
        <p:nvGrpSpPr>
          <p:cNvPr id="2" name="Grupo 6"/>
          <p:cNvGrpSpPr>
            <a:grpSpLocks/>
          </p:cNvGrpSpPr>
          <p:nvPr/>
        </p:nvGrpSpPr>
        <p:grpSpPr bwMode="auto">
          <a:xfrm>
            <a:off x="500062" y="714375"/>
            <a:ext cx="5643563" cy="1000125"/>
            <a:chOff x="500033" y="714356"/>
            <a:chExt cx="5643603" cy="1000132"/>
          </a:xfrm>
        </p:grpSpPr>
        <p:sp>
          <p:nvSpPr>
            <p:cNvPr id="8" name="Elipse 7"/>
            <p:cNvSpPr/>
            <p:nvPr/>
          </p:nvSpPr>
          <p:spPr bwMode="auto">
            <a:xfrm rot="20252356">
              <a:off x="5143504" y="714356"/>
              <a:ext cx="1000132" cy="1000132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9" name="Título 3"/>
            <p:cNvSpPr txBox="1">
              <a:spLocks/>
            </p:cNvSpPr>
            <p:nvPr/>
          </p:nvSpPr>
          <p:spPr bwMode="auto">
            <a:xfrm>
              <a:off x="500033" y="714356"/>
              <a:ext cx="2631797" cy="642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3200" b="0" kern="0" dirty="0">
                  <a:solidFill>
                    <a:srgbClr val="B48FFF"/>
                  </a:solidFill>
                  <a:latin typeface="Century Gothic" pitchFamily="34" charset="0"/>
                  <a:ea typeface="+mj-ea"/>
                  <a:cs typeface="+mj-cs"/>
                </a:rPr>
                <a:t>Galáxia de Andrômeda</a:t>
              </a:r>
            </a:p>
          </p:txBody>
        </p:sp>
        <p:cxnSp>
          <p:nvCxnSpPr>
            <p:cNvPr id="10" name="Conector de seta reta 9"/>
            <p:cNvCxnSpPr>
              <a:stCxn id="8" idx="1"/>
              <a:endCxn id="9" idx="3"/>
            </p:cNvCxnSpPr>
            <p:nvPr/>
          </p:nvCxnSpPr>
          <p:spPr bwMode="auto">
            <a:xfrm flipH="1">
              <a:off x="3131830" y="1022738"/>
              <a:ext cx="2049871" cy="1308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3" name="Grupo 13"/>
          <p:cNvGrpSpPr>
            <a:grpSpLocks/>
          </p:cNvGrpSpPr>
          <p:nvPr/>
        </p:nvGrpSpPr>
        <p:grpSpPr bwMode="auto">
          <a:xfrm>
            <a:off x="571500" y="3857624"/>
            <a:ext cx="6715126" cy="1214439"/>
            <a:chOff x="-571536" y="714355"/>
            <a:chExt cx="6715173" cy="1214441"/>
          </a:xfrm>
        </p:grpSpPr>
        <p:sp>
          <p:nvSpPr>
            <p:cNvPr id="15" name="Elipse 14"/>
            <p:cNvSpPr/>
            <p:nvPr/>
          </p:nvSpPr>
          <p:spPr bwMode="auto">
            <a:xfrm rot="16200000">
              <a:off x="5143507" y="714353"/>
              <a:ext cx="1000127" cy="1000132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6" name="Título 3"/>
            <p:cNvSpPr txBox="1">
              <a:spLocks/>
            </p:cNvSpPr>
            <p:nvPr/>
          </p:nvSpPr>
          <p:spPr bwMode="auto">
            <a:xfrm>
              <a:off x="-571536" y="1285857"/>
              <a:ext cx="2488349" cy="642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3200" b="0" kern="0" dirty="0">
                  <a:solidFill>
                    <a:srgbClr val="B48FFF"/>
                  </a:solidFill>
                  <a:latin typeface="Century Gothic" pitchFamily="34" charset="0"/>
                  <a:ea typeface="+mj-ea"/>
                  <a:cs typeface="+mj-cs"/>
                </a:rPr>
                <a:t>Via Láctea</a:t>
              </a:r>
            </a:p>
          </p:txBody>
        </p:sp>
        <p:cxnSp>
          <p:nvCxnSpPr>
            <p:cNvPr id="17" name="Conector de seta reta 16"/>
            <p:cNvCxnSpPr>
              <a:stCxn id="15" idx="1"/>
              <a:endCxn id="16" idx="3"/>
            </p:cNvCxnSpPr>
            <p:nvPr/>
          </p:nvCxnSpPr>
          <p:spPr bwMode="auto">
            <a:xfrm flipH="1">
              <a:off x="1916813" y="1568017"/>
              <a:ext cx="3373157" cy="3930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64705"/>
            <a:ext cx="9175787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683568" y="260648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Galáxias Gigantes</a:t>
            </a:r>
            <a:r>
              <a:rPr kumimoji="0" lang="pt-BR" sz="4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e anãs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6588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B. </a:t>
            </a:r>
            <a:r>
              <a:rPr lang="pt-BR" sz="14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Binggeli</a:t>
            </a: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, extraído de </a:t>
            </a:r>
            <a:r>
              <a:rPr lang="pt-BR" sz="14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Sparke</a:t>
            </a: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 e </a:t>
            </a:r>
            <a:r>
              <a:rPr lang="pt-BR" sz="14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Gallagher</a:t>
            </a: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(2007)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504056"/>
            <a:ext cx="9105016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 anã esferoidal </a:t>
            </a:r>
            <a:r>
              <a:rPr lang="pt-BR" i="1" dirty="0" smtClean="0">
                <a:solidFill>
                  <a:schemeClr val="bg1"/>
                </a:solidFill>
                <a:latin typeface="Century Gothic" pitchFamily="34" charset="0"/>
              </a:rPr>
              <a:t>Ursa </a:t>
            </a:r>
            <a:r>
              <a:rPr lang="pt-BR" i="1" dirty="0" err="1" smtClean="0">
                <a:solidFill>
                  <a:schemeClr val="bg1"/>
                </a:solidFill>
                <a:latin typeface="Century Gothic" pitchFamily="34" charset="0"/>
              </a:rPr>
              <a:t>Minor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179512" y="6237312"/>
            <a:ext cx="4248472" cy="457200"/>
          </a:xfrm>
        </p:spPr>
        <p:txBody>
          <a:bodyPr/>
          <a:lstStyle/>
          <a:p>
            <a:r>
              <a:rPr lang="pt-BR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Universidade de </a:t>
            </a:r>
            <a:r>
              <a:rPr lang="pt-BR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Bonn</a:t>
            </a:r>
            <a:endParaRPr lang="pt-BR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44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 cstate="print">
            <a:lum bright="6000" contrast="24000"/>
          </a:blip>
          <a:srcRect/>
          <a:stretch>
            <a:fillRect/>
          </a:stretch>
        </p:blipFill>
        <p:spPr bwMode="auto">
          <a:xfrm>
            <a:off x="1071563" y="928688"/>
            <a:ext cx="7143750" cy="565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have esquerda 5"/>
          <p:cNvSpPr>
            <a:spLocks/>
          </p:cNvSpPr>
          <p:nvPr/>
        </p:nvSpPr>
        <p:spPr bwMode="auto">
          <a:xfrm rot="5400000">
            <a:off x="5214938" y="2571750"/>
            <a:ext cx="500062" cy="1500188"/>
          </a:xfrm>
          <a:prstGeom prst="leftBrace">
            <a:avLst>
              <a:gd name="adj1" fmla="val 65653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 bwMode="auto">
          <a:xfrm>
            <a:off x="3757613" y="2500313"/>
            <a:ext cx="3386137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52 milhões de a.l.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 http://en.wikipedia.org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323528" y="44624"/>
            <a:ext cx="87090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O superaglomerado </a:t>
            </a:r>
          </a:p>
          <a:p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local de galáxias</a:t>
            </a: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88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142875" y="249238"/>
            <a:ext cx="90011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>
                <a:solidFill>
                  <a:schemeClr val="bg1"/>
                </a:solidFill>
                <a:latin typeface="Century Gothic" pitchFamily="34" charset="0"/>
              </a:rPr>
              <a:t>Estrutura em grande escala </a:t>
            </a:r>
          </a:p>
          <a:p>
            <a:r>
              <a:rPr lang="pt-BR" sz="4400">
                <a:solidFill>
                  <a:schemeClr val="bg1"/>
                </a:solidFill>
                <a:latin typeface="Century Gothic" pitchFamily="34" charset="0"/>
              </a:rPr>
              <a:t>do Universo</a:t>
            </a:r>
            <a:endParaRPr lang="pt-BR" sz="880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6868" name="CaixaDeTexto 6"/>
          <p:cNvSpPr txBox="1">
            <a:spLocks noChangeArrowheads="1"/>
          </p:cNvSpPr>
          <p:nvPr/>
        </p:nvSpPr>
        <p:spPr bwMode="auto">
          <a:xfrm>
            <a:off x="0" y="6581775"/>
            <a:ext cx="67865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t-BR" sz="1200" dirty="0">
                <a:solidFill>
                  <a:schemeClr val="bg1"/>
                </a:solidFill>
                <a:latin typeface="Century Gothic" pitchFamily="34" charset="0"/>
              </a:rPr>
              <a:t>Crédito da imagem: http://www.mpa-garching.mpg.de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 bwMode="auto">
          <a:xfrm>
            <a:off x="795338" y="54868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4400" kern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Escala de tamanhos</a:t>
            </a:r>
            <a:endParaRPr lang="pt-BR" sz="440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6512" y="653637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Crédito: </a:t>
            </a:r>
            <a:r>
              <a:rPr lang="pt-BR" sz="12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jacknjellify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, disponível em 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2"/>
              </a:rPr>
              <a:t>http://www.youtube.com/watch?v=</a:t>
            </a:r>
            <a:r>
              <a:rPr lang="pt-BR" sz="12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2"/>
              </a:rPr>
              <a:t>OD-fpsHQCFg&amp;list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2"/>
              </a:rPr>
              <a:t>=UUeKLuqGciqZZ5RFYk5CbqXg</a:t>
            </a:r>
            <a:endParaRPr lang="pt-BR" sz="120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endParaRPr lang="pt-BR" sz="1200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7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564904"/>
            <a:ext cx="2534462" cy="2520000"/>
          </a:xfrm>
          <a:prstGeom prst="rect">
            <a:avLst/>
          </a:prstGeom>
          <a:noFill/>
          <a:ln w="4445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 bwMode="auto">
          <a:xfrm>
            <a:off x="539552" y="47667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4400" kern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Material extra</a:t>
            </a:r>
            <a:endParaRPr lang="pt-BR" sz="440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>
          <a:xfrm>
            <a:off x="827584" y="2708920"/>
            <a:ext cx="8064896" cy="1752600"/>
          </a:xfrm>
        </p:spPr>
        <p:txBody>
          <a:bodyPr/>
          <a:lstStyle/>
          <a:p>
            <a:pPr>
              <a:buClr>
                <a:srgbClr val="9966FF"/>
              </a:buClr>
            </a:pPr>
            <a:r>
              <a:rPr lang="pt-BR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2" action="ppaction://hlinkfile"/>
              </a:rPr>
              <a:t>escalas de tamanho: interativo</a:t>
            </a:r>
            <a:endParaRPr lang="pt-BR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buClr>
                <a:srgbClr val="9966FF"/>
              </a:buClr>
              <a:buFont typeface="Arial" pitchFamily="34" charset="0"/>
              <a:buChar char="•"/>
            </a:pPr>
            <a:endParaRPr lang="pt-BR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buClr>
                <a:srgbClr val="9966FF"/>
              </a:buClr>
            </a:pPr>
            <a:endParaRPr lang="pt-BR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CaixaDeTexto 6"/>
          <p:cNvSpPr txBox="1">
            <a:spLocks noChangeArrowheads="1"/>
          </p:cNvSpPr>
          <p:nvPr/>
        </p:nvSpPr>
        <p:spPr bwMode="auto">
          <a:xfrm>
            <a:off x="0" y="6581775"/>
            <a:ext cx="67865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t-BR" sz="1200" dirty="0">
                <a:solidFill>
                  <a:schemeClr val="bg1"/>
                </a:solidFill>
                <a:latin typeface="Century Gothic" pitchFamily="34" charset="0"/>
              </a:rPr>
              <a:t>Crédito da imagem: </a:t>
            </a:r>
            <a:r>
              <a:rPr lang="pt-BR" sz="1200" dirty="0" err="1" smtClean="0">
                <a:solidFill>
                  <a:schemeClr val="bg1"/>
                </a:solidFill>
                <a:latin typeface="Century Gothic" pitchFamily="34" charset="0"/>
              </a:rPr>
              <a:t>Cary</a:t>
            </a:r>
            <a:r>
              <a:rPr lang="pt-BR" sz="12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1200" dirty="0" err="1" smtClean="0">
                <a:solidFill>
                  <a:schemeClr val="bg1"/>
                </a:solidFill>
                <a:latin typeface="Century Gothic" pitchFamily="34" charset="0"/>
              </a:rPr>
              <a:t>and</a:t>
            </a:r>
            <a:r>
              <a:rPr lang="pt-BR" sz="1200" dirty="0" smtClean="0">
                <a:solidFill>
                  <a:schemeClr val="bg1"/>
                </a:solidFill>
                <a:latin typeface="Century Gothic" pitchFamily="34" charset="0"/>
              </a:rPr>
              <a:t> Michael Huang, disponível em </a:t>
            </a:r>
            <a:r>
              <a:rPr lang="pt-BR" sz="1200" dirty="0" smtClean="0">
                <a:solidFill>
                  <a:schemeClr val="bg1"/>
                </a:solidFill>
                <a:latin typeface="Century Gothic" pitchFamily="34" charset="0"/>
                <a:hlinkClick r:id="rId3"/>
              </a:rPr>
              <a:t>http://htwins.net/scale2/</a:t>
            </a:r>
            <a:endParaRPr lang="pt-BR" sz="1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l"/>
            <a:endParaRPr lang="pt-BR" sz="12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http://www.capturingthenight.com/blog/wp-content/uploads/2013/02/slide61.jpg"/>
          <p:cNvPicPr>
            <a:picLocks noChangeAspect="1" noChangeArrowheads="1"/>
          </p:cNvPicPr>
          <p:nvPr/>
        </p:nvPicPr>
        <p:blipFill>
          <a:blip r:embed="rId2" cstate="print"/>
          <a:srcRect l="4724" r="4724"/>
          <a:stretch>
            <a:fillRect/>
          </a:stretch>
        </p:blipFill>
        <p:spPr bwMode="auto">
          <a:xfrm>
            <a:off x="-36512" y="27383"/>
            <a:ext cx="9132417" cy="6858001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0" y="6581775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latin typeface="Century Gothic" pitchFamily="34" charset="0"/>
                <a:hlinkClick r:id="rId3"/>
              </a:rPr>
              <a:t>http://www.capturingthenight.com/</a:t>
            </a:r>
            <a:r>
              <a:rPr lang="pt-BR" sz="1200" dirty="0" smtClean="0"/>
              <a:t/>
            </a:r>
            <a:br>
              <a:rPr lang="pt-BR" sz="1200" dirty="0" smtClean="0"/>
            </a:b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sphotos-h.ak.fbcdn.net/hphotos-ak-prn1/534886_160997727397093_768330249_n.jpg"/>
          <p:cNvPicPr>
            <a:picLocks noChangeAspect="1" noChangeArrowheads="1"/>
          </p:cNvPicPr>
          <p:nvPr/>
        </p:nvPicPr>
        <p:blipFill>
          <a:blip r:embed="rId2" cstate="print"/>
          <a:srcRect t="33176" b="10079"/>
          <a:stretch>
            <a:fillRect/>
          </a:stretch>
        </p:blipFill>
        <p:spPr bwMode="auto">
          <a:xfrm>
            <a:off x="1403648" y="-27384"/>
            <a:ext cx="6120680" cy="6824759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0" y="6597352"/>
            <a:ext cx="9144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latin typeface="Century Gothic" pitchFamily="34" charset="0"/>
                <a:hlinkClick r:id="rId3"/>
              </a:rPr>
              <a:t>http://www.capturingthenight.com/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5576" y="2492896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Via Láctea ou a Galáxia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313" y="828675"/>
            <a:ext cx="6643687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001125" cy="928688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Via Láctea vista de frente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0" y="5929313"/>
            <a:ext cx="900112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>
              <a:defRPr/>
            </a:pPr>
            <a:r>
              <a:rPr lang="pt-BR" sz="3200" b="0" kern="0" dirty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(concepção artística)</a:t>
            </a:r>
          </a:p>
        </p:txBody>
      </p:sp>
      <p:sp>
        <p:nvSpPr>
          <p:cNvPr id="12" name="Chave esquerda 11"/>
          <p:cNvSpPr>
            <a:spLocks/>
          </p:cNvSpPr>
          <p:nvPr/>
        </p:nvSpPr>
        <p:spPr bwMode="auto">
          <a:xfrm>
            <a:off x="2357438" y="1268760"/>
            <a:ext cx="571500" cy="5374928"/>
          </a:xfrm>
          <a:prstGeom prst="leftBrace">
            <a:avLst>
              <a:gd name="adj1" fmla="val 65650"/>
              <a:gd name="adj2" fmla="val 46465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179512" y="3286125"/>
            <a:ext cx="2320801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32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100 mil </a:t>
            </a:r>
            <a:r>
              <a:rPr lang="pt-BR" sz="32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</a:t>
            </a:r>
            <a:r>
              <a:rPr lang="pt-BR" sz="28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.</a:t>
            </a:r>
            <a:endParaRPr lang="pt-BR" sz="28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ndre silva\Meus documentos\CONCURSO_CDCC\apresentações\Imagens\Estrut Galáxia\VL oblíqua.jpg"/>
          <p:cNvPicPr>
            <a:picLocks noChangeAspect="1" noChangeArrowheads="1"/>
          </p:cNvPicPr>
          <p:nvPr/>
        </p:nvPicPr>
        <p:blipFill>
          <a:blip r:embed="rId2" cstate="print"/>
          <a:srcRect b="4804"/>
          <a:stretch>
            <a:fillRect/>
          </a:stretch>
        </p:blipFill>
        <p:spPr bwMode="auto">
          <a:xfrm>
            <a:off x="0" y="743772"/>
            <a:ext cx="9144000" cy="61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ítulo 3"/>
          <p:cNvSpPr>
            <a:spLocks noGrp="1"/>
          </p:cNvSpPr>
          <p:nvPr>
            <p:ph type="title"/>
          </p:nvPr>
        </p:nvSpPr>
        <p:spPr>
          <a:xfrm>
            <a:off x="0" y="-27384"/>
            <a:ext cx="9001125" cy="928688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Via Láctea: vista oblíqua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0" y="5715000"/>
            <a:ext cx="900112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>
              <a:defRPr/>
            </a:pPr>
            <a:r>
              <a:rPr lang="pt-BR" sz="3200" b="0" kern="0" dirty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(concepção artística)</a:t>
            </a:r>
          </a:p>
        </p:txBody>
      </p:sp>
      <p:sp>
        <p:nvSpPr>
          <p:cNvPr id="14341" name="Elipse 7"/>
          <p:cNvSpPr>
            <a:spLocks noChangeArrowheads="1"/>
          </p:cNvSpPr>
          <p:nvPr/>
        </p:nvSpPr>
        <p:spPr bwMode="auto">
          <a:xfrm>
            <a:off x="142875" y="928688"/>
            <a:ext cx="785813" cy="785812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6510338"/>
            <a:ext cx="9144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Mark </a:t>
            </a:r>
            <a:r>
              <a:rPr lang="pt-BR" sz="1200" dirty="0" err="1">
                <a:solidFill>
                  <a:srgbClr val="B48FFF"/>
                </a:solidFill>
                <a:latin typeface="Century Gothic" pitchFamily="34" charset="0"/>
              </a:rPr>
              <a:t>Garlick</a:t>
            </a: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, disponível em http://www.visualphotos.com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ndre silva\Meus documentos\CONCURSO_CDCC\apresentações\Imagens\Estrut Galáxia\NGC4565.jpg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/>
          <a:stretch>
            <a:fillRect/>
          </a:stretch>
        </p:blipFill>
        <p:spPr bwMode="auto">
          <a:xfrm>
            <a:off x="0" y="695325"/>
            <a:ext cx="914400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Como seria a Via Láctea de perfil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Bruce Hugo e Leslie </a:t>
            </a:r>
            <a:r>
              <a:rPr lang="pt-BR" sz="1200" dirty="0" err="1">
                <a:solidFill>
                  <a:srgbClr val="B48FFF"/>
                </a:solidFill>
                <a:latin typeface="Century Gothic" pitchFamily="34" charset="0"/>
              </a:rPr>
              <a:t>Gaul</a:t>
            </a: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/Adam </a:t>
            </a:r>
            <a:r>
              <a:rPr lang="pt-BR" sz="1200" dirty="0" err="1">
                <a:solidFill>
                  <a:srgbClr val="B48FFF"/>
                </a:solidFill>
                <a:latin typeface="Century Gothic" pitchFamily="34" charset="0"/>
              </a:rPr>
              <a:t>Block</a:t>
            </a: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/NOAO/AURA/NSF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7690</TotalTime>
  <Words>748</Words>
  <Application>Microsoft Office PowerPoint</Application>
  <PresentationFormat>Apresentação na tela (4:3)</PresentationFormat>
  <Paragraphs>166</Paragraphs>
  <Slides>38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39" baseType="lpstr">
      <vt:lpstr>Blank Presentation</vt:lpstr>
      <vt:lpstr>Slide 1</vt:lpstr>
      <vt:lpstr>A Via Láctea como  vista da Terra</vt:lpstr>
      <vt:lpstr>Slide 3</vt:lpstr>
      <vt:lpstr>Slide 4</vt:lpstr>
      <vt:lpstr>Slide 5</vt:lpstr>
      <vt:lpstr>Via Láctea ou a Galáxia</vt:lpstr>
      <vt:lpstr>A Via Láctea vista de frente</vt:lpstr>
      <vt:lpstr>A Via Láctea: vista oblíqua</vt:lpstr>
      <vt:lpstr>Como seria a Via Láctea de perfil</vt:lpstr>
      <vt:lpstr>Estrutura da Galáxia</vt:lpstr>
      <vt:lpstr>Via Láctea: estrutura</vt:lpstr>
      <vt:lpstr>Slide 12</vt:lpstr>
      <vt:lpstr>Principais constituintes galácticos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Outras galáxias</vt:lpstr>
      <vt:lpstr>Classificação  de Hubble</vt:lpstr>
      <vt:lpstr>Slide 24</vt:lpstr>
      <vt:lpstr>Slide 25</vt:lpstr>
      <vt:lpstr>Slide 26</vt:lpstr>
      <vt:lpstr>Slide 27</vt:lpstr>
      <vt:lpstr>Slide 28</vt:lpstr>
      <vt:lpstr>Slide 29</vt:lpstr>
      <vt:lpstr>O Grupo Local de  galáxias e além</vt:lpstr>
      <vt:lpstr>O Grupo Local</vt:lpstr>
      <vt:lpstr>Slide 32</vt:lpstr>
      <vt:lpstr>Slide 33</vt:lpstr>
      <vt:lpstr>A anã esferoidal Ursa Minor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ANDRE</cp:lastModifiedBy>
  <cp:revision>443</cp:revision>
  <cp:lastPrinted>2000-05-01T12:23:36Z</cp:lastPrinted>
  <dcterms:created xsi:type="dcterms:W3CDTF">1995-06-17T23:31:02Z</dcterms:created>
  <dcterms:modified xsi:type="dcterms:W3CDTF">2016-09-30T20:46:35Z</dcterms:modified>
</cp:coreProperties>
</file>