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24" r:id="rId2"/>
    <p:sldId id="927" r:id="rId3"/>
    <p:sldId id="954" r:id="rId4"/>
    <p:sldId id="1041" r:id="rId5"/>
    <p:sldId id="1006" r:id="rId6"/>
    <p:sldId id="1032" r:id="rId7"/>
    <p:sldId id="1011" r:id="rId8"/>
    <p:sldId id="1042" r:id="rId9"/>
    <p:sldId id="1043" r:id="rId10"/>
    <p:sldId id="1044" r:id="rId11"/>
    <p:sldId id="1033" r:id="rId12"/>
    <p:sldId id="961" r:id="rId13"/>
    <p:sldId id="1030" r:id="rId14"/>
    <p:sldId id="1037" r:id="rId15"/>
    <p:sldId id="1038" r:id="rId16"/>
    <p:sldId id="955" r:id="rId17"/>
    <p:sldId id="962" r:id="rId18"/>
    <p:sldId id="957" r:id="rId19"/>
    <p:sldId id="945" r:id="rId20"/>
    <p:sldId id="956" r:id="rId21"/>
    <p:sldId id="1019" r:id="rId22"/>
    <p:sldId id="1020" r:id="rId23"/>
    <p:sldId id="1021" r:id="rId24"/>
    <p:sldId id="1022" r:id="rId25"/>
    <p:sldId id="985" r:id="rId26"/>
    <p:sldId id="1040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143C2B"/>
    <a:srgbClr val="005392"/>
    <a:srgbClr val="FFFFCC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6" autoAdjust="0"/>
    <p:restoredTop sz="89645" autoAdjust="0"/>
  </p:normalViewPr>
  <p:slideViewPr>
    <p:cSldViewPr>
      <p:cViewPr>
        <p:scale>
          <a:sx n="66" d="100"/>
          <a:sy n="66" d="100"/>
        </p:scale>
        <p:origin x="-1212" y="-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1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4011E-2"/>
          <c:y val="4.8656247789262315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>
                  <a:lumMod val="75000"/>
                </a:schemeClr>
              </a:solidFill>
              <a:ln w="88900">
                <a:solidFill>
                  <a:srgbClr val="66FF66"/>
                </a:solidFill>
              </a:ln>
            </c:spPr>
          </c:dPt>
          <c:dPt>
            <c:idx val="1"/>
            <c:spPr>
              <a:solidFill>
                <a:srgbClr val="0000FF"/>
              </a:solidFill>
              <a:ln w="88900">
                <a:solidFill>
                  <a:srgbClr val="00FFFF"/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88900">
                <a:solidFill>
                  <a:srgbClr val="FFFF00"/>
                </a:solidFill>
              </a:ln>
            </c:spPr>
          </c:dPt>
          <c:dLbls>
            <c:delete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0.03949</cdr:y>
    </cdr:from>
    <cdr:to>
      <cdr:x>0.27562</cdr:x>
      <cdr:y>0.20207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-1260140" y="262382"/>
          <a:ext cx="252028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pt-BR" sz="3200" dirty="0">
            <a:solidFill>
              <a:srgbClr val="FFFFFF">
                <a:lumMod val="85000"/>
              </a:srgbClr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What%20Is%20a%20Redshift_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6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 Universo</a:t>
            </a:r>
            <a:endParaRPr lang="pt-BR" sz="60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Sol no centro da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-53144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485580" y="5498068"/>
            <a:ext cx="440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1"/>
            <a:ext cx="2736304" cy="36056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7629" y="5661248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 Shapley (1885-1972)</a:t>
            </a:r>
            <a:endParaRPr lang="pt-PT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324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das imagens: Omega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Telescópio Espacial Hubble;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American Institute of Physics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Niels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Bohr Library</a:t>
            </a:r>
            <a:endParaRPr lang="pt-BR" sz="11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Distribuição dos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AG’s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7349" t="20997" r="5774" b="4899"/>
          <a:stretch>
            <a:fillRect/>
          </a:stretch>
        </p:blipFill>
        <p:spPr bwMode="auto">
          <a:xfrm>
            <a:off x="611560" y="1124744"/>
            <a:ext cx="8208912" cy="52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 zur Expansionsbewegung des Universum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16" y="980728"/>
            <a:ext cx="8503256" cy="5472608"/>
          </a:xfrm>
          <a:prstGeom prst="rect">
            <a:avLst/>
          </a:prstGeom>
          <a:noFill/>
        </p:spPr>
      </p:pic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10536"/>
            <a:ext cx="896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9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Max Planck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Institute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Gravitational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Golm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Potsdam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,, disponível em  http://www.einstein-online.info/elementary/cosmology/expansion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endParaRPr lang="pt-BR" sz="9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1168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sobre o Universo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 l="15513" t="15274" r="16806" b="15274"/>
          <a:stretch>
            <a:fillRect/>
          </a:stretch>
        </p:blipFill>
        <p:spPr bwMode="auto">
          <a:xfrm>
            <a:off x="0" y="108133"/>
            <a:ext cx="9144000" cy="67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Science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Team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/Elisa C.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Arizono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92696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764704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283968" y="76470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436096" y="4462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51720" y="5229200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115616" y="6021288"/>
            <a:ext cx="7128792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-2484784" y="-963488"/>
            <a:ext cx="8208912" cy="828092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42000">
                <a:schemeClr val="bg1">
                  <a:alpha val="84000"/>
                </a:schemeClr>
              </a:gs>
              <a:gs pos="69000">
                <a:schemeClr val="tx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 e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 André Luiz da Silva/CDA/CDCC/USP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403648" y="1412776"/>
            <a:ext cx="936104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 flipH="1">
            <a:off x="4211960" y="908720"/>
            <a:ext cx="187220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5364088" y="3501008"/>
            <a:ext cx="18722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-108520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Matéria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23%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24128" y="54868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Átomos: 4%</a:t>
            </a:r>
            <a:endParaRPr lang="pt-BR" sz="28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337608" y="5589240"/>
            <a:ext cx="2194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Energia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73%</a:t>
            </a:r>
            <a:endParaRPr lang="pt-BR" sz="2800" b="0" dirty="0">
              <a:solidFill>
                <a:srgbClr val="FFFFFF">
                  <a:lumMod val="85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Fonte: Museu de História Natural de Nova Iorque</a:t>
            </a:r>
            <a:endParaRPr lang="pt-BR" sz="1200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53955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Apêndice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4896" cy="1752600"/>
          </a:xfrm>
        </p:spPr>
        <p:txBody>
          <a:bodyPr/>
          <a:lstStyle/>
          <a:p>
            <a:pPr>
              <a:buClr>
                <a:srgbClr val="9966FF"/>
              </a:buClr>
            </a:pP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What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is a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redshift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(em inglês): ótimo vídeo sobre o efeito Doppler.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966FF"/>
              </a:buClr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Fonte: NASA/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Spitzer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disponível em http://www.youtube.com/watch?v=Iq5BsQZ5Xeo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Modelo geocêntrico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/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Planetário de Milão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55956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clas.ufl.edu/ufhatch/images/earthCenterRetrograde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043608" y="750119"/>
            <a:ext cx="7416825" cy="6063257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3513"/>
          <a:stretch>
            <a:fillRect/>
          </a:stretch>
        </p:blipFill>
        <p:spPr bwMode="auto">
          <a:xfrm>
            <a:off x="2339753" y="908720"/>
            <a:ext cx="4464495" cy="5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210250" y="787155"/>
            <a:ext cx="4752528" cy="4752528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heliocêntrico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(ou quase)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728"/>
          <a:stretch>
            <a:fillRect/>
          </a:stretch>
        </p:blipFill>
        <p:spPr bwMode="auto">
          <a:xfrm>
            <a:off x="2555776" y="961344"/>
            <a:ext cx="4320480" cy="56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1980312" y="1053336"/>
            <a:ext cx="5400000" cy="5400000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sers.clas.ufl.edu/ufhatch/images/sunCenter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403648" y="754395"/>
            <a:ext cx="6264696" cy="6103606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Heliocêntrico e movimento planetário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7673</TotalTime>
  <Words>377</Words>
  <Application>Microsoft Office PowerPoint</Application>
  <PresentationFormat>Apresentação na tela (4:3)</PresentationFormat>
  <Paragraphs>68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O Universo</vt:lpstr>
      <vt:lpstr>Universo geocêntrico</vt:lpstr>
      <vt:lpstr>Modelo geocêntrico </vt:lpstr>
      <vt:lpstr>Epiciclo e deferente</vt:lpstr>
      <vt:lpstr>Modelo de Ptolomeu (sec. II)</vt:lpstr>
      <vt:lpstr>Universo heliocêntrico  (ou quase)</vt:lpstr>
      <vt:lpstr>Modelo de Tycho (séc. XVI)</vt:lpstr>
      <vt:lpstr>Modelo de Copérnico (séc. XVI)</vt:lpstr>
      <vt:lpstr>Modelo Heliocêntrico e movimento planetário</vt:lpstr>
      <vt:lpstr>Modelo de Copérnico</vt:lpstr>
      <vt:lpstr>Universo galactocêntrico</vt:lpstr>
      <vt:lpstr>Universo de Herschel  (séc. XVIII)</vt:lpstr>
      <vt:lpstr>Slide 13</vt:lpstr>
      <vt:lpstr>Slide 14</vt:lpstr>
      <vt:lpstr>Distribuição dos AG’s</vt:lpstr>
      <vt:lpstr>Universo “sem centro”</vt:lpstr>
      <vt:lpstr>Universo estático?</vt:lpstr>
      <vt:lpstr>Universo em expansão!</vt:lpstr>
      <vt:lpstr>Sem centro?</vt:lpstr>
      <vt:lpstr>Panorama do conhecimento atual  sobre o Universo</vt:lpstr>
      <vt:lpstr>Slide 21</vt:lpstr>
      <vt:lpstr>Slide 22</vt:lpstr>
      <vt:lpstr>Matéria Escura e  Energia Escura</vt:lpstr>
      <vt:lpstr>Slide 24</vt:lpstr>
      <vt:lpstr>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454</cp:revision>
  <cp:lastPrinted>2000-05-01T12:23:36Z</cp:lastPrinted>
  <dcterms:created xsi:type="dcterms:W3CDTF">1995-06-17T23:31:02Z</dcterms:created>
  <dcterms:modified xsi:type="dcterms:W3CDTF">2016-09-30T20:02:21Z</dcterms:modified>
</cp:coreProperties>
</file>