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961" r:id="rId2"/>
    <p:sldId id="927" r:id="rId3"/>
    <p:sldId id="978" r:id="rId4"/>
    <p:sldId id="979" r:id="rId5"/>
    <p:sldId id="980" r:id="rId6"/>
    <p:sldId id="985" r:id="rId7"/>
    <p:sldId id="987" r:id="rId8"/>
    <p:sldId id="986" r:id="rId9"/>
    <p:sldId id="989" r:id="rId10"/>
    <p:sldId id="988" r:id="rId11"/>
    <p:sldId id="982" r:id="rId12"/>
  </p:sldIdLst>
  <p:sldSz cx="9144000" cy="6858000" type="screen4x3"/>
  <p:notesSz cx="6858000" cy="8686800"/>
  <p:defaultTextStyle>
    <a:defPPr>
      <a:defRPr lang="pt-BR"/>
    </a:defPPr>
    <a:lvl1pPr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85A"/>
    <a:srgbClr val="FFFFCC"/>
    <a:srgbClr val="000066"/>
    <a:srgbClr val="0066FF"/>
    <a:srgbClr val="00CC99"/>
    <a:srgbClr val="143C2B"/>
    <a:srgbClr val="005392"/>
    <a:srgbClr val="0000FF"/>
    <a:srgbClr val="EE88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22" autoAdjust="0"/>
    <p:restoredTop sz="94634" autoAdjust="0"/>
  </p:normalViewPr>
  <p:slideViewPr>
    <p:cSldViewPr>
      <p:cViewPr>
        <p:scale>
          <a:sx n="50" d="100"/>
          <a:sy n="50" d="100"/>
        </p:scale>
        <p:origin x="-1962" y="-534"/>
      </p:cViewPr>
      <p:guideLst>
        <p:guide orient="horz" pos="225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66" d="100"/>
          <a:sy n="66" d="100"/>
        </p:scale>
        <p:origin x="-39" y="863"/>
      </p:cViewPr>
      <p:guideLst>
        <p:guide orient="horz" pos="2160"/>
        <p:guide pos="288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CFA652CD-3B31-4DA3-A018-E4E32F35A5A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3650" y="657225"/>
            <a:ext cx="4330700" cy="3244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125913"/>
            <a:ext cx="5029200" cy="391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4C27E86-A91C-48BC-BC6F-3157D93EDA5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E9EFDE-3931-4916-A185-632897AC7FC4}" type="slidenum">
              <a:rPr lang="pt-BR" smtClean="0"/>
              <a:pPr/>
              <a:t>1</a:t>
            </a:fld>
            <a:endParaRPr lang="pt-BR" smtClean="0"/>
          </a:p>
        </p:txBody>
      </p:sp>
      <p:sp>
        <p:nvSpPr>
          <p:cNvPr id="32771" name="Text Box 2"/>
          <p:cNvSpPr txBox="1">
            <a:spLocks noChangeArrowheads="1"/>
          </p:cNvSpPr>
          <p:nvPr/>
        </p:nvSpPr>
        <p:spPr bwMode="auto">
          <a:xfrm>
            <a:off x="1190625" y="835025"/>
            <a:ext cx="4476750" cy="30067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/>
          </p:nvPr>
        </p:nvSpPr>
        <p:spPr>
          <a:xfrm>
            <a:off x="1062038" y="4132263"/>
            <a:ext cx="4735512" cy="3333750"/>
          </a:xfrm>
          <a:noFill/>
          <a:ln/>
        </p:spPr>
        <p:txBody>
          <a:bodyPr wrap="none" anchor="ctr"/>
          <a:lstStyle/>
          <a:p>
            <a:r>
              <a:rPr lang="pt-BR" dirty="0" smtClean="0"/>
              <a:t>Fonte da imagem: http://www.superbwallpapers.com/space/green-nebula-22094/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343F6D-B3BC-43C7-9F61-0D3E4270499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955AC8-A920-4769-B1A2-5912854039D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F7A315-CC19-44C3-8593-18B8EBEC57D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7B8734-B6FD-4E2E-86CF-4B48DF8D703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331C9D-6521-4E9E-9867-0D56DF9C17A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92774E-4E5F-42E4-9C2D-D1ED87FE5F0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347BA4-A96F-4A96-AB57-9474F243713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A8D6FD-40CF-4EB0-807D-3CD31BDC69B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BE96D3-7929-4008-98A5-E4F536520FE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11A674-F612-46AE-A196-8603CB9EACB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F229ED-2D68-4DDB-BE4F-5D3D651D7D6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6C6CC0E-1808-46ED-B6CB-D709E7537B0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ellarium.org/" TargetMode="External"/><Relationship Id="rId2" Type="http://schemas.openxmlformats.org/officeDocument/2006/relationships/hyperlink" Target="aula-1-Links-com-material-de-estudo.pdf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aula-1-teclas-de-atalho-Stellarium.pdf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ubtítulo 3"/>
          <p:cNvSpPr>
            <a:spLocks noGrp="1"/>
          </p:cNvSpPr>
          <p:nvPr>
            <p:ph type="subTitle" idx="1"/>
          </p:nvPr>
        </p:nvSpPr>
        <p:spPr>
          <a:xfrm>
            <a:off x="0" y="1628800"/>
            <a:ext cx="9144000" cy="1752600"/>
          </a:xfrm>
        </p:spPr>
        <p:txBody>
          <a:bodyPr/>
          <a:lstStyle/>
          <a:p>
            <a:r>
              <a:rPr lang="pt-BR" sz="3600" dirty="0" smtClean="0">
                <a:solidFill>
                  <a:srgbClr val="FFC000"/>
                </a:solidFill>
                <a:latin typeface="Century Gothic" pitchFamily="34" charset="0"/>
              </a:rPr>
              <a:t>Apresentação do minicurso</a:t>
            </a:r>
          </a:p>
          <a:p>
            <a:pPr defTabSz="1153698">
              <a:spcBef>
                <a:spcPct val="0"/>
              </a:spcBef>
            </a:pPr>
            <a:r>
              <a:rPr lang="pt-BR" sz="3600" dirty="0" smtClean="0">
                <a:ln w="34925">
                  <a:noFill/>
                </a:ln>
                <a:solidFill>
                  <a:srgbClr val="FFC000"/>
                </a:solidFill>
                <a:latin typeface="Century Gothic" pitchFamily="34" charset="0"/>
                <a:ea typeface="Calibri" pitchFamily="34" charset="0"/>
                <a:cs typeface="Aharoni" pitchFamily="2" charset="-79"/>
              </a:rPr>
              <a:t>Sistemas Planetários</a:t>
            </a:r>
            <a:endParaRPr lang="pt-BR" sz="3600" dirty="0" smtClean="0">
              <a:ln w="34925">
                <a:noFill/>
              </a:ln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0" y="6596063"/>
            <a:ext cx="9144000" cy="261937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pt-BR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pt-BR" sz="1100" dirty="0" smtClean="0">
                <a:solidFill>
                  <a:srgbClr val="FFC000"/>
                </a:solidFill>
                <a:latin typeface="Century Gothic" pitchFamily="34" charset="0"/>
              </a:rPr>
              <a:t>Imagem de fundo: céu de São Carlos na data de fundação do observatório Dietrich </a:t>
            </a:r>
            <a:r>
              <a:rPr lang="pt-BR" sz="1100" dirty="0" err="1" smtClean="0">
                <a:solidFill>
                  <a:srgbClr val="FFC000"/>
                </a:solidFill>
                <a:latin typeface="Century Gothic" pitchFamily="34" charset="0"/>
              </a:rPr>
              <a:t>Schiel</a:t>
            </a:r>
            <a:r>
              <a:rPr lang="pt-BR" sz="1100" dirty="0" smtClean="0">
                <a:solidFill>
                  <a:srgbClr val="FFC000"/>
                </a:solidFill>
                <a:latin typeface="Century Gothic" pitchFamily="34" charset="0"/>
              </a:rPr>
              <a:t> (10/04/86, 20:00 TL) crédito: </a:t>
            </a:r>
            <a:r>
              <a:rPr lang="pt-BR" sz="1100" dirty="0" err="1" smtClean="0">
                <a:solidFill>
                  <a:srgbClr val="FFC000"/>
                </a:solidFill>
                <a:latin typeface="Century Gothic" pitchFamily="34" charset="0"/>
              </a:rPr>
              <a:t>Stellarium</a:t>
            </a:r>
            <a:endParaRPr lang="pt-BR" sz="110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3076" name="AutoShape 9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077" name="AutoShape 11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078" name="AutoShape 13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016" y="66528"/>
            <a:ext cx="2699792" cy="1448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44624"/>
            <a:ext cx="152382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tângulo 10"/>
          <p:cNvSpPr/>
          <p:nvPr/>
        </p:nvSpPr>
        <p:spPr>
          <a:xfrm>
            <a:off x="5701362" y="1213302"/>
            <a:ext cx="405521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050" b="1" dirty="0" smtClean="0">
                <a:solidFill>
                  <a:schemeClr val="bg1"/>
                </a:solidFill>
                <a:latin typeface="Century Gothic" pitchFamily="34" charset="0"/>
              </a:rPr>
              <a:t>Centro de Divulgação da Astronomia</a:t>
            </a:r>
          </a:p>
          <a:p>
            <a:pPr algn="ctr"/>
            <a:r>
              <a:rPr lang="pt-BR" sz="1050" b="1" dirty="0" smtClean="0">
                <a:solidFill>
                  <a:schemeClr val="bg1"/>
                </a:solidFill>
                <a:latin typeface="Century Gothic" pitchFamily="34" charset="0"/>
              </a:rPr>
              <a:t>Observatório Dietrich </a:t>
            </a:r>
            <a:r>
              <a:rPr lang="pt-BR" sz="1050" b="1" dirty="0" err="1" smtClean="0">
                <a:solidFill>
                  <a:schemeClr val="bg1"/>
                </a:solidFill>
                <a:latin typeface="Century Gothic" pitchFamily="34" charset="0"/>
              </a:rPr>
              <a:t>Schiel</a:t>
            </a:r>
            <a:endParaRPr lang="pt-BR" sz="1050" b="1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5652120" y="5212357"/>
            <a:ext cx="34563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000" dirty="0" smtClean="0">
                <a:solidFill>
                  <a:srgbClr val="FFC000"/>
                </a:solidFill>
                <a:latin typeface="Century Gothic" pitchFamily="34" charset="0"/>
              </a:rPr>
              <a:t>André Luiz da Silva/</a:t>
            </a:r>
          </a:p>
          <a:p>
            <a:pPr algn="l"/>
            <a:r>
              <a:rPr lang="pt-BR" sz="2000" dirty="0" smtClean="0">
                <a:solidFill>
                  <a:srgbClr val="FFC000"/>
                </a:solidFill>
                <a:latin typeface="Century Gothic" pitchFamily="34" charset="0"/>
              </a:rPr>
              <a:t>Jorge </a:t>
            </a:r>
            <a:r>
              <a:rPr lang="pt-BR" sz="2000" dirty="0" err="1" smtClean="0">
                <a:solidFill>
                  <a:srgbClr val="FFC000"/>
                </a:solidFill>
                <a:latin typeface="Century Gothic" pitchFamily="34" charset="0"/>
              </a:rPr>
              <a:t>Hönel</a:t>
            </a:r>
            <a:endParaRPr lang="pt-BR" sz="2000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 algn="l"/>
            <a:r>
              <a:rPr lang="pt-BR" sz="1400" dirty="0" smtClean="0">
                <a:solidFill>
                  <a:srgbClr val="FFC000"/>
                </a:solidFill>
                <a:latin typeface="Century Gothic" pitchFamily="34" charset="0"/>
              </a:rPr>
              <a:t>Observatório  Dietrich </a:t>
            </a:r>
            <a:r>
              <a:rPr lang="pt-BR" sz="1400" dirty="0" err="1" smtClean="0">
                <a:solidFill>
                  <a:srgbClr val="FFC000"/>
                </a:solidFill>
                <a:latin typeface="Century Gothic" pitchFamily="34" charset="0"/>
              </a:rPr>
              <a:t>Schiel</a:t>
            </a:r>
            <a:endParaRPr lang="pt-BR" sz="1400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 algn="l"/>
            <a:r>
              <a:rPr lang="pt-BR" sz="1400" dirty="0" smtClean="0">
                <a:solidFill>
                  <a:srgbClr val="FFC000"/>
                </a:solidFill>
                <a:latin typeface="Century Gothic" pitchFamily="34" charset="0"/>
              </a:rPr>
              <a:t>/CDCC/USP</a:t>
            </a:r>
          </a:p>
          <a:p>
            <a:endParaRPr lang="pt-BR" dirty="0">
              <a:solidFill>
                <a:schemeClr val="accent1"/>
              </a:solidFill>
            </a:endParaRPr>
          </a:p>
        </p:txBody>
      </p:sp>
      <p:sp>
        <p:nvSpPr>
          <p:cNvPr id="15" name="Rectangle 18"/>
          <p:cNvSpPr>
            <a:spLocks noChangeArrowheads="1"/>
          </p:cNvSpPr>
          <p:nvPr/>
        </p:nvSpPr>
        <p:spPr bwMode="auto">
          <a:xfrm>
            <a:off x="1" y="-173421"/>
            <a:ext cx="117293" cy="362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15370" tIns="57685" rIns="115370" bIns="57685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6" name="Rectangle 20"/>
          <p:cNvSpPr>
            <a:spLocks noChangeArrowheads="1"/>
          </p:cNvSpPr>
          <p:nvPr/>
        </p:nvSpPr>
        <p:spPr bwMode="auto">
          <a:xfrm>
            <a:off x="1" y="19461"/>
            <a:ext cx="117293" cy="362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15370" tIns="57685" rIns="115370" bIns="57685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17" name="Picture 2" descr="C:\Users\ANDRE\Documents\1-OBSERVATÓRIO\1-ATIVIDADES\4-Minicursos\minicursos-2015\2-minicurso-Sist-Planet-prim-sem-2015\divulgacao\logo-minicurso-Sist-Planet.png"/>
          <p:cNvPicPr>
            <a:picLocks noChangeAspect="1" noChangeArrowheads="1"/>
          </p:cNvPicPr>
          <p:nvPr/>
        </p:nvPicPr>
        <p:blipFill>
          <a:blip r:embed="rId5" cstate="print"/>
          <a:srcRect l="11818" t="28701" r="10130" b="25325"/>
          <a:stretch>
            <a:fillRect/>
          </a:stretch>
        </p:blipFill>
        <p:spPr bwMode="auto">
          <a:xfrm>
            <a:off x="2483768" y="2852936"/>
            <a:ext cx="4109872" cy="242071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323528" y="327422"/>
            <a:ext cx="8568952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dirty="0" smtClean="0">
                <a:solidFill>
                  <a:srgbClr val="FFC000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aula 4:</a:t>
            </a:r>
          </a:p>
          <a:p>
            <a:r>
              <a:rPr lang="pt-BR" sz="3600" dirty="0" smtClean="0">
                <a:solidFill>
                  <a:srgbClr val="FFC000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algn="l">
              <a:buFont typeface="Arial" pitchFamily="34" charset="0"/>
              <a:buChar char="•"/>
            </a:pPr>
            <a:r>
              <a:rPr lang="pt-BR" sz="3600" b="0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pt-BR" sz="3200" b="0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formação do Sistema Solar </a:t>
            </a:r>
          </a:p>
          <a:p>
            <a:pPr algn="l">
              <a:buFont typeface="Arial" pitchFamily="34" charset="0"/>
              <a:buChar char="•"/>
            </a:pPr>
            <a:endParaRPr lang="pt-BR" sz="3200" b="0" dirty="0" smtClean="0">
              <a:solidFill>
                <a:schemeClr val="bg1"/>
              </a:solidFill>
              <a:latin typeface="Century Gothic" pitchFamily="34" charset="0"/>
              <a:ea typeface="Times New Roman" pitchFamily="18" charset="0"/>
              <a:cs typeface="Arial" pitchFamily="34" charset="0"/>
            </a:endParaRPr>
          </a:p>
          <a:p>
            <a:pPr marL="261938" indent="-261938" algn="l">
              <a:buFont typeface="Arial" pitchFamily="34" charset="0"/>
              <a:buChar char="•"/>
            </a:pPr>
            <a:r>
              <a:rPr lang="pt-BR" sz="3200" b="0" dirty="0" err="1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exoplanetas</a:t>
            </a:r>
            <a:r>
              <a:rPr lang="pt-BR" sz="3200" b="0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: sub anãs marrons, júpiteres quentes, superterras e planetas semelhantes à Terra</a:t>
            </a:r>
          </a:p>
          <a:p>
            <a:pPr algn="l">
              <a:buFont typeface="Arial" pitchFamily="34" charset="0"/>
              <a:buChar char="•"/>
            </a:pPr>
            <a:endParaRPr lang="pt-BR" sz="3200" b="0" dirty="0" smtClean="0">
              <a:solidFill>
                <a:schemeClr val="bg1"/>
              </a:solidFill>
              <a:latin typeface="Century Gothic" pitchFamily="34" charset="0"/>
              <a:ea typeface="Times New Roman" pitchFamily="18" charset="0"/>
              <a:cs typeface="Arial" pitchFamily="34" charset="0"/>
            </a:endParaRPr>
          </a:p>
          <a:p>
            <a:pPr algn="l">
              <a:buFont typeface="Arial" pitchFamily="34" charset="0"/>
              <a:buChar char="•"/>
            </a:pPr>
            <a:r>
              <a:rPr lang="pt-BR" sz="3200" b="0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 faixa de </a:t>
            </a:r>
            <a:r>
              <a:rPr lang="pt-BR" sz="3200" b="0" dirty="0" err="1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habitabilidade</a:t>
            </a:r>
            <a:endParaRPr lang="pt-BR" sz="3200" b="0" dirty="0" smtClean="0">
              <a:solidFill>
                <a:schemeClr val="bg1"/>
              </a:solidFill>
              <a:latin typeface="Century Gothic" pitchFamily="34" charset="0"/>
              <a:ea typeface="Times New Roman" pitchFamily="18" charset="0"/>
              <a:cs typeface="Arial" pitchFamily="34" charset="0"/>
            </a:endParaRPr>
          </a:p>
          <a:p>
            <a:pPr algn="l">
              <a:buFont typeface="Arial" pitchFamily="34" charset="0"/>
              <a:buChar char="•"/>
            </a:pPr>
            <a:endParaRPr lang="pt-BR" sz="3200" b="0" dirty="0" smtClean="0">
              <a:solidFill>
                <a:schemeClr val="bg1"/>
              </a:solidFill>
              <a:latin typeface="Century Gothic" pitchFamily="34" charset="0"/>
              <a:ea typeface="Times New Roman" pitchFamily="18" charset="0"/>
              <a:cs typeface="Arial" pitchFamily="34" charset="0"/>
            </a:endParaRPr>
          </a:p>
          <a:p>
            <a:pPr algn="l">
              <a:buFont typeface="Arial" pitchFamily="34" charset="0"/>
              <a:buChar char="•"/>
            </a:pPr>
            <a:r>
              <a:rPr lang="pt-BR" sz="3200" b="0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 métodos de detecção de </a:t>
            </a:r>
            <a:r>
              <a:rPr lang="pt-BR" sz="3200" b="0" dirty="0" err="1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exoplanetas</a:t>
            </a:r>
            <a:endParaRPr lang="pt-BR" sz="32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ctrTitle"/>
          </p:nvPr>
        </p:nvSpPr>
        <p:spPr bwMode="auto">
          <a:xfrm>
            <a:off x="611560" y="980728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pt-BR" sz="3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>Indicações para estudos</a:t>
            </a:r>
            <a:br>
              <a:rPr kumimoji="0" lang="pt-BR" sz="3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</a:br>
            <a:r>
              <a:rPr lang="pt-BR" sz="3600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pt-BR" sz="3600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</a:br>
            <a:endParaRPr kumimoji="0" lang="pt-BR" sz="20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83568" y="1700808"/>
            <a:ext cx="7920880" cy="1752600"/>
          </a:xfrm>
          <a:ln>
            <a:noFill/>
          </a:ln>
        </p:spPr>
        <p:txBody>
          <a:bodyPr/>
          <a:lstStyle/>
          <a:p>
            <a:pPr algn="l">
              <a:buClr>
                <a:srgbClr val="FFC000"/>
              </a:buClr>
              <a:buFont typeface="Wingdings" pitchFamily="2" charset="2"/>
              <a:buChar char="v"/>
            </a:pPr>
            <a:r>
              <a:rPr lang="pt-BR" b="0" dirty="0" smtClean="0">
                <a:solidFill>
                  <a:srgbClr val="00C85A"/>
                </a:solidFill>
                <a:latin typeface="Century Gothic" pitchFamily="34" charset="0"/>
                <a:hlinkClick r:id="rId2" action="ppaction://hlinkfile"/>
              </a:rPr>
              <a:t>Material de estudo para </a:t>
            </a:r>
            <a:r>
              <a:rPr lang="pt-BR" b="0" i="1" dirty="0" smtClean="0">
                <a:solidFill>
                  <a:srgbClr val="00C85A"/>
                </a:solidFill>
                <a:latin typeface="Century Gothic" pitchFamily="34" charset="0"/>
                <a:hlinkClick r:id="rId2" action="ppaction://hlinkfile"/>
              </a:rPr>
              <a:t>download</a:t>
            </a:r>
            <a:endParaRPr lang="pt-BR" b="0" i="1" dirty="0" smtClean="0">
              <a:solidFill>
                <a:srgbClr val="00C85A"/>
              </a:solidFill>
              <a:latin typeface="Century Gothic" pitchFamily="34" charset="0"/>
            </a:endParaRPr>
          </a:p>
          <a:p>
            <a:pPr algn="l">
              <a:buClr>
                <a:srgbClr val="FFC000"/>
              </a:buClr>
              <a:buFont typeface="Wingdings" pitchFamily="2" charset="2"/>
              <a:buChar char="v"/>
            </a:pPr>
            <a:endParaRPr lang="pt-BR" b="0" i="1" dirty="0" smtClean="0">
              <a:solidFill>
                <a:srgbClr val="00C85A"/>
              </a:solidFill>
              <a:latin typeface="Century Gothic" pitchFamily="34" charset="0"/>
            </a:endParaRPr>
          </a:p>
          <a:p>
            <a:pPr algn="l">
              <a:buClr>
                <a:srgbClr val="FFC000"/>
              </a:buClr>
              <a:buFont typeface="Wingdings" pitchFamily="2" charset="2"/>
              <a:buChar char="v"/>
            </a:pPr>
            <a:r>
              <a:rPr lang="pt-BR" b="0" dirty="0" smtClean="0">
                <a:solidFill>
                  <a:srgbClr val="FFC000"/>
                </a:solidFill>
                <a:latin typeface="Century Gothic" pitchFamily="34" charset="0"/>
                <a:hlinkClick r:id="rId3"/>
              </a:rPr>
              <a:t>Link para Download do </a:t>
            </a:r>
            <a:r>
              <a:rPr lang="pt-BR" b="0" dirty="0" err="1" smtClean="0">
                <a:solidFill>
                  <a:srgbClr val="FFC000"/>
                </a:solidFill>
                <a:latin typeface="Century Gothic" pitchFamily="34" charset="0"/>
                <a:hlinkClick r:id="rId3"/>
              </a:rPr>
              <a:t>Stellarium</a:t>
            </a:r>
            <a:endParaRPr lang="pt-BR" b="0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 algn="l">
              <a:buClr>
                <a:srgbClr val="FFC000"/>
              </a:buClr>
              <a:buFont typeface="Wingdings" pitchFamily="2" charset="2"/>
              <a:buChar char="v"/>
            </a:pPr>
            <a:endParaRPr lang="pt-BR" b="0" i="1" dirty="0" smtClean="0">
              <a:solidFill>
                <a:srgbClr val="00C85A"/>
              </a:solidFill>
              <a:latin typeface="Century Gothic" pitchFamily="34" charset="0"/>
            </a:endParaRPr>
          </a:p>
          <a:p>
            <a:pPr algn="l">
              <a:buClr>
                <a:srgbClr val="FFC000"/>
              </a:buClr>
              <a:buFont typeface="Wingdings" pitchFamily="2" charset="2"/>
              <a:buChar char="v"/>
            </a:pPr>
            <a:r>
              <a:rPr lang="pt-BR" b="0" dirty="0" smtClean="0">
                <a:solidFill>
                  <a:srgbClr val="00C85A"/>
                </a:solidFill>
                <a:latin typeface="Century Gothic" pitchFamily="34" charset="0"/>
                <a:hlinkClick r:id="rId4" action="ppaction://hlinkfile"/>
              </a:rPr>
              <a:t>Teclas de atalho do </a:t>
            </a:r>
            <a:r>
              <a:rPr lang="pt-BR" b="0" dirty="0" err="1" smtClean="0">
                <a:solidFill>
                  <a:srgbClr val="00C85A"/>
                </a:solidFill>
                <a:latin typeface="Century Gothic" pitchFamily="34" charset="0"/>
                <a:hlinkClick r:id="rId4" action="ppaction://hlinkfile"/>
              </a:rPr>
              <a:t>Stellarium</a:t>
            </a:r>
            <a:endParaRPr lang="pt-BR" b="0" dirty="0" smtClean="0">
              <a:solidFill>
                <a:srgbClr val="00C85A"/>
              </a:solidFill>
              <a:latin typeface="Century Gothic" pitchFamily="34" charset="0"/>
            </a:endParaRPr>
          </a:p>
          <a:p>
            <a:pPr algn="l">
              <a:buClr>
                <a:srgbClr val="FFC000"/>
              </a:buClr>
              <a:buFont typeface="Wingdings" pitchFamily="2" charset="2"/>
              <a:buChar char="v"/>
            </a:pPr>
            <a:endParaRPr lang="pt-BR" b="0" dirty="0" smtClean="0">
              <a:solidFill>
                <a:srgbClr val="00C85A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ctrTitle"/>
          </p:nvPr>
        </p:nvSpPr>
        <p:spPr bwMode="auto">
          <a:xfrm>
            <a:off x="251520" y="116632"/>
            <a:ext cx="7772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3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>Objetivos:</a:t>
            </a:r>
            <a:endParaRPr kumimoji="0" lang="pt-BR" sz="20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323528" y="980728"/>
            <a:ext cx="842493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>
                <a:srgbClr val="FFC000"/>
              </a:buClr>
              <a:buFont typeface="Wingdings" pitchFamily="2" charset="2"/>
              <a:buChar char="v"/>
            </a:pPr>
            <a:r>
              <a:rPr lang="pt-BR" sz="3600" b="0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pt-BR" sz="3600" b="0" dirty="0" smtClean="0">
                <a:solidFill>
                  <a:srgbClr val="FFC000"/>
                </a:solidFill>
                <a:latin typeface="Century Gothic" pitchFamily="34" charset="0"/>
              </a:rPr>
              <a:t>Repassar os conceitos Introdução à Astronomia sobre o tema </a:t>
            </a:r>
          </a:p>
          <a:p>
            <a:pPr algn="l">
              <a:buClr>
                <a:srgbClr val="FFC000"/>
              </a:buClr>
              <a:buFont typeface="Wingdings" pitchFamily="2" charset="2"/>
              <a:buChar char="v"/>
            </a:pPr>
            <a:endParaRPr lang="pt-BR" sz="3600" b="0" dirty="0" smtClean="0">
              <a:solidFill>
                <a:schemeClr val="bg1"/>
              </a:solidFill>
              <a:latin typeface="Century Gothic" pitchFamily="34" charset="0"/>
              <a:ea typeface="Times New Roman" pitchFamily="18" charset="0"/>
              <a:cs typeface="Arial" pitchFamily="34" charset="0"/>
            </a:endParaRPr>
          </a:p>
          <a:p>
            <a:pPr algn="l">
              <a:buClr>
                <a:srgbClr val="FFC000"/>
              </a:buClr>
              <a:buFont typeface="Wingdings" pitchFamily="2" charset="2"/>
              <a:buChar char="v"/>
            </a:pPr>
            <a:endParaRPr lang="pt-BR" sz="3600" b="0" dirty="0" smtClean="0">
              <a:solidFill>
                <a:schemeClr val="bg1"/>
              </a:solidFill>
              <a:latin typeface="Century Gothic" pitchFamily="34" charset="0"/>
              <a:ea typeface="Times New Roman" pitchFamily="18" charset="0"/>
              <a:cs typeface="Arial" pitchFamily="34" charset="0"/>
            </a:endParaRPr>
          </a:p>
          <a:p>
            <a:pPr algn="l">
              <a:buClr>
                <a:srgbClr val="FFC000"/>
              </a:buClr>
              <a:buFont typeface="Wingdings" pitchFamily="2" charset="2"/>
              <a:buChar char="v"/>
            </a:pPr>
            <a:r>
              <a:rPr lang="pt-BR" sz="3600" b="0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pt-BR" sz="3600" b="0" dirty="0" smtClean="0">
                <a:solidFill>
                  <a:srgbClr val="FFC000"/>
                </a:solidFill>
                <a:latin typeface="Century Gothic" pitchFamily="34" charset="0"/>
              </a:rPr>
              <a:t>Ênfase no Sistema Solar;</a:t>
            </a:r>
          </a:p>
          <a:p>
            <a:pPr algn="l">
              <a:buClr>
                <a:srgbClr val="FFC000"/>
              </a:buClr>
              <a:buFont typeface="Wingdings" pitchFamily="2" charset="2"/>
              <a:buChar char="v"/>
            </a:pPr>
            <a:endParaRPr lang="pt-BR" sz="3600" b="0" dirty="0" smtClean="0">
              <a:solidFill>
                <a:schemeClr val="bg1"/>
              </a:solidFill>
              <a:latin typeface="Century Gothic" pitchFamily="34" charset="0"/>
              <a:ea typeface="Times New Roman" pitchFamily="18" charset="0"/>
              <a:cs typeface="Arial" pitchFamily="34" charset="0"/>
            </a:endParaRPr>
          </a:p>
          <a:p>
            <a:pPr algn="l">
              <a:buClr>
                <a:srgbClr val="FFC000"/>
              </a:buClr>
              <a:buFont typeface="Wingdings" pitchFamily="2" charset="2"/>
              <a:buChar char="v"/>
            </a:pPr>
            <a:endParaRPr lang="pt-BR" sz="3600" b="0" dirty="0" smtClean="0">
              <a:solidFill>
                <a:schemeClr val="bg1"/>
              </a:solidFill>
              <a:latin typeface="Century Gothic" pitchFamily="34" charset="0"/>
              <a:ea typeface="Times New Roman" pitchFamily="18" charset="0"/>
              <a:cs typeface="Arial" pitchFamily="34" charset="0"/>
            </a:endParaRPr>
          </a:p>
          <a:p>
            <a:pPr algn="l">
              <a:buClr>
                <a:srgbClr val="FFC000"/>
              </a:buClr>
              <a:buFont typeface="Wingdings" pitchFamily="2" charset="2"/>
              <a:buChar char="v"/>
            </a:pPr>
            <a:r>
              <a:rPr lang="pt-BR" sz="3600" b="0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pt-BR" sz="3600" b="0" dirty="0" smtClean="0">
                <a:solidFill>
                  <a:srgbClr val="FFC000"/>
                </a:solidFill>
                <a:latin typeface="Century Gothic" pitchFamily="34" charset="0"/>
              </a:rPr>
              <a:t>Visão geral sobre métodos de detecção de </a:t>
            </a:r>
            <a:r>
              <a:rPr lang="pt-BR" sz="3600" b="0" dirty="0" err="1" smtClean="0">
                <a:solidFill>
                  <a:srgbClr val="FFC000"/>
                </a:solidFill>
                <a:latin typeface="Century Gothic" pitchFamily="34" charset="0"/>
              </a:rPr>
              <a:t>exoplanetas</a:t>
            </a:r>
            <a:endParaRPr lang="pt-BR" sz="3600" b="0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 algn="l">
              <a:buFont typeface="Arial" pitchFamily="34" charset="0"/>
              <a:buChar char="•"/>
            </a:pPr>
            <a:endParaRPr lang="pt-BR" sz="36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23528" y="1774553"/>
            <a:ext cx="7848872" cy="372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3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>Público-alvo:</a:t>
            </a:r>
            <a:r>
              <a:rPr kumimoji="0" lang="pt-BR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pt-BR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</a:b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rgbClr val="00C85A"/>
              </a:solidFill>
              <a:effectLst/>
              <a:latin typeface="Century Gothic" pitchFamily="34" charset="0"/>
              <a:cs typeface="Arial" pitchFamily="34" charset="0"/>
            </a:endParaRPr>
          </a:p>
          <a:p>
            <a:pPr algn="l"/>
            <a:r>
              <a:rPr lang="pt-BR" sz="3200" b="0" dirty="0" smtClean="0">
                <a:solidFill>
                  <a:srgbClr val="FFC000"/>
                </a:solidFill>
                <a:latin typeface="Century Gothic" pitchFamily="34" charset="0"/>
              </a:rPr>
              <a:t>interessados em geral com idade igual ou superior a 14 anos. </a:t>
            </a:r>
            <a:r>
              <a:rPr lang="pt-BR" sz="2800" dirty="0" smtClean="0">
                <a:solidFill>
                  <a:srgbClr val="00C85A"/>
                </a:solidFill>
                <a:latin typeface="Century Gothic" pitchFamily="34" charset="0"/>
              </a:rPr>
              <a:t/>
            </a:r>
            <a:br>
              <a:rPr lang="pt-BR" sz="2800" dirty="0" smtClean="0">
                <a:solidFill>
                  <a:srgbClr val="00C85A"/>
                </a:solidFill>
                <a:latin typeface="Century Gothic" pitchFamily="34" charset="0"/>
              </a:rPr>
            </a:br>
            <a:r>
              <a:rPr lang="pt-BR" sz="2400" dirty="0" smtClean="0">
                <a:solidFill>
                  <a:srgbClr val="00C85A"/>
                </a:solidFill>
                <a:latin typeface="Century Gothic" pitchFamily="34" charset="0"/>
              </a:rPr>
              <a:t/>
            </a:r>
            <a:br>
              <a:rPr lang="pt-BR" sz="2400" dirty="0" smtClean="0">
                <a:solidFill>
                  <a:srgbClr val="00C85A"/>
                </a:solidFill>
                <a:latin typeface="Century Gothic" pitchFamily="34" charset="0"/>
              </a:rPr>
            </a:b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</a:b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Century Gothic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</a:br>
            <a:endParaRPr kumimoji="0" lang="pt-BR" sz="20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Century Gothic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ctrTitle"/>
          </p:nvPr>
        </p:nvSpPr>
        <p:spPr bwMode="auto">
          <a:xfrm>
            <a:off x="323528" y="167199"/>
            <a:ext cx="7772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3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>Duração e horário:</a:t>
            </a:r>
            <a:endParaRPr kumimoji="0" lang="pt-BR" sz="20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9396536" y="1340768"/>
            <a:ext cx="8892480" cy="5112568"/>
          </a:xfrm>
        </p:spPr>
        <p:txBody>
          <a:bodyPr/>
          <a:lstStyle/>
          <a:p>
            <a:pPr algn="l"/>
            <a:r>
              <a:rPr lang="pt-BR" b="0" dirty="0" smtClean="0">
                <a:solidFill>
                  <a:srgbClr val="FFC000"/>
                </a:solidFill>
                <a:latin typeface="Century Gothic" pitchFamily="34" charset="0"/>
              </a:rPr>
              <a:t/>
            </a:r>
            <a:br>
              <a:rPr lang="pt-BR" b="0" dirty="0" smtClean="0">
                <a:solidFill>
                  <a:srgbClr val="FFC000"/>
                </a:solidFill>
                <a:latin typeface="Century Gothic" pitchFamily="34" charset="0"/>
              </a:rPr>
            </a:br>
            <a:r>
              <a:rPr lang="pt-BR" b="0" dirty="0" smtClean="0">
                <a:solidFill>
                  <a:srgbClr val="FFC000"/>
                </a:solidFill>
                <a:latin typeface="Century Gothic" pitchFamily="34" charset="0"/>
              </a:rPr>
              <a:t/>
            </a:r>
            <a:br>
              <a:rPr lang="pt-BR" b="0" dirty="0" smtClean="0">
                <a:solidFill>
                  <a:srgbClr val="FFC000"/>
                </a:solidFill>
                <a:latin typeface="Century Gothic" pitchFamily="34" charset="0"/>
              </a:rPr>
            </a:br>
            <a:r>
              <a:rPr lang="pt-BR" b="0" dirty="0" smtClean="0">
                <a:solidFill>
                  <a:srgbClr val="FFC000"/>
                </a:solidFill>
                <a:latin typeface="Century Gothic" pitchFamily="34" charset="0"/>
              </a:rPr>
              <a:t/>
            </a:r>
            <a:br>
              <a:rPr lang="pt-BR" b="0" dirty="0" smtClean="0">
                <a:solidFill>
                  <a:srgbClr val="FFC000"/>
                </a:solidFill>
                <a:latin typeface="Century Gothic" pitchFamily="34" charset="0"/>
              </a:rPr>
            </a:br>
            <a:r>
              <a:rPr lang="pt-BR" b="0" dirty="0" smtClean="0">
                <a:solidFill>
                  <a:srgbClr val="FFC000"/>
                </a:solidFill>
                <a:latin typeface="Century Gothic" pitchFamily="34" charset="0"/>
              </a:rPr>
              <a:t/>
            </a:r>
            <a:br>
              <a:rPr lang="pt-BR" b="0" dirty="0" smtClean="0">
                <a:solidFill>
                  <a:srgbClr val="FFC000"/>
                </a:solidFill>
                <a:latin typeface="Century Gothic" pitchFamily="34" charset="0"/>
              </a:rPr>
            </a:br>
            <a:r>
              <a:rPr lang="pt-BR" b="0" dirty="0" smtClean="0">
                <a:solidFill>
                  <a:srgbClr val="FFC000"/>
                </a:solidFill>
                <a:latin typeface="Century Gothic" pitchFamily="34" charset="0"/>
              </a:rPr>
              <a:t/>
            </a:r>
            <a:br>
              <a:rPr lang="pt-BR" b="0" dirty="0" smtClean="0">
                <a:solidFill>
                  <a:srgbClr val="FFC000"/>
                </a:solidFill>
                <a:latin typeface="Century Gothic" pitchFamily="34" charset="0"/>
              </a:rPr>
            </a:br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0" y="1062603"/>
            <a:ext cx="9144000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pt-BR" sz="3600" b="0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 </a:t>
            </a:r>
            <a:endParaRPr lang="pt-BR" sz="3600" b="0" dirty="0" smtClean="0">
              <a:solidFill>
                <a:srgbClr val="FF0000"/>
              </a:solidFill>
              <a:latin typeface="Century Gothic" pitchFamily="34" charset="0"/>
            </a:endParaRPr>
          </a:p>
          <a:p>
            <a:pPr algn="l">
              <a:buClr>
                <a:srgbClr val="FFC000"/>
              </a:buClr>
              <a:buFont typeface="Wingdings" pitchFamily="2" charset="2"/>
              <a:buChar char="v"/>
            </a:pPr>
            <a:r>
              <a:rPr lang="pt-BR" sz="3600" b="0" dirty="0" smtClean="0">
                <a:solidFill>
                  <a:srgbClr val="FF0000"/>
                </a:solidFill>
                <a:latin typeface="Century Gothic" pitchFamily="34" charset="0"/>
              </a:rPr>
              <a:t> </a:t>
            </a:r>
            <a:r>
              <a:rPr lang="pt-BR" sz="3200" b="0" dirty="0" smtClean="0">
                <a:solidFill>
                  <a:srgbClr val="FFC000"/>
                </a:solidFill>
                <a:latin typeface="Century Gothic" pitchFamily="34" charset="0"/>
              </a:rPr>
              <a:t>quatro semanas </a:t>
            </a:r>
          </a:p>
          <a:p>
            <a:pPr algn="l"/>
            <a:r>
              <a:rPr lang="pt-BR" sz="3200" b="0" dirty="0" smtClean="0">
                <a:solidFill>
                  <a:srgbClr val="FFC000"/>
                </a:solidFill>
                <a:latin typeface="Century Gothic" pitchFamily="34" charset="0"/>
              </a:rPr>
              <a:t>(11 de novembro  a 02 de dezembro - 2016);</a:t>
            </a:r>
            <a:endParaRPr lang="pt-BR" sz="3200" b="0" dirty="0" smtClean="0">
              <a:solidFill>
                <a:srgbClr val="FF0000"/>
              </a:solidFill>
              <a:latin typeface="Century Gothic" pitchFamily="34" charset="0"/>
            </a:endParaRPr>
          </a:p>
          <a:p>
            <a:pPr algn="l">
              <a:buClr>
                <a:srgbClr val="FF0000"/>
              </a:buClr>
              <a:buFont typeface="Wingdings" pitchFamily="2" charset="2"/>
              <a:buChar char="v"/>
            </a:pPr>
            <a:endParaRPr lang="pt-BR" sz="3200" b="0" dirty="0" smtClean="0">
              <a:solidFill>
                <a:schemeClr val="bg1"/>
              </a:solidFill>
              <a:latin typeface="Century Gothic" pitchFamily="34" charset="0"/>
              <a:ea typeface="Times New Roman" pitchFamily="18" charset="0"/>
              <a:cs typeface="Arial" pitchFamily="34" charset="0"/>
            </a:endParaRPr>
          </a:p>
          <a:p>
            <a:pPr algn="l">
              <a:buClr>
                <a:srgbClr val="FFC000"/>
              </a:buClr>
              <a:buFont typeface="Wingdings" pitchFamily="2" charset="2"/>
              <a:buChar char="v"/>
            </a:pPr>
            <a:r>
              <a:rPr lang="pt-BR" sz="3200" b="0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pt-BR" sz="3200" b="0" dirty="0" smtClean="0">
                <a:solidFill>
                  <a:srgbClr val="FFC000"/>
                </a:solidFill>
                <a:latin typeface="Century Gothic" pitchFamily="34" charset="0"/>
              </a:rPr>
              <a:t>Carga horária de 08 horas</a:t>
            </a:r>
          </a:p>
          <a:p>
            <a:pPr algn="l">
              <a:buClr>
                <a:srgbClr val="FFC000"/>
              </a:buClr>
              <a:buFont typeface="Wingdings" pitchFamily="2" charset="2"/>
              <a:buChar char="v"/>
            </a:pPr>
            <a:endParaRPr lang="pt-BR" sz="3200" b="0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 algn="l">
              <a:buClr>
                <a:srgbClr val="FFC000"/>
              </a:buClr>
              <a:buFont typeface="Wingdings" pitchFamily="2" charset="2"/>
              <a:buChar char="v"/>
            </a:pPr>
            <a:r>
              <a:rPr lang="pt-BR" sz="3200" b="0" dirty="0" smtClean="0">
                <a:solidFill>
                  <a:srgbClr val="FFC000"/>
                </a:solidFill>
                <a:latin typeface="Century Gothic" pitchFamily="34" charset="0"/>
              </a:rPr>
              <a:t>Sempre às sextas-feiras, das 15h às 17h</a:t>
            </a:r>
            <a:endParaRPr lang="pt-BR" sz="32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23528" y="550421"/>
            <a:ext cx="784887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3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>Certificado de participação:</a:t>
            </a:r>
            <a:endParaRPr kumimoji="0" lang="pt-BR" sz="20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3" name="Rectangle 1"/>
          <p:cNvSpPr txBox="1">
            <a:spLocks noChangeArrowheads="1"/>
          </p:cNvSpPr>
          <p:nvPr/>
        </p:nvSpPr>
        <p:spPr bwMode="auto">
          <a:xfrm>
            <a:off x="539552" y="1887210"/>
            <a:ext cx="7848872" cy="47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Será concedido para os participantes que obtiverem </a:t>
            </a:r>
            <a:r>
              <a:rPr lang="pt-BR" sz="3200" b="0" kern="0" dirty="0" smtClean="0">
                <a:solidFill>
                  <a:srgbClr val="FFC000"/>
                </a:solidFill>
                <a:latin typeface="Century Gothic" pitchFamily="34" charset="0"/>
                <a:ea typeface="+mj-ea"/>
                <a:cs typeface="+mj-cs"/>
              </a:rPr>
              <a:t>frequência maior que 8</a:t>
            </a:r>
            <a:r>
              <a:rPr kumimoji="0" lang="pt-BR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5% 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3200" b="0" i="0" u="none" strike="noStrike" kern="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(ou seja, precisará comparecer às quatro aulas!)</a:t>
            </a:r>
            <a:r>
              <a:rPr kumimoji="0" lang="pt-BR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C85A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/>
            </a:r>
            <a:br>
              <a:rPr kumimoji="0" lang="pt-BR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C85A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</a:br>
            <a:r>
              <a:rPr kumimoji="0" lang="pt-BR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C85A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/>
            </a:r>
            <a:br>
              <a:rPr kumimoji="0" lang="pt-BR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C85A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</a:br>
            <a:r>
              <a:rPr kumimoji="0" lang="pt-BR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Gothic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pt-BR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Gothic" pitchFamily="34" charset="0"/>
                <a:ea typeface="Times New Roman" pitchFamily="18" charset="0"/>
                <a:cs typeface="Arial" pitchFamily="34" charset="0"/>
              </a:rPr>
            </a:br>
            <a:endParaRPr kumimoji="0" lang="pt-BR" sz="2400" b="0" i="0" u="none" strike="noStrike" kern="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entury Gothic" pitchFamily="34" charset="0"/>
              <a:ea typeface="+mj-ea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Gothic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pt-B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Gothic" pitchFamily="34" charset="0"/>
                <a:ea typeface="Times New Roman" pitchFamily="18" charset="0"/>
                <a:cs typeface="Arial" pitchFamily="34" charset="0"/>
              </a:rPr>
            </a:br>
            <a:endParaRPr kumimoji="0" lang="pt-BR" sz="2000" b="0" i="0" u="none" strike="noStrike" kern="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entury Gothic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ctrTitle"/>
          </p:nvPr>
        </p:nvSpPr>
        <p:spPr bwMode="auto">
          <a:xfrm>
            <a:off x="755576" y="2708920"/>
            <a:ext cx="77724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3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>Programação do Curso </a:t>
            </a:r>
            <a:r>
              <a:rPr kumimoji="0" lang="pt-BR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pt-BR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</a:b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entury Gothic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51520" y="980728"/>
            <a:ext cx="871296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dirty="0" smtClean="0">
                <a:solidFill>
                  <a:srgbClr val="FFC000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aula 1</a:t>
            </a:r>
            <a:r>
              <a:rPr lang="pt-BR" sz="3600" dirty="0" smtClean="0">
                <a:solidFill>
                  <a:srgbClr val="FFC000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:</a:t>
            </a:r>
          </a:p>
          <a:p>
            <a:endParaRPr lang="pt-BR" sz="3600" b="0" dirty="0" smtClean="0">
              <a:solidFill>
                <a:schemeClr val="bg1"/>
              </a:solidFill>
              <a:latin typeface="Century Gothic" pitchFamily="34" charset="0"/>
              <a:ea typeface="Times New Roman" pitchFamily="18" charset="0"/>
              <a:cs typeface="Arial" pitchFamily="34" charset="0"/>
            </a:endParaRPr>
          </a:p>
          <a:p>
            <a:pPr algn="l"/>
            <a:r>
              <a:rPr lang="pt-BR" sz="3600" b="0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algn="l">
              <a:buFont typeface="Arial" pitchFamily="34" charset="0"/>
              <a:buChar char="•"/>
            </a:pPr>
            <a:r>
              <a:rPr lang="pt-BR" sz="3600" b="0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pt-BR" sz="3600" b="0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pt-BR" sz="3600" b="0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observação dos planetas a partir da superfície terrestre</a:t>
            </a:r>
          </a:p>
          <a:p>
            <a:pPr algn="l">
              <a:buFont typeface="Arial" pitchFamily="34" charset="0"/>
              <a:buChar char="•"/>
            </a:pPr>
            <a:endParaRPr lang="pt-BR" sz="3600" b="0" dirty="0" smtClean="0">
              <a:solidFill>
                <a:schemeClr val="bg1"/>
              </a:solidFill>
              <a:latin typeface="Century Gothic" pitchFamily="34" charset="0"/>
              <a:ea typeface="Times New Roman" pitchFamily="18" charset="0"/>
              <a:cs typeface="Arial" pitchFamily="34" charset="0"/>
            </a:endParaRPr>
          </a:p>
          <a:p>
            <a:pPr algn="l">
              <a:buFont typeface="Arial" pitchFamily="34" charset="0"/>
              <a:buChar char="•"/>
            </a:pPr>
            <a:r>
              <a:rPr lang="pt-BR" sz="3600" b="0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 movimentos e órbitas dos corpos do Sistema Solar</a:t>
            </a:r>
          </a:p>
          <a:p>
            <a:pPr algn="l">
              <a:buFont typeface="Arial" pitchFamily="34" charset="0"/>
              <a:buChar char="•"/>
            </a:pPr>
            <a:endParaRPr lang="pt-BR" sz="3600" b="0" dirty="0" smtClean="0">
              <a:solidFill>
                <a:schemeClr val="bg1"/>
              </a:solidFill>
              <a:latin typeface="Century Gothic" pitchFamily="34" charset="0"/>
              <a:ea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51520" y="548680"/>
            <a:ext cx="871296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dirty="0" smtClean="0">
                <a:solidFill>
                  <a:srgbClr val="FFC000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aula 2:</a:t>
            </a:r>
          </a:p>
          <a:p>
            <a:r>
              <a:rPr lang="pt-BR" sz="3600" dirty="0" smtClean="0">
                <a:solidFill>
                  <a:srgbClr val="FFC000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algn="l"/>
            <a:r>
              <a:rPr lang="pt-BR" sz="3600" b="0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algn="l">
              <a:buFont typeface="Arial" pitchFamily="34" charset="0"/>
              <a:buChar char="•"/>
            </a:pPr>
            <a:r>
              <a:rPr lang="pt-BR" sz="3600" b="0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 planetas </a:t>
            </a:r>
            <a:r>
              <a:rPr lang="pt-BR" sz="3600" b="0" dirty="0" err="1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jovianos</a:t>
            </a:r>
            <a:r>
              <a:rPr lang="pt-BR" sz="3600" b="0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algn="l">
              <a:buFont typeface="Arial" pitchFamily="34" charset="0"/>
              <a:buChar char="•"/>
            </a:pPr>
            <a:endParaRPr lang="pt-BR" sz="3600" b="0" dirty="0" smtClean="0">
              <a:solidFill>
                <a:schemeClr val="bg1"/>
              </a:solidFill>
              <a:latin typeface="Century Gothic" pitchFamily="34" charset="0"/>
              <a:ea typeface="Times New Roman" pitchFamily="18" charset="0"/>
              <a:cs typeface="Arial" pitchFamily="34" charset="0"/>
            </a:endParaRPr>
          </a:p>
          <a:p>
            <a:pPr algn="l">
              <a:buFont typeface="Arial" pitchFamily="34" charset="0"/>
              <a:buChar char="•"/>
            </a:pPr>
            <a:r>
              <a:rPr lang="pt-BR" sz="3600" b="0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 planetas terrestres </a:t>
            </a:r>
          </a:p>
          <a:p>
            <a:pPr algn="l">
              <a:buFont typeface="Arial" pitchFamily="34" charset="0"/>
              <a:buChar char="•"/>
            </a:pPr>
            <a:endParaRPr lang="pt-BR" sz="3600" b="0" dirty="0" smtClean="0">
              <a:solidFill>
                <a:schemeClr val="bg1"/>
              </a:solidFill>
              <a:latin typeface="Century Gothic" pitchFamily="34" charset="0"/>
              <a:ea typeface="Times New Roman" pitchFamily="18" charset="0"/>
              <a:cs typeface="Arial" pitchFamily="34" charset="0"/>
            </a:endParaRPr>
          </a:p>
          <a:p>
            <a:pPr algn="l">
              <a:buFont typeface="Arial" pitchFamily="34" charset="0"/>
              <a:buChar char="•"/>
            </a:pPr>
            <a:r>
              <a:rPr lang="pt-BR" sz="3600" b="0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 satélites</a:t>
            </a:r>
            <a:endParaRPr lang="pt-BR" sz="36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395536" y="44624"/>
            <a:ext cx="8424936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dirty="0" smtClean="0">
                <a:solidFill>
                  <a:srgbClr val="FFC000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aula 3: </a:t>
            </a:r>
          </a:p>
          <a:p>
            <a:endParaRPr lang="pt-BR" dirty="0" smtClean="0">
              <a:solidFill>
                <a:srgbClr val="FFC000"/>
              </a:solidFill>
              <a:latin typeface="Century Gothic" pitchFamily="34" charset="0"/>
              <a:ea typeface="Times New Roman" pitchFamily="18" charset="0"/>
              <a:cs typeface="Arial" pitchFamily="34" charset="0"/>
            </a:endParaRPr>
          </a:p>
          <a:p>
            <a:pPr algn="l">
              <a:buFont typeface="Arial" pitchFamily="34" charset="0"/>
              <a:buChar char="•"/>
            </a:pPr>
            <a:r>
              <a:rPr lang="pt-BR" sz="3600" b="0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pt-BR" sz="3200" b="0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planetas anões e o caso de Plutão</a:t>
            </a:r>
          </a:p>
          <a:p>
            <a:pPr algn="l">
              <a:buFont typeface="Arial" pitchFamily="34" charset="0"/>
              <a:buChar char="•"/>
            </a:pPr>
            <a:endParaRPr lang="pt-BR" sz="3200" b="0" dirty="0" smtClean="0">
              <a:solidFill>
                <a:schemeClr val="bg1"/>
              </a:solidFill>
              <a:latin typeface="Century Gothic" pitchFamily="34" charset="0"/>
              <a:ea typeface="Times New Roman" pitchFamily="18" charset="0"/>
              <a:cs typeface="Arial" pitchFamily="34" charset="0"/>
            </a:endParaRPr>
          </a:p>
          <a:p>
            <a:pPr algn="l">
              <a:buFont typeface="Arial" pitchFamily="34" charset="0"/>
              <a:buChar char="•"/>
            </a:pPr>
            <a:r>
              <a:rPr lang="pt-BR" sz="3200" b="0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 objetos </a:t>
            </a:r>
            <a:r>
              <a:rPr lang="pt-BR" sz="3200" b="0" dirty="0" err="1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transnetunianos</a:t>
            </a:r>
            <a:endParaRPr lang="pt-BR" sz="3200" b="0" dirty="0" smtClean="0">
              <a:solidFill>
                <a:schemeClr val="bg1"/>
              </a:solidFill>
              <a:latin typeface="Century Gothic" pitchFamily="34" charset="0"/>
              <a:ea typeface="Times New Roman" pitchFamily="18" charset="0"/>
              <a:cs typeface="Arial" pitchFamily="34" charset="0"/>
            </a:endParaRPr>
          </a:p>
          <a:p>
            <a:pPr algn="l">
              <a:buFont typeface="Arial" pitchFamily="34" charset="0"/>
              <a:buChar char="•"/>
            </a:pPr>
            <a:endParaRPr lang="pt-BR" sz="3200" b="0" dirty="0" smtClean="0">
              <a:solidFill>
                <a:schemeClr val="bg1"/>
              </a:solidFill>
              <a:latin typeface="Century Gothic" pitchFamily="34" charset="0"/>
              <a:ea typeface="Times New Roman" pitchFamily="18" charset="0"/>
              <a:cs typeface="Arial" pitchFamily="34" charset="0"/>
            </a:endParaRPr>
          </a:p>
          <a:p>
            <a:pPr algn="l">
              <a:buFont typeface="Arial" pitchFamily="34" charset="0"/>
              <a:buChar char="•"/>
            </a:pPr>
            <a:r>
              <a:rPr lang="pt-BR" sz="3200" b="0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 asteroides</a:t>
            </a:r>
          </a:p>
          <a:p>
            <a:pPr algn="l">
              <a:buFont typeface="Arial" pitchFamily="34" charset="0"/>
              <a:buChar char="•"/>
            </a:pPr>
            <a:endParaRPr lang="pt-BR" sz="3200" b="0" dirty="0" smtClean="0">
              <a:solidFill>
                <a:schemeClr val="bg1"/>
              </a:solidFill>
              <a:latin typeface="Century Gothic" pitchFamily="34" charset="0"/>
              <a:ea typeface="Times New Roman" pitchFamily="18" charset="0"/>
              <a:cs typeface="Arial" pitchFamily="34" charset="0"/>
            </a:endParaRPr>
          </a:p>
          <a:p>
            <a:pPr algn="l">
              <a:buFont typeface="Arial" pitchFamily="34" charset="0"/>
              <a:buChar char="•"/>
            </a:pPr>
            <a:r>
              <a:rPr lang="pt-BR" sz="3200" b="0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 cometas</a:t>
            </a:r>
          </a:p>
          <a:p>
            <a:pPr algn="l">
              <a:buFont typeface="Arial" pitchFamily="34" charset="0"/>
              <a:buChar char="•"/>
            </a:pPr>
            <a:endParaRPr lang="pt-BR" sz="3200" b="0" dirty="0" smtClean="0">
              <a:solidFill>
                <a:schemeClr val="bg1"/>
              </a:solidFill>
              <a:latin typeface="Century Gothic" pitchFamily="34" charset="0"/>
              <a:ea typeface="Times New Roman" pitchFamily="18" charset="0"/>
              <a:cs typeface="Arial" pitchFamily="34" charset="0"/>
            </a:endParaRPr>
          </a:p>
          <a:p>
            <a:pPr algn="l">
              <a:buFont typeface="Arial" pitchFamily="34" charset="0"/>
              <a:buChar char="•"/>
            </a:pPr>
            <a:r>
              <a:rPr lang="pt-BR" sz="3200" b="0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 centauros e </a:t>
            </a:r>
            <a:r>
              <a:rPr lang="pt-BR" sz="3200" b="0" dirty="0" err="1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NEO’s</a:t>
            </a:r>
            <a:endParaRPr lang="pt-BR" sz="3200" b="0" dirty="0" smtClean="0">
              <a:solidFill>
                <a:schemeClr val="bg1"/>
              </a:solidFill>
              <a:latin typeface="Century Gothic" pitchFamily="34" charset="0"/>
              <a:ea typeface="Times New Roman" pitchFamily="18" charset="0"/>
              <a:cs typeface="Arial" pitchFamily="34" charset="0"/>
            </a:endParaRPr>
          </a:p>
          <a:p>
            <a:pPr algn="l">
              <a:buFont typeface="Arial" pitchFamily="34" charset="0"/>
              <a:buChar char="•"/>
            </a:pPr>
            <a:endParaRPr lang="pt-BR" sz="3200" b="0" dirty="0" smtClean="0">
              <a:solidFill>
                <a:schemeClr val="bg1"/>
              </a:solidFill>
              <a:latin typeface="Century Gothic" pitchFamily="34" charset="0"/>
              <a:ea typeface="Times New Roman" pitchFamily="18" charset="0"/>
              <a:cs typeface="Arial" pitchFamily="34" charset="0"/>
            </a:endParaRPr>
          </a:p>
          <a:p>
            <a:pPr algn="l">
              <a:buFont typeface="Arial" pitchFamily="34" charset="0"/>
              <a:buChar char="•"/>
            </a:pPr>
            <a:r>
              <a:rPr lang="pt-BR" sz="3200" b="0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 meteoroides, meteoros e meteoritos</a:t>
            </a:r>
            <a:endParaRPr lang="pt-BR" sz="3600" b="0" dirty="0" smtClean="0">
              <a:solidFill>
                <a:schemeClr val="bg1"/>
              </a:solidFill>
              <a:latin typeface="Century Gothic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600" b="1" i="0" u="none" strike="noStrike" cap="none" normalizeH="0" baseline="0" smtClean="0">
            <a:ln>
              <a:noFill/>
            </a:ln>
            <a:solidFill>
              <a:srgbClr val="FF00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600" b="1" i="0" u="none" strike="noStrike" cap="none" normalizeH="0" baseline="0" smtClean="0">
            <a:ln>
              <a:noFill/>
            </a:ln>
            <a:solidFill>
              <a:srgbClr val="FF00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C:\MSOffice\Templates\Blank Presentation.pot</Template>
  <TotalTime>8659</TotalTime>
  <Words>266</Words>
  <Application>Microsoft Office PowerPoint</Application>
  <PresentationFormat>Apresentação na tela (4:3)</PresentationFormat>
  <Paragraphs>79</Paragraphs>
  <Slides>11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2" baseType="lpstr">
      <vt:lpstr>Blank Presentation</vt:lpstr>
      <vt:lpstr>Slide 1</vt:lpstr>
      <vt:lpstr>Objetivos:</vt:lpstr>
      <vt:lpstr>Público-alvo:  interessados em geral com idade igual ou superior a 14 anos.      </vt:lpstr>
      <vt:lpstr>Duração e horário:</vt:lpstr>
      <vt:lpstr>Certificado de participação:</vt:lpstr>
      <vt:lpstr>Programação do Curso  </vt:lpstr>
      <vt:lpstr>Slide 7</vt:lpstr>
      <vt:lpstr>Slide 8</vt:lpstr>
      <vt:lpstr>Slide 9</vt:lpstr>
      <vt:lpstr>Slide 10</vt:lpstr>
      <vt:lpstr>Indicações para estudos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Calendários</dc:title>
  <dc:creator>Iagusp</dc:creator>
  <cp:lastModifiedBy>CDA</cp:lastModifiedBy>
  <cp:revision>539</cp:revision>
  <cp:lastPrinted>2000-05-01T12:23:36Z</cp:lastPrinted>
  <dcterms:created xsi:type="dcterms:W3CDTF">1995-06-17T23:31:02Z</dcterms:created>
  <dcterms:modified xsi:type="dcterms:W3CDTF">2016-11-16T18:38:58Z</dcterms:modified>
</cp:coreProperties>
</file>