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1039" r:id="rId2"/>
    <p:sldId id="1135" r:id="rId3"/>
    <p:sldId id="1119" r:id="rId4"/>
    <p:sldId id="1120" r:id="rId5"/>
    <p:sldId id="1162" r:id="rId6"/>
    <p:sldId id="1161" r:id="rId7"/>
    <p:sldId id="1040" r:id="rId8"/>
    <p:sldId id="1123" r:id="rId9"/>
    <p:sldId id="1124" r:id="rId10"/>
    <p:sldId id="1125" r:id="rId11"/>
    <p:sldId id="1126" r:id="rId12"/>
    <p:sldId id="1152" r:id="rId13"/>
    <p:sldId id="1127" r:id="rId14"/>
    <p:sldId id="1153" r:id="rId15"/>
    <p:sldId id="1154" r:id="rId16"/>
    <p:sldId id="1128" r:id="rId17"/>
    <p:sldId id="1163" r:id="rId18"/>
    <p:sldId id="1133" r:id="rId19"/>
    <p:sldId id="1138" r:id="rId20"/>
    <p:sldId id="1139" r:id="rId21"/>
    <p:sldId id="1140" r:id="rId22"/>
    <p:sldId id="1157" r:id="rId23"/>
    <p:sldId id="1141" r:id="rId24"/>
    <p:sldId id="1142" r:id="rId25"/>
    <p:sldId id="1143" r:id="rId26"/>
    <p:sldId id="1144" r:id="rId27"/>
    <p:sldId id="1145" r:id="rId28"/>
    <p:sldId id="1146" r:id="rId29"/>
    <p:sldId id="1158" r:id="rId30"/>
    <p:sldId id="1159" r:id="rId31"/>
    <p:sldId id="1160" r:id="rId32"/>
    <p:sldId id="1147" r:id="rId33"/>
    <p:sldId id="1148" r:id="rId34"/>
    <p:sldId id="1149" r:id="rId35"/>
    <p:sldId id="1150" r:id="rId3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3D2FF"/>
    <a:srgbClr val="EE8800"/>
    <a:srgbClr val="CC6600"/>
    <a:srgbClr val="00CC99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6" y="-10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configurationssimulator.sw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l.nasa.gov/edu/pdfs/exoplanets_answers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kepler.swf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52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492896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4400" kern="0" dirty="0" smtClean="0">
                <a:solidFill>
                  <a:srgbClr val="FFC000"/>
                </a:solidFill>
                <a:latin typeface="Century Gothic" pitchFamily="34" charset="0"/>
              </a:rPr>
              <a:t>O Sistema Solar: observação, movimentos e órbitas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NDRE\Documents\1-OBSERVATÓRIO\1-ATIVIDADES\4-Minicursos\minicursos-2015\2-minicurso-Sist-Planet-prim-sem-2015\divulgacao\logo-minicurso-Sist-Plan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72009"/>
            <a:ext cx="2132855" cy="21328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Conjunção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(de planeta superior)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2399254" y="510561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539552" y="551723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Conector de seta reta 18"/>
          <p:cNvCxnSpPr/>
          <p:nvPr/>
        </p:nvCxnSpPr>
        <p:spPr bwMode="auto">
          <a:xfrm flipH="1">
            <a:off x="2627784" y="3429001"/>
            <a:ext cx="3240360" cy="194421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2843808" y="2268161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Conjunções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(de planeta inferior)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1689" y="3417246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467544" y="5796553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Conjunção Superior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3563888" y="1844824"/>
            <a:ext cx="4032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Conjunção Inferior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341028" y="4610838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624314" y="320686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012160" y="3501008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01144" y="5109567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8790"/>
            <a:ext cx="1923647" cy="119029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>
            <a:off x="3609975" y="2958790"/>
            <a:ext cx="3058455" cy="187991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848350" y="2980267"/>
            <a:ext cx="782108" cy="48683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4" name="Retângulo 8"/>
          <p:cNvSpPr>
            <a:spLocks noChangeArrowheads="1"/>
          </p:cNvSpPr>
          <p:nvPr/>
        </p:nvSpPr>
        <p:spPr bwMode="auto">
          <a:xfrm>
            <a:off x="144016" y="1556792"/>
            <a:ext cx="33478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30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Quadraturas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15273" y="2624743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35496" y="507647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Quadratura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5508104" y="5076473"/>
            <a:ext cx="37444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Quadratura </a:t>
            </a:r>
          </a:p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603004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2515374" y="2606427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3923928" y="2060848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8816" y="2823519"/>
            <a:ext cx="18536" cy="13777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/>
          <p:nvPr/>
        </p:nvCxnSpPr>
        <p:spPr bwMode="auto">
          <a:xfrm flipH="1" flipV="1">
            <a:off x="4743450" y="2838450"/>
            <a:ext cx="1866901" cy="2857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48" name="Conector de seta reta 47"/>
          <p:cNvCxnSpPr/>
          <p:nvPr/>
        </p:nvCxnSpPr>
        <p:spPr bwMode="auto">
          <a:xfrm>
            <a:off x="2743200" y="2838450"/>
            <a:ext cx="20193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60" name="Retângulo 8"/>
          <p:cNvSpPr>
            <a:spLocks noChangeArrowheads="1"/>
          </p:cNvSpPr>
          <p:nvPr/>
        </p:nvSpPr>
        <p:spPr bwMode="auto">
          <a:xfrm>
            <a:off x="683568" y="2564904"/>
            <a:ext cx="18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61" name="Retângulo 8"/>
          <p:cNvSpPr>
            <a:spLocks noChangeArrowheads="1"/>
          </p:cNvSpPr>
          <p:nvPr/>
        </p:nvSpPr>
        <p:spPr bwMode="auto">
          <a:xfrm>
            <a:off x="144016" y="1556792"/>
            <a:ext cx="3563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90°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2" name="Retângulo 61"/>
          <p:cNvSpPr>
            <a:spLocks noChangeAspect="1"/>
          </p:cNvSpPr>
          <p:nvPr/>
        </p:nvSpPr>
        <p:spPr bwMode="auto">
          <a:xfrm>
            <a:off x="4456559" y="2852940"/>
            <a:ext cx="293793" cy="2937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Retângulo 62"/>
          <p:cNvSpPr>
            <a:spLocks noChangeAspect="1"/>
          </p:cNvSpPr>
          <p:nvPr/>
        </p:nvSpPr>
        <p:spPr bwMode="auto">
          <a:xfrm>
            <a:off x="4770884" y="2852936"/>
            <a:ext cx="293793" cy="293793"/>
          </a:xfrm>
          <a:prstGeom prst="rect">
            <a:avLst/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Elipse 25"/>
          <p:cNvSpPr/>
          <p:nvPr/>
        </p:nvSpPr>
        <p:spPr bwMode="auto">
          <a:xfrm>
            <a:off x="4544840" y="2946069"/>
            <a:ext cx="108000" cy="108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4865868" y="2947569"/>
            <a:ext cx="108000" cy="108000"/>
          </a:xfrm>
          <a:prstGeom prst="ellipse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28" grpId="1"/>
      <p:bldP spid="29" grpId="0"/>
      <p:bldP spid="8" grpId="0" animBg="1"/>
      <p:bldP spid="8" grpId="1" animBg="1"/>
      <p:bldP spid="40" grpId="0"/>
      <p:bldP spid="30" grpId="0"/>
      <p:bldP spid="60" grpId="0"/>
      <p:bldP spid="60" grpId="1"/>
      <p:bldP spid="61" grpId="0"/>
      <p:bldP spid="62" grpId="0" animBg="1"/>
      <p:bldP spid="62" grpId="1" animBg="1"/>
      <p:bldP spid="63" grpId="0" animBg="1"/>
      <p:bldP spid="26" grpId="0" animBg="1"/>
      <p:bldP spid="26" grpId="1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 flipV="1">
            <a:off x="2678584" y="384834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16016" y="256490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48478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46589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95656" y="283468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34888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06364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16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18" dur="1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2" grpId="0"/>
      <p:bldP spid="3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30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32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6116" y="1124744"/>
            <a:ext cx="77348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Configurações planetárias: </a:t>
            </a:r>
          </a:p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simulador</a:t>
            </a:r>
            <a:endParaRPr lang="pt-BR" sz="4400" dirty="0">
              <a:solidFill>
                <a:schemeClr val="bg1"/>
              </a:solidFill>
            </a:endParaRP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21000" contrast="28000"/>
          </a:blip>
          <a:srcRect/>
          <a:stretch>
            <a:fillRect/>
          </a:stretch>
        </p:blipFill>
        <p:spPr bwMode="auto">
          <a:xfrm>
            <a:off x="3347864" y="2924944"/>
            <a:ext cx="2406230" cy="25200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46420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3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 animBg="1"/>
      <p:bldP spid="10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00" y="404664"/>
            <a:ext cx="8204448" cy="1143000"/>
          </a:xfrm>
        </p:spPr>
        <p:txBody>
          <a:bodyPr/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Para o Sistema Solar, a 3ª lei é dada por: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3059832" y="1484784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2987824" y="2421409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3995236" y="1916584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4752360" y="1851497"/>
            <a:ext cx="1331808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6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23528" y="3789040"/>
            <a:ext cx="8254310" cy="25545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Sol, em anos</a:t>
            </a:r>
          </a:p>
          <a:p>
            <a:pPr algn="l"/>
            <a:endParaRPr lang="pt-BR" sz="3200" b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Sol, em unidades astronômicas (UA)</a:t>
            </a:r>
            <a:endParaRPr lang="pt-BR" sz="32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3032962" y="2421283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80112" y="2134597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Courier New" pitchFamily="49" charset="0"/>
              <a:buChar char="o"/>
            </a:pPr>
            <a:endParaRPr lang="pt-BR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548680"/>
            <a:ext cx="7416824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Para outros sistemas planetários, devemos fazer uma pequena modificação nessa forma da terceira lei:</a:t>
            </a:r>
          </a:p>
          <a:p>
            <a:pPr algn="just"/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59832" y="2916534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87824" y="3853159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95236" y="3348334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752360" y="2852936"/>
            <a:ext cx="1331808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6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 bwMode="auto">
          <a:xfrm>
            <a:off x="3032962" y="3853033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5004048" y="3861048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788024" y="3861048"/>
            <a:ext cx="1512168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600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endParaRPr lang="pt-BR" sz="6000" baseline="-25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54194" y="4894128"/>
            <a:ext cx="8254310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Onde:</a:t>
            </a:r>
          </a:p>
          <a:p>
            <a:pPr algn="l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T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e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são como antes;</a:t>
            </a:r>
          </a:p>
          <a:p>
            <a:pPr algn="l"/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3200" baseline="-25000" dirty="0" smtClean="0">
                <a:solidFill>
                  <a:schemeClr val="bg1"/>
                </a:solidFill>
                <a:latin typeface="Century Gothic" pitchFamily="34" charset="0"/>
              </a:rPr>
              <a:t>*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 é a massa da estrela, em </a:t>
            </a:r>
            <a:r>
              <a:rPr lang="pt-BR" sz="3200" b="0" kern="0" dirty="0" smtClean="0">
                <a:solidFill>
                  <a:schemeClr val="bg1"/>
                </a:solidFill>
                <a:latin typeface="Century Gothic" pitchFamily="34" charset="0"/>
              </a:rPr>
              <a:t>M</a:t>
            </a:r>
            <a:r>
              <a:rPr lang="pt-BR" sz="2000" dirty="0" smtClean="0">
                <a:solidFill>
                  <a:schemeClr val="bg1"/>
                </a:solidFill>
                <a:latin typeface="Arial"/>
                <a:cs typeface="Arial"/>
              </a:rPr>
              <a:t>ʘ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7768"/>
            <a:ext cx="8784976" cy="1143000"/>
          </a:xfrm>
        </p:spPr>
        <p:txBody>
          <a:bodyPr/>
          <a:lstStyle/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Exemplo: terceira lei de Kepler para o sistema Kepler 5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1835696" y="1844824"/>
            <a:ext cx="741682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3600" b="0" baseline="-25000" dirty="0" smtClean="0">
                <a:solidFill>
                  <a:srgbClr val="FFC000"/>
                </a:solidFill>
                <a:latin typeface="Century Gothic" pitchFamily="34" charset="0"/>
              </a:rPr>
              <a:t>*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=1,37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rgbClr val="FFC000"/>
                </a:solidFill>
                <a:latin typeface="Century Gothic" pitchFamily="34" charset="0"/>
              </a:rPr>
              <a:t>M</a:t>
            </a:r>
            <a:r>
              <a:rPr lang="pt-BR" sz="2400" b="0" dirty="0" smtClean="0">
                <a:solidFill>
                  <a:srgbClr val="FFC000"/>
                </a:solidFill>
                <a:latin typeface="Arial"/>
                <a:cs typeface="Arial"/>
              </a:rPr>
              <a:t>ʘ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07704" y="2996952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835696" y="3861048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23928" y="3474530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4088" y="3430741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25808" y="2996952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781793" y="3833678"/>
            <a:ext cx="128615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1,37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1979712" y="3781489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356152" y="3464914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3046385" y="3777186"/>
            <a:ext cx="79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1763688" y="2852936"/>
            <a:ext cx="525658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0" y="573325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Referência: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/>
              </a:rPr>
              <a:t>http://www.jpl.nasa.gov/edu/pdfs/exoplanets_answers.pdf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en-US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427984" y="3474613"/>
            <a:ext cx="1080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0,73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Kepler: simulador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26000" contrast="13000"/>
          </a:blip>
          <a:srcRect/>
          <a:stretch>
            <a:fillRect/>
          </a:stretch>
        </p:blipFill>
        <p:spPr bwMode="auto">
          <a:xfrm>
            <a:off x="3275856" y="2636912"/>
            <a:ext cx="2597340" cy="2520000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8574</TotalTime>
  <Words>939</Words>
  <Application>Microsoft Office PowerPoint</Application>
  <PresentationFormat>Apresentação na tela (4:3)</PresentationFormat>
  <Paragraphs>262</Paragraphs>
  <Slides>35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Blank Presentation</vt:lpstr>
      <vt:lpstr>Slide 1</vt:lpstr>
      <vt:lpstr> Como identificar  um planeta no céu?</vt:lpstr>
      <vt:lpstr>Slide 3</vt:lpstr>
      <vt:lpstr>Slide 4</vt:lpstr>
      <vt:lpstr>Exemplo: Marte na oposição de 2009/2010</vt:lpstr>
      <vt:lpstr>Movimento retrógrado de um planeta e laçada</vt:lpstr>
      <vt:lpstr> Configurações  planetárias</vt:lpstr>
      <vt:lpstr>Slide 8</vt:lpstr>
      <vt:lpstr>Há várias configurações planetárias:</vt:lpstr>
      <vt:lpstr>Elongação:  ângulo entre o Sol e o planeta,  com vértice na Terra/observador</vt:lpstr>
      <vt:lpstr>Oposição  (planetas superiores)</vt:lpstr>
      <vt:lpstr>Conjunção  (de planeta superior)</vt:lpstr>
      <vt:lpstr>Conjunções  (de planeta inferior)</vt:lpstr>
      <vt:lpstr>Máximas elongações (planetas inferiores)</vt:lpstr>
      <vt:lpstr>Quadraturas (planetas superiores)</vt:lpstr>
      <vt:lpstr>Período sinódico</vt:lpstr>
      <vt:lpstr>Slide 17</vt:lpstr>
      <vt:lpstr>Slide 18</vt:lpstr>
      <vt:lpstr>Leis do movimento planetário</vt:lpstr>
      <vt:lpstr>Leis de Kepler</vt:lpstr>
      <vt:lpstr>Elipse</vt:lpstr>
      <vt:lpstr>Primeira lei de Kepler</vt:lpstr>
      <vt:lpstr>Segunda lei de Kepler</vt:lpstr>
      <vt:lpstr>Slide 24</vt:lpstr>
      <vt:lpstr>Terceira lei de Kepler</vt:lpstr>
      <vt:lpstr>Slide 26</vt:lpstr>
      <vt:lpstr>Exemplos da terceira lei -1</vt:lpstr>
      <vt:lpstr>Exemplos da terceira lei -2</vt:lpstr>
      <vt:lpstr>Para o Sistema Solar, a 3ª lei é dada por:</vt:lpstr>
      <vt:lpstr>Slide 30</vt:lpstr>
      <vt:lpstr>Exemplo: terceira lei de Kepler para o sistema Kepler 5</vt:lpstr>
      <vt:lpstr>Leis de Kepler: simulador</vt:lpstr>
      <vt:lpstr>Distâncias aproximadas  e a lei de Titius-Bode</vt:lpstr>
      <vt:lpstr>Lei de Titius-Bode  </vt:lpstr>
      <vt:lpstr>Lei de Titius-Bode  Johann Daniel Titius (1729-1796); Johann Elert Bode (1747-1826)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CDA</cp:lastModifiedBy>
  <cp:revision>529</cp:revision>
  <cp:lastPrinted>2000-05-01T12:23:36Z</cp:lastPrinted>
  <dcterms:created xsi:type="dcterms:W3CDTF">1995-06-17T23:31:02Z</dcterms:created>
  <dcterms:modified xsi:type="dcterms:W3CDTF">2016-11-16T18:37:35Z</dcterms:modified>
</cp:coreProperties>
</file>