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961" r:id="rId2"/>
    <p:sldId id="962" r:id="rId3"/>
    <p:sldId id="963" r:id="rId4"/>
    <p:sldId id="964" r:id="rId5"/>
    <p:sldId id="992" r:id="rId6"/>
    <p:sldId id="965" r:id="rId7"/>
    <p:sldId id="966" r:id="rId8"/>
    <p:sldId id="999" r:id="rId9"/>
    <p:sldId id="969" r:id="rId10"/>
    <p:sldId id="970" r:id="rId11"/>
    <p:sldId id="971" r:id="rId12"/>
    <p:sldId id="982" r:id="rId13"/>
    <p:sldId id="975" r:id="rId14"/>
    <p:sldId id="976" r:id="rId15"/>
    <p:sldId id="977" r:id="rId16"/>
    <p:sldId id="978" r:id="rId17"/>
    <p:sldId id="979" r:id="rId18"/>
    <p:sldId id="989" r:id="rId19"/>
    <p:sldId id="998" r:id="rId20"/>
    <p:sldId id="996" r:id="rId21"/>
    <p:sldId id="983" r:id="rId22"/>
    <p:sldId id="991" r:id="rId23"/>
    <p:sldId id="984" r:id="rId24"/>
    <p:sldId id="985" r:id="rId25"/>
    <p:sldId id="986" r:id="rId26"/>
    <p:sldId id="993" r:id="rId27"/>
    <p:sldId id="988" r:id="rId28"/>
    <p:sldId id="997" r:id="rId29"/>
    <p:sldId id="994" r:id="rId30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CC99"/>
    <a:srgbClr val="00FF00"/>
    <a:srgbClr val="000066"/>
    <a:srgbClr val="0066FF"/>
    <a:srgbClr val="143C2B"/>
    <a:srgbClr val="005392"/>
    <a:srgbClr val="0000FF"/>
    <a:srgbClr val="EE8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34" autoAdjust="0"/>
  </p:normalViewPr>
  <p:slideViewPr>
    <p:cSldViewPr>
      <p:cViewPr>
        <p:scale>
          <a:sx n="82" d="100"/>
          <a:sy n="82" d="100"/>
        </p:scale>
        <p:origin x="-1122" y="408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>
                <a:solidFill>
                  <a:srgbClr val="FF0000"/>
                </a:solidFill>
                <a:latin typeface="Century Gothic" pitchFamily="34" charset="0"/>
              </a:rPr>
              <a:t>Em São Carlos e região, o Sol, no Solstício de Verão, fica </a:t>
            </a:r>
            <a:r>
              <a:rPr lang="pt-BR" sz="1200" u="sng" dirty="0" smtClean="0">
                <a:solidFill>
                  <a:srgbClr val="FF0000"/>
                </a:solidFill>
                <a:latin typeface="Century Gothic" pitchFamily="34" charset="0"/>
              </a:rPr>
              <a:t>acima do horizonte</a:t>
            </a:r>
            <a:r>
              <a:rPr lang="pt-BR" sz="1200" dirty="0" smtClean="0">
                <a:solidFill>
                  <a:srgbClr val="FF0000"/>
                </a:solidFill>
                <a:latin typeface="Century Gothic" pitchFamily="34" charset="0"/>
              </a:rPr>
              <a:t> por cerca de 1h30min a mais em relação aos equinócios</a:t>
            </a:r>
          </a:p>
          <a:p>
            <a:r>
              <a:rPr lang="pt-BR" sz="1200" dirty="0" smtClean="0">
                <a:solidFill>
                  <a:srgbClr val="00B0F0"/>
                </a:solidFill>
                <a:latin typeface="Century Gothic" pitchFamily="34" charset="0"/>
              </a:rPr>
              <a:t>No Solstício de Inverno, este é o tempo adicional que ele fica </a:t>
            </a:r>
            <a:r>
              <a:rPr lang="pt-BR" sz="1200" u="sng" dirty="0" smtClean="0">
                <a:solidFill>
                  <a:srgbClr val="00B0F0"/>
                </a:solidFill>
                <a:latin typeface="Century Gothic" pitchFamily="34" charset="0"/>
              </a:rPr>
              <a:t>abaixo do horizonte</a:t>
            </a:r>
            <a:r>
              <a:rPr lang="pt-BR" sz="1200" dirty="0" smtClean="0">
                <a:solidFill>
                  <a:srgbClr val="00B0F0"/>
                </a:solidFill>
                <a:latin typeface="Century Gothic" pitchFamily="34" charset="0"/>
              </a:rPr>
              <a:t>, ou seja, a “noite” fica 1h30min maior nessa época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>
                <a:solidFill>
                  <a:schemeClr val="bg1"/>
                </a:solidFill>
                <a:latin typeface="Century Gothic" pitchFamily="34" charset="0"/>
              </a:rPr>
              <a:t>A diferença entre o tempo que o Sol fica acima do horizonte entre os Solstícios de Inverno e Verão, então, chega a 3h!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sunmotions.swf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eclipticsimulator.swf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ítulo 3"/>
          <p:cNvSpPr>
            <a:spLocks noGrp="1"/>
          </p:cNvSpPr>
          <p:nvPr>
            <p:ph type="subTitle" idx="1"/>
          </p:nvPr>
        </p:nvSpPr>
        <p:spPr>
          <a:xfrm>
            <a:off x="0" y="2852936"/>
            <a:ext cx="9144000" cy="1752600"/>
          </a:xfrm>
        </p:spPr>
        <p:txBody>
          <a:bodyPr/>
          <a:lstStyle/>
          <a:p>
            <a:r>
              <a:rPr lang="pt-BR" sz="60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Estações do ano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6596063"/>
            <a:ext cx="9144000" cy="26193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pt-B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Imagem de fundo: céu de São Carlos na data de fundação do observatório Dietrich </a:t>
            </a:r>
            <a:r>
              <a:rPr lang="pt-BR" sz="11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Schiel</a:t>
            </a: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(10/04/86, 20:00 TL) crédito: </a:t>
            </a:r>
            <a:r>
              <a:rPr lang="pt-BR" sz="11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Stellarium</a:t>
            </a:r>
            <a:endParaRPr lang="pt-BR" sz="11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61703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ângulo 15"/>
          <p:cNvSpPr/>
          <p:nvPr/>
        </p:nvSpPr>
        <p:spPr>
          <a:xfrm>
            <a:off x="2605018" y="1330381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7" name="Picture 3" descr="C:\Users\CDA\Downloads\figuras-para-o-site-201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87616" y="72008"/>
            <a:ext cx="2348880" cy="234888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co 41"/>
          <p:cNvSpPr/>
          <p:nvPr/>
        </p:nvSpPr>
        <p:spPr bwMode="auto">
          <a:xfrm rot="6957849">
            <a:off x="3490417" y="1273692"/>
            <a:ext cx="2232645" cy="4669769"/>
          </a:xfrm>
          <a:prstGeom prst="arc">
            <a:avLst>
              <a:gd name="adj1" fmla="val 5455419"/>
              <a:gd name="adj2" fmla="val 16031859"/>
            </a:avLst>
          </a:prstGeom>
          <a:noFill/>
          <a:ln w="63500" cap="flat" cmpd="sng" algn="ctr">
            <a:solidFill>
              <a:schemeClr val="bg1">
                <a:alpha val="7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sp>
        <p:nvSpPr>
          <p:cNvPr id="13315" name="Arc 3"/>
          <p:cNvSpPr>
            <a:spLocks/>
          </p:cNvSpPr>
          <p:nvPr/>
        </p:nvSpPr>
        <p:spPr bwMode="auto">
          <a:xfrm rot="20930720" flipV="1">
            <a:off x="2766210" y="3031307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05" tIns="45703" rIns="91405" bIns="45703" anchor="ctr"/>
          <a:lstStyle/>
          <a:p>
            <a:endParaRPr lang="pt-BR">
              <a:latin typeface="Helvetica 55 Roman" pitchFamily="34" charset="0"/>
            </a:endParaRPr>
          </a:p>
        </p:txBody>
      </p:sp>
      <p:sp>
        <p:nvSpPr>
          <p:cNvPr id="35" name="Oval 2"/>
          <p:cNvSpPr>
            <a:spLocks noChangeAspect="1" noChangeArrowheads="1"/>
          </p:cNvSpPr>
          <p:nvPr/>
        </p:nvSpPr>
        <p:spPr bwMode="auto">
          <a:xfrm rot="18342476">
            <a:off x="2272116" y="1083406"/>
            <a:ext cx="4752000" cy="4752975"/>
          </a:xfrm>
          <a:prstGeom prst="ellipse">
            <a:avLst/>
          </a:prstGeom>
          <a:gradFill flip="none" rotWithShape="1">
            <a:gsLst>
              <a:gs pos="64000">
                <a:srgbClr val="000000">
                  <a:alpha val="57000"/>
                </a:srgbClr>
              </a:gs>
              <a:gs pos="39999">
                <a:srgbClr val="0A128C">
                  <a:alpha val="37000"/>
                </a:srgbClr>
              </a:gs>
              <a:gs pos="71000">
                <a:srgbClr val="873AC0">
                  <a:alpha val="6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0">
            <a:solidFill>
              <a:schemeClr val="accent6">
                <a:lumMod val="60000"/>
                <a:lumOff val="40000"/>
                <a:alpha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Helvetica 55 Roman" pitchFamily="34" charset="0"/>
            </a:endParaRPr>
          </a:p>
        </p:txBody>
      </p:sp>
      <p:sp>
        <p:nvSpPr>
          <p:cNvPr id="83" name="Arco 82"/>
          <p:cNvSpPr/>
          <p:nvPr/>
        </p:nvSpPr>
        <p:spPr bwMode="auto">
          <a:xfrm rot="5400000">
            <a:off x="3994057" y="1094116"/>
            <a:ext cx="1296146" cy="4669769"/>
          </a:xfrm>
          <a:prstGeom prst="arc">
            <a:avLst>
              <a:gd name="adj1" fmla="val 5300658"/>
              <a:gd name="adj2" fmla="val 16218859"/>
            </a:avLst>
          </a:prstGeom>
          <a:noFill/>
          <a:ln w="66675" cap="flat" cmpd="sng" algn="ctr">
            <a:solidFill>
              <a:srgbClr val="00B0F0">
                <a:alpha val="4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grpSp>
        <p:nvGrpSpPr>
          <p:cNvPr id="2" name="Grupo 101"/>
          <p:cNvGrpSpPr/>
          <p:nvPr/>
        </p:nvGrpSpPr>
        <p:grpSpPr>
          <a:xfrm rot="18342476">
            <a:off x="5150317" y="2509215"/>
            <a:ext cx="636551" cy="636551"/>
            <a:chOff x="7097745" y="2064314"/>
            <a:chExt cx="636551" cy="636551"/>
          </a:xfrm>
        </p:grpSpPr>
        <p:sp>
          <p:nvSpPr>
            <p:cNvPr id="74" name="Elipse 73"/>
            <p:cNvSpPr>
              <a:spLocks noChangeAspect="1"/>
            </p:cNvSpPr>
            <p:nvPr/>
          </p:nvSpPr>
          <p:spPr bwMode="auto">
            <a:xfrm>
              <a:off x="7097745" y="206431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72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grpSp>
        <p:nvGrpSpPr>
          <p:cNvPr id="3" name="Grupo 91"/>
          <p:cNvGrpSpPr/>
          <p:nvPr/>
        </p:nvGrpSpPr>
        <p:grpSpPr>
          <a:xfrm>
            <a:off x="5056516" y="2372802"/>
            <a:ext cx="864096" cy="899960"/>
            <a:chOff x="7618448" y="2832375"/>
            <a:chExt cx="864096" cy="899960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10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01" name="Elipse 100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8" name="Elipse 47"/>
          <p:cNvSpPr>
            <a:spLocks noChangeAspect="1"/>
          </p:cNvSpPr>
          <p:nvPr/>
        </p:nvSpPr>
        <p:spPr bwMode="auto">
          <a:xfrm>
            <a:off x="3024894" y="1343710"/>
            <a:ext cx="3240361" cy="2304256"/>
          </a:xfrm>
          <a:prstGeom prst="ellipse">
            <a:avLst/>
          </a:prstGeom>
          <a:gradFill>
            <a:gsLst>
              <a:gs pos="48000">
                <a:srgbClr val="7030A0">
                  <a:alpha val="77000"/>
                </a:srgbClr>
              </a:gs>
              <a:gs pos="91000">
                <a:schemeClr val="tx1">
                  <a:alpha val="2000"/>
                </a:schemeClr>
              </a:gs>
              <a:gs pos="2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37" name="Lua 36"/>
          <p:cNvSpPr/>
          <p:nvPr/>
        </p:nvSpPr>
        <p:spPr bwMode="auto">
          <a:xfrm rot="16200000">
            <a:off x="4081208" y="3370624"/>
            <a:ext cx="1125232" cy="3312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22000"/>
                </a:schemeClr>
              </a:gs>
              <a:gs pos="66000">
                <a:srgbClr val="7030A0">
                  <a:alpha val="47000"/>
                </a:srgbClr>
              </a:gs>
              <a:gs pos="19000">
                <a:schemeClr val="bg1">
                  <a:alpha val="35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pt-BR" dirty="0" smtClean="0"/>
          </a:p>
        </p:txBody>
      </p:sp>
      <p:grpSp>
        <p:nvGrpSpPr>
          <p:cNvPr id="5" name="Grupo 46"/>
          <p:cNvGrpSpPr>
            <a:grpSpLocks noChangeAspect="1"/>
          </p:cNvGrpSpPr>
          <p:nvPr/>
        </p:nvGrpSpPr>
        <p:grpSpPr>
          <a:xfrm>
            <a:off x="4355976" y="3140969"/>
            <a:ext cx="576067" cy="576000"/>
            <a:chOff x="-985786" y="1102671"/>
            <a:chExt cx="4795558" cy="4984734"/>
          </a:xfrm>
        </p:grpSpPr>
        <p:sp>
          <p:nvSpPr>
            <p:cNvPr id="44" name="Oval 2"/>
            <p:cNvSpPr>
              <a:spLocks noChangeArrowheads="1"/>
            </p:cNvSpPr>
            <p:nvPr/>
          </p:nvSpPr>
          <p:spPr bwMode="auto">
            <a:xfrm rot="18342476">
              <a:off x="-1080374" y="1197259"/>
              <a:ext cx="4984734" cy="4795558"/>
            </a:xfrm>
            <a:prstGeom prst="ellipse">
              <a:avLst/>
            </a:prstGeom>
            <a:solidFill>
              <a:srgbClr val="0070C0"/>
            </a:solidFill>
            <a:ln w="444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Helvetica 55 Roman" pitchFamily="34" charset="0"/>
              </a:endParaRPr>
            </a:p>
          </p:txBody>
        </p:sp>
        <p:sp>
          <p:nvSpPr>
            <p:cNvPr id="45" name="Elipse 44"/>
            <p:cNvSpPr>
              <a:spLocks/>
            </p:cNvSpPr>
            <p:nvPr/>
          </p:nvSpPr>
          <p:spPr bwMode="auto">
            <a:xfrm>
              <a:off x="-258644" y="1560955"/>
              <a:ext cx="3402511" cy="2803913"/>
            </a:xfrm>
            <a:prstGeom prst="ellipse">
              <a:avLst/>
            </a:prstGeom>
            <a:gradFill>
              <a:gsLst>
                <a:gs pos="85000">
                  <a:srgbClr val="00B0F0">
                    <a:alpha val="12000"/>
                  </a:srgb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  <a:gs pos="3000">
                  <a:schemeClr val="bg1"/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46" name="Lua 45"/>
            <p:cNvSpPr/>
            <p:nvPr/>
          </p:nvSpPr>
          <p:spPr bwMode="auto">
            <a:xfrm rot="16200000">
              <a:off x="818874" y="3590212"/>
              <a:ext cx="1223467" cy="2996875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66000">
                  <a:srgbClr val="00B0F0">
                    <a:alpha val="44000"/>
                  </a:srgbClr>
                </a:gs>
                <a:gs pos="19000">
                  <a:schemeClr val="bg1">
                    <a:alpha val="70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42"/>
              <a:endParaRPr lang="pt-BR" dirty="0" smtClean="0"/>
            </a:p>
          </p:txBody>
        </p:sp>
      </p:grpSp>
      <p:sp>
        <p:nvSpPr>
          <p:cNvPr id="49" name="CaixaDeTexto 48"/>
          <p:cNvSpPr txBox="1"/>
          <p:nvPr/>
        </p:nvSpPr>
        <p:spPr>
          <a:xfrm>
            <a:off x="4139952" y="3218542"/>
            <a:ext cx="25202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B0F0"/>
                </a:solidFill>
                <a:latin typeface="Century Gothic" pitchFamily="34" charset="0"/>
                <a:cs typeface="Arial" pitchFamily="34" charset="0"/>
              </a:rPr>
              <a:t>Terra</a:t>
            </a:r>
            <a:endParaRPr lang="pt-BR" sz="2400" dirty="0">
              <a:solidFill>
                <a:srgbClr val="00B0F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3" name="Arco 72"/>
          <p:cNvSpPr/>
          <p:nvPr/>
        </p:nvSpPr>
        <p:spPr bwMode="auto">
          <a:xfrm rot="5400000">
            <a:off x="3926837" y="1094116"/>
            <a:ext cx="1440159" cy="4669769"/>
          </a:xfrm>
          <a:prstGeom prst="arc">
            <a:avLst>
              <a:gd name="adj1" fmla="val 16205770"/>
              <a:gd name="adj2" fmla="val 5408790"/>
            </a:avLst>
          </a:prstGeom>
          <a:noFill/>
          <a:ln w="889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grpSp>
        <p:nvGrpSpPr>
          <p:cNvPr id="6" name="Grupo 42"/>
          <p:cNvGrpSpPr>
            <a:grpSpLocks noChangeAspect="1"/>
          </p:cNvGrpSpPr>
          <p:nvPr/>
        </p:nvGrpSpPr>
        <p:grpSpPr>
          <a:xfrm rot="8589899">
            <a:off x="4841326" y="3630042"/>
            <a:ext cx="144017" cy="324036"/>
            <a:chOff x="4499992" y="3313216"/>
            <a:chExt cx="288032" cy="648072"/>
          </a:xfrm>
        </p:grpSpPr>
        <p:sp>
          <p:nvSpPr>
            <p:cNvPr id="47" name="Elipse 46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50" name="Conector reto 49"/>
            <p:cNvCxnSpPr>
              <a:stCxn id="47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Conector reto 50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Conector reto 51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Conector reto 52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Conector reto 53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" name="Grupo 32"/>
          <p:cNvGrpSpPr/>
          <p:nvPr/>
        </p:nvGrpSpPr>
        <p:grpSpPr>
          <a:xfrm rot="8327644" flipH="1">
            <a:off x="2800868" y="1442342"/>
            <a:ext cx="3698234" cy="3989721"/>
            <a:chOff x="2555875" y="2204156"/>
            <a:chExt cx="3805696" cy="3089301"/>
          </a:xfrm>
        </p:grpSpPr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6144083" y="2925366"/>
              <a:ext cx="217488" cy="144463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6" name="AutoShape 9"/>
            <p:cNvSpPr>
              <a:spLocks noChangeArrowheads="1"/>
            </p:cNvSpPr>
            <p:nvPr/>
          </p:nvSpPr>
          <p:spPr bwMode="auto">
            <a:xfrm>
              <a:off x="3445499" y="4868887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7" name="AutoShape 17"/>
            <p:cNvSpPr>
              <a:spLocks noChangeArrowheads="1"/>
            </p:cNvSpPr>
            <p:nvPr/>
          </p:nvSpPr>
          <p:spPr bwMode="auto">
            <a:xfrm>
              <a:off x="5879747" y="4747872"/>
              <a:ext cx="217488" cy="144462"/>
            </a:xfrm>
            <a:prstGeom prst="star5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4483547" y="5148995"/>
              <a:ext cx="217487" cy="144462"/>
            </a:xfrm>
            <a:prstGeom prst="star5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9" name="AutoShape 19"/>
            <p:cNvSpPr>
              <a:spLocks noChangeArrowheads="1"/>
            </p:cNvSpPr>
            <p:nvPr/>
          </p:nvSpPr>
          <p:spPr bwMode="auto">
            <a:xfrm>
              <a:off x="2771775" y="4724400"/>
              <a:ext cx="217488" cy="144463"/>
            </a:xfrm>
            <a:prstGeom prst="star5">
              <a:avLst/>
            </a:prstGeom>
            <a:solidFill>
              <a:schemeClr val="accent3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0" name="AutoShape 8"/>
            <p:cNvSpPr>
              <a:spLocks noChangeArrowheads="1"/>
            </p:cNvSpPr>
            <p:nvPr/>
          </p:nvSpPr>
          <p:spPr bwMode="auto">
            <a:xfrm>
              <a:off x="2555875" y="2852738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1" name="AutoShape 10"/>
            <p:cNvSpPr>
              <a:spLocks noChangeArrowheads="1"/>
            </p:cNvSpPr>
            <p:nvPr/>
          </p:nvSpPr>
          <p:spPr bwMode="auto">
            <a:xfrm>
              <a:off x="5669626" y="2781300"/>
              <a:ext cx="217488" cy="144463"/>
            </a:xfrm>
            <a:prstGeom prst="star5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3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4" name="AutoShape 15"/>
            <p:cNvSpPr>
              <a:spLocks noChangeArrowheads="1"/>
            </p:cNvSpPr>
            <p:nvPr/>
          </p:nvSpPr>
          <p:spPr bwMode="auto">
            <a:xfrm>
              <a:off x="3904585" y="2204156"/>
              <a:ext cx="217487" cy="144463"/>
            </a:xfrm>
            <a:prstGeom prst="star5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</p:grpSp>
      <p:sp>
        <p:nvSpPr>
          <p:cNvPr id="65" name="Arco 64"/>
          <p:cNvSpPr>
            <a:spLocks noChangeAspect="1"/>
          </p:cNvSpPr>
          <p:nvPr/>
        </p:nvSpPr>
        <p:spPr bwMode="auto">
          <a:xfrm rot="5400000">
            <a:off x="4558387" y="3147955"/>
            <a:ext cx="169362" cy="549165"/>
          </a:xfrm>
          <a:prstGeom prst="arc">
            <a:avLst>
              <a:gd name="adj1" fmla="val 16266446"/>
              <a:gd name="adj2" fmla="val 5408790"/>
            </a:avLst>
          </a:prstGeom>
          <a:noFill/>
          <a:ln w="38100" cap="flat" cmpd="sng" algn="ctr">
            <a:solidFill>
              <a:srgbClr val="37CB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sp>
        <p:nvSpPr>
          <p:cNvPr id="66" name="Arco 65"/>
          <p:cNvSpPr>
            <a:spLocks noChangeAspect="1"/>
          </p:cNvSpPr>
          <p:nvPr/>
        </p:nvSpPr>
        <p:spPr bwMode="auto">
          <a:xfrm rot="5400000">
            <a:off x="4554768" y="3161394"/>
            <a:ext cx="174444" cy="565640"/>
          </a:xfrm>
          <a:prstGeom prst="arc">
            <a:avLst>
              <a:gd name="adj1" fmla="val 5539178"/>
              <a:gd name="adj2" fmla="val 16097651"/>
            </a:avLst>
          </a:prstGeom>
          <a:noFill/>
          <a:ln w="25400" cap="flat" cmpd="sng" algn="ctr">
            <a:solidFill>
              <a:srgbClr val="37CBFF">
                <a:alpha val="35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sp>
        <p:nvSpPr>
          <p:cNvPr id="43" name="Arco 42"/>
          <p:cNvSpPr/>
          <p:nvPr/>
        </p:nvSpPr>
        <p:spPr bwMode="auto">
          <a:xfrm rot="6957849">
            <a:off x="3497161" y="1239976"/>
            <a:ext cx="2232645" cy="4669769"/>
          </a:xfrm>
          <a:prstGeom prst="arc">
            <a:avLst>
              <a:gd name="adj1" fmla="val 16092204"/>
              <a:gd name="adj2" fmla="val 5376935"/>
            </a:avLst>
          </a:prstGeom>
          <a:noFill/>
          <a:ln w="889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grpSp>
        <p:nvGrpSpPr>
          <p:cNvPr id="8" name="Grupo 101"/>
          <p:cNvGrpSpPr/>
          <p:nvPr/>
        </p:nvGrpSpPr>
        <p:grpSpPr>
          <a:xfrm rot="18342476">
            <a:off x="2769770" y="3580267"/>
            <a:ext cx="837238" cy="855158"/>
            <a:chOff x="7101472" y="2060354"/>
            <a:chExt cx="636552" cy="636551"/>
          </a:xfrm>
        </p:grpSpPr>
        <p:sp>
          <p:nvSpPr>
            <p:cNvPr id="70" name="Elipse 69"/>
            <p:cNvSpPr>
              <a:spLocks noChangeAspect="1"/>
            </p:cNvSpPr>
            <p:nvPr/>
          </p:nvSpPr>
          <p:spPr bwMode="auto">
            <a:xfrm>
              <a:off x="7101472" y="2060354"/>
              <a:ext cx="636552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6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81" name="CaixaDeTexto 80"/>
          <p:cNvSpPr txBox="1"/>
          <p:nvPr/>
        </p:nvSpPr>
        <p:spPr>
          <a:xfrm>
            <a:off x="7055768" y="2996952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B0F0"/>
                </a:solidFill>
                <a:latin typeface="Century Gothic" pitchFamily="34" charset="0"/>
                <a:cs typeface="Arial" pitchFamily="34" charset="0"/>
              </a:rPr>
              <a:t>Equador </a:t>
            </a:r>
          </a:p>
          <a:p>
            <a:r>
              <a:rPr lang="pt-BR" sz="2800" dirty="0" smtClean="0">
                <a:solidFill>
                  <a:srgbClr val="00B0F0"/>
                </a:solidFill>
                <a:latin typeface="Century Gothic" pitchFamily="34" charset="0"/>
                <a:cs typeface="Arial" pitchFamily="34" charset="0"/>
              </a:rPr>
              <a:t>Celeste</a:t>
            </a:r>
            <a:endParaRPr lang="pt-BR" sz="2800" dirty="0">
              <a:solidFill>
                <a:srgbClr val="00B0F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2" name="CaixaDeTexto 81"/>
          <p:cNvSpPr txBox="1"/>
          <p:nvPr/>
        </p:nvSpPr>
        <p:spPr>
          <a:xfrm>
            <a:off x="3563888" y="48499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Eclíptica</a:t>
            </a:r>
            <a:endParaRPr lang="pt-BR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9" name="Grupo 91"/>
          <p:cNvGrpSpPr/>
          <p:nvPr/>
        </p:nvGrpSpPr>
        <p:grpSpPr>
          <a:xfrm>
            <a:off x="2771800" y="3573016"/>
            <a:ext cx="864096" cy="899960"/>
            <a:chOff x="7618448" y="2832375"/>
            <a:chExt cx="864096" cy="899960"/>
          </a:xfrm>
        </p:grpSpPr>
        <p:grpSp>
          <p:nvGrpSpPr>
            <p:cNvPr id="10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95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100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94" name="Elipse 93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2" name="CaixaDeTexto 101"/>
          <p:cNvSpPr txBox="1"/>
          <p:nvPr/>
        </p:nvSpPr>
        <p:spPr>
          <a:xfrm>
            <a:off x="2555776" y="402771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  <a:sym typeface="Wingdings"/>
              </a:rPr>
              <a:t></a:t>
            </a:r>
            <a:endParaRPr lang="pt-BR" sz="4400" b="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03" name="CaixaDeTexto 102"/>
          <p:cNvSpPr txBox="1"/>
          <p:nvPr/>
        </p:nvSpPr>
        <p:spPr>
          <a:xfrm>
            <a:off x="5364088" y="213285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  <a:sym typeface="Wingdings"/>
              </a:rPr>
              <a:t></a:t>
            </a:r>
            <a:endParaRPr lang="pt-BR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11" name="Grupo 91"/>
          <p:cNvGrpSpPr/>
          <p:nvPr/>
        </p:nvGrpSpPr>
        <p:grpSpPr>
          <a:xfrm>
            <a:off x="2123728" y="1988840"/>
            <a:ext cx="864096" cy="899960"/>
            <a:chOff x="7618448" y="2832375"/>
            <a:chExt cx="864096" cy="899960"/>
          </a:xfrm>
        </p:grpSpPr>
        <p:grpSp>
          <p:nvGrpSpPr>
            <p:cNvPr id="12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77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8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76" name="Elipse 75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3" name="Grupo 91"/>
          <p:cNvGrpSpPr/>
          <p:nvPr/>
        </p:nvGrpSpPr>
        <p:grpSpPr>
          <a:xfrm>
            <a:off x="6156176" y="4293096"/>
            <a:ext cx="864096" cy="899960"/>
            <a:chOff x="7618448" y="2832375"/>
            <a:chExt cx="864096" cy="899960"/>
          </a:xfrm>
        </p:grpSpPr>
        <p:grpSp>
          <p:nvGrpSpPr>
            <p:cNvPr id="14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3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11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12" name="Elipse 111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2339752" y="457508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itchFamily="34" charset="0"/>
              </a:rPr>
              <a:t>Hemisfério Celeste Norte</a:t>
            </a:r>
            <a:endParaRPr lang="pt-BR" sz="2800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123" name="Text Box 29"/>
          <p:cNvSpPr txBox="1">
            <a:spLocks noChangeArrowheads="1"/>
          </p:cNvSpPr>
          <p:nvPr/>
        </p:nvSpPr>
        <p:spPr bwMode="auto">
          <a:xfrm>
            <a:off x="2195736" y="6021288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itchFamily="34" charset="0"/>
              </a:rPr>
              <a:t>Hemisfério Celeste Sul</a:t>
            </a:r>
            <a:endParaRPr lang="pt-BR" sz="2800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86" name="Texto explicativo retangular 85"/>
          <p:cNvSpPr/>
          <p:nvPr/>
        </p:nvSpPr>
        <p:spPr bwMode="auto">
          <a:xfrm>
            <a:off x="6804248" y="980728"/>
            <a:ext cx="1907704" cy="936104"/>
          </a:xfrm>
          <a:prstGeom prst="wedgeRectCallout">
            <a:avLst>
              <a:gd name="adj1" fmla="val -120503"/>
              <a:gd name="adj2" fmla="val 146747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Equinócio de março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  <p:sp>
        <p:nvSpPr>
          <p:cNvPr id="87" name="Texto explicativo retangular 86"/>
          <p:cNvSpPr/>
          <p:nvPr/>
        </p:nvSpPr>
        <p:spPr bwMode="auto">
          <a:xfrm>
            <a:off x="323528" y="1196752"/>
            <a:ext cx="1907704" cy="936104"/>
          </a:xfrm>
          <a:prstGeom prst="wedgeRectCallout">
            <a:avLst>
              <a:gd name="adj1" fmla="val 67749"/>
              <a:gd name="adj2" fmla="val 79737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Solstício de junho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  <p:sp>
        <p:nvSpPr>
          <p:cNvPr id="89" name="Texto explicativo retangular 88"/>
          <p:cNvSpPr/>
          <p:nvPr/>
        </p:nvSpPr>
        <p:spPr bwMode="auto">
          <a:xfrm>
            <a:off x="323528" y="4293096"/>
            <a:ext cx="2160240" cy="936104"/>
          </a:xfrm>
          <a:prstGeom prst="wedgeRectCallout">
            <a:avLst>
              <a:gd name="adj1" fmla="val 82922"/>
              <a:gd name="adj2" fmla="val -78392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Equinócio de setembro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  <p:sp>
        <p:nvSpPr>
          <p:cNvPr id="90" name="Texto explicativo retangular 89"/>
          <p:cNvSpPr/>
          <p:nvPr/>
        </p:nvSpPr>
        <p:spPr bwMode="auto">
          <a:xfrm>
            <a:off x="6858327" y="5373216"/>
            <a:ext cx="1907704" cy="936104"/>
          </a:xfrm>
          <a:prstGeom prst="wedgeRectCallout">
            <a:avLst>
              <a:gd name="adj1" fmla="val -64732"/>
              <a:gd name="adj2" fmla="val -116699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Solstício de dezembro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  <p:sp>
        <p:nvSpPr>
          <p:cNvPr id="91" name="CaixaDeTexto 9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  <p:bldP spid="90" grpId="0" animBg="1"/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324544" y="620688"/>
            <a:ext cx="8819456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pt-BR" sz="3200" dirty="0" smtClean="0">
                <a:solidFill>
                  <a:srgbClr val="FF9900"/>
                </a:solidFill>
                <a:latin typeface="Century Gothic" pitchFamily="34" charset="0"/>
              </a:rPr>
              <a:t> 21 </a:t>
            </a:r>
            <a:r>
              <a:rPr lang="pt-BR" sz="3200" dirty="0">
                <a:solidFill>
                  <a:srgbClr val="FF9900"/>
                </a:solidFill>
                <a:latin typeface="Century Gothic" pitchFamily="34" charset="0"/>
              </a:rPr>
              <a:t>de </a:t>
            </a:r>
            <a:r>
              <a:rPr lang="pt-BR" sz="3200" dirty="0" smtClean="0">
                <a:solidFill>
                  <a:srgbClr val="FF9900"/>
                </a:solidFill>
                <a:latin typeface="Century Gothic" pitchFamily="34" charset="0"/>
              </a:rPr>
              <a:t>março: Equinócio de Outono – início do Outono HS</a:t>
            </a:r>
            <a:endParaRPr lang="pt-BR" sz="3200" dirty="0">
              <a:solidFill>
                <a:srgbClr val="FF9900"/>
              </a:solidFill>
              <a:latin typeface="Century Gothic" pitchFamily="34" charset="0"/>
            </a:endParaRPr>
          </a:p>
        </p:txBody>
      </p:sp>
      <p:sp>
        <p:nvSpPr>
          <p:cNvPr id="4" name="Text Box 86"/>
          <p:cNvSpPr txBox="1">
            <a:spLocks noChangeArrowheads="1"/>
          </p:cNvSpPr>
          <p:nvPr/>
        </p:nvSpPr>
        <p:spPr bwMode="auto">
          <a:xfrm>
            <a:off x="323528" y="3645024"/>
            <a:ext cx="87153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pt-BR" sz="3200" dirty="0" smtClean="0">
                <a:latin typeface="Century Gothic" pitchFamily="34" charset="0"/>
              </a:rPr>
              <a:t> 22 </a:t>
            </a:r>
            <a:r>
              <a:rPr lang="pt-BR" sz="3200" dirty="0">
                <a:latin typeface="Century Gothic" pitchFamily="34" charset="0"/>
              </a:rPr>
              <a:t>de </a:t>
            </a:r>
            <a:r>
              <a:rPr lang="pt-BR" sz="3200" dirty="0" smtClean="0">
                <a:latin typeface="Century Gothic" pitchFamily="34" charset="0"/>
              </a:rPr>
              <a:t>setembro: Equinócio de Primavera – início da Primavera HS</a:t>
            </a:r>
            <a:endParaRPr lang="pt-BR" sz="3200" dirty="0">
              <a:latin typeface="Century Gothic" pitchFamily="34" charset="0"/>
            </a:endParaRP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323528" y="2084655"/>
            <a:ext cx="81438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pt-BR" sz="3200" dirty="0" smtClean="0">
                <a:solidFill>
                  <a:srgbClr val="99CCFF"/>
                </a:solidFill>
                <a:latin typeface="Century Gothic" pitchFamily="34" charset="0"/>
              </a:rPr>
              <a:t> 21 </a:t>
            </a:r>
            <a:r>
              <a:rPr lang="pt-BR" sz="3200" dirty="0">
                <a:solidFill>
                  <a:srgbClr val="99CCFF"/>
                </a:solidFill>
                <a:latin typeface="Century Gothic" pitchFamily="34" charset="0"/>
              </a:rPr>
              <a:t>de </a:t>
            </a:r>
            <a:r>
              <a:rPr lang="pt-BR" sz="3200" dirty="0" smtClean="0">
                <a:solidFill>
                  <a:srgbClr val="99CCFF"/>
                </a:solidFill>
                <a:latin typeface="Century Gothic" pitchFamily="34" charset="0"/>
              </a:rPr>
              <a:t>junho: Solstício de Inverno – início do Inverno HS</a:t>
            </a:r>
            <a:endParaRPr lang="pt-BR" sz="3200" dirty="0">
              <a:solidFill>
                <a:srgbClr val="99CCFF"/>
              </a:solidFill>
              <a:latin typeface="Century Gothic" pitchFamily="34" charset="0"/>
            </a:endParaRPr>
          </a:p>
        </p:txBody>
      </p:sp>
      <p:sp>
        <p:nvSpPr>
          <p:cNvPr id="6" name="Text Box 90"/>
          <p:cNvSpPr txBox="1">
            <a:spLocks noChangeArrowheads="1"/>
          </p:cNvSpPr>
          <p:nvPr/>
        </p:nvSpPr>
        <p:spPr bwMode="auto">
          <a:xfrm>
            <a:off x="323528" y="5157192"/>
            <a:ext cx="8568952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 21 </a:t>
            </a:r>
            <a:r>
              <a:rPr lang="pt-BR" sz="3200" dirty="0">
                <a:solidFill>
                  <a:srgbClr val="FF0000"/>
                </a:solidFill>
                <a:latin typeface="Century Gothic" pitchFamily="34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dezembro: Solstício de Verão – início do Verão do HS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A visão topocêntrica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das estações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52928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Trajetórias diurnas do Sol em locais intertropicais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(o caso de São Carlos)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/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</a:b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 descr="C:\Users\ANDRE\Documents\1-OBSERVATÓRIO\1-ATIVIDADES\4-Minicursos\minicursos-2015\1-minicurso-IA-prim-sem-2015\apresentacoes\aula-2-Astrometria-e-estacoes-do-ano\zonas-climaticas.png"/>
          <p:cNvPicPr>
            <a:picLocks noChangeAspect="1" noChangeArrowheads="1"/>
          </p:cNvPicPr>
          <p:nvPr/>
        </p:nvPicPr>
        <p:blipFill>
          <a:blip r:embed="rId2" cstate="print"/>
          <a:srcRect l="22444" t="11025" r="11419" b="11550"/>
          <a:stretch>
            <a:fillRect/>
          </a:stretch>
        </p:blipFill>
        <p:spPr bwMode="auto">
          <a:xfrm>
            <a:off x="3131840" y="3140968"/>
            <a:ext cx="3657579" cy="3211565"/>
          </a:xfrm>
          <a:prstGeom prst="rect">
            <a:avLst/>
          </a:prstGeom>
          <a:noFill/>
        </p:spPr>
      </p:pic>
      <p:sp>
        <p:nvSpPr>
          <p:cNvPr id="55" name="Chave direita 54"/>
          <p:cNvSpPr/>
          <p:nvPr/>
        </p:nvSpPr>
        <p:spPr bwMode="auto">
          <a:xfrm>
            <a:off x="6012160" y="4267200"/>
            <a:ext cx="504056" cy="103322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6372200" y="443711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16393" name="Arc 3"/>
          <p:cNvSpPr>
            <a:spLocks/>
          </p:cNvSpPr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upo 40"/>
          <p:cNvGrpSpPr>
            <a:grpSpLocks/>
          </p:cNvGrpSpPr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42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16418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O</a:t>
              </a:r>
            </a:p>
          </p:txBody>
        </p:sp>
        <p:sp>
          <p:nvSpPr>
            <p:cNvPr id="16419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N</a:t>
              </a:r>
            </a:p>
          </p:txBody>
        </p:sp>
        <p:sp>
          <p:nvSpPr>
            <p:cNvPr id="16420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L</a:t>
              </a:r>
            </a:p>
          </p:txBody>
        </p:sp>
        <p:sp>
          <p:nvSpPr>
            <p:cNvPr id="16421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itchFamily="34" charset="0"/>
                </a:rPr>
                <a:t>S</a:t>
              </a:r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16416" name="Arc 4"/>
            <p:cNvSpPr>
              <a:spLocks/>
            </p:cNvSpPr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</p:grp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Trajetória diurna do Sol no Solstício de Verão do HS</a:t>
            </a:r>
          </a:p>
        </p:txBody>
      </p:sp>
      <p:sp>
        <p:nvSpPr>
          <p:cNvPr id="16408" name="Arc 5"/>
          <p:cNvSpPr>
            <a:spLocks/>
          </p:cNvSpPr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>
              <a:latin typeface="Century Gothic" pitchFamily="34" charset="0"/>
            </a:endParaRPr>
          </a:p>
        </p:txBody>
      </p:sp>
      <p:grpSp>
        <p:nvGrpSpPr>
          <p:cNvPr id="7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58" name="Elipse 57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57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71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4" name="Arco 7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00B0F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76" name="Arco 75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73742"/>
            </a:avLst>
          </a:prstGeom>
          <a:noFill/>
          <a:ln w="101600" cap="flat" cmpd="sng" algn="ctr">
            <a:solidFill>
              <a:srgbClr val="FFFF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4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grpSp>
        <p:nvGrpSpPr>
          <p:cNvPr id="5" name="Grupo 42"/>
          <p:cNvGrpSpPr/>
          <p:nvPr/>
        </p:nvGrpSpPr>
        <p:grpSpPr>
          <a:xfrm>
            <a:off x="5580112" y="3068960"/>
            <a:ext cx="864096" cy="899960"/>
            <a:chOff x="7618448" y="2832375"/>
            <a:chExt cx="864096" cy="899960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5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6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53" name="Elipse 5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209 C -0.0007 -0.00463 -0.0073 -0.02361 -0.0125 -0.03819 C -0.01771 -0.05277 -0.02396 -0.07106 -0.02934 -0.08565 C -0.03473 -0.10023 -0.03959 -0.11296 -0.04514 -0.12615 C -0.0507 -0.13935 -0.0566 -0.15254 -0.06268 -0.16435 C -0.06875 -0.17615 -0.07309 -0.18541 -0.08195 -0.19722 C -0.0908 -0.20902 -0.10487 -0.22963 -0.11615 -0.23472 C -0.12744 -0.23981 -0.14184 -0.23958 -0.14983 -0.22754 C -0.15782 -0.21551 -0.16181 -0.18102 -0.16407 -0.16227 C -0.16632 -0.14352 -0.16389 -0.1294 -0.1632 -0.11435 C -0.1625 -0.0993 -0.16129 -0.08634 -0.15973 -0.07245 C -0.15816 -0.05856 -0.15591 -0.04444 -0.1533 -0.03032 C -0.1507 -0.0162 -0.14671 -0.00023 -0.1441 0.0125 C -0.1415 0.02523 -0.14063 0.03241 -0.1375 0.04607 C -0.13438 0.05973 -0.12934 0.08056 -0.12535 0.09445 C -0.12136 0.10834 -0.11789 0.11598 -0.11337 0.1294 C -0.10886 0.14283 -0.10278 0.16065 -0.09792 0.175 C -0.09306 0.18935 -0.08716 0.20695 -0.08438 0.21528 " pathEditMode="relative" rAng="0" ptsTypes="aaaaaaaaaaaaaaaaaa">
                                      <p:cBhvr>
                                        <p:cTn id="6" dur="1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-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Trajetória diurna do Sol nos equinócios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57" name="Arc 3"/>
          <p:cNvSpPr>
            <a:spLocks/>
          </p:cNvSpPr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>
            <a:grpSpLocks/>
          </p:cNvGrpSpPr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73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O</a:t>
              </a: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N</a:t>
              </a:r>
            </a:p>
          </p:txBody>
        </p:sp>
        <p:sp>
          <p:nvSpPr>
            <p:cNvPr id="76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L</a:t>
              </a:r>
            </a:p>
          </p:txBody>
        </p:sp>
        <p:sp>
          <p:nvSpPr>
            <p:cNvPr id="78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itchFamily="34" charset="0"/>
                </a:rPr>
                <a:t>S</a:t>
              </a:r>
            </a:p>
          </p:txBody>
        </p:sp>
        <p:sp>
          <p:nvSpPr>
            <p:cNvPr id="80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83" name="Arc 4"/>
            <p:cNvSpPr>
              <a:spLocks/>
            </p:cNvSpPr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</p:grpSp>
      <p:sp>
        <p:nvSpPr>
          <p:cNvPr id="84" name="Arc 5"/>
          <p:cNvSpPr>
            <a:spLocks/>
          </p:cNvSpPr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5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6" name="Elipse 85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87" name="Conector reto 86"/>
            <p:cNvCxnSpPr>
              <a:stCxn id="86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Conector reto 88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2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93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94" name="Lua 93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pt-BR" dirty="0" smtClean="0"/>
          </a:p>
        </p:txBody>
      </p:sp>
      <p:sp>
        <p:nvSpPr>
          <p:cNvPr id="95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02" name="Arco 101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00B0F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04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05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grpSp>
        <p:nvGrpSpPr>
          <p:cNvPr id="106" name="Grupo 42"/>
          <p:cNvGrpSpPr/>
          <p:nvPr/>
        </p:nvGrpSpPr>
        <p:grpSpPr>
          <a:xfrm>
            <a:off x="4584374" y="2996952"/>
            <a:ext cx="864096" cy="899960"/>
            <a:chOff x="7618448" y="2832375"/>
            <a:chExt cx="864096" cy="899960"/>
          </a:xfrm>
        </p:grpSpPr>
        <p:grpSp>
          <p:nvGrpSpPr>
            <p:cNvPr id="107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9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11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08" name="Elipse 107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3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4" name="Elipse 43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45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46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208 C -0.00069 -0.00463 -0.00729 -0.02361 -0.0125 -0.0382 C -0.01771 -0.05278 -0.02344 -0.07176 -0.02934 -0.08565 C -0.03524 -0.09954 -0.04132 -0.10926 -0.04757 -0.1213 C -0.05382 -0.13334 -0.05989 -0.14584 -0.06701 -0.15764 C -0.07413 -0.16945 -0.08073 -0.18449 -0.08993 -0.19236 C -0.09913 -0.20024 -0.11371 -0.20811 -0.12257 -0.20556 C -0.13142 -0.20301 -0.13871 -0.19121 -0.14323 -0.17639 C -0.14774 -0.16158 -0.14896 -0.13473 -0.14965 -0.11713 C -0.15035 -0.09954 -0.14861 -0.08588 -0.14757 -0.07061 C -0.14653 -0.05533 -0.14479 -0.0419 -0.14323 -0.0257 C -0.14167 -0.00949 -0.14028 0.00879 -0.13767 0.02639 C -0.13507 0.04398 -0.13125 0.06435 -0.12795 0.08009 C -0.12465 0.09583 -0.12205 0.10648 -0.11823 0.1206 C -0.11441 0.13472 -0.11024 0.14699 -0.10521 0.16551 C -0.10017 0.18402 -0.09132 0.21828 -0.08767 0.23217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" y="1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Trajetória diurna do Sol no Solstício de Inverno do HS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57" name="Arc 3"/>
          <p:cNvSpPr>
            <a:spLocks/>
          </p:cNvSpPr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>
            <a:grpSpLocks/>
          </p:cNvGrpSpPr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O</a:t>
              </a:r>
            </a:p>
          </p:txBody>
        </p: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N</a:t>
              </a:r>
            </a:p>
          </p:txBody>
        </p:sp>
        <p:sp>
          <p:nvSpPr>
            <p:cNvPr id="82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L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itchFamily="34" charset="0"/>
                </a:rPr>
                <a:t>S</a:t>
              </a: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85" name="Arc 4"/>
            <p:cNvSpPr>
              <a:spLocks/>
            </p:cNvSpPr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</p:grpSp>
      <p:sp>
        <p:nvSpPr>
          <p:cNvPr id="86" name="Arc 5"/>
          <p:cNvSpPr>
            <a:spLocks/>
          </p:cNvSpPr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7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8" name="Elipse 87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89" name="Conector reto 88"/>
            <p:cNvCxnSpPr>
              <a:stCxn id="88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Conector reto 91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Conector reto 92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4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95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96" name="Lua 95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pt-BR" dirty="0" smtClean="0"/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03" name="Arco 102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FFFF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grpSp>
        <p:nvGrpSpPr>
          <p:cNvPr id="108" name="Grupo 42"/>
          <p:cNvGrpSpPr/>
          <p:nvPr/>
        </p:nvGrpSpPr>
        <p:grpSpPr>
          <a:xfrm>
            <a:off x="3635896" y="2996952"/>
            <a:ext cx="864096" cy="899960"/>
            <a:chOff x="7618448" y="2832375"/>
            <a:chExt cx="864096" cy="899960"/>
          </a:xfrm>
        </p:grpSpPr>
        <p:grpSp>
          <p:nvGrpSpPr>
            <p:cNvPr id="109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1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116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10" name="Elipse 10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4" name="Arco 10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00B0F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0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0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5" name="Elipse 44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46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47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231 C 0.0033 -0.00278 -0.00104 -0.01551 -0.00573 -0.02662 C -0.01041 -0.03774 -0.01719 -0.05301 -0.02326 -0.06482 C -0.02934 -0.07662 -0.03472 -0.08681 -0.04253 -0.09769 C -0.05035 -0.10857 -0.06232 -0.12269 -0.07066 -0.1294 C -0.07899 -0.13611 -0.08594 -0.13912 -0.09288 -0.13727 C -0.09982 -0.13542 -0.10781 -0.12848 -0.11285 -0.11852 C -0.11788 -0.10857 -0.12135 -0.08912 -0.12326 -0.07732 C -0.12517 -0.06551 -0.12465 -0.05857 -0.12482 -0.04815 C -0.125 -0.03774 -0.12448 -0.02732 -0.12378 -0.01482 C -0.12309 -0.00232 -0.12187 0.01319 -0.12031 0.02708 C -0.11875 0.04097 -0.11649 0.05509 -0.11389 0.06921 C -0.11128 0.08333 -0.10729 0.0993 -0.10469 0.11203 C -0.10208 0.12476 -0.10121 0.13194 -0.09809 0.14537 C -0.09496 0.15902 -0.08906 0.1824 -0.08594 0.19375 C -0.08281 0.20509 -0.0809 0.20949 -0.07969 0.21365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3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As trajetórias do Sol nos equinócios e nos solstícios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5" name="Elipse 54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59" name="Arc 3"/>
          <p:cNvSpPr>
            <a:spLocks/>
          </p:cNvSpPr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66" name="Grupo 40"/>
          <p:cNvGrpSpPr>
            <a:grpSpLocks/>
          </p:cNvGrpSpPr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67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O</a:t>
              </a:r>
            </a:p>
          </p:txBody>
        </p:sp>
        <p:sp>
          <p:nvSpPr>
            <p:cNvPr id="73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N</a:t>
              </a:r>
            </a:p>
          </p:txBody>
        </p:sp>
        <p:sp>
          <p:nvSpPr>
            <p:cNvPr id="74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itchFamily="34" charset="0"/>
                </a:rPr>
                <a:t>L</a:t>
              </a:r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itchFamily="34" charset="0"/>
                </a:rPr>
                <a:t>S</a:t>
              </a:r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80" name="Arc 4"/>
            <p:cNvSpPr>
              <a:spLocks/>
            </p:cNvSpPr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</p:grpSp>
      <p:sp>
        <p:nvSpPr>
          <p:cNvPr id="81" name="Arc 5"/>
          <p:cNvSpPr>
            <a:spLocks/>
          </p:cNvSpPr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2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3" name="Elipse 82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84" name="Conector reto 83"/>
            <p:cNvCxnSpPr>
              <a:stCxn id="83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Conector reto 84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Conector reto 85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Conector reto 86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90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91" name="Lua 90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pt-BR" dirty="0" smtClean="0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98" name="Arco 97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FFFF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99" name="Arco 98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00B0F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00" name="Arco 99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59013"/>
            </a:avLst>
          </a:prstGeom>
          <a:noFill/>
          <a:ln w="101600" cap="flat" cmpd="sng" algn="ctr">
            <a:solidFill>
              <a:srgbClr val="FFFF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01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02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51" name="Texto explicativo retangular 50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42847"/>
              <a:gd name="adj2" fmla="val 10126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rgbClr val="FF0000"/>
                </a:solidFill>
                <a:latin typeface="Century Gothic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itchFamily="34" charset="0"/>
            </a:endParaRPr>
          </a:p>
        </p:txBody>
      </p:sp>
      <p:sp>
        <p:nvSpPr>
          <p:cNvPr id="53" name="Texto explicativo retangular 5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24872"/>
              <a:gd name="adj2" fmla="val 42274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rgbClr val="FFFF00"/>
                </a:solidFill>
                <a:latin typeface="Century Gothic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itchFamily="34" charset="0"/>
            </a:endParaRPr>
          </a:p>
        </p:txBody>
      </p:sp>
      <p:sp>
        <p:nvSpPr>
          <p:cNvPr id="52" name="Texto explicativo retangular 51"/>
          <p:cNvSpPr/>
          <p:nvPr/>
        </p:nvSpPr>
        <p:spPr bwMode="auto">
          <a:xfrm>
            <a:off x="395536" y="5445224"/>
            <a:ext cx="2268760" cy="864096"/>
          </a:xfrm>
          <a:prstGeom prst="wedgeRectCallout">
            <a:avLst>
              <a:gd name="adj1" fmla="val 66932"/>
              <a:gd name="adj2" fmla="val -217732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rgbClr val="00B0F0"/>
                </a:solidFill>
                <a:latin typeface="Century Gothic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itchFamily="34" charset="0"/>
            </a:endParaRPr>
          </a:p>
        </p:txBody>
      </p:sp>
      <p:grpSp>
        <p:nvGrpSpPr>
          <p:cNvPr id="39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0" name="Elipse 39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42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1" grpId="0" animBg="1"/>
      <p:bldP spid="53" grpId="0" animBg="1"/>
      <p:bldP spid="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92932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2358848" y="1804900"/>
            <a:ext cx="4681520" cy="4752975"/>
          </a:xfrm>
          <a:prstGeom prst="ellipse">
            <a:avLst/>
          </a:prstGeom>
          <a:gradFill flip="none" rotWithShape="1">
            <a:gsLst>
              <a:gs pos="65000">
                <a:srgbClr val="0070C0">
                  <a:alpha val="24000"/>
                </a:srgbClr>
              </a:gs>
              <a:gs pos="7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 w="101600">
            <a:solidFill>
              <a:srgbClr val="7030A0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6419" name="Text Box 21"/>
          <p:cNvSpPr txBox="1">
            <a:spLocks noChangeArrowheads="1"/>
          </p:cNvSpPr>
          <p:nvPr/>
        </p:nvSpPr>
        <p:spPr bwMode="auto">
          <a:xfrm>
            <a:off x="1835696" y="3894050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itchFamily="34" charset="0"/>
              </a:rPr>
              <a:t>N</a:t>
            </a:r>
          </a:p>
        </p:txBody>
      </p:sp>
      <p:sp>
        <p:nvSpPr>
          <p:cNvPr id="16421" name="Text Box 23"/>
          <p:cNvSpPr txBox="1">
            <a:spLocks noChangeArrowheads="1"/>
          </p:cNvSpPr>
          <p:nvPr/>
        </p:nvSpPr>
        <p:spPr bwMode="auto">
          <a:xfrm>
            <a:off x="7141121" y="3892463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>
                <a:solidFill>
                  <a:srgbClr val="FF3300"/>
                </a:solidFill>
                <a:latin typeface="Century Gothic" pitchFamily="34" charset="0"/>
              </a:rPr>
              <a:t>S</a:t>
            </a: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>
            <a:off x="2407196" y="4249650"/>
            <a:ext cx="4679950" cy="0"/>
          </a:xfrm>
          <a:prstGeom prst="line">
            <a:avLst/>
          </a:prstGeom>
          <a:noFill/>
          <a:ln w="1016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6393" name="Arc 3"/>
          <p:cNvSpPr>
            <a:spLocks/>
          </p:cNvSpPr>
          <p:nvPr/>
        </p:nvSpPr>
        <p:spPr bwMode="auto">
          <a:xfrm rot="20930720" flipV="1">
            <a:off x="2823146" y="3723716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As trajetórias do Sol nos equinócios e nos solstícios</a:t>
            </a:r>
          </a:p>
        </p:txBody>
      </p:sp>
      <p:grpSp>
        <p:nvGrpSpPr>
          <p:cNvPr id="3" name="Grupo 55"/>
          <p:cNvGrpSpPr/>
          <p:nvPr/>
        </p:nvGrpSpPr>
        <p:grpSpPr>
          <a:xfrm>
            <a:off x="4516343" y="3633332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1809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804429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76" name="Line 26"/>
          <p:cNvSpPr>
            <a:spLocks noChangeShapeType="1"/>
          </p:cNvSpPr>
          <p:nvPr/>
        </p:nvSpPr>
        <p:spPr bwMode="auto">
          <a:xfrm flipV="1">
            <a:off x="4644008" y="3501008"/>
            <a:ext cx="2304256" cy="752164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upo 101"/>
          <p:cNvGrpSpPr/>
          <p:nvPr/>
        </p:nvGrpSpPr>
        <p:grpSpPr>
          <a:xfrm rot="18342476">
            <a:off x="6580501" y="3205162"/>
            <a:ext cx="636551" cy="636551"/>
            <a:chOff x="7100825" y="2059484"/>
            <a:chExt cx="636551" cy="636551"/>
          </a:xfrm>
        </p:grpSpPr>
        <p:sp>
          <p:nvSpPr>
            <p:cNvPr id="78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rgbClr val="21FF4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  <p:sp>
          <p:nvSpPr>
            <p:cNvPr id="79" name="Elipse 78"/>
            <p:cNvSpPr>
              <a:spLocks noChangeAspect="1"/>
            </p:cNvSpPr>
            <p:nvPr/>
          </p:nvSpPr>
          <p:spPr bwMode="auto">
            <a:xfrm>
              <a:off x="7100825" y="205948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</p:grp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7164214" y="3526419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1800" dirty="0">
                <a:solidFill>
                  <a:srgbClr val="FFFF00"/>
                </a:solidFill>
                <a:latin typeface="Century Gothic" pitchFamily="34" charset="0"/>
              </a:rPr>
              <a:t>PCS</a:t>
            </a:r>
          </a:p>
        </p:txBody>
      </p:sp>
      <p:cxnSp>
        <p:nvCxnSpPr>
          <p:cNvPr id="52" name="Conector reto 51"/>
          <p:cNvCxnSpPr/>
          <p:nvPr/>
        </p:nvCxnSpPr>
        <p:spPr bwMode="auto">
          <a:xfrm>
            <a:off x="3152078" y="2494156"/>
            <a:ext cx="627834" cy="1798940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Conector reto 52"/>
          <p:cNvCxnSpPr/>
          <p:nvPr/>
        </p:nvCxnSpPr>
        <p:spPr bwMode="auto">
          <a:xfrm>
            <a:off x="3955774" y="1977887"/>
            <a:ext cx="811435" cy="2460549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4910254" y="1888273"/>
            <a:ext cx="811439" cy="2332815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Conector reto 74"/>
          <p:cNvCxnSpPr/>
          <p:nvPr/>
        </p:nvCxnSpPr>
        <p:spPr bwMode="auto">
          <a:xfrm>
            <a:off x="3783980" y="4300654"/>
            <a:ext cx="749109" cy="214878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Conector reto 79"/>
          <p:cNvCxnSpPr>
            <a:stCxn id="47" idx="5"/>
          </p:cNvCxnSpPr>
          <p:nvPr/>
        </p:nvCxnSpPr>
        <p:spPr bwMode="auto">
          <a:xfrm>
            <a:off x="4725767" y="4303756"/>
            <a:ext cx="750905" cy="222350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Conector reto 80"/>
          <p:cNvCxnSpPr/>
          <p:nvPr/>
        </p:nvCxnSpPr>
        <p:spPr bwMode="auto">
          <a:xfrm>
            <a:off x="5724293" y="4230029"/>
            <a:ext cx="577116" cy="1604241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o explicativo retangular 7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55418"/>
              <a:gd name="adj2" fmla="val 65446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rgbClr val="FFFF00"/>
                </a:solidFill>
                <a:latin typeface="Century Gothic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itchFamily="34" charset="0"/>
            </a:endParaRPr>
          </a:p>
        </p:txBody>
      </p:sp>
      <p:sp>
        <p:nvSpPr>
          <p:cNvPr id="16418" name="Text Box 20"/>
          <p:cNvSpPr txBox="1">
            <a:spLocks noChangeArrowheads="1"/>
          </p:cNvSpPr>
          <p:nvPr/>
        </p:nvSpPr>
        <p:spPr bwMode="auto">
          <a:xfrm>
            <a:off x="4355976" y="4293096"/>
            <a:ext cx="360362" cy="707886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itchFamily="34" charset="0"/>
              </a:rPr>
              <a:t>O</a:t>
            </a: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603816" y="4180449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74" name="Texto explicativo retangular 73"/>
          <p:cNvSpPr/>
          <p:nvPr/>
        </p:nvSpPr>
        <p:spPr bwMode="auto">
          <a:xfrm>
            <a:off x="359024" y="5445224"/>
            <a:ext cx="2268760" cy="864096"/>
          </a:xfrm>
          <a:prstGeom prst="wedgeRectCallout">
            <a:avLst>
              <a:gd name="adj1" fmla="val 89614"/>
              <a:gd name="adj2" fmla="val -278637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rgbClr val="00B0F0"/>
                </a:solidFill>
                <a:latin typeface="Century Gothic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itchFamily="34" charset="0"/>
            </a:endParaRPr>
          </a:p>
        </p:txBody>
      </p:sp>
      <p:sp>
        <p:nvSpPr>
          <p:cNvPr id="72" name="Texto explicativo retangular 71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09008"/>
              <a:gd name="adj2" fmla="val 113962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dirty="0" smtClean="0">
                <a:solidFill>
                  <a:srgbClr val="FF0000"/>
                </a:solidFill>
                <a:latin typeface="Century Gothic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itchFamily="34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6" name="Elipse 45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5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54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684776" y="908720"/>
            <a:ext cx="8101408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Solstício de Inverno: maior noite do ano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Solstício de Verão: menor noite do ano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SC e região: 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solstícios-equinócios – diferença de 1h20min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diferenças entre solstícios: chega a quase 3h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1520" y="3000375"/>
            <a:ext cx="8352928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Repassando: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elementos da Esfera Celeste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</a:b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61" y="3068960"/>
            <a:ext cx="2455263" cy="2520000"/>
          </a:xfrm>
          <a:prstGeom prst="rect">
            <a:avLst/>
          </a:prstGeom>
          <a:noFill/>
          <a:ln w="317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Universidade de </a:t>
            </a: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Nebraska-Lincoln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714375" y="1285875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Simulador: visão topocêntrica das estações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352928" cy="252028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As estações do ano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vistas do espaço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92536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52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Corda 11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4427984" y="161835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4644008" y="550678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7" name="Chave direita 16"/>
          <p:cNvSpPr/>
          <p:nvPr/>
        </p:nvSpPr>
        <p:spPr bwMode="auto">
          <a:xfrm>
            <a:off x="7020272" y="2950404"/>
            <a:ext cx="504056" cy="1692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8" name="Chave direita 17"/>
          <p:cNvSpPr/>
          <p:nvPr/>
        </p:nvSpPr>
        <p:spPr bwMode="auto">
          <a:xfrm rot="10800000">
            <a:off x="1881480" y="1827767"/>
            <a:ext cx="360000" cy="1116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19" name="Conector reto 18"/>
          <p:cNvCxnSpPr/>
          <p:nvPr/>
        </p:nvCxnSpPr>
        <p:spPr bwMode="auto">
          <a:xfrm>
            <a:off x="2320058" y="1834375"/>
            <a:ext cx="11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Conector reto 19"/>
          <p:cNvCxnSpPr/>
          <p:nvPr/>
        </p:nvCxnSpPr>
        <p:spPr bwMode="auto">
          <a:xfrm>
            <a:off x="2260240" y="5692990"/>
            <a:ext cx="122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Chave direita 20"/>
          <p:cNvSpPr/>
          <p:nvPr/>
        </p:nvSpPr>
        <p:spPr bwMode="auto">
          <a:xfrm rot="10800000">
            <a:off x="1845675" y="4612990"/>
            <a:ext cx="360000" cy="1080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22" name="Conector reto 21"/>
          <p:cNvCxnSpPr/>
          <p:nvPr/>
        </p:nvCxnSpPr>
        <p:spPr bwMode="auto">
          <a:xfrm>
            <a:off x="2309935" y="2950962"/>
            <a:ext cx="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Conector reto 22"/>
          <p:cNvCxnSpPr/>
          <p:nvPr/>
        </p:nvCxnSpPr>
        <p:spPr bwMode="auto">
          <a:xfrm>
            <a:off x="2267744" y="4620374"/>
            <a:ext cx="18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4" name="CaixaDeTexto 23"/>
          <p:cNvSpPr txBox="1"/>
          <p:nvPr/>
        </p:nvSpPr>
        <p:spPr>
          <a:xfrm>
            <a:off x="7236296" y="3490559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79512" y="2077781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79512" y="478670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39" name="Conector reto 38"/>
          <p:cNvCxnSpPr/>
          <p:nvPr/>
        </p:nvCxnSpPr>
        <p:spPr bwMode="auto">
          <a:xfrm>
            <a:off x="6388281" y="4643205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Conector reto 39"/>
          <p:cNvCxnSpPr/>
          <p:nvPr/>
        </p:nvCxnSpPr>
        <p:spPr bwMode="auto">
          <a:xfrm>
            <a:off x="6396076" y="2946632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2" name="Título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352928" cy="1004689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solidFill>
                  <a:schemeClr val="bg1"/>
                </a:solidFill>
                <a:latin typeface="Century Gothic" pitchFamily="34" charset="0"/>
              </a:rPr>
              <a:t>Zonas climáticas da Terra</a:t>
            </a:r>
            <a:endParaRPr lang="pt-BR" sz="4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17" grpId="0" animBg="1"/>
      <p:bldP spid="18" grpId="0" animBg="1"/>
      <p:bldP spid="21" grpId="0" animBg="1"/>
      <p:bldP spid="24" grpId="0"/>
      <p:bldP spid="25" grpId="0"/>
      <p:bldP spid="28" grpId="0"/>
      <p:bldP spid="36" grpId="0" animBg="1"/>
      <p:bldP spid="37" grpId="0" animBg="1"/>
      <p:bldP spid="41" grpId="0"/>
      <p:bldP spid="42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>
            <a:off x="6552352" y="3797661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Conector de seta reta 23"/>
          <p:cNvCxnSpPr/>
          <p:nvPr/>
        </p:nvCxnSpPr>
        <p:spPr bwMode="auto">
          <a:xfrm rot="-1380000" flipH="1">
            <a:off x="6333308" y="269947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Conector de seta reta 24"/>
          <p:cNvCxnSpPr/>
          <p:nvPr/>
        </p:nvCxnSpPr>
        <p:spPr bwMode="auto">
          <a:xfrm rot="1380000" flipH="1">
            <a:off x="6304512" y="487510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2" name="Grupo 27"/>
          <p:cNvGrpSpPr>
            <a:grpSpLocks noChangeAspect="1"/>
          </p:cNvGrpSpPr>
          <p:nvPr/>
        </p:nvGrpSpPr>
        <p:grpSpPr>
          <a:xfrm>
            <a:off x="7231468" y="1651753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3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43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30" name="Elipse 2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" name="Grupo 44"/>
          <p:cNvGrpSpPr>
            <a:grpSpLocks noChangeAspect="1"/>
          </p:cNvGrpSpPr>
          <p:nvPr/>
        </p:nvGrpSpPr>
        <p:grpSpPr>
          <a:xfrm>
            <a:off x="7530824" y="3130519"/>
            <a:ext cx="1257280" cy="1309461"/>
            <a:chOff x="7618448" y="2832375"/>
            <a:chExt cx="864096" cy="899960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1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0" name="Corda 69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itchFamily="34" charset="0"/>
            </a:endParaRPr>
          </a:p>
        </p:txBody>
      </p:sp>
      <p:grpSp>
        <p:nvGrpSpPr>
          <p:cNvPr id="8" name="Grupo 55"/>
          <p:cNvGrpSpPr>
            <a:grpSpLocks noChangeAspect="1"/>
          </p:cNvGrpSpPr>
          <p:nvPr/>
        </p:nvGrpSpPr>
        <p:grpSpPr>
          <a:xfrm>
            <a:off x="7199828" y="4611546"/>
            <a:ext cx="1257280" cy="1309461"/>
            <a:chOff x="7618448" y="2832375"/>
            <a:chExt cx="864096" cy="899960"/>
          </a:xfrm>
        </p:grpSpPr>
        <p:grpSp>
          <p:nvGrpSpPr>
            <p:cNvPr id="9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6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6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63" name="Elipse 6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1" name="Corda 70"/>
          <p:cNvSpPr/>
          <p:nvPr/>
        </p:nvSpPr>
        <p:spPr bwMode="auto">
          <a:xfrm rot="9420000" flipH="1">
            <a:off x="2296367" y="1661965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itchFamily="34" charset="0"/>
            </a:endParaRPr>
          </a:p>
        </p:txBody>
      </p:sp>
      <p:sp>
        <p:nvSpPr>
          <p:cNvPr id="72" name="Corda 71"/>
          <p:cNvSpPr/>
          <p:nvPr/>
        </p:nvSpPr>
        <p:spPr bwMode="auto">
          <a:xfrm rot="12180000" flipH="1">
            <a:off x="2289911" y="1653873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5724128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6588224" y="158873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solstício de junho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6660232" y="569318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solstício de dezembro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6911752" y="2996952"/>
            <a:ext cx="226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equinócio de março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6651848" y="4170566"/>
            <a:ext cx="252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equinócio de setembro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0" grpId="2" animBg="1"/>
      <p:bldP spid="71" grpId="0" animBg="1"/>
      <p:bldP spid="71" grpId="1" animBg="1"/>
      <p:bldP spid="72" grpId="0" animBg="1"/>
      <p:bldP spid="75" grpId="0"/>
      <p:bldP spid="75" grpId="1"/>
      <p:bldP spid="76" grpId="0"/>
      <p:bldP spid="77" grpId="0"/>
      <p:bldP spid="77" grpId="1"/>
      <p:bldP spid="78" grpId="0"/>
      <p:bldP spid="78" grpId="1"/>
      <p:bldP spid="7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900893" y="268817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20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70C0">
              <a:alpha val="65000"/>
            </a:srgb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85532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grpSp>
        <p:nvGrpSpPr>
          <p:cNvPr id="2" name="Grupo 44"/>
          <p:cNvGrpSpPr>
            <a:grpSpLocks noChangeAspect="1"/>
          </p:cNvGrpSpPr>
          <p:nvPr/>
        </p:nvGrpSpPr>
        <p:grpSpPr>
          <a:xfrm>
            <a:off x="7092280" y="1700808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1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6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itchFamily="34" charset="0"/>
              </a:rPr>
              <a:t>Movimento pendular</a:t>
            </a:r>
          </a:p>
        </p:txBody>
      </p:sp>
      <p:sp>
        <p:nvSpPr>
          <p:cNvPr id="79" name="CaixaDeTexto 78"/>
          <p:cNvSpPr txBox="1"/>
          <p:nvPr/>
        </p:nvSpPr>
        <p:spPr>
          <a:xfrm>
            <a:off x="5940152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1146 0.07176 C 0.01597 0.09121 0.01875 0.1169 0.02014 0.14121 C 0.02205 0.16598 0.02274 0.19422 0.0217 0.22038 C 0.02101 0.247 0.01632 0.28241 0.01441 0.29838 C 0.01163 0.32061 0.00712 0.33496 0.0033 0.35093 L -0.00851 0.39491 L -0.02083 0.43172 " pathEditMode="relative" rAng="205594" ptsTypes="FfafaFAF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2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>
                  <a:spLocks/>
                </p:cNvSpPr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3657966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itchFamily="34" charset="0"/>
                </a:endParaRPr>
              </a:p>
            </p:txBody>
          </p:sp>
        </p:grpSp>
      </p:grpSp>
      <p:sp>
        <p:nvSpPr>
          <p:cNvPr id="10" name="Corda 9"/>
          <p:cNvSpPr>
            <a:spLocks/>
          </p:cNvSpPr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itchFamily="34" charset="0"/>
            </a:endParaRPr>
          </a:p>
        </p:txBody>
      </p:sp>
      <p:grpSp>
        <p:nvGrpSpPr>
          <p:cNvPr id="11" name="Grupo 116"/>
          <p:cNvGrpSpPr/>
          <p:nvPr/>
        </p:nvGrpSpPr>
        <p:grpSpPr>
          <a:xfrm>
            <a:off x="3132969" y="2017377"/>
            <a:ext cx="2688940" cy="2688942"/>
            <a:chOff x="7931363" y="3862827"/>
            <a:chExt cx="845160" cy="911418"/>
          </a:xfrm>
        </p:grpSpPr>
        <p:sp>
          <p:nvSpPr>
            <p:cNvPr id="36" name="Elipse 35"/>
            <p:cNvSpPr/>
            <p:nvPr/>
          </p:nvSpPr>
          <p:spPr bwMode="auto">
            <a:xfrm>
              <a:off x="7931363" y="3862827"/>
              <a:ext cx="845160" cy="911418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47000">
                  <a:srgbClr val="FFFF8B"/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3656578"/>
              <a:endParaRPr lang="pt-BR" sz="6000" b="0" dirty="0" smtClean="0">
                <a:latin typeface="Helvetica 55 Roman" pitchFamily="34" charset="0"/>
              </a:endParaRPr>
            </a:p>
          </p:txBody>
        </p:sp>
        <p:grpSp>
          <p:nvGrpSpPr>
            <p:cNvPr id="12" name="Group 2"/>
            <p:cNvGrpSpPr>
              <a:grpSpLocks/>
            </p:cNvGrpSpPr>
            <p:nvPr/>
          </p:nvGrpSpPr>
          <p:grpSpPr bwMode="auto">
            <a:xfrm>
              <a:off x="8029557" y="3976886"/>
              <a:ext cx="657469" cy="708660"/>
              <a:chOff x="5481" y="5955"/>
              <a:chExt cx="1036" cy="1116"/>
            </a:xfrm>
          </p:grpSpPr>
          <p:sp>
            <p:nvSpPr>
              <p:cNvPr id="38" name="AutoShape 3"/>
              <p:cNvSpPr>
                <a:spLocks noChangeArrowheads="1"/>
              </p:cNvSpPr>
              <p:nvPr/>
            </p:nvSpPr>
            <p:spPr bwMode="auto">
              <a:xfrm>
                <a:off x="5481" y="5955"/>
                <a:ext cx="1036" cy="1116"/>
              </a:xfrm>
              <a:prstGeom prst="star16">
                <a:avLst>
                  <a:gd name="adj" fmla="val 36712"/>
                </a:avLst>
              </a:prstGeom>
              <a:gradFill>
                <a:gsLst>
                  <a:gs pos="64000">
                    <a:srgbClr val="FFFF00"/>
                  </a:gs>
                  <a:gs pos="81000">
                    <a:srgbClr val="FFC000">
                      <a:alpha val="36000"/>
                    </a:srgbClr>
                  </a:gs>
                  <a:gs pos="96000">
                    <a:schemeClr val="tx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sz="6000" b="0">
                  <a:latin typeface="Helvetica 55 Roman" pitchFamily="34" charset="0"/>
                </a:endParaRPr>
              </a:p>
            </p:txBody>
          </p:sp>
          <p:sp>
            <p:nvSpPr>
              <p:cNvPr id="39" name="Oval 4"/>
              <p:cNvSpPr>
                <a:spLocks noChangeAspect="1" noChangeArrowheads="1"/>
              </p:cNvSpPr>
              <p:nvPr/>
            </p:nvSpPr>
            <p:spPr bwMode="auto">
              <a:xfrm>
                <a:off x="5726" y="6214"/>
                <a:ext cx="542" cy="585"/>
              </a:xfrm>
              <a:prstGeom prst="ellipse">
                <a:avLst/>
              </a:prstGeom>
              <a:solidFill>
                <a:srgbClr val="FFFF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sz="6000" b="0">
                  <a:latin typeface="Helvetica 55 Roman" pitchFamily="34" charset="0"/>
                </a:endParaRPr>
              </a:p>
            </p:txBody>
          </p:sp>
        </p:grpSp>
      </p:grp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>
                    <a:spLocks/>
                  </p:cNvSpPr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3657966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>
                    <a:spLocks/>
                  </p:cNvSpPr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3657966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841710" y="11209671"/>
                <a:ext cx="1188001" cy="2520000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>
                    <a:spLocks/>
                  </p:cNvSpPr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3657966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868144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>
                  <a:spLocks/>
                </p:cNvSpPr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3657966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itchFamily="34" charset="0"/>
                </a:endParaRPr>
              </a:p>
            </p:txBody>
          </p:sp>
        </p:grpSp>
      </p:grpSp>
      <p:sp>
        <p:nvSpPr>
          <p:cNvPr id="10" name="Corda 9"/>
          <p:cNvSpPr>
            <a:spLocks/>
          </p:cNvSpPr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itchFamily="34" charset="0"/>
            </a:endParaRPr>
          </a:p>
        </p:txBody>
      </p:sp>
      <p:grpSp>
        <p:nvGrpSpPr>
          <p:cNvPr id="11" name="Grupo 116"/>
          <p:cNvGrpSpPr/>
          <p:nvPr/>
        </p:nvGrpSpPr>
        <p:grpSpPr>
          <a:xfrm>
            <a:off x="3132969" y="2017377"/>
            <a:ext cx="2688940" cy="2688942"/>
            <a:chOff x="7931363" y="3862827"/>
            <a:chExt cx="845160" cy="911418"/>
          </a:xfrm>
        </p:grpSpPr>
        <p:sp>
          <p:nvSpPr>
            <p:cNvPr id="36" name="Elipse 35"/>
            <p:cNvSpPr/>
            <p:nvPr/>
          </p:nvSpPr>
          <p:spPr bwMode="auto">
            <a:xfrm>
              <a:off x="7931363" y="3862827"/>
              <a:ext cx="845160" cy="911418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47000">
                  <a:srgbClr val="FFFF8B"/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3656578"/>
              <a:endParaRPr lang="pt-BR" sz="6000" b="0" dirty="0" smtClean="0">
                <a:latin typeface="Helvetica 55 Roman" pitchFamily="34" charset="0"/>
              </a:endParaRPr>
            </a:p>
          </p:txBody>
        </p:sp>
        <p:grpSp>
          <p:nvGrpSpPr>
            <p:cNvPr id="12" name="Group 2"/>
            <p:cNvGrpSpPr>
              <a:grpSpLocks/>
            </p:cNvGrpSpPr>
            <p:nvPr/>
          </p:nvGrpSpPr>
          <p:grpSpPr bwMode="auto">
            <a:xfrm>
              <a:off x="8029557" y="3976886"/>
              <a:ext cx="657469" cy="708660"/>
              <a:chOff x="5481" y="5955"/>
              <a:chExt cx="1036" cy="1116"/>
            </a:xfrm>
          </p:grpSpPr>
          <p:sp>
            <p:nvSpPr>
              <p:cNvPr id="38" name="AutoShape 3"/>
              <p:cNvSpPr>
                <a:spLocks noChangeArrowheads="1"/>
              </p:cNvSpPr>
              <p:nvPr/>
            </p:nvSpPr>
            <p:spPr bwMode="auto">
              <a:xfrm>
                <a:off x="5481" y="5955"/>
                <a:ext cx="1036" cy="1116"/>
              </a:xfrm>
              <a:prstGeom prst="star16">
                <a:avLst>
                  <a:gd name="adj" fmla="val 36712"/>
                </a:avLst>
              </a:prstGeom>
              <a:gradFill>
                <a:gsLst>
                  <a:gs pos="64000">
                    <a:srgbClr val="FFFF00"/>
                  </a:gs>
                  <a:gs pos="81000">
                    <a:srgbClr val="FFC000">
                      <a:alpha val="36000"/>
                    </a:srgbClr>
                  </a:gs>
                  <a:gs pos="96000">
                    <a:schemeClr val="tx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sz="6000" b="0">
                  <a:latin typeface="Helvetica 55 Roman" pitchFamily="34" charset="0"/>
                </a:endParaRPr>
              </a:p>
            </p:txBody>
          </p:sp>
          <p:sp>
            <p:nvSpPr>
              <p:cNvPr id="39" name="Oval 4"/>
              <p:cNvSpPr>
                <a:spLocks noChangeAspect="1" noChangeArrowheads="1"/>
              </p:cNvSpPr>
              <p:nvPr/>
            </p:nvSpPr>
            <p:spPr bwMode="auto">
              <a:xfrm>
                <a:off x="5726" y="6214"/>
                <a:ext cx="542" cy="585"/>
              </a:xfrm>
              <a:prstGeom prst="ellipse">
                <a:avLst/>
              </a:prstGeom>
              <a:solidFill>
                <a:srgbClr val="FFFF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sz="6000" b="0">
                  <a:latin typeface="Helvetica 55 Roman" pitchFamily="34" charset="0"/>
                </a:endParaRPr>
              </a:p>
            </p:txBody>
          </p:sp>
        </p:grpSp>
      </p:grp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>
                    <a:spLocks/>
                  </p:cNvSpPr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3657966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>
                    <a:spLocks/>
                  </p:cNvSpPr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3657966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841710" y="11209671"/>
                <a:ext cx="1188001" cy="2520000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>
                    <a:spLocks/>
                  </p:cNvSpPr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3657966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868144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395536" y="2324472"/>
            <a:ext cx="856895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 Importante!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Nas figuras usamos perspectiva oblíqua. Cuidado para não interpretar que a órbita é achatada!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4890" r="1397"/>
          <a:stretch>
            <a:fillRect/>
          </a:stretch>
        </p:blipFill>
        <p:spPr bwMode="auto">
          <a:xfrm>
            <a:off x="3524769" y="3000773"/>
            <a:ext cx="2559399" cy="2549366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sp>
        <p:nvSpPr>
          <p:cNvPr id="5" name="Text Box 141"/>
          <p:cNvSpPr txBox="1">
            <a:spLocks noChangeArrowheads="1"/>
          </p:cNvSpPr>
          <p:nvPr/>
        </p:nvSpPr>
        <p:spPr bwMode="auto">
          <a:xfrm>
            <a:off x="0" y="6381328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</a:t>
            </a:r>
            <a:r>
              <a:rPr lang="pt-BR" sz="1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Univerdidade</a:t>
            </a:r>
            <a:r>
              <a:rPr lang="pt-BR" sz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de </a:t>
            </a:r>
            <a:r>
              <a:rPr lang="pt-BR" sz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Nebraska-Lincoln</a:t>
            </a:r>
            <a:endParaRPr lang="pt-BR" sz="12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785813" y="1285875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Simulador: as estações do ano vistas do espaço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395536" y="2324472"/>
            <a:ext cx="856895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 Gostou do assunto? 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Então venha fazer o minicurso de aprofundamento em Estações do Ano – consulte a programação para o próximo oferecimento!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4"/>
          <p:cNvSpPr>
            <a:spLocks noGrp="1" noChangeArrowheads="1"/>
          </p:cNvSpPr>
          <p:nvPr>
            <p:ph type="title"/>
          </p:nvPr>
        </p:nvSpPr>
        <p:spPr>
          <a:xfrm>
            <a:off x="684213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 Zênite</a:t>
            </a:r>
          </a:p>
        </p:txBody>
      </p:sp>
      <p:sp>
        <p:nvSpPr>
          <p:cNvPr id="55" name="CaixaDeTexto 54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827584" y="452279"/>
            <a:ext cx="11521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0" dirty="0" smtClean="0">
                <a:latin typeface="Century Gothic" pitchFamily="34" charset="0"/>
              </a:rPr>
              <a:t>?</a:t>
            </a:r>
            <a:endParaRPr lang="pt-BR" sz="15000" dirty="0">
              <a:latin typeface="Century Gothic" pitchFamily="34" charset="0"/>
            </a:endParaRPr>
          </a:p>
        </p:txBody>
      </p:sp>
      <p:grpSp>
        <p:nvGrpSpPr>
          <p:cNvPr id="45" name="Grupo 66"/>
          <p:cNvGrpSpPr/>
          <p:nvPr/>
        </p:nvGrpSpPr>
        <p:grpSpPr>
          <a:xfrm>
            <a:off x="1714524" y="1504354"/>
            <a:ext cx="5665788" cy="4680000"/>
            <a:chOff x="1706194" y="1472815"/>
            <a:chExt cx="5665788" cy="4680000"/>
          </a:xfrm>
        </p:grpSpPr>
        <p:sp>
          <p:nvSpPr>
            <p:cNvPr id="46" name="Lua 45"/>
            <p:cNvSpPr/>
            <p:nvPr/>
          </p:nvSpPr>
          <p:spPr bwMode="auto">
            <a:xfrm rot="16200000">
              <a:off x="4042570" y="3708706"/>
              <a:ext cx="1125232" cy="3276000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94000">
                  <a:schemeClr val="tx1">
                    <a:alpha val="0"/>
                  </a:schemeClr>
                </a:gs>
                <a:gs pos="68000">
                  <a:srgbClr val="7030A0">
                    <a:alpha val="41000"/>
                  </a:srgbClr>
                </a:gs>
                <a:gs pos="3000">
                  <a:schemeClr val="bg1">
                    <a:alpha val="37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42"/>
              <a:endParaRPr lang="pt-BR" dirty="0" smtClean="0"/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 flipV="1">
              <a:off x="3923927" y="3049114"/>
              <a:ext cx="1392351" cy="1590959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48" name="Grupo 35"/>
            <p:cNvGrpSpPr>
              <a:grpSpLocks/>
            </p:cNvGrpSpPr>
            <p:nvPr/>
          </p:nvGrpSpPr>
          <p:grpSpPr bwMode="auto">
            <a:xfrm>
              <a:off x="1706194" y="1472815"/>
              <a:ext cx="5665788" cy="4680000"/>
              <a:chOff x="1714480" y="1598472"/>
              <a:chExt cx="5665808" cy="4680000"/>
            </a:xfrm>
          </p:grpSpPr>
          <p:sp>
            <p:nvSpPr>
              <p:cNvPr id="77" name="Line 7"/>
              <p:cNvSpPr>
                <a:spLocks noChangeShapeType="1"/>
              </p:cNvSpPr>
              <p:nvPr/>
            </p:nvSpPr>
            <p:spPr bwMode="auto">
              <a:xfrm>
                <a:off x="2285982" y="3929063"/>
                <a:ext cx="4679967" cy="0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78" name="Oval 2"/>
              <p:cNvSpPr>
                <a:spLocks noChangeArrowheads="1"/>
              </p:cNvSpPr>
              <p:nvPr/>
            </p:nvSpPr>
            <p:spPr bwMode="auto">
              <a:xfrm>
                <a:off x="2285557" y="1598472"/>
                <a:ext cx="4681537" cy="4680000"/>
              </a:xfrm>
              <a:prstGeom prst="ellipse">
                <a:avLst/>
              </a:prstGeom>
              <a:gradFill flip="none" rotWithShape="1">
                <a:gsLst>
                  <a:gs pos="70000">
                    <a:srgbClr val="7030A0"/>
                  </a:gs>
                  <a:gs pos="65000">
                    <a:schemeClr val="tx1">
                      <a:alpha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63500">
                <a:solidFill>
                  <a:schemeClr val="accent6">
                    <a:lumMod val="60000"/>
                    <a:lumOff val="40000"/>
                    <a:alpha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79" name="Text Box 21"/>
              <p:cNvSpPr txBox="1">
                <a:spLocks noChangeArrowheads="1"/>
              </p:cNvSpPr>
              <p:nvPr/>
            </p:nvSpPr>
            <p:spPr bwMode="auto">
              <a:xfrm>
                <a:off x="1714480" y="3573463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>
                    <a:solidFill>
                      <a:srgbClr val="FF3300"/>
                    </a:solidFill>
                    <a:latin typeface="Century Gothic" pitchFamily="34" charset="0"/>
                  </a:rPr>
                  <a:t>L</a:t>
                </a:r>
              </a:p>
            </p:txBody>
          </p:sp>
          <p:sp>
            <p:nvSpPr>
              <p:cNvPr id="80" name="Text Box 22"/>
              <p:cNvSpPr txBox="1">
                <a:spLocks noChangeArrowheads="1"/>
              </p:cNvSpPr>
              <p:nvPr/>
            </p:nvSpPr>
            <p:spPr bwMode="auto">
              <a:xfrm>
                <a:off x="5357818" y="2500306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>
                    <a:solidFill>
                      <a:srgbClr val="FF3300"/>
                    </a:solidFill>
                    <a:latin typeface="Century Gothic" pitchFamily="34" charset="0"/>
                  </a:rPr>
                  <a:t>S</a:t>
                </a:r>
              </a:p>
            </p:txBody>
          </p:sp>
          <p:sp>
            <p:nvSpPr>
              <p:cNvPr id="81" name="Text Box 23"/>
              <p:cNvSpPr txBox="1">
                <a:spLocks noChangeArrowheads="1"/>
              </p:cNvSpPr>
              <p:nvPr/>
            </p:nvSpPr>
            <p:spPr bwMode="auto">
              <a:xfrm>
                <a:off x="7019925" y="3649808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>
                    <a:solidFill>
                      <a:srgbClr val="FF3300"/>
                    </a:solidFill>
                    <a:latin typeface="Century Gothic" pitchFamily="34" charset="0"/>
                  </a:rPr>
                  <a:t>O</a:t>
                </a:r>
              </a:p>
            </p:txBody>
          </p:sp>
          <p:sp>
            <p:nvSpPr>
              <p:cNvPr id="82" name="Arc 4"/>
              <p:cNvSpPr>
                <a:spLocks/>
              </p:cNvSpPr>
              <p:nvPr/>
            </p:nvSpPr>
            <p:spPr bwMode="auto">
              <a:xfrm flipV="1">
                <a:off x="2287320" y="3143454"/>
                <a:ext cx="4679944" cy="1584325"/>
              </a:xfrm>
              <a:custGeom>
                <a:avLst/>
                <a:gdLst>
                  <a:gd name="T0" fmla="*/ 2147483647 w 43200"/>
                  <a:gd name="T1" fmla="*/ 2147483647 h 43200"/>
                  <a:gd name="T2" fmla="*/ 2147483647 w 43200"/>
                  <a:gd name="T3" fmla="*/ 2147483647 h 43200"/>
                  <a:gd name="T4" fmla="*/ 2147483647 w 43200"/>
                  <a:gd name="T5" fmla="*/ 2147483647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143C2B">
                  <a:alpha val="72940"/>
                </a:srgbClr>
              </a:solidFill>
              <a:ln w="50800" cap="rnd">
                <a:solidFill>
                  <a:srgbClr val="339966">
                    <a:alpha val="60000"/>
                  </a:srgbClr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83" name="Text Box 20"/>
              <p:cNvSpPr txBox="1">
                <a:spLocks noChangeArrowheads="1"/>
              </p:cNvSpPr>
              <p:nvPr/>
            </p:nvSpPr>
            <p:spPr bwMode="auto">
              <a:xfrm>
                <a:off x="3428992" y="4797425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>
                    <a:solidFill>
                      <a:srgbClr val="FF3300"/>
                    </a:solidFill>
                    <a:latin typeface="Century Gothic" pitchFamily="34" charset="0"/>
                  </a:rPr>
                  <a:t>N</a:t>
                </a:r>
              </a:p>
            </p:txBody>
          </p:sp>
        </p:grpSp>
        <p:sp>
          <p:nvSpPr>
            <p:cNvPr id="49" name="Arc 3"/>
            <p:cNvSpPr>
              <a:spLocks/>
            </p:cNvSpPr>
            <p:nvPr/>
          </p:nvSpPr>
          <p:spPr bwMode="auto">
            <a:xfrm rot="20930720" flipV="1">
              <a:off x="2751138" y="3403600"/>
              <a:ext cx="4094162" cy="196850"/>
            </a:xfrm>
            <a:custGeom>
              <a:avLst/>
              <a:gdLst>
                <a:gd name="T0" fmla="*/ 2147483647 w 21407"/>
                <a:gd name="T1" fmla="*/ 2147483647 h 3672"/>
                <a:gd name="T2" fmla="*/ 2147483647 w 21407"/>
                <a:gd name="T3" fmla="*/ 2147483647 h 3672"/>
                <a:gd name="T4" fmla="*/ 0 w 21407"/>
                <a:gd name="T5" fmla="*/ 0 h 3672"/>
                <a:gd name="T6" fmla="*/ 0 60000 65536"/>
                <a:gd name="T7" fmla="*/ 0 60000 65536"/>
                <a:gd name="T8" fmla="*/ 0 60000 65536"/>
                <a:gd name="T9" fmla="*/ 0 w 21407"/>
                <a:gd name="T10" fmla="*/ 0 h 3672"/>
                <a:gd name="T11" fmla="*/ 21407 w 21407"/>
                <a:gd name="T12" fmla="*/ 3672 h 3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07" h="3672" fill="none" extrusionOk="0">
                  <a:moveTo>
                    <a:pt x="21406" y="2883"/>
                  </a:moveTo>
                  <a:cubicBezTo>
                    <a:pt x="21371" y="3147"/>
                    <a:pt x="21330" y="3410"/>
                    <a:pt x="21285" y="3671"/>
                  </a:cubicBezTo>
                </a:path>
                <a:path w="21407" h="3672" stroke="0" extrusionOk="0">
                  <a:moveTo>
                    <a:pt x="21406" y="2883"/>
                  </a:moveTo>
                  <a:cubicBezTo>
                    <a:pt x="21371" y="3147"/>
                    <a:pt x="21330" y="3410"/>
                    <a:pt x="21285" y="367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50" name="Arc 5"/>
            <p:cNvSpPr>
              <a:spLocks/>
            </p:cNvSpPr>
            <p:nvPr/>
          </p:nvSpPr>
          <p:spPr bwMode="auto">
            <a:xfrm flipV="1">
              <a:off x="2279034" y="3748882"/>
              <a:ext cx="4679950" cy="879475"/>
            </a:xfrm>
            <a:custGeom>
              <a:avLst/>
              <a:gdLst>
                <a:gd name="T0" fmla="*/ 2147483647 w 43200"/>
                <a:gd name="T1" fmla="*/ 2147483647 h 23987"/>
                <a:gd name="T2" fmla="*/ 2147483647 w 43200"/>
                <a:gd name="T3" fmla="*/ 2147483647 h 23987"/>
                <a:gd name="T4" fmla="*/ 2147483647 w 43200"/>
                <a:gd name="T5" fmla="*/ 2147483647 h 23987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987"/>
                <a:gd name="T11" fmla="*/ 43200 w 43200"/>
                <a:gd name="T12" fmla="*/ 23987 h 239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987" fill="none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</a:path>
                <a:path w="43200" h="23987" stroke="0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143C2B">
                <a:alpha val="7059"/>
              </a:srgbClr>
            </a:solidFill>
            <a:ln w="1016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51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52" name="Grupo 28"/>
            <p:cNvGrpSpPr/>
            <p:nvPr/>
          </p:nvGrpSpPr>
          <p:grpSpPr>
            <a:xfrm>
              <a:off x="4489350" y="3197255"/>
              <a:ext cx="292024" cy="638270"/>
              <a:chOff x="4489350" y="3197255"/>
              <a:chExt cx="292024" cy="638270"/>
            </a:xfrm>
          </p:grpSpPr>
          <p:sp>
            <p:nvSpPr>
              <p:cNvPr id="71" name="Elipse 70"/>
              <p:cNvSpPr/>
              <p:nvPr/>
            </p:nvSpPr>
            <p:spPr bwMode="auto">
              <a:xfrm>
                <a:off x="4538750" y="3197255"/>
                <a:ext cx="216024" cy="216024"/>
              </a:xfrm>
              <a:prstGeom prst="ellipse">
                <a:avLst/>
              </a:prstGeom>
              <a:noFill/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72" name="Conector reto 71"/>
              <p:cNvCxnSpPr>
                <a:stCxn id="71" idx="4"/>
              </p:cNvCxnSpPr>
              <p:nvPr/>
            </p:nvCxnSpPr>
            <p:spPr bwMode="auto">
              <a:xfrm flipH="1">
                <a:off x="4610758" y="3413279"/>
                <a:ext cx="36004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3" name="Conector reto 72"/>
              <p:cNvCxnSpPr/>
              <p:nvPr/>
            </p:nvCxnSpPr>
            <p:spPr bwMode="auto">
              <a:xfrm>
                <a:off x="4610758" y="3603178"/>
                <a:ext cx="144016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4" name="Conector reto 73"/>
              <p:cNvCxnSpPr/>
              <p:nvPr/>
            </p:nvCxnSpPr>
            <p:spPr bwMode="auto">
              <a:xfrm flipH="1">
                <a:off x="4541242" y="3619501"/>
                <a:ext cx="72008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5" name="Conector reto 74"/>
              <p:cNvCxnSpPr/>
              <p:nvPr/>
            </p:nvCxnSpPr>
            <p:spPr bwMode="auto">
              <a:xfrm>
                <a:off x="4637358" y="345162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6" name="Conector reto 75"/>
              <p:cNvCxnSpPr/>
              <p:nvPr/>
            </p:nvCxnSpPr>
            <p:spPr bwMode="auto">
              <a:xfrm flipV="1">
                <a:off x="4489350" y="345827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53" name="Oval 25"/>
            <p:cNvSpPr>
              <a:spLocks noChangeArrowheads="1"/>
            </p:cNvSpPr>
            <p:nvPr/>
          </p:nvSpPr>
          <p:spPr bwMode="auto">
            <a:xfrm>
              <a:off x="2195736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54" name="Oval 25"/>
            <p:cNvSpPr>
              <a:spLocks noChangeArrowheads="1"/>
            </p:cNvSpPr>
            <p:nvPr/>
          </p:nvSpPr>
          <p:spPr bwMode="auto">
            <a:xfrm>
              <a:off x="5243791" y="2979294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57" name="Oval 25"/>
            <p:cNvSpPr>
              <a:spLocks noChangeArrowheads="1"/>
            </p:cNvSpPr>
            <p:nvPr/>
          </p:nvSpPr>
          <p:spPr bwMode="auto">
            <a:xfrm>
              <a:off x="3894833" y="4517651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6889319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59" name="Elipse 58"/>
            <p:cNvSpPr>
              <a:spLocks noChangeAspect="1"/>
            </p:cNvSpPr>
            <p:nvPr/>
          </p:nvSpPr>
          <p:spPr bwMode="auto">
            <a:xfrm>
              <a:off x="3017594" y="1786884"/>
              <a:ext cx="3240361" cy="2304256"/>
            </a:xfrm>
            <a:prstGeom prst="ellipse">
              <a:avLst/>
            </a:prstGeom>
            <a:gradFill>
              <a:gsLst>
                <a:gs pos="48000">
                  <a:srgbClr val="7030A0">
                    <a:alpha val="77000"/>
                  </a:srgbClr>
                </a:gs>
                <a:gs pos="91000">
                  <a:schemeClr val="tx1">
                    <a:alpha val="2000"/>
                  </a:schemeClr>
                </a:gs>
                <a:gs pos="6000">
                  <a:schemeClr val="bg1">
                    <a:alpha val="58000"/>
                  </a:schemeClr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grpSp>
          <p:nvGrpSpPr>
            <p:cNvPr id="60" name="Grupo 28"/>
            <p:cNvGrpSpPr/>
            <p:nvPr/>
          </p:nvGrpSpPr>
          <p:grpSpPr>
            <a:xfrm>
              <a:off x="2555875" y="1773238"/>
              <a:ext cx="3529013" cy="3960812"/>
              <a:chOff x="2555875" y="1773238"/>
              <a:chExt cx="3529013" cy="3960812"/>
            </a:xfrm>
          </p:grpSpPr>
          <p:sp>
            <p:nvSpPr>
              <p:cNvPr id="61" name="AutoShape 8"/>
              <p:cNvSpPr>
                <a:spLocks noChangeArrowheads="1"/>
              </p:cNvSpPr>
              <p:nvPr/>
            </p:nvSpPr>
            <p:spPr bwMode="auto">
              <a:xfrm>
                <a:off x="2555875" y="28527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2" name="AutoShape 9"/>
              <p:cNvSpPr>
                <a:spLocks noChangeArrowheads="1"/>
              </p:cNvSpPr>
              <p:nvPr/>
            </p:nvSpPr>
            <p:spPr bwMode="auto">
              <a:xfrm>
                <a:off x="3203575" y="22050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3" name="AutoShape 10"/>
              <p:cNvSpPr>
                <a:spLocks noChangeArrowheads="1"/>
              </p:cNvSpPr>
              <p:nvPr/>
            </p:nvSpPr>
            <p:spPr bwMode="auto">
              <a:xfrm>
                <a:off x="5724525" y="2781300"/>
                <a:ext cx="217488" cy="144463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4" name="AutoShape 11"/>
              <p:cNvSpPr>
                <a:spLocks noChangeArrowheads="1"/>
              </p:cNvSpPr>
              <p:nvPr/>
            </p:nvSpPr>
            <p:spPr bwMode="auto">
              <a:xfrm>
                <a:off x="5435600" y="1773238"/>
                <a:ext cx="217488" cy="144462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5" name="AutoShape 12"/>
              <p:cNvSpPr>
                <a:spLocks noChangeArrowheads="1"/>
              </p:cNvSpPr>
              <p:nvPr/>
            </p:nvSpPr>
            <p:spPr bwMode="auto">
              <a:xfrm>
                <a:off x="5867400" y="2276475"/>
                <a:ext cx="217488" cy="144463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6" name="AutoShape 15"/>
              <p:cNvSpPr>
                <a:spLocks noChangeArrowheads="1"/>
              </p:cNvSpPr>
              <p:nvPr/>
            </p:nvSpPr>
            <p:spPr bwMode="auto">
              <a:xfrm>
                <a:off x="4211638" y="2060575"/>
                <a:ext cx="217487" cy="144463"/>
              </a:xfrm>
              <a:prstGeom prst="star5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7" name="AutoShape 16"/>
              <p:cNvSpPr>
                <a:spLocks noChangeArrowheads="1"/>
              </p:cNvSpPr>
              <p:nvPr/>
            </p:nvSpPr>
            <p:spPr bwMode="auto">
              <a:xfrm>
                <a:off x="5292725" y="5516563"/>
                <a:ext cx="217488" cy="144462"/>
              </a:xfrm>
              <a:prstGeom prst="star5">
                <a:avLst/>
              </a:prstGeom>
              <a:solidFill>
                <a:srgbClr val="7030A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8" name="AutoShape 17"/>
              <p:cNvSpPr>
                <a:spLocks noChangeArrowheads="1"/>
              </p:cNvSpPr>
              <p:nvPr/>
            </p:nvSpPr>
            <p:spPr bwMode="auto">
              <a:xfrm>
                <a:off x="5724525" y="5084763"/>
                <a:ext cx="217488" cy="144462"/>
              </a:xfrm>
              <a:prstGeom prst="star5">
                <a:avLst/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69" name="AutoShape 18"/>
              <p:cNvSpPr>
                <a:spLocks noChangeArrowheads="1"/>
              </p:cNvSpPr>
              <p:nvPr/>
            </p:nvSpPr>
            <p:spPr bwMode="auto">
              <a:xfrm>
                <a:off x="4427538" y="5589588"/>
                <a:ext cx="217487" cy="144462"/>
              </a:xfrm>
              <a:prstGeom prst="star5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70" name="AutoShape 19"/>
              <p:cNvSpPr>
                <a:spLocks noChangeArrowheads="1"/>
              </p:cNvSpPr>
              <p:nvPr/>
            </p:nvSpPr>
            <p:spPr bwMode="auto">
              <a:xfrm>
                <a:off x="2771775" y="4724400"/>
                <a:ext cx="217488" cy="144463"/>
              </a:xfrm>
              <a:prstGeom prst="star5">
                <a:avLst/>
              </a:prstGeom>
              <a:solidFill>
                <a:schemeClr val="accent3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</p:grpSp>
      </p:grpSp>
      <p:sp>
        <p:nvSpPr>
          <p:cNvPr id="84" name="Line 26"/>
          <p:cNvSpPr>
            <a:spLocks noChangeShapeType="1"/>
          </p:cNvSpPr>
          <p:nvPr/>
        </p:nvSpPr>
        <p:spPr bwMode="auto">
          <a:xfrm>
            <a:off x="4644008" y="1497376"/>
            <a:ext cx="0" cy="2449512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85" name="Elipse 84"/>
          <p:cNvSpPr>
            <a:spLocks noChangeAspect="1"/>
          </p:cNvSpPr>
          <p:nvPr/>
        </p:nvSpPr>
        <p:spPr bwMode="auto">
          <a:xfrm rot="18342476">
            <a:off x="4334050" y="1191727"/>
            <a:ext cx="636551" cy="636551"/>
          </a:xfrm>
          <a:prstGeom prst="ellipse">
            <a:avLst/>
          </a:prstGeom>
          <a:gradFill>
            <a:gsLst>
              <a:gs pos="7000">
                <a:srgbClr val="21FF46"/>
              </a:gs>
              <a:gs pos="77000">
                <a:srgbClr val="21FF46">
                  <a:alpha val="2000"/>
                </a:srgbClr>
              </a:gs>
            </a:gsLst>
            <a:path path="shape">
              <a:fillToRect l="50000" t="50000" r="50000" b="50000"/>
            </a:path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86" name="Oval 25"/>
          <p:cNvSpPr>
            <a:spLocks noChangeArrowheads="1"/>
          </p:cNvSpPr>
          <p:nvPr/>
        </p:nvSpPr>
        <p:spPr bwMode="auto">
          <a:xfrm rot="18342476">
            <a:off x="4577800" y="1440006"/>
            <a:ext cx="142875" cy="1444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Helvetica 55 Roman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55" grpId="0"/>
      <p:bldP spid="56" grpId="0"/>
      <p:bldP spid="84" grpId="0" animBg="1"/>
      <p:bldP spid="85" grpId="0" animBg="1"/>
      <p:bldP spid="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4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 Meridiano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0" y="6536377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827584" y="452279"/>
            <a:ext cx="11521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0" dirty="0" smtClean="0">
                <a:latin typeface="Century Gothic" pitchFamily="34" charset="0"/>
              </a:rPr>
              <a:t>?</a:t>
            </a:r>
            <a:endParaRPr lang="pt-BR" sz="15000" dirty="0">
              <a:latin typeface="Century Gothic" pitchFamily="34" charset="0"/>
            </a:endParaRPr>
          </a:p>
        </p:txBody>
      </p:sp>
      <p:grpSp>
        <p:nvGrpSpPr>
          <p:cNvPr id="52" name="Grupo 51"/>
          <p:cNvGrpSpPr/>
          <p:nvPr/>
        </p:nvGrpSpPr>
        <p:grpSpPr>
          <a:xfrm>
            <a:off x="1717299" y="986236"/>
            <a:ext cx="5665788" cy="5203626"/>
            <a:chOff x="1717299" y="986236"/>
            <a:chExt cx="5665788" cy="5203626"/>
          </a:xfrm>
        </p:grpSpPr>
        <p:grpSp>
          <p:nvGrpSpPr>
            <p:cNvPr id="53" name="Grupo 66"/>
            <p:cNvGrpSpPr/>
            <p:nvPr/>
          </p:nvGrpSpPr>
          <p:grpSpPr>
            <a:xfrm>
              <a:off x="1717299" y="1509862"/>
              <a:ext cx="5665788" cy="4680000"/>
              <a:chOff x="1706194" y="1472815"/>
              <a:chExt cx="5665788" cy="4680000"/>
            </a:xfrm>
          </p:grpSpPr>
          <p:sp>
            <p:nvSpPr>
              <p:cNvPr id="79" name="Lua 78"/>
              <p:cNvSpPr/>
              <p:nvPr/>
            </p:nvSpPr>
            <p:spPr bwMode="auto">
              <a:xfrm rot="16200000">
                <a:off x="4042570" y="3708706"/>
                <a:ext cx="1125232" cy="3276000"/>
              </a:xfrm>
              <a:prstGeom prst="moon">
                <a:avLst>
                  <a:gd name="adj" fmla="val 87500"/>
                </a:avLst>
              </a:prstGeom>
              <a:gradFill flip="none" rotWithShape="1">
                <a:gsLst>
                  <a:gs pos="94000">
                    <a:schemeClr val="tx1">
                      <a:alpha val="0"/>
                    </a:schemeClr>
                  </a:gs>
                  <a:gs pos="68000">
                    <a:srgbClr val="7030A0">
                      <a:alpha val="41000"/>
                    </a:srgbClr>
                  </a:gs>
                  <a:gs pos="3000">
                    <a:schemeClr val="bg1">
                      <a:alpha val="37000"/>
                    </a:schemeClr>
                  </a:gs>
                </a:gsLst>
                <a:lin ang="21594000" scaled="0"/>
                <a:tileRect/>
              </a:gra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4342"/>
                <a:endParaRPr lang="pt-BR" dirty="0" smtClean="0"/>
              </a:p>
            </p:txBody>
          </p:sp>
          <p:sp>
            <p:nvSpPr>
              <p:cNvPr id="80" name="Line 6"/>
              <p:cNvSpPr>
                <a:spLocks noChangeShapeType="1"/>
              </p:cNvSpPr>
              <p:nvPr/>
            </p:nvSpPr>
            <p:spPr bwMode="auto">
              <a:xfrm flipV="1">
                <a:off x="3923927" y="3049114"/>
                <a:ext cx="1392351" cy="1590959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grpSp>
            <p:nvGrpSpPr>
              <p:cNvPr id="81" name="Grupo 35"/>
              <p:cNvGrpSpPr>
                <a:grpSpLocks/>
              </p:cNvGrpSpPr>
              <p:nvPr/>
            </p:nvGrpSpPr>
            <p:grpSpPr bwMode="auto">
              <a:xfrm>
                <a:off x="1706194" y="1472815"/>
                <a:ext cx="5665788" cy="4680000"/>
                <a:chOff x="1714480" y="1598472"/>
                <a:chExt cx="5665808" cy="4680000"/>
              </a:xfrm>
            </p:grpSpPr>
            <p:sp>
              <p:nvSpPr>
                <p:cNvPr id="139" name="Line 7"/>
                <p:cNvSpPr>
                  <a:spLocks noChangeShapeType="1"/>
                </p:cNvSpPr>
                <p:nvPr/>
              </p:nvSpPr>
              <p:spPr bwMode="auto">
                <a:xfrm>
                  <a:off x="2285982" y="3929063"/>
                  <a:ext cx="4679967" cy="0"/>
                </a:xfrm>
                <a:prstGeom prst="line">
                  <a:avLst/>
                </a:prstGeom>
                <a:noFill/>
                <a:ln w="508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40" name="Oval 2"/>
                <p:cNvSpPr>
                  <a:spLocks noChangeArrowheads="1"/>
                </p:cNvSpPr>
                <p:nvPr/>
              </p:nvSpPr>
              <p:spPr bwMode="auto">
                <a:xfrm>
                  <a:off x="2285557" y="1598472"/>
                  <a:ext cx="4681537" cy="4680000"/>
                </a:xfrm>
                <a:prstGeom prst="ellipse">
                  <a:avLst/>
                </a:prstGeom>
                <a:gradFill flip="none" rotWithShape="1">
                  <a:gsLst>
                    <a:gs pos="70000">
                      <a:srgbClr val="7030A0"/>
                    </a:gs>
                    <a:gs pos="65000">
                      <a:schemeClr val="tx1">
                        <a:alpha val="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63500">
                  <a:solidFill>
                    <a:schemeClr val="accent6">
                      <a:lumMod val="60000"/>
                      <a:lumOff val="40000"/>
                      <a:alpha val="50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4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714480" y="3573463"/>
                  <a:ext cx="360363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pt-BR" sz="4000" dirty="0">
                      <a:solidFill>
                        <a:srgbClr val="FF3300"/>
                      </a:solidFill>
                      <a:latin typeface="Century Gothic" pitchFamily="34" charset="0"/>
                    </a:rPr>
                    <a:t>L</a:t>
                  </a:r>
                </a:p>
              </p:txBody>
            </p:sp>
            <p:sp>
              <p:nvSpPr>
                <p:cNvPr id="14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5357818" y="2500306"/>
                  <a:ext cx="360363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pt-BR" sz="4000">
                      <a:solidFill>
                        <a:srgbClr val="FF3300"/>
                      </a:solidFill>
                      <a:latin typeface="Century Gothic" pitchFamily="34" charset="0"/>
                    </a:rPr>
                    <a:t>S</a:t>
                  </a:r>
                </a:p>
              </p:txBody>
            </p:sp>
            <p:sp>
              <p:nvSpPr>
                <p:cNvPr id="14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9925" y="3649808"/>
                  <a:ext cx="360363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pt-BR" sz="4000" dirty="0">
                      <a:solidFill>
                        <a:srgbClr val="FF3300"/>
                      </a:solidFill>
                      <a:latin typeface="Century Gothic" pitchFamily="34" charset="0"/>
                    </a:rPr>
                    <a:t>O</a:t>
                  </a:r>
                </a:p>
              </p:txBody>
            </p:sp>
            <p:sp>
              <p:nvSpPr>
                <p:cNvPr id="144" name="Arc 4"/>
                <p:cNvSpPr>
                  <a:spLocks/>
                </p:cNvSpPr>
                <p:nvPr/>
              </p:nvSpPr>
              <p:spPr bwMode="auto">
                <a:xfrm flipV="1">
                  <a:off x="2287320" y="3143454"/>
                  <a:ext cx="4679944" cy="1584325"/>
                </a:xfrm>
                <a:custGeom>
                  <a:avLst/>
                  <a:gdLst>
                    <a:gd name="T0" fmla="*/ 2147483647 w 43200"/>
                    <a:gd name="T1" fmla="*/ 2147483647 h 43200"/>
                    <a:gd name="T2" fmla="*/ 2147483647 w 43200"/>
                    <a:gd name="T3" fmla="*/ 2147483647 h 43200"/>
                    <a:gd name="T4" fmla="*/ 2147483647 w 43200"/>
                    <a:gd name="T5" fmla="*/ 2147483647 h 43200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43200"/>
                    <a:gd name="T11" fmla="*/ 43200 w 43200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43200" fill="none" extrusionOk="0">
                      <a:moveTo>
                        <a:pt x="43199" y="21728"/>
                      </a:moveTo>
                      <a:cubicBezTo>
                        <a:pt x="43128" y="33607"/>
                        <a:pt x="33479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43200" stroke="0" extrusionOk="0">
                      <a:moveTo>
                        <a:pt x="43199" y="21728"/>
                      </a:moveTo>
                      <a:cubicBezTo>
                        <a:pt x="43128" y="33607"/>
                        <a:pt x="33479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143C2B">
                    <a:alpha val="72940"/>
                  </a:srgbClr>
                </a:solidFill>
                <a:ln w="50800" cap="rnd">
                  <a:solidFill>
                    <a:srgbClr val="339966">
                      <a:alpha val="60000"/>
                    </a:srgbClr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4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428992" y="4797425"/>
                  <a:ext cx="360363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pt-BR" sz="4000" dirty="0">
                      <a:solidFill>
                        <a:srgbClr val="FF3300"/>
                      </a:solidFill>
                      <a:latin typeface="Century Gothic" pitchFamily="34" charset="0"/>
                    </a:rPr>
                    <a:t>N</a:t>
                  </a:r>
                </a:p>
              </p:txBody>
            </p:sp>
          </p:grpSp>
          <p:sp>
            <p:nvSpPr>
              <p:cNvPr id="82" name="Arc 3"/>
              <p:cNvSpPr>
                <a:spLocks/>
              </p:cNvSpPr>
              <p:nvPr/>
            </p:nvSpPr>
            <p:spPr bwMode="auto">
              <a:xfrm rot="20930720" flipV="1">
                <a:off x="2751138" y="3403600"/>
                <a:ext cx="4094162" cy="196850"/>
              </a:xfrm>
              <a:custGeom>
                <a:avLst/>
                <a:gdLst>
                  <a:gd name="T0" fmla="*/ 2147483647 w 21407"/>
                  <a:gd name="T1" fmla="*/ 2147483647 h 3672"/>
                  <a:gd name="T2" fmla="*/ 2147483647 w 21407"/>
                  <a:gd name="T3" fmla="*/ 2147483647 h 3672"/>
                  <a:gd name="T4" fmla="*/ 0 w 21407"/>
                  <a:gd name="T5" fmla="*/ 0 h 3672"/>
                  <a:gd name="T6" fmla="*/ 0 60000 65536"/>
                  <a:gd name="T7" fmla="*/ 0 60000 65536"/>
                  <a:gd name="T8" fmla="*/ 0 60000 65536"/>
                  <a:gd name="T9" fmla="*/ 0 w 21407"/>
                  <a:gd name="T10" fmla="*/ 0 h 3672"/>
                  <a:gd name="T11" fmla="*/ 21407 w 21407"/>
                  <a:gd name="T12" fmla="*/ 3672 h 36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07" h="3672" fill="none" extrusionOk="0">
                    <a:moveTo>
                      <a:pt x="21406" y="2883"/>
                    </a:moveTo>
                    <a:cubicBezTo>
                      <a:pt x="21371" y="3147"/>
                      <a:pt x="21330" y="3410"/>
                      <a:pt x="21285" y="3671"/>
                    </a:cubicBezTo>
                  </a:path>
                  <a:path w="21407" h="3672" stroke="0" extrusionOk="0">
                    <a:moveTo>
                      <a:pt x="21406" y="2883"/>
                    </a:moveTo>
                    <a:cubicBezTo>
                      <a:pt x="21371" y="3147"/>
                      <a:pt x="21330" y="3410"/>
                      <a:pt x="21285" y="3671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4" name="Arc 5"/>
              <p:cNvSpPr>
                <a:spLocks/>
              </p:cNvSpPr>
              <p:nvPr/>
            </p:nvSpPr>
            <p:spPr bwMode="auto">
              <a:xfrm flipV="1">
                <a:off x="2279034" y="3748882"/>
                <a:ext cx="4679950" cy="879475"/>
              </a:xfrm>
              <a:custGeom>
                <a:avLst/>
                <a:gdLst>
                  <a:gd name="T0" fmla="*/ 2147483647 w 43200"/>
                  <a:gd name="T1" fmla="*/ 2147483647 h 23987"/>
                  <a:gd name="T2" fmla="*/ 2147483647 w 43200"/>
                  <a:gd name="T3" fmla="*/ 2147483647 h 23987"/>
                  <a:gd name="T4" fmla="*/ 2147483647 w 43200"/>
                  <a:gd name="T5" fmla="*/ 2147483647 h 2398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3987"/>
                  <a:gd name="T11" fmla="*/ 43200 w 43200"/>
                  <a:gd name="T12" fmla="*/ 23987 h 239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3987" fill="none" extrusionOk="0">
                    <a:moveTo>
                      <a:pt x="132" y="23986"/>
                    </a:moveTo>
                    <a:cubicBezTo>
                      <a:pt x="44" y="23194"/>
                      <a:pt x="0" y="2239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837"/>
                      <a:pt x="43196" y="22074"/>
                      <a:pt x="43188" y="22312"/>
                    </a:cubicBezTo>
                  </a:path>
                  <a:path w="43200" h="23987" stroke="0" extrusionOk="0">
                    <a:moveTo>
                      <a:pt x="132" y="23986"/>
                    </a:moveTo>
                    <a:cubicBezTo>
                      <a:pt x="44" y="23194"/>
                      <a:pt x="0" y="2239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837"/>
                      <a:pt x="43196" y="22074"/>
                      <a:pt x="43188" y="2231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143C2B">
                  <a:alpha val="7059"/>
                </a:srgbClr>
              </a:solidFill>
              <a:ln w="101600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5" name="AutoShape 14"/>
              <p:cNvSpPr>
                <a:spLocks noChangeArrowheads="1"/>
              </p:cNvSpPr>
              <p:nvPr/>
            </p:nvSpPr>
            <p:spPr bwMode="auto">
              <a:xfrm>
                <a:off x="4427538" y="2205038"/>
                <a:ext cx="217487" cy="144462"/>
              </a:xfrm>
              <a:prstGeom prst="star5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grpSp>
            <p:nvGrpSpPr>
              <p:cNvPr id="116" name="Grupo 28"/>
              <p:cNvGrpSpPr/>
              <p:nvPr/>
            </p:nvGrpSpPr>
            <p:grpSpPr>
              <a:xfrm>
                <a:off x="4489350" y="3197255"/>
                <a:ext cx="292024" cy="638270"/>
                <a:chOff x="4489350" y="3197255"/>
                <a:chExt cx="292024" cy="638270"/>
              </a:xfrm>
            </p:grpSpPr>
            <p:sp>
              <p:nvSpPr>
                <p:cNvPr id="133" name="Elipse 132"/>
                <p:cNvSpPr/>
                <p:nvPr/>
              </p:nvSpPr>
              <p:spPr bwMode="auto">
                <a:xfrm>
                  <a:off x="4538750" y="3197255"/>
                  <a:ext cx="216024" cy="216024"/>
                </a:xfrm>
                <a:prstGeom prst="ellipse">
                  <a:avLst/>
                </a:prstGeom>
                <a:noFill/>
                <a:ln w="3175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pt-BR" sz="1600" b="1" i="0" u="none" strike="noStrike" cap="none" normalizeH="0" baseline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134" name="Conector reto 133"/>
                <p:cNvCxnSpPr>
                  <a:stCxn id="133" idx="4"/>
                </p:cNvCxnSpPr>
                <p:nvPr/>
              </p:nvCxnSpPr>
              <p:spPr bwMode="auto">
                <a:xfrm flipH="1">
                  <a:off x="4610758" y="3413279"/>
                  <a:ext cx="36004" cy="216024"/>
                </a:xfrm>
                <a:prstGeom prst="line">
                  <a:avLst/>
                </a:prstGeom>
                <a:solidFill>
                  <a:schemeClr val="accent1"/>
                </a:solidFill>
                <a:ln w="3175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5" name="Conector reto 134"/>
                <p:cNvCxnSpPr/>
                <p:nvPr/>
              </p:nvCxnSpPr>
              <p:spPr bwMode="auto">
                <a:xfrm>
                  <a:off x="4610758" y="3603178"/>
                  <a:ext cx="144016" cy="216024"/>
                </a:xfrm>
                <a:prstGeom prst="line">
                  <a:avLst/>
                </a:prstGeom>
                <a:solidFill>
                  <a:schemeClr val="accent1"/>
                </a:solidFill>
                <a:ln w="3175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6" name="Conector reto 135"/>
                <p:cNvCxnSpPr/>
                <p:nvPr/>
              </p:nvCxnSpPr>
              <p:spPr bwMode="auto">
                <a:xfrm flipH="1">
                  <a:off x="4541242" y="3619501"/>
                  <a:ext cx="72008" cy="216024"/>
                </a:xfrm>
                <a:prstGeom prst="line">
                  <a:avLst/>
                </a:prstGeom>
                <a:solidFill>
                  <a:schemeClr val="accent1"/>
                </a:solidFill>
                <a:ln w="3175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7" name="Conector reto 136"/>
                <p:cNvCxnSpPr/>
                <p:nvPr/>
              </p:nvCxnSpPr>
              <p:spPr bwMode="auto">
                <a:xfrm>
                  <a:off x="4637358" y="3451623"/>
                  <a:ext cx="144016" cy="72008"/>
                </a:xfrm>
                <a:prstGeom prst="line">
                  <a:avLst/>
                </a:prstGeom>
                <a:solidFill>
                  <a:schemeClr val="accent1"/>
                </a:solidFill>
                <a:ln w="3175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8" name="Conector reto 137"/>
                <p:cNvCxnSpPr/>
                <p:nvPr/>
              </p:nvCxnSpPr>
              <p:spPr bwMode="auto">
                <a:xfrm flipV="1">
                  <a:off x="4489350" y="3458273"/>
                  <a:ext cx="144016" cy="72008"/>
                </a:xfrm>
                <a:prstGeom prst="line">
                  <a:avLst/>
                </a:prstGeom>
                <a:solidFill>
                  <a:schemeClr val="accent1"/>
                </a:solidFill>
                <a:ln w="3175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117" name="Oval 25"/>
              <p:cNvSpPr>
                <a:spLocks noChangeArrowheads="1"/>
              </p:cNvSpPr>
              <p:nvPr/>
            </p:nvSpPr>
            <p:spPr bwMode="auto">
              <a:xfrm>
                <a:off x="2195736" y="3730418"/>
                <a:ext cx="142875" cy="14446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8" name="Oval 25"/>
              <p:cNvSpPr>
                <a:spLocks noChangeArrowheads="1"/>
              </p:cNvSpPr>
              <p:nvPr/>
            </p:nvSpPr>
            <p:spPr bwMode="auto">
              <a:xfrm>
                <a:off x="5243791" y="2979294"/>
                <a:ext cx="142875" cy="14446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9" name="Oval 25"/>
              <p:cNvSpPr>
                <a:spLocks noChangeArrowheads="1"/>
              </p:cNvSpPr>
              <p:nvPr/>
            </p:nvSpPr>
            <p:spPr bwMode="auto">
              <a:xfrm>
                <a:off x="3894833" y="4517651"/>
                <a:ext cx="142875" cy="14446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0" name="Oval 25"/>
              <p:cNvSpPr>
                <a:spLocks noChangeArrowheads="1"/>
              </p:cNvSpPr>
              <p:nvPr/>
            </p:nvSpPr>
            <p:spPr bwMode="auto">
              <a:xfrm>
                <a:off x="6889319" y="3730418"/>
                <a:ext cx="142875" cy="14446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1" name="Elipse 120"/>
              <p:cNvSpPr>
                <a:spLocks noChangeAspect="1"/>
              </p:cNvSpPr>
              <p:nvPr/>
            </p:nvSpPr>
            <p:spPr bwMode="auto">
              <a:xfrm>
                <a:off x="3017594" y="1772816"/>
                <a:ext cx="3240361" cy="2304256"/>
              </a:xfrm>
              <a:prstGeom prst="ellipse">
                <a:avLst/>
              </a:prstGeom>
              <a:gradFill>
                <a:gsLst>
                  <a:gs pos="48000">
                    <a:srgbClr val="7030A0">
                      <a:alpha val="77000"/>
                    </a:srgbClr>
                  </a:gs>
                  <a:gs pos="91000">
                    <a:schemeClr val="tx1">
                      <a:alpha val="2000"/>
                    </a:schemeClr>
                  </a:gs>
                  <a:gs pos="6000">
                    <a:schemeClr val="bg1">
                      <a:alpha val="58000"/>
                    </a:schemeClr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05" tIns="45703" rIns="91405" bIns="45703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4053"/>
                <a:endParaRPr lang="pt-BR" dirty="0" smtClean="0">
                  <a:latin typeface="Helvetica 55 Roman" pitchFamily="34" charset="0"/>
                </a:endParaRPr>
              </a:p>
            </p:txBody>
          </p:sp>
          <p:grpSp>
            <p:nvGrpSpPr>
              <p:cNvPr id="122" name="Grupo 28"/>
              <p:cNvGrpSpPr/>
              <p:nvPr/>
            </p:nvGrpSpPr>
            <p:grpSpPr>
              <a:xfrm>
                <a:off x="2555875" y="1773238"/>
                <a:ext cx="3529013" cy="3960812"/>
                <a:chOff x="2555875" y="1773238"/>
                <a:chExt cx="3529013" cy="3960812"/>
              </a:xfrm>
            </p:grpSpPr>
            <p:sp>
              <p:nvSpPr>
                <p:cNvPr id="123" name="AutoShape 8"/>
                <p:cNvSpPr>
                  <a:spLocks noChangeArrowheads="1"/>
                </p:cNvSpPr>
                <p:nvPr/>
              </p:nvSpPr>
              <p:spPr bwMode="auto">
                <a:xfrm>
                  <a:off x="2555875" y="2852738"/>
                  <a:ext cx="217488" cy="144462"/>
                </a:xfrm>
                <a:prstGeom prst="star5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24" name="AutoShape 9"/>
                <p:cNvSpPr>
                  <a:spLocks noChangeArrowheads="1"/>
                </p:cNvSpPr>
                <p:nvPr/>
              </p:nvSpPr>
              <p:spPr bwMode="auto">
                <a:xfrm>
                  <a:off x="3203575" y="2205038"/>
                  <a:ext cx="217488" cy="144462"/>
                </a:xfrm>
                <a:prstGeom prst="star5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25" name="AutoShape 10"/>
                <p:cNvSpPr>
                  <a:spLocks noChangeArrowheads="1"/>
                </p:cNvSpPr>
                <p:nvPr/>
              </p:nvSpPr>
              <p:spPr bwMode="auto">
                <a:xfrm>
                  <a:off x="5724525" y="2781300"/>
                  <a:ext cx="217488" cy="144463"/>
                </a:xfrm>
                <a:prstGeom prst="star5">
                  <a:avLst/>
                </a:prstGeom>
                <a:solidFill>
                  <a:srgbClr val="FFC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26" name="AutoShape 11"/>
                <p:cNvSpPr>
                  <a:spLocks noChangeArrowheads="1"/>
                </p:cNvSpPr>
                <p:nvPr/>
              </p:nvSpPr>
              <p:spPr bwMode="auto">
                <a:xfrm>
                  <a:off x="5435600" y="1773238"/>
                  <a:ext cx="217488" cy="144462"/>
                </a:xfrm>
                <a:prstGeom prst="star5">
                  <a:avLst/>
                </a:prstGeom>
                <a:solidFill>
                  <a:srgbClr val="FFC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27" name="AutoShape 12"/>
                <p:cNvSpPr>
                  <a:spLocks noChangeArrowheads="1"/>
                </p:cNvSpPr>
                <p:nvPr/>
              </p:nvSpPr>
              <p:spPr bwMode="auto">
                <a:xfrm>
                  <a:off x="5867400" y="2276475"/>
                  <a:ext cx="217488" cy="144463"/>
                </a:xfrm>
                <a:prstGeom prst="star5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28" name="AutoShape 15"/>
                <p:cNvSpPr>
                  <a:spLocks noChangeArrowheads="1"/>
                </p:cNvSpPr>
                <p:nvPr/>
              </p:nvSpPr>
              <p:spPr bwMode="auto">
                <a:xfrm>
                  <a:off x="4211638" y="2060575"/>
                  <a:ext cx="217487" cy="144463"/>
                </a:xfrm>
                <a:prstGeom prst="star5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29" name="AutoShape 16"/>
                <p:cNvSpPr>
                  <a:spLocks noChangeArrowheads="1"/>
                </p:cNvSpPr>
                <p:nvPr/>
              </p:nvSpPr>
              <p:spPr bwMode="auto">
                <a:xfrm>
                  <a:off x="5292725" y="5516563"/>
                  <a:ext cx="217488" cy="144462"/>
                </a:xfrm>
                <a:prstGeom prst="star5">
                  <a:avLst/>
                </a:prstGeom>
                <a:solidFill>
                  <a:srgbClr val="7030A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30" name="AutoShape 17"/>
                <p:cNvSpPr>
                  <a:spLocks noChangeArrowheads="1"/>
                </p:cNvSpPr>
                <p:nvPr/>
              </p:nvSpPr>
              <p:spPr bwMode="auto">
                <a:xfrm>
                  <a:off x="5724525" y="5084763"/>
                  <a:ext cx="217488" cy="144462"/>
                </a:xfrm>
                <a:prstGeom prst="star5">
                  <a:avLst/>
                </a:prstGeom>
                <a:solidFill>
                  <a:srgbClr val="C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31" name="AutoShape 18"/>
                <p:cNvSpPr>
                  <a:spLocks noChangeArrowheads="1"/>
                </p:cNvSpPr>
                <p:nvPr/>
              </p:nvSpPr>
              <p:spPr bwMode="auto">
                <a:xfrm>
                  <a:off x="4427538" y="5589588"/>
                  <a:ext cx="217487" cy="144462"/>
                </a:xfrm>
                <a:prstGeom prst="star5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  <p:sp>
              <p:nvSpPr>
                <p:cNvPr id="132" name="AutoShape 19"/>
                <p:cNvSpPr>
                  <a:spLocks noChangeArrowheads="1"/>
                </p:cNvSpPr>
                <p:nvPr/>
              </p:nvSpPr>
              <p:spPr bwMode="auto">
                <a:xfrm>
                  <a:off x="2771775" y="4724400"/>
                  <a:ext cx="217488" cy="144463"/>
                </a:xfrm>
                <a:prstGeom prst="star5">
                  <a:avLst/>
                </a:prstGeom>
                <a:solidFill>
                  <a:schemeClr val="accent3">
                    <a:lumMod val="85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Century Gothic" pitchFamily="34" charset="0"/>
                  </a:endParaRPr>
                </a:p>
              </p:txBody>
            </p:sp>
          </p:grpSp>
        </p:grpSp>
        <p:sp>
          <p:nvSpPr>
            <p:cNvPr id="54" name="Line 26"/>
            <p:cNvSpPr>
              <a:spLocks noChangeShapeType="1"/>
            </p:cNvSpPr>
            <p:nvPr/>
          </p:nvSpPr>
          <p:spPr bwMode="auto">
            <a:xfrm>
              <a:off x="4646783" y="1502884"/>
              <a:ext cx="0" cy="244951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55" name="Elipse 54"/>
            <p:cNvSpPr>
              <a:spLocks noChangeAspect="1"/>
            </p:cNvSpPr>
            <p:nvPr/>
          </p:nvSpPr>
          <p:spPr bwMode="auto">
            <a:xfrm rot="18342476">
              <a:off x="4336825" y="1197235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56" name="Oval 25"/>
            <p:cNvSpPr>
              <a:spLocks noChangeArrowheads="1"/>
            </p:cNvSpPr>
            <p:nvPr/>
          </p:nvSpPr>
          <p:spPr bwMode="auto">
            <a:xfrm rot="18342476">
              <a:off x="4580575" y="1445514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  <p:sp>
          <p:nvSpPr>
            <p:cNvPr id="57" name="CaixaDeTexto 34"/>
            <p:cNvSpPr txBox="1">
              <a:spLocks noChangeArrowheads="1"/>
            </p:cNvSpPr>
            <p:nvPr/>
          </p:nvSpPr>
          <p:spPr bwMode="auto">
            <a:xfrm>
              <a:off x="4731342" y="986236"/>
              <a:ext cx="15716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sz="2800" dirty="0" smtClean="0">
                  <a:solidFill>
                    <a:srgbClr val="00FF00"/>
                  </a:solidFill>
                  <a:latin typeface="Century Gothic" pitchFamily="34" charset="0"/>
                </a:rPr>
                <a:t>Zênite</a:t>
              </a:r>
              <a:endParaRPr lang="pt-BR" sz="2800" dirty="0">
                <a:solidFill>
                  <a:srgbClr val="00FF00"/>
                </a:solidFill>
                <a:latin typeface="Century Gothic" pitchFamily="34" charset="0"/>
              </a:endParaRPr>
            </a:p>
          </p:txBody>
        </p:sp>
      </p:grpSp>
      <p:sp>
        <p:nvSpPr>
          <p:cNvPr id="146" name="Arco 145"/>
          <p:cNvSpPr/>
          <p:nvPr/>
        </p:nvSpPr>
        <p:spPr bwMode="auto">
          <a:xfrm>
            <a:off x="3853132" y="1517449"/>
            <a:ext cx="1512498" cy="4673462"/>
          </a:xfrm>
          <a:prstGeom prst="arc">
            <a:avLst>
              <a:gd name="adj1" fmla="val 16244478"/>
              <a:gd name="adj2" fmla="val 5483612"/>
            </a:avLst>
          </a:prstGeom>
          <a:noFill/>
          <a:ln w="66675" cap="flat" cmpd="sng" algn="ctr">
            <a:solidFill>
              <a:srgbClr val="00FF00">
                <a:alpha val="46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47" name="Arc 8"/>
          <p:cNvSpPr>
            <a:spLocks/>
          </p:cNvSpPr>
          <p:nvPr/>
        </p:nvSpPr>
        <p:spPr bwMode="auto">
          <a:xfrm rot="5400000" flipV="1">
            <a:off x="1995715" y="3481155"/>
            <a:ext cx="4663986" cy="776622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016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8" name="Oval 25"/>
          <p:cNvSpPr>
            <a:spLocks noChangeArrowheads="1"/>
          </p:cNvSpPr>
          <p:nvPr/>
        </p:nvSpPr>
        <p:spPr bwMode="auto">
          <a:xfrm>
            <a:off x="3903896" y="4559972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49" name="Oval 25"/>
          <p:cNvSpPr>
            <a:spLocks noChangeArrowheads="1"/>
          </p:cNvSpPr>
          <p:nvPr/>
        </p:nvSpPr>
        <p:spPr bwMode="auto">
          <a:xfrm>
            <a:off x="5259956" y="3013736"/>
            <a:ext cx="142875" cy="144463"/>
          </a:xfrm>
          <a:prstGeom prst="ellipse">
            <a:avLst/>
          </a:prstGeom>
          <a:solidFill>
            <a:srgbClr val="FF0000">
              <a:alpha val="65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51" name="Oval 25"/>
          <p:cNvSpPr>
            <a:spLocks noChangeArrowheads="1"/>
          </p:cNvSpPr>
          <p:nvPr/>
        </p:nvSpPr>
        <p:spPr bwMode="auto">
          <a:xfrm rot="18342476">
            <a:off x="4581638" y="1443217"/>
            <a:ext cx="142875" cy="1444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Helvetica 55 Roman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48" grpId="0"/>
      <p:bldP spid="60" grpId="0"/>
      <p:bldP spid="146" grpId="0" animBg="1"/>
      <p:bldP spid="1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4"/>
          <p:cNvSpPr>
            <a:spLocks noGrp="1" noChangeArrowheads="1"/>
          </p:cNvSpPr>
          <p:nvPr>
            <p:ph type="title"/>
          </p:nvPr>
        </p:nvSpPr>
        <p:spPr>
          <a:xfrm>
            <a:off x="0" y="197768"/>
            <a:ext cx="91440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Equador Celeste</a:t>
            </a:r>
          </a:p>
        </p:txBody>
      </p:sp>
      <p:sp>
        <p:nvSpPr>
          <p:cNvPr id="56" name="CaixaDeTexto 5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827584" y="452279"/>
            <a:ext cx="11521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0" dirty="0" smtClean="0">
                <a:latin typeface="Century Gothic" pitchFamily="34" charset="0"/>
              </a:rPr>
              <a:t>?</a:t>
            </a:r>
            <a:endParaRPr lang="pt-BR" sz="15000" dirty="0">
              <a:latin typeface="Century Gothic" pitchFamily="34" charset="0"/>
            </a:endParaRPr>
          </a:p>
        </p:txBody>
      </p:sp>
      <p:grpSp>
        <p:nvGrpSpPr>
          <p:cNvPr id="52" name="Grupo 66"/>
          <p:cNvGrpSpPr/>
          <p:nvPr/>
        </p:nvGrpSpPr>
        <p:grpSpPr>
          <a:xfrm>
            <a:off x="1719816" y="1516074"/>
            <a:ext cx="5665788" cy="4680000"/>
            <a:chOff x="1706194" y="1472815"/>
            <a:chExt cx="5665788" cy="4680000"/>
          </a:xfrm>
        </p:grpSpPr>
        <p:sp>
          <p:nvSpPr>
            <p:cNvPr id="60" name="Lua 59"/>
            <p:cNvSpPr/>
            <p:nvPr/>
          </p:nvSpPr>
          <p:spPr bwMode="auto">
            <a:xfrm rot="16200000">
              <a:off x="4042570" y="3708706"/>
              <a:ext cx="1125232" cy="3276000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94000">
                  <a:schemeClr val="tx1">
                    <a:alpha val="0"/>
                  </a:schemeClr>
                </a:gs>
                <a:gs pos="68000">
                  <a:srgbClr val="7030A0">
                    <a:alpha val="41000"/>
                  </a:srgbClr>
                </a:gs>
                <a:gs pos="3000">
                  <a:schemeClr val="bg1">
                    <a:alpha val="37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42"/>
              <a:endParaRPr lang="pt-BR" dirty="0" smtClean="0"/>
            </a:p>
          </p:txBody>
        </p:sp>
        <p:sp>
          <p:nvSpPr>
            <p:cNvPr id="61" name="Line 6"/>
            <p:cNvSpPr>
              <a:spLocks noChangeShapeType="1"/>
            </p:cNvSpPr>
            <p:nvPr/>
          </p:nvSpPr>
          <p:spPr bwMode="auto">
            <a:xfrm flipV="1">
              <a:off x="3923927" y="3049114"/>
              <a:ext cx="1392351" cy="1590959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64" name="Grupo 35"/>
            <p:cNvGrpSpPr>
              <a:grpSpLocks/>
            </p:cNvGrpSpPr>
            <p:nvPr/>
          </p:nvGrpSpPr>
          <p:grpSpPr bwMode="auto">
            <a:xfrm>
              <a:off x="1706194" y="1472815"/>
              <a:ext cx="5665788" cy="4680000"/>
              <a:chOff x="1714480" y="1598472"/>
              <a:chExt cx="5665808" cy="4680000"/>
            </a:xfrm>
          </p:grpSpPr>
          <p:sp>
            <p:nvSpPr>
              <p:cNvPr id="132" name="Line 7"/>
              <p:cNvSpPr>
                <a:spLocks noChangeShapeType="1"/>
              </p:cNvSpPr>
              <p:nvPr/>
            </p:nvSpPr>
            <p:spPr bwMode="auto">
              <a:xfrm>
                <a:off x="2285982" y="3929063"/>
                <a:ext cx="4679967" cy="0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33" name="Oval 2"/>
              <p:cNvSpPr>
                <a:spLocks noChangeArrowheads="1"/>
              </p:cNvSpPr>
              <p:nvPr/>
            </p:nvSpPr>
            <p:spPr bwMode="auto">
              <a:xfrm>
                <a:off x="2285557" y="1598472"/>
                <a:ext cx="4681537" cy="4680000"/>
              </a:xfrm>
              <a:prstGeom prst="ellipse">
                <a:avLst/>
              </a:prstGeom>
              <a:gradFill flip="none" rotWithShape="1">
                <a:gsLst>
                  <a:gs pos="70000">
                    <a:srgbClr val="7030A0"/>
                  </a:gs>
                  <a:gs pos="65000">
                    <a:schemeClr val="tx1">
                      <a:alpha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63500">
                <a:solidFill>
                  <a:schemeClr val="accent6">
                    <a:lumMod val="60000"/>
                    <a:lumOff val="40000"/>
                    <a:alpha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34" name="Text Box 21"/>
              <p:cNvSpPr txBox="1">
                <a:spLocks noChangeArrowheads="1"/>
              </p:cNvSpPr>
              <p:nvPr/>
            </p:nvSpPr>
            <p:spPr bwMode="auto">
              <a:xfrm>
                <a:off x="1714480" y="3573463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N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35" name="Text Box 22"/>
              <p:cNvSpPr txBox="1">
                <a:spLocks noChangeArrowheads="1"/>
              </p:cNvSpPr>
              <p:nvPr/>
            </p:nvSpPr>
            <p:spPr bwMode="auto">
              <a:xfrm>
                <a:off x="5357818" y="2500306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L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36" name="Text Box 23"/>
              <p:cNvSpPr txBox="1">
                <a:spLocks noChangeArrowheads="1"/>
              </p:cNvSpPr>
              <p:nvPr/>
            </p:nvSpPr>
            <p:spPr bwMode="auto">
              <a:xfrm>
                <a:off x="7019925" y="3649808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S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37" name="Arc 4"/>
              <p:cNvSpPr>
                <a:spLocks/>
              </p:cNvSpPr>
              <p:nvPr/>
            </p:nvSpPr>
            <p:spPr bwMode="auto">
              <a:xfrm flipV="1">
                <a:off x="2287320" y="3143454"/>
                <a:ext cx="4679944" cy="1584325"/>
              </a:xfrm>
              <a:custGeom>
                <a:avLst/>
                <a:gdLst>
                  <a:gd name="T0" fmla="*/ 2147483647 w 43200"/>
                  <a:gd name="T1" fmla="*/ 2147483647 h 43200"/>
                  <a:gd name="T2" fmla="*/ 2147483647 w 43200"/>
                  <a:gd name="T3" fmla="*/ 2147483647 h 43200"/>
                  <a:gd name="T4" fmla="*/ 2147483647 w 43200"/>
                  <a:gd name="T5" fmla="*/ 2147483647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143C2B">
                  <a:alpha val="72940"/>
                </a:srgbClr>
              </a:solidFill>
              <a:ln w="50800" cap="rnd">
                <a:solidFill>
                  <a:srgbClr val="339966">
                    <a:alpha val="60000"/>
                  </a:srgbClr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38" name="Text Box 20"/>
              <p:cNvSpPr txBox="1">
                <a:spLocks noChangeArrowheads="1"/>
              </p:cNvSpPr>
              <p:nvPr/>
            </p:nvSpPr>
            <p:spPr bwMode="auto">
              <a:xfrm>
                <a:off x="3428992" y="4797425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O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</p:grpSp>
        <p:sp>
          <p:nvSpPr>
            <p:cNvPr id="66" name="Arc 5"/>
            <p:cNvSpPr>
              <a:spLocks/>
            </p:cNvSpPr>
            <p:nvPr/>
          </p:nvSpPr>
          <p:spPr bwMode="auto">
            <a:xfrm flipV="1">
              <a:off x="2279034" y="3748882"/>
              <a:ext cx="4679950" cy="879475"/>
            </a:xfrm>
            <a:custGeom>
              <a:avLst/>
              <a:gdLst>
                <a:gd name="T0" fmla="*/ 2147483647 w 43200"/>
                <a:gd name="T1" fmla="*/ 2147483647 h 23987"/>
                <a:gd name="T2" fmla="*/ 2147483647 w 43200"/>
                <a:gd name="T3" fmla="*/ 2147483647 h 23987"/>
                <a:gd name="T4" fmla="*/ 2147483647 w 43200"/>
                <a:gd name="T5" fmla="*/ 2147483647 h 23987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987"/>
                <a:gd name="T11" fmla="*/ 43200 w 43200"/>
                <a:gd name="T12" fmla="*/ 23987 h 239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987" fill="none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</a:path>
                <a:path w="43200" h="23987" stroke="0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143C2B">
                <a:alpha val="7059"/>
              </a:srgbClr>
            </a:solidFill>
            <a:ln w="1016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67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69" name="Grupo 28"/>
            <p:cNvGrpSpPr/>
            <p:nvPr/>
          </p:nvGrpSpPr>
          <p:grpSpPr>
            <a:xfrm>
              <a:off x="4489350" y="3197255"/>
              <a:ext cx="292024" cy="638270"/>
              <a:chOff x="4489350" y="3197255"/>
              <a:chExt cx="292024" cy="638270"/>
            </a:xfrm>
          </p:grpSpPr>
          <p:sp>
            <p:nvSpPr>
              <p:cNvPr id="113" name="Elipse 112"/>
              <p:cNvSpPr/>
              <p:nvPr/>
            </p:nvSpPr>
            <p:spPr bwMode="auto">
              <a:xfrm>
                <a:off x="4538750" y="3197255"/>
                <a:ext cx="216024" cy="216024"/>
              </a:xfrm>
              <a:prstGeom prst="ellipse">
                <a:avLst/>
              </a:prstGeom>
              <a:noFill/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4" name="Conector reto 113"/>
              <p:cNvCxnSpPr>
                <a:stCxn id="113" idx="4"/>
              </p:cNvCxnSpPr>
              <p:nvPr/>
            </p:nvCxnSpPr>
            <p:spPr bwMode="auto">
              <a:xfrm flipH="1">
                <a:off x="4610758" y="3413279"/>
                <a:ext cx="36004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5" name="Conector reto 114"/>
              <p:cNvCxnSpPr/>
              <p:nvPr/>
            </p:nvCxnSpPr>
            <p:spPr bwMode="auto">
              <a:xfrm>
                <a:off x="4610758" y="3603178"/>
                <a:ext cx="144016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Conector reto 119"/>
              <p:cNvCxnSpPr/>
              <p:nvPr/>
            </p:nvCxnSpPr>
            <p:spPr bwMode="auto">
              <a:xfrm flipH="1">
                <a:off x="4541242" y="3619501"/>
                <a:ext cx="72008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Conector reto 120"/>
              <p:cNvCxnSpPr/>
              <p:nvPr/>
            </p:nvCxnSpPr>
            <p:spPr bwMode="auto">
              <a:xfrm>
                <a:off x="4637358" y="345162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1" name="Conector reto 130"/>
              <p:cNvCxnSpPr/>
              <p:nvPr/>
            </p:nvCxnSpPr>
            <p:spPr bwMode="auto">
              <a:xfrm flipV="1">
                <a:off x="4489350" y="345827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72" name="Oval 25"/>
            <p:cNvSpPr>
              <a:spLocks noChangeArrowheads="1"/>
            </p:cNvSpPr>
            <p:nvPr/>
          </p:nvSpPr>
          <p:spPr bwMode="auto">
            <a:xfrm>
              <a:off x="2195736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85" name="Oval 25"/>
            <p:cNvSpPr>
              <a:spLocks noChangeArrowheads="1"/>
            </p:cNvSpPr>
            <p:nvPr/>
          </p:nvSpPr>
          <p:spPr bwMode="auto">
            <a:xfrm>
              <a:off x="5243791" y="2979294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86" name="Oval 25"/>
            <p:cNvSpPr>
              <a:spLocks noChangeArrowheads="1"/>
            </p:cNvSpPr>
            <p:nvPr/>
          </p:nvSpPr>
          <p:spPr bwMode="auto">
            <a:xfrm>
              <a:off x="3894833" y="4517651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87" name="Oval 25"/>
            <p:cNvSpPr>
              <a:spLocks noChangeArrowheads="1"/>
            </p:cNvSpPr>
            <p:nvPr/>
          </p:nvSpPr>
          <p:spPr bwMode="auto">
            <a:xfrm>
              <a:off x="6889319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88" name="Elipse 87"/>
            <p:cNvSpPr>
              <a:spLocks noChangeAspect="1"/>
            </p:cNvSpPr>
            <p:nvPr/>
          </p:nvSpPr>
          <p:spPr bwMode="auto">
            <a:xfrm>
              <a:off x="2980654" y="1772816"/>
              <a:ext cx="3240361" cy="2304256"/>
            </a:xfrm>
            <a:prstGeom prst="ellipse">
              <a:avLst/>
            </a:prstGeom>
            <a:gradFill>
              <a:gsLst>
                <a:gs pos="48000">
                  <a:srgbClr val="7030A0">
                    <a:alpha val="77000"/>
                  </a:srgbClr>
                </a:gs>
                <a:gs pos="91000">
                  <a:schemeClr val="tx1">
                    <a:alpha val="2000"/>
                  </a:schemeClr>
                </a:gs>
                <a:gs pos="6000">
                  <a:schemeClr val="bg1">
                    <a:alpha val="58000"/>
                  </a:schemeClr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grpSp>
          <p:nvGrpSpPr>
            <p:cNvPr id="90" name="Grupo 28"/>
            <p:cNvGrpSpPr/>
            <p:nvPr/>
          </p:nvGrpSpPr>
          <p:grpSpPr>
            <a:xfrm>
              <a:off x="2555875" y="1773238"/>
              <a:ext cx="3529013" cy="3960812"/>
              <a:chOff x="2555875" y="1773238"/>
              <a:chExt cx="3529013" cy="3960812"/>
            </a:xfrm>
          </p:grpSpPr>
          <p:sp>
            <p:nvSpPr>
              <p:cNvPr id="94" name="AutoShape 8"/>
              <p:cNvSpPr>
                <a:spLocks noChangeArrowheads="1"/>
              </p:cNvSpPr>
              <p:nvPr/>
            </p:nvSpPr>
            <p:spPr bwMode="auto">
              <a:xfrm>
                <a:off x="2555875" y="28527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04" name="AutoShape 9"/>
              <p:cNvSpPr>
                <a:spLocks noChangeArrowheads="1"/>
              </p:cNvSpPr>
              <p:nvPr/>
            </p:nvSpPr>
            <p:spPr bwMode="auto">
              <a:xfrm>
                <a:off x="3203575" y="22050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05" name="AutoShape 10"/>
              <p:cNvSpPr>
                <a:spLocks noChangeArrowheads="1"/>
              </p:cNvSpPr>
              <p:nvPr/>
            </p:nvSpPr>
            <p:spPr bwMode="auto">
              <a:xfrm>
                <a:off x="5724525" y="2781300"/>
                <a:ext cx="217488" cy="144463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06" name="AutoShape 11"/>
              <p:cNvSpPr>
                <a:spLocks noChangeArrowheads="1"/>
              </p:cNvSpPr>
              <p:nvPr/>
            </p:nvSpPr>
            <p:spPr bwMode="auto">
              <a:xfrm>
                <a:off x="5435600" y="1773238"/>
                <a:ext cx="217488" cy="144462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07" name="AutoShape 12"/>
              <p:cNvSpPr>
                <a:spLocks noChangeArrowheads="1"/>
              </p:cNvSpPr>
              <p:nvPr/>
            </p:nvSpPr>
            <p:spPr bwMode="auto">
              <a:xfrm>
                <a:off x="5867400" y="2276475"/>
                <a:ext cx="217488" cy="144463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08" name="AutoShape 15"/>
              <p:cNvSpPr>
                <a:spLocks noChangeArrowheads="1"/>
              </p:cNvSpPr>
              <p:nvPr/>
            </p:nvSpPr>
            <p:spPr bwMode="auto">
              <a:xfrm>
                <a:off x="4211638" y="2060575"/>
                <a:ext cx="217487" cy="144463"/>
              </a:xfrm>
              <a:prstGeom prst="star5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09" name="AutoShape 16"/>
              <p:cNvSpPr>
                <a:spLocks noChangeArrowheads="1"/>
              </p:cNvSpPr>
              <p:nvPr/>
            </p:nvSpPr>
            <p:spPr bwMode="auto">
              <a:xfrm>
                <a:off x="5292725" y="5516563"/>
                <a:ext cx="217488" cy="144462"/>
              </a:xfrm>
              <a:prstGeom prst="star5">
                <a:avLst/>
              </a:prstGeom>
              <a:solidFill>
                <a:srgbClr val="7030A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0" name="AutoShape 17"/>
              <p:cNvSpPr>
                <a:spLocks noChangeArrowheads="1"/>
              </p:cNvSpPr>
              <p:nvPr/>
            </p:nvSpPr>
            <p:spPr bwMode="auto">
              <a:xfrm>
                <a:off x="5724525" y="5084763"/>
                <a:ext cx="217488" cy="144462"/>
              </a:xfrm>
              <a:prstGeom prst="star5">
                <a:avLst/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1" name="AutoShape 18"/>
              <p:cNvSpPr>
                <a:spLocks noChangeArrowheads="1"/>
              </p:cNvSpPr>
              <p:nvPr/>
            </p:nvSpPr>
            <p:spPr bwMode="auto">
              <a:xfrm>
                <a:off x="4427538" y="5589588"/>
                <a:ext cx="217487" cy="144462"/>
              </a:xfrm>
              <a:prstGeom prst="star5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2" name="AutoShape 19"/>
              <p:cNvSpPr>
                <a:spLocks noChangeArrowheads="1"/>
              </p:cNvSpPr>
              <p:nvPr/>
            </p:nvSpPr>
            <p:spPr bwMode="auto">
              <a:xfrm>
                <a:off x="2771775" y="4724400"/>
                <a:ext cx="217488" cy="144463"/>
              </a:xfrm>
              <a:prstGeom prst="star5">
                <a:avLst/>
              </a:prstGeom>
              <a:solidFill>
                <a:schemeClr val="accent3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</p:grpSp>
      </p:grpSp>
      <p:sp>
        <p:nvSpPr>
          <p:cNvPr id="140" name="Arco 139"/>
          <p:cNvSpPr/>
          <p:nvPr/>
        </p:nvSpPr>
        <p:spPr bwMode="auto">
          <a:xfrm rot="8526017">
            <a:off x="3671349" y="1499883"/>
            <a:ext cx="1994971" cy="4684591"/>
          </a:xfrm>
          <a:prstGeom prst="arc">
            <a:avLst>
              <a:gd name="adj1" fmla="val 5169369"/>
              <a:gd name="adj2" fmla="val 16313464"/>
            </a:avLst>
          </a:prstGeom>
          <a:noFill/>
          <a:ln w="50800" cap="flat" cmpd="sng" algn="ctr">
            <a:solidFill>
              <a:srgbClr val="00B0F0">
                <a:alpha val="58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44" name="Elipse 143"/>
          <p:cNvSpPr>
            <a:spLocks noChangeAspect="1"/>
          </p:cNvSpPr>
          <p:nvPr/>
        </p:nvSpPr>
        <p:spPr bwMode="auto">
          <a:xfrm>
            <a:off x="5199166" y="2960285"/>
            <a:ext cx="267870" cy="267870"/>
          </a:xfrm>
          <a:prstGeom prst="ellipse">
            <a:avLst/>
          </a:prstGeom>
          <a:noFill/>
          <a:ln w="34925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charset="0"/>
            </a:endParaRPr>
          </a:p>
        </p:txBody>
      </p:sp>
      <p:sp>
        <p:nvSpPr>
          <p:cNvPr id="149" name="Arco 148"/>
          <p:cNvSpPr/>
          <p:nvPr/>
        </p:nvSpPr>
        <p:spPr bwMode="auto">
          <a:xfrm rot="8526017">
            <a:off x="3660436" y="1557031"/>
            <a:ext cx="1836515" cy="4669769"/>
          </a:xfrm>
          <a:prstGeom prst="arc">
            <a:avLst>
              <a:gd name="adj1" fmla="val 16198584"/>
              <a:gd name="adj2" fmla="val 5400297"/>
            </a:avLst>
          </a:prstGeom>
          <a:noFill/>
          <a:ln w="1016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50" name="Elipse 149"/>
          <p:cNvSpPr>
            <a:spLocks noChangeAspect="1"/>
          </p:cNvSpPr>
          <p:nvPr/>
        </p:nvSpPr>
        <p:spPr bwMode="auto">
          <a:xfrm>
            <a:off x="3840151" y="4493688"/>
            <a:ext cx="278585" cy="278585"/>
          </a:xfrm>
          <a:prstGeom prst="ellipse">
            <a:avLst/>
          </a:prstGeom>
          <a:noFill/>
          <a:ln w="34925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52" name="Oval 25"/>
          <p:cNvSpPr>
            <a:spLocks noChangeArrowheads="1"/>
          </p:cNvSpPr>
          <p:nvPr/>
        </p:nvSpPr>
        <p:spPr bwMode="auto">
          <a:xfrm>
            <a:off x="3909941" y="456293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53" name="Oval 25"/>
          <p:cNvSpPr>
            <a:spLocks noChangeArrowheads="1"/>
          </p:cNvSpPr>
          <p:nvPr/>
        </p:nvSpPr>
        <p:spPr bwMode="auto">
          <a:xfrm>
            <a:off x="5259033" y="3021411"/>
            <a:ext cx="142875" cy="144463"/>
          </a:xfrm>
          <a:prstGeom prst="ellipse">
            <a:avLst/>
          </a:prstGeom>
          <a:solidFill>
            <a:srgbClr val="FF0000">
              <a:alpha val="64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54" name="AutoShape 19"/>
          <p:cNvSpPr>
            <a:spLocks noChangeArrowheads="1"/>
          </p:cNvSpPr>
          <p:nvPr/>
        </p:nvSpPr>
        <p:spPr bwMode="auto">
          <a:xfrm flipH="1">
            <a:off x="6065206" y="4796681"/>
            <a:ext cx="226331" cy="144463"/>
          </a:xfrm>
          <a:prstGeom prst="star5">
            <a:avLst/>
          </a:prstGeom>
          <a:solidFill>
            <a:schemeClr val="accent3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55" name="AutoShape 15"/>
          <p:cNvSpPr>
            <a:spLocks noChangeArrowheads="1"/>
          </p:cNvSpPr>
          <p:nvPr/>
        </p:nvSpPr>
        <p:spPr bwMode="auto">
          <a:xfrm>
            <a:off x="4223814" y="2104366"/>
            <a:ext cx="217487" cy="144463"/>
          </a:xfrm>
          <a:prstGeom prst="star5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56" name="AutoShape 10"/>
          <p:cNvSpPr>
            <a:spLocks noChangeArrowheads="1"/>
          </p:cNvSpPr>
          <p:nvPr/>
        </p:nvSpPr>
        <p:spPr bwMode="auto">
          <a:xfrm>
            <a:off x="5736034" y="2825073"/>
            <a:ext cx="217488" cy="144463"/>
          </a:xfrm>
          <a:prstGeom prst="star5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56" grpId="0"/>
      <p:bldP spid="63" grpId="0"/>
      <p:bldP spid="140" grpId="0" animBg="1"/>
      <p:bldP spid="144" grpId="0" animBg="1"/>
      <p:bldP spid="144" grpId="1" animBg="1"/>
      <p:bldP spid="149" grpId="0" animBg="1"/>
      <p:bldP spid="150" grpId="0" animBg="1"/>
      <p:bldP spid="15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4"/>
          <p:cNvSpPr>
            <a:spLocks noGrp="1" noChangeArrowheads="1"/>
          </p:cNvSpPr>
          <p:nvPr>
            <p:ph type="title"/>
          </p:nvPr>
        </p:nvSpPr>
        <p:spPr>
          <a:xfrm>
            <a:off x="0" y="197768"/>
            <a:ext cx="91440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Os Polos Celestes</a:t>
            </a:r>
          </a:p>
        </p:txBody>
      </p:sp>
      <p:sp>
        <p:nvSpPr>
          <p:cNvPr id="56" name="CaixaDeTexto 5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827584" y="452279"/>
            <a:ext cx="11521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0" dirty="0" smtClean="0">
                <a:latin typeface="Century Gothic" pitchFamily="34" charset="0"/>
              </a:rPr>
              <a:t>?</a:t>
            </a:r>
            <a:endParaRPr lang="pt-BR" sz="15000" dirty="0">
              <a:latin typeface="Century Gothic" pitchFamily="34" charset="0"/>
            </a:endParaRPr>
          </a:p>
        </p:txBody>
      </p:sp>
      <p:grpSp>
        <p:nvGrpSpPr>
          <p:cNvPr id="60" name="Grupo 66"/>
          <p:cNvGrpSpPr/>
          <p:nvPr/>
        </p:nvGrpSpPr>
        <p:grpSpPr>
          <a:xfrm>
            <a:off x="1719816" y="1516074"/>
            <a:ext cx="5665788" cy="4680000"/>
            <a:chOff x="1706194" y="1472815"/>
            <a:chExt cx="5665788" cy="4680000"/>
          </a:xfrm>
        </p:grpSpPr>
        <p:sp>
          <p:nvSpPr>
            <p:cNvPr id="71" name="Lua 70"/>
            <p:cNvSpPr/>
            <p:nvPr/>
          </p:nvSpPr>
          <p:spPr bwMode="auto">
            <a:xfrm rot="16200000">
              <a:off x="4042570" y="3708706"/>
              <a:ext cx="1125232" cy="3276000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94000">
                  <a:schemeClr val="tx1">
                    <a:alpha val="0"/>
                  </a:schemeClr>
                </a:gs>
                <a:gs pos="68000">
                  <a:srgbClr val="7030A0">
                    <a:alpha val="41000"/>
                  </a:srgbClr>
                </a:gs>
                <a:gs pos="3000">
                  <a:schemeClr val="bg1">
                    <a:alpha val="37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42"/>
              <a:endParaRPr lang="pt-BR" dirty="0" smtClean="0"/>
            </a:p>
          </p:txBody>
        </p:sp>
        <p:sp>
          <p:nvSpPr>
            <p:cNvPr id="74" name="Line 6"/>
            <p:cNvSpPr>
              <a:spLocks noChangeShapeType="1"/>
            </p:cNvSpPr>
            <p:nvPr/>
          </p:nvSpPr>
          <p:spPr bwMode="auto">
            <a:xfrm flipV="1">
              <a:off x="3923927" y="3049114"/>
              <a:ext cx="1392351" cy="1590959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76" name="Grupo 35"/>
            <p:cNvGrpSpPr>
              <a:grpSpLocks/>
            </p:cNvGrpSpPr>
            <p:nvPr/>
          </p:nvGrpSpPr>
          <p:grpSpPr bwMode="auto">
            <a:xfrm>
              <a:off x="1706194" y="1472815"/>
              <a:ext cx="5665788" cy="4680000"/>
              <a:chOff x="1714480" y="1598472"/>
              <a:chExt cx="5665808" cy="4680000"/>
            </a:xfrm>
          </p:grpSpPr>
          <p:sp>
            <p:nvSpPr>
              <p:cNvPr id="145" name="Line 7"/>
              <p:cNvSpPr>
                <a:spLocks noChangeShapeType="1"/>
              </p:cNvSpPr>
              <p:nvPr/>
            </p:nvSpPr>
            <p:spPr bwMode="auto">
              <a:xfrm>
                <a:off x="2285982" y="3929063"/>
                <a:ext cx="4679967" cy="0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46" name="Oval 2"/>
              <p:cNvSpPr>
                <a:spLocks noChangeArrowheads="1"/>
              </p:cNvSpPr>
              <p:nvPr/>
            </p:nvSpPr>
            <p:spPr bwMode="auto">
              <a:xfrm>
                <a:off x="2285557" y="1598472"/>
                <a:ext cx="4681537" cy="4680000"/>
              </a:xfrm>
              <a:prstGeom prst="ellipse">
                <a:avLst/>
              </a:prstGeom>
              <a:gradFill flip="none" rotWithShape="1">
                <a:gsLst>
                  <a:gs pos="70000">
                    <a:srgbClr val="7030A0"/>
                  </a:gs>
                  <a:gs pos="65000">
                    <a:schemeClr val="tx1">
                      <a:alpha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63500">
                <a:solidFill>
                  <a:schemeClr val="accent6">
                    <a:lumMod val="60000"/>
                    <a:lumOff val="40000"/>
                    <a:alpha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47" name="Text Box 21"/>
              <p:cNvSpPr txBox="1">
                <a:spLocks noChangeArrowheads="1"/>
              </p:cNvSpPr>
              <p:nvPr/>
            </p:nvSpPr>
            <p:spPr bwMode="auto">
              <a:xfrm>
                <a:off x="1714480" y="3573463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N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48" name="Text Box 22"/>
              <p:cNvSpPr txBox="1">
                <a:spLocks noChangeArrowheads="1"/>
              </p:cNvSpPr>
              <p:nvPr/>
            </p:nvSpPr>
            <p:spPr bwMode="auto">
              <a:xfrm>
                <a:off x="5357818" y="2500306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L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49" name="Text Box 23"/>
              <p:cNvSpPr txBox="1">
                <a:spLocks noChangeArrowheads="1"/>
              </p:cNvSpPr>
              <p:nvPr/>
            </p:nvSpPr>
            <p:spPr bwMode="auto">
              <a:xfrm>
                <a:off x="7019925" y="3649808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S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50" name="Arc 4"/>
              <p:cNvSpPr>
                <a:spLocks/>
              </p:cNvSpPr>
              <p:nvPr/>
            </p:nvSpPr>
            <p:spPr bwMode="auto">
              <a:xfrm flipV="1">
                <a:off x="2287320" y="3143454"/>
                <a:ext cx="4679944" cy="1584325"/>
              </a:xfrm>
              <a:custGeom>
                <a:avLst/>
                <a:gdLst>
                  <a:gd name="T0" fmla="*/ 2147483647 w 43200"/>
                  <a:gd name="T1" fmla="*/ 2147483647 h 43200"/>
                  <a:gd name="T2" fmla="*/ 2147483647 w 43200"/>
                  <a:gd name="T3" fmla="*/ 2147483647 h 43200"/>
                  <a:gd name="T4" fmla="*/ 2147483647 w 43200"/>
                  <a:gd name="T5" fmla="*/ 2147483647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143C2B">
                  <a:alpha val="72940"/>
                </a:srgbClr>
              </a:solidFill>
              <a:ln w="50800" cap="rnd">
                <a:solidFill>
                  <a:srgbClr val="339966">
                    <a:alpha val="60000"/>
                  </a:srgbClr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51" name="Text Box 20"/>
              <p:cNvSpPr txBox="1">
                <a:spLocks noChangeArrowheads="1"/>
              </p:cNvSpPr>
              <p:nvPr/>
            </p:nvSpPr>
            <p:spPr bwMode="auto">
              <a:xfrm>
                <a:off x="3428992" y="4797425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O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</p:grpSp>
        <p:sp>
          <p:nvSpPr>
            <p:cNvPr id="77" name="Arc 5"/>
            <p:cNvSpPr>
              <a:spLocks/>
            </p:cNvSpPr>
            <p:nvPr/>
          </p:nvSpPr>
          <p:spPr bwMode="auto">
            <a:xfrm flipV="1">
              <a:off x="2279034" y="3748882"/>
              <a:ext cx="4679950" cy="879475"/>
            </a:xfrm>
            <a:custGeom>
              <a:avLst/>
              <a:gdLst>
                <a:gd name="T0" fmla="*/ 2147483647 w 43200"/>
                <a:gd name="T1" fmla="*/ 2147483647 h 23987"/>
                <a:gd name="T2" fmla="*/ 2147483647 w 43200"/>
                <a:gd name="T3" fmla="*/ 2147483647 h 23987"/>
                <a:gd name="T4" fmla="*/ 2147483647 w 43200"/>
                <a:gd name="T5" fmla="*/ 2147483647 h 23987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987"/>
                <a:gd name="T11" fmla="*/ 43200 w 43200"/>
                <a:gd name="T12" fmla="*/ 23987 h 239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987" fill="none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</a:path>
                <a:path w="43200" h="23987" stroke="0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143C2B">
                <a:alpha val="7059"/>
              </a:srgbClr>
            </a:solidFill>
            <a:ln w="1016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96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100" name="Grupo 28"/>
            <p:cNvGrpSpPr/>
            <p:nvPr/>
          </p:nvGrpSpPr>
          <p:grpSpPr>
            <a:xfrm>
              <a:off x="4489350" y="3197255"/>
              <a:ext cx="292024" cy="638270"/>
              <a:chOff x="4489350" y="3197255"/>
              <a:chExt cx="292024" cy="638270"/>
            </a:xfrm>
          </p:grpSpPr>
          <p:sp>
            <p:nvSpPr>
              <p:cNvPr id="138" name="Elipse 137"/>
              <p:cNvSpPr/>
              <p:nvPr/>
            </p:nvSpPr>
            <p:spPr bwMode="auto">
              <a:xfrm>
                <a:off x="4538750" y="3197255"/>
                <a:ext cx="216024" cy="216024"/>
              </a:xfrm>
              <a:prstGeom prst="ellipse">
                <a:avLst/>
              </a:prstGeom>
              <a:noFill/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39" name="Conector reto 138"/>
              <p:cNvCxnSpPr>
                <a:stCxn id="138" idx="4"/>
              </p:cNvCxnSpPr>
              <p:nvPr/>
            </p:nvCxnSpPr>
            <p:spPr bwMode="auto">
              <a:xfrm flipH="1">
                <a:off x="4610758" y="3413279"/>
                <a:ext cx="36004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0" name="Conector reto 139"/>
              <p:cNvCxnSpPr/>
              <p:nvPr/>
            </p:nvCxnSpPr>
            <p:spPr bwMode="auto">
              <a:xfrm>
                <a:off x="4610758" y="3603178"/>
                <a:ext cx="144016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2" name="Conector reto 141"/>
              <p:cNvCxnSpPr/>
              <p:nvPr/>
            </p:nvCxnSpPr>
            <p:spPr bwMode="auto">
              <a:xfrm flipH="1">
                <a:off x="4541242" y="3619501"/>
                <a:ext cx="72008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3" name="Conector reto 142"/>
              <p:cNvCxnSpPr/>
              <p:nvPr/>
            </p:nvCxnSpPr>
            <p:spPr bwMode="auto">
              <a:xfrm>
                <a:off x="4637358" y="345162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4" name="Conector reto 143"/>
              <p:cNvCxnSpPr/>
              <p:nvPr/>
            </p:nvCxnSpPr>
            <p:spPr bwMode="auto">
              <a:xfrm flipV="1">
                <a:off x="4489350" y="345827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07" name="Oval 25"/>
            <p:cNvSpPr>
              <a:spLocks noChangeArrowheads="1"/>
            </p:cNvSpPr>
            <p:nvPr/>
          </p:nvSpPr>
          <p:spPr bwMode="auto">
            <a:xfrm>
              <a:off x="2195736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08" name="Oval 25"/>
            <p:cNvSpPr>
              <a:spLocks noChangeArrowheads="1"/>
            </p:cNvSpPr>
            <p:nvPr/>
          </p:nvSpPr>
          <p:spPr bwMode="auto">
            <a:xfrm>
              <a:off x="5243791" y="2979294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09" name="Oval 25"/>
            <p:cNvSpPr>
              <a:spLocks noChangeArrowheads="1"/>
            </p:cNvSpPr>
            <p:nvPr/>
          </p:nvSpPr>
          <p:spPr bwMode="auto">
            <a:xfrm>
              <a:off x="3894833" y="4517651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10" name="Oval 25"/>
            <p:cNvSpPr>
              <a:spLocks noChangeArrowheads="1"/>
            </p:cNvSpPr>
            <p:nvPr/>
          </p:nvSpPr>
          <p:spPr bwMode="auto">
            <a:xfrm>
              <a:off x="6889319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11" name="Elipse 110"/>
            <p:cNvSpPr>
              <a:spLocks noChangeAspect="1"/>
            </p:cNvSpPr>
            <p:nvPr/>
          </p:nvSpPr>
          <p:spPr bwMode="auto">
            <a:xfrm>
              <a:off x="2980654" y="1772816"/>
              <a:ext cx="3240361" cy="2304256"/>
            </a:xfrm>
            <a:prstGeom prst="ellipse">
              <a:avLst/>
            </a:prstGeom>
            <a:gradFill>
              <a:gsLst>
                <a:gs pos="48000">
                  <a:srgbClr val="7030A0">
                    <a:alpha val="77000"/>
                  </a:srgbClr>
                </a:gs>
                <a:gs pos="91000">
                  <a:schemeClr val="tx1">
                    <a:alpha val="2000"/>
                  </a:schemeClr>
                </a:gs>
                <a:gs pos="6000">
                  <a:schemeClr val="bg1">
                    <a:alpha val="58000"/>
                  </a:schemeClr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grpSp>
          <p:nvGrpSpPr>
            <p:cNvPr id="112" name="Grupo 28"/>
            <p:cNvGrpSpPr/>
            <p:nvPr/>
          </p:nvGrpSpPr>
          <p:grpSpPr>
            <a:xfrm>
              <a:off x="2555875" y="1773238"/>
              <a:ext cx="3529013" cy="3960812"/>
              <a:chOff x="2555875" y="1773238"/>
              <a:chExt cx="3529013" cy="3960812"/>
            </a:xfrm>
          </p:grpSpPr>
          <p:sp>
            <p:nvSpPr>
              <p:cNvPr id="113" name="AutoShape 8"/>
              <p:cNvSpPr>
                <a:spLocks noChangeArrowheads="1"/>
              </p:cNvSpPr>
              <p:nvPr/>
            </p:nvSpPr>
            <p:spPr bwMode="auto">
              <a:xfrm>
                <a:off x="2555875" y="28527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4" name="AutoShape 9"/>
              <p:cNvSpPr>
                <a:spLocks noChangeArrowheads="1"/>
              </p:cNvSpPr>
              <p:nvPr/>
            </p:nvSpPr>
            <p:spPr bwMode="auto">
              <a:xfrm>
                <a:off x="3203575" y="22050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6" name="AutoShape 10"/>
              <p:cNvSpPr>
                <a:spLocks noChangeArrowheads="1"/>
              </p:cNvSpPr>
              <p:nvPr/>
            </p:nvSpPr>
            <p:spPr bwMode="auto">
              <a:xfrm>
                <a:off x="5724525" y="2781300"/>
                <a:ext cx="217488" cy="144463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19" name="AutoShape 11"/>
              <p:cNvSpPr>
                <a:spLocks noChangeArrowheads="1"/>
              </p:cNvSpPr>
              <p:nvPr/>
            </p:nvSpPr>
            <p:spPr bwMode="auto">
              <a:xfrm>
                <a:off x="5435600" y="1773238"/>
                <a:ext cx="217488" cy="144462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0" name="AutoShape 12"/>
              <p:cNvSpPr>
                <a:spLocks noChangeArrowheads="1"/>
              </p:cNvSpPr>
              <p:nvPr/>
            </p:nvSpPr>
            <p:spPr bwMode="auto">
              <a:xfrm>
                <a:off x="5867400" y="2276475"/>
                <a:ext cx="217488" cy="144463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1" name="AutoShape 15"/>
              <p:cNvSpPr>
                <a:spLocks noChangeArrowheads="1"/>
              </p:cNvSpPr>
              <p:nvPr/>
            </p:nvSpPr>
            <p:spPr bwMode="auto">
              <a:xfrm>
                <a:off x="4211638" y="2060575"/>
                <a:ext cx="217487" cy="144463"/>
              </a:xfrm>
              <a:prstGeom prst="star5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2" name="AutoShape 16"/>
              <p:cNvSpPr>
                <a:spLocks noChangeArrowheads="1"/>
              </p:cNvSpPr>
              <p:nvPr/>
            </p:nvSpPr>
            <p:spPr bwMode="auto">
              <a:xfrm>
                <a:off x="5292725" y="5516563"/>
                <a:ext cx="217488" cy="144462"/>
              </a:xfrm>
              <a:prstGeom prst="star5">
                <a:avLst/>
              </a:prstGeom>
              <a:solidFill>
                <a:srgbClr val="7030A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3" name="AutoShape 17"/>
              <p:cNvSpPr>
                <a:spLocks noChangeArrowheads="1"/>
              </p:cNvSpPr>
              <p:nvPr/>
            </p:nvSpPr>
            <p:spPr bwMode="auto">
              <a:xfrm>
                <a:off x="5724525" y="5084763"/>
                <a:ext cx="217488" cy="144462"/>
              </a:xfrm>
              <a:prstGeom prst="star5">
                <a:avLst/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4" name="AutoShape 18"/>
              <p:cNvSpPr>
                <a:spLocks noChangeArrowheads="1"/>
              </p:cNvSpPr>
              <p:nvPr/>
            </p:nvSpPr>
            <p:spPr bwMode="auto">
              <a:xfrm>
                <a:off x="4427538" y="5589588"/>
                <a:ext cx="217487" cy="144462"/>
              </a:xfrm>
              <a:prstGeom prst="star5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25" name="AutoShape 19"/>
              <p:cNvSpPr>
                <a:spLocks noChangeArrowheads="1"/>
              </p:cNvSpPr>
              <p:nvPr/>
            </p:nvSpPr>
            <p:spPr bwMode="auto">
              <a:xfrm>
                <a:off x="2771775" y="4724400"/>
                <a:ext cx="217488" cy="144463"/>
              </a:xfrm>
              <a:prstGeom prst="star5">
                <a:avLst/>
              </a:prstGeom>
              <a:solidFill>
                <a:schemeClr val="accent3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</p:grpSp>
      </p:grpSp>
      <p:sp>
        <p:nvSpPr>
          <p:cNvPr id="153" name="Arco 152"/>
          <p:cNvSpPr/>
          <p:nvPr/>
        </p:nvSpPr>
        <p:spPr bwMode="auto">
          <a:xfrm rot="8526017">
            <a:off x="3671349" y="1499883"/>
            <a:ext cx="1994971" cy="4684591"/>
          </a:xfrm>
          <a:prstGeom prst="arc">
            <a:avLst>
              <a:gd name="adj1" fmla="val 5169369"/>
              <a:gd name="adj2" fmla="val 16313464"/>
            </a:avLst>
          </a:prstGeom>
          <a:noFill/>
          <a:ln w="50800" cap="flat" cmpd="sng" algn="ctr">
            <a:solidFill>
              <a:srgbClr val="00B0F0">
                <a:alpha val="58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54" name="Line 27"/>
          <p:cNvSpPr>
            <a:spLocks noChangeShapeType="1"/>
          </p:cNvSpPr>
          <p:nvPr/>
        </p:nvSpPr>
        <p:spPr bwMode="auto">
          <a:xfrm flipV="1">
            <a:off x="2771800" y="3721598"/>
            <a:ext cx="2030598" cy="1507602"/>
          </a:xfrm>
          <a:prstGeom prst="line">
            <a:avLst/>
          </a:prstGeom>
          <a:noFill/>
          <a:ln w="31750">
            <a:solidFill>
              <a:schemeClr val="bg1">
                <a:alpha val="60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6" name="Line 26"/>
          <p:cNvSpPr>
            <a:spLocks noChangeShapeType="1"/>
          </p:cNvSpPr>
          <p:nvPr/>
        </p:nvSpPr>
        <p:spPr bwMode="auto">
          <a:xfrm flipV="1">
            <a:off x="4637314" y="2370666"/>
            <a:ext cx="1831219" cy="1456749"/>
          </a:xfrm>
          <a:prstGeom prst="line">
            <a:avLst/>
          </a:prstGeom>
          <a:noFill/>
          <a:ln w="3175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8" name="Elipse 157"/>
          <p:cNvSpPr>
            <a:spLocks noChangeAspect="1"/>
          </p:cNvSpPr>
          <p:nvPr/>
        </p:nvSpPr>
        <p:spPr bwMode="auto">
          <a:xfrm rot="18342476">
            <a:off x="6147644" y="2047034"/>
            <a:ext cx="636551" cy="636551"/>
          </a:xfrm>
          <a:prstGeom prst="ellipse">
            <a:avLst/>
          </a:prstGeom>
          <a:gradFill>
            <a:gsLst>
              <a:gs pos="7000">
                <a:srgbClr val="FFFF00"/>
              </a:gs>
              <a:gs pos="77000">
                <a:srgbClr val="21FF46">
                  <a:alpha val="2000"/>
                </a:srgbClr>
              </a:gs>
            </a:gsLst>
            <a:path path="shape">
              <a:fillToRect l="50000" t="50000" r="50000" b="50000"/>
            </a:path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159" name="Elipse 158"/>
          <p:cNvSpPr>
            <a:spLocks noChangeAspect="1"/>
          </p:cNvSpPr>
          <p:nvPr/>
        </p:nvSpPr>
        <p:spPr bwMode="auto">
          <a:xfrm rot="18342476">
            <a:off x="2431813" y="4920712"/>
            <a:ext cx="636551" cy="636551"/>
          </a:xfrm>
          <a:prstGeom prst="ellipse">
            <a:avLst/>
          </a:prstGeom>
          <a:gradFill>
            <a:gsLst>
              <a:gs pos="7000">
                <a:srgbClr val="FFFF00"/>
              </a:gs>
              <a:gs pos="77000">
                <a:srgbClr val="21FF46">
                  <a:alpha val="2000"/>
                </a:srgbClr>
              </a:gs>
            </a:gsLst>
            <a:path path="shape">
              <a:fillToRect l="50000" t="50000" r="50000" b="50000"/>
            </a:path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161" name="Retângulo 160"/>
          <p:cNvSpPr/>
          <p:nvPr/>
        </p:nvSpPr>
        <p:spPr>
          <a:xfrm rot="21515074">
            <a:off x="5156665" y="3152422"/>
            <a:ext cx="936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0" i="1" dirty="0" smtClean="0">
                <a:solidFill>
                  <a:srgbClr val="00FF00"/>
                </a:solidFill>
                <a:latin typeface="+mj-lt"/>
                <a:cs typeface="Times New Roman" pitchFamily="18" charset="0"/>
              </a:rPr>
              <a:t>φ</a:t>
            </a:r>
            <a:endParaRPr lang="pt-BR" sz="4000" b="0" i="1" dirty="0">
              <a:solidFill>
                <a:srgbClr val="00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62" name="Arco 161"/>
          <p:cNvSpPr/>
          <p:nvPr/>
        </p:nvSpPr>
        <p:spPr bwMode="auto">
          <a:xfrm rot="8526017">
            <a:off x="3660436" y="1557031"/>
            <a:ext cx="1836515" cy="4669769"/>
          </a:xfrm>
          <a:prstGeom prst="arc">
            <a:avLst>
              <a:gd name="adj1" fmla="val 16198584"/>
              <a:gd name="adj2" fmla="val 5400297"/>
            </a:avLst>
          </a:prstGeom>
          <a:noFill/>
          <a:ln w="1016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64" name="AutoShape 7"/>
          <p:cNvSpPr>
            <a:spLocks noChangeArrowheads="1"/>
          </p:cNvSpPr>
          <p:nvPr/>
        </p:nvSpPr>
        <p:spPr bwMode="auto">
          <a:xfrm rot="20268395">
            <a:off x="4456100" y="2894537"/>
            <a:ext cx="1543596" cy="1511591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5189 h 21600"/>
              <a:gd name="T20" fmla="*/ 21599 w 21600"/>
              <a:gd name="T21" fmla="*/ 1702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</a:path>
            </a:pathLst>
          </a:custGeom>
          <a:noFill/>
          <a:ln w="508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165" name="Oval 25"/>
          <p:cNvSpPr>
            <a:spLocks noChangeArrowheads="1"/>
          </p:cNvSpPr>
          <p:nvPr/>
        </p:nvSpPr>
        <p:spPr bwMode="auto">
          <a:xfrm>
            <a:off x="3909941" y="456293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66" name="Oval 25"/>
          <p:cNvSpPr>
            <a:spLocks noChangeArrowheads="1"/>
          </p:cNvSpPr>
          <p:nvPr/>
        </p:nvSpPr>
        <p:spPr bwMode="auto">
          <a:xfrm>
            <a:off x="5259033" y="3021411"/>
            <a:ext cx="142875" cy="144463"/>
          </a:xfrm>
          <a:prstGeom prst="ellipse">
            <a:avLst/>
          </a:prstGeom>
          <a:solidFill>
            <a:srgbClr val="FF0000">
              <a:alpha val="64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67" name="AutoShape 19"/>
          <p:cNvSpPr>
            <a:spLocks noChangeArrowheads="1"/>
          </p:cNvSpPr>
          <p:nvPr/>
        </p:nvSpPr>
        <p:spPr bwMode="auto">
          <a:xfrm flipH="1">
            <a:off x="6065206" y="4796681"/>
            <a:ext cx="226331" cy="144463"/>
          </a:xfrm>
          <a:prstGeom prst="star5">
            <a:avLst/>
          </a:prstGeom>
          <a:solidFill>
            <a:schemeClr val="accent3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68" name="AutoShape 15"/>
          <p:cNvSpPr>
            <a:spLocks noChangeArrowheads="1"/>
          </p:cNvSpPr>
          <p:nvPr/>
        </p:nvSpPr>
        <p:spPr bwMode="auto">
          <a:xfrm>
            <a:off x="4223814" y="2104366"/>
            <a:ext cx="217487" cy="144463"/>
          </a:xfrm>
          <a:prstGeom prst="star5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69" name="AutoShape 10"/>
          <p:cNvSpPr>
            <a:spLocks noChangeArrowheads="1"/>
          </p:cNvSpPr>
          <p:nvPr/>
        </p:nvSpPr>
        <p:spPr bwMode="auto">
          <a:xfrm>
            <a:off x="5736034" y="2825073"/>
            <a:ext cx="217488" cy="144463"/>
          </a:xfrm>
          <a:prstGeom prst="star5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70" name="Oval 25"/>
          <p:cNvSpPr>
            <a:spLocks noChangeArrowheads="1"/>
          </p:cNvSpPr>
          <p:nvPr/>
        </p:nvSpPr>
        <p:spPr bwMode="auto">
          <a:xfrm rot="18342476">
            <a:off x="6394460" y="2307083"/>
            <a:ext cx="142875" cy="1444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Helvetica 55 Roman" pitchFamily="34" charset="0"/>
            </a:endParaRPr>
          </a:p>
        </p:txBody>
      </p:sp>
      <p:sp>
        <p:nvSpPr>
          <p:cNvPr id="171" name="Oval 25"/>
          <p:cNvSpPr>
            <a:spLocks noChangeArrowheads="1"/>
          </p:cNvSpPr>
          <p:nvPr/>
        </p:nvSpPr>
        <p:spPr bwMode="auto">
          <a:xfrm rot="18342476">
            <a:off x="2674921" y="5175839"/>
            <a:ext cx="142875" cy="1444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Helvetica 55 Roman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56" grpId="0"/>
      <p:bldP spid="63" grpId="0"/>
      <p:bldP spid="154" grpId="0" animBg="1"/>
      <p:bldP spid="156" grpId="0" animBg="1"/>
      <p:bldP spid="158" grpId="0" animBg="1"/>
      <p:bldP spid="159" grpId="0" animBg="1"/>
      <p:bldP spid="161" grpId="0"/>
      <p:bldP spid="164" grpId="0" animBg="1"/>
      <p:bldP spid="170" grpId="0" animBg="1"/>
      <p:bldP spid="1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4"/>
          <p:cNvSpPr>
            <a:spLocks noGrp="1" noChangeArrowheads="1"/>
          </p:cNvSpPr>
          <p:nvPr>
            <p:ph type="title"/>
          </p:nvPr>
        </p:nvSpPr>
        <p:spPr>
          <a:xfrm>
            <a:off x="539750" y="197768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A Eclíptica</a:t>
            </a:r>
          </a:p>
        </p:txBody>
      </p:sp>
      <p:sp>
        <p:nvSpPr>
          <p:cNvPr id="67" name="CaixaDeTexto 66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827584" y="452279"/>
            <a:ext cx="11521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0" dirty="0" smtClean="0">
                <a:latin typeface="Century Gothic" pitchFamily="34" charset="0"/>
              </a:rPr>
              <a:t>?</a:t>
            </a:r>
            <a:endParaRPr lang="pt-BR" sz="15000" dirty="0">
              <a:latin typeface="Century Gothic" pitchFamily="34" charset="0"/>
            </a:endParaRPr>
          </a:p>
        </p:txBody>
      </p:sp>
      <p:sp>
        <p:nvSpPr>
          <p:cNvPr id="113" name="Arc 3"/>
          <p:cNvSpPr>
            <a:spLocks/>
          </p:cNvSpPr>
          <p:nvPr/>
        </p:nvSpPr>
        <p:spPr bwMode="auto">
          <a:xfrm rot="20930720" flipV="1">
            <a:off x="2678568" y="3403600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4" name="Arc 3"/>
          <p:cNvSpPr>
            <a:spLocks/>
          </p:cNvSpPr>
          <p:nvPr/>
        </p:nvSpPr>
        <p:spPr bwMode="auto">
          <a:xfrm rot="20930720" flipV="1">
            <a:off x="2679130" y="3403600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32" name="Grupo 66"/>
          <p:cNvGrpSpPr/>
          <p:nvPr/>
        </p:nvGrpSpPr>
        <p:grpSpPr>
          <a:xfrm>
            <a:off x="1719816" y="1516074"/>
            <a:ext cx="5665788" cy="4680000"/>
            <a:chOff x="1706194" y="1472815"/>
            <a:chExt cx="5665788" cy="4680000"/>
          </a:xfrm>
        </p:grpSpPr>
        <p:sp>
          <p:nvSpPr>
            <p:cNvPr id="133" name="Lua 132"/>
            <p:cNvSpPr/>
            <p:nvPr/>
          </p:nvSpPr>
          <p:spPr bwMode="auto">
            <a:xfrm rot="16200000">
              <a:off x="4042570" y="3708706"/>
              <a:ext cx="1125232" cy="3276000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94000">
                  <a:schemeClr val="tx1">
                    <a:alpha val="0"/>
                  </a:schemeClr>
                </a:gs>
                <a:gs pos="68000">
                  <a:srgbClr val="7030A0">
                    <a:alpha val="41000"/>
                  </a:srgbClr>
                </a:gs>
                <a:gs pos="3000">
                  <a:schemeClr val="bg1">
                    <a:alpha val="37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42"/>
              <a:endParaRPr lang="pt-BR" dirty="0" smtClean="0"/>
            </a:p>
          </p:txBody>
        </p:sp>
        <p:sp>
          <p:nvSpPr>
            <p:cNvPr id="134" name="Line 6"/>
            <p:cNvSpPr>
              <a:spLocks noChangeShapeType="1"/>
            </p:cNvSpPr>
            <p:nvPr/>
          </p:nvSpPr>
          <p:spPr bwMode="auto">
            <a:xfrm flipV="1">
              <a:off x="3923927" y="3049114"/>
              <a:ext cx="1392351" cy="1590959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135" name="Grupo 35"/>
            <p:cNvGrpSpPr>
              <a:grpSpLocks/>
            </p:cNvGrpSpPr>
            <p:nvPr/>
          </p:nvGrpSpPr>
          <p:grpSpPr bwMode="auto">
            <a:xfrm>
              <a:off x="1706194" y="1472815"/>
              <a:ext cx="5665788" cy="4680000"/>
              <a:chOff x="1714480" y="1598472"/>
              <a:chExt cx="5665808" cy="4680000"/>
            </a:xfrm>
          </p:grpSpPr>
          <p:sp>
            <p:nvSpPr>
              <p:cNvPr id="162" name="Line 7"/>
              <p:cNvSpPr>
                <a:spLocks noChangeShapeType="1"/>
              </p:cNvSpPr>
              <p:nvPr/>
            </p:nvSpPr>
            <p:spPr bwMode="auto">
              <a:xfrm>
                <a:off x="2285982" y="3929063"/>
                <a:ext cx="4679967" cy="0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63" name="Oval 2"/>
              <p:cNvSpPr>
                <a:spLocks noChangeArrowheads="1"/>
              </p:cNvSpPr>
              <p:nvPr/>
            </p:nvSpPr>
            <p:spPr bwMode="auto">
              <a:xfrm>
                <a:off x="2285557" y="1598472"/>
                <a:ext cx="4681537" cy="4680000"/>
              </a:xfrm>
              <a:prstGeom prst="ellipse">
                <a:avLst/>
              </a:prstGeom>
              <a:gradFill flip="none" rotWithShape="1">
                <a:gsLst>
                  <a:gs pos="70000">
                    <a:srgbClr val="7030A0"/>
                  </a:gs>
                  <a:gs pos="65000">
                    <a:schemeClr val="tx1">
                      <a:alpha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63500">
                <a:solidFill>
                  <a:schemeClr val="accent6">
                    <a:lumMod val="60000"/>
                    <a:lumOff val="40000"/>
                    <a:alpha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64" name="Text Box 21"/>
              <p:cNvSpPr txBox="1">
                <a:spLocks noChangeArrowheads="1"/>
              </p:cNvSpPr>
              <p:nvPr/>
            </p:nvSpPr>
            <p:spPr bwMode="auto">
              <a:xfrm>
                <a:off x="1714480" y="3573463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N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65" name="Text Box 22"/>
              <p:cNvSpPr txBox="1">
                <a:spLocks noChangeArrowheads="1"/>
              </p:cNvSpPr>
              <p:nvPr/>
            </p:nvSpPr>
            <p:spPr bwMode="auto">
              <a:xfrm>
                <a:off x="5357818" y="2500306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>
                    <a:solidFill>
                      <a:srgbClr val="FF3300"/>
                    </a:solidFill>
                    <a:latin typeface="Century Gothic" pitchFamily="34" charset="0"/>
                  </a:rPr>
                  <a:t>L</a:t>
                </a:r>
              </a:p>
            </p:txBody>
          </p:sp>
          <p:sp>
            <p:nvSpPr>
              <p:cNvPr id="166" name="Text Box 23"/>
              <p:cNvSpPr txBox="1">
                <a:spLocks noChangeArrowheads="1"/>
              </p:cNvSpPr>
              <p:nvPr/>
            </p:nvSpPr>
            <p:spPr bwMode="auto">
              <a:xfrm>
                <a:off x="7019925" y="3649808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S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67" name="Arc 4"/>
              <p:cNvSpPr>
                <a:spLocks/>
              </p:cNvSpPr>
              <p:nvPr/>
            </p:nvSpPr>
            <p:spPr bwMode="auto">
              <a:xfrm flipV="1">
                <a:off x="2287320" y="3143454"/>
                <a:ext cx="4679944" cy="1584325"/>
              </a:xfrm>
              <a:custGeom>
                <a:avLst/>
                <a:gdLst>
                  <a:gd name="T0" fmla="*/ 2147483647 w 43200"/>
                  <a:gd name="T1" fmla="*/ 2147483647 h 43200"/>
                  <a:gd name="T2" fmla="*/ 2147483647 w 43200"/>
                  <a:gd name="T3" fmla="*/ 2147483647 h 43200"/>
                  <a:gd name="T4" fmla="*/ 2147483647 w 43200"/>
                  <a:gd name="T5" fmla="*/ 2147483647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43199" y="21728"/>
                    </a:moveTo>
                    <a:cubicBezTo>
                      <a:pt x="43128" y="33607"/>
                      <a:pt x="3347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143C2B">
                  <a:alpha val="72940"/>
                </a:srgbClr>
              </a:solidFill>
              <a:ln w="50800" cap="rnd">
                <a:solidFill>
                  <a:srgbClr val="339966">
                    <a:alpha val="60000"/>
                  </a:srgbClr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68" name="Text Box 20"/>
              <p:cNvSpPr txBox="1">
                <a:spLocks noChangeArrowheads="1"/>
              </p:cNvSpPr>
              <p:nvPr/>
            </p:nvSpPr>
            <p:spPr bwMode="auto">
              <a:xfrm>
                <a:off x="3428992" y="4797425"/>
                <a:ext cx="3603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pt-BR" sz="4000" dirty="0" smtClean="0">
                    <a:solidFill>
                      <a:srgbClr val="FF3300"/>
                    </a:solidFill>
                    <a:latin typeface="Century Gothic" pitchFamily="34" charset="0"/>
                  </a:rPr>
                  <a:t>O</a:t>
                </a:r>
                <a:endParaRPr lang="pt-BR" sz="4000" dirty="0">
                  <a:solidFill>
                    <a:srgbClr val="FF3300"/>
                  </a:solidFill>
                  <a:latin typeface="Century Gothic" pitchFamily="34" charset="0"/>
                </a:endParaRPr>
              </a:p>
            </p:txBody>
          </p:sp>
        </p:grpSp>
        <p:sp>
          <p:nvSpPr>
            <p:cNvPr id="136" name="Arc 3"/>
            <p:cNvSpPr>
              <a:spLocks/>
            </p:cNvSpPr>
            <p:nvPr/>
          </p:nvSpPr>
          <p:spPr bwMode="auto">
            <a:xfrm rot="20930720" flipV="1">
              <a:off x="2751138" y="3403600"/>
              <a:ext cx="4094162" cy="196850"/>
            </a:xfrm>
            <a:custGeom>
              <a:avLst/>
              <a:gdLst>
                <a:gd name="T0" fmla="*/ 2147483647 w 21407"/>
                <a:gd name="T1" fmla="*/ 2147483647 h 3672"/>
                <a:gd name="T2" fmla="*/ 2147483647 w 21407"/>
                <a:gd name="T3" fmla="*/ 2147483647 h 3672"/>
                <a:gd name="T4" fmla="*/ 0 w 21407"/>
                <a:gd name="T5" fmla="*/ 0 h 3672"/>
                <a:gd name="T6" fmla="*/ 0 60000 65536"/>
                <a:gd name="T7" fmla="*/ 0 60000 65536"/>
                <a:gd name="T8" fmla="*/ 0 60000 65536"/>
                <a:gd name="T9" fmla="*/ 0 w 21407"/>
                <a:gd name="T10" fmla="*/ 0 h 3672"/>
                <a:gd name="T11" fmla="*/ 21407 w 21407"/>
                <a:gd name="T12" fmla="*/ 3672 h 3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07" h="3672" fill="none" extrusionOk="0">
                  <a:moveTo>
                    <a:pt x="21406" y="2883"/>
                  </a:moveTo>
                  <a:cubicBezTo>
                    <a:pt x="21371" y="3147"/>
                    <a:pt x="21330" y="3410"/>
                    <a:pt x="21285" y="3671"/>
                  </a:cubicBezTo>
                </a:path>
                <a:path w="21407" h="3672" stroke="0" extrusionOk="0">
                  <a:moveTo>
                    <a:pt x="21406" y="2883"/>
                  </a:moveTo>
                  <a:cubicBezTo>
                    <a:pt x="21371" y="3147"/>
                    <a:pt x="21330" y="3410"/>
                    <a:pt x="21285" y="367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37" name="Arc 5"/>
            <p:cNvSpPr>
              <a:spLocks/>
            </p:cNvSpPr>
            <p:nvPr/>
          </p:nvSpPr>
          <p:spPr bwMode="auto">
            <a:xfrm flipV="1">
              <a:off x="2279034" y="3748882"/>
              <a:ext cx="4679950" cy="879475"/>
            </a:xfrm>
            <a:custGeom>
              <a:avLst/>
              <a:gdLst>
                <a:gd name="T0" fmla="*/ 2147483647 w 43200"/>
                <a:gd name="T1" fmla="*/ 2147483647 h 23987"/>
                <a:gd name="T2" fmla="*/ 2147483647 w 43200"/>
                <a:gd name="T3" fmla="*/ 2147483647 h 23987"/>
                <a:gd name="T4" fmla="*/ 2147483647 w 43200"/>
                <a:gd name="T5" fmla="*/ 2147483647 h 23987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987"/>
                <a:gd name="T11" fmla="*/ 43200 w 43200"/>
                <a:gd name="T12" fmla="*/ 23987 h 239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987" fill="none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</a:path>
                <a:path w="43200" h="23987" stroke="0" extrusionOk="0">
                  <a:moveTo>
                    <a:pt x="132" y="23986"/>
                  </a:moveTo>
                  <a:cubicBezTo>
                    <a:pt x="44" y="23194"/>
                    <a:pt x="0" y="223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37"/>
                    <a:pt x="43196" y="22074"/>
                    <a:pt x="43188" y="2231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143C2B">
                <a:alpha val="7059"/>
              </a:srgbClr>
            </a:solidFill>
            <a:ln w="1016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38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grpSp>
          <p:nvGrpSpPr>
            <p:cNvPr id="139" name="Grupo 28"/>
            <p:cNvGrpSpPr/>
            <p:nvPr/>
          </p:nvGrpSpPr>
          <p:grpSpPr>
            <a:xfrm>
              <a:off x="4489350" y="3197255"/>
              <a:ext cx="292024" cy="638270"/>
              <a:chOff x="4489350" y="3197255"/>
              <a:chExt cx="292024" cy="638270"/>
            </a:xfrm>
          </p:grpSpPr>
          <p:sp>
            <p:nvSpPr>
              <p:cNvPr id="156" name="Elipse 155"/>
              <p:cNvSpPr/>
              <p:nvPr/>
            </p:nvSpPr>
            <p:spPr bwMode="auto">
              <a:xfrm>
                <a:off x="4538750" y="3197255"/>
                <a:ext cx="216024" cy="216024"/>
              </a:xfrm>
              <a:prstGeom prst="ellipse">
                <a:avLst/>
              </a:prstGeom>
              <a:noFill/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57" name="Conector reto 156"/>
              <p:cNvCxnSpPr>
                <a:stCxn id="156" idx="4"/>
              </p:cNvCxnSpPr>
              <p:nvPr/>
            </p:nvCxnSpPr>
            <p:spPr bwMode="auto">
              <a:xfrm flipH="1">
                <a:off x="4610758" y="3413279"/>
                <a:ext cx="36004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8" name="Conector reto 157"/>
              <p:cNvCxnSpPr/>
              <p:nvPr/>
            </p:nvCxnSpPr>
            <p:spPr bwMode="auto">
              <a:xfrm>
                <a:off x="4610758" y="3603178"/>
                <a:ext cx="144016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9" name="Conector reto 158"/>
              <p:cNvCxnSpPr/>
              <p:nvPr/>
            </p:nvCxnSpPr>
            <p:spPr bwMode="auto">
              <a:xfrm flipH="1">
                <a:off x="4541242" y="3619501"/>
                <a:ext cx="72008" cy="216024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0" name="Conector reto 159"/>
              <p:cNvCxnSpPr/>
              <p:nvPr/>
            </p:nvCxnSpPr>
            <p:spPr bwMode="auto">
              <a:xfrm>
                <a:off x="4637358" y="345162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1" name="Conector reto 160"/>
              <p:cNvCxnSpPr/>
              <p:nvPr/>
            </p:nvCxnSpPr>
            <p:spPr bwMode="auto">
              <a:xfrm flipV="1">
                <a:off x="4489350" y="3458273"/>
                <a:ext cx="144016" cy="72008"/>
              </a:xfrm>
              <a:prstGeom prst="line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40" name="Oval 25"/>
            <p:cNvSpPr>
              <a:spLocks noChangeArrowheads="1"/>
            </p:cNvSpPr>
            <p:nvPr/>
          </p:nvSpPr>
          <p:spPr bwMode="auto">
            <a:xfrm>
              <a:off x="2195736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41" name="Oval 25"/>
            <p:cNvSpPr>
              <a:spLocks noChangeArrowheads="1"/>
            </p:cNvSpPr>
            <p:nvPr/>
          </p:nvSpPr>
          <p:spPr bwMode="auto">
            <a:xfrm>
              <a:off x="5243791" y="2979294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42" name="Oval 25"/>
            <p:cNvSpPr>
              <a:spLocks noChangeArrowheads="1"/>
            </p:cNvSpPr>
            <p:nvPr/>
          </p:nvSpPr>
          <p:spPr bwMode="auto">
            <a:xfrm>
              <a:off x="6889319" y="3730418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  <p:sp>
          <p:nvSpPr>
            <p:cNvPr id="143" name="Elipse 142"/>
            <p:cNvSpPr>
              <a:spLocks noChangeAspect="1"/>
            </p:cNvSpPr>
            <p:nvPr/>
          </p:nvSpPr>
          <p:spPr bwMode="auto">
            <a:xfrm>
              <a:off x="2991759" y="1772816"/>
              <a:ext cx="3240361" cy="2304256"/>
            </a:xfrm>
            <a:prstGeom prst="ellipse">
              <a:avLst/>
            </a:prstGeom>
            <a:gradFill>
              <a:gsLst>
                <a:gs pos="48000">
                  <a:srgbClr val="7030A0">
                    <a:alpha val="77000"/>
                  </a:srgbClr>
                </a:gs>
                <a:gs pos="91000">
                  <a:schemeClr val="tx1">
                    <a:alpha val="2000"/>
                  </a:schemeClr>
                </a:gs>
                <a:gs pos="6000">
                  <a:schemeClr val="bg1">
                    <a:alpha val="58000"/>
                  </a:schemeClr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grpSp>
          <p:nvGrpSpPr>
            <p:cNvPr id="144" name="Grupo 28"/>
            <p:cNvGrpSpPr/>
            <p:nvPr/>
          </p:nvGrpSpPr>
          <p:grpSpPr>
            <a:xfrm>
              <a:off x="2555875" y="1773238"/>
              <a:ext cx="3529013" cy="3960812"/>
              <a:chOff x="2555875" y="1773238"/>
              <a:chExt cx="3529013" cy="3960812"/>
            </a:xfrm>
          </p:grpSpPr>
          <p:sp>
            <p:nvSpPr>
              <p:cNvPr id="146" name="AutoShape 8"/>
              <p:cNvSpPr>
                <a:spLocks noChangeArrowheads="1"/>
              </p:cNvSpPr>
              <p:nvPr/>
            </p:nvSpPr>
            <p:spPr bwMode="auto">
              <a:xfrm>
                <a:off x="2555875" y="28527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47" name="AutoShape 9"/>
              <p:cNvSpPr>
                <a:spLocks noChangeArrowheads="1"/>
              </p:cNvSpPr>
              <p:nvPr/>
            </p:nvSpPr>
            <p:spPr bwMode="auto">
              <a:xfrm>
                <a:off x="3203575" y="2205038"/>
                <a:ext cx="217488" cy="144462"/>
              </a:xfrm>
              <a:prstGeom prst="star5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48" name="AutoShape 10"/>
              <p:cNvSpPr>
                <a:spLocks noChangeArrowheads="1"/>
              </p:cNvSpPr>
              <p:nvPr/>
            </p:nvSpPr>
            <p:spPr bwMode="auto">
              <a:xfrm>
                <a:off x="5724525" y="2781300"/>
                <a:ext cx="217488" cy="144463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49" name="AutoShape 11"/>
              <p:cNvSpPr>
                <a:spLocks noChangeArrowheads="1"/>
              </p:cNvSpPr>
              <p:nvPr/>
            </p:nvSpPr>
            <p:spPr bwMode="auto">
              <a:xfrm>
                <a:off x="5435600" y="1773238"/>
                <a:ext cx="217488" cy="144462"/>
              </a:xfrm>
              <a:prstGeom prst="star5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50" name="AutoShape 12"/>
              <p:cNvSpPr>
                <a:spLocks noChangeArrowheads="1"/>
              </p:cNvSpPr>
              <p:nvPr/>
            </p:nvSpPr>
            <p:spPr bwMode="auto">
              <a:xfrm>
                <a:off x="5867400" y="2276475"/>
                <a:ext cx="217488" cy="144463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51" name="AutoShape 15"/>
              <p:cNvSpPr>
                <a:spLocks noChangeArrowheads="1"/>
              </p:cNvSpPr>
              <p:nvPr/>
            </p:nvSpPr>
            <p:spPr bwMode="auto">
              <a:xfrm>
                <a:off x="4211638" y="2060575"/>
                <a:ext cx="217487" cy="144463"/>
              </a:xfrm>
              <a:prstGeom prst="star5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52" name="AutoShape 16"/>
              <p:cNvSpPr>
                <a:spLocks noChangeArrowheads="1"/>
              </p:cNvSpPr>
              <p:nvPr/>
            </p:nvSpPr>
            <p:spPr bwMode="auto">
              <a:xfrm>
                <a:off x="5292725" y="5516563"/>
                <a:ext cx="217488" cy="144462"/>
              </a:xfrm>
              <a:prstGeom prst="star5">
                <a:avLst/>
              </a:prstGeom>
              <a:solidFill>
                <a:srgbClr val="7030A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53" name="AutoShape 17"/>
              <p:cNvSpPr>
                <a:spLocks noChangeArrowheads="1"/>
              </p:cNvSpPr>
              <p:nvPr/>
            </p:nvSpPr>
            <p:spPr bwMode="auto">
              <a:xfrm>
                <a:off x="5724525" y="5084763"/>
                <a:ext cx="217488" cy="144462"/>
              </a:xfrm>
              <a:prstGeom prst="star5">
                <a:avLst/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54" name="AutoShape 18"/>
              <p:cNvSpPr>
                <a:spLocks noChangeArrowheads="1"/>
              </p:cNvSpPr>
              <p:nvPr/>
            </p:nvSpPr>
            <p:spPr bwMode="auto">
              <a:xfrm>
                <a:off x="4427538" y="5589588"/>
                <a:ext cx="217487" cy="144462"/>
              </a:xfrm>
              <a:prstGeom prst="star5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  <p:sp>
            <p:nvSpPr>
              <p:cNvPr id="155" name="AutoShape 19"/>
              <p:cNvSpPr>
                <a:spLocks noChangeArrowheads="1"/>
              </p:cNvSpPr>
              <p:nvPr/>
            </p:nvSpPr>
            <p:spPr bwMode="auto">
              <a:xfrm>
                <a:off x="2771775" y="4724400"/>
                <a:ext cx="217488" cy="144463"/>
              </a:xfrm>
              <a:prstGeom prst="star5">
                <a:avLst/>
              </a:prstGeom>
              <a:solidFill>
                <a:schemeClr val="accent3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Century Gothic" pitchFamily="34" charset="0"/>
                </a:endParaRPr>
              </a:p>
            </p:txBody>
          </p:sp>
        </p:grpSp>
        <p:sp>
          <p:nvSpPr>
            <p:cNvPr id="145" name="Oval 25"/>
            <p:cNvSpPr>
              <a:spLocks noChangeArrowheads="1"/>
            </p:cNvSpPr>
            <p:nvPr/>
          </p:nvSpPr>
          <p:spPr bwMode="auto">
            <a:xfrm>
              <a:off x="3894833" y="4517651"/>
              <a:ext cx="142875" cy="1444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entury Gothic" pitchFamily="34" charset="0"/>
              </a:endParaRPr>
            </a:p>
          </p:txBody>
        </p:sp>
      </p:grpSp>
      <p:sp>
        <p:nvSpPr>
          <p:cNvPr id="169" name="Arc 3"/>
          <p:cNvSpPr>
            <a:spLocks/>
          </p:cNvSpPr>
          <p:nvPr/>
        </p:nvSpPr>
        <p:spPr bwMode="auto">
          <a:xfrm rot="20930720" flipV="1">
            <a:off x="2678568" y="3403600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0" name="Arc 3"/>
          <p:cNvSpPr>
            <a:spLocks/>
          </p:cNvSpPr>
          <p:nvPr/>
        </p:nvSpPr>
        <p:spPr bwMode="auto">
          <a:xfrm rot="20930720" flipV="1">
            <a:off x="2679130" y="3403600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6" name="Arco 185"/>
          <p:cNvSpPr/>
          <p:nvPr/>
        </p:nvSpPr>
        <p:spPr bwMode="auto">
          <a:xfrm rot="8526017">
            <a:off x="3671349" y="1499883"/>
            <a:ext cx="1994971" cy="4684591"/>
          </a:xfrm>
          <a:prstGeom prst="arc">
            <a:avLst>
              <a:gd name="adj1" fmla="val 5169369"/>
              <a:gd name="adj2" fmla="val 16313464"/>
            </a:avLst>
          </a:prstGeom>
          <a:noFill/>
          <a:ln w="50800" cap="flat" cmpd="sng" algn="ctr">
            <a:solidFill>
              <a:srgbClr val="00B0F0">
                <a:alpha val="58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87" name="Arco 186"/>
          <p:cNvSpPr/>
          <p:nvPr/>
        </p:nvSpPr>
        <p:spPr bwMode="auto">
          <a:xfrm rot="8526017">
            <a:off x="3660436" y="1557031"/>
            <a:ext cx="1836515" cy="4669769"/>
          </a:xfrm>
          <a:prstGeom prst="arc">
            <a:avLst>
              <a:gd name="adj1" fmla="val 16198584"/>
              <a:gd name="adj2" fmla="val 5400297"/>
            </a:avLst>
          </a:prstGeom>
          <a:noFill/>
          <a:ln w="1016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88" name="Oval 25"/>
          <p:cNvSpPr>
            <a:spLocks noChangeArrowheads="1"/>
          </p:cNvSpPr>
          <p:nvPr/>
        </p:nvSpPr>
        <p:spPr bwMode="auto">
          <a:xfrm rot="18342476">
            <a:off x="5900550" y="3933858"/>
            <a:ext cx="142875" cy="144463"/>
          </a:xfrm>
          <a:prstGeom prst="ellipse">
            <a:avLst/>
          </a:prstGeom>
          <a:solidFill>
            <a:srgbClr val="FFC000">
              <a:alpha val="7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Helvetica 55 Roman" pitchFamily="34" charset="0"/>
            </a:endParaRPr>
          </a:p>
        </p:txBody>
      </p:sp>
      <p:sp>
        <p:nvSpPr>
          <p:cNvPr id="190" name="Oval 25"/>
          <p:cNvSpPr>
            <a:spLocks noChangeArrowheads="1"/>
          </p:cNvSpPr>
          <p:nvPr/>
        </p:nvSpPr>
        <p:spPr bwMode="auto">
          <a:xfrm>
            <a:off x="3905820" y="4560002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91" name="Text Box 20"/>
          <p:cNvSpPr txBox="1">
            <a:spLocks noChangeArrowheads="1"/>
          </p:cNvSpPr>
          <p:nvPr/>
        </p:nvSpPr>
        <p:spPr bwMode="auto">
          <a:xfrm>
            <a:off x="3434762" y="4714664"/>
            <a:ext cx="3603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 smtClean="0">
                <a:solidFill>
                  <a:srgbClr val="FF3300"/>
                </a:solidFill>
                <a:latin typeface="Century Gothic" pitchFamily="34" charset="0"/>
              </a:rPr>
              <a:t>O</a:t>
            </a:r>
            <a:endParaRPr lang="pt-BR" sz="4000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192" name="Oval 25"/>
          <p:cNvSpPr>
            <a:spLocks noChangeArrowheads="1"/>
          </p:cNvSpPr>
          <p:nvPr/>
        </p:nvSpPr>
        <p:spPr bwMode="auto">
          <a:xfrm>
            <a:off x="5260729" y="3025831"/>
            <a:ext cx="142875" cy="144463"/>
          </a:xfrm>
          <a:prstGeom prst="ellipse">
            <a:avLst/>
          </a:prstGeom>
          <a:solidFill>
            <a:srgbClr val="FF0000">
              <a:alpha val="7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93" name="AutoShape 15"/>
          <p:cNvSpPr>
            <a:spLocks noChangeArrowheads="1"/>
          </p:cNvSpPr>
          <p:nvPr/>
        </p:nvSpPr>
        <p:spPr bwMode="auto">
          <a:xfrm>
            <a:off x="4223814" y="2104366"/>
            <a:ext cx="217487" cy="144463"/>
          </a:xfrm>
          <a:prstGeom prst="star5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73" name="Arco 172"/>
          <p:cNvSpPr/>
          <p:nvPr/>
        </p:nvSpPr>
        <p:spPr bwMode="auto">
          <a:xfrm rot="10128726">
            <a:off x="3631679" y="1527104"/>
            <a:ext cx="2294935" cy="4634778"/>
          </a:xfrm>
          <a:prstGeom prst="arc">
            <a:avLst>
              <a:gd name="adj1" fmla="val 5345593"/>
              <a:gd name="adj2" fmla="val 16174685"/>
            </a:avLst>
          </a:prstGeom>
          <a:noFill/>
          <a:ln w="50800" cap="flat" cmpd="sng" algn="ctr">
            <a:solidFill>
              <a:schemeClr val="bg1">
                <a:alpha val="4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74" name="Arco 173"/>
          <p:cNvSpPr/>
          <p:nvPr/>
        </p:nvSpPr>
        <p:spPr bwMode="auto">
          <a:xfrm rot="10128726">
            <a:off x="3622436" y="1542968"/>
            <a:ext cx="2350889" cy="4595655"/>
          </a:xfrm>
          <a:prstGeom prst="arc">
            <a:avLst>
              <a:gd name="adj1" fmla="val 16218021"/>
              <a:gd name="adj2" fmla="val 5331188"/>
            </a:avLst>
          </a:prstGeom>
          <a:noFill/>
          <a:ln w="1016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grpSp>
        <p:nvGrpSpPr>
          <p:cNvPr id="175" name="Grupo 54"/>
          <p:cNvGrpSpPr/>
          <p:nvPr/>
        </p:nvGrpSpPr>
        <p:grpSpPr>
          <a:xfrm>
            <a:off x="3131840" y="2276872"/>
            <a:ext cx="864096" cy="899960"/>
            <a:chOff x="7618448" y="2832375"/>
            <a:chExt cx="864096" cy="899960"/>
          </a:xfrm>
        </p:grpSpPr>
        <p:grpSp>
          <p:nvGrpSpPr>
            <p:cNvPr id="176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7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183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77" name="Elipse 17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84" name="Conector de seta reta 183"/>
          <p:cNvCxnSpPr/>
          <p:nvPr/>
        </p:nvCxnSpPr>
        <p:spPr bwMode="auto">
          <a:xfrm flipV="1">
            <a:off x="3647707" y="2032075"/>
            <a:ext cx="13847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189" name="Oval 25"/>
          <p:cNvSpPr>
            <a:spLocks noChangeArrowheads="1"/>
          </p:cNvSpPr>
          <p:nvPr/>
        </p:nvSpPr>
        <p:spPr bwMode="auto">
          <a:xfrm rot="18342476">
            <a:off x="3580015" y="4097330"/>
            <a:ext cx="142875" cy="144463"/>
          </a:xfrm>
          <a:prstGeom prst="ellipse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Helvetica 55 Roman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67" grpId="0"/>
      <p:bldP spid="68" grpId="0"/>
      <p:bldP spid="188" grpId="0" animBg="1"/>
      <p:bldP spid="173" grpId="0" animBg="1"/>
      <p:bldP spid="174" grpId="0" animBg="1"/>
      <p:bldP spid="1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co 41"/>
          <p:cNvSpPr/>
          <p:nvPr/>
        </p:nvSpPr>
        <p:spPr bwMode="auto">
          <a:xfrm rot="6957849">
            <a:off x="3490417" y="1273692"/>
            <a:ext cx="2232645" cy="4669769"/>
          </a:xfrm>
          <a:prstGeom prst="arc">
            <a:avLst>
              <a:gd name="adj1" fmla="val 5455419"/>
              <a:gd name="adj2" fmla="val 16031859"/>
            </a:avLst>
          </a:prstGeom>
          <a:noFill/>
          <a:ln w="63500" cap="flat" cmpd="sng" algn="ctr">
            <a:solidFill>
              <a:schemeClr val="bg1">
                <a:alpha val="7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sp>
        <p:nvSpPr>
          <p:cNvPr id="13315" name="Arc 3"/>
          <p:cNvSpPr>
            <a:spLocks/>
          </p:cNvSpPr>
          <p:nvPr/>
        </p:nvSpPr>
        <p:spPr bwMode="auto">
          <a:xfrm rot="20930720" flipV="1">
            <a:off x="2766210" y="3031307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05" tIns="45703" rIns="91405" bIns="45703" anchor="ctr"/>
          <a:lstStyle/>
          <a:p>
            <a:endParaRPr lang="pt-BR">
              <a:latin typeface="Helvetica 55 Roman" pitchFamily="34" charset="0"/>
            </a:endParaRPr>
          </a:p>
        </p:txBody>
      </p:sp>
      <p:sp>
        <p:nvSpPr>
          <p:cNvPr id="35" name="Oval 2"/>
          <p:cNvSpPr>
            <a:spLocks noChangeAspect="1" noChangeArrowheads="1"/>
          </p:cNvSpPr>
          <p:nvPr/>
        </p:nvSpPr>
        <p:spPr bwMode="auto">
          <a:xfrm rot="18342476">
            <a:off x="2287140" y="1083406"/>
            <a:ext cx="4752000" cy="4752975"/>
          </a:xfrm>
          <a:prstGeom prst="ellipse">
            <a:avLst/>
          </a:prstGeom>
          <a:gradFill flip="none" rotWithShape="1">
            <a:gsLst>
              <a:gs pos="64000">
                <a:srgbClr val="000000">
                  <a:alpha val="57000"/>
                </a:srgbClr>
              </a:gs>
              <a:gs pos="39999">
                <a:srgbClr val="0A128C">
                  <a:alpha val="37000"/>
                </a:srgbClr>
              </a:gs>
              <a:gs pos="71000">
                <a:srgbClr val="873AC0">
                  <a:alpha val="65000"/>
                </a:srgbClr>
              </a:gs>
            </a:gsLst>
            <a:path path="circle">
              <a:fillToRect l="50000" t="50000" r="50000" b="50000"/>
            </a:path>
            <a:tileRect/>
          </a:gradFill>
          <a:ln w="254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Helvetica 55 Roman" pitchFamily="34" charset="0"/>
            </a:endParaRPr>
          </a:p>
        </p:txBody>
      </p:sp>
      <p:sp>
        <p:nvSpPr>
          <p:cNvPr id="83" name="Arco 82"/>
          <p:cNvSpPr/>
          <p:nvPr/>
        </p:nvSpPr>
        <p:spPr bwMode="auto">
          <a:xfrm rot="5400000">
            <a:off x="3994057" y="1094116"/>
            <a:ext cx="1296146" cy="4669769"/>
          </a:xfrm>
          <a:prstGeom prst="arc">
            <a:avLst>
              <a:gd name="adj1" fmla="val 5300658"/>
              <a:gd name="adj2" fmla="val 16218859"/>
            </a:avLst>
          </a:prstGeom>
          <a:noFill/>
          <a:ln w="66675" cap="flat" cmpd="sng" algn="ctr">
            <a:solidFill>
              <a:srgbClr val="00B0F0">
                <a:alpha val="4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sp>
        <p:nvSpPr>
          <p:cNvPr id="86" name="Line 27"/>
          <p:cNvSpPr>
            <a:spLocks noChangeShapeType="1"/>
          </p:cNvSpPr>
          <p:nvPr/>
        </p:nvSpPr>
        <p:spPr bwMode="auto">
          <a:xfrm rot="18342476" flipV="1">
            <a:off x="2744766" y="2115086"/>
            <a:ext cx="3800593" cy="2731801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 lIns="91405" tIns="45703" rIns="91405" bIns="45703"/>
          <a:lstStyle/>
          <a:p>
            <a:endParaRPr lang="pt-BR"/>
          </a:p>
        </p:txBody>
      </p:sp>
      <p:grpSp>
        <p:nvGrpSpPr>
          <p:cNvPr id="2" name="Grupo 101"/>
          <p:cNvGrpSpPr/>
          <p:nvPr/>
        </p:nvGrpSpPr>
        <p:grpSpPr>
          <a:xfrm rot="18342476">
            <a:off x="5169813" y="2501239"/>
            <a:ext cx="636551" cy="636551"/>
            <a:chOff x="7113442" y="2077038"/>
            <a:chExt cx="636551" cy="636551"/>
          </a:xfrm>
        </p:grpSpPr>
        <p:sp>
          <p:nvSpPr>
            <p:cNvPr id="74" name="Elipse 73"/>
            <p:cNvSpPr>
              <a:spLocks noChangeAspect="1"/>
            </p:cNvSpPr>
            <p:nvPr/>
          </p:nvSpPr>
          <p:spPr bwMode="auto">
            <a:xfrm>
              <a:off x="7113442" y="2077038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72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48" name="Elipse 47"/>
          <p:cNvSpPr>
            <a:spLocks noChangeAspect="1"/>
          </p:cNvSpPr>
          <p:nvPr/>
        </p:nvSpPr>
        <p:spPr bwMode="auto">
          <a:xfrm>
            <a:off x="3044760" y="1344588"/>
            <a:ext cx="3240361" cy="2304256"/>
          </a:xfrm>
          <a:prstGeom prst="ellipse">
            <a:avLst/>
          </a:prstGeom>
          <a:gradFill>
            <a:gsLst>
              <a:gs pos="48000">
                <a:srgbClr val="7030A0">
                  <a:alpha val="77000"/>
                </a:srgbClr>
              </a:gs>
              <a:gs pos="91000">
                <a:schemeClr val="tx1">
                  <a:alpha val="2000"/>
                </a:schemeClr>
              </a:gs>
              <a:gs pos="2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>
              <a:latin typeface="Helvetica 55 Roman" pitchFamily="34" charset="0"/>
            </a:endParaRPr>
          </a:p>
        </p:txBody>
      </p:sp>
      <p:sp>
        <p:nvSpPr>
          <p:cNvPr id="37" name="Lua 36"/>
          <p:cNvSpPr/>
          <p:nvPr/>
        </p:nvSpPr>
        <p:spPr bwMode="auto">
          <a:xfrm rot="16200000">
            <a:off x="4081208" y="3370624"/>
            <a:ext cx="1125232" cy="3312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22000"/>
                </a:schemeClr>
              </a:gs>
              <a:gs pos="66000">
                <a:srgbClr val="7030A0">
                  <a:alpha val="47000"/>
                </a:srgbClr>
              </a:gs>
              <a:gs pos="19000">
                <a:schemeClr val="bg1">
                  <a:alpha val="35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pt-BR" dirty="0" smtClean="0"/>
          </a:p>
        </p:txBody>
      </p:sp>
      <p:grpSp>
        <p:nvGrpSpPr>
          <p:cNvPr id="3" name="Grupo 46"/>
          <p:cNvGrpSpPr>
            <a:grpSpLocks noChangeAspect="1"/>
          </p:cNvGrpSpPr>
          <p:nvPr/>
        </p:nvGrpSpPr>
        <p:grpSpPr>
          <a:xfrm>
            <a:off x="4355976" y="3140969"/>
            <a:ext cx="576067" cy="576000"/>
            <a:chOff x="-985786" y="1102671"/>
            <a:chExt cx="4795558" cy="4984734"/>
          </a:xfrm>
        </p:grpSpPr>
        <p:sp>
          <p:nvSpPr>
            <p:cNvPr id="44" name="Oval 2"/>
            <p:cNvSpPr>
              <a:spLocks noChangeArrowheads="1"/>
            </p:cNvSpPr>
            <p:nvPr/>
          </p:nvSpPr>
          <p:spPr bwMode="auto">
            <a:xfrm rot="18342476">
              <a:off x="-1080374" y="1197259"/>
              <a:ext cx="4984734" cy="4795558"/>
            </a:xfrm>
            <a:prstGeom prst="ellipse">
              <a:avLst/>
            </a:prstGeom>
            <a:solidFill>
              <a:srgbClr val="0070C0"/>
            </a:solidFill>
            <a:ln w="444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Helvetica 55 Roman" pitchFamily="34" charset="0"/>
              </a:endParaRPr>
            </a:p>
          </p:txBody>
        </p:sp>
        <p:sp>
          <p:nvSpPr>
            <p:cNvPr id="45" name="Elipse 44"/>
            <p:cNvSpPr>
              <a:spLocks/>
            </p:cNvSpPr>
            <p:nvPr/>
          </p:nvSpPr>
          <p:spPr bwMode="auto">
            <a:xfrm>
              <a:off x="-258644" y="1560955"/>
              <a:ext cx="3402511" cy="2803913"/>
            </a:xfrm>
            <a:prstGeom prst="ellipse">
              <a:avLst/>
            </a:prstGeom>
            <a:gradFill>
              <a:gsLst>
                <a:gs pos="85000">
                  <a:srgbClr val="00B0F0">
                    <a:alpha val="12000"/>
                  </a:srgb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  <a:gs pos="3000">
                  <a:schemeClr val="bg1"/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46" name="Lua 45"/>
            <p:cNvSpPr/>
            <p:nvPr/>
          </p:nvSpPr>
          <p:spPr bwMode="auto">
            <a:xfrm rot="16200000">
              <a:off x="818874" y="3590212"/>
              <a:ext cx="1223467" cy="2996875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66000">
                  <a:srgbClr val="00B0F0">
                    <a:alpha val="44000"/>
                  </a:srgbClr>
                </a:gs>
                <a:gs pos="19000">
                  <a:schemeClr val="bg1">
                    <a:alpha val="70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42"/>
              <a:endParaRPr lang="pt-BR" dirty="0" smtClean="0"/>
            </a:p>
          </p:txBody>
        </p:sp>
      </p:grpSp>
      <p:sp>
        <p:nvSpPr>
          <p:cNvPr id="49" name="CaixaDeTexto 48"/>
          <p:cNvSpPr txBox="1"/>
          <p:nvPr/>
        </p:nvSpPr>
        <p:spPr>
          <a:xfrm>
            <a:off x="4139952" y="3218542"/>
            <a:ext cx="25202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B0F0"/>
                </a:solidFill>
                <a:latin typeface="Century Gothic" pitchFamily="34" charset="0"/>
                <a:cs typeface="Arial" pitchFamily="34" charset="0"/>
              </a:rPr>
              <a:t>Terra</a:t>
            </a:r>
            <a:endParaRPr lang="pt-BR" sz="2400" dirty="0">
              <a:solidFill>
                <a:srgbClr val="00B0F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3" name="Arco 72"/>
          <p:cNvSpPr/>
          <p:nvPr/>
        </p:nvSpPr>
        <p:spPr bwMode="auto">
          <a:xfrm rot="5400000">
            <a:off x="3926837" y="1094116"/>
            <a:ext cx="1440159" cy="4669769"/>
          </a:xfrm>
          <a:prstGeom prst="arc">
            <a:avLst>
              <a:gd name="adj1" fmla="val 16205770"/>
              <a:gd name="adj2" fmla="val 5408790"/>
            </a:avLst>
          </a:prstGeom>
          <a:noFill/>
          <a:ln w="889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grpSp>
        <p:nvGrpSpPr>
          <p:cNvPr id="4" name="Grupo 42"/>
          <p:cNvGrpSpPr>
            <a:grpSpLocks noChangeAspect="1"/>
          </p:cNvGrpSpPr>
          <p:nvPr/>
        </p:nvGrpSpPr>
        <p:grpSpPr>
          <a:xfrm rot="8589899">
            <a:off x="4841326" y="3630042"/>
            <a:ext cx="144017" cy="324036"/>
            <a:chOff x="4499992" y="3313216"/>
            <a:chExt cx="288032" cy="648072"/>
          </a:xfrm>
        </p:grpSpPr>
        <p:sp>
          <p:nvSpPr>
            <p:cNvPr id="47" name="Elipse 46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50" name="Conector reto 49"/>
            <p:cNvCxnSpPr>
              <a:stCxn id="47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Conector reto 50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Conector reto 51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Conector reto 52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Conector reto 53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" name="Grupo 32"/>
          <p:cNvGrpSpPr/>
          <p:nvPr/>
        </p:nvGrpSpPr>
        <p:grpSpPr>
          <a:xfrm rot="8327644" flipH="1">
            <a:off x="2800868" y="1442342"/>
            <a:ext cx="3698234" cy="3989721"/>
            <a:chOff x="2555875" y="2204156"/>
            <a:chExt cx="3805696" cy="3089301"/>
          </a:xfrm>
        </p:grpSpPr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6144083" y="2925366"/>
              <a:ext cx="217488" cy="144463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6" name="AutoShape 9"/>
            <p:cNvSpPr>
              <a:spLocks noChangeArrowheads="1"/>
            </p:cNvSpPr>
            <p:nvPr/>
          </p:nvSpPr>
          <p:spPr bwMode="auto">
            <a:xfrm>
              <a:off x="3445499" y="4868887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7" name="AutoShape 17"/>
            <p:cNvSpPr>
              <a:spLocks noChangeArrowheads="1"/>
            </p:cNvSpPr>
            <p:nvPr/>
          </p:nvSpPr>
          <p:spPr bwMode="auto">
            <a:xfrm>
              <a:off x="5879747" y="4747872"/>
              <a:ext cx="217488" cy="144462"/>
            </a:xfrm>
            <a:prstGeom prst="star5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4483547" y="5148995"/>
              <a:ext cx="217487" cy="144462"/>
            </a:xfrm>
            <a:prstGeom prst="star5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59" name="AutoShape 19"/>
            <p:cNvSpPr>
              <a:spLocks noChangeArrowheads="1"/>
            </p:cNvSpPr>
            <p:nvPr/>
          </p:nvSpPr>
          <p:spPr bwMode="auto">
            <a:xfrm>
              <a:off x="2771775" y="4724400"/>
              <a:ext cx="217488" cy="144463"/>
            </a:xfrm>
            <a:prstGeom prst="star5">
              <a:avLst/>
            </a:prstGeom>
            <a:solidFill>
              <a:schemeClr val="accent3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0" name="AutoShape 8"/>
            <p:cNvSpPr>
              <a:spLocks noChangeArrowheads="1"/>
            </p:cNvSpPr>
            <p:nvPr/>
          </p:nvSpPr>
          <p:spPr bwMode="auto">
            <a:xfrm>
              <a:off x="2555875" y="2852738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1" name="AutoShape 10"/>
            <p:cNvSpPr>
              <a:spLocks noChangeArrowheads="1"/>
            </p:cNvSpPr>
            <p:nvPr/>
          </p:nvSpPr>
          <p:spPr bwMode="auto">
            <a:xfrm>
              <a:off x="5669626" y="2781300"/>
              <a:ext cx="217488" cy="144463"/>
            </a:xfrm>
            <a:prstGeom prst="star5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3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  <p:sp>
          <p:nvSpPr>
            <p:cNvPr id="64" name="AutoShape 15"/>
            <p:cNvSpPr>
              <a:spLocks noChangeArrowheads="1"/>
            </p:cNvSpPr>
            <p:nvPr/>
          </p:nvSpPr>
          <p:spPr bwMode="auto">
            <a:xfrm>
              <a:off x="3904585" y="2204156"/>
              <a:ext cx="217487" cy="144463"/>
            </a:xfrm>
            <a:prstGeom prst="star5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itchFamily="34" charset="0"/>
              </a:endParaRPr>
            </a:p>
          </p:txBody>
        </p:sp>
      </p:grpSp>
      <p:sp>
        <p:nvSpPr>
          <p:cNvPr id="65" name="Arco 64"/>
          <p:cNvSpPr>
            <a:spLocks noChangeAspect="1"/>
          </p:cNvSpPr>
          <p:nvPr/>
        </p:nvSpPr>
        <p:spPr bwMode="auto">
          <a:xfrm rot="5400000">
            <a:off x="4558387" y="3147955"/>
            <a:ext cx="169362" cy="549165"/>
          </a:xfrm>
          <a:prstGeom prst="arc">
            <a:avLst>
              <a:gd name="adj1" fmla="val 16266446"/>
              <a:gd name="adj2" fmla="val 5408790"/>
            </a:avLst>
          </a:prstGeom>
          <a:noFill/>
          <a:ln w="38100" cap="flat" cmpd="sng" algn="ctr">
            <a:solidFill>
              <a:srgbClr val="37CB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sp>
        <p:nvSpPr>
          <p:cNvPr id="66" name="Arco 65"/>
          <p:cNvSpPr>
            <a:spLocks noChangeAspect="1"/>
          </p:cNvSpPr>
          <p:nvPr/>
        </p:nvSpPr>
        <p:spPr bwMode="auto">
          <a:xfrm rot="5400000">
            <a:off x="4554768" y="3161394"/>
            <a:ext cx="174444" cy="565640"/>
          </a:xfrm>
          <a:prstGeom prst="arc">
            <a:avLst>
              <a:gd name="adj1" fmla="val 5539178"/>
              <a:gd name="adj2" fmla="val 16097651"/>
            </a:avLst>
          </a:prstGeom>
          <a:noFill/>
          <a:ln w="25400" cap="flat" cmpd="sng" algn="ctr">
            <a:solidFill>
              <a:srgbClr val="37CBFF">
                <a:alpha val="35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sp>
        <p:nvSpPr>
          <p:cNvPr id="43" name="Arco 42"/>
          <p:cNvSpPr/>
          <p:nvPr/>
        </p:nvSpPr>
        <p:spPr bwMode="auto">
          <a:xfrm rot="6957849">
            <a:off x="3497161" y="1239976"/>
            <a:ext cx="2232645" cy="4669769"/>
          </a:xfrm>
          <a:prstGeom prst="arc">
            <a:avLst>
              <a:gd name="adj1" fmla="val 16092204"/>
              <a:gd name="adj2" fmla="val 5376935"/>
            </a:avLst>
          </a:prstGeom>
          <a:noFill/>
          <a:ln w="889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>
            <a:prstTxWarp prst="textNoShape">
              <a:avLst/>
            </a:prstTxWarp>
          </a:bodyPr>
          <a:lstStyle/>
          <a:p>
            <a:pPr defTabSz="914053"/>
            <a:endParaRPr lang="pt-BR" dirty="0" smtClean="0"/>
          </a:p>
        </p:txBody>
      </p:sp>
      <p:grpSp>
        <p:nvGrpSpPr>
          <p:cNvPr id="6" name="Grupo 101"/>
          <p:cNvGrpSpPr/>
          <p:nvPr/>
        </p:nvGrpSpPr>
        <p:grpSpPr>
          <a:xfrm rot="18342476">
            <a:off x="2822142" y="3580265"/>
            <a:ext cx="837238" cy="855158"/>
            <a:chOff x="7109900" y="2071859"/>
            <a:chExt cx="636550" cy="636551"/>
          </a:xfrm>
        </p:grpSpPr>
        <p:sp>
          <p:nvSpPr>
            <p:cNvPr id="70" name="Elipse 69"/>
            <p:cNvSpPr>
              <a:spLocks noChangeAspect="1"/>
            </p:cNvSpPr>
            <p:nvPr/>
          </p:nvSpPr>
          <p:spPr bwMode="auto">
            <a:xfrm>
              <a:off x="7109900" y="2071859"/>
              <a:ext cx="636550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6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sp>
        <p:nvSpPr>
          <p:cNvPr id="82" name="CaixaDeTexto 81"/>
          <p:cNvSpPr txBox="1"/>
          <p:nvPr/>
        </p:nvSpPr>
        <p:spPr>
          <a:xfrm>
            <a:off x="611560" y="234888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Eclíptica</a:t>
            </a:r>
            <a:endParaRPr lang="pt-BR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7" name="Grupo 101"/>
          <p:cNvGrpSpPr/>
          <p:nvPr/>
        </p:nvGrpSpPr>
        <p:grpSpPr>
          <a:xfrm rot="18342476">
            <a:off x="4334664" y="761640"/>
            <a:ext cx="636551" cy="636551"/>
            <a:chOff x="7106615" y="2067539"/>
            <a:chExt cx="636551" cy="636551"/>
          </a:xfrm>
        </p:grpSpPr>
        <p:sp>
          <p:nvSpPr>
            <p:cNvPr id="87" name="Elipse 86"/>
            <p:cNvSpPr>
              <a:spLocks noChangeAspect="1"/>
            </p:cNvSpPr>
            <p:nvPr/>
          </p:nvSpPr>
          <p:spPr bwMode="auto">
            <a:xfrm>
              <a:off x="7106615" y="2067539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85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grpSp>
        <p:nvGrpSpPr>
          <p:cNvPr id="8" name="Grupo 101"/>
          <p:cNvGrpSpPr/>
          <p:nvPr/>
        </p:nvGrpSpPr>
        <p:grpSpPr>
          <a:xfrm rot="7542476">
            <a:off x="4344152" y="5486253"/>
            <a:ext cx="636551" cy="636551"/>
            <a:chOff x="7092082" y="2058056"/>
            <a:chExt cx="636551" cy="636551"/>
          </a:xfrm>
        </p:grpSpPr>
        <p:sp>
          <p:nvSpPr>
            <p:cNvPr id="90" name="Elipse 89"/>
            <p:cNvSpPr>
              <a:spLocks noChangeAspect="1"/>
            </p:cNvSpPr>
            <p:nvPr/>
          </p:nvSpPr>
          <p:spPr bwMode="auto">
            <a:xfrm>
              <a:off x="7092082" y="2058056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8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cxnSp>
        <p:nvCxnSpPr>
          <p:cNvPr id="91" name="Conector de seta reta 90"/>
          <p:cNvCxnSpPr/>
          <p:nvPr/>
        </p:nvCxnSpPr>
        <p:spPr bwMode="auto">
          <a:xfrm>
            <a:off x="4572000" y="4778309"/>
            <a:ext cx="432048" cy="1440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grpSp>
        <p:nvGrpSpPr>
          <p:cNvPr id="9" name="Grupo 91"/>
          <p:cNvGrpSpPr/>
          <p:nvPr/>
        </p:nvGrpSpPr>
        <p:grpSpPr>
          <a:xfrm>
            <a:off x="3923928" y="4221088"/>
            <a:ext cx="864096" cy="899960"/>
            <a:chOff x="7618448" y="2832375"/>
            <a:chExt cx="864096" cy="899960"/>
          </a:xfrm>
        </p:grpSpPr>
        <p:grpSp>
          <p:nvGrpSpPr>
            <p:cNvPr id="10" name="Group 2"/>
            <p:cNvGrpSpPr>
              <a:grpSpLocks/>
            </p:cNvGrpSpPr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95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Arc 5"/>
              <p:cNvSpPr>
                <a:spLocks/>
              </p:cNvSpPr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cxnSp>
            <p:nvCxnSpPr>
              <p:cNvPr id="100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94" name="Elipse 93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2" name="CaixaDeTexto 101"/>
          <p:cNvSpPr txBox="1"/>
          <p:nvPr/>
        </p:nvSpPr>
        <p:spPr>
          <a:xfrm>
            <a:off x="2555776" y="402771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  <a:sym typeface="Wingdings"/>
              </a:rPr>
              <a:t></a:t>
            </a:r>
            <a:endParaRPr lang="pt-BR" sz="44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03" name="CaixaDeTexto 102"/>
          <p:cNvSpPr txBox="1"/>
          <p:nvPr/>
        </p:nvSpPr>
        <p:spPr>
          <a:xfrm>
            <a:off x="5364088" y="213285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  <a:sym typeface="Wingdings"/>
              </a:rPr>
              <a:t></a:t>
            </a:r>
            <a:endParaRPr lang="pt-BR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4" name="Text Box 29"/>
          <p:cNvSpPr txBox="1">
            <a:spLocks noChangeArrowheads="1"/>
          </p:cNvSpPr>
          <p:nvPr/>
        </p:nvSpPr>
        <p:spPr bwMode="auto">
          <a:xfrm>
            <a:off x="3059832" y="260648"/>
            <a:ext cx="34563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itchFamily="34" charset="0"/>
              </a:rPr>
              <a:t>Polo Celeste Norte</a:t>
            </a:r>
            <a:endParaRPr lang="pt-BR" sz="2800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2706266" y="6002124"/>
            <a:ext cx="39539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itchFamily="34" charset="0"/>
              </a:rPr>
              <a:t>Polo Celeste Sul</a:t>
            </a:r>
            <a:endParaRPr lang="pt-BR" sz="2800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4499992" y="412991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B0F0"/>
                </a:solidFill>
                <a:latin typeface="Century Gothic" pitchFamily="34" charset="0"/>
                <a:cs typeface="Arial" pitchFamily="34" charset="0"/>
              </a:rPr>
              <a:t>Equador Celeste</a:t>
            </a:r>
            <a:endParaRPr lang="pt-BR" sz="2800" dirty="0">
              <a:solidFill>
                <a:srgbClr val="00B0F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grpSp>
        <p:nvGrpSpPr>
          <p:cNvPr id="11" name="Grupo 101"/>
          <p:cNvGrpSpPr>
            <a:grpSpLocks noChangeAspect="1"/>
          </p:cNvGrpSpPr>
          <p:nvPr/>
        </p:nvGrpSpPr>
        <p:grpSpPr>
          <a:xfrm rot="18342476">
            <a:off x="4488803" y="2975752"/>
            <a:ext cx="318276" cy="318276"/>
            <a:chOff x="7106615" y="2067539"/>
            <a:chExt cx="636551" cy="636551"/>
          </a:xfrm>
        </p:grpSpPr>
        <p:sp>
          <p:nvSpPr>
            <p:cNvPr id="75" name="Elipse 74"/>
            <p:cNvSpPr>
              <a:spLocks noChangeAspect="1"/>
            </p:cNvSpPr>
            <p:nvPr/>
          </p:nvSpPr>
          <p:spPr bwMode="auto">
            <a:xfrm>
              <a:off x="7106615" y="2067539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76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  <p:grpSp>
        <p:nvGrpSpPr>
          <p:cNvPr id="12" name="Grupo 101"/>
          <p:cNvGrpSpPr>
            <a:grpSpLocks noChangeAspect="1"/>
          </p:cNvGrpSpPr>
          <p:nvPr/>
        </p:nvGrpSpPr>
        <p:grpSpPr>
          <a:xfrm rot="18342476">
            <a:off x="4490948" y="3567184"/>
            <a:ext cx="318276" cy="318276"/>
            <a:chOff x="7106615" y="2067539"/>
            <a:chExt cx="636551" cy="636551"/>
          </a:xfrm>
        </p:grpSpPr>
        <p:sp>
          <p:nvSpPr>
            <p:cNvPr id="78" name="Elipse 77"/>
            <p:cNvSpPr>
              <a:spLocks noChangeAspect="1"/>
            </p:cNvSpPr>
            <p:nvPr/>
          </p:nvSpPr>
          <p:spPr bwMode="auto">
            <a:xfrm>
              <a:off x="7106615" y="2067539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053"/>
              <a:endParaRPr lang="pt-BR" dirty="0" smtClean="0">
                <a:latin typeface="Helvetica 55 Roman" pitchFamily="34" charset="0"/>
              </a:endParaRPr>
            </a:p>
          </p:txBody>
        </p:sp>
        <p:sp>
          <p:nvSpPr>
            <p:cNvPr id="7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Helvetica 55 Roman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82" grpId="0"/>
      <p:bldP spid="102" grpId="0"/>
      <p:bldP spid="1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itchFamily="34" charset="0"/>
              </a:rPr>
              <a:t>solstícios e equinócios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8782</TotalTime>
  <Words>702</Words>
  <Application>Microsoft Office PowerPoint</Application>
  <PresentationFormat>Apresentação na tela (4:3)</PresentationFormat>
  <Paragraphs>192</Paragraphs>
  <Slides>29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Blank Presentation</vt:lpstr>
      <vt:lpstr>Slide 1</vt:lpstr>
      <vt:lpstr>Repassando:  elementos da Esfera Celeste </vt:lpstr>
      <vt:lpstr>O Zênite</vt:lpstr>
      <vt:lpstr>O Meridiano</vt:lpstr>
      <vt:lpstr>Equador Celeste</vt:lpstr>
      <vt:lpstr>Os Polos Celestes</vt:lpstr>
      <vt:lpstr>A Eclíptica</vt:lpstr>
      <vt:lpstr>Slide 8</vt:lpstr>
      <vt:lpstr>solstícios e equinócios</vt:lpstr>
      <vt:lpstr>Slide 10</vt:lpstr>
      <vt:lpstr>Slide 11</vt:lpstr>
      <vt:lpstr>A visão topocêntrica  das estações</vt:lpstr>
      <vt:lpstr>Trajetórias diurnas do Sol em locais intertropicais  (o caso de São Carlos) </vt:lpstr>
      <vt:lpstr>Trajetória diurna do Sol no Solstício de Verão do HS</vt:lpstr>
      <vt:lpstr>Trajetória diurna do Sol nos equinócios</vt:lpstr>
      <vt:lpstr>Trajetória diurna do Sol no Solstício de Inverno do HS</vt:lpstr>
      <vt:lpstr>As trajetórias do Sol nos equinócios e nos solstícios</vt:lpstr>
      <vt:lpstr>As trajetórias do Sol nos equinócios e nos solstícios</vt:lpstr>
      <vt:lpstr>Slide 19</vt:lpstr>
      <vt:lpstr>Simulador: visão topocêntrica das estações</vt:lpstr>
      <vt:lpstr>As estações do ano  vistas do espaço</vt:lpstr>
      <vt:lpstr>Zonas climáticas da Terra</vt:lpstr>
      <vt:lpstr>Visão geocêntrica</vt:lpstr>
      <vt:lpstr>Movimento pendular</vt:lpstr>
      <vt:lpstr>Visão heliocêntrica</vt:lpstr>
      <vt:lpstr>Visão heliocêntrica</vt:lpstr>
      <vt:lpstr>Slide 27</vt:lpstr>
      <vt:lpstr>Simulador: as estações do ano vistas do espaço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CDA</cp:lastModifiedBy>
  <cp:revision>559</cp:revision>
  <cp:lastPrinted>2000-05-01T12:23:36Z</cp:lastPrinted>
  <dcterms:created xsi:type="dcterms:W3CDTF">1995-06-17T23:31:02Z</dcterms:created>
  <dcterms:modified xsi:type="dcterms:W3CDTF">2017-03-09T14:17:59Z</dcterms:modified>
</cp:coreProperties>
</file>