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961" r:id="rId2"/>
    <p:sldId id="927" r:id="rId3"/>
    <p:sldId id="978" r:id="rId4"/>
    <p:sldId id="979" r:id="rId5"/>
    <p:sldId id="980" r:id="rId6"/>
    <p:sldId id="977" r:id="rId7"/>
    <p:sldId id="976" r:id="rId8"/>
    <p:sldId id="981" r:id="rId9"/>
    <p:sldId id="982" r:id="rId10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6">
          <p15:clr>
            <a:srgbClr val="A4A3A4"/>
          </p15:clr>
        </p15:guide>
        <p15:guide id="2" pos="28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  <a:srgbClr val="FFFFCC"/>
    <a:srgbClr val="000066"/>
    <a:srgbClr val="0066FF"/>
    <a:srgbClr val="00CC99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377" autoAdjust="0"/>
  </p:normalViewPr>
  <p:slideViewPr>
    <p:cSldViewPr>
      <p:cViewPr varScale="1">
        <p:scale>
          <a:sx n="68" d="100"/>
          <a:sy n="68" d="100"/>
        </p:scale>
        <p:origin x="552" y="96"/>
      </p:cViewPr>
      <p:guideLst>
        <p:guide orient="horz" pos="2216"/>
        <p:guide pos="2868"/>
      </p:guideLst>
    </p:cSldViewPr>
  </p:slideViewPr>
  <p:outlineViewPr>
    <p:cViewPr>
      <p:scale>
        <a:sx n="33" d="100"/>
        <a:sy n="33" d="100"/>
      </p:scale>
      <p:origin x="42" y="40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aula-1-Links-com-material-de-estudo.pdf" TargetMode="External"/><Relationship Id="rId2" Type="http://schemas.openxmlformats.org/officeDocument/2006/relationships/hyperlink" Target="http://www.cdcc.usp.br/cd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aula-1-teclas-de-atalho-Stellariu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4624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ângulo 10"/>
          <p:cNvSpPr/>
          <p:nvPr/>
        </p:nvSpPr>
        <p:spPr>
          <a:xfrm>
            <a:off x="5701362" y="1213302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00C85A"/>
                </a:solidFill>
                <a:latin typeface="Century Gothic" panose="020B0502020202020204" pitchFamily="34" charset="0"/>
              </a:rPr>
              <a:t>Schiel</a:t>
            </a:r>
            <a:endParaRPr lang="pt-BR" sz="140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1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" y="-173421"/>
            <a:ext cx="117293" cy="3627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15370" tIns="57685" rIns="115370" bIns="57685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" y="19461"/>
            <a:ext cx="117293" cy="3627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15370" tIns="57685" rIns="115370" bIns="57685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18" name="Subtítulo 3"/>
          <p:cNvSpPr txBox="1"/>
          <p:nvPr/>
        </p:nvSpPr>
        <p:spPr bwMode="auto">
          <a:xfrm>
            <a:off x="0" y="1628800"/>
            <a:ext cx="9144000" cy="175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Apresentação do minicurso</a:t>
            </a:r>
          </a:p>
          <a:p>
            <a:pPr marL="0" marR="0" lvl="0" indent="0" algn="ctr" defTabSz="115316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pt-BR" sz="3600" b="1" i="0" u="none" strike="noStrike" kern="0" cap="none" spc="0" normalizeH="0" baseline="0" noProof="0" dirty="0" smtClean="0">
                <a:ln w="34925"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Introdução à Astronomia</a:t>
            </a:r>
            <a:endParaRPr kumimoji="0" lang="pt-BR" sz="3600" b="1" i="0" u="none" strike="noStrike" kern="0" cap="none" spc="0" normalizeH="0" baseline="0" noProof="0" dirty="0" smtClean="0">
              <a:ln w="34925">
                <a:noFill/>
              </a:ln>
              <a:solidFill>
                <a:srgbClr val="00C8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C:\Users\CDA\Downloads\fig-face-inscr-abertas.png"/>
          <p:cNvPicPr>
            <a:picLocks noChangeAspect="1" noChangeArrowheads="1"/>
          </p:cNvPicPr>
          <p:nvPr/>
        </p:nvPicPr>
        <p:blipFill>
          <a:blip r:embed="rId5" cstate="print"/>
          <a:srcRect l="333" t="333"/>
          <a:stretch>
            <a:fillRect/>
          </a:stretch>
        </p:blipFill>
        <p:spPr bwMode="auto">
          <a:xfrm>
            <a:off x="1918745" y="2863977"/>
            <a:ext cx="3301327" cy="33013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404664"/>
            <a:ext cx="7848872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Objetivo: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190695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introduzir conceitos básicos de Astronomia para o público interessado, sem formação prévia sobre o assunto, por meio de:</a:t>
            </a:r>
          </a:p>
          <a:p>
            <a:pPr algn="l"/>
            <a:endParaRPr lang="pt-BR" sz="280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aulas presenciais com recursos multimídia</a:t>
            </a:r>
          </a:p>
          <a:p>
            <a:pPr lvl="1" algn="l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atividades práticas de observação do céu</a:t>
            </a:r>
          </a:p>
          <a:p>
            <a:pPr lvl="1" algn="l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e manuseio de telescópios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836108"/>
            <a:ext cx="7848872" cy="36009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Público-alvo: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interessados em geral com idade igual ou superior a 14 anos. </a:t>
            </a:r>
            <a:b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539552" y="-315416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Duração e horário: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2740" y="1484630"/>
            <a:ext cx="7979410" cy="3888740"/>
          </a:xfrm>
        </p:spPr>
        <p:txBody>
          <a:bodyPr/>
          <a:lstStyle/>
          <a:p>
            <a:pPr algn="l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Oito semanas </a:t>
            </a:r>
            <a:b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(22 de setembro a 24 de novembro - 2017)</a:t>
            </a:r>
          </a:p>
          <a:p>
            <a:pPr lvl="1" algn="l">
              <a:buClr>
                <a:srgbClr val="00B050"/>
              </a:buClr>
              <a:buFont typeface="Wingdings" panose="05000000000000000000" pitchFamily="2" charset="2"/>
            </a:pPr>
            <a:r>
              <a:rPr lang="pt-BR" sz="24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Atenção: 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não haverá 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aulas 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no dia </a:t>
            </a:r>
            <a:r>
              <a:rPr lang="pt-BR" sz="24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13 de outubro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em virtude de ponte do feriado do dia 12 - Padroeira do 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Brasil</a:t>
            </a:r>
            <a:r>
              <a:rPr lang="pt-BR" sz="2450" dirty="0">
                <a:solidFill>
                  <a:srgbClr val="00C85A"/>
                </a:solidFill>
                <a:latin typeface="Century Gothic" panose="020B0502020202020204" pitchFamily="34" charset="0"/>
              </a:rPr>
              <a:t> 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e no </a:t>
            </a:r>
            <a:r>
              <a:rPr lang="pt-BR" sz="24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dia 03 de novembro</a:t>
            </a:r>
            <a:r>
              <a:rPr lang="pt-BR" sz="245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– ponte de finados.</a:t>
            </a:r>
          </a:p>
          <a:p>
            <a:pPr lvl="1" algn="l">
              <a:buClr>
                <a:srgbClr val="00B050"/>
              </a:buClr>
              <a:buFont typeface="Wingdings" panose="05000000000000000000" pitchFamily="2" charset="2"/>
            </a:pPr>
            <a:endParaRPr lang="pt-BR" sz="2800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Carga horária de 16 horas</a:t>
            </a:r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 Sempre às sextas-feiras, das 9:30h às 11:30h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589890"/>
            <a:ext cx="7848872" cy="40934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Certificado de participação: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Será concedido para os participantes que obtiverem 85% de presença (ou seja, máximo de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 falta 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>para ter direito ao certificado)</a:t>
            </a:r>
            <a:b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90381"/>
            <a:ext cx="7848872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Programação do Curso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1052736"/>
            <a:ext cx="792088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22 de setembro: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apresentação do curso; visão geral da Astronomia; reconhecimento do céu; </a:t>
            </a:r>
            <a:r>
              <a:rPr lang="pt-BR" sz="2800" b="0" i="1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software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Stellarium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(André)</a:t>
            </a: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539552" y="2564904"/>
            <a:ext cx="7848872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29 de setembro: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conceitos de Astrometria; estações do ano (André)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539552" y="3717032"/>
            <a:ext cx="7848872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06 de outubro: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fases da Lua, eclipses e marés (André)</a:t>
            </a:r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576064" y="4797152"/>
            <a:ext cx="7956376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20 de outubro: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Sistema Solar: movimento planetário e características dos principais corpos do </a:t>
            </a:r>
            <a:r>
              <a:rPr lang="pt-BR" sz="2800" b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Sistema Solar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(André);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323528" y="1100336"/>
            <a:ext cx="8568952" cy="4920952"/>
          </a:xfrm>
        </p:spPr>
        <p:txBody>
          <a:bodyPr/>
          <a:lstStyle/>
          <a:p>
            <a:pPr lvl="0" algn="l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27 de outubro: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planeta Terra e o Sol (Jorge);</a:t>
            </a:r>
            <a:b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800" b="0" dirty="0" smtClean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de novembro: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estrelas: brilhos, cores, distâncias e tamanhos; evolução estelar (André);</a:t>
            </a:r>
            <a:b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800" b="0" dirty="0" smtClean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l">
              <a:spcBef>
                <a:spcPct val="0"/>
              </a:spcBef>
              <a:buClrTx/>
            </a:pP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24 de novembro: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telescópios e equipamentos de observação do céu (Jorge);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23528" y="3429000"/>
            <a:ext cx="828092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17 de novembro:</a:t>
            </a:r>
            <a: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Via Láctea e outras galáxias; Cosmologia (André);</a:t>
            </a:r>
          </a:p>
          <a:p>
            <a:pPr algn="just"/>
            <a:endParaRPr lang="pt-BR" sz="2800" b="0" dirty="0" smtClean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467544" y="620688"/>
            <a:ext cx="7772400" cy="15696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algn="l"/>
            <a: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4624"/>
            <a:ext cx="7992888" cy="1752600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Astronomia </a:t>
            </a: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0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Astronomia Fundamental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Astronomia Dinâmica (Mecânica Celeste)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Astrometria (Astronomia de Posição)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Uranografia</a:t>
            </a:r>
            <a:endParaRPr lang="pt-BR" sz="2200" dirty="0" smtClean="0">
              <a:solidFill>
                <a:srgbClr val="00C85A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Astrofísica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Astrofísica do Sistema Solar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Astrofísica Estelar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Astrofísica Galáctica</a:t>
            </a:r>
          </a:p>
          <a:p>
            <a:pPr lvl="2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Astrofísica Extragaláctica</a:t>
            </a: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Cosmologia</a:t>
            </a: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Astronáutica</a:t>
            </a: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Astroquímica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Astrobiologia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Arqueoastronomia</a:t>
            </a:r>
          </a:p>
          <a:p>
            <a:pPr lvl="1" algn="l">
              <a:buClr>
                <a:srgbClr val="00C85A"/>
              </a:buClr>
              <a:buFont typeface="Courier New" panose="02070309020205020404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Etnoastronomia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 algn="l"/>
            <a:endParaRPr lang="pt-BR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26876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Indicações para estudos</a:t>
            </a:r>
            <a:b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920880" cy="1752600"/>
          </a:xfrm>
          <a:ln>
            <a:noFill/>
          </a:ln>
        </p:spPr>
        <p:txBody>
          <a:bodyPr/>
          <a:lstStyle/>
          <a:p>
            <a:pPr algn="l">
              <a:buClr>
                <a:srgbClr val="00C85A"/>
              </a:buClr>
              <a:buFont typeface="Wingdings" panose="05000000000000000000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anose="020B0502020202020204" pitchFamily="34" charset="0"/>
                <a:hlinkClick r:id="rId2"/>
              </a:rPr>
              <a:t>Site do Observatório</a:t>
            </a:r>
            <a:endParaRPr lang="pt-BR" b="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C85A"/>
              </a:buClr>
            </a:pPr>
            <a:endParaRPr lang="pt-BR" b="0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C85A"/>
              </a:buClr>
              <a:buFont typeface="Wingdings" panose="05000000000000000000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anose="020B0502020202020204" pitchFamily="34" charset="0"/>
                <a:hlinkClick r:id="rId3" action="ppaction://hlinkfile"/>
              </a:rPr>
              <a:t>Material de estudo para </a:t>
            </a:r>
            <a:r>
              <a:rPr lang="pt-BR" b="0" i="1" dirty="0" smtClean="0">
                <a:solidFill>
                  <a:srgbClr val="00C85A"/>
                </a:solidFill>
                <a:latin typeface="Century Gothic" panose="020B0502020202020204" pitchFamily="34" charset="0"/>
                <a:hlinkClick r:id="rId3" action="ppaction://hlinkfile"/>
              </a:rPr>
              <a:t>download</a:t>
            </a:r>
            <a:endParaRPr lang="pt-BR" b="0" i="1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C85A"/>
              </a:buClr>
            </a:pPr>
            <a:endParaRPr lang="pt-BR" b="0" i="1" dirty="0" smtClean="0">
              <a:solidFill>
                <a:srgbClr val="00C85A"/>
              </a:solidFill>
              <a:latin typeface="Century Gothic" panose="020B0502020202020204" pitchFamily="34" charset="0"/>
            </a:endParaRPr>
          </a:p>
          <a:p>
            <a:pPr algn="l">
              <a:buClr>
                <a:srgbClr val="00C85A"/>
              </a:buClr>
              <a:buFont typeface="Wingdings" panose="05000000000000000000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anose="020B0502020202020204" pitchFamily="34" charset="0"/>
                <a:hlinkClick r:id="rId4" action="ppaction://hlinkfile"/>
              </a:rPr>
              <a:t>Teclas de atalho do </a:t>
            </a:r>
            <a:r>
              <a:rPr lang="pt-BR" b="0" dirty="0" err="1" smtClean="0">
                <a:solidFill>
                  <a:srgbClr val="00C85A"/>
                </a:solidFill>
                <a:latin typeface="Century Gothic" panose="020B0502020202020204" pitchFamily="34" charset="0"/>
                <a:hlinkClick r:id="rId4" action="ppaction://hlinkfile"/>
              </a:rPr>
              <a:t>Stellarium</a:t>
            </a:r>
            <a:endParaRPr lang="pt-BR" b="0" dirty="0">
              <a:solidFill>
                <a:srgbClr val="00C85A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</TotalTime>
  <Words>252</Words>
  <Application>Microsoft Office PowerPoint</Application>
  <PresentationFormat>Apresentação na tela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Aharoni</vt:lpstr>
      <vt:lpstr>Arial</vt:lpstr>
      <vt:lpstr>Calibri</vt:lpstr>
      <vt:lpstr>Century Gothic</vt:lpstr>
      <vt:lpstr>Courier New</vt:lpstr>
      <vt:lpstr>Times New Roman</vt:lpstr>
      <vt:lpstr>Wingdings</vt:lpstr>
      <vt:lpstr>Blank Presentation</vt:lpstr>
      <vt:lpstr>Apresentação do PowerPoint</vt:lpstr>
      <vt:lpstr>Objetivo:</vt:lpstr>
      <vt:lpstr>Público-alvo:  interessados em geral com idade igual ou superior a 14 anos.      </vt:lpstr>
      <vt:lpstr>Duração e horário:</vt:lpstr>
      <vt:lpstr>Certificado de participação:  Será concedido para os participantes que obtiverem 85% de presença (ou seja, máximo de 1 falta para ter direito ao certificado)    </vt:lpstr>
      <vt:lpstr>Programação do Curso </vt:lpstr>
      <vt:lpstr>Apresentação do PowerPoint</vt:lpstr>
      <vt:lpstr>    </vt:lpstr>
      <vt:lpstr>Indicações para estudos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519</cp:revision>
  <cp:lastPrinted>2000-05-01T12:23:00Z</cp:lastPrinted>
  <dcterms:created xsi:type="dcterms:W3CDTF">1995-06-17T23:31:00Z</dcterms:created>
  <dcterms:modified xsi:type="dcterms:W3CDTF">2017-10-18T12:12:10Z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