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4" r:id="rId32"/>
    <p:sldId id="285" r:id="rId33"/>
    <p:sldId id="286" r:id="rId34"/>
  </p:sldIdLst>
  <p:sldSz cx="9144000" cy="6858000" type="screen4x3"/>
  <p:notesSz cx="68580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</a:p>
        </p:txBody>
      </p:sp>
      <p:sp>
        <p:nvSpPr>
          <p:cNvPr id="15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</a:p>
        </p:txBody>
      </p:sp>
      <p:sp>
        <p:nvSpPr>
          <p:cNvPr id="15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</a:p>
        </p:txBody>
      </p:sp>
      <p:sp>
        <p:nvSpPr>
          <p:cNvPr id="16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</a:p>
        </p:txBody>
      </p:sp>
      <p:sp>
        <p:nvSpPr>
          <p:cNvPr id="16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2918220-1598-4827-8A35-F53923D14783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010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3822AD90-A5D7-4600-ABD1-D756DAAE690F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9" name="CustomShape 2"/>
          <p:cNvSpPr/>
          <p:nvPr/>
        </p:nvSpPr>
        <p:spPr>
          <a:xfrm>
            <a:off x="1190520" y="835200"/>
            <a:ext cx="4476240" cy="3006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1062000" y="4132440"/>
            <a:ext cx="4735080" cy="33332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fonte: NASA (junho/2014)</a:t>
            </a: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75477C68-5A6B-4BA0-96AC-7F1B5A96CE13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18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fonte: </a:t>
            </a:r>
            <a:r>
              <a:rPr lang="pt-BR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NASA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7E4A59C3-4E73-4114-A706-432BD38B53CA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19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pPr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Crédito da imagem: NASA</a:t>
            </a:r>
          </a:p>
          <a:p>
            <a:pPr>
              <a:lnSpc>
                <a:spcPct val="100000"/>
              </a:lnSpc>
            </a:pP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41FF055E-6EEC-4D93-947D-67223BBE9561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20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1002C6C7-5052-449B-8150-1DD51C632729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23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A62D5702-489E-4EA5-B52D-889F1E6EE195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25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25630DD7-B830-49AB-9075-26DBFC634A33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26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64744A08-D5D3-4E49-AACB-5B13DDA4C6D2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27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 dos dados: Bond, Peter: Exploring the Solar System (2012)</a:t>
            </a:r>
          </a:p>
        </p:txBody>
      </p:sp>
      <p:sp>
        <p:nvSpPr>
          <p:cNvPr id="392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C1223616-CB46-4D79-BCDF-D4281FF84781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28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5E6050C0-1D60-4E96-B69A-649E503E2D0A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29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4336B937-7C35-4673-9129-C27CC4CF281D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30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208D78E7-8865-4585-AA09-3D346678E8D3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3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1062000" y="4132440"/>
            <a:ext cx="4739760" cy="326520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Crédito da imagem:</a:t>
            </a:r>
          </a:p>
        </p:txBody>
      </p:sp>
      <p:sp>
        <p:nvSpPr>
          <p:cNvPr id="364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E2877FE9-B15F-42BD-9886-EA8B73226D4B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1F821F4E-9AED-4040-9F8D-E54D43D26AB1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CF5B99E1-EFB0-48D1-A5D8-862765781939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11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 da tabela original: Prof. Roberto Boczko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Shape 1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B6BDACB5-DDB5-46EE-8718-2717F95ED37F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12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1062000" y="4132440"/>
            <a:ext cx="4739760" cy="326520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>
              <a:lnSpc>
                <a:spcPct val="100000"/>
              </a:lnSpc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Crédito da imagem: NASA</a:t>
            </a:r>
          </a:p>
          <a:p>
            <a:pPr>
              <a:lnSpc>
                <a:spcPct val="100000"/>
              </a:lnSpc>
            </a:pPr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C389319F-CB40-489F-8C09-D90AC527E558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15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fonte: NASA (junho/2014)</a:t>
            </a: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ECC2E8D7-8F26-4E92-9228-8BED6A9D223C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body"/>
          </p:nvPr>
        </p:nvSpPr>
        <p:spPr>
          <a:xfrm>
            <a:off x="914400" y="4125960"/>
            <a:ext cx="5028840" cy="3909600"/>
          </a:xfrm>
          <a:prstGeom prst="rect">
            <a:avLst/>
          </a:prstGeom>
        </p:spPr>
        <p:txBody>
          <a:bodyPr lIns="92160" tIns="46080" rIns="92160" bIns="4608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fonte: NASA (junho/2014)</a:t>
            </a:r>
          </a:p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TextShape 2"/>
          <p:cNvSpPr txBox="1"/>
          <p:nvPr/>
        </p:nvSpPr>
        <p:spPr>
          <a:xfrm>
            <a:off x="3886200" y="8251920"/>
            <a:ext cx="2971440" cy="434520"/>
          </a:xfrm>
          <a:prstGeom prst="rect">
            <a:avLst/>
          </a:prstGeom>
          <a:noFill/>
          <a:ln w="9360">
            <a:noFill/>
          </a:ln>
        </p:spPr>
        <p:txBody>
          <a:bodyPr lIns="19080" tIns="0" rIns="19080" bIns="0" anchor="b"/>
          <a:lstStyle/>
          <a:p>
            <a:pPr algn="r">
              <a:lnSpc>
                <a:spcPct val="100000"/>
              </a:lnSpc>
            </a:pPr>
            <a:fld id="{54440DBC-ACB9-459D-B4CD-9AF260B4E8EE}" type="slidenum">
              <a:rPr lang="pt-BR" sz="1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Imagem 36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Imagem 3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Imagem 75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Imagem 76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Imagem 115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7" name="Imagem 116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5" name="Imagem 154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6" name="Imagem 155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estilo do título mestre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r">
              <a:lnSpc>
                <a:spcPct val="100000"/>
              </a:lnSpc>
            </a:pPr>
            <a:fld id="{6E278ED4-0217-4729-BEFC-67AD4AC6D548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estilo do título mestre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r">
              <a:lnSpc>
                <a:spcPct val="100000"/>
              </a:lnSpc>
            </a:pPr>
            <a:fld id="{7C69F105-0496-4FC2-8B34-E9D584B44C0B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estilo do título mestre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809520" cy="4114440"/>
          </a:xfrm>
          <a:prstGeom prst="rect">
            <a:avLst/>
          </a:prstGeom>
        </p:spPr>
        <p:txBody>
          <a:bodyPr lIns="92160" tIns="46080" rIns="92160" bIns="4608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43080" indent="-34272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tópicosClique para editar os estilos do texto mestre</a:t>
            </a:r>
          </a:p>
          <a:p>
            <a:pPr marL="743040" lvl="1" indent="-28548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24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Terceiro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824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57400" lvl="4" indent="-22824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48320" y="1981080"/>
            <a:ext cx="3809520" cy="4114440"/>
          </a:xfrm>
          <a:prstGeom prst="rect">
            <a:avLst/>
          </a:prstGeom>
        </p:spPr>
        <p:txBody>
          <a:bodyPr lIns="92160" tIns="46080" rIns="92160" bIns="4608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43080" indent="-34272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tópicosClique para editar os estilos do texto mestre</a:t>
            </a:r>
          </a:p>
          <a:p>
            <a:pPr marL="743040" lvl="1" indent="-28548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24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Terceiro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824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57400" lvl="4" indent="-228240">
              <a:lnSpc>
                <a:spcPct val="100000"/>
              </a:lnSpc>
              <a:buClr>
                <a:srgbClr val="FF0066"/>
              </a:buClr>
              <a:buFont typeface="Wingdings" charset="2"/>
              <a:buChar char=""/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nível</a:t>
            </a:r>
            <a:endParaRPr lang="pt-BR" sz="2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r">
              <a:lnSpc>
                <a:spcPct val="100000"/>
              </a:lnSpc>
            </a:pPr>
            <a:fld id="{81D11B0B-4778-4820-9058-32914BD4F46C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pt-BR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pPr algn="r">
              <a:lnSpc>
                <a:spcPct val="100000"/>
              </a:lnSpc>
            </a:pPr>
            <a:fld id="{08F62AC1-C418-44F7-A809-AF997D915D61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1600" b="0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ow%20the%20Moon%20Was%20Born.mp4" TargetMode="Externa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6"/>
          <p:cNvSpPr/>
          <p:nvPr/>
        </p:nvSpPr>
        <p:spPr>
          <a:xfrm>
            <a:off x="539640" y="2756520"/>
            <a:ext cx="8214840" cy="1752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Sistema Solar: </a:t>
            </a:r>
            <a:endParaRPr lang="pt-BR" sz="1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aspectos físicos</a:t>
            </a:r>
            <a:endParaRPr lang="pt-BR" sz="4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7"/>
          <p:cNvSpPr/>
          <p:nvPr/>
        </p:nvSpPr>
        <p:spPr>
          <a:xfrm>
            <a:off x="5652000" y="5212440"/>
            <a:ext cx="345600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André Luiz da Silva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Observatório  Dietrich Schiel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/CDCC/USP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260501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5" name="Picture 3" descr="C:\Users\CDA\Downloads\figuras-para-o-site-20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616" y="72008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714240" y="2643120"/>
            <a:ext cx="7772040" cy="171432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Componentes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179640" y="116632"/>
            <a:ext cx="8640720" cy="1007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Conteúdo do Sistema Solar</a:t>
            </a:r>
            <a:endParaRPr lang="pt-BR" sz="1600" b="0" strike="noStrike" spc="-1" dirty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395640" y="1268760"/>
            <a:ext cx="2376000" cy="145440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Estrela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lvl="1" indent="216000">
              <a:lnSpc>
                <a:spcPct val="80000"/>
              </a:lnSpc>
              <a:buClr>
                <a:srgbClr val="EE8800"/>
              </a:buClr>
              <a:buSzPct val="75000"/>
              <a:buFont typeface="Courier New"/>
              <a:buChar char="o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Sol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395640" y="2868240"/>
            <a:ext cx="2376000" cy="381924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Planetas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Mercúrio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Vênus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Marte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Júpiter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Saturno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Urano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 lvl="1" indent="3938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Netuno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2988000" y="3573120"/>
            <a:ext cx="2952000" cy="162468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Satélites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lvl="1" indent="2984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Lua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lvl="1" indent="2984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etc (várias dezenas)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5"/>
          <p:cNvSpPr/>
          <p:nvPr/>
        </p:nvSpPr>
        <p:spPr>
          <a:xfrm>
            <a:off x="2988000" y="1268760"/>
            <a:ext cx="2952000" cy="216072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Planetas-anões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lvl="1" indent="21600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Plutão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lvl="1" indent="21600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Eris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lvl="1" indent="21600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Ceres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lvl="1" indent="21600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Makemake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lvl="1" indent="21600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Haumea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6"/>
          <p:cNvSpPr/>
          <p:nvPr/>
        </p:nvSpPr>
        <p:spPr>
          <a:xfrm>
            <a:off x="6156000" y="1268760"/>
            <a:ext cx="2592000" cy="184392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Corpos Menores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lvl="1" indent="2984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1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Cometas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lvl="1" indent="2984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1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Asteroides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lvl="1" indent="2984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1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Meteoroides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2880" lvl="1" indent="298440">
              <a:lnSpc>
                <a:spcPct val="80000"/>
              </a:lnSpc>
              <a:buClr>
                <a:srgbClr val="EE8800"/>
              </a:buClr>
              <a:buFont typeface="Courier New"/>
              <a:buChar char="o"/>
            </a:pPr>
            <a:r>
              <a:rPr lang="pt-BR" sz="18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Poeira interplanetária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7"/>
          <p:cNvSpPr/>
          <p:nvPr/>
        </p:nvSpPr>
        <p:spPr>
          <a:xfrm>
            <a:off x="6156000" y="3212760"/>
            <a:ext cx="2592000" cy="74772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Gás Interplanetário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8"/>
          <p:cNvSpPr/>
          <p:nvPr/>
        </p:nvSpPr>
        <p:spPr>
          <a:xfrm>
            <a:off x="6142320" y="4041840"/>
            <a:ext cx="2592000" cy="74772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Campos Magnéticos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9"/>
          <p:cNvSpPr/>
          <p:nvPr/>
        </p:nvSpPr>
        <p:spPr>
          <a:xfrm>
            <a:off x="6156000" y="4870200"/>
            <a:ext cx="2592000" cy="747720"/>
          </a:xfrm>
          <a:prstGeom prst="rect">
            <a:avLst/>
          </a:prstGeom>
          <a:noFill/>
          <a:ln w="1908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80000"/>
              </a:lnSpc>
              <a:buClr>
                <a:srgbClr val="EE8800"/>
              </a:buClr>
              <a:buFont typeface="Wingdings" charset="2"/>
              <a:buChar char=""/>
            </a:pPr>
            <a:r>
              <a:rPr lang="pt-BR" sz="2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Partículas Carregadas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10"/>
          <p:cNvSpPr/>
          <p:nvPr/>
        </p:nvSpPr>
        <p:spPr>
          <a:xfrm>
            <a:off x="7184880" y="5724480"/>
            <a:ext cx="630720" cy="100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80000"/>
              </a:lnSpc>
            </a:pPr>
            <a:r>
              <a:rPr lang="pt-BR" sz="60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?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2"/>
          <p:cNvPicPr/>
          <p:nvPr/>
        </p:nvPicPr>
        <p:blipFill>
          <a:blip r:embed="rId3" cstate="print"/>
          <a:srcRect r="13631"/>
          <a:stretch/>
        </p:blipFill>
        <p:spPr>
          <a:xfrm>
            <a:off x="0" y="1376280"/>
            <a:ext cx="9110520" cy="5481360"/>
          </a:xfrm>
          <a:prstGeom prst="rect">
            <a:avLst/>
          </a:prstGeom>
          <a:ln>
            <a:noFill/>
          </a:ln>
        </p:spPr>
      </p:pic>
      <p:sp>
        <p:nvSpPr>
          <p:cNvPr id="210" name="CustomShape 1"/>
          <p:cNvSpPr/>
          <p:nvPr/>
        </p:nvSpPr>
        <p:spPr>
          <a:xfrm>
            <a:off x="1083600" y="5867640"/>
            <a:ext cx="359640" cy="359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2051640" y="5382720"/>
            <a:ext cx="719640" cy="719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3"/>
          <p:cNvSpPr/>
          <p:nvPr/>
        </p:nvSpPr>
        <p:spPr>
          <a:xfrm>
            <a:off x="2872440" y="5047200"/>
            <a:ext cx="719640" cy="719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4"/>
          <p:cNvSpPr/>
          <p:nvPr/>
        </p:nvSpPr>
        <p:spPr>
          <a:xfrm>
            <a:off x="4054320" y="3337200"/>
            <a:ext cx="1439640" cy="1439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4356000" y="2421000"/>
            <a:ext cx="1439640" cy="1439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6"/>
          <p:cNvSpPr/>
          <p:nvPr/>
        </p:nvSpPr>
        <p:spPr>
          <a:xfrm>
            <a:off x="4518000" y="1845000"/>
            <a:ext cx="927360" cy="935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7"/>
          <p:cNvSpPr/>
          <p:nvPr/>
        </p:nvSpPr>
        <p:spPr>
          <a:xfrm>
            <a:off x="4307760" y="1305000"/>
            <a:ext cx="719640" cy="719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8"/>
          <p:cNvSpPr/>
          <p:nvPr/>
        </p:nvSpPr>
        <p:spPr>
          <a:xfrm>
            <a:off x="6300360" y="4005000"/>
            <a:ext cx="2592000" cy="252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Júpiter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Saturno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Urano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Netuno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9"/>
          <p:cNvSpPr/>
          <p:nvPr/>
        </p:nvSpPr>
        <p:spPr>
          <a:xfrm>
            <a:off x="179640" y="188640"/>
            <a:ext cx="2952000" cy="252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Mercúrio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Vênus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40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Marte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10"/>
          <p:cNvSpPr/>
          <p:nvPr/>
        </p:nvSpPr>
        <p:spPr>
          <a:xfrm>
            <a:off x="3566880" y="4744800"/>
            <a:ext cx="575640" cy="575640"/>
          </a:xfrm>
          <a:prstGeom prst="ellipse">
            <a:avLst/>
          </a:prstGeom>
          <a:noFill/>
          <a:ln w="316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TextShape 11"/>
          <p:cNvSpPr txBox="1"/>
          <p:nvPr/>
        </p:nvSpPr>
        <p:spPr>
          <a:xfrm>
            <a:off x="3780000" y="0"/>
            <a:ext cx="5363640" cy="1142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Os oito planetas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12"/>
          <p:cNvSpPr/>
          <p:nvPr/>
        </p:nvSpPr>
        <p:spPr>
          <a:xfrm>
            <a:off x="6084000" y="1052640"/>
            <a:ext cx="331200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Figura fora de escala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13"/>
          <p:cNvSpPr/>
          <p:nvPr/>
        </p:nvSpPr>
        <p:spPr>
          <a:xfrm>
            <a:off x="6980040" y="6581160"/>
            <a:ext cx="214992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NASA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Planetas jovianos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13320" y="6309360"/>
            <a:ext cx="214992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NASA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5" name="Picture 2"/>
          <p:cNvPicPr/>
          <p:nvPr/>
        </p:nvPicPr>
        <p:blipFill>
          <a:blip r:embed="rId2" cstate="print"/>
          <a:stretch/>
        </p:blipFill>
        <p:spPr>
          <a:xfrm>
            <a:off x="220680" y="1628640"/>
            <a:ext cx="8815680" cy="3837600"/>
          </a:xfrm>
          <a:prstGeom prst="rect">
            <a:avLst/>
          </a:prstGeom>
          <a:ln>
            <a:noFill/>
          </a:ln>
        </p:spPr>
      </p:pic>
      <p:sp>
        <p:nvSpPr>
          <p:cNvPr id="226" name="CustomShape 3"/>
          <p:cNvSpPr/>
          <p:nvPr/>
        </p:nvSpPr>
        <p:spPr>
          <a:xfrm>
            <a:off x="1259640" y="155664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Júpiter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4"/>
          <p:cNvSpPr/>
          <p:nvPr/>
        </p:nvSpPr>
        <p:spPr>
          <a:xfrm flipH="1">
            <a:off x="1978920" y="1926000"/>
            <a:ext cx="71640" cy="1574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5"/>
          <p:cNvSpPr/>
          <p:nvPr/>
        </p:nvSpPr>
        <p:spPr>
          <a:xfrm>
            <a:off x="3924000" y="508536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Saturno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6"/>
          <p:cNvSpPr/>
          <p:nvPr/>
        </p:nvSpPr>
        <p:spPr>
          <a:xfrm flipV="1">
            <a:off x="4716000" y="3500280"/>
            <a:ext cx="71640" cy="158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7"/>
          <p:cNvSpPr/>
          <p:nvPr/>
        </p:nvSpPr>
        <p:spPr>
          <a:xfrm>
            <a:off x="6044040" y="148464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Urano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8"/>
          <p:cNvSpPr/>
          <p:nvPr/>
        </p:nvSpPr>
        <p:spPr>
          <a:xfrm flipH="1">
            <a:off x="6755760" y="1854000"/>
            <a:ext cx="79920" cy="1637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9"/>
          <p:cNvSpPr/>
          <p:nvPr/>
        </p:nvSpPr>
        <p:spPr>
          <a:xfrm>
            <a:off x="7174800" y="509472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Netuno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10"/>
          <p:cNvSpPr/>
          <p:nvPr/>
        </p:nvSpPr>
        <p:spPr>
          <a:xfrm flipV="1">
            <a:off x="7967160" y="3510000"/>
            <a:ext cx="71640" cy="158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Planetas terrestres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13320" y="6309360"/>
            <a:ext cx="214992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NASA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6" name="Picture 2"/>
          <p:cNvPicPr/>
          <p:nvPr/>
        </p:nvPicPr>
        <p:blipFill>
          <a:blip r:embed="rId2" cstate="print"/>
          <a:stretch/>
        </p:blipFill>
        <p:spPr>
          <a:xfrm>
            <a:off x="1691640" y="2277000"/>
            <a:ext cx="5524200" cy="2400120"/>
          </a:xfrm>
          <a:prstGeom prst="rect">
            <a:avLst/>
          </a:prstGeom>
          <a:ln>
            <a:noFill/>
          </a:ln>
        </p:spPr>
      </p:pic>
      <p:sp>
        <p:nvSpPr>
          <p:cNvPr id="237" name="CustomShape 3"/>
          <p:cNvSpPr/>
          <p:nvPr/>
        </p:nvSpPr>
        <p:spPr>
          <a:xfrm>
            <a:off x="1403640" y="155664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Mercúrio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4"/>
          <p:cNvSpPr/>
          <p:nvPr/>
        </p:nvSpPr>
        <p:spPr>
          <a:xfrm flipH="1">
            <a:off x="2122920" y="1926000"/>
            <a:ext cx="71640" cy="1574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5"/>
          <p:cNvSpPr/>
          <p:nvPr/>
        </p:nvSpPr>
        <p:spPr>
          <a:xfrm>
            <a:off x="2555640" y="508536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Vênus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6"/>
          <p:cNvSpPr/>
          <p:nvPr/>
        </p:nvSpPr>
        <p:spPr>
          <a:xfrm flipV="1">
            <a:off x="3348000" y="3500280"/>
            <a:ext cx="71640" cy="158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7"/>
          <p:cNvSpPr/>
          <p:nvPr/>
        </p:nvSpPr>
        <p:spPr>
          <a:xfrm>
            <a:off x="4508280" y="148464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8"/>
          <p:cNvSpPr/>
          <p:nvPr/>
        </p:nvSpPr>
        <p:spPr>
          <a:xfrm flipH="1">
            <a:off x="5220000" y="1854000"/>
            <a:ext cx="79920" cy="1637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9"/>
          <p:cNvSpPr/>
          <p:nvPr/>
        </p:nvSpPr>
        <p:spPr>
          <a:xfrm>
            <a:off x="5796000" y="5148000"/>
            <a:ext cx="1583640" cy="364680"/>
          </a:xfrm>
          <a:prstGeom prst="rect">
            <a:avLst/>
          </a:prstGeom>
          <a:noFill/>
          <a:ln w="284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</a:pPr>
            <a:r>
              <a:rPr lang="pt-BR" sz="18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Marte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10"/>
          <p:cNvSpPr/>
          <p:nvPr/>
        </p:nvSpPr>
        <p:spPr>
          <a:xfrm flipV="1">
            <a:off x="6588360" y="3562920"/>
            <a:ext cx="71640" cy="158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chemeClr val="accent1"/>
          </a:solidFill>
          <a:ln w="22320">
            <a:solidFill>
              <a:srgbClr val="FFC000"/>
            </a:solidFill>
            <a:round/>
            <a:tailEnd type="oval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6"/>
          <p:cNvPicPr/>
          <p:nvPr/>
        </p:nvPicPr>
        <p:blipFill>
          <a:blip r:embed="rId3" cstate="print"/>
          <a:stretch/>
        </p:blipFill>
        <p:spPr>
          <a:xfrm>
            <a:off x="0" y="417600"/>
            <a:ext cx="9143640" cy="6395400"/>
          </a:xfrm>
          <a:prstGeom prst="rect">
            <a:avLst/>
          </a:prstGeom>
          <a:ln>
            <a:noFill/>
          </a:ln>
        </p:spPr>
      </p:pic>
      <p:sp>
        <p:nvSpPr>
          <p:cNvPr id="246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Principais satélites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13320" y="6309360"/>
            <a:ext cx="214992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NASA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2116440" y="2535120"/>
            <a:ext cx="152496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Lua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4"/>
          <p:cNvSpPr/>
          <p:nvPr/>
        </p:nvSpPr>
        <p:spPr>
          <a:xfrm>
            <a:off x="1240560" y="5199480"/>
            <a:ext cx="193176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Calisto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5"/>
          <p:cNvSpPr/>
          <p:nvPr/>
        </p:nvSpPr>
        <p:spPr>
          <a:xfrm>
            <a:off x="2269080" y="6237360"/>
            <a:ext cx="253224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Ganimedes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6"/>
          <p:cNvSpPr/>
          <p:nvPr/>
        </p:nvSpPr>
        <p:spPr>
          <a:xfrm>
            <a:off x="3185280" y="4293000"/>
            <a:ext cx="195768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Europa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7"/>
          <p:cNvSpPr/>
          <p:nvPr/>
        </p:nvSpPr>
        <p:spPr>
          <a:xfrm>
            <a:off x="4910400" y="6165360"/>
            <a:ext cx="132768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8"/>
          <p:cNvSpPr/>
          <p:nvPr/>
        </p:nvSpPr>
        <p:spPr>
          <a:xfrm>
            <a:off x="3542760" y="2823480"/>
            <a:ext cx="195336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Jápeto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9"/>
          <p:cNvSpPr/>
          <p:nvPr/>
        </p:nvSpPr>
        <p:spPr>
          <a:xfrm>
            <a:off x="5559120" y="2781000"/>
            <a:ext cx="150516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Titã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10"/>
          <p:cNvSpPr/>
          <p:nvPr/>
        </p:nvSpPr>
        <p:spPr>
          <a:xfrm>
            <a:off x="6785640" y="3861000"/>
            <a:ext cx="188604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Titânia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11"/>
          <p:cNvSpPr/>
          <p:nvPr/>
        </p:nvSpPr>
        <p:spPr>
          <a:xfrm>
            <a:off x="7001280" y="4653000"/>
            <a:ext cx="203400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Oberon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12"/>
          <p:cNvSpPr/>
          <p:nvPr/>
        </p:nvSpPr>
        <p:spPr>
          <a:xfrm>
            <a:off x="6786000" y="5949360"/>
            <a:ext cx="209484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Caronte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13"/>
          <p:cNvSpPr/>
          <p:nvPr/>
        </p:nvSpPr>
        <p:spPr>
          <a:xfrm>
            <a:off x="4409280" y="3357000"/>
            <a:ext cx="226404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Encélado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14"/>
          <p:cNvSpPr/>
          <p:nvPr/>
        </p:nvSpPr>
        <p:spPr>
          <a:xfrm>
            <a:off x="3472200" y="1628640"/>
            <a:ext cx="174888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Tritão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15"/>
          <p:cNvSpPr/>
          <p:nvPr/>
        </p:nvSpPr>
        <p:spPr>
          <a:xfrm>
            <a:off x="4987080" y="4293000"/>
            <a:ext cx="211932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Miranda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16"/>
          <p:cNvSpPr/>
          <p:nvPr/>
        </p:nvSpPr>
        <p:spPr>
          <a:xfrm>
            <a:off x="5776560" y="1196640"/>
            <a:ext cx="185112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Thetys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17"/>
          <p:cNvSpPr/>
          <p:nvPr/>
        </p:nvSpPr>
        <p:spPr>
          <a:xfrm>
            <a:off x="6886440" y="1444680"/>
            <a:ext cx="181152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Dione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18"/>
          <p:cNvSpPr/>
          <p:nvPr/>
        </p:nvSpPr>
        <p:spPr>
          <a:xfrm>
            <a:off x="6856560" y="3101040"/>
            <a:ext cx="172476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Rhea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19"/>
          <p:cNvSpPr/>
          <p:nvPr/>
        </p:nvSpPr>
        <p:spPr>
          <a:xfrm>
            <a:off x="7391880" y="2061000"/>
            <a:ext cx="190152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Mimas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20"/>
          <p:cNvSpPr/>
          <p:nvPr/>
        </p:nvSpPr>
        <p:spPr>
          <a:xfrm>
            <a:off x="431008" y="3429000"/>
            <a:ext cx="1692720" cy="395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3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6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5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0" y="404640"/>
            <a:ext cx="9143640" cy="4568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Satélites principais: 
planetas terrestres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2194920" y="3645000"/>
            <a:ext cx="1662120" cy="1309320"/>
          </a:xfrm>
          <a:prstGeom prst="rect">
            <a:avLst/>
          </a:prstGeom>
          <a:noFill/>
          <a:ln w="2844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00000"/>
              </a:buClr>
              <a:buFont typeface="StarSymbol"/>
              <a:buAutoNum type="arabicPeriod"/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Lua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4442400" y="3672360"/>
            <a:ext cx="2607480" cy="1918800"/>
          </a:xfrm>
          <a:prstGeom prst="rect">
            <a:avLst/>
          </a:prstGeom>
          <a:noFill/>
          <a:ln w="2844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Marte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00000"/>
              </a:buClr>
              <a:buFont typeface="StarSymbol"/>
              <a:buAutoNum type="arabicPeriod"/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Fobos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00000"/>
              </a:buClr>
              <a:buFont typeface="StarSymbol"/>
              <a:buAutoNum type="arabicPeriod"/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Deimos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4"/>
          <p:cNvSpPr/>
          <p:nvPr/>
        </p:nvSpPr>
        <p:spPr>
          <a:xfrm>
            <a:off x="1331640" y="1917000"/>
            <a:ext cx="2473880" cy="1309320"/>
          </a:xfrm>
          <a:prstGeom prst="rect">
            <a:avLst/>
          </a:prstGeom>
          <a:noFill/>
          <a:ln w="2844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Mercúrio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00000"/>
              </a:buClr>
              <a:buFont typeface="Symbol" charset="2"/>
              <a:buChar char=""/>
            </a:pP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4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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5"/>
          <p:cNvSpPr/>
          <p:nvPr/>
        </p:nvSpPr>
        <p:spPr>
          <a:xfrm>
            <a:off x="4484064" y="1926720"/>
            <a:ext cx="2464200" cy="1309320"/>
          </a:xfrm>
          <a:prstGeom prst="rect">
            <a:avLst/>
          </a:prstGeom>
          <a:noFill/>
          <a:ln w="2844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4000" b="1" strike="noStrike" spc="-1" dirty="0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Vênus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C00000"/>
              </a:buClr>
              <a:buFont typeface="Symbol" charset="2"/>
              <a:buChar char=""/>
            </a:pPr>
            <a:r>
              <a:rPr lang="pt-BR" sz="4000" b="1" strike="noStrike" spc="-1" dirty="0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4000" b="1" strike="noStrike" spc="-1" dirty="0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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971640" y="821160"/>
            <a:ext cx="2880000" cy="557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Europa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Ganymede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Callisto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Amalthea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Himalia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Elara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Pasiphae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Sinope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Lysithea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Carme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Ananke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Leda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Thebe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Adrastea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Metis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Callirrhoe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Themisto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36360" y="163440"/>
            <a:ext cx="914364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Júpiter: satélites confirmados</a:t>
            </a:r>
            <a:endParaRPr lang="pt-BR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3348000" y="620640"/>
            <a:ext cx="2592000" cy="5761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Megaclite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Taygete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Chaldene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Harpalyke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Kalyke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Iocaste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Erinome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Isonoe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Praxidike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Autonoe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Thyone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Hermippe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Aitne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Eurydome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Euanthe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Euporie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Orthosie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Sponde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4" name="Picture 1"/>
          <p:cNvPicPr/>
          <p:nvPr/>
        </p:nvPicPr>
        <p:blipFill>
          <a:blip r:embed="rId3"/>
          <a:stretch/>
        </p:blipFill>
        <p:spPr>
          <a:xfrm>
            <a:off x="0" y="0"/>
            <a:ext cx="75960" cy="75960"/>
          </a:xfrm>
          <a:prstGeom prst="rect">
            <a:avLst/>
          </a:prstGeom>
          <a:ln>
            <a:noFill/>
          </a:ln>
        </p:spPr>
      </p:pic>
      <p:sp>
        <p:nvSpPr>
          <p:cNvPr id="275" name="CustomShape 4"/>
          <p:cNvSpPr/>
          <p:nvPr/>
        </p:nvSpPr>
        <p:spPr>
          <a:xfrm>
            <a:off x="6228360" y="620640"/>
            <a:ext cx="2592000" cy="4541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Kale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Pasithee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Hegemone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Mneme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Aoede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Thelxinoe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Arche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Kallichore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Helike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Carpo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Eukelade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Cyllene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Kore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CC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Herse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1124280" y="908640"/>
            <a:ext cx="2128680" cy="557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Mimas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Enceladus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Tethys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Dione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Rhea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Titan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Hyperion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Iapetus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Erriapus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Phoebe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Janus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Epimetheus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Helene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Telesto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Calypso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Kiviuq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Atlas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D0A800"/>
              </a:buClr>
              <a:buFont typeface="StarSymbol"/>
              <a:buAutoNum type="arabicPeriod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Prometheus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36360" y="163440"/>
            <a:ext cx="914364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Saturno: satélites confirmados</a:t>
            </a:r>
            <a:endParaRPr lang="pt-BR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3788280" y="908640"/>
            <a:ext cx="2131200" cy="5578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Pandora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Ymir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Paaliaq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Tarvos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Ijiraq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Suttungr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Mundilfari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Albiorix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Erriapo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Siarnaq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Thrymr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Narvi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Methone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Pallene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Polydeuces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Daphnis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19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Aegir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4"/>
          <p:cNvSpPr/>
          <p:nvPr/>
        </p:nvSpPr>
        <p:spPr>
          <a:xfrm>
            <a:off x="6372360" y="925560"/>
            <a:ext cx="1877040" cy="5274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Bebhionn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Bergelmir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Bestla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Faubauti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Fenrir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Fornjot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Hat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Hyrrokkin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Kari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Loge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Skoll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Surtur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Greip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Jarnsaxa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Tarqeq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Anthe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D0A800"/>
              </a:buClr>
              <a:buFont typeface="Arial"/>
              <a:buAutoNum type="arabicPeriod" startAt="37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Aegaeon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1848240" y="893160"/>
            <a:ext cx="2527920" cy="5576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Urano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Ariel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Umbriel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Titania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Oberon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Miranda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Cressida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Desdemona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Juliet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Portia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Rosalind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Belinda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Puck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Caliban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5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Sycorax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5041080" y="965160"/>
            <a:ext cx="2166480" cy="3747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>
              <a:lnSpc>
                <a:spcPct val="100000"/>
              </a:lnSpc>
            </a:pPr>
            <a:r>
              <a:rPr lang="pt-B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Netuno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Naiara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Talassa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Despina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Galateia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Larissa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Proteus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Tritão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B0F0"/>
              </a:buClr>
              <a:buFont typeface="StarSymbol"/>
              <a:buAutoNum type="arabicPeriod"/>
            </a:pPr>
            <a:r>
              <a:rPr lang="pt-BR" sz="2400" b="1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Nereida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36360" y="163440"/>
            <a:ext cx="914364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Satélites principais: Urano e Netuno</a:t>
            </a:r>
            <a:endParaRPr lang="pt-BR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714240" y="2643120"/>
            <a:ext cx="7772040" cy="171432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Estrutura 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0" y="0"/>
            <a:ext cx="9143640" cy="1142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Planetas anões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4" name="Picture 6"/>
          <p:cNvPicPr/>
          <p:nvPr/>
        </p:nvPicPr>
        <p:blipFill>
          <a:blip r:embed="rId3" cstate="print"/>
          <a:stretch/>
        </p:blipFill>
        <p:spPr>
          <a:xfrm>
            <a:off x="500040" y="1114560"/>
            <a:ext cx="8257680" cy="5743080"/>
          </a:xfrm>
          <a:prstGeom prst="rect">
            <a:avLst/>
          </a:prstGeom>
          <a:ln w="12600">
            <a:noFill/>
          </a:ln>
        </p:spPr>
      </p:pic>
      <p:sp>
        <p:nvSpPr>
          <p:cNvPr id="285" name="CustomShape 2"/>
          <p:cNvSpPr/>
          <p:nvPr/>
        </p:nvSpPr>
        <p:spPr>
          <a:xfrm>
            <a:off x="467640" y="4077000"/>
            <a:ext cx="1976040" cy="2016000"/>
          </a:xfrm>
          <a:prstGeom prst="ellipse">
            <a:avLst/>
          </a:prstGeom>
          <a:noFill/>
          <a:ln w="44280">
            <a:solidFill>
              <a:srgbClr val="FFC00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3"/>
          <p:cNvSpPr/>
          <p:nvPr/>
        </p:nvSpPr>
        <p:spPr>
          <a:xfrm>
            <a:off x="7308360" y="4365000"/>
            <a:ext cx="1079640" cy="1079640"/>
          </a:xfrm>
          <a:prstGeom prst="ellipse">
            <a:avLst/>
          </a:prstGeom>
          <a:noFill/>
          <a:ln w="44280">
            <a:solidFill>
              <a:srgbClr val="FFC00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4"/>
          <p:cNvSpPr/>
          <p:nvPr/>
        </p:nvSpPr>
        <p:spPr>
          <a:xfrm>
            <a:off x="611640" y="1412640"/>
            <a:ext cx="1728000" cy="1728000"/>
          </a:xfrm>
          <a:prstGeom prst="ellipse">
            <a:avLst/>
          </a:prstGeom>
          <a:noFill/>
          <a:ln w="44280">
            <a:solidFill>
              <a:srgbClr val="FFC00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5"/>
          <p:cNvSpPr/>
          <p:nvPr/>
        </p:nvSpPr>
        <p:spPr>
          <a:xfrm>
            <a:off x="2988000" y="1268640"/>
            <a:ext cx="1944000" cy="1872000"/>
          </a:xfrm>
          <a:prstGeom prst="ellipse">
            <a:avLst/>
          </a:prstGeom>
          <a:noFill/>
          <a:ln w="44280">
            <a:solidFill>
              <a:srgbClr val="FFC00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6"/>
          <p:cNvSpPr/>
          <p:nvPr/>
        </p:nvSpPr>
        <p:spPr>
          <a:xfrm>
            <a:off x="4212000" y="3213000"/>
            <a:ext cx="2160000" cy="2160000"/>
          </a:xfrm>
          <a:prstGeom prst="ellipse">
            <a:avLst/>
          </a:prstGeom>
          <a:noFill/>
          <a:ln w="44280">
            <a:solidFill>
              <a:srgbClr val="FFC00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1720440" y="1124640"/>
            <a:ext cx="552564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Tamanhos relativos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1" name="Picture 2"/>
          <p:cNvPicPr/>
          <p:nvPr/>
        </p:nvPicPr>
        <p:blipFill>
          <a:blip r:embed="rId2" cstate="print"/>
          <a:srcRect l="3524" b="3524"/>
          <a:stretch/>
        </p:blipFill>
        <p:spPr>
          <a:xfrm>
            <a:off x="3348000" y="2637000"/>
            <a:ext cx="2483280" cy="2483280"/>
          </a:xfrm>
          <a:prstGeom prst="rect">
            <a:avLst/>
          </a:prstGeom>
          <a:ln w="31680">
            <a:solidFill>
              <a:srgbClr val="FFC000"/>
            </a:solidFill>
            <a:miter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 caso de Plutão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3" name="Picture 2"/>
          <p:cNvPicPr/>
          <p:nvPr/>
        </p:nvPicPr>
        <p:blipFill>
          <a:blip r:embed="rId2" cstate="print"/>
          <a:stretch/>
        </p:blipFill>
        <p:spPr>
          <a:xfrm>
            <a:off x="0" y="1714680"/>
            <a:ext cx="9145080" cy="5143320"/>
          </a:xfrm>
          <a:prstGeom prst="rect">
            <a:avLst/>
          </a:prstGeom>
          <a:ln w="9360">
            <a:noFill/>
          </a:ln>
        </p:spPr>
      </p:pic>
      <p:sp>
        <p:nvSpPr>
          <p:cNvPr id="294" name="CustomShape 2"/>
          <p:cNvSpPr/>
          <p:nvPr/>
        </p:nvSpPr>
        <p:spPr>
          <a:xfrm>
            <a:off x="5878440" y="6429240"/>
            <a:ext cx="339048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MathiasPedersen.com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323640" y="1412640"/>
            <a:ext cx="8280720" cy="44640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3200" b="1" strike="noStrike" spc="-1" dirty="0">
                <a:solidFill>
                  <a:srgbClr val="8585E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Girar em torno do Sol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Ser redondo (eq. hidrost.)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Ser o corpo dominante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na sua órbita. 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323640" y="116640"/>
            <a:ext cx="8820000" cy="114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Para ser planeta o corpo deve:</a:t>
            </a:r>
            <a:endParaRPr lang="pt-BR" sz="1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7" name="Picture 4"/>
          <p:cNvPicPr/>
          <p:nvPr/>
        </p:nvPicPr>
        <p:blipFill>
          <a:blip r:embed="rId3" cstate="print"/>
          <a:srcRect r="48721"/>
          <a:stretch/>
        </p:blipFill>
        <p:spPr>
          <a:xfrm>
            <a:off x="7020360" y="1269360"/>
            <a:ext cx="1151640" cy="1079280"/>
          </a:xfrm>
          <a:prstGeom prst="rect">
            <a:avLst/>
          </a:prstGeom>
          <a:ln>
            <a:noFill/>
          </a:ln>
        </p:spPr>
      </p:pic>
      <p:pic>
        <p:nvPicPr>
          <p:cNvPr id="298" name="Picture 4"/>
          <p:cNvPicPr/>
          <p:nvPr/>
        </p:nvPicPr>
        <p:blipFill>
          <a:blip r:embed="rId3" cstate="print"/>
          <a:srcRect r="48721"/>
          <a:stretch/>
        </p:blipFill>
        <p:spPr>
          <a:xfrm>
            <a:off x="7020360" y="2997360"/>
            <a:ext cx="1151640" cy="1079280"/>
          </a:xfrm>
          <a:prstGeom prst="rect">
            <a:avLst/>
          </a:prstGeom>
          <a:ln>
            <a:noFill/>
          </a:ln>
        </p:spPr>
      </p:pic>
      <p:pic>
        <p:nvPicPr>
          <p:cNvPr id="299" name="Picture 4"/>
          <p:cNvPicPr/>
          <p:nvPr/>
        </p:nvPicPr>
        <p:blipFill>
          <a:blip r:embed="rId3" cstate="print"/>
          <a:srcRect l="49640"/>
          <a:stretch/>
        </p:blipFill>
        <p:spPr>
          <a:xfrm>
            <a:off x="7020360" y="4797720"/>
            <a:ext cx="1131120" cy="1079280"/>
          </a:xfrm>
          <a:prstGeom prst="rect">
            <a:avLst/>
          </a:prstGeom>
          <a:ln>
            <a:noFill/>
          </a:ln>
        </p:spPr>
      </p:pic>
      <p:sp>
        <p:nvSpPr>
          <p:cNvPr id="300" name="CustomShape 3"/>
          <p:cNvSpPr/>
          <p:nvPr/>
        </p:nvSpPr>
        <p:spPr>
          <a:xfrm>
            <a:off x="0" y="6576480"/>
            <a:ext cx="442764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EE88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das imagens: casa do conhecimento.com.br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714240" y="2578680"/>
            <a:ext cx="7772040" cy="171432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Corpos Menores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4"/>
          <p:cNvPicPr/>
          <p:nvPr/>
        </p:nvPicPr>
        <p:blipFill>
          <a:blip r:embed="rId3" cstate="print"/>
          <a:srcRect l="1167" t="4252" r="57749" b="10866"/>
          <a:stretch/>
        </p:blipFill>
        <p:spPr>
          <a:xfrm>
            <a:off x="-6840" y="46800"/>
            <a:ext cx="2562120" cy="6534360"/>
          </a:xfrm>
          <a:prstGeom prst="rect">
            <a:avLst/>
          </a:prstGeom>
          <a:ln>
            <a:noFill/>
          </a:ln>
        </p:spPr>
      </p:pic>
      <p:sp>
        <p:nvSpPr>
          <p:cNvPr id="303" name="CustomShape 1"/>
          <p:cNvSpPr/>
          <p:nvPr/>
        </p:nvSpPr>
        <p:spPr>
          <a:xfrm>
            <a:off x="2592360" y="17280"/>
            <a:ext cx="6300000" cy="1310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Cometa: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bloco de gelo e rocha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alguns quilômetros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caudas apontam na direção contrária à do Sol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2592360" y="1556640"/>
            <a:ext cx="6300000" cy="1310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Asteroide: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composto de rochas e metais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tamanho &gt;100 metros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3"/>
          <p:cNvSpPr/>
          <p:nvPr/>
        </p:nvSpPr>
        <p:spPr>
          <a:xfrm>
            <a:off x="2592360" y="2637000"/>
            <a:ext cx="6300000" cy="10051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Meteoroide: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menor que um asteroide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alguns entram na atmosfera terrestre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4"/>
          <p:cNvSpPr/>
          <p:nvPr/>
        </p:nvSpPr>
        <p:spPr>
          <a:xfrm>
            <a:off x="2592360" y="3833640"/>
            <a:ext cx="6300000" cy="1310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Meteoro: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o rastro luminoso causado pela entrada do meteoroide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“estrela cadente”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5"/>
          <p:cNvSpPr/>
          <p:nvPr/>
        </p:nvSpPr>
        <p:spPr>
          <a:xfrm>
            <a:off x="2592360" y="5529600"/>
            <a:ext cx="6444000" cy="7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Meteorito: 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meteoroide que atinge a superfície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6"/>
          <p:cNvSpPr/>
          <p:nvPr/>
        </p:nvSpPr>
        <p:spPr>
          <a:xfrm>
            <a:off x="179640" y="332640"/>
            <a:ext cx="2376000" cy="1151640"/>
          </a:xfrm>
          <a:prstGeom prst="rect">
            <a:avLst/>
          </a:prstGeom>
          <a:solidFill>
            <a:schemeClr val="tx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7"/>
          <p:cNvSpPr/>
          <p:nvPr/>
        </p:nvSpPr>
        <p:spPr>
          <a:xfrm>
            <a:off x="179640" y="1772640"/>
            <a:ext cx="2376000" cy="1151640"/>
          </a:xfrm>
          <a:prstGeom prst="rect">
            <a:avLst/>
          </a:prstGeom>
          <a:solidFill>
            <a:schemeClr val="tx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8"/>
          <p:cNvSpPr/>
          <p:nvPr/>
        </p:nvSpPr>
        <p:spPr>
          <a:xfrm>
            <a:off x="0" y="3717000"/>
            <a:ext cx="2555280" cy="1800000"/>
          </a:xfrm>
          <a:prstGeom prst="rect">
            <a:avLst/>
          </a:prstGeom>
          <a:solidFill>
            <a:schemeClr val="tx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9"/>
          <p:cNvSpPr/>
          <p:nvPr/>
        </p:nvSpPr>
        <p:spPr>
          <a:xfrm>
            <a:off x="179640" y="2565000"/>
            <a:ext cx="2376000" cy="1151640"/>
          </a:xfrm>
          <a:prstGeom prst="rect">
            <a:avLst/>
          </a:prstGeom>
          <a:solidFill>
            <a:schemeClr val="tx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10"/>
          <p:cNvSpPr/>
          <p:nvPr/>
        </p:nvSpPr>
        <p:spPr>
          <a:xfrm>
            <a:off x="-10800" y="5301360"/>
            <a:ext cx="2638080" cy="1511640"/>
          </a:xfrm>
          <a:prstGeom prst="rect">
            <a:avLst/>
          </a:prstGeom>
          <a:solidFill>
            <a:schemeClr val="tx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11"/>
          <p:cNvSpPr/>
          <p:nvPr/>
        </p:nvSpPr>
        <p:spPr>
          <a:xfrm>
            <a:off x="0" y="6597360"/>
            <a:ext cx="91436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da imagem: http://gaea-numero.blogspot.com.br/2013/02/meteoro-cai-na-russia-e-deixa-centenas.html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Picture 4"/>
          <p:cNvPicPr/>
          <p:nvPr/>
        </p:nvPicPr>
        <p:blipFill>
          <a:blip r:embed="rId3" cstate="print"/>
          <a:srcRect l="1167" t="4252" r="57749" b="10866"/>
          <a:stretch/>
        </p:blipFill>
        <p:spPr>
          <a:xfrm>
            <a:off x="-6840" y="46800"/>
            <a:ext cx="2562120" cy="6534360"/>
          </a:xfrm>
          <a:prstGeom prst="rect">
            <a:avLst/>
          </a:prstGeom>
          <a:ln>
            <a:noFill/>
          </a:ln>
        </p:spPr>
      </p:pic>
      <p:sp>
        <p:nvSpPr>
          <p:cNvPr id="315" name="CustomShape 1"/>
          <p:cNvSpPr/>
          <p:nvPr/>
        </p:nvSpPr>
        <p:spPr>
          <a:xfrm>
            <a:off x="2592360" y="17280"/>
            <a:ext cx="6300000" cy="1310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Cometa: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bloco de gelo e rocha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alguns quilômetros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caudas apontam na direção contrária à do Sol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2592360" y="1556640"/>
            <a:ext cx="6300000" cy="1310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Asteroide: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composto de rochas e metais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tamanho &gt;100 metros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2592360" y="2637000"/>
            <a:ext cx="6300000" cy="10051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Meteoroide: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menor que um asteroide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alguns entram na atmosfera terrestre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4"/>
          <p:cNvSpPr/>
          <p:nvPr/>
        </p:nvSpPr>
        <p:spPr>
          <a:xfrm>
            <a:off x="2592360" y="3833640"/>
            <a:ext cx="6300000" cy="1310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Meteoro: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o rastro luminoso causado pela entrada do meteoroide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“estrela cadente”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5"/>
          <p:cNvSpPr/>
          <p:nvPr/>
        </p:nvSpPr>
        <p:spPr>
          <a:xfrm>
            <a:off x="2592360" y="5529600"/>
            <a:ext cx="6444000" cy="7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Meteorito: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meteoroide que atinge a superfície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6"/>
          <p:cNvSpPr/>
          <p:nvPr/>
        </p:nvSpPr>
        <p:spPr>
          <a:xfrm>
            <a:off x="0" y="6597360"/>
            <a:ext cx="91436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da imagem: http://gaea-numero.blogspot.com.br/2013/02/meteoro-cai-na-russia-e-deixa-centenas.html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685800" y="249300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complemento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862376" y="2017800"/>
            <a:ext cx="7382032" cy="342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Mercúrio      4.879 km           5,43 g/cm</a:t>
            </a:r>
            <a:r>
              <a:rPr lang="pt-BR" sz="2000" b="1" i="1" strike="noStrike" spc="-1" baseline="30000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                  </a:t>
            </a:r>
            <a:r>
              <a:rPr lang="pt-BR" sz="2000" b="1" i="1" strike="noStrike" spc="-1" baseline="30000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260 °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Vênus          12.104 km          5,24 g/cm</a:t>
            </a:r>
            <a:r>
              <a:rPr lang="pt-BR" sz="2000" b="1" i="1" strike="noStrike" spc="-1" baseline="30000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        </a:t>
            </a: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</a:t>
            </a: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467 °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            12.756 km          5,52 g/cm</a:t>
            </a:r>
            <a:r>
              <a:rPr lang="pt-BR" sz="2000" b="1" i="1" strike="noStrike" spc="-1" baseline="30000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</a:t>
            </a: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</a:t>
            </a: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22 °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Marte           6.792 km            3,91 g/cm</a:t>
            </a:r>
            <a:r>
              <a:rPr lang="pt-BR" sz="2000" b="1" i="1" strike="noStrike" spc="-1" baseline="30000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             </a:t>
            </a:r>
            <a:r>
              <a:rPr lang="pt-BR" sz="2000" b="1" i="1" strike="noStrike" spc="-1" baseline="30000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</a:t>
            </a:r>
            <a:r>
              <a:rPr lang="pt-BR" sz="2000" b="1" i="1" strike="noStrike" spc="-1" dirty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- 63 °</a:t>
            </a:r>
            <a:r>
              <a:rPr lang="pt-BR" sz="2000" b="1" i="1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Júpiter         142.984 km       1,33 g/cm</a:t>
            </a:r>
            <a:r>
              <a:rPr lang="pt-BR" sz="2000" b="1" i="1" strike="noStrike" spc="-1" baseline="30000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- 148 °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Saturno       120.536 km        0,69 g/cm</a:t>
            </a:r>
            <a:r>
              <a:rPr lang="pt-BR" sz="2000" b="1" i="1" strike="noStrike" spc="-1" baseline="30000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- 178 °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Urano          51.118 km          1,29 g/cm</a:t>
            </a:r>
            <a:r>
              <a:rPr lang="pt-BR" sz="2000" b="1" i="1" strike="noStrike" spc="-1" baseline="30000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- 218 °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Netuno        49.528 km          1,64 g/cm</a:t>
            </a:r>
            <a:r>
              <a:rPr lang="pt-BR" sz="2000" b="1" i="1" strike="noStrike" spc="-1" baseline="30000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</a:t>
            </a:r>
            <a:r>
              <a:rPr lang="pt-BR" sz="2000" b="1" i="1" strike="noStrike" spc="-1" dirty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- 220 °</a:t>
            </a:r>
            <a:r>
              <a:rPr lang="pt-BR" sz="2000" b="1" i="1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109744" y="1647720"/>
            <a:ext cx="8710728" cy="381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t-BR" sz="1900" b="1" i="1" strike="noStrike" spc="-1" dirty="0">
                <a:solidFill>
                  <a:srgbClr val="FF52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  </a:t>
            </a:r>
            <a:r>
              <a:rPr lang="pt-BR" sz="19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Planeta         Diâmetro         </a:t>
            </a:r>
            <a:r>
              <a:rPr lang="pt-BR" sz="19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</a:t>
            </a:r>
            <a:r>
              <a:rPr lang="pt-BR" sz="19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Dens.  Média  </a:t>
            </a:r>
            <a:r>
              <a:rPr lang="pt-BR" sz="19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Temp</a:t>
            </a:r>
            <a:r>
              <a:rPr lang="pt-BR" sz="19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. </a:t>
            </a:r>
            <a:r>
              <a:rPr lang="pt-BR" sz="19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Média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Line 3"/>
          <p:cNvSpPr/>
          <p:nvPr/>
        </p:nvSpPr>
        <p:spPr>
          <a:xfrm flipH="1">
            <a:off x="2123728" y="1971360"/>
            <a:ext cx="19528" cy="2897800"/>
          </a:xfrm>
          <a:prstGeom prst="line">
            <a:avLst/>
          </a:prstGeom>
          <a:ln w="1908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Line 4"/>
          <p:cNvSpPr/>
          <p:nvPr/>
        </p:nvSpPr>
        <p:spPr>
          <a:xfrm flipV="1">
            <a:off x="771656" y="4869160"/>
            <a:ext cx="7610048" cy="3704"/>
          </a:xfrm>
          <a:prstGeom prst="line">
            <a:avLst/>
          </a:prstGeom>
          <a:ln w="1908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Line 5"/>
          <p:cNvSpPr/>
          <p:nvPr/>
        </p:nvSpPr>
        <p:spPr>
          <a:xfrm>
            <a:off x="4067944" y="2006280"/>
            <a:ext cx="6984" cy="2862880"/>
          </a:xfrm>
          <a:prstGeom prst="line">
            <a:avLst/>
          </a:prstGeom>
          <a:ln w="1908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Line 6"/>
          <p:cNvSpPr/>
          <p:nvPr/>
        </p:nvSpPr>
        <p:spPr>
          <a:xfrm flipH="1">
            <a:off x="6084168" y="2006280"/>
            <a:ext cx="29888" cy="2862880"/>
          </a:xfrm>
          <a:prstGeom prst="line">
            <a:avLst/>
          </a:prstGeom>
          <a:ln w="1908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Line 8"/>
          <p:cNvSpPr/>
          <p:nvPr/>
        </p:nvSpPr>
        <p:spPr>
          <a:xfrm>
            <a:off x="827584" y="1628640"/>
            <a:ext cx="7466032" cy="160"/>
          </a:xfrm>
          <a:prstGeom prst="line">
            <a:avLst/>
          </a:prstGeom>
          <a:ln w="1908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Line 9"/>
          <p:cNvSpPr/>
          <p:nvPr/>
        </p:nvSpPr>
        <p:spPr>
          <a:xfrm flipV="1">
            <a:off x="827584" y="1988840"/>
            <a:ext cx="7466032" cy="22480"/>
          </a:xfrm>
          <a:prstGeom prst="line">
            <a:avLst/>
          </a:prstGeom>
          <a:ln w="1908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TextShape 10"/>
          <p:cNvSpPr txBox="1"/>
          <p:nvPr/>
        </p:nvSpPr>
        <p:spPr>
          <a:xfrm>
            <a:off x="-108360" y="197640"/>
            <a:ext cx="9396000" cy="1142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Dados físicos: planetas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11"/>
          <p:cNvSpPr/>
          <p:nvPr/>
        </p:nvSpPr>
        <p:spPr>
          <a:xfrm>
            <a:off x="107640" y="6548760"/>
            <a:ext cx="65340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dos dados: Bond, Peter: Exploring the Solar System (2012)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182160" y="2047320"/>
            <a:ext cx="9070200" cy="423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Mercúrio          59 dias           88 dias         57,9 milhões km      115,9 dias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Vênus             243 dias         225 dias       108,2 milhões km     583,9 dias 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Terra               23</a:t>
            </a:r>
            <a:r>
              <a:rPr lang="pt-BR" sz="2000" b="1" i="1" strike="noStrike" spc="-1" baseline="30000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 </a:t>
            </a: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56</a:t>
            </a:r>
            <a:r>
              <a:rPr lang="pt-BR" sz="2000" b="1" i="1" strike="noStrike" spc="-1" baseline="30000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min</a:t>
            </a: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365,25 dias       149,6 milhões km              -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Marte              24</a:t>
            </a:r>
            <a:r>
              <a:rPr lang="pt-BR" sz="2000" b="1" i="1" strike="noStrike" spc="-1" baseline="30000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</a:t>
            </a: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37</a:t>
            </a:r>
            <a:r>
              <a:rPr lang="pt-BR" sz="2000" b="1" i="1" strike="noStrike" spc="-1" baseline="30000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min</a:t>
            </a:r>
            <a:r>
              <a:rPr lang="pt-BR" sz="2000" b="1" i="1" strike="noStrike" spc="-1">
                <a:solidFill>
                  <a:srgbClr val="53D2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687 dias       227,9 milhões km     779,9 dias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Júpiter            09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50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min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11,86 anos       778,3 milhões km     398,9 dias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Saturno          10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14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min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29,5 anos          1,42 bilhões km    378,1 dias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Urano             17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14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min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     84 anos             2,9 bilhões km    369,7 dias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Netuno           16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07</a:t>
            </a:r>
            <a:r>
              <a:rPr lang="pt-BR" sz="2000" b="1" i="1" strike="noStrike" spc="-1" baseline="3000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min</a:t>
            </a:r>
            <a:r>
              <a:rPr lang="pt-BR" sz="2000" b="1" i="1" strike="noStrike" spc="-1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164,8 anos            4,5 bilhões km    367,5 dias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200" b="1" i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163080" y="1615320"/>
            <a:ext cx="8838720" cy="70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t-BR" sz="1700" b="1" i="1" strike="noStrike" spc="-1">
                <a:solidFill>
                  <a:srgbClr val="FF52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20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Planeta         Rotação      Translação        Dist. Média Sol       P. Sinódico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TextShape 3"/>
          <p:cNvSpPr txBox="1"/>
          <p:nvPr/>
        </p:nvSpPr>
        <p:spPr>
          <a:xfrm>
            <a:off x="357120" y="332640"/>
            <a:ext cx="8229240" cy="9284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Dados orbitais: planetas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Line 4"/>
          <p:cNvSpPr/>
          <p:nvPr/>
        </p:nvSpPr>
        <p:spPr>
          <a:xfrm>
            <a:off x="1547640" y="1992960"/>
            <a:ext cx="360" cy="372672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Line 5"/>
          <p:cNvSpPr/>
          <p:nvPr/>
        </p:nvSpPr>
        <p:spPr>
          <a:xfrm flipV="1">
            <a:off x="216000" y="5719680"/>
            <a:ext cx="8532360" cy="2448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Line 6"/>
          <p:cNvSpPr/>
          <p:nvPr/>
        </p:nvSpPr>
        <p:spPr>
          <a:xfrm flipH="1">
            <a:off x="3117240" y="1992960"/>
            <a:ext cx="14400" cy="379044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Line 7"/>
          <p:cNvSpPr/>
          <p:nvPr/>
        </p:nvSpPr>
        <p:spPr>
          <a:xfrm>
            <a:off x="4860000" y="1975320"/>
            <a:ext cx="0" cy="375444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Line 8"/>
          <p:cNvSpPr/>
          <p:nvPr/>
        </p:nvSpPr>
        <p:spPr>
          <a:xfrm>
            <a:off x="7380000" y="1992960"/>
            <a:ext cx="360" cy="374292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Line 9"/>
          <p:cNvSpPr/>
          <p:nvPr/>
        </p:nvSpPr>
        <p:spPr>
          <a:xfrm>
            <a:off x="144000" y="1635840"/>
            <a:ext cx="8686800" cy="36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Line 10"/>
          <p:cNvSpPr/>
          <p:nvPr/>
        </p:nvSpPr>
        <p:spPr>
          <a:xfrm>
            <a:off x="144000" y="2018520"/>
            <a:ext cx="8686800" cy="36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11"/>
          <p:cNvSpPr/>
          <p:nvPr/>
        </p:nvSpPr>
        <p:spPr>
          <a:xfrm>
            <a:off x="107640" y="6548760"/>
            <a:ext cx="65340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dos dados: Bond, Peter: Exploring the Solar System (2012)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9"/>
          <p:cNvPicPr/>
          <p:nvPr/>
        </p:nvPicPr>
        <p:blipFill>
          <a:blip r:embed="rId3" cstate="print"/>
          <a:stretch/>
        </p:blipFill>
        <p:spPr>
          <a:xfrm>
            <a:off x="35640" y="1099440"/>
            <a:ext cx="9108000" cy="5717880"/>
          </a:xfrm>
          <a:prstGeom prst="rect">
            <a:avLst/>
          </a:prstGeom>
          <a:ln>
            <a:noFill/>
          </a:ln>
        </p:spPr>
      </p:pic>
      <p:sp>
        <p:nvSpPr>
          <p:cNvPr id="174" name="TextShape 1"/>
          <p:cNvSpPr txBox="1"/>
          <p:nvPr/>
        </p:nvSpPr>
        <p:spPr>
          <a:xfrm>
            <a:off x="179640" y="0"/>
            <a:ext cx="8964000" cy="1142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Sistema Solar (próximo ao Sol)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5"/>
          <p:cNvSpPr/>
          <p:nvPr/>
        </p:nvSpPr>
        <p:spPr>
          <a:xfrm>
            <a:off x="0" y="6542280"/>
            <a:ext cx="914364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http://wall4all.me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6"/>
          <p:cNvSpPr/>
          <p:nvPr/>
        </p:nvSpPr>
        <p:spPr>
          <a:xfrm>
            <a:off x="5436000" y="1412640"/>
            <a:ext cx="331200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Figura fora de escala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163080" y="2047320"/>
            <a:ext cx="8838720" cy="396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t-BR" sz="1700" b="1" i="1" strike="noStrike" spc="-1">
                <a:solidFill>
                  <a:srgbClr val="FF5229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   </a:t>
            </a:r>
            <a:r>
              <a:rPr lang="pt-BR" sz="20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Nome        Rotação      Translação        Dist. Média Sol       Extensão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57120" y="476640"/>
            <a:ext cx="8229240" cy="9284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Dados: planetas anões oficiais
</a:t>
            </a:r>
            <a:r>
              <a:rPr lang="pt-BR" sz="4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(2016</a:t>
            </a:r>
            <a:r>
              <a:rPr lang="pt-BR" sz="4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)</a:t>
            </a:r>
            <a:endParaRPr lang="pt-BR" sz="1600" b="0" strike="noStrike" spc="-1" dirty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Line 3"/>
          <p:cNvSpPr/>
          <p:nvPr/>
        </p:nvSpPr>
        <p:spPr>
          <a:xfrm>
            <a:off x="1761480" y="2462400"/>
            <a:ext cx="6480" cy="272304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Line 4"/>
          <p:cNvSpPr/>
          <p:nvPr/>
        </p:nvSpPr>
        <p:spPr>
          <a:xfrm flipV="1">
            <a:off x="216000" y="5157000"/>
            <a:ext cx="8532360" cy="2448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Line 5"/>
          <p:cNvSpPr/>
          <p:nvPr/>
        </p:nvSpPr>
        <p:spPr>
          <a:xfrm>
            <a:off x="3262320" y="2455560"/>
            <a:ext cx="13320" cy="272988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Line 6"/>
          <p:cNvSpPr/>
          <p:nvPr/>
        </p:nvSpPr>
        <p:spPr>
          <a:xfrm flipH="1">
            <a:off x="4996080" y="2448720"/>
            <a:ext cx="7920" cy="270828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Line 7"/>
          <p:cNvSpPr/>
          <p:nvPr/>
        </p:nvSpPr>
        <p:spPr>
          <a:xfrm>
            <a:off x="7380000" y="2424960"/>
            <a:ext cx="360" cy="273204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Line 8"/>
          <p:cNvSpPr/>
          <p:nvPr/>
        </p:nvSpPr>
        <p:spPr>
          <a:xfrm>
            <a:off x="144000" y="2067840"/>
            <a:ext cx="8686800" cy="36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Line 9"/>
          <p:cNvSpPr/>
          <p:nvPr/>
        </p:nvSpPr>
        <p:spPr>
          <a:xfrm>
            <a:off x="144000" y="2450520"/>
            <a:ext cx="8686800" cy="360"/>
          </a:xfrm>
          <a:prstGeom prst="line">
            <a:avLst/>
          </a:prstGeom>
          <a:ln w="19080">
            <a:solidFill>
              <a:schemeClr val="accent2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10"/>
          <p:cNvSpPr/>
          <p:nvPr/>
        </p:nvSpPr>
        <p:spPr>
          <a:xfrm>
            <a:off x="107640" y="6548760"/>
            <a:ext cx="65340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Fonte dos dados: NASA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11"/>
          <p:cNvSpPr/>
          <p:nvPr/>
        </p:nvSpPr>
        <p:spPr>
          <a:xfrm>
            <a:off x="182160" y="2663640"/>
            <a:ext cx="9070200" cy="225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r>
              <a:rPr lang="pt-BR" sz="20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Ceres               9,1 horas          4,6 anos     414 milhões km        952 km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Plutão                 6,4 dias         248 anos      5,9 bilhões km       2374 km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Haumea             4 horas       284 anos         6,5 bilhões km       1920 km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0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Makemake   22,5 horas       310 anos         6,8 bilhões km       1392 km
Eris                 25,9 horas        557 anos      10,1 bilhões km       2336 km   </a:t>
            </a:r>
            <a:r>
              <a:rPr lang="pt-BR" sz="2200" b="1" i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/>
          <p:cNvPicPr/>
          <p:nvPr/>
        </p:nvPicPr>
        <p:blipFill>
          <a:blip r:embed="rId3" cstate="print"/>
          <a:stretch/>
        </p:blipFill>
        <p:spPr>
          <a:xfrm>
            <a:off x="0" y="802800"/>
            <a:ext cx="9143640" cy="6054840"/>
          </a:xfrm>
          <a:prstGeom prst="rect">
            <a:avLst/>
          </a:prstGeom>
          <a:ln>
            <a:noFill/>
          </a:ln>
        </p:spPr>
      </p:pic>
      <p:sp>
        <p:nvSpPr>
          <p:cNvPr id="181" name="TextShape 1"/>
          <p:cNvSpPr txBox="1"/>
          <p:nvPr/>
        </p:nvSpPr>
        <p:spPr>
          <a:xfrm>
            <a:off x="685800" y="11664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Estrutura do Sistema Solar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539640" y="3501000"/>
            <a:ext cx="2071440" cy="7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Cinturão de asteroides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5796000" y="3789000"/>
            <a:ext cx="2431800" cy="7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Cinturão de Edgeworth-Kuiper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6732360" y="5796000"/>
            <a:ext cx="1979280" cy="7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Nuvem de Oort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5"/>
          <p:cNvSpPr/>
          <p:nvPr/>
        </p:nvSpPr>
        <p:spPr>
          <a:xfrm flipH="1" flipV="1">
            <a:off x="5219280" y="3644280"/>
            <a:ext cx="935640" cy="28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bg1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6"/>
          <p:cNvSpPr/>
          <p:nvPr/>
        </p:nvSpPr>
        <p:spPr>
          <a:xfrm flipH="1">
            <a:off x="1403640" y="4215240"/>
            <a:ext cx="64080" cy="94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bg1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7"/>
          <p:cNvSpPr/>
          <p:nvPr/>
        </p:nvSpPr>
        <p:spPr>
          <a:xfrm>
            <a:off x="432000" y="1303560"/>
            <a:ext cx="8711640" cy="51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NO: entre 30 mil e 100 mil UA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8"/>
          <p:cNvSpPr/>
          <p:nvPr/>
        </p:nvSpPr>
        <p:spPr>
          <a:xfrm>
            <a:off x="0" y="6542280"/>
            <a:ext cx="9143640" cy="27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http://discovermagazine.com/2004/nov/cover#.UjtJr3-O74w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9"/>
          <p:cNvSpPr/>
          <p:nvPr/>
        </p:nvSpPr>
        <p:spPr>
          <a:xfrm>
            <a:off x="467640" y="2565000"/>
            <a:ext cx="8711640" cy="51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CA: entre 1,5 e 5 UA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10"/>
          <p:cNvSpPr/>
          <p:nvPr/>
        </p:nvSpPr>
        <p:spPr>
          <a:xfrm>
            <a:off x="432000" y="1917000"/>
            <a:ext cx="8711640" cy="51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FFC000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CE-K: entre 30 e 50 UA</a:t>
            </a:r>
            <a:endParaRPr lang="pt-B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189">
                                            <p:txEl>
                                              <p:p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2000"/>
                                        <p:tgtEl>
                                          <p:spTgt spid="190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187">
                                            <p:txEl>
                                              <p:p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6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714240" y="2643120"/>
            <a:ext cx="7772040" cy="171432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Formação</a:t>
            </a:r>
            <a:endParaRPr lang="pt-BR" sz="1600" b="0" strike="noStrike" spc="-1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323640" y="1052640"/>
            <a:ext cx="8280720" cy="547236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3200" b="0" strike="noStrike" spc="-1" dirty="0">
                <a:solidFill>
                  <a:srgbClr val="8585E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pt-BR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há 4,6 bilhões de anos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3520" indent="-533160"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colapso de nuvem de gás e poeira 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3520" indent="-533160"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formação conjunta de vários </a:t>
            </a:r>
            <a:r>
              <a:rPr lang="pt-BR" sz="3200" b="0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SP’s</a:t>
            </a:r>
            <a:r>
              <a:rPr lang="pt-BR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(?)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33520" indent="-533160" algn="just"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32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rotação aumenta com o colapso: disco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2"/>
          <p:cNvPicPr/>
          <p:nvPr/>
        </p:nvPicPr>
        <p:blipFill>
          <a:blip r:embed="rId3" cstate="print"/>
          <a:stretch/>
        </p:blipFill>
        <p:spPr>
          <a:xfrm>
            <a:off x="259560" y="0"/>
            <a:ext cx="8704800" cy="6857640"/>
          </a:xfrm>
          <a:prstGeom prst="rect">
            <a:avLst/>
          </a:prstGeom>
          <a:ln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3762720" y="55800"/>
            <a:ext cx="54896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Crédito da imagem: Mark Garlick/Sciencephoto Library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251640" y="1196640"/>
            <a:ext cx="8640720" cy="489636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45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período de muitas colisões, 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FFC000"/>
              </a:buClr>
              <a:buFont typeface="Wingdings" charset="2"/>
              <a:buChar char=""/>
            </a:pPr>
            <a:r>
              <a:rPr lang="pt-BR" sz="4500" b="0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explicação para um dos grandes mistérios da Astronomia...</a:t>
            </a:r>
            <a:endParaRPr lang="pt-BR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770480" y="1124640"/>
            <a:ext cx="542520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 formação da Lua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Picture 2">
            <a:hlinkClick r:id="rId2" action="ppaction://hlinkfile"/>
          </p:cNvPr>
          <p:cNvPicPr/>
          <p:nvPr/>
        </p:nvPicPr>
        <p:blipFill>
          <a:blip r:embed="rId3" cstate="print"/>
          <a:stretch/>
        </p:blipFill>
        <p:spPr>
          <a:xfrm>
            <a:off x="3420000" y="2565000"/>
            <a:ext cx="2510640" cy="2519640"/>
          </a:xfrm>
          <a:prstGeom prst="rect">
            <a:avLst/>
          </a:prstGeom>
          <a:ln w="31680">
            <a:solidFill>
              <a:srgbClr val="FFC000"/>
            </a:solidFill>
            <a:miter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7902</TotalTime>
  <Words>996</Words>
  <Application>Microsoft Office PowerPoint</Application>
  <PresentationFormat>Apresentação na tela (4:3)</PresentationFormat>
  <Paragraphs>358</Paragraphs>
  <Slides>30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30</vt:i4>
      </vt:variant>
    </vt:vector>
  </HeadingPairs>
  <TitlesOfParts>
    <vt:vector size="42" baseType="lpstr">
      <vt:lpstr>Arial</vt:lpstr>
      <vt:lpstr>Century Gothic</vt:lpstr>
      <vt:lpstr>Courier New</vt:lpstr>
      <vt:lpstr>DejaVu Sans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subject/>
  <dc:creator>Iagusp</dc:creator>
  <dc:description/>
  <cp:lastModifiedBy>ANDRE</cp:lastModifiedBy>
  <cp:revision>503</cp:revision>
  <cp:lastPrinted>2000-05-01T12:23:36Z</cp:lastPrinted>
  <dcterms:created xsi:type="dcterms:W3CDTF">1995-06-17T23:31:02Z</dcterms:created>
  <dcterms:modified xsi:type="dcterms:W3CDTF">2017-10-19T19:47:38Z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19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31</vt:i4>
  </property>
</Properties>
</file>