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961" r:id="rId2"/>
    <p:sldId id="969" r:id="rId3"/>
    <p:sldId id="1012" r:id="rId4"/>
    <p:sldId id="971" r:id="rId5"/>
    <p:sldId id="982" r:id="rId6"/>
    <p:sldId id="975" r:id="rId7"/>
    <p:sldId id="976" r:id="rId8"/>
    <p:sldId id="977" r:id="rId9"/>
    <p:sldId id="978" r:id="rId10"/>
    <p:sldId id="979" r:id="rId11"/>
    <p:sldId id="989" r:id="rId12"/>
    <p:sldId id="998" r:id="rId13"/>
    <p:sldId id="1016" r:id="rId14"/>
    <p:sldId id="1003" r:id="rId15"/>
    <p:sldId id="1013" r:id="rId16"/>
    <p:sldId id="1004" r:id="rId17"/>
    <p:sldId id="1005" r:id="rId18"/>
    <p:sldId id="1006" r:id="rId19"/>
    <p:sldId id="1007" r:id="rId20"/>
    <p:sldId id="1018" r:id="rId21"/>
    <p:sldId id="1017" r:id="rId22"/>
    <p:sldId id="1009" r:id="rId23"/>
    <p:sldId id="1010" r:id="rId24"/>
    <p:sldId id="988" r:id="rId25"/>
    <p:sldId id="1014" r:id="rId26"/>
    <p:sldId id="1015" r:id="rId27"/>
    <p:sldId id="1019" r:id="rId28"/>
    <p:sldId id="1021" r:id="rId2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99"/>
    <a:srgbClr val="00FF00"/>
    <a:srgbClr val="000066"/>
    <a:srgbClr val="0066FF"/>
    <a:srgbClr val="143C2B"/>
    <a:srgbClr val="005392"/>
    <a:srgbClr val="0000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4" autoAdjust="0"/>
  </p:normalViewPr>
  <p:slideViewPr>
    <p:cSldViewPr>
      <p:cViewPr varScale="1">
        <p:scale>
          <a:sx n="81" d="100"/>
          <a:sy n="81" d="100"/>
        </p:scale>
        <p:origin x="1454" y="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Em São Carlos e região, o Sol, no Solstício de Verão, fica </a:t>
            </a:r>
            <a:r>
              <a:rPr lang="pt-BR" sz="1200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acima do horizonte</a:t>
            </a:r>
            <a:r>
              <a:rPr lang="pt-BR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por cerca de 1h30min a mais em relação aos equinócios</a:t>
            </a:r>
          </a:p>
          <a:p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No Solstício de Inverno, este é o tempo adicional que ele fica </a:t>
            </a:r>
            <a:r>
              <a:rPr lang="pt-BR" sz="1200" u="sng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abaixo do horizonte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, ou seja, a “noite” fica 1h30min maior nessa época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diferença entre o tempo que o Sol fica acima do horizonte entre os Solstícios de Inverno e Verão, então, chega a 3h!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eclipticsimulator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Estações do ano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grpSp>
        <p:nvGrpSpPr>
          <p:cNvPr id="11" name="Agrupar 10"/>
          <p:cNvGrpSpPr/>
          <p:nvPr/>
        </p:nvGrpSpPr>
        <p:grpSpPr>
          <a:xfrm>
            <a:off x="2866536" y="104175"/>
            <a:ext cx="4055214" cy="1589724"/>
            <a:chOff x="2843808" y="79211"/>
            <a:chExt cx="4055214" cy="1589724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51609"/>
            <a:ext cx="3198118" cy="136269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29539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do Sol nos equinócios e nos solstícios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9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0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00B050"/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00B050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3" name="Elipse 8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4" name="Conector reto 83"/>
            <p:cNvCxnSpPr>
              <a:stCxn id="8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Conector reto 8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1" name="Lua 90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92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8" name="Arco 97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Arco 98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FFFF0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Arco 99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4962177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2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95536" y="5445224"/>
            <a:ext cx="2268760" cy="864096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39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0" name="Elipse 39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 animBg="1"/>
      <p:bldP spid="53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do Sol nos equinócios e nos solstícios</a:t>
            </a: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501008"/>
            <a:ext cx="2304256" cy="752164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80501" y="3205162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152078" y="2494156"/>
            <a:ext cx="627834" cy="179894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3955774" y="1977887"/>
            <a:ext cx="811435" cy="2460549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10254" y="1888273"/>
            <a:ext cx="811439" cy="233281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783980" y="4300654"/>
            <a:ext cx="749109" cy="214878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>
            <a:stCxn id="47" idx="5"/>
          </p:cNvCxnSpPr>
          <p:nvPr/>
        </p:nvCxnSpPr>
        <p:spPr bwMode="auto">
          <a:xfrm>
            <a:off x="4725767" y="4303756"/>
            <a:ext cx="750905" cy="222350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724293" y="4230029"/>
            <a:ext cx="577116" cy="160424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00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445224"/>
            <a:ext cx="2268760" cy="864096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6" name="Elipse 45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54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684776" y="908720"/>
            <a:ext cx="8101408" cy="526297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Inverno: maior noite do ano</a:t>
            </a: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Verão: menor noite do ano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São Carlos e região: 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solstícios-equinócios –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diferença de 1h20min</a:t>
            </a: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lvl="1" algn="just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diferenças entre solstícios: </a:t>
            </a: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chega a quase 3h (2h40min)</a:t>
            </a:r>
          </a:p>
          <a:p>
            <a:pPr algn="just">
              <a:buClr>
                <a:schemeClr val="accent2">
                  <a:lumMod val="40000"/>
                  <a:lumOff val="60000"/>
                </a:schemeClr>
              </a:buClr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 visão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geocêntrica</a:t>
            </a: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das estações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07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61835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50678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950404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827767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834375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692990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612990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950962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620374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49055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207778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78670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643205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946632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556876"/>
            <a:ext cx="9396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ítulo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Zonas climáticas da Terra</a:t>
            </a:r>
            <a:endParaRPr lang="pt-B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340825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Lembrar: a Terra tem rotação!</a:t>
            </a:r>
          </a:p>
        </p:txBody>
      </p:sp>
      <p:grpSp>
        <p:nvGrpSpPr>
          <p:cNvPr id="25" name="Grupo 24"/>
          <p:cNvGrpSpPr>
            <a:grpSpLocks noChangeAspect="1"/>
          </p:cNvGrpSpPr>
          <p:nvPr/>
        </p:nvGrpSpPr>
        <p:grpSpPr>
          <a:xfrm rot="-1560000">
            <a:off x="2173511" y="1138535"/>
            <a:ext cx="4504510" cy="5307105"/>
            <a:chOff x="6454133" y="2796224"/>
            <a:chExt cx="1143277" cy="1346983"/>
          </a:xfrm>
        </p:grpSpPr>
        <p:cxnSp>
          <p:nvCxnSpPr>
            <p:cNvPr id="28" name="Conector reto 27"/>
            <p:cNvCxnSpPr>
              <a:endCxn id="42" idx="0"/>
            </p:cNvCxnSpPr>
            <p:nvPr/>
          </p:nvCxnSpPr>
          <p:spPr bwMode="auto">
            <a:xfrm rot="1560000" flipH="1" flipV="1">
              <a:off x="7016745" y="2796224"/>
              <a:ext cx="9138" cy="1346983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0" name="Grupo 53"/>
            <p:cNvGrpSpPr>
              <a:grpSpLocks noChangeAspect="1"/>
            </p:cNvGrpSpPr>
            <p:nvPr/>
          </p:nvGrpSpPr>
          <p:grpSpPr>
            <a:xfrm rot="10800000">
              <a:off x="6454133" y="2901798"/>
              <a:ext cx="1143277" cy="1110920"/>
              <a:chOff x="2799991" y="1605006"/>
              <a:chExt cx="1118483" cy="1086862"/>
            </a:xfrm>
          </p:grpSpPr>
          <p:grpSp>
            <p:nvGrpSpPr>
              <p:cNvPr id="35" name="Grupo 76"/>
              <p:cNvGrpSpPr/>
              <p:nvPr/>
            </p:nvGrpSpPr>
            <p:grpSpPr>
              <a:xfrm>
                <a:off x="2799991" y="1606463"/>
                <a:ext cx="1107011" cy="1078514"/>
                <a:chOff x="3967884" y="2547917"/>
                <a:chExt cx="1107011" cy="1078514"/>
              </a:xfrm>
            </p:grpSpPr>
            <p:pic>
              <p:nvPicPr>
                <p:cNvPr id="39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lum bright="7000" contrast="4000"/>
                </a:blip>
                <a:srcRect/>
                <a:stretch>
                  <a:fillRect/>
                </a:stretch>
              </p:blipFill>
              <p:spPr bwMode="auto">
                <a:xfrm rot="12420000">
                  <a:off x="3996416" y="2547917"/>
                  <a:ext cx="1078479" cy="1078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" name="Lua 39"/>
                <p:cNvSpPr/>
                <p:nvPr/>
              </p:nvSpPr>
              <p:spPr bwMode="auto">
                <a:xfrm>
                  <a:off x="3967884" y="2559290"/>
                  <a:ext cx="504000" cy="1043999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lvl="0" indent="0" algn="ctr" defTabSz="36576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6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Helvetica 55 Roman" panose="000B0500000000000000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Elipse 37"/>
              <p:cNvSpPr>
                <a:spLocks noChangeAspect="1"/>
              </p:cNvSpPr>
              <p:nvPr/>
            </p:nvSpPr>
            <p:spPr>
              <a:xfrm rot="10800000">
                <a:off x="2816555" y="1605006"/>
                <a:ext cx="1101919" cy="1086862"/>
              </a:xfrm>
              <a:prstGeom prst="ellipse">
                <a:avLst/>
              </a:prstGeom>
              <a:noFill/>
              <a:ln w="1682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Círculo Polar Ártico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Círculo Polar Antártico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Calota Polar Antártica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Calota Polar Ártica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Corda 11"/>
          <p:cNvSpPr/>
          <p:nvPr/>
        </p:nvSpPr>
        <p:spPr bwMode="auto">
          <a:xfrm rot="10800000" flipH="1">
            <a:off x="2267998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369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Trópico de Câncer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Equador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3156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Trópico de Capricórnio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012160" y="141277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Figura fora de escala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73226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9" name="Text Box 141"/>
          <p:cNvSpPr txBox="1">
            <a:spLocks noChangeArrowheads="1"/>
          </p:cNvSpPr>
          <p:nvPr/>
        </p:nvSpPr>
        <p:spPr bwMode="auto">
          <a:xfrm>
            <a:off x="10484" y="6433391"/>
            <a:ext cx="914400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</a:t>
            </a:r>
            <a:r>
              <a:rPr kumimoji="0" lang="pt-B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André Luiz da Silva/CDA/CDCC/USP; fonte da animação da Terra girando: http://www.perceptions.couk.com/coriolis.html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41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93754"/>
            <a:ext cx="55167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05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82512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38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78898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93754"/>
            <a:ext cx="55167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66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0" y="6593754"/>
            <a:ext cx="55167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15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9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2" name="Corda 71"/>
          <p:cNvSpPr/>
          <p:nvPr/>
        </p:nvSpPr>
        <p:spPr bwMode="auto">
          <a:xfrm rot="12180000" flipH="1">
            <a:off x="2289911" y="1636940"/>
            <a:ext cx="4206601" cy="4227632"/>
          </a:xfrm>
          <a:prstGeom prst="chord">
            <a:avLst>
              <a:gd name="adj1" fmla="val 5367338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0" y="6593754"/>
            <a:ext cx="55167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4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solstícios e equinócios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85532" y="3762262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pendular</a:t>
            </a:r>
          </a:p>
        </p:txBody>
      </p:sp>
      <p:grpSp>
        <p:nvGrpSpPr>
          <p:cNvPr id="2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CaixaDeTexto 33"/>
          <p:cNvSpPr txBox="1"/>
          <p:nvPr/>
        </p:nvSpPr>
        <p:spPr>
          <a:xfrm>
            <a:off x="0" y="6593754"/>
            <a:ext cx="55167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1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lipse 3"/>
          <p:cNvSpPr>
            <a:spLocks noChangeAspect="1"/>
          </p:cNvSpPr>
          <p:nvPr/>
        </p:nvSpPr>
        <p:spPr bwMode="auto">
          <a:xfrm rot="-1380000">
            <a:off x="1422418" y="750654"/>
            <a:ext cx="6048000" cy="6048000"/>
          </a:xfrm>
          <a:prstGeom prst="ellipse">
            <a:avLst/>
          </a:prstGeom>
          <a:gradFill>
            <a:gsLst>
              <a:gs pos="50000">
                <a:schemeClr val="tx1">
                  <a:alpha val="0"/>
                </a:schemeClr>
              </a:gs>
              <a:gs pos="49000">
                <a:schemeClr val="tx1">
                  <a:alpha val="75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>
            <a:off x="997474" y="359626"/>
            <a:ext cx="6804000" cy="6804000"/>
          </a:xfrm>
          <a:prstGeom prst="ellipse">
            <a:avLst/>
          </a:prstGeom>
          <a:gradFill flip="none" rotWithShape="1">
            <a:gsLst>
              <a:gs pos="61000">
                <a:srgbClr val="003179">
                  <a:alpha val="0"/>
                </a:srgbClr>
              </a:gs>
              <a:gs pos="62000">
                <a:srgbClr val="0000FF">
                  <a:alpha val="59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49289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1786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953475" y="614518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45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60" ptsTypes="FfafaFA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 visão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heliocêntrica</a:t>
            </a: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das estações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98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anose="000B0500000000000000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/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3657600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</p:grpSp>
      </p:grpSp>
      <p:sp>
        <p:nvSpPr>
          <p:cNvPr id="10" name="Corda 9"/>
          <p:cNvSpPr/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anose="000B0500000000000000" pitchFamily="34" charset="0"/>
            </a:endParaRPr>
          </a:p>
        </p:txBody>
      </p: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defTabSz="3657600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anose="000B0500000000000000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defTabSz="3657600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anose="000B0500000000000000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745068" y="11191424"/>
                <a:ext cx="1284638" cy="2541861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defTabSz="3657600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anose="000B0500000000000000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47873" y="120802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Arco 45"/>
          <p:cNvSpPr/>
          <p:nvPr/>
        </p:nvSpPr>
        <p:spPr bwMode="auto">
          <a:xfrm rot="12511595">
            <a:off x="1614298" y="3180140"/>
            <a:ext cx="1046675" cy="282543"/>
          </a:xfrm>
          <a:prstGeom prst="arc">
            <a:avLst>
              <a:gd name="adj1" fmla="val 11006249"/>
              <a:gd name="adj2" fmla="val 2128141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Arco 54"/>
          <p:cNvSpPr/>
          <p:nvPr/>
        </p:nvSpPr>
        <p:spPr bwMode="auto">
          <a:xfrm rot="12511595">
            <a:off x="3740326" y="5249634"/>
            <a:ext cx="1740094" cy="326551"/>
          </a:xfrm>
          <a:prstGeom prst="arc">
            <a:avLst>
              <a:gd name="adj1" fmla="val 11128213"/>
              <a:gd name="adj2" fmla="val 21361646"/>
            </a:avLst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Arco 55"/>
          <p:cNvSpPr/>
          <p:nvPr/>
        </p:nvSpPr>
        <p:spPr bwMode="auto">
          <a:xfrm rot="12511595">
            <a:off x="4129911" y="1832592"/>
            <a:ext cx="666161" cy="114042"/>
          </a:xfrm>
          <a:prstGeom prst="arc">
            <a:avLst>
              <a:gd name="adj1" fmla="val 10843277"/>
              <a:gd name="adj2" fmla="val 21452755"/>
            </a:avLst>
          </a:prstGeom>
          <a:noFill/>
          <a:ln w="222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7" name="Grupo 28"/>
          <p:cNvGrpSpPr>
            <a:grpSpLocks noChangeAspect="1"/>
          </p:cNvGrpSpPr>
          <p:nvPr/>
        </p:nvGrpSpPr>
        <p:grpSpPr>
          <a:xfrm>
            <a:off x="3085052" y="2053973"/>
            <a:ext cx="2712507" cy="2721901"/>
            <a:chOff x="4142654" y="2100794"/>
            <a:chExt cx="4721895" cy="4674769"/>
          </a:xfrm>
        </p:grpSpPr>
        <p:sp>
          <p:nvSpPr>
            <p:cNvPr id="58" name="Elipse 57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60" name="Arco 59"/>
          <p:cNvSpPr/>
          <p:nvPr/>
        </p:nvSpPr>
        <p:spPr bwMode="auto">
          <a:xfrm rot="12511595">
            <a:off x="6493110" y="3229730"/>
            <a:ext cx="1046675" cy="282543"/>
          </a:xfrm>
          <a:prstGeom prst="arc">
            <a:avLst>
              <a:gd name="adj1" fmla="val 11010758"/>
              <a:gd name="adj2" fmla="val 2139040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Text Box 141"/>
          <p:cNvSpPr txBox="1">
            <a:spLocks noChangeArrowheads="1"/>
          </p:cNvSpPr>
          <p:nvPr/>
        </p:nvSpPr>
        <p:spPr bwMode="auto">
          <a:xfrm>
            <a:off x="0" y="6567155"/>
            <a:ext cx="914400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: André Luiz da Silva/CDA/CDCC/USP; fonte da animação da Terra girando: http://www.perceptions.couk.com/coriolis.html</a:t>
            </a:r>
            <a:endParaRPr lang="pt-BR" sz="10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Arco 60"/>
          <p:cNvSpPr>
            <a:spLocks noChangeAspect="1"/>
          </p:cNvSpPr>
          <p:nvPr/>
        </p:nvSpPr>
        <p:spPr bwMode="auto">
          <a:xfrm rot="12311640">
            <a:off x="2026770" y="2920225"/>
            <a:ext cx="513420" cy="153453"/>
          </a:xfrm>
          <a:prstGeom prst="arc">
            <a:avLst>
              <a:gd name="adj1" fmla="val 10914673"/>
              <a:gd name="adj2" fmla="val 2134661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Arco 61"/>
          <p:cNvSpPr/>
          <p:nvPr/>
        </p:nvSpPr>
        <p:spPr bwMode="auto">
          <a:xfrm rot="12311640">
            <a:off x="6932410" y="2972355"/>
            <a:ext cx="513420" cy="153453"/>
          </a:xfrm>
          <a:prstGeom prst="arc">
            <a:avLst>
              <a:gd name="adj1" fmla="val 11077722"/>
              <a:gd name="adj2" fmla="val 21526639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Arco 63"/>
          <p:cNvSpPr>
            <a:spLocks noChangeAspect="1"/>
          </p:cNvSpPr>
          <p:nvPr/>
        </p:nvSpPr>
        <p:spPr bwMode="auto">
          <a:xfrm rot="12311640">
            <a:off x="4455756" y="4725824"/>
            <a:ext cx="759860" cy="227110"/>
          </a:xfrm>
          <a:prstGeom prst="arc">
            <a:avLst>
              <a:gd name="adj1" fmla="val 10936656"/>
              <a:gd name="adj2" fmla="val 21414676"/>
            </a:avLst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Arco 64"/>
          <p:cNvSpPr>
            <a:spLocks noChangeAspect="1"/>
          </p:cNvSpPr>
          <p:nvPr/>
        </p:nvSpPr>
        <p:spPr bwMode="auto">
          <a:xfrm rot="12311640">
            <a:off x="4416837" y="1622059"/>
            <a:ext cx="328588" cy="98210"/>
          </a:xfrm>
          <a:prstGeom prst="arc">
            <a:avLst>
              <a:gd name="adj1" fmla="val 11051214"/>
              <a:gd name="adj2" fmla="val 21468020"/>
            </a:avLst>
          </a:prstGeom>
          <a:noFill/>
          <a:ln w="190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61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60" grpId="0" animBg="1"/>
      <p:bldP spid="60" grpId="1" animBg="1"/>
      <p:bldP spid="54" grpId="0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heliocêntrica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anose="000B0500000000000000" pitchFamily="34" charset="0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/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defTabSz="3657600"/>
                  <a:endParaRPr kumimoji="0" lang="pt-BR" sz="6000" b="0" i="0" u="none" strike="noStrike" cap="none" normalizeH="0" baseline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6000" b="0">
                  <a:latin typeface="Helvetica 55 Roman" panose="000B0500000000000000" pitchFamily="34" charset="0"/>
                </a:endParaRPr>
              </a:p>
            </p:txBody>
          </p:sp>
        </p:grpSp>
      </p:grpSp>
      <p:sp>
        <p:nvSpPr>
          <p:cNvPr id="10" name="Corda 9"/>
          <p:cNvSpPr/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algn="ctr"/>
            <a:endParaRPr lang="pt-BR" sz="6000" b="0">
              <a:latin typeface="Helvetica 55 Roman" panose="000B0500000000000000" pitchFamily="34" charset="0"/>
            </a:endParaRPr>
          </a:p>
        </p:txBody>
      </p: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defTabSz="3657600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anose="000B0500000000000000" pitchFamily="34" charset="0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anose="000B0500000000000000" pitchFamily="34" charset="0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defTabSz="3657600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anose="000B0500000000000000" pitchFamily="34" charset="0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745068" y="11191424"/>
                <a:ext cx="1284638" cy="2541861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defTabSz="3657600"/>
                    <a:endParaRPr kumimoji="0" lang="pt-BR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Helvetica 55 Roman" panose="000B0500000000000000" pitchFamily="34" charset="0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6000" b="0">
                    <a:latin typeface="Helvetica 55 Roman" panose="000B0500000000000000" pitchFamily="34" charset="0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47873" y="120802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junho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dezembro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Arco 45"/>
          <p:cNvSpPr/>
          <p:nvPr/>
        </p:nvSpPr>
        <p:spPr bwMode="auto">
          <a:xfrm rot="12511595">
            <a:off x="1614298" y="3180140"/>
            <a:ext cx="1046675" cy="282543"/>
          </a:xfrm>
          <a:prstGeom prst="arc">
            <a:avLst>
              <a:gd name="adj1" fmla="val 11006249"/>
              <a:gd name="adj2" fmla="val 2128141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Arco 54"/>
          <p:cNvSpPr/>
          <p:nvPr/>
        </p:nvSpPr>
        <p:spPr bwMode="auto">
          <a:xfrm rot="12511595">
            <a:off x="3740326" y="5249634"/>
            <a:ext cx="1740094" cy="326551"/>
          </a:xfrm>
          <a:prstGeom prst="arc">
            <a:avLst>
              <a:gd name="adj1" fmla="val 11128213"/>
              <a:gd name="adj2" fmla="val 21361646"/>
            </a:avLst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Arco 55"/>
          <p:cNvSpPr/>
          <p:nvPr/>
        </p:nvSpPr>
        <p:spPr bwMode="auto">
          <a:xfrm rot="12511595">
            <a:off x="4129911" y="1832592"/>
            <a:ext cx="666161" cy="114042"/>
          </a:xfrm>
          <a:prstGeom prst="arc">
            <a:avLst>
              <a:gd name="adj1" fmla="val 10843277"/>
              <a:gd name="adj2" fmla="val 21452755"/>
            </a:avLst>
          </a:prstGeom>
          <a:noFill/>
          <a:ln w="222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7" name="Grupo 28"/>
          <p:cNvGrpSpPr>
            <a:grpSpLocks noChangeAspect="1"/>
          </p:cNvGrpSpPr>
          <p:nvPr/>
        </p:nvGrpSpPr>
        <p:grpSpPr>
          <a:xfrm>
            <a:off x="3085052" y="2053973"/>
            <a:ext cx="2712507" cy="2721901"/>
            <a:chOff x="4142654" y="2100794"/>
            <a:chExt cx="4721895" cy="4674769"/>
          </a:xfrm>
        </p:grpSpPr>
        <p:sp>
          <p:nvSpPr>
            <p:cNvPr id="58" name="Elipse 57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60" name="Arco 59"/>
          <p:cNvSpPr/>
          <p:nvPr/>
        </p:nvSpPr>
        <p:spPr bwMode="auto">
          <a:xfrm rot="12511595">
            <a:off x="6493110" y="3229730"/>
            <a:ext cx="1046675" cy="282543"/>
          </a:xfrm>
          <a:prstGeom prst="arc">
            <a:avLst>
              <a:gd name="adj1" fmla="val 11010758"/>
              <a:gd name="adj2" fmla="val 2139040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Text Box 141"/>
          <p:cNvSpPr txBox="1">
            <a:spLocks noChangeArrowheads="1"/>
          </p:cNvSpPr>
          <p:nvPr/>
        </p:nvSpPr>
        <p:spPr bwMode="auto">
          <a:xfrm>
            <a:off x="0" y="6567155"/>
            <a:ext cx="914400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</a:t>
            </a:r>
            <a:r>
              <a:rPr lang="pt-BR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: André Luiz da Silva/CDA/CDCC/USP; fonte da animação da Terra girando: http://www.perceptions.couk.com/coriolis.html</a:t>
            </a:r>
            <a:endParaRPr lang="pt-BR" sz="10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Arco 60"/>
          <p:cNvSpPr>
            <a:spLocks noChangeAspect="1"/>
          </p:cNvSpPr>
          <p:nvPr/>
        </p:nvSpPr>
        <p:spPr bwMode="auto">
          <a:xfrm rot="12311640">
            <a:off x="2026770" y="2920225"/>
            <a:ext cx="513420" cy="153453"/>
          </a:xfrm>
          <a:prstGeom prst="arc">
            <a:avLst>
              <a:gd name="adj1" fmla="val 10914673"/>
              <a:gd name="adj2" fmla="val 2134661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Arco 61"/>
          <p:cNvSpPr/>
          <p:nvPr/>
        </p:nvSpPr>
        <p:spPr bwMode="auto">
          <a:xfrm rot="12311640">
            <a:off x="6932410" y="2972355"/>
            <a:ext cx="513420" cy="153453"/>
          </a:xfrm>
          <a:prstGeom prst="arc">
            <a:avLst>
              <a:gd name="adj1" fmla="val 11077722"/>
              <a:gd name="adj2" fmla="val 21526639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Arco 63"/>
          <p:cNvSpPr>
            <a:spLocks noChangeAspect="1"/>
          </p:cNvSpPr>
          <p:nvPr/>
        </p:nvSpPr>
        <p:spPr bwMode="auto">
          <a:xfrm rot="12311640">
            <a:off x="4455756" y="4725824"/>
            <a:ext cx="759860" cy="227110"/>
          </a:xfrm>
          <a:prstGeom prst="arc">
            <a:avLst>
              <a:gd name="adj1" fmla="val 10936656"/>
              <a:gd name="adj2" fmla="val 21414676"/>
            </a:avLst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Arco 64"/>
          <p:cNvSpPr>
            <a:spLocks noChangeAspect="1"/>
          </p:cNvSpPr>
          <p:nvPr/>
        </p:nvSpPr>
        <p:spPr bwMode="auto">
          <a:xfrm rot="12311640">
            <a:off x="4416837" y="1622059"/>
            <a:ext cx="328588" cy="98210"/>
          </a:xfrm>
          <a:prstGeom prst="arc">
            <a:avLst>
              <a:gd name="adj1" fmla="val 11051214"/>
              <a:gd name="adj2" fmla="val 21468020"/>
            </a:avLst>
          </a:prstGeom>
          <a:noFill/>
          <a:ln w="190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76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8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568952" cy="1752600"/>
          </a:xfrm>
        </p:spPr>
        <p:txBody>
          <a:bodyPr/>
          <a:lstStyle/>
          <a:p>
            <a:pPr algn="just">
              <a:buClr>
                <a:schemeClr val="accent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Importante! 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Nas figuras anteriores usamos perspectiva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oblíqua.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Cuidado para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não interpretar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que a órbita é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achatada!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6858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Órbita vista “de cima”</a:t>
            </a:r>
          </a:p>
        </p:txBody>
      </p:sp>
      <p:sp>
        <p:nvSpPr>
          <p:cNvPr id="8" name="Elipse 7"/>
          <p:cNvSpPr/>
          <p:nvPr/>
        </p:nvSpPr>
        <p:spPr>
          <a:xfrm>
            <a:off x="2065655" y="1340485"/>
            <a:ext cx="4860925" cy="4860036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sp>
        <p:nvSpPr>
          <p:cNvPr id="16" name="Triângulo isósceles 15"/>
          <p:cNvSpPr/>
          <p:nvPr/>
        </p:nvSpPr>
        <p:spPr bwMode="auto">
          <a:xfrm rot="14563544">
            <a:off x="3049729" y="153452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035768">
            <a:off x="6065332" y="5302941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287020" y="422923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junho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092786" y="423125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dezembro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147052" y="128044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março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185450" y="60294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setembro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539845"/>
            <a:ext cx="914400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Crédito: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André Luiz da Silva/CDA/CDCC/USP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195258" y="9407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Figura fora de escala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564640" y="3245485"/>
            <a:ext cx="1104900" cy="1108710"/>
            <a:chOff x="2464" y="5111"/>
            <a:chExt cx="1740" cy="1746"/>
          </a:xfrm>
        </p:grpSpPr>
        <p:grpSp>
          <p:nvGrpSpPr>
            <p:cNvPr id="61" name="Grupo 40"/>
            <p:cNvGrpSpPr>
              <a:grpSpLocks noChangeAspect="1"/>
            </p:cNvGrpSpPr>
            <p:nvPr/>
          </p:nvGrpSpPr>
          <p:grpSpPr>
            <a:xfrm>
              <a:off x="2464" y="5111"/>
              <a:ext cx="1741" cy="1746"/>
              <a:chOff x="2288251" y="1307529"/>
              <a:chExt cx="4217128" cy="4227632"/>
            </a:xfrm>
          </p:grpSpPr>
          <p:sp>
            <p:nvSpPr>
              <p:cNvPr id="62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345" y="5655"/>
              <a:ext cx="634" cy="680"/>
              <a:chOff x="3345" y="5655"/>
              <a:chExt cx="634" cy="68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6388735" y="3222625"/>
            <a:ext cx="1104900" cy="1148080"/>
            <a:chOff x="10061" y="5075"/>
            <a:chExt cx="1740" cy="1808"/>
          </a:xfrm>
        </p:grpSpPr>
        <p:sp>
          <p:nvSpPr>
            <p:cNvPr id="10" name="Corda 9"/>
            <p:cNvSpPr/>
            <p:nvPr/>
          </p:nvSpPr>
          <p:spPr>
            <a:xfrm rot="13620000">
              <a:off x="10437" y="5075"/>
              <a:ext cx="1067" cy="1067"/>
            </a:xfrm>
            <a:prstGeom prst="chord">
              <a:avLst>
                <a:gd name="adj1" fmla="val 2398126"/>
                <a:gd name="adj2" fmla="val 13696459"/>
              </a:avLst>
            </a:prstGeom>
            <a:solidFill>
              <a:schemeClr val="tx2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97" tIns="182898" rIns="365797" bIns="182898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55 Roman" panose="000B05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55" name="Grupo 40"/>
            <p:cNvGrpSpPr>
              <a:grpSpLocks noChangeAspect="1"/>
            </p:cNvGrpSpPr>
            <p:nvPr/>
          </p:nvGrpSpPr>
          <p:grpSpPr>
            <a:xfrm rot="10800000">
              <a:off x="10061" y="5137"/>
              <a:ext cx="1741" cy="1746"/>
              <a:chOff x="2288251" y="1307529"/>
              <a:chExt cx="4217128" cy="4227632"/>
            </a:xfrm>
          </p:grpSpPr>
          <p:sp>
            <p:nvSpPr>
              <p:cNvPr id="56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0968" y="5655"/>
              <a:ext cx="634" cy="680"/>
              <a:chOff x="3345" y="5655"/>
              <a:chExt cx="634" cy="68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Can 69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018915" y="5631815"/>
            <a:ext cx="1108710" cy="1104900"/>
            <a:chOff x="6329" y="8869"/>
            <a:chExt cx="1746" cy="1740"/>
          </a:xfrm>
        </p:grpSpPr>
        <p:grpSp>
          <p:nvGrpSpPr>
            <p:cNvPr id="58" name="Grupo 40"/>
            <p:cNvGrpSpPr>
              <a:grpSpLocks noChangeAspect="1"/>
            </p:cNvGrpSpPr>
            <p:nvPr/>
          </p:nvGrpSpPr>
          <p:grpSpPr>
            <a:xfrm rot="16200000">
              <a:off x="6332" y="8866"/>
              <a:ext cx="1741" cy="1746"/>
              <a:chOff x="2288251" y="1307529"/>
              <a:chExt cx="4217128" cy="4227632"/>
            </a:xfrm>
          </p:grpSpPr>
          <p:sp>
            <p:nvSpPr>
              <p:cNvPr id="59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186" y="9423"/>
              <a:ext cx="634" cy="680"/>
              <a:chOff x="3345" y="5655"/>
              <a:chExt cx="634" cy="68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Can 72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963670" y="840740"/>
            <a:ext cx="1108710" cy="1104900"/>
            <a:chOff x="6242" y="1324"/>
            <a:chExt cx="1746" cy="1740"/>
          </a:xfrm>
        </p:grpSpPr>
        <p:grpSp>
          <p:nvGrpSpPr>
            <p:cNvPr id="3" name="Grupo 40"/>
            <p:cNvGrpSpPr>
              <a:grpSpLocks noChangeAspect="1"/>
            </p:cNvGrpSpPr>
            <p:nvPr/>
          </p:nvGrpSpPr>
          <p:grpSpPr>
            <a:xfrm rot="5400000">
              <a:off x="6245" y="1321"/>
              <a:ext cx="1741" cy="1746"/>
              <a:chOff x="2288251" y="1307529"/>
              <a:chExt cx="4217128" cy="4227632"/>
            </a:xfrm>
          </p:grpSpPr>
          <p:sp>
            <p:nvSpPr>
              <p:cNvPr id="5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115" y="1856"/>
              <a:ext cx="634" cy="680"/>
              <a:chOff x="3345" y="5655"/>
              <a:chExt cx="634" cy="68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Can 75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upo 28"/>
          <p:cNvGrpSpPr>
            <a:grpSpLocks noChangeAspect="1"/>
          </p:cNvGrpSpPr>
          <p:nvPr/>
        </p:nvGrpSpPr>
        <p:grpSpPr>
          <a:xfrm>
            <a:off x="3155637" y="2391817"/>
            <a:ext cx="2712507" cy="2721901"/>
            <a:chOff x="4142654" y="2100794"/>
            <a:chExt cx="4721895" cy="4674769"/>
          </a:xfrm>
        </p:grpSpPr>
        <p:sp>
          <p:nvSpPr>
            <p:cNvPr id="88" name="Elipse 87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48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685800"/>
          </a:xfrm>
        </p:spPr>
        <p:txBody>
          <a:bodyPr/>
          <a:lstStyle/>
          <a:p>
            <a:r>
              <a:rPr lang="pt-BR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Órbita vista “de cima”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065655" y="1340485"/>
            <a:ext cx="4860925" cy="4860036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sp>
        <p:nvSpPr>
          <p:cNvPr id="16" name="Triângulo isósceles 15"/>
          <p:cNvSpPr/>
          <p:nvPr/>
        </p:nvSpPr>
        <p:spPr bwMode="auto">
          <a:xfrm rot="14563544">
            <a:off x="3049729" y="153452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035768">
            <a:off x="6065332" y="5302941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539845"/>
            <a:ext cx="914400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Crédito: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André Luiz da Silva/CDA/CDCC/USP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195258" y="9407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Figura fora de escala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7" name="Grupo 28"/>
          <p:cNvGrpSpPr>
            <a:grpSpLocks noChangeAspect="1"/>
          </p:cNvGrpSpPr>
          <p:nvPr/>
        </p:nvGrpSpPr>
        <p:grpSpPr>
          <a:xfrm>
            <a:off x="3155637" y="2391817"/>
            <a:ext cx="2712507" cy="2721901"/>
            <a:chOff x="4142654" y="2100794"/>
            <a:chExt cx="4721895" cy="4674769"/>
          </a:xfrm>
        </p:grpSpPr>
        <p:sp>
          <p:nvSpPr>
            <p:cNvPr id="88" name="Elipse 87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002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Apêndice</a:t>
            </a:r>
          </a:p>
        </p:txBody>
      </p:sp>
    </p:spTree>
    <p:extLst>
      <p:ext uri="{BB962C8B-B14F-4D97-AF65-F5344CB8AC3E}">
        <p14:creationId xmlns:p14="http://schemas.microsoft.com/office/powerpoint/2010/main" val="419794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143000"/>
          </a:xfrm>
        </p:spPr>
        <p:txBody>
          <a:bodyPr/>
          <a:lstStyle/>
          <a:p>
            <a:r>
              <a:rPr lang="pt-BR" dirty="0">
                <a:solidFill>
                  <a:srgbClr val="FFFFFF"/>
                </a:solidFill>
                <a:latin typeface="Century Gothic" panose="020B0502020202020204" pitchFamily="34" charset="0"/>
              </a:rPr>
              <a:t>Simulador: </a:t>
            </a:r>
            <a:r>
              <a:rPr lang="pt-BR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estações do ano vistas do espaço.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57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4890" r="1397"/>
          <a:stretch>
            <a:fillRect/>
          </a:stretch>
        </p:blipFill>
        <p:spPr bwMode="auto">
          <a:xfrm>
            <a:off x="3419872" y="2564904"/>
            <a:ext cx="2559399" cy="254936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25344"/>
            <a:ext cx="91440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Crédito: </a:t>
            </a:r>
            <a:r>
              <a:rPr kumimoji="0" lang="pt-B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Univerdidade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Nebraska-Lincoln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5761921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Atenção: esta é uma aplicação em flash; necessário navegador ou player que reproduza conteúdo em flash. 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11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50317" y="2509215"/>
            <a:ext cx="636551" cy="636551"/>
            <a:chOff x="7097745" y="2064314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097745" y="206431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3" name="Grupo 91"/>
          <p:cNvGrpSpPr/>
          <p:nvPr/>
        </p:nvGrpSpPr>
        <p:grpSpPr>
          <a:xfrm>
            <a:off x="5056516" y="2372802"/>
            <a:ext cx="864096" cy="899960"/>
            <a:chOff x="7618448" y="2832375"/>
            <a:chExt cx="864096" cy="899960"/>
          </a:xfrm>
        </p:grpSpPr>
        <p:grpSp>
          <p:nvGrpSpPr>
            <p:cNvPr id="4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6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5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8" name="Grupo 101"/>
          <p:cNvGrpSpPr/>
          <p:nvPr/>
        </p:nvGrpSpPr>
        <p:grpSpPr>
          <a:xfrm rot="18342476">
            <a:off x="2769770" y="3580267"/>
            <a:ext cx="837238" cy="855158"/>
            <a:chOff x="7101472" y="2060354"/>
            <a:chExt cx="636552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1472" y="2060354"/>
              <a:ext cx="636552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</a:t>
            </a:r>
          </a:p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7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12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79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4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5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Hemisfério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Hemisfério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216024" y="980728"/>
            <a:ext cx="1907704" cy="936104"/>
          </a:xfrm>
          <a:prstGeom prst="wedgeRectCallout">
            <a:avLst>
              <a:gd name="adj1" fmla="val 56179"/>
              <a:gd name="adj2" fmla="val 86474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221133" y="4328421"/>
            <a:ext cx="2160240" cy="936104"/>
          </a:xfrm>
          <a:prstGeom prst="wedgeRectCallout">
            <a:avLst>
              <a:gd name="adj1" fmla="val 73435"/>
              <a:gd name="adj2" fmla="val -6491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50683"/>
              <a:gd name="adj2" fmla="val -98173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Elipse 92"/>
          <p:cNvSpPr>
            <a:spLocks noChangeAspect="1"/>
          </p:cNvSpPr>
          <p:nvPr/>
        </p:nvSpPr>
        <p:spPr bwMode="auto">
          <a:xfrm>
            <a:off x="3024894" y="1343710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436096" y="19888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02322"/>
              <a:gd name="adj2" fmla="val 128221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24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9" grpId="0" animBg="1"/>
      <p:bldP spid="89" grpId="1" animBg="1"/>
      <p:bldP spid="90" grpId="0" animBg="1"/>
      <p:bldP spid="91" grpId="0"/>
      <p:bldP spid="86" grpId="0" animBg="1"/>
      <p:bldP spid="8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 20 </a:t>
            </a:r>
            <a:r>
              <a:rPr lang="pt-BR" sz="3200" dirty="0">
                <a:solidFill>
                  <a:srgbClr val="FF9900"/>
                </a:solidFill>
                <a:latin typeface="Century Gothic" panose="020B0502020202020204" pitchFamily="34" charset="0"/>
              </a:rPr>
              <a:t>de </a:t>
            </a:r>
            <a:r>
              <a:rPr lang="pt-BR" sz="32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março: Equinócio de Outono – início do Outono HS</a:t>
            </a:r>
            <a:endParaRPr lang="pt-BR" sz="3200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Century Gothic" panose="020B0502020202020204" pitchFamily="34" charset="0"/>
              </a:rPr>
              <a:t> 22 </a:t>
            </a:r>
            <a:r>
              <a:rPr lang="pt-BR" sz="3200" dirty="0">
                <a:latin typeface="Century Gothic" panose="020B0502020202020204" pitchFamily="34" charset="0"/>
              </a:rPr>
              <a:t>de </a:t>
            </a:r>
            <a:r>
              <a:rPr lang="pt-BR" sz="3200" dirty="0" smtClean="0">
                <a:latin typeface="Century Gothic" panose="020B0502020202020204" pitchFamily="34" charset="0"/>
              </a:rPr>
              <a:t>setembro: Equinócio de Primavera – início da Primavera HS</a:t>
            </a:r>
            <a:endParaRPr lang="pt-BR" sz="3200" dirty="0">
              <a:latin typeface="Century Gothic" panose="020B0502020202020204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 21 </a:t>
            </a:r>
            <a:r>
              <a:rPr lang="pt-BR" sz="3200" dirty="0">
                <a:solidFill>
                  <a:srgbClr val="99CCFF"/>
                </a:solidFill>
                <a:latin typeface="Century Gothic" panose="020B0502020202020204" pitchFamily="34" charset="0"/>
              </a:rPr>
              <a:t>de </a:t>
            </a:r>
            <a:r>
              <a:rPr lang="pt-BR" sz="32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junho: Solstício de Inverno – início do Inverno HS</a:t>
            </a:r>
            <a:endParaRPr lang="pt-BR" sz="3200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21 </a:t>
            </a:r>
            <a:r>
              <a:rPr lang="pt-B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de </a:t>
            </a:r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dezembro: Solstício de Verão – início do Verão do HS</a:t>
            </a:r>
            <a:endParaRPr lang="pt-BR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300396" y="6269250"/>
            <a:ext cx="273630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Para o ano de 2019</a:t>
            </a: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 visão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topocêntrica</a:t>
            </a: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das estações</a:t>
            </a: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Trajetórias diurnas do Sol em locais </a:t>
            </a: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intertropicais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(o caso de São Carlos)</a:t>
            </a: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apresentacoes\aula-2-Astrometria-e-estacoes-do-ano\zonas-climaticas.png"/>
          <p:cNvPicPr>
            <a:picLocks noChangeAspect="1" noChangeArrowheads="1"/>
          </p:cNvPicPr>
          <p:nvPr/>
        </p:nvPicPr>
        <p:blipFill>
          <a:blip r:embed="rId2" cstate="print"/>
          <a:srcRect l="22444" t="11025" r="11419" b="11550"/>
          <a:stretch>
            <a:fillRect/>
          </a:stretch>
        </p:blipFill>
        <p:spPr bwMode="auto">
          <a:xfrm>
            <a:off x="3131840" y="3140968"/>
            <a:ext cx="3657579" cy="3211565"/>
          </a:xfrm>
          <a:prstGeom prst="rect">
            <a:avLst/>
          </a:prstGeom>
          <a:noFill/>
        </p:spPr>
      </p:pic>
      <p:sp>
        <p:nvSpPr>
          <p:cNvPr id="55" name="Chave direita 54"/>
          <p:cNvSpPr/>
          <p:nvPr/>
        </p:nvSpPr>
        <p:spPr bwMode="auto">
          <a:xfrm>
            <a:off x="6012160" y="4267200"/>
            <a:ext cx="504056" cy="103322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72200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6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Arco 7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FFFF0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73742"/>
            </a:avLst>
          </a:prstGeom>
          <a:noFill/>
          <a:ln w="1016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580112" y="3068960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9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9 C -0.0007 -0.00463 -0.0073 -0.02361 -0.0125 -0.03819 C -0.01771 -0.05277 -0.02396 -0.07106 -0.02934 -0.08565 C -0.03473 -0.10023 -0.03959 -0.11296 -0.04514 -0.12615 C -0.0507 -0.13935 -0.0566 -0.15254 -0.06268 -0.16435 C -0.06875 -0.17615 -0.07309 -0.18541 -0.08195 -0.19722 C -0.0908 -0.20902 -0.10487 -0.22963 -0.11615 -0.23472 C -0.12744 -0.23981 -0.14184 -0.23958 -0.14983 -0.22754 C -0.15782 -0.21551 -0.16181 -0.18102 -0.16407 -0.16227 C -0.16632 -0.14352 -0.16389 -0.1294 -0.1632 -0.11435 C -0.1625 -0.0993 -0.16129 -0.08634 -0.15973 -0.07245 C -0.15816 -0.05856 -0.15591 -0.04444 -0.1533 -0.03032 C -0.1507 -0.0162 -0.14671 -0.00023 -0.1441 0.0125 C -0.1415 0.02523 -0.14063 0.03241 -0.1375 0.04607 C -0.13438 0.05973 -0.12934 0.08056 -0.12535 0.09445 C -0.12136 0.10834 -0.11789 0.11598 -0.11337 0.1294 C -0.10886 0.14283 -0.10278 0.16065 -0.09792 0.175 C -0.09306 0.18935 -0.08716 0.20695 -0.08438 0.21528 " pathEditMode="relative" rAng="0" ptsTypes="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diurna do Sol nos equinócios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7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3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4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5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6" name="Elipse 8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7" name="Conector reto 86"/>
            <p:cNvCxnSpPr>
              <a:stCxn id="8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FFFF0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106" name="Grupo 42"/>
          <p:cNvGrpSpPr/>
          <p:nvPr/>
        </p:nvGrpSpPr>
        <p:grpSpPr>
          <a:xfrm>
            <a:off x="4584374" y="2996952"/>
            <a:ext cx="864096" cy="899960"/>
            <a:chOff x="7618448" y="2832375"/>
            <a:chExt cx="864096" cy="899960"/>
          </a:xfrm>
        </p:grpSpPr>
        <p:grpSp>
          <p:nvGrpSpPr>
            <p:cNvPr id="10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1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08" name="Elipse 107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4" name="Elipse 43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6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08 C -0.00069 -0.00463 -0.00729 -0.02361 -0.0125 -0.0382 C -0.01771 -0.05278 -0.02344 -0.07176 -0.02934 -0.08565 C -0.03524 -0.09954 -0.04132 -0.10926 -0.04757 -0.1213 C -0.05382 -0.13334 -0.05989 -0.14584 -0.06701 -0.15764 C -0.07413 -0.16945 -0.08073 -0.18449 -0.08993 -0.19236 C -0.09913 -0.20024 -0.11371 -0.20811 -0.12257 -0.20556 C -0.13142 -0.20301 -0.13871 -0.19121 -0.14323 -0.17639 C -0.14774 -0.16158 -0.14896 -0.13473 -0.14965 -0.11713 C -0.15035 -0.09954 -0.14861 -0.08588 -0.14757 -0.07061 C -0.14653 -0.05533 -0.14479 -0.0419 -0.14323 -0.0257 C -0.14167 -0.00949 -0.14028 0.00879 -0.13767 0.02639 C -0.13507 0.04398 -0.13125 0.06435 -0.12795 0.08009 C -0.12465 0.09583 -0.12205 0.10648 -0.11823 0.1206 C -0.11441 0.13472 -0.11024 0.14699 -0.10521 0.16551 C -0.10017 0.18402 -0.09132 0.21828 -0.08767 0.23217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diurna do Sol no Solstício de Inverno do HS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7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6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7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8" name="Elipse 8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9" name="Conector reto 88"/>
            <p:cNvCxnSpPr>
              <a:stCxn id="8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Conector reto 9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Conector reto 9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6" name="Lua 95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8" name="Grupo 42"/>
          <p:cNvGrpSpPr/>
          <p:nvPr/>
        </p:nvGrpSpPr>
        <p:grpSpPr>
          <a:xfrm>
            <a:off x="3635896" y="2996952"/>
            <a:ext cx="864096" cy="899960"/>
            <a:chOff x="7618448" y="2832375"/>
            <a:chExt cx="864096" cy="899960"/>
          </a:xfrm>
        </p:grpSpPr>
        <p:grpSp>
          <p:nvGrpSpPr>
            <p:cNvPr id="109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3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1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10" name="Elipse 10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4" name="Arco 10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FFFF0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5" name="Elipse 44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7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31 C 0.0033 -0.00278 -0.00104 -0.01551 -0.00573 -0.02662 C -0.01041 -0.03774 -0.01719 -0.05301 -0.02326 -0.06482 C -0.02934 -0.07662 -0.03472 -0.08681 -0.04253 -0.09769 C -0.05035 -0.10857 -0.06232 -0.12269 -0.07066 -0.1294 C -0.07899 -0.13611 -0.08594 -0.13912 -0.09288 -0.13727 C -0.09982 -0.13542 -0.10781 -0.12848 -0.11285 -0.11852 C -0.11788 -0.10857 -0.12135 -0.08912 -0.12326 -0.07732 C -0.12517 -0.06551 -0.12465 -0.05857 -0.12482 -0.04815 C -0.125 -0.03774 -0.12448 -0.02732 -0.12378 -0.01482 C -0.12309 -0.00232 -0.12187 0.01319 -0.12031 0.02708 C -0.11875 0.04097 -0.11649 0.05509 -0.11389 0.06921 C -0.11128 0.08333 -0.10729 0.0993 -0.10469 0.11203 C -0.10208 0.12476 -0.10121 0.13194 -0.09809 0.14537 C -0.09496 0.15902 -0.08906 0.1824 -0.08594 0.19375 C -0.08281 0.20509 -0.0809 0.20949 -0.07969 0.21365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287</TotalTime>
  <Words>791</Words>
  <Application>Microsoft Office PowerPoint</Application>
  <PresentationFormat>Apresentação na tela (4:3)</PresentationFormat>
  <Paragraphs>196</Paragraphs>
  <Slides>28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Helvetica 55 Roman</vt:lpstr>
      <vt:lpstr>Times New Roman</vt:lpstr>
      <vt:lpstr>Wingdings</vt:lpstr>
      <vt:lpstr>Blank Presentation</vt:lpstr>
      <vt:lpstr>Apresentação do PowerPoint</vt:lpstr>
      <vt:lpstr>solstícios e equinócios</vt:lpstr>
      <vt:lpstr>Apresentação do PowerPoint</vt:lpstr>
      <vt:lpstr>Apresentação do PowerPoint</vt:lpstr>
      <vt:lpstr>A visão topocêntrica  das estações</vt:lpstr>
      <vt:lpstr>Trajetórias diurnas do Sol em locais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Apresentação do PowerPoint</vt:lpstr>
      <vt:lpstr>A visão geocêntrica  das estações</vt:lpstr>
      <vt:lpstr>Zonas climáticas da Terra</vt:lpstr>
      <vt:lpstr>Lembrar: a Terra tem rotação!</vt:lpstr>
      <vt:lpstr>Visão geocêntrica</vt:lpstr>
      <vt:lpstr>Visão geocêntrica</vt:lpstr>
      <vt:lpstr>Visão geocêntrica</vt:lpstr>
      <vt:lpstr>Visão geocêntrica</vt:lpstr>
      <vt:lpstr>Movimento pendular</vt:lpstr>
      <vt:lpstr>A visão heliocêntrica  das estações</vt:lpstr>
      <vt:lpstr>Visão heliocêntrica</vt:lpstr>
      <vt:lpstr>Visão heliocêntrica</vt:lpstr>
      <vt:lpstr>Apresentação do PowerPoint</vt:lpstr>
      <vt:lpstr>Órbita vista “de cima”</vt:lpstr>
      <vt:lpstr>Órbita vista “de cima”</vt:lpstr>
      <vt:lpstr>Apêndice</vt:lpstr>
      <vt:lpstr>Simulador: estações do ano vistas do espaço.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582</cp:revision>
  <cp:lastPrinted>2000-05-01T12:23:00Z</cp:lastPrinted>
  <dcterms:created xsi:type="dcterms:W3CDTF">1995-06-17T23:31:00Z</dcterms:created>
  <dcterms:modified xsi:type="dcterms:W3CDTF">2019-08-09T17:44:37Z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