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95" r:id="rId2"/>
    <p:sldId id="927" r:id="rId3"/>
    <p:sldId id="1035" r:id="rId4"/>
    <p:sldId id="1036" r:id="rId5"/>
    <p:sldId id="1037" r:id="rId6"/>
    <p:sldId id="1038" r:id="rId7"/>
    <p:sldId id="1039" r:id="rId8"/>
    <p:sldId id="1040" r:id="rId9"/>
    <p:sldId id="1041" r:id="rId10"/>
    <p:sldId id="1042" r:id="rId11"/>
    <p:sldId id="1043" r:id="rId12"/>
    <p:sldId id="1058" r:id="rId13"/>
    <p:sldId id="1044" r:id="rId14"/>
    <p:sldId id="1045" r:id="rId15"/>
    <p:sldId id="1046" r:id="rId16"/>
    <p:sldId id="1047" r:id="rId17"/>
    <p:sldId id="1048" r:id="rId18"/>
    <p:sldId id="1049" r:id="rId19"/>
    <p:sldId id="1050" r:id="rId20"/>
    <p:sldId id="1051" r:id="rId21"/>
    <p:sldId id="1052" r:id="rId22"/>
    <p:sldId id="1053" r:id="rId23"/>
    <p:sldId id="1054" r:id="rId24"/>
    <p:sldId id="1055" r:id="rId25"/>
    <p:sldId id="1056" r:id="rId26"/>
    <p:sldId id="1057" r:id="rId27"/>
    <p:sldId id="945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FFFFCC"/>
    <a:srgbClr val="0066FF"/>
    <a:srgbClr val="9933FF"/>
    <a:srgbClr val="0000FF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1055" autoAdjust="0"/>
  </p:normalViewPr>
  <p:slideViewPr>
    <p:cSldViewPr>
      <p:cViewPr varScale="1">
        <p:scale>
          <a:sx n="69" d="100"/>
          <a:sy n="69" d="100"/>
        </p:scale>
        <p:origin x="1795" y="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ds.org/messier/xtra/ngc/n4565.html" TargetMode="External"/><Relationship Id="rId13" Type="http://schemas.openxmlformats.org/officeDocument/2006/relationships/hyperlink" Target="http://nedwww.ipac.caltech.edu/level5/March02/Gordon/Gordon2.html" TargetMode="External"/><Relationship Id="rId3" Type="http://schemas.openxmlformats.org/officeDocument/2006/relationships/hyperlink" Target="mailto:ablock@noao.edu" TargetMode="External"/><Relationship Id="rId7" Type="http://schemas.openxmlformats.org/officeDocument/2006/relationships/hyperlink" Target="http://www.nsf.gov/" TargetMode="External"/><Relationship Id="rId12" Type="http://schemas.openxmlformats.org/officeDocument/2006/relationships/hyperlink" Target="http://www.noao.edu/outreach/aop/observers/n4565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ura-astronomy.org/" TargetMode="External"/><Relationship Id="rId11" Type="http://schemas.openxmlformats.org/officeDocument/2006/relationships/hyperlink" Target="http://www.dibonsmith.com/com_con.htm" TargetMode="External"/><Relationship Id="rId5" Type="http://schemas.openxmlformats.org/officeDocument/2006/relationships/hyperlink" Target="http://www.noao.edu/" TargetMode="External"/><Relationship Id="rId15" Type="http://schemas.openxmlformats.org/officeDocument/2006/relationships/hyperlink" Target="http://www.seds.org/pub/info/newsletters/WASP/wasp_mmm.html#8" TargetMode="External"/><Relationship Id="rId10" Type="http://schemas.openxmlformats.org/officeDocument/2006/relationships/hyperlink" Target="https://apod.nasa.gov/apod/ap990617.html" TargetMode="External"/><Relationship Id="rId4" Type="http://schemas.openxmlformats.org/officeDocument/2006/relationships/hyperlink" Target="http://www.noao.edu/outreach/nop/pop.html" TargetMode="External"/><Relationship Id="rId9" Type="http://schemas.openxmlformats.org/officeDocument/2006/relationships/hyperlink" Target="https://apod.nasa.gov/apod/ap010510.html" TargetMode="External"/><Relationship Id="rId14" Type="http://schemas.openxmlformats.org/officeDocument/2006/relationships/hyperlink" Target="http://cassfos02.ucsd.edu/public/tutorial/M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</a:p>
          <a:p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possível tirar uma foto da Via Láctea vista de fora. Enfatizamos</a:t>
            </a:r>
            <a:r>
              <a:rPr lang="pt-BR" baseline="0" dirty="0" smtClean="0"/>
              <a:t>, então que as ilustrações da Via Láctea como as deste e do próximo slide são representações artísticas. Para termos uma ideia da dificuldade de obtenção de uma foto desse tipo, basta pensar que a</a:t>
            </a:r>
            <a:r>
              <a:rPr lang="pt-BR" dirty="0" smtClean="0"/>
              <a:t> sonda Juno, que</a:t>
            </a:r>
            <a:r>
              <a:rPr lang="pt-BR" baseline="0" dirty="0" smtClean="0"/>
              <a:t> é considerada o objeto mais rápido feito pela Humanidade, atingindo velocidade de 265 mil km/h, 74 km/s, levaria cerca de 18 milhões de anos para chegar a Alpha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galáctico, que é uma distância suficiente para se obter uma foto semelhante à ilustrada nos slides.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NGC 4565: Galaxy on the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Credit: </a:t>
            </a:r>
            <a:r>
              <a:rPr lang="en-US" dirty="0" smtClean="0"/>
              <a:t>Bruce Hugo and Leslie Gaul, </a:t>
            </a:r>
            <a:r>
              <a:rPr lang="en-US" dirty="0" smtClean="0">
                <a:hlinkClick r:id="rId3"/>
              </a:rPr>
              <a:t>Adam Block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KPNO Visitor Program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NOAO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AURA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NSF</a:t>
            </a:r>
            <a:r>
              <a:rPr lang="en-US" dirty="0" smtClean="0"/>
              <a:t> </a:t>
            </a:r>
            <a:r>
              <a:rPr lang="en-US" b="1" dirty="0" smtClean="0"/>
              <a:t>Explanation: </a:t>
            </a:r>
            <a:r>
              <a:rPr lang="en-US" dirty="0" smtClean="0"/>
              <a:t>Magnificent spiral galaxy </a:t>
            </a:r>
            <a:r>
              <a:rPr lang="en-US" dirty="0" smtClean="0">
                <a:hlinkClick r:id="rId8"/>
              </a:rPr>
              <a:t>NGC 4565</a:t>
            </a:r>
            <a:r>
              <a:rPr lang="en-US" dirty="0" smtClean="0"/>
              <a:t> is viewed </a:t>
            </a:r>
            <a:r>
              <a:rPr lang="en-US" dirty="0" smtClean="0">
                <a:hlinkClick r:id="rId9"/>
              </a:rPr>
              <a:t>edge-on</a:t>
            </a:r>
            <a:r>
              <a:rPr lang="en-US" dirty="0" smtClean="0"/>
              <a:t> from planet Earth. Also known as the </a:t>
            </a:r>
            <a:r>
              <a:rPr lang="en-US" dirty="0" smtClean="0">
                <a:hlinkClick r:id="rId10"/>
              </a:rPr>
              <a:t>Needle Galaxy</a:t>
            </a:r>
            <a:r>
              <a:rPr lang="en-US" dirty="0" smtClean="0"/>
              <a:t> for its narrow profile, bright NGC 4565 is a stop on many springtime telescopic tours of the northern sky as it lies in the faint but well-groomed constellation </a:t>
            </a:r>
            <a:r>
              <a:rPr lang="en-US" dirty="0" smtClean="0">
                <a:hlinkClick r:id="rId11"/>
              </a:rPr>
              <a:t>Coma </a:t>
            </a:r>
            <a:r>
              <a:rPr lang="en-US" dirty="0" err="1" smtClean="0">
                <a:hlinkClick r:id="rId11"/>
              </a:rPr>
              <a:t>Berenices</a:t>
            </a:r>
            <a:r>
              <a:rPr lang="en-US" dirty="0" smtClean="0"/>
              <a:t>. </a:t>
            </a:r>
            <a:r>
              <a:rPr lang="en-US" dirty="0" smtClean="0">
                <a:hlinkClick r:id="rId12"/>
              </a:rPr>
              <a:t>This sharp color image</a:t>
            </a:r>
            <a:r>
              <a:rPr lang="en-US" dirty="0" smtClean="0"/>
              <a:t> reveals the galaxy's bulging central core dominated by light from a population of older, yellowish stars. The core is dramatically cut by obscuring dust lanes which lace NGC 4565's thin galactic plane. A large </a:t>
            </a:r>
            <a:r>
              <a:rPr lang="en-US" dirty="0" smtClean="0">
                <a:hlinkClick r:id="rId13"/>
              </a:rPr>
              <a:t>island universe</a:t>
            </a:r>
            <a:r>
              <a:rPr lang="en-US" dirty="0" smtClean="0"/>
              <a:t> similar to our own </a:t>
            </a:r>
            <a:r>
              <a:rPr lang="en-US" dirty="0" smtClean="0">
                <a:hlinkClick r:id="rId14"/>
              </a:rPr>
              <a:t>Milky Way Galaxy</a:t>
            </a:r>
            <a:r>
              <a:rPr lang="en-US" dirty="0" smtClean="0"/>
              <a:t>, NGC 4565 is only about 30 million light-years distant, but over 100,000 light-years in diameter. In fact, some consider NGC 4565 to be a prominent celestial </a:t>
            </a:r>
            <a:r>
              <a:rPr lang="en-US" dirty="0" smtClean="0">
                <a:hlinkClick r:id="rId15"/>
              </a:rPr>
              <a:t>masterpiece Messier missed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Distinguem-se duas populações estelares</a:t>
            </a:r>
            <a:r>
              <a:rPr lang="pt-BR" baseline="0" dirty="0" smtClean="0"/>
              <a:t> principais: no bojo e no halo encontramos estrelas mais velhas, com baixa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 (em Astronomia, “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” é o nome que se dá ao conteúdo de elementos mais pesados que o hélio). Já no disco encontramos estrelas mais jovens, com maior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. O Sol é uma estrela de população I. </a:t>
            </a:r>
            <a:r>
              <a:rPr lang="pt-BR" dirty="0" smtClean="0"/>
              <a:t>O</a:t>
            </a:r>
            <a:r>
              <a:rPr lang="pt-BR" baseline="0" dirty="0" smtClean="0"/>
              <a:t> halo contém cerca de 200 aglomerados globulares e se estende até as nuvens </a:t>
            </a:r>
            <a:r>
              <a:rPr lang="pt-BR" baseline="0" smtClean="0"/>
              <a:t>de Magalhães.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0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Distinguem-se duas populações estelares</a:t>
            </a:r>
            <a:r>
              <a:rPr lang="pt-BR" baseline="0" dirty="0" smtClean="0"/>
              <a:t> principais: no bojo e no halo encontramos estrelas mais velhas, com baixa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 (em Astronomia, “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” é o nome que se dá ao conteúdo de elementos mais pesados que o hélio). Já no disco encontramos estrelas mais jovens, com maior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. O Sol é uma estrela de população I. </a:t>
            </a:r>
            <a:r>
              <a:rPr lang="pt-BR" dirty="0" smtClean="0"/>
              <a:t>O</a:t>
            </a:r>
            <a:r>
              <a:rPr lang="pt-BR" baseline="0" dirty="0" smtClean="0"/>
              <a:t> halo contém cerca de 200 aglomerados globulares e se estende até as nuvens </a:t>
            </a:r>
            <a:r>
              <a:rPr lang="pt-BR" baseline="0" smtClean="0"/>
              <a:t>de Magalhães.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9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fica a 32 milhões de a.l.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The%20Large%20Stuff.mp4" TargetMode="External"/><Relationship Id="rId2" Type="http://schemas.openxmlformats.org/officeDocument/2006/relationships/hyperlink" Target="http://www.youtube.com/watch?v=OD-fpsHQCFg&amp;list=UUeKLuqGciqZZ5RFYk5CbqX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25" name="Agrupar 24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7" name="Retângulo 26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159759" y="3906509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Braços espirais</a:t>
                </a: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59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33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FFCC"/>
              </a:gs>
              <a:gs pos="100000">
                <a:schemeClr val="tx1">
                  <a:alpha val="0"/>
                </a:schemeClr>
              </a:gs>
              <a:gs pos="82000">
                <a:srgbClr val="0066FF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FFCC"/>
              </a:gs>
              <a:gs pos="100000">
                <a:schemeClr val="tx1">
                  <a:alpha val="0"/>
                </a:schemeClr>
              </a:gs>
              <a:gs pos="78000">
                <a:srgbClr val="FFC000">
                  <a:alpha val="33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9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126720" y="4674343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835556"/>
            <a:ext cx="4229435" cy="2449428"/>
            <a:chOff x="4572000" y="1267604"/>
            <a:chExt cx="4229435" cy="2449428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921116" y="1267604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3492896" y="-99392"/>
            <a:ext cx="15265696" cy="7056784"/>
            <a:chOff x="-3492896" y="-99392"/>
            <a:chExt cx="15265696" cy="7056784"/>
          </a:xfrm>
        </p:grpSpPr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0" y="-99392"/>
              <a:ext cx="9144000" cy="7056784"/>
            </a:xfrm>
            <a:prstGeom prst="ellipse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91000">
                  <a:srgbClr val="7030A0">
                    <a:alpha val="52000"/>
                  </a:srgb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 rot="3380">
              <a:off x="2989064" y="2231095"/>
              <a:ext cx="3096412" cy="2522969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59000">
                  <a:srgbClr val="C00000">
                    <a:alpha val="56000"/>
                  </a:srgbClr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0" y="3140968"/>
              <a:ext cx="9144000" cy="720080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49000">
                  <a:srgbClr val="FFFFCC"/>
                </a:gs>
                <a:gs pos="100000">
                  <a:schemeClr val="tx1">
                    <a:alpha val="0"/>
                  </a:schemeClr>
                </a:gs>
                <a:gs pos="82000">
                  <a:srgbClr val="0066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 rot="3380">
              <a:off x="3564514" y="2853909"/>
              <a:ext cx="1978485" cy="1272991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64000">
                  <a:srgbClr val="FFFFCC"/>
                </a:gs>
                <a:gs pos="100000">
                  <a:schemeClr val="tx1">
                    <a:alpha val="0"/>
                  </a:schemeClr>
                </a:gs>
                <a:gs pos="78000">
                  <a:srgbClr val="FFC000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-3492896" y="3331592"/>
              <a:ext cx="15265696" cy="360040"/>
            </a:xfrm>
            <a:prstGeom prst="rect">
              <a:avLst/>
            </a:prstGeom>
            <a:gradFill flip="none" rotWithShape="1">
              <a:gsLst>
                <a:gs pos="11000">
                  <a:schemeClr val="tx1"/>
                </a:gs>
                <a:gs pos="79000">
                  <a:schemeClr val="tx1">
                    <a:alpha val="0"/>
                  </a:schemeClr>
                </a:gs>
                <a:gs pos="90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Elipse 15"/>
            <p:cNvSpPr>
              <a:spLocks noChangeAspect="1"/>
            </p:cNvSpPr>
            <p:nvPr/>
          </p:nvSpPr>
          <p:spPr bwMode="auto">
            <a:xfrm>
              <a:off x="5436096" y="42930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Elipse 16"/>
            <p:cNvSpPr>
              <a:spLocks noChangeAspect="1"/>
            </p:cNvSpPr>
            <p:nvPr/>
          </p:nvSpPr>
          <p:spPr bwMode="auto">
            <a:xfrm>
              <a:off x="3563888" y="458112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499992" y="472514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Elipse 18"/>
            <p:cNvSpPr>
              <a:spLocks noChangeAspect="1"/>
            </p:cNvSpPr>
            <p:nvPr/>
          </p:nvSpPr>
          <p:spPr bwMode="auto">
            <a:xfrm>
              <a:off x="5796136" y="220486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 bwMode="auto">
            <a:xfrm>
              <a:off x="4355976" y="198884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3779912" y="285293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699792" y="242088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Elipse 22"/>
            <p:cNvSpPr>
              <a:spLocks noChangeAspect="1"/>
            </p:cNvSpPr>
            <p:nvPr/>
          </p:nvSpPr>
          <p:spPr bwMode="auto">
            <a:xfrm>
              <a:off x="2627784" y="450912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Elipse 23"/>
            <p:cNvSpPr>
              <a:spLocks noChangeAspect="1"/>
            </p:cNvSpPr>
            <p:nvPr/>
          </p:nvSpPr>
          <p:spPr bwMode="auto">
            <a:xfrm>
              <a:off x="6516216" y="4437112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5004048" y="134076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Elipse 25"/>
            <p:cNvSpPr>
              <a:spLocks noChangeAspect="1"/>
            </p:cNvSpPr>
            <p:nvPr/>
          </p:nvSpPr>
          <p:spPr bwMode="auto">
            <a:xfrm>
              <a:off x="3203848" y="162880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5220072" y="522920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3419872" y="530120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Elipse 28"/>
            <p:cNvSpPr>
              <a:spLocks noChangeAspect="1"/>
            </p:cNvSpPr>
            <p:nvPr/>
          </p:nvSpPr>
          <p:spPr bwMode="auto">
            <a:xfrm>
              <a:off x="6804248" y="23488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2483768" y="42930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5724128" y="41490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 bwMode="auto">
            <a:xfrm>
              <a:off x="4139952" y="1556792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6956648" y="25012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668344" y="206084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4716016" y="602128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1331640" y="26536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Elipse 80"/>
            <p:cNvSpPr>
              <a:spLocks noChangeAspect="1"/>
            </p:cNvSpPr>
            <p:nvPr/>
          </p:nvSpPr>
          <p:spPr bwMode="auto">
            <a:xfrm>
              <a:off x="6228184" y="6926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Elipse 81"/>
            <p:cNvSpPr>
              <a:spLocks noChangeAspect="1"/>
            </p:cNvSpPr>
            <p:nvPr/>
          </p:nvSpPr>
          <p:spPr bwMode="auto">
            <a:xfrm>
              <a:off x="7380312" y="472514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75656" y="530120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3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3789362" y="5635833"/>
            <a:ext cx="27146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5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3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4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5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3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323528" y="2428875"/>
            <a:ext cx="3890144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2,2 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milhões de </a:t>
            </a:r>
            <a:r>
              <a:rPr lang="pt-BR" sz="32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2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3"/>
              </a:rPr>
              <a:t>http://www.capturingthenight.com/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692696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3743845" y="5361649"/>
            <a:ext cx="4824661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124744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148384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510338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301208"/>
            <a:ext cx="25912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4565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195</TotalTime>
  <Words>1033</Words>
  <Application>Microsoft Office PowerPoint</Application>
  <PresentationFormat>Apresentação na tela (4:3)</PresentationFormat>
  <Paragraphs>124</Paragraphs>
  <Slides>27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 Via Láctea como  vista da Terra</vt:lpstr>
      <vt:lpstr>Apresentação do PowerPoint</vt:lpstr>
      <vt:lpstr>Apresentação do PowerPoint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Apresentação do PowerPoint</vt:lpstr>
      <vt:lpstr>Apresentação do PowerPoint</vt:lpstr>
      <vt:lpstr>Outras galáxias</vt:lpstr>
      <vt:lpstr>Classificação  de Hubble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Grupo Local de  galáxias e além</vt:lpstr>
      <vt:lpstr>Apresentação do PowerPoint</vt:lpstr>
      <vt:lpstr>Apresentação do PowerPoint</vt:lpstr>
      <vt:lpstr>A anã esferoidal Ursa Minor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461</cp:revision>
  <cp:lastPrinted>2000-05-01T12:23:00Z</cp:lastPrinted>
  <dcterms:created xsi:type="dcterms:W3CDTF">1995-06-17T23:31:00Z</dcterms:created>
  <dcterms:modified xsi:type="dcterms:W3CDTF">2019-09-17T15:55:06Z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